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3" r:id="rId2"/>
    <p:sldMasterId id="2147483698" r:id="rId3"/>
  </p:sldMasterIdLst>
  <p:notesMasterIdLst>
    <p:notesMasterId r:id="rId68"/>
  </p:notesMasterIdLst>
  <p:sldIdLst>
    <p:sldId id="410" r:id="rId4"/>
    <p:sldId id="463" r:id="rId5"/>
    <p:sldId id="1726" r:id="rId6"/>
    <p:sldId id="820" r:id="rId7"/>
    <p:sldId id="816" r:id="rId8"/>
    <p:sldId id="1883" r:id="rId9"/>
    <p:sldId id="1884" r:id="rId10"/>
    <p:sldId id="1045" r:id="rId11"/>
    <p:sldId id="1044" r:id="rId12"/>
    <p:sldId id="1422" r:id="rId13"/>
    <p:sldId id="1423" r:id="rId14"/>
    <p:sldId id="1424" r:id="rId15"/>
    <p:sldId id="1425" r:id="rId16"/>
    <p:sldId id="777" r:id="rId17"/>
    <p:sldId id="1061" r:id="rId18"/>
    <p:sldId id="822" r:id="rId19"/>
    <p:sldId id="811" r:id="rId20"/>
    <p:sldId id="1364" r:id="rId21"/>
    <p:sldId id="1370" r:id="rId22"/>
    <p:sldId id="1372" r:id="rId23"/>
    <p:sldId id="1373" r:id="rId24"/>
    <p:sldId id="1377" r:id="rId25"/>
    <p:sldId id="1376" r:id="rId26"/>
    <p:sldId id="1375" r:id="rId27"/>
    <p:sldId id="778" r:id="rId28"/>
    <p:sldId id="960" r:id="rId29"/>
    <p:sldId id="910" r:id="rId30"/>
    <p:sldId id="843" r:id="rId31"/>
    <p:sldId id="912" r:id="rId32"/>
    <p:sldId id="836" r:id="rId33"/>
    <p:sldId id="844" r:id="rId34"/>
    <p:sldId id="845" r:id="rId35"/>
    <p:sldId id="833" r:id="rId36"/>
    <p:sldId id="834" r:id="rId37"/>
    <p:sldId id="1000" r:id="rId38"/>
    <p:sldId id="1167" r:id="rId39"/>
    <p:sldId id="1169" r:id="rId40"/>
    <p:sldId id="818" r:id="rId41"/>
    <p:sldId id="819" r:id="rId42"/>
    <p:sldId id="789" r:id="rId43"/>
    <p:sldId id="813" r:id="rId44"/>
    <p:sldId id="814" r:id="rId45"/>
    <p:sldId id="781" r:id="rId46"/>
    <p:sldId id="1069" r:id="rId47"/>
    <p:sldId id="916" r:id="rId48"/>
    <p:sldId id="917" r:id="rId49"/>
    <p:sldId id="918" r:id="rId50"/>
    <p:sldId id="919" r:id="rId51"/>
    <p:sldId id="920" r:id="rId52"/>
    <p:sldId id="938" r:id="rId53"/>
    <p:sldId id="939" r:id="rId54"/>
    <p:sldId id="940" r:id="rId55"/>
    <p:sldId id="941" r:id="rId56"/>
    <p:sldId id="942" r:id="rId57"/>
    <p:sldId id="1895" r:id="rId58"/>
    <p:sldId id="957" r:id="rId59"/>
    <p:sldId id="1426" r:id="rId60"/>
    <p:sldId id="1427" r:id="rId61"/>
    <p:sldId id="718" r:id="rId62"/>
    <p:sldId id="951" r:id="rId63"/>
    <p:sldId id="1145" r:id="rId64"/>
    <p:sldId id="838" r:id="rId65"/>
    <p:sldId id="1001" r:id="rId66"/>
    <p:sldId id="839" r:id="rId6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410"/>
            <p14:sldId id="463"/>
            <p14:sldId id="1726"/>
          </p14:sldIdLst>
        </p14:section>
        <p14:section name="Untitled Section" id="{C502D39B-7B0F-408B-9318-C54260733FCA}">
          <p14:sldIdLst>
            <p14:sldId id="820"/>
            <p14:sldId id="816"/>
            <p14:sldId id="1883"/>
            <p14:sldId id="1884"/>
            <p14:sldId id="1045"/>
            <p14:sldId id="1044"/>
            <p14:sldId id="1422"/>
            <p14:sldId id="1423"/>
            <p14:sldId id="1424"/>
            <p14:sldId id="1425"/>
            <p14:sldId id="777"/>
            <p14:sldId id="1061"/>
            <p14:sldId id="822"/>
            <p14:sldId id="811"/>
            <p14:sldId id="1364"/>
            <p14:sldId id="1370"/>
            <p14:sldId id="1372"/>
            <p14:sldId id="1373"/>
            <p14:sldId id="1377"/>
            <p14:sldId id="1376"/>
            <p14:sldId id="1375"/>
            <p14:sldId id="778"/>
            <p14:sldId id="960"/>
            <p14:sldId id="910"/>
            <p14:sldId id="843"/>
            <p14:sldId id="912"/>
            <p14:sldId id="836"/>
            <p14:sldId id="844"/>
            <p14:sldId id="845"/>
            <p14:sldId id="833"/>
            <p14:sldId id="834"/>
            <p14:sldId id="1000"/>
            <p14:sldId id="1167"/>
            <p14:sldId id="1169"/>
            <p14:sldId id="818"/>
            <p14:sldId id="819"/>
            <p14:sldId id="789"/>
            <p14:sldId id="813"/>
            <p14:sldId id="814"/>
            <p14:sldId id="781"/>
            <p14:sldId id="1069"/>
            <p14:sldId id="916"/>
            <p14:sldId id="917"/>
            <p14:sldId id="918"/>
            <p14:sldId id="919"/>
            <p14:sldId id="920"/>
            <p14:sldId id="938"/>
            <p14:sldId id="939"/>
            <p14:sldId id="940"/>
            <p14:sldId id="941"/>
            <p14:sldId id="942"/>
            <p14:sldId id="1895"/>
            <p14:sldId id="957"/>
            <p14:sldId id="1426"/>
            <p14:sldId id="1427"/>
            <p14:sldId id="718"/>
            <p14:sldId id="951"/>
            <p14:sldId id="1145"/>
            <p14:sldId id="838"/>
            <p14:sldId id="1001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3748" userDrawn="1">
          <p15:clr>
            <a:srgbClr val="A4A3A4"/>
          </p15:clr>
        </p15:guide>
        <p15:guide id="3" orient="horz" pos="998" userDrawn="1">
          <p15:clr>
            <a:srgbClr val="A4A3A4"/>
          </p15:clr>
        </p15:guide>
        <p15:guide id="4" pos="5545" userDrawn="1">
          <p15:clr>
            <a:srgbClr val="A4A3A4"/>
          </p15:clr>
        </p15:guide>
        <p15:guide id="6" pos="640" userDrawn="1">
          <p15:clr>
            <a:srgbClr val="A4A3A4"/>
          </p15:clr>
        </p15:guide>
        <p15:guide id="7" pos="952" userDrawn="1">
          <p15:clr>
            <a:srgbClr val="A4A3A4"/>
          </p15:clr>
        </p15:guide>
        <p15:guide id="8" pos="329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EDA"/>
    <a:srgbClr val="6491D4"/>
    <a:srgbClr val="6B9ECD"/>
    <a:srgbClr val="A6A6A6"/>
    <a:srgbClr val="72BFC5"/>
    <a:srgbClr val="00B050"/>
    <a:srgbClr val="D9D9D9"/>
    <a:srgbClr val="BFBFBF"/>
    <a:srgbClr val="FFE18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86321" autoAdjust="0"/>
  </p:normalViewPr>
  <p:slideViewPr>
    <p:cSldViewPr snapToObjects="1" showGuides="1">
      <p:cViewPr varScale="1">
        <p:scale>
          <a:sx n="66" d="100"/>
          <a:sy n="66" d="100"/>
        </p:scale>
        <p:origin x="1072" y="32"/>
      </p:cViewPr>
      <p:guideLst>
        <p:guide orient="horz" pos="176"/>
        <p:guide orient="horz" pos="3748"/>
        <p:guide orient="horz" pos="998"/>
        <p:guide pos="5545"/>
        <p:guide pos="640"/>
        <p:guide pos="952"/>
        <p:guide pos="329"/>
        <p:guide orient="horz" pos="799"/>
        <p:guide orient="horz" pos="544"/>
        <p:guide orient="horz" pos="317"/>
        <p:guide pos="187"/>
        <p:guide pos="45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7713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31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3106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33106"/>
            <a:ext cx="2944283" cy="49657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017BA-CFBA-428B-88C7-6CFBBA9A5E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3043" name="Rectangle 7"/>
          <p:cNvSpPr txBox="1">
            <a:spLocks noGrp="1" noChangeArrowheads="1"/>
          </p:cNvSpPr>
          <p:nvPr/>
        </p:nvSpPr>
        <p:spPr bwMode="auto">
          <a:xfrm>
            <a:off x="3847892" y="9434835"/>
            <a:ext cx="2945024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BD6D0-2F53-4459-BAD7-C8B90EB893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3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38" y="4716620"/>
            <a:ext cx="5436235" cy="4469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2143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1" y="9434834"/>
            <a:ext cx="2945024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36" y="4716619"/>
            <a:ext cx="5436235" cy="4469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71992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ridge-ex</a:t>
            </a:r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2778" indent="-28423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41649" indent="-22770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598621" indent="-22770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55595" indent="-22770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07857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20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382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4644" indent="-22770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5A889-F606-48EE-BB0E-AC046D2DF1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1" y="9434834"/>
            <a:ext cx="2945024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36" y="4716619"/>
            <a:ext cx="5436235" cy="4469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17683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1" y="9434834"/>
            <a:ext cx="2945024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36" y="4716619"/>
            <a:ext cx="5436235" cy="4469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71074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7891" y="9434834"/>
            <a:ext cx="2945024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36" y="4716619"/>
            <a:ext cx="5436235" cy="4469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48881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7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7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9194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Intel’s Core 2 family - TOCK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3600" dirty="0" err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line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343400" y="6119388"/>
            <a:ext cx="240322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October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18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454225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5" name="TextBox 11"/>
          <p:cNvSpPr txBox="1">
            <a:spLocks noChangeArrowheads="1"/>
          </p:cNvSpPr>
          <p:nvPr/>
        </p:nvSpPr>
        <p:spPr bwMode="auto">
          <a:xfrm>
            <a:off x="71500" y="494150"/>
            <a:ext cx="3357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400" b="1" dirty="0" err="1" smtClean="0">
                <a:solidFill>
                  <a:srgbClr val="2D2D8A"/>
                </a:solidFill>
                <a:latin typeface="Verdana" pitchFamily="34" charset="0"/>
              </a:rPr>
              <a:t>Skylake</a:t>
            </a:r>
            <a:r>
              <a:rPr lang="en-US" altLang="hu-HU" sz="1400" b="1" dirty="0" smtClean="0">
                <a:solidFill>
                  <a:srgbClr val="2D2D8A"/>
                </a:solidFill>
                <a:latin typeface="Verdana" pitchFamily="34" charset="0"/>
              </a:rPr>
              <a:t>-based processor lines </a:t>
            </a:r>
            <a:endParaRPr lang="en-US" altLang="hu-HU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206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(5)</a:t>
            </a:r>
            <a:endParaRPr lang="en-US" altLang="en-US" sz="1600" dirty="0" smtClean="0"/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149328" y="1759653"/>
            <a:ext cx="1755609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Mobiles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SOCs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BGA1515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/1356/1440)</a:t>
            </a:r>
          </a:p>
        </p:txBody>
      </p: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2079354" y="1759653"/>
            <a:ext cx="15808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Desktops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LGA1151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100 series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 flipH="1">
            <a:off x="4423831" y="1319876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1053365" y="1481093"/>
            <a:ext cx="6949440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H="1">
            <a:off x="2886928" y="1490923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1049205" y="1481195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4" name="Oval 12"/>
          <p:cNvSpPr>
            <a:spLocks noChangeArrowheads="1"/>
          </p:cNvSpPr>
          <p:nvPr/>
        </p:nvSpPr>
        <p:spPr bwMode="auto">
          <a:xfrm>
            <a:off x="1016981" y="163752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2849942" y="163583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TextBox 9"/>
          <p:cNvSpPr txBox="1">
            <a:spLocks noChangeArrowheads="1"/>
          </p:cNvSpPr>
          <p:nvPr/>
        </p:nvSpPr>
        <p:spPr bwMode="auto">
          <a:xfrm>
            <a:off x="3566727" y="1029590"/>
            <a:ext cx="16786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038689" y="1762446"/>
            <a:ext cx="2108725" cy="11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Microservers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SOCs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/2-chip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BGA1440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LGA1151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C230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6074755" y="1500651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6036655" y="1637176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7127477" y="1760038"/>
            <a:ext cx="1759804" cy="11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-SP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(2S servers)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LGA3647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C620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series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" name="Line 11"/>
          <p:cNvSpPr>
            <a:spLocks noChangeShapeType="1"/>
          </p:cNvSpPr>
          <p:nvPr/>
        </p:nvSpPr>
        <p:spPr bwMode="auto">
          <a:xfrm>
            <a:off x="7992822" y="1512313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82" name="Oval 7"/>
          <p:cNvSpPr>
            <a:spLocks noChangeArrowheads="1"/>
          </p:cNvSpPr>
          <p:nvPr/>
        </p:nvSpPr>
        <p:spPr bwMode="auto">
          <a:xfrm>
            <a:off x="7954722" y="163505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" name="TextBox 2"/>
          <p:cNvSpPr txBox="1">
            <a:spLocks noChangeArrowheads="1"/>
          </p:cNvSpPr>
          <p:nvPr/>
        </p:nvSpPr>
        <p:spPr bwMode="auto">
          <a:xfrm>
            <a:off x="3732543" y="1750689"/>
            <a:ext cx="13420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(2-chip designs)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LGA2066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X299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H="1">
            <a:off x="4424429" y="1502204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4383711" y="163792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95666" y="2944039"/>
            <a:ext cx="2207656" cy="62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</a:rPr>
              <a:t>28 </a:t>
            </a:r>
            <a:r>
              <a:rPr lang="en-US" altLang="en-US" sz="1100" dirty="0">
                <a:solidFill>
                  <a:srgbClr val="000000"/>
                </a:solidFill>
              </a:rPr>
              <a:t>cores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Platinum/Gold/Silver/Bronze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designations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50565" y="3030347"/>
            <a:ext cx="1619354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smtClean="0">
                <a:solidFill>
                  <a:srgbClr val="000000"/>
                </a:solidFill>
              </a:rPr>
              <a:t>4 cores w/without G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altLang="en-US" sz="1100" dirty="0" err="1" smtClean="0">
                <a:solidFill>
                  <a:srgbClr val="000000"/>
                </a:solidFill>
              </a:rPr>
              <a:t>E3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65269" y="3008856"/>
            <a:ext cx="1636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solidFill>
                  <a:srgbClr val="000000"/>
                </a:solidFill>
              </a:rPr>
              <a:t>Up to </a:t>
            </a:r>
            <a:r>
              <a:rPr lang="en-US" altLang="en-US" sz="1100" dirty="0" smtClean="0">
                <a:solidFill>
                  <a:srgbClr val="000000"/>
                </a:solidFill>
              </a:rPr>
              <a:t>4 cores + G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i3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i5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i7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031" y="3008856"/>
            <a:ext cx="19960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solidFill>
                  <a:srgbClr val="000000"/>
                </a:solidFill>
              </a:rPr>
              <a:t>Up to 4 </a:t>
            </a:r>
            <a:r>
              <a:rPr lang="en-US" altLang="en-US" sz="1100" dirty="0" smtClean="0">
                <a:solidFill>
                  <a:srgbClr val="000000"/>
                </a:solidFill>
              </a:rPr>
              <a:t>cores + G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m3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m5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m7</a:t>
            </a:r>
            <a:r>
              <a:rPr lang="en-US" altLang="en-US" sz="1100" dirty="0" smtClean="0">
                <a:solidFill>
                  <a:srgbClr val="000000"/>
                </a:solidFill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designartions</a:t>
            </a:r>
            <a:endParaRPr lang="en-US" alt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i3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i5</a:t>
            </a:r>
            <a:r>
              <a:rPr lang="en-US" altLang="en-US" sz="1100" dirty="0" smtClean="0">
                <a:solidFill>
                  <a:srgbClr val="000000"/>
                </a:solidFill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</a:rPr>
              <a:t>i7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82564" y="3004588"/>
            <a:ext cx="1228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solidFill>
                  <a:srgbClr val="000000"/>
                </a:solidFill>
              </a:rPr>
              <a:t>Up to </a:t>
            </a:r>
            <a:r>
              <a:rPr lang="en-US" altLang="en-US" sz="1100" dirty="0" smtClean="0">
                <a:solidFill>
                  <a:srgbClr val="000000"/>
                </a:solidFill>
              </a:rPr>
              <a:t>10 </a:t>
            </a:r>
            <a:r>
              <a:rPr lang="en-US" altLang="en-US" sz="1100" dirty="0">
                <a:solidFill>
                  <a:srgbClr val="000000"/>
                </a:solidFill>
              </a:rPr>
              <a:t>cores</a:t>
            </a:r>
          </a:p>
          <a:p>
            <a:pPr algn="ctr"/>
            <a:r>
              <a:rPr lang="en-US" altLang="en-US" sz="1100" dirty="0" err="1" smtClean="0">
                <a:solidFill>
                  <a:srgbClr val="000000"/>
                </a:solidFill>
              </a:rPr>
              <a:t>i7</a:t>
            </a:r>
            <a:r>
              <a:rPr lang="en-US" altLang="en-US" sz="1100" dirty="0" smtClean="0">
                <a:solidFill>
                  <a:srgbClr val="000000"/>
                </a:solidFill>
              </a:rPr>
              <a:t> designation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47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952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7411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778" y="3888989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(See on a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subsequent slide)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2789" y="3888989"/>
            <a:ext cx="1176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(Won't be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detailed here)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4608" y="908720"/>
            <a:ext cx="2274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Mobiles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SoC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 designs)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35" y="1205260"/>
            <a:ext cx="3723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4.5 W Core M-line (Y-line) (BGA1515)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301" y="1546048"/>
            <a:ext cx="3911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Core m7-6Y7x, 2C+HD 515, HT, 10/2015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>
                <a:solidFill>
                  <a:srgbClr val="FFFFFF"/>
                </a:solidFill>
              </a:rPr>
              <a:t>1. </a:t>
            </a:r>
            <a:r>
              <a:rPr lang="en-US" altLang="en-US" kern="0" smtClean="0">
                <a:solidFill>
                  <a:srgbClr val="FFFFFF"/>
                </a:solidFill>
              </a:rPr>
              <a:t>Introduction</a:t>
            </a:r>
            <a:r>
              <a:rPr lang="hu-HU" altLang="en-US" kern="0" smtClean="0">
                <a:solidFill>
                  <a:srgbClr val="FFFFFF"/>
                </a:solidFill>
              </a:rPr>
              <a:t> (2)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500" y="494150"/>
            <a:ext cx="6296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D2D8A"/>
                </a:solidFill>
              </a:rPr>
              <a:t>The </a:t>
            </a:r>
            <a:r>
              <a:rPr lang="en-US" altLang="en-US" sz="1400" b="1" dirty="0" err="1" smtClean="0">
                <a:solidFill>
                  <a:srgbClr val="2D2D8A"/>
                </a:solidFill>
              </a:rPr>
              <a:t>Skylake</a:t>
            </a:r>
            <a:r>
              <a:rPr lang="en-US" altLang="en-US" sz="1400" b="1" dirty="0" smtClean="0">
                <a:solidFill>
                  <a:srgbClr val="2D2D8A"/>
                </a:solidFill>
              </a:rPr>
              <a:t> (6</a:t>
            </a:r>
            <a:r>
              <a:rPr lang="en-US" altLang="en-US" sz="1400" b="1" baseline="30000" dirty="0" smtClean="0">
                <a:solidFill>
                  <a:srgbClr val="2D2D8A"/>
                </a:solidFill>
              </a:rPr>
              <a:t>th</a:t>
            </a:r>
            <a:r>
              <a:rPr lang="en-US" altLang="en-US" sz="1400" b="1" dirty="0" smtClean="0">
                <a:solidFill>
                  <a:srgbClr val="2D2D8A"/>
                </a:solidFill>
              </a:rPr>
              <a:t> Gen) mobile and desktop lines - Overview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796125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Core m5-6Y5x, 2C+HD 515, HT, 10/2015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2041103"/>
            <a:ext cx="38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Core m3-6Y3x, 2C+HD 515, HT, 10/2015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99095" y="2753925"/>
            <a:ext cx="4730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i7-66x0U/65x0U,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i5-63x0U/62x0U,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Core i3-6100U,            2C+HD 515,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525" y="2438890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15 W U-line (</a:t>
            </a:r>
            <a:r>
              <a:rPr lang="en-US" sz="1400" dirty="0" err="1" smtClean="0">
                <a:solidFill>
                  <a:srgbClr val="0070C0"/>
                </a:solidFill>
              </a:rPr>
              <a:t>SoC</a:t>
            </a:r>
            <a:r>
              <a:rPr lang="en-US" sz="1400" smtClean="0">
                <a:solidFill>
                  <a:srgbClr val="0070C0"/>
                </a:solidFill>
              </a:rPr>
              <a:t>, BGA1356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44100" y="3815461"/>
            <a:ext cx="40350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i7-65x7U,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i5-62x7U,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Core i3-61x7U, 2C+HD 550,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530" y="3500426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28 W U-line (</a:t>
            </a:r>
            <a:r>
              <a:rPr lang="en-US" sz="1400" dirty="0" err="1" smtClean="0">
                <a:solidFill>
                  <a:srgbClr val="0070C0"/>
                </a:solidFill>
              </a:rPr>
              <a:t>SoC</a:t>
            </a:r>
            <a:r>
              <a:rPr lang="en-US" sz="1400" dirty="0" smtClean="0">
                <a:solidFill>
                  <a:srgbClr val="0070C0"/>
                </a:solidFill>
              </a:rPr>
              <a:t>, BGA1356)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3837" y="4940586"/>
            <a:ext cx="5787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i7-6920HQ/6820HQ/6700HQ,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i5-6440HQ/6300HQ,            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i3-6100H,                            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304" y="4677946"/>
            <a:ext cx="2770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HQ/H-lines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smtClean="0">
                <a:solidFill>
                  <a:srgbClr val="0070C0"/>
                </a:solidFill>
              </a:rPr>
              <a:t>BGA1440)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00" y="6444335"/>
            <a:ext cx="2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SoC</a:t>
            </a:r>
            <a:r>
              <a:rPr lang="en-US" sz="1400" dirty="0" smtClean="0"/>
              <a:t>: System on Chip</a:t>
            </a:r>
          </a:p>
        </p:txBody>
      </p:sp>
    </p:spTree>
    <p:extLst>
      <p:ext uri="{BB962C8B-B14F-4D97-AF65-F5344CB8AC3E}">
        <p14:creationId xmlns:p14="http://schemas.microsoft.com/office/powerpoint/2010/main" val="5517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(7)</a:t>
            </a:r>
            <a:endParaRPr lang="en-US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8984" y="638690"/>
            <a:ext cx="4439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Desktops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(2-chip designs, 100 Series chipset)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4063" y="1203839"/>
            <a:ext cx="53431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i7-6700T                       4C+HD 530, HT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i5-6600T/6500T/6400T,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i3-6300T/6100T,          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530" y="960983"/>
            <a:ext cx="2438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S-lines (LGA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4063" y="3151712"/>
            <a:ext cx="3849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i7-6700K/6600K, 4C,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8/2015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530" y="2888940"/>
            <a:ext cx="3307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91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S-lines, unlocked (LGA1151)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74063" y="2143018"/>
            <a:ext cx="4908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i7-6700,                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i5-6600/6500/6400  4C+HD 530,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Core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i3-6320/6300/6100, 2C+HD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530,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530" y="1898830"/>
            <a:ext cx="2438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65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S-lines (LGA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510" y="3616278"/>
            <a:ext cx="3270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err="1" smtClean="0">
                <a:solidFill>
                  <a:srgbClr val="FF0000"/>
                </a:solidFill>
                <a:cs typeface="Arial" charset="0"/>
              </a:rPr>
              <a:t>HEDs</a:t>
            </a: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cs typeface="Arial" charset="0"/>
              </a:rPr>
              <a:t>(2-chip designs, 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X299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PCH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22" y="3965486"/>
            <a:ext cx="463139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140 W X-line, unlocked 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(</a:t>
            </a:r>
            <a:r>
              <a:rPr lang="en-US" altLang="en-US" sz="1400" dirty="0" err="1" smtClean="0">
                <a:solidFill>
                  <a:srgbClr val="0070C0"/>
                </a:solidFill>
                <a:cs typeface="Arial" charset="0"/>
              </a:rPr>
              <a:t>LGA2066</a:t>
            </a:r>
            <a:r>
              <a:rPr lang="en-US" altLang="en-US" sz="1400" dirty="0" smtClean="0">
                <a:solidFill>
                  <a:srgbClr val="0070C0"/>
                </a:solidFill>
                <a:cs typeface="Arial" charset="0"/>
              </a:rPr>
              <a:t>)</a:t>
            </a:r>
          </a:p>
          <a:p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  Core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i7-7800X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7820X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7900X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10C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HT, 6/2017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(8)</a:t>
            </a:r>
            <a:endParaRPr lang="en-US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510" y="635570"/>
            <a:ext cx="1540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err="1" smtClean="0">
                <a:solidFill>
                  <a:srgbClr val="FF0000"/>
                </a:solidFill>
                <a:cs typeface="Arial" charset="0"/>
              </a:rPr>
              <a:t>Microservers</a:t>
            </a:r>
            <a:r>
              <a:rPr lang="en-US" altLang="en-US" sz="14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alt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820" y="957863"/>
            <a:ext cx="253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LGA</a:t>
            </a:r>
            <a:r>
              <a:rPr lang="en-US" sz="1400" dirty="0" smtClean="0">
                <a:solidFill>
                  <a:srgbClr val="0070C0"/>
                </a:solidFill>
              </a:rPr>
              <a:t>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064" y="1227893"/>
            <a:ext cx="5967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E3-1240L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v5,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HT, 10/2015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E3-1235L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820" y="297583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smtClean="0">
                <a:solidFill>
                  <a:srgbClr val="0070C0"/>
                </a:solidFill>
              </a:rPr>
              <a:t>v5-lines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 smtClean="0">
                <a:solidFill>
                  <a:srgbClr val="0070C0"/>
                </a:solidFill>
              </a:rPr>
              <a:t>BGA</a:t>
            </a:r>
            <a:r>
              <a:rPr lang="en-US" sz="1400" dirty="0" smtClean="0">
                <a:solidFill>
                  <a:srgbClr val="0070C0"/>
                </a:solidFill>
              </a:rPr>
              <a:t> 1440)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065" y="3245860"/>
            <a:ext cx="52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E3-1505M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1535M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E3-1545M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1575M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P580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1/2016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414" y="3875930"/>
            <a:ext cx="2472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80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LGA1151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821" y="1732530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BGA</a:t>
            </a:r>
            <a:r>
              <a:rPr lang="en-US" sz="1400" dirty="0" smtClean="0">
                <a:solidFill>
                  <a:srgbClr val="0070C0"/>
                </a:solidFill>
              </a:rPr>
              <a:t> 1440)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065" y="2002560"/>
            <a:ext cx="5967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E3-1505L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 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820" y="2372181"/>
            <a:ext cx="253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</a:t>
            </a:r>
            <a:r>
              <a:rPr lang="en-US" sz="1400" dirty="0">
                <a:solidFill>
                  <a:srgbClr val="0070C0"/>
                </a:solidFill>
              </a:rPr>
              <a:t>W </a:t>
            </a:r>
            <a:r>
              <a:rPr lang="en-US" sz="1400" dirty="0" err="1" smtClean="0">
                <a:solidFill>
                  <a:srgbClr val="0070C0"/>
                </a:solidFill>
              </a:rPr>
              <a:t>v5</a:t>
            </a:r>
            <a:r>
              <a:rPr lang="en-US" sz="1400" dirty="0" smtClean="0">
                <a:solidFill>
                  <a:srgbClr val="0070C0"/>
                </a:solidFill>
              </a:rPr>
              <a:t>-lines (</a:t>
            </a:r>
            <a:r>
              <a:rPr lang="en-US" sz="1400" dirty="0" err="1" smtClean="0">
                <a:solidFill>
                  <a:srgbClr val="0070C0"/>
                </a:solidFill>
              </a:rPr>
              <a:t>LGA</a:t>
            </a:r>
            <a:r>
              <a:rPr lang="en-US" sz="1400" dirty="0" smtClean="0">
                <a:solidFill>
                  <a:srgbClr val="0070C0"/>
                </a:solidFill>
              </a:rPr>
              <a:t> 1151)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065" y="2642211"/>
            <a:ext cx="5202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E3-1260L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v5,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HT, 10/2015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545" y="4243228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E3-12x0L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4C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Xeon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E3-12x5L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cs typeface="Arial" charset="0"/>
              </a:rPr>
              <a:t>v5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4C+HD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i="1" dirty="0" err="1" smtClean="0">
                <a:solidFill>
                  <a:srgbClr val="000000"/>
                </a:solidFill>
                <a:cs typeface="Arial" charset="0"/>
              </a:rPr>
              <a:t>P530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400" i="1" dirty="0" smtClean="0">
                <a:solidFill>
                  <a:srgbClr val="000000"/>
                </a:solidFill>
                <a:cs typeface="Arial" charset="0"/>
              </a:rPr>
              <a:t>10/2015</a:t>
            </a:r>
            <a:endParaRPr lang="en-US" altLang="en-US" sz="14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65"/>
            <a:ext cx="9144000" cy="393700"/>
          </a:xfrm>
        </p:spPr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.1 </a:t>
            </a:r>
            <a:r>
              <a:rPr lang="en-US" sz="1600" dirty="0"/>
              <a:t>Introduction </a:t>
            </a:r>
            <a:r>
              <a:rPr lang="en-US" sz="1600" dirty="0" smtClean="0"/>
              <a:t>(9)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12419"/>
          <a:stretch/>
        </p:blipFill>
        <p:spPr bwMode="auto">
          <a:xfrm>
            <a:off x="296526" y="1198000"/>
            <a:ext cx="8640959" cy="46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753" y="6165390"/>
            <a:ext cx="823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This diagram shows a kind of "superset" of </a:t>
            </a:r>
            <a:r>
              <a:rPr lang="en-US" sz="1400" dirty="0" err="1"/>
              <a:t>Skylake</a:t>
            </a:r>
            <a:r>
              <a:rPr lang="en-US" sz="1400" dirty="0"/>
              <a:t>. Different versions will not include </a:t>
            </a:r>
            <a:r>
              <a:rPr lang="en-US" sz="1400" dirty="0" smtClean="0"/>
              <a:t>all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of these parts, </a:t>
            </a:r>
            <a:r>
              <a:rPr lang="en-US" sz="1400" dirty="0" smtClean="0"/>
              <a:t>but </a:t>
            </a:r>
            <a:r>
              <a:rPr lang="en-US" sz="1400" dirty="0"/>
              <a:t>these are all the different components that can be included.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494150"/>
            <a:ext cx="819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Main enhancements and innovations of Intel’s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microarchitecture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327195" y="1378020"/>
            <a:ext cx="2520280" cy="6750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7195" y="3853295"/>
            <a:ext cx="2610290" cy="15751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33515"/>
            <a:ext cx="2762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ISP: Image Signal Processor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52420" y="5544235"/>
            <a:ext cx="720080" cy="40571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(10)</a:t>
            </a:r>
            <a:endParaRPr lang="en-US" sz="1600" dirty="0"/>
          </a:p>
        </p:txBody>
      </p:sp>
      <p:pic>
        <p:nvPicPr>
          <p:cNvPr id="3073" name="Picture 1" descr="http://www.techpowerup.com/img/15-08-18/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263662"/>
            <a:ext cx="7361405" cy="50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00" y="494150"/>
            <a:ext cx="2406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die </a:t>
            </a:r>
            <a:r>
              <a:rPr lang="en-US" sz="1400" dirty="0" smtClean="0"/>
              <a:t>[208]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00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7" y="1244509"/>
            <a:ext cx="7615897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Major enhancements of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line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59569" y="2085882"/>
            <a:ext cx="7527865" cy="396190"/>
            <a:chOff x="720" y="1638"/>
            <a:chExt cx="4196" cy="296"/>
          </a:xfrm>
        </p:grpSpPr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3965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.2.1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More advanced microarchitecture of the cores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720" y="1647"/>
              <a:ext cx="2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949887" y="2520624"/>
            <a:ext cx="7537547" cy="442031"/>
            <a:chOff x="714" y="1638"/>
            <a:chExt cx="4207" cy="529"/>
          </a:xfrm>
        </p:grpSpPr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951" y="1638"/>
              <a:ext cx="3970" cy="46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.2.2 Enhanced graphics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714" y="1707"/>
              <a:ext cx="22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940923" y="2941964"/>
            <a:ext cx="7537547" cy="442031"/>
            <a:chOff x="714" y="1638"/>
            <a:chExt cx="4207" cy="529"/>
          </a:xfrm>
        </p:grpSpPr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951" y="1638"/>
              <a:ext cx="3970" cy="46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.2.3 Support of </a:t>
              </a:r>
              <a:r>
                <a:rPr lang="en-US" altLang="en-US" sz="1900" dirty="0" err="1" smtClean="0">
                  <a:solidFill>
                    <a:srgbClr val="FFFFFF"/>
                  </a:solidFill>
                  <a:cs typeface="Arial" charset="0"/>
                </a:rPr>
                <a:t>PCIe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3.0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714" y="1707"/>
              <a:ext cx="22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4176" y="6399330"/>
            <a:ext cx="386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Enhancement: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Továbbfejlesztés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1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 </a:t>
            </a:r>
            <a:r>
              <a:rPr lang="en-US" sz="1600" dirty="0"/>
              <a:t>Major enhancements of the </a:t>
            </a:r>
            <a:r>
              <a:rPr lang="en-US" sz="1600" dirty="0" err="1"/>
              <a:t>Skylake</a:t>
            </a:r>
            <a:r>
              <a:rPr lang="en-US" sz="1600" dirty="0"/>
              <a:t> </a:t>
            </a:r>
            <a:r>
              <a:rPr lang="en-US" sz="1600" dirty="0" smtClean="0"/>
              <a:t>line (1)</a:t>
            </a:r>
            <a:endParaRPr lang="en-US" sz="1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500" y="494150"/>
            <a:ext cx="4600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hu-HU" altLang="en-US" sz="1400" b="1" dirty="0">
                <a:solidFill>
                  <a:srgbClr val="333399"/>
                </a:solidFill>
                <a:cs typeface="Arial" charset="0"/>
              </a:rPr>
              <a:t>6</a:t>
            </a:r>
            <a:r>
              <a:rPr lang="hu-HU" altLang="en-US" sz="1400" b="1" dirty="0" smtClean="0">
                <a:solidFill>
                  <a:srgbClr val="333399"/>
                </a:solidFill>
                <a:cs typeface="Arial" charset="0"/>
              </a:rPr>
              <a:t>.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2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Major 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enhancements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of the </a:t>
            </a:r>
            <a:r>
              <a:rPr lang="en-US" altLang="en-US" sz="1400" b="1" dirty="0" err="1" smtClean="0">
                <a:solidFill>
                  <a:srgbClr val="333399"/>
                </a:solidFill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 line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733364"/>
            <a:ext cx="707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1400" b="1" dirty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.2.1 More advanced microarchitecture of </a:t>
            </a:r>
            <a:r>
              <a:rPr lang="en-US" sz="1400" b="1" dirty="0">
                <a:solidFill>
                  <a:schemeClr val="accent6"/>
                </a:solidFill>
                <a:cs typeface="Arial" charset="0"/>
              </a:rPr>
              <a:t>the 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cores [239] </a:t>
            </a:r>
          </a:p>
        </p:txBody>
      </p:sp>
      <p:pic>
        <p:nvPicPr>
          <p:cNvPr id="6" name="Picture 2" descr="https://www.servethehome.com/wp-content/uploads/2017/07/Intel-Skylake-SP-Microarchitecture-Chan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13486" r="32738" b="32132"/>
          <a:stretch/>
        </p:blipFill>
        <p:spPr bwMode="auto">
          <a:xfrm>
            <a:off x="26496" y="1223755"/>
            <a:ext cx="9091010" cy="46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75" y="5634245"/>
            <a:ext cx="927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Skylake</a:t>
            </a:r>
            <a:r>
              <a:rPr lang="en-US" sz="1600" dirty="0" smtClean="0"/>
              <a:t> core is basically a master superset (see above) core with two derivatives: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5" y="6174305"/>
            <a:ext cx="5360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server core </a:t>
            </a:r>
            <a:r>
              <a:rPr lang="en-US" sz="1600" dirty="0" smtClean="0"/>
              <a:t>(supporting e.g. </a:t>
            </a:r>
            <a:r>
              <a:rPr lang="en-US" sz="1600" dirty="0" err="1" smtClean="0"/>
              <a:t>AVX</a:t>
            </a:r>
            <a:r>
              <a:rPr lang="en-US" sz="1600" dirty="0" smtClean="0"/>
              <a:t>-512)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client core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896925" y="1092250"/>
            <a:ext cx="14851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Frontend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6745" y="5296852"/>
            <a:ext cx="14851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778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(1)</a:t>
            </a:r>
            <a:r>
              <a:rPr lang="en-US" sz="1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00" y="500064"/>
            <a:ext cx="583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Key improvements of the microarchitecture of the cores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374" y="866835"/>
            <a:ext cx="6718891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5-wide decoding (vs. 4 previously)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larger buffer and register sizes (as detailed subsequently).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10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2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83937" y="1169712"/>
            <a:ext cx="4398553" cy="3182023"/>
            <a:chOff x="50580" y="1133745"/>
            <a:chExt cx="4398553" cy="3182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9045" b="55206"/>
            <a:stretch/>
          </p:blipFill>
          <p:spPr>
            <a:xfrm>
              <a:off x="50580" y="1133745"/>
              <a:ext cx="4398553" cy="27432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318762" y="2438890"/>
              <a:ext cx="1845205" cy="85509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3223" y="4038769"/>
              <a:ext cx="2106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Skylake’s</a:t>
              </a:r>
              <a:r>
                <a:rPr lang="en-US" sz="1200" dirty="0" smtClean="0"/>
                <a:t> frontend [240]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500" y="49959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5-wide decoding -1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505" y="1133745"/>
            <a:ext cx="4470361" cy="3200219"/>
            <a:chOff x="4598020" y="1182924"/>
            <a:chExt cx="4470361" cy="32002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3923" b="23176"/>
            <a:stretch/>
          </p:blipFill>
          <p:spPr>
            <a:xfrm>
              <a:off x="4598020" y="1182924"/>
              <a:ext cx="4470361" cy="274320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 bwMode="auto">
            <a:xfrm>
              <a:off x="5967155" y="2468857"/>
              <a:ext cx="1845205" cy="81009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34443" y="4106144"/>
              <a:ext cx="2256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Broadwell’s</a:t>
              </a:r>
              <a:r>
                <a:rPr lang="en-US" sz="1200" dirty="0" smtClean="0"/>
                <a:t> frontend [241]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68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8620"/>
            <a:ext cx="9144000" cy="40011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000" dirty="0">
                <a:solidFill>
                  <a:srgbClr val="FFFFFF"/>
                </a:solidFill>
                <a:latin typeface="+mj-lt"/>
                <a:cs typeface="Arial" charset="0"/>
              </a:rPr>
              <a:t>Contents</a:t>
            </a:r>
            <a:endParaRPr lang="en-US" altLang="en-US" sz="240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793799" y="998730"/>
            <a:ext cx="7558088" cy="457200"/>
            <a:chOff x="472" y="2160"/>
            <a:chExt cx="4630" cy="28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1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Introduction</a:t>
              </a: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793799" y="1568052"/>
            <a:ext cx="7558088" cy="457200"/>
            <a:chOff x="472" y="2160"/>
            <a:chExt cx="4630" cy="28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2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Core 2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793799" y="2140421"/>
            <a:ext cx="7558088" cy="457200"/>
            <a:chOff x="472" y="2160"/>
            <a:chExt cx="4630" cy="28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3.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Nehalem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795387" y="2697747"/>
            <a:ext cx="7556500" cy="457200"/>
            <a:chOff x="472" y="2160"/>
            <a:chExt cx="4630" cy="28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4.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Sandy Bridge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773508" y="3266637"/>
            <a:ext cx="7578912" cy="457200"/>
            <a:chOff x="472" y="2160"/>
            <a:chExt cx="4697" cy="28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511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5.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Haswell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line</a:t>
              </a: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787057" y="3821345"/>
            <a:ext cx="7564830" cy="457200"/>
            <a:chOff x="476" y="2160"/>
            <a:chExt cx="4626" cy="318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900" dirty="0" smtClean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 6.</a:t>
              </a:r>
              <a:r>
                <a:rPr lang="hu-HU" altLang="en-US" sz="1900" dirty="0" smtClean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Skylake</a:t>
              </a: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1900" dirty="0" smtClean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line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0000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788644" y="4351777"/>
            <a:ext cx="7563243" cy="457200"/>
            <a:chOff x="476" y="2160"/>
            <a:chExt cx="4626" cy="318"/>
          </a:xfrm>
        </p:grpSpPr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7.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Kaby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Lake line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784738" y="4873824"/>
            <a:ext cx="7567149" cy="457200"/>
            <a:chOff x="476" y="2160"/>
            <a:chExt cx="4626" cy="318"/>
          </a:xfrm>
        </p:grpSpPr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8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1900" dirty="0" err="1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Kaby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Lake Refresh line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84170" y="5416187"/>
            <a:ext cx="7567149" cy="457200"/>
            <a:chOff x="476" y="2160"/>
            <a:chExt cx="4626" cy="318"/>
          </a:xfrm>
        </p:grpSpPr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 9.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Coffee Lake line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84765" y="5924721"/>
            <a:ext cx="7567149" cy="457200"/>
            <a:chOff x="476" y="2160"/>
            <a:chExt cx="4626" cy="318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10.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The Cannon Lake line (outlook)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76" y="2165"/>
              <a:ext cx="2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5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3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6534345"/>
            <a:ext cx="5104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en.wikichip.org</a:t>
            </a:r>
            <a:r>
              <a:rPr lang="en-US" sz="1100" dirty="0"/>
              <a:t>/wiki/intel/microarchitectures/</a:t>
            </a:r>
            <a:r>
              <a:rPr lang="en-US" sz="1100" dirty="0" err="1"/>
              <a:t>skylake</a:t>
            </a:r>
            <a:r>
              <a:rPr lang="en-US" sz="1100" dirty="0"/>
              <a:t>_(client)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400"/>
          <a:stretch/>
        </p:blipFill>
        <p:spPr>
          <a:xfrm>
            <a:off x="1486285" y="1448780"/>
            <a:ext cx="6171429" cy="4291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00" y="869071"/>
            <a:ext cx="6973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5-wide decoding </a:t>
            </a:r>
            <a:r>
              <a:rPr lang="en-US" sz="1400" dirty="0" smtClean="0">
                <a:solidFill>
                  <a:srgbClr val="0070C0"/>
                </a:solidFill>
              </a:rPr>
              <a:t>the front-end becomes also 5-wide</a:t>
            </a:r>
            <a:r>
              <a:rPr lang="en-US" sz="1400" dirty="0" smtClean="0"/>
              <a:t>, as shown below.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500" y="49959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5-wide decoding -2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700" y="5904275"/>
            <a:ext cx="3938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Decoding in </a:t>
            </a:r>
            <a:r>
              <a:rPr lang="en-US" sz="1400" dirty="0" err="1" smtClean="0"/>
              <a:t>Skylake's</a:t>
            </a:r>
            <a:r>
              <a:rPr lang="en-US" sz="1400" dirty="0" smtClean="0"/>
              <a:t> core [240]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535" y="396906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accent6"/>
                </a:solidFill>
              </a:rPr>
              <a:t>μ</a:t>
            </a:r>
            <a:r>
              <a:rPr lang="en-US" sz="1200" b="1" dirty="0" smtClean="0">
                <a:solidFill>
                  <a:schemeClr val="accent6"/>
                </a:solidFill>
              </a:rPr>
              <a:t>OP cache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4026369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6 </a:t>
            </a:r>
            <a:r>
              <a:rPr lang="el-GR" sz="800" b="1" dirty="0" smtClean="0">
                <a:solidFill>
                  <a:schemeClr val="accent6"/>
                </a:solidFill>
              </a:rPr>
              <a:t>μ</a:t>
            </a:r>
            <a:r>
              <a:rPr lang="en-US" sz="800" b="1" dirty="0" smtClean="0">
                <a:solidFill>
                  <a:schemeClr val="accent6"/>
                </a:solidFill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73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4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959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5-wide decoding -3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06714" y="998731"/>
            <a:ext cx="4815535" cy="15215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6725" y="1151552"/>
            <a:ext cx="421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Front-end width in Intel's microarchitectures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8896" y="1511592"/>
            <a:ext cx="436985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Up to the Pentium 4 (2000): 3-wide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Beginning with the Core 2 (2006): 4-wide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Beginning with the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(2015): 5-wide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158" y="2933945"/>
            <a:ext cx="3382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illustration see the next Figures.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500" y="3526852"/>
            <a:ext cx="8918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Also </a:t>
            </a:r>
            <a:r>
              <a:rPr lang="en-US" sz="1400" dirty="0" smtClean="0">
                <a:solidFill>
                  <a:srgbClr val="0070C0"/>
                </a:solidFill>
              </a:rPr>
              <a:t>AMD's</a:t>
            </a:r>
            <a:r>
              <a:rPr lang="en-US" sz="1400" dirty="0" smtClean="0"/>
              <a:t> highly successful </a:t>
            </a:r>
            <a:r>
              <a:rPr lang="en-US" sz="1400" dirty="0" err="1" smtClean="0">
                <a:solidFill>
                  <a:srgbClr val="0070C0"/>
                </a:solidFill>
              </a:rPr>
              <a:t>K7</a:t>
            </a:r>
            <a:r>
              <a:rPr lang="en-US" sz="1400" dirty="0" smtClean="0">
                <a:solidFill>
                  <a:srgbClr val="0070C0"/>
                </a:solidFill>
              </a:rPr>
              <a:t> Athlon </a:t>
            </a:r>
            <a:r>
              <a:rPr lang="en-US" sz="1400" dirty="0" smtClean="0"/>
              <a:t>microarchitecture (1999) had a </a:t>
            </a:r>
            <a:r>
              <a:rPr lang="en-US" sz="1400" dirty="0" smtClean="0">
                <a:solidFill>
                  <a:srgbClr val="0070C0"/>
                </a:solidFill>
              </a:rPr>
              <a:t>front-end width of 3</a:t>
            </a:r>
            <a:r>
              <a:rPr lang="en-US" sz="1400" dirty="0" smtClean="0"/>
              <a:t>,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subsequently, AMD switched only quite late to a </a:t>
            </a:r>
            <a:r>
              <a:rPr lang="en-US" sz="1400" dirty="0" smtClean="0">
                <a:solidFill>
                  <a:srgbClr val="0070C0"/>
                </a:solidFill>
              </a:rPr>
              <a:t>4-wide microarchitecture</a:t>
            </a:r>
            <a:r>
              <a:rPr lang="en-US" sz="1400" dirty="0" smtClean="0"/>
              <a:t> along with their </a:t>
            </a:r>
            <a:r>
              <a:rPr lang="en-US" sz="1400" dirty="0" err="1" smtClean="0">
                <a:solidFill>
                  <a:srgbClr val="0070C0"/>
                </a:solidFill>
              </a:rPr>
              <a:t>K15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Bulldozer line (in 2011).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52" y="3248980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Remark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27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5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9" y="1204554"/>
            <a:ext cx="8418746" cy="5597729"/>
          </a:xfrm>
          <a:prstGeom prst="rect">
            <a:avLst/>
          </a:prstGeom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980332" y="2417409"/>
            <a:ext cx="1800225" cy="720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46" y="513614"/>
            <a:ext cx="707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Figure: </a:t>
            </a:r>
            <a:r>
              <a:rPr lang="en-US" altLang="en-US" sz="1400" b="1" dirty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Block diagram of AMD’s </a:t>
            </a:r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Athlon microarchitecture (1999) [4] 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4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0" y="1216680"/>
            <a:ext cx="7317305" cy="55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Oval 6"/>
          <p:cNvSpPr>
            <a:spLocks noChangeArrowheads="1"/>
          </p:cNvSpPr>
          <p:nvPr/>
        </p:nvSpPr>
        <p:spPr bwMode="auto">
          <a:xfrm>
            <a:off x="3554490" y="3817449"/>
            <a:ext cx="1800225" cy="7207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431540" y="6160313"/>
            <a:ext cx="2574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Retire width: 3 instr./cycle</a:t>
            </a:r>
          </a:p>
        </p:txBody>
      </p:sp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6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1500" y="513043"/>
            <a:ext cx="731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Figure: </a:t>
            </a:r>
            <a:r>
              <a:rPr lang="en-US" altLang="en-US" sz="1400" b="1" dirty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Block diagram of Intel’s Pentium 4 microarchitecture </a:t>
            </a:r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2000) [5]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8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3"/>
            <a:ext cx="9144000" cy="393700"/>
          </a:xfrm>
        </p:spPr>
        <p:txBody>
          <a:bodyPr/>
          <a:lstStyle/>
          <a:p>
            <a:pPr eaLnBrk="1" hangingPunct="1"/>
            <a:r>
              <a:rPr lang="hu-HU" sz="1600" dirty="0"/>
              <a:t>6</a:t>
            </a:r>
            <a:r>
              <a:rPr lang="en-US" sz="1600" dirty="0"/>
              <a:t>.2.1 More advanced microarchitecture of the cores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7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altLang="en-US" sz="1600" dirty="0" smtClean="0"/>
          </a:p>
        </p:txBody>
      </p:sp>
      <p:pic>
        <p:nvPicPr>
          <p:cNvPr id="6" name="Picture 1" descr="http://images.anandtech.com/reviews/cpu/intel/core-vs-k8/CoreArc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9" y="1178750"/>
            <a:ext cx="7951533" cy="56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90509" y="2023427"/>
            <a:ext cx="2610315" cy="184520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2" y="512458"/>
            <a:ext cx="7035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Figure: </a:t>
            </a:r>
            <a:r>
              <a:rPr lang="en-US" altLang="en-US" sz="1400" b="1" dirty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Block diagram of Intel’s Core 2 microarchitecture </a:t>
            </a:r>
            <a:r>
              <a:rPr lang="en-US" altLang="en-US" sz="1400" b="1" dirty="0" smtClean="0">
                <a:solidFill>
                  <a:schemeClr val="accent6"/>
                </a:solidFill>
                <a:latin typeface="Verdana" pitchFamily="34" charset="0"/>
                <a:cs typeface="Arial" charset="0"/>
              </a:rPr>
              <a:t>(2006) [3]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.2.1 </a:t>
            </a:r>
            <a:r>
              <a:rPr lang="en-US" sz="1600" dirty="0"/>
              <a:t>More advanced microarchitecture of the </a:t>
            </a:r>
            <a:r>
              <a:rPr lang="en-US" sz="1600" dirty="0" smtClean="0"/>
              <a:t>cores</a:t>
            </a:r>
            <a:r>
              <a:rPr lang="hu-HU" sz="1600" dirty="0" smtClean="0"/>
              <a:t> (</a:t>
            </a:r>
            <a:r>
              <a:rPr lang="en-US" sz="1600" dirty="0" smtClean="0"/>
              <a:t>8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17357"/>
          <a:stretch/>
        </p:blipFill>
        <p:spPr bwMode="auto">
          <a:xfrm>
            <a:off x="611560" y="1313765"/>
            <a:ext cx="7875874" cy="34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494673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Larger buffer and register sizes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0" y="848427"/>
            <a:ext cx="787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 window (ROB), buffer and register sizes of subsequent generations of the</a:t>
            </a:r>
          </a:p>
          <a:p>
            <a:r>
              <a:rPr lang="en-US" sz="1400" dirty="0"/>
              <a:t>  Core 2 family [</a:t>
            </a:r>
            <a:r>
              <a:rPr lang="hu-HU" sz="1400" dirty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21716" y="6450465"/>
            <a:ext cx="584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Out-of-order Window: Reorder Buffer (ROB)</a:t>
            </a:r>
          </a:p>
        </p:txBody>
      </p:sp>
    </p:spTree>
    <p:extLst>
      <p:ext uri="{BB962C8B-B14F-4D97-AF65-F5344CB8AC3E}">
        <p14:creationId xmlns:p14="http://schemas.microsoft.com/office/powerpoint/2010/main" val="7732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</a:t>
            </a:r>
            <a:r>
              <a:rPr lang="en-US" sz="1600" dirty="0" smtClean="0"/>
              <a:t>graphics (1)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81590" y="1448780"/>
            <a:ext cx="7580095" cy="4505228"/>
            <a:chOff x="1398968" y="1583795"/>
            <a:chExt cx="7580095" cy="4505228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0" t="9400" r="16108" b="7409"/>
            <a:stretch/>
          </p:blipFill>
          <p:spPr bwMode="auto">
            <a:xfrm>
              <a:off x="1398968" y="1583795"/>
              <a:ext cx="6323382" cy="4505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87335" y="2851193"/>
              <a:ext cx="888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Skylake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44184" y="3481263"/>
              <a:ext cx="1067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Broadwell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87335" y="4021323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Haswell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7335" y="4381363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Ivy Bridge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7335" y="4741403"/>
              <a:ext cx="1391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Sandy Bridge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500" y="494150"/>
            <a:ext cx="6692858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1400" b="1" dirty="0">
                <a:solidFill>
                  <a:schemeClr val="accent6"/>
                </a:solidFill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</a:rPr>
              <a:t>.2.2 Enhanced graphics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Performance increase of Intel’s graphics over generations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01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9251"/>
              </p:ext>
            </p:extLst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500" y="501408"/>
            <a:ext cx="560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Evolution of main features of Intel’s graphics families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4600" y="5409219"/>
            <a:ext cx="8920770" cy="13146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roprocesad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15213" b="34488"/>
          <a:stretch/>
        </p:blipFill>
        <p:spPr bwMode="auto">
          <a:xfrm>
            <a:off x="478220" y="1178750"/>
            <a:ext cx="7739185" cy="47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405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Main features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line </a:t>
            </a:r>
            <a:r>
              <a:rPr lang="en-US" sz="1400" dirty="0" smtClean="0"/>
              <a:t>[</a:t>
            </a:r>
            <a:r>
              <a:rPr lang="hu-HU" sz="1400" dirty="0" smtClean="0"/>
              <a:t>190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(3)</a:t>
            </a:r>
            <a:endParaRPr lang="hu-HU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661664" y="3183579"/>
            <a:ext cx="7290810" cy="13951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5811145"/>
            <a:ext cx="81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Tablets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630" y="581114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Mobiles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0750" y="5811145"/>
            <a:ext cx="109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High-perf.</a:t>
            </a:r>
          </a:p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mobiles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5945" y="582077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Desktops</a:t>
            </a:r>
          </a:p>
        </p:txBody>
      </p:sp>
    </p:spTree>
    <p:extLst>
      <p:ext uri="{BB962C8B-B14F-4D97-AF65-F5344CB8AC3E}">
        <p14:creationId xmlns:p14="http://schemas.microsoft.com/office/powerpoint/2010/main" val="33935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6388" b="7266"/>
          <a:stretch/>
        </p:blipFill>
        <p:spPr bwMode="auto">
          <a:xfrm>
            <a:off x="116504" y="1159491"/>
            <a:ext cx="8865985" cy="43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545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/Gen9 graphics architecture overview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456765" y="2184990"/>
            <a:ext cx="2745305" cy="13501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9663" y="354239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GT2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3"/>
          <p:cNvSpPr>
            <a:spLocks noChangeArrowheads="1"/>
          </p:cNvSpPr>
          <p:nvPr/>
        </p:nvSpPr>
        <p:spPr bwMode="auto">
          <a:xfrm>
            <a:off x="927099" y="1124088"/>
            <a:ext cx="7313613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. The </a:t>
            </a:r>
            <a:r>
              <a:rPr kumimoji="0" lang="en-US" alt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Skylake</a:t>
            </a: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line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grpSp>
        <p:nvGrpSpPr>
          <p:cNvPr id="191491" name="Group 4"/>
          <p:cNvGrpSpPr>
            <a:grpSpLocks/>
          </p:cNvGrpSpPr>
          <p:nvPr/>
        </p:nvGrpSpPr>
        <p:grpSpPr bwMode="auto">
          <a:xfrm>
            <a:off x="987425" y="2060712"/>
            <a:ext cx="7265988" cy="457760"/>
            <a:chOff x="707" y="1638"/>
            <a:chExt cx="4440" cy="342"/>
          </a:xfrm>
        </p:grpSpPr>
        <p:sp>
          <p:nvSpPr>
            <p:cNvPr id="191519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4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.1 Introduction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20" name="Text Box 6"/>
            <p:cNvSpPr txBox="1">
              <a:spLocks noChangeArrowheads="1"/>
            </p:cNvSpPr>
            <p:nvPr/>
          </p:nvSpPr>
          <p:spPr bwMode="auto">
            <a:xfrm>
              <a:off x="707" y="1647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191492" name="Group 7"/>
          <p:cNvGrpSpPr>
            <a:grpSpLocks/>
          </p:cNvGrpSpPr>
          <p:nvPr/>
        </p:nvGrpSpPr>
        <p:grpSpPr bwMode="auto">
          <a:xfrm>
            <a:off x="984250" y="2593086"/>
            <a:ext cx="7265988" cy="619125"/>
            <a:chOff x="707" y="1638"/>
            <a:chExt cx="4440" cy="463"/>
          </a:xfrm>
        </p:grpSpPr>
        <p:sp>
          <p:nvSpPr>
            <p:cNvPr id="191517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46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.2 Major enhancements of the </a:t>
              </a:r>
              <a:r>
                <a:rPr kumimoji="0" lang="en-US" alt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Skylake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line vs.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       the </a:t>
              </a:r>
              <a:r>
                <a:rPr kumimoji="0" lang="en-US" alt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Broadwell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line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18" name="Text Box 9"/>
            <p:cNvSpPr txBox="1">
              <a:spLocks noChangeArrowheads="1"/>
            </p:cNvSpPr>
            <p:nvPr/>
          </p:nvSpPr>
          <p:spPr bwMode="auto">
            <a:xfrm>
              <a:off x="707" y="1707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191499" name="Group 25"/>
          <p:cNvGrpSpPr>
            <a:grpSpLocks/>
          </p:cNvGrpSpPr>
          <p:nvPr/>
        </p:nvGrpSpPr>
        <p:grpSpPr bwMode="auto">
          <a:xfrm>
            <a:off x="974823" y="3228815"/>
            <a:ext cx="7281765" cy="503419"/>
            <a:chOff x="697" y="1615"/>
            <a:chExt cx="4450" cy="249"/>
          </a:xfrm>
        </p:grpSpPr>
        <p:sp>
          <p:nvSpPr>
            <p:cNvPr id="191503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4196" cy="22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.3 </a:t>
              </a:r>
              <a:r>
                <a:rPr kumimoji="0" lang="en-US" altLang="hu-H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Major innovations of the </a:t>
              </a:r>
              <a:r>
                <a:rPr kumimoji="0" lang="en-US" altLang="hu-HU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Skylake</a:t>
              </a:r>
              <a:r>
                <a:rPr kumimoji="0" lang="en-US" altLang="hu-H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line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04" name="Text Box 27"/>
            <p:cNvSpPr txBox="1">
              <a:spLocks noChangeArrowheads="1"/>
            </p:cNvSpPr>
            <p:nvPr/>
          </p:nvSpPr>
          <p:spPr bwMode="auto">
            <a:xfrm>
              <a:off x="697" y="1615"/>
              <a:ext cx="24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191500" name="Group 25"/>
          <p:cNvGrpSpPr>
            <a:grpSpLocks/>
          </p:cNvGrpSpPr>
          <p:nvPr/>
        </p:nvGrpSpPr>
        <p:grpSpPr bwMode="auto">
          <a:xfrm>
            <a:off x="974725" y="3764778"/>
            <a:ext cx="7285038" cy="457200"/>
            <a:chOff x="695" y="1626"/>
            <a:chExt cx="4452" cy="305"/>
          </a:xfrm>
        </p:grpSpPr>
        <p:sp>
          <p:nvSpPr>
            <p:cNvPr id="191501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4196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 </a:t>
              </a:r>
              <a:r>
                <a:rPr kumimoji="0" lang="hu-HU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en-US" alt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.4 </a:t>
              </a:r>
              <a:r>
                <a:rPr kumimoji="0" lang="en-US" alt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Skylake</a:t>
              </a:r>
              <a:r>
                <a:rPr kumimoji="0" lang="en-US" altLang="hu-H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based processor lines</a:t>
              </a:r>
              <a:endPara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1502" name="Text Box 27"/>
            <p:cNvSpPr txBox="1">
              <a:spLocks noChangeArrowheads="1"/>
            </p:cNvSpPr>
            <p:nvPr/>
          </p:nvSpPr>
          <p:spPr bwMode="auto">
            <a:xfrm>
              <a:off x="695" y="1626"/>
              <a:ext cx="2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31740" y="4710626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Only Sections 6.1 to 6.3 will be discussed.</a:t>
            </a:r>
          </a:p>
        </p:txBody>
      </p:sp>
    </p:spTree>
    <p:extLst>
      <p:ext uri="{BB962C8B-B14F-4D97-AF65-F5344CB8AC3E}">
        <p14:creationId xmlns:p14="http://schemas.microsoft.com/office/powerpoint/2010/main" val="19127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26846"/>
          <a:stretch/>
        </p:blipFill>
        <p:spPr bwMode="auto">
          <a:xfrm>
            <a:off x="0" y="1088740"/>
            <a:ext cx="9027495" cy="504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501055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scalability -1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7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5497" b="14262"/>
          <a:stretch/>
        </p:blipFill>
        <p:spPr bwMode="auto">
          <a:xfrm>
            <a:off x="-1" y="1133745"/>
            <a:ext cx="9144001" cy="39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00" y="494150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scalability -2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18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(7)</a:t>
            </a:r>
            <a:endParaRPr 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 r="47179"/>
          <a:stretch/>
        </p:blipFill>
        <p:spPr bwMode="auto">
          <a:xfrm>
            <a:off x="1826695" y="1583795"/>
            <a:ext cx="5448822" cy="40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60" y="1141003"/>
            <a:ext cx="3741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Scaling for GT 1.5 to reduce power 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500" y="496770"/>
            <a:ext cx="368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scalability -3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83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(8)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447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Codec support </a:t>
            </a:r>
            <a:r>
              <a:rPr lang="en-US" sz="1400" dirty="0" smtClean="0"/>
              <a:t>[</a:t>
            </a:r>
            <a:r>
              <a:rPr lang="hu-HU" sz="1400" dirty="0" smtClean="0"/>
              <a:t>196</a:t>
            </a:r>
            <a:r>
              <a:rPr lang="en-US" sz="1400" dirty="0" smtClean="0"/>
              <a:t>], [</a:t>
            </a:r>
            <a:r>
              <a:rPr lang="hu-HU" sz="1400" dirty="0" smtClean="0"/>
              <a:t>201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61610" y="1208291"/>
            <a:ext cx="7200800" cy="3825425"/>
            <a:chOff x="836585" y="1088740"/>
            <a:chExt cx="7831165" cy="432048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2" t="10880"/>
            <a:stretch/>
          </p:blipFill>
          <p:spPr bwMode="auto">
            <a:xfrm>
              <a:off x="836585" y="1088740"/>
              <a:ext cx="7560840" cy="403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7632340" y="4689140"/>
              <a:ext cx="1035410" cy="7200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510" y="4988711"/>
            <a:ext cx="8959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the new hardware accelerated codec solution watching a movie or video conferencing</a:t>
            </a:r>
          </a:p>
          <a:p>
            <a:r>
              <a:rPr lang="en-US" sz="1400" dirty="0" smtClean="0"/>
              <a:t>   can be done by </a:t>
            </a:r>
            <a:r>
              <a:rPr lang="en-US" sz="1400" dirty="0" smtClean="0">
                <a:solidFill>
                  <a:srgbClr val="0070C0"/>
                </a:solidFill>
              </a:rPr>
              <a:t>highly efficient fixed-function circuits rather than by using more flexible, but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more power hungry CPU and GPU cores </a:t>
            </a:r>
            <a:r>
              <a:rPr lang="en-US" sz="1400" dirty="0" smtClean="0"/>
              <a:t>[</a:t>
            </a:r>
            <a:r>
              <a:rPr lang="hu-HU" sz="1400" dirty="0" smtClean="0"/>
              <a:t>201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44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</a:t>
            </a:r>
            <a:r>
              <a:rPr lang="en-US" sz="1600" dirty="0" smtClean="0"/>
              <a:t>(9)</a:t>
            </a:r>
            <a:endParaRPr lang="en-US" sz="1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/>
          <a:stretch/>
        </p:blipFill>
        <p:spPr bwMode="auto">
          <a:xfrm>
            <a:off x="319088" y="1133745"/>
            <a:ext cx="8505825" cy="386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494150"/>
            <a:ext cx="3884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Gen9 graphics display support </a:t>
            </a:r>
            <a:r>
              <a:rPr lang="en-US" sz="1400" dirty="0" smtClean="0"/>
              <a:t>[</a:t>
            </a:r>
            <a:r>
              <a:rPr lang="hu-HU" sz="1400" dirty="0" smtClean="0"/>
              <a:t>201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1510" y="5184195"/>
            <a:ext cx="2932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 supports </a:t>
            </a:r>
            <a:r>
              <a:rPr lang="en-US" sz="1400" dirty="0" smtClean="0">
                <a:solidFill>
                  <a:srgbClr val="0070C0"/>
                </a:solidFill>
              </a:rPr>
              <a:t>3 display pipes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3143" y="5499230"/>
            <a:ext cx="878868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FF0000"/>
                </a:solidFill>
              </a:rPr>
              <a:t>WiDi</a:t>
            </a:r>
            <a:r>
              <a:rPr lang="en-US" sz="1400" dirty="0" smtClean="0"/>
              <a:t> is Intel’s </a:t>
            </a:r>
            <a:r>
              <a:rPr lang="en-US" sz="1400" b="1" dirty="0" smtClean="0">
                <a:solidFill>
                  <a:srgbClr val="0070C0"/>
                </a:solidFill>
              </a:rPr>
              <a:t>W</a:t>
            </a:r>
            <a:r>
              <a:rPr lang="en-US" sz="1400" dirty="0" smtClean="0">
                <a:solidFill>
                  <a:srgbClr val="0070C0"/>
                </a:solidFill>
              </a:rPr>
              <a:t>ireless </a:t>
            </a:r>
            <a:r>
              <a:rPr lang="en-US" sz="1400" b="1" dirty="0" smtClean="0">
                <a:solidFill>
                  <a:srgbClr val="0070C0"/>
                </a:solidFill>
              </a:rPr>
              <a:t>D</a:t>
            </a:r>
            <a:r>
              <a:rPr lang="en-US" sz="1400" dirty="0" smtClean="0">
                <a:solidFill>
                  <a:srgbClr val="0070C0"/>
                </a:solidFill>
              </a:rPr>
              <a:t>isplay technology </a:t>
            </a:r>
            <a:r>
              <a:rPr lang="en-US" sz="1400" dirty="0" smtClean="0"/>
              <a:t>to transmit music, videos, movies, photos etc. 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       from a </a:t>
            </a:r>
            <a:r>
              <a:rPr lang="en-US" sz="1400" dirty="0" err="1" smtClean="0"/>
              <a:t>WiDi</a:t>
            </a:r>
            <a:r>
              <a:rPr lang="en-US" sz="1400" dirty="0" smtClean="0"/>
              <a:t> compatible computer </a:t>
            </a:r>
            <a:r>
              <a:rPr lang="en-US" sz="1400" dirty="0" smtClean="0">
                <a:solidFill>
                  <a:srgbClr val="0070C0"/>
                </a:solidFill>
              </a:rPr>
              <a:t>to a compatible HDTV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    The initial version of </a:t>
            </a:r>
            <a:r>
              <a:rPr lang="en-US" sz="1400" dirty="0" err="1" smtClean="0"/>
              <a:t>WiDi</a:t>
            </a:r>
            <a:r>
              <a:rPr lang="en-US" sz="1400" dirty="0" smtClean="0"/>
              <a:t> supported only a low resolution of 720p,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provides already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HD quality with a resolution of 1080.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Miracast</a:t>
            </a:r>
            <a:r>
              <a:rPr lang="en-US" sz="1400" dirty="0" smtClean="0"/>
              <a:t> is a </a:t>
            </a:r>
            <a:r>
              <a:rPr lang="en-US" sz="1400" dirty="0" err="1" smtClean="0"/>
              <a:t>WiDi</a:t>
            </a:r>
            <a:r>
              <a:rPr lang="en-US" sz="1400" dirty="0" smtClean="0"/>
              <a:t> standard of the Wi-Fi Alliance providing HD quality.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926595" y="2258870"/>
            <a:ext cx="7876093" cy="1800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.2.2 </a:t>
            </a:r>
            <a:r>
              <a:rPr lang="en-US" sz="1600" dirty="0"/>
              <a:t>Enhanced graphics (</a:t>
            </a:r>
            <a:r>
              <a:rPr lang="en-US" sz="1600" dirty="0" smtClean="0"/>
              <a:t>10)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02" y="867371"/>
            <a:ext cx="8887113" cy="777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Skylake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does not make use of the FIVR technology</a:t>
            </a:r>
            <a:r>
              <a:rPr lang="en-US" sz="1400" dirty="0" smtClean="0"/>
              <a:t>, as indicated in the Figure below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reason for omitting FIVR in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(and probably also is the subsequent </a:t>
            </a:r>
            <a:r>
              <a:rPr lang="en-US" sz="1400" dirty="0" err="1" smtClean="0"/>
              <a:t>Cannonlake</a:t>
            </a:r>
            <a:r>
              <a:rPr lang="en-US" sz="1400" dirty="0" smtClean="0"/>
              <a:t>) is</a:t>
            </a:r>
          </a:p>
          <a:p>
            <a:r>
              <a:rPr lang="en-US" sz="1400" dirty="0" smtClean="0"/>
              <a:t>      that </a:t>
            </a:r>
            <a:r>
              <a:rPr lang="en-US" sz="1400" dirty="0" smtClean="0">
                <a:solidFill>
                  <a:srgbClr val="0070C0"/>
                </a:solidFill>
              </a:rPr>
              <a:t>it increases unduly the die temperature and limits overclocking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8983" r="70009" b="8579"/>
          <a:stretch/>
        </p:blipFill>
        <p:spPr bwMode="auto">
          <a:xfrm>
            <a:off x="1466655" y="1798301"/>
            <a:ext cx="2732507" cy="445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1630" y="6444335"/>
            <a:ext cx="395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Voltage domains of </a:t>
            </a:r>
            <a:r>
              <a:rPr lang="en-US" sz="1400" dirty="0" err="1" smtClean="0"/>
              <a:t>Skylake</a:t>
            </a:r>
            <a:r>
              <a:rPr lang="hu-HU" sz="1400" dirty="0" smtClean="0"/>
              <a:t> [200]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1994" y="3715870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 that all cores </a:t>
            </a:r>
            <a:r>
              <a:rPr lang="en-US" sz="1400" dirty="0" smtClean="0">
                <a:solidFill>
                  <a:srgbClr val="0070C0"/>
                </a:solidFill>
              </a:rPr>
              <a:t>share the same voltage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and even the same frequency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256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.2.3 Support of </a:t>
            </a:r>
            <a:r>
              <a:rPr lang="en-US" sz="1600" dirty="0" err="1" smtClean="0"/>
              <a:t>PCIe</a:t>
            </a:r>
            <a:r>
              <a:rPr lang="en-US" sz="1600" dirty="0" smtClean="0"/>
              <a:t> 3.0 </a:t>
            </a:r>
            <a:r>
              <a:rPr lang="en-US" sz="1600" dirty="0"/>
              <a:t>(</a:t>
            </a:r>
            <a:r>
              <a:rPr lang="en-US" sz="1600" dirty="0" smtClean="0"/>
              <a:t>1)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707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1400" b="1" dirty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.2.3 Support of </a:t>
            </a:r>
            <a:r>
              <a:rPr lang="en-US" sz="1400" b="1" dirty="0" err="1" smtClean="0">
                <a:solidFill>
                  <a:schemeClr val="accent6"/>
                </a:solidFill>
                <a:cs typeface="Arial" charset="0"/>
              </a:rPr>
              <a:t>PCIe</a:t>
            </a:r>
            <a:r>
              <a:rPr lang="en-US" sz="1400" b="1" dirty="0" smtClean="0">
                <a:solidFill>
                  <a:schemeClr val="accent6"/>
                </a:solidFill>
                <a:cs typeface="Arial" charset="0"/>
              </a:rPr>
              <a:t> 3.0 </a:t>
            </a:r>
          </a:p>
        </p:txBody>
      </p:sp>
      <p:pic>
        <p:nvPicPr>
          <p:cNvPr id="5" name="Picture 2" descr="http://static.trustedreviews.com/94/00003438a/8d2e/skylake-plat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4075"/>
          <a:stretch/>
        </p:blipFill>
        <p:spPr bwMode="auto">
          <a:xfrm>
            <a:off x="260163" y="1223755"/>
            <a:ext cx="8640763" cy="5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1717" y="3383995"/>
            <a:ext cx="3420183" cy="495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0163" y="1268413"/>
            <a:ext cx="3285505" cy="157552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863715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Example: </a:t>
            </a:r>
            <a:r>
              <a:rPr lang="en-US" sz="1400" dirty="0"/>
              <a:t>Intel Core </a:t>
            </a:r>
            <a:r>
              <a:rPr lang="en-US" sz="1400" dirty="0" err="1"/>
              <a:t>i7-6700K</a:t>
            </a:r>
            <a:r>
              <a:rPr lang="en-US" sz="1400" dirty="0"/>
              <a:t> desktop processor platform [</a:t>
            </a:r>
            <a:r>
              <a:rPr lang="hu-HU" sz="1400" dirty="0"/>
              <a:t>203</a:t>
            </a:r>
            <a:r>
              <a:rPr lang="en-US" sz="1400" dirty="0"/>
              <a:t>]</a:t>
            </a:r>
          </a:p>
          <a:p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884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.2.3 Support of </a:t>
            </a:r>
            <a:r>
              <a:rPr lang="en-US" sz="1600" dirty="0" err="1"/>
              <a:t>PCIe</a:t>
            </a:r>
            <a:r>
              <a:rPr lang="en-US" sz="1600" dirty="0"/>
              <a:t> 3.0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99729"/>
              </p:ext>
            </p:extLst>
          </p:nvPr>
        </p:nvGraphicFramePr>
        <p:xfrm>
          <a:off x="89867" y="1240213"/>
          <a:ext cx="8937628" cy="3823503"/>
        </p:xfrm>
        <a:graphic>
          <a:graphicData uri="http://schemas.openxmlformats.org/drawingml/2006/table">
            <a:tbl>
              <a:tblPr/>
              <a:tblGrid>
                <a:gridCol w="85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2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PCI Express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version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code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Transfer</a:t>
                      </a:r>
                      <a:br>
                        <a:rPr lang="en-US" sz="1400" dirty="0"/>
                      </a:br>
                      <a:r>
                        <a:rPr lang="en-US" sz="1400" dirty="0" smtClean="0"/>
                        <a:t>rate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Throughput </a:t>
                      </a:r>
                      <a:r>
                        <a:rPr lang="en-US" sz="1400" smtClean="0"/>
                        <a:t>per direction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Issued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×1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×4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×8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×16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8b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10b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2.5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8b/10b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128b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130b</a:t>
                      </a:r>
                      <a:endParaRPr lang="en-US" sz="1400" dirty="0">
                        <a:effectLst/>
                      </a:endParaRP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984.6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3.94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7.9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15.8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4.0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128b/130b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 GT/s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1969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7.9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15.8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31.5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0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5.0</a:t>
                      </a:r>
                      <a:endParaRPr lang="en-US" sz="1400" dirty="0">
                        <a:effectLst/>
                      </a:endParaRP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128b/130b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or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25 </a:t>
                      </a:r>
                      <a:r>
                        <a:rPr lang="en-US" sz="1400" dirty="0" smtClean="0"/>
                        <a:t>GT/s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3938 or</a:t>
                      </a:r>
                      <a:br>
                        <a:rPr lang="en-US" sz="1400"/>
                      </a:br>
                      <a:r>
                        <a:rPr lang="en-US" sz="1400"/>
                        <a:t>3077 MB/s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15.8 or</a:t>
                      </a:r>
                      <a:br>
                        <a:rPr lang="en-US" sz="1400"/>
                      </a:br>
                      <a:r>
                        <a:rPr lang="en-US" sz="1400"/>
                        <a:t>12.3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31.5 or</a:t>
                      </a:r>
                      <a:br>
                        <a:rPr lang="en-US" sz="1400"/>
                      </a:br>
                      <a:r>
                        <a:rPr lang="en-US" sz="1400"/>
                        <a:t>24.6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63.0 or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49.2 GB/s</a:t>
                      </a:r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2019</a:t>
                      </a:r>
                    </a:p>
                    <a:p>
                      <a:pPr algn="ctr"/>
                      <a:r>
                        <a:rPr lang="en-US" sz="1400" dirty="0" smtClean="0"/>
                        <a:t>(expected)</a:t>
                      </a:r>
                      <a:endParaRPr lang="en-US" sz="1400" dirty="0"/>
                    </a:p>
                  </a:txBody>
                  <a:tcPr marL="76711" marR="76711" marT="38356" marB="38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500" y="494150"/>
            <a:ext cx="5267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Performance features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PCIe</a:t>
            </a:r>
            <a:r>
              <a:rPr lang="en-US" sz="1400" b="1" dirty="0" smtClean="0">
                <a:solidFill>
                  <a:schemeClr val="accent6"/>
                </a:solidFill>
              </a:rPr>
              <a:t> standards </a:t>
            </a:r>
            <a:r>
              <a:rPr lang="en-US" sz="1400" dirty="0" smtClean="0"/>
              <a:t>[</a:t>
            </a:r>
            <a:r>
              <a:rPr lang="hu-HU" sz="1400" dirty="0" smtClean="0"/>
              <a:t>227</a:t>
            </a:r>
            <a:r>
              <a:rPr lang="en-US" sz="1400" dirty="0" smtClean="0"/>
              <a:t>]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17731" y="1253660"/>
            <a:ext cx="1215135" cy="38235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016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927100" y="1179166"/>
            <a:ext cx="7348538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.3 Major innovations of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line</a:t>
            </a: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002591" y="2196456"/>
            <a:ext cx="7291681" cy="409575"/>
            <a:chOff x="704" y="1625"/>
            <a:chExt cx="4218" cy="306"/>
          </a:xfrm>
        </p:grpSpPr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3971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.3.1 Integrated ISP (Image Signal Processing)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704" y="1625"/>
              <a:ext cx="23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005759" y="2661594"/>
            <a:ext cx="7292131" cy="409575"/>
            <a:chOff x="704" y="1626"/>
            <a:chExt cx="4220" cy="305"/>
          </a:xfrm>
        </p:grpSpPr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3973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.3.2 Memory Side Cache</a:t>
              </a:r>
              <a:endParaRPr lang="en-US" altLang="hu-HU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704" y="1626"/>
              <a:ext cx="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1012116" y="3109435"/>
            <a:ext cx="7291681" cy="409575"/>
            <a:chOff x="704" y="1625"/>
            <a:chExt cx="4218" cy="306"/>
          </a:xfrm>
        </p:grpSpPr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951" y="1638"/>
              <a:ext cx="3971" cy="293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  <a:r>
                <a:rPr lang="en-US" altLang="en-US" sz="1900" dirty="0" smtClean="0">
                  <a:solidFill>
                    <a:srgbClr val="FFFFFF"/>
                  </a:solidFill>
                  <a:cs typeface="Arial" charset="0"/>
                </a:rPr>
                <a:t>.3.3 Innovations in power management</a:t>
              </a:r>
              <a:endParaRPr lang="en-US" altLang="en-US" sz="19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704" y="1625"/>
              <a:ext cx="23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6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cs typeface="Arial" charset="0"/>
              </a:rPr>
              <a:t>6</a:t>
            </a:r>
            <a:r>
              <a:rPr lang="en-US" altLang="en-US" sz="1600" dirty="0" smtClean="0">
                <a:solidFill>
                  <a:srgbClr val="FFFFFF"/>
                </a:solidFill>
                <a:cs typeface="Arial" charset="0"/>
              </a:rPr>
              <a:t>.3.1 </a:t>
            </a:r>
            <a:r>
              <a:rPr lang="en-US" altLang="en-US" sz="1600" dirty="0">
                <a:solidFill>
                  <a:srgbClr val="FFFFFF"/>
                </a:solidFill>
                <a:cs typeface="Arial" charset="0"/>
              </a:rPr>
              <a:t>Integrated ISP (Image Signal Processing</a:t>
            </a:r>
            <a:r>
              <a:rPr lang="en-US" altLang="en-US" sz="1600" dirty="0" smtClean="0">
                <a:solidFill>
                  <a:srgbClr val="FFFFFF"/>
                </a:solidFill>
                <a:cs typeface="Arial" charset="0"/>
              </a:rPr>
              <a:t>)</a:t>
            </a:r>
            <a:r>
              <a:rPr lang="hu-HU" altLang="en-US" sz="1600" dirty="0" smtClean="0">
                <a:solidFill>
                  <a:srgbClr val="FFFFFF"/>
                </a:solidFill>
                <a:cs typeface="Arial" charset="0"/>
              </a:rPr>
              <a:t> (1)</a:t>
            </a:r>
            <a:endParaRPr lang="en-US" sz="1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500" y="494150"/>
            <a:ext cx="4305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hu-HU" altLang="en-US" sz="1400" b="1" dirty="0">
                <a:solidFill>
                  <a:srgbClr val="333399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.3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Major 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innovations </a:t>
            </a:r>
            <a:r>
              <a:rPr lang="en-US" altLang="en-US" sz="1400" b="1" dirty="0">
                <a:solidFill>
                  <a:srgbClr val="333399"/>
                </a:solidFill>
                <a:cs typeface="Arial" charset="0"/>
              </a:rPr>
              <a:t>of the </a:t>
            </a:r>
            <a:r>
              <a:rPr lang="en-US" altLang="en-US" sz="1400" b="1" dirty="0" err="1" smtClean="0">
                <a:solidFill>
                  <a:srgbClr val="333399"/>
                </a:solidFill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 line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09" y="818710"/>
            <a:ext cx="571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chemeClr val="accent6"/>
                </a:solidFill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</a:rPr>
              <a:t>.3.1 </a:t>
            </a:r>
            <a:r>
              <a:rPr lang="en-US" sz="1400" b="1" dirty="0">
                <a:solidFill>
                  <a:schemeClr val="accent6"/>
                </a:solidFill>
              </a:rPr>
              <a:t>Integrated ISP (Image Signal Processing</a:t>
            </a:r>
            <a:r>
              <a:rPr lang="en-US" sz="1400" b="1" dirty="0" smtClean="0">
                <a:solidFill>
                  <a:schemeClr val="accent6"/>
                </a:solidFill>
              </a:rPr>
              <a:t>)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87035" y="6122331"/>
            <a:ext cx="2430987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dirty="0" smtClean="0"/>
              <a:t>CSI: Camera Serial Interface</a:t>
            </a:r>
          </a:p>
          <a:p>
            <a:r>
              <a:rPr lang="en-US" sz="1200" dirty="0" smtClean="0"/>
              <a:t>BOM: Bill of Material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" y="1478326"/>
            <a:ext cx="9162509" cy="4644005"/>
            <a:chOff x="1" y="1478326"/>
            <a:chExt cx="9162509" cy="464400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1"/>
            <a:stretch/>
          </p:blipFill>
          <p:spPr bwMode="auto">
            <a:xfrm>
              <a:off x="1" y="1478326"/>
              <a:ext cx="9144000" cy="442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 bwMode="auto">
            <a:xfrm>
              <a:off x="5292080" y="1898830"/>
              <a:ext cx="1305145" cy="94510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4887035" y="5544235"/>
              <a:ext cx="4275475" cy="578096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4025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261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.3.2 </a:t>
            </a:r>
            <a:r>
              <a:rPr lang="en-US" sz="1600" dirty="0"/>
              <a:t>Memory Side Cache (MSC</a:t>
            </a:r>
            <a:r>
              <a:rPr lang="en-US" sz="1600" dirty="0" smtClean="0"/>
              <a:t>) (1)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13509" r="1121"/>
          <a:stretch/>
        </p:blipFill>
        <p:spPr bwMode="auto">
          <a:xfrm>
            <a:off x="296864" y="1501876"/>
            <a:ext cx="8595616" cy="435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818710"/>
            <a:ext cx="394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eDRAM</a:t>
            </a:r>
            <a:r>
              <a:rPr lang="en-US" sz="1400" b="1" dirty="0" smtClean="0">
                <a:solidFill>
                  <a:schemeClr val="accent6"/>
                </a:solidFill>
              </a:rPr>
              <a:t> cache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Broadwell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500" y="494150"/>
            <a:ext cx="340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accent6"/>
                </a:solidFill>
              </a:rPr>
              <a:t>6</a:t>
            </a:r>
            <a:r>
              <a:rPr lang="en-US" sz="1400" b="1" dirty="0" smtClean="0">
                <a:solidFill>
                  <a:schemeClr val="accent6"/>
                </a:solidFill>
              </a:rPr>
              <a:t>.3.2 Memory Side Cache (MSC)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340" y="6103168"/>
            <a:ext cx="681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The L4 </a:t>
            </a:r>
            <a:r>
              <a:rPr lang="en-US" sz="1400" dirty="0" err="1" smtClean="0"/>
              <a:t>eDRAM</a:t>
            </a:r>
            <a:r>
              <a:rPr lang="en-US" sz="1400" dirty="0" smtClean="0"/>
              <a:t> cache operates as a victim cache to the L3 (LLC).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31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.3.2 </a:t>
            </a:r>
            <a:r>
              <a:rPr lang="en-US" sz="1600" dirty="0"/>
              <a:t>Memory Side Cache (MSC)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/>
          <a:stretch/>
        </p:blipFill>
        <p:spPr bwMode="auto">
          <a:xfrm>
            <a:off x="47625" y="1174285"/>
            <a:ext cx="8844855" cy="45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6556" y="5798400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MS$: Memory Side Cache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500" y="494150"/>
            <a:ext cx="434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Memory Side Cache of the </a:t>
            </a:r>
            <a:r>
              <a:rPr lang="en-US" sz="1400" b="1" dirty="0" err="1">
                <a:solidFill>
                  <a:schemeClr val="accent6"/>
                </a:solidFill>
              </a:rPr>
              <a:t>S</a:t>
            </a:r>
            <a:r>
              <a:rPr lang="en-US" sz="1400" b="1" dirty="0" err="1" smtClean="0">
                <a:solidFill>
                  <a:schemeClr val="accent6"/>
                </a:solidFill>
              </a:rPr>
              <a:t>kylake</a:t>
            </a:r>
            <a:r>
              <a:rPr lang="en-US" sz="1400" b="1" dirty="0" smtClean="0">
                <a:solidFill>
                  <a:schemeClr val="accent6"/>
                </a:solidFill>
              </a:rPr>
              <a:t> 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93535" y="6033958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CTL: Control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83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.3.2 </a:t>
            </a:r>
            <a:r>
              <a:rPr lang="en-US" sz="1600" dirty="0"/>
              <a:t>Memory Side Cache (MSC)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501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Benefits of the Memory Side Cache (MSC) </a:t>
            </a:r>
            <a:r>
              <a:rPr lang="en-US" sz="1400" dirty="0" smtClean="0"/>
              <a:t>[</a:t>
            </a:r>
            <a:r>
              <a:rPr lang="hu-HU" sz="1400" dirty="0" smtClean="0"/>
              <a:t>200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2730" y="879845"/>
            <a:ext cx="8550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Verdana" panose="020B060403050404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coherent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for use by I/O devices and the Display engine as well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862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 </a:t>
            </a:r>
            <a:r>
              <a:rPr lang="en-US" sz="1600" dirty="0"/>
              <a:t>Innovations in power </a:t>
            </a:r>
            <a:r>
              <a:rPr lang="en-US" sz="1600" dirty="0" smtClean="0"/>
              <a:t>management (1)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1500" y="4941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en-US" sz="1400" b="1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hu-HU" altLang="en-US" sz="1400" b="1" dirty="0" smtClean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.3.3 </a:t>
            </a:r>
            <a:r>
              <a:rPr lang="en-US" altLang="en-US" sz="1400" b="1" dirty="0">
                <a:solidFill>
                  <a:schemeClr val="accent6"/>
                </a:solidFill>
                <a:cs typeface="Arial" charset="0"/>
              </a:rPr>
              <a:t>Innovations in power management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768" y="845389"/>
            <a:ext cx="4572000" cy="5745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en-US" sz="1400" b="1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hu-HU" altLang="en-US" sz="1400" b="1" dirty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.3.3.1 Speed Shift Technology</a:t>
            </a:r>
          </a:p>
          <a:p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hu-HU" altLang="en-US" sz="1400" b="1" dirty="0" smtClean="0">
                <a:solidFill>
                  <a:schemeClr val="accent6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chemeClr val="accent6"/>
                </a:solidFill>
                <a:cs typeface="Arial" charset="0"/>
              </a:rPr>
              <a:t>.3.3.2 Duty cycle control of the cores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785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(1)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r="68818" b="3554"/>
          <a:stretch/>
        </p:blipFill>
        <p:spPr bwMode="auto">
          <a:xfrm>
            <a:off x="66951" y="863715"/>
            <a:ext cx="2794859" cy="36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500" y="497271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legacy power management technology, called the DVFS 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6"/>
                </a:solidFill>
              </a:rPr>
              <a:t> (Dynamic Voltage and Frequency Scaling) -1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815" y="1240448"/>
            <a:ext cx="585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 the other hand, </a:t>
            </a:r>
            <a:r>
              <a:rPr lang="en-US" sz="1400" dirty="0" smtClean="0">
                <a:solidFill>
                  <a:srgbClr val="0070C0"/>
                </a:solidFill>
              </a:rPr>
              <a:t>when the workload demands a higher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   operating point than P1, the processor can take over the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control over the power management by activating the 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      turbo technology.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6815" y="3985900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Lower than </a:t>
            </a:r>
            <a:r>
              <a:rPr lang="en-US" sz="1400" dirty="0" err="1">
                <a:solidFill>
                  <a:srgbClr val="0070C0"/>
                </a:solidFill>
              </a:rPr>
              <a:t>Pn</a:t>
            </a:r>
            <a:r>
              <a:rPr lang="en-US" sz="1400" dirty="0">
                <a:solidFill>
                  <a:srgbClr val="0070C0"/>
                </a:solidFill>
              </a:rPr>
              <a:t> states are used only to manage critical</a:t>
            </a:r>
          </a:p>
          <a:p>
            <a:pPr lvl="0"/>
            <a:r>
              <a:rPr lang="en-US" sz="1400" dirty="0">
                <a:solidFill>
                  <a:srgbClr val="0070C0"/>
                </a:solidFill>
              </a:rPr>
              <a:t>       conditions</a:t>
            </a:r>
            <a:r>
              <a:rPr lang="en-US" sz="1400" dirty="0">
                <a:solidFill>
                  <a:srgbClr val="000000"/>
                </a:solidFill>
              </a:rPr>
              <a:t>, like overheating the die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845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drawback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SpeedStep</a:t>
            </a:r>
            <a:r>
              <a:rPr lang="en-US" sz="1400" b="1" dirty="0" smtClean="0">
                <a:solidFill>
                  <a:schemeClr val="accent6"/>
                </a:solidFill>
              </a:rPr>
              <a:t> technology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879845"/>
            <a:ext cx="900297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basic drawback </a:t>
            </a:r>
            <a:r>
              <a:rPr lang="en-US" sz="1400" dirty="0" smtClean="0"/>
              <a:t>is </a:t>
            </a:r>
            <a:r>
              <a:rPr lang="en-US" sz="1400" dirty="0">
                <a:solidFill>
                  <a:srgbClr val="FF0000"/>
                </a:solidFill>
              </a:rPr>
              <a:t>slow </a:t>
            </a:r>
            <a:r>
              <a:rPr lang="en-US" sz="1400" dirty="0" smtClean="0">
                <a:solidFill>
                  <a:srgbClr val="FF0000"/>
                </a:solidFill>
              </a:rPr>
              <a:t>responsiveness</a:t>
            </a:r>
            <a:r>
              <a:rPr lang="en-US" sz="1400" dirty="0" smtClean="0"/>
              <a:t>, e.g. 30 </a:t>
            </a:r>
            <a:r>
              <a:rPr lang="en-US" sz="1400" dirty="0" err="1" smtClean="0"/>
              <a:t>ms</a:t>
            </a:r>
            <a:r>
              <a:rPr lang="en-US" sz="1400" dirty="0" smtClean="0"/>
              <a:t> responsiveness, needed until the OS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recognizes the change of operating conditions (e.g. workload) and responds by resetting the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       operating point [</a:t>
            </a:r>
            <a:r>
              <a:rPr lang="hu-HU" sz="1400" dirty="0" smtClean="0"/>
              <a:t>201</a:t>
            </a:r>
            <a:r>
              <a:rPr lang="en-US" sz="1400" dirty="0" smtClean="0"/>
              <a:t>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is unfavorable for low residency workloads, like quickly changing video recording.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474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4140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Principle of the Speed Shift Technology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05" y="873340"/>
            <a:ext cx="8915582" cy="1805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OS passes the control over power management to the processor, more precisely to the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       PCU </a:t>
            </a:r>
            <a:r>
              <a:rPr lang="en-US" sz="1400" dirty="0" smtClean="0"/>
              <a:t>(Power Control Unit) of the processor,  along with hints about the user preference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concerning power management (like max. performance, max. battery life etc.).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PCU performs the actual P-state control</a:t>
            </a:r>
            <a:r>
              <a:rPr lang="en-US" sz="1400" dirty="0" smtClean="0"/>
              <a:t>, called </a:t>
            </a:r>
            <a:r>
              <a:rPr lang="en-US" sz="1400" dirty="0" smtClean="0">
                <a:solidFill>
                  <a:srgbClr val="FF0000"/>
                </a:solidFill>
              </a:rPr>
              <a:t>Speed Shift Technology</a:t>
            </a:r>
            <a:r>
              <a:rPr lang="en-US" sz="1400" dirty="0" smtClean="0"/>
              <a:t> (Intel) or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or </a:t>
            </a:r>
            <a:r>
              <a:rPr lang="en-US" sz="1400" dirty="0" smtClean="0">
                <a:solidFill>
                  <a:srgbClr val="FF0000"/>
                </a:solidFill>
              </a:rPr>
              <a:t>Autonomous Control (Intel) </a:t>
            </a:r>
            <a:r>
              <a:rPr lang="en-US" sz="1400" dirty="0" smtClean="0"/>
              <a:t>or</a:t>
            </a:r>
            <a:r>
              <a:rPr lang="en-US" sz="1400" dirty="0" smtClean="0">
                <a:solidFill>
                  <a:srgbClr val="FF0000"/>
                </a:solidFill>
              </a:rPr>
              <a:t> Hardware </a:t>
            </a:r>
            <a:r>
              <a:rPr lang="en-US" sz="1400" dirty="0">
                <a:solidFill>
                  <a:srgbClr val="FF0000"/>
                </a:solidFill>
              </a:rPr>
              <a:t>Controlled Performance </a:t>
            </a:r>
            <a:r>
              <a:rPr lang="en-US" sz="1400" dirty="0" smtClean="0">
                <a:solidFill>
                  <a:srgbClr val="FF0000"/>
                </a:solidFill>
              </a:rPr>
              <a:t>States </a:t>
            </a:r>
            <a:r>
              <a:rPr lang="en-US" sz="1400" dirty="0" smtClean="0"/>
              <a:t>(ACPI).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Autonomous control </a:t>
            </a:r>
            <a:r>
              <a:rPr lang="en-US" sz="1400" dirty="0" smtClean="0">
                <a:solidFill>
                  <a:srgbClr val="0070C0"/>
                </a:solidFill>
              </a:rPr>
              <a:t>can cover all P-states or a subset of the P-states</a:t>
            </a:r>
            <a:r>
              <a:rPr lang="en-US" sz="1400" dirty="0" smtClean="0"/>
              <a:t>, as indicated in the</a:t>
            </a:r>
          </a:p>
          <a:p>
            <a:r>
              <a:rPr lang="en-US" sz="1400" dirty="0" smtClean="0"/>
              <a:t>       next Figures.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42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500" y="494150"/>
            <a:ext cx="7124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Passing power management control for all P-states to the CPU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3" r="69749"/>
          <a:stretch/>
        </p:blipFill>
        <p:spPr bwMode="auto">
          <a:xfrm>
            <a:off x="2911914" y="863715"/>
            <a:ext cx="2769004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48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798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Passing power management control for a subset of P-states to the CPU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6941" r="65531"/>
          <a:stretch/>
        </p:blipFill>
        <p:spPr bwMode="auto">
          <a:xfrm>
            <a:off x="3129402" y="889220"/>
            <a:ext cx="2985294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Left Brace 2"/>
          <p:cNvSpPr/>
          <p:nvPr/>
        </p:nvSpPr>
        <p:spPr bwMode="auto">
          <a:xfrm>
            <a:off x="2996825" y="1278038"/>
            <a:ext cx="132577" cy="540407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731" y="1391030"/>
            <a:ext cx="6524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Turbo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918" y="1797460"/>
            <a:ext cx="5421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</a:rPr>
              <a:t>(P1)</a:t>
            </a:r>
          </a:p>
        </p:txBody>
      </p:sp>
    </p:spTree>
    <p:extLst>
      <p:ext uri="{BB962C8B-B14F-4D97-AF65-F5344CB8AC3E}">
        <p14:creationId xmlns:p14="http://schemas.microsoft.com/office/powerpoint/2010/main" val="18428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.3.3.1 </a:t>
            </a:r>
            <a:r>
              <a:rPr lang="en-US" sz="1600" dirty="0"/>
              <a:t>Speed Shift Technology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1756" y="501055"/>
            <a:ext cx="397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Benefit of the Speed Shift Technology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877478"/>
            <a:ext cx="840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reduces the </a:t>
            </a:r>
            <a:r>
              <a:rPr lang="en-US" sz="1400" dirty="0" smtClean="0">
                <a:solidFill>
                  <a:srgbClr val="0070C0"/>
                </a:solidFill>
              </a:rPr>
              <a:t>responsiveness </a:t>
            </a:r>
            <a:r>
              <a:rPr lang="en-US" sz="1400" dirty="0" smtClean="0"/>
              <a:t>of the power management from 30 </a:t>
            </a:r>
            <a:r>
              <a:rPr lang="en-US" sz="1400" dirty="0" err="1" smtClean="0"/>
              <a:t>ms</a:t>
            </a:r>
            <a:r>
              <a:rPr lang="en-US" sz="1400" dirty="0" smtClean="0"/>
              <a:t> to </a:t>
            </a:r>
            <a:r>
              <a:rPr lang="en-US" sz="1400" dirty="0" smtClean="0">
                <a:solidFill>
                  <a:srgbClr val="0070C0"/>
                </a:solidFill>
              </a:rPr>
              <a:t>about 1 </a:t>
            </a:r>
            <a:r>
              <a:rPr lang="en-US" sz="1400" dirty="0" err="1" smtClean="0">
                <a:solidFill>
                  <a:srgbClr val="0070C0"/>
                </a:solidFill>
              </a:rPr>
              <a:t>ms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[</a:t>
            </a:r>
            <a:r>
              <a:rPr lang="hu-HU" sz="1400" dirty="0" smtClean="0"/>
              <a:t>201</a:t>
            </a:r>
            <a:r>
              <a:rPr lang="en-US" sz="1400" dirty="0" smtClean="0"/>
              <a:t>].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236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kern="0" smtClean="0"/>
              <a:t>5.1</a:t>
            </a:r>
            <a:r>
              <a:rPr lang="en-US" altLang="en-US" kern="0" smtClean="0"/>
              <a:t> Introduction (1)</a:t>
            </a:r>
            <a:endParaRPr lang="en-US" altLang="en-US" kern="0" dirty="0" smtClean="0"/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1500" y="494150"/>
            <a:ext cx="18405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b="1" dirty="0">
                <a:solidFill>
                  <a:srgbClr val="333399"/>
                </a:solidFill>
                <a:cs typeface="Arial" charset="0"/>
              </a:rPr>
              <a:t>6</a:t>
            </a:r>
            <a:r>
              <a:rPr lang="hu-HU" altLang="en-US" sz="1400" b="1" dirty="0" smtClean="0">
                <a:solidFill>
                  <a:srgbClr val="333399"/>
                </a:solidFill>
                <a:cs typeface="Arial" charset="0"/>
              </a:rPr>
              <a:t>.</a:t>
            </a:r>
            <a:r>
              <a:rPr lang="en-US" altLang="en-US" sz="1400" b="1" dirty="0" smtClean="0">
                <a:solidFill>
                  <a:srgbClr val="333399"/>
                </a:solidFill>
                <a:cs typeface="Arial" charset="0"/>
              </a:rPr>
              <a:t>1 Introduction</a:t>
            </a:r>
            <a:endParaRPr lang="en-US" altLang="en-US" sz="1400" b="1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500" y="1724961"/>
            <a:ext cx="8897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Skylake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processors are termed also as the </a:t>
            </a:r>
            <a:r>
              <a:rPr lang="en-US" altLang="en-US" sz="1400" dirty="0" smtClean="0">
                <a:solidFill>
                  <a:srgbClr val="FF0000"/>
                </a:solidFill>
                <a:cs typeface="Arial" charset="0"/>
              </a:rPr>
              <a:t>6. </a:t>
            </a:r>
            <a:r>
              <a:rPr lang="en-US" altLang="en-US" sz="1400" dirty="0">
                <a:solidFill>
                  <a:srgbClr val="FF0000"/>
                </a:solidFill>
                <a:cs typeface="Arial" charset="0"/>
              </a:rPr>
              <a:t>gen. Intel Core processors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, as indicated below.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.1 Introduction (1)</a:t>
            </a:r>
            <a:endParaRPr lang="en-US" sz="1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43179" y="4606388"/>
            <a:ext cx="5644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sp>
        <p:nvSpPr>
          <p:cNvPr id="7" name="Téglalap 3"/>
          <p:cNvSpPr/>
          <p:nvPr/>
        </p:nvSpPr>
        <p:spPr bwMode="auto">
          <a:xfrm>
            <a:off x="14786" y="2204501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8" name="Téglalap 4"/>
          <p:cNvSpPr/>
          <p:nvPr/>
        </p:nvSpPr>
        <p:spPr bwMode="auto">
          <a:xfrm>
            <a:off x="155205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" name="Téglalap 5"/>
          <p:cNvSpPr/>
          <p:nvPr/>
        </p:nvSpPr>
        <p:spPr bwMode="auto">
          <a:xfrm>
            <a:off x="1135890" y="2616440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" name="Téglalap 11"/>
          <p:cNvSpPr/>
          <p:nvPr/>
        </p:nvSpPr>
        <p:spPr bwMode="auto">
          <a:xfrm>
            <a:off x="2089819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1" name="Téglalap 12"/>
          <p:cNvSpPr/>
          <p:nvPr/>
        </p:nvSpPr>
        <p:spPr bwMode="auto">
          <a:xfrm>
            <a:off x="3073025" y="26171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" name="Téglalap 13"/>
          <p:cNvSpPr/>
          <p:nvPr/>
        </p:nvSpPr>
        <p:spPr bwMode="auto">
          <a:xfrm>
            <a:off x="4043375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" name="Téglalap 14"/>
          <p:cNvSpPr/>
          <p:nvPr/>
        </p:nvSpPr>
        <p:spPr bwMode="auto">
          <a:xfrm>
            <a:off x="5031408" y="2613787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4" name="Téglalap 15"/>
          <p:cNvSpPr/>
          <p:nvPr/>
        </p:nvSpPr>
        <p:spPr bwMode="auto">
          <a:xfrm>
            <a:off x="5991637" y="261544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5" name="Szövegdoboz 16"/>
          <p:cNvSpPr txBox="1">
            <a:spLocks noChangeArrowheads="1"/>
          </p:cNvSpPr>
          <p:nvPr/>
        </p:nvSpPr>
        <p:spPr bwMode="auto">
          <a:xfrm>
            <a:off x="296954" y="403678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6" name="Szövegdoboz 17"/>
          <p:cNvSpPr txBox="1">
            <a:spLocks noChangeArrowheads="1"/>
          </p:cNvSpPr>
          <p:nvPr/>
        </p:nvSpPr>
        <p:spPr bwMode="auto">
          <a:xfrm>
            <a:off x="1333209" y="403864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7" name="Szövegdoboz 18"/>
          <p:cNvSpPr txBox="1">
            <a:spLocks noChangeArrowheads="1"/>
          </p:cNvSpPr>
          <p:nvPr/>
        </p:nvSpPr>
        <p:spPr bwMode="auto">
          <a:xfrm>
            <a:off x="2311954" y="403725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8" name="Szövegdoboz 19"/>
          <p:cNvSpPr txBox="1">
            <a:spLocks noChangeArrowheads="1"/>
          </p:cNvSpPr>
          <p:nvPr/>
        </p:nvSpPr>
        <p:spPr bwMode="auto">
          <a:xfrm>
            <a:off x="3295430" y="403912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9" name="Szövegdoboz 20"/>
          <p:cNvSpPr txBox="1">
            <a:spLocks noChangeArrowheads="1"/>
          </p:cNvSpPr>
          <p:nvPr/>
        </p:nvSpPr>
        <p:spPr bwMode="auto">
          <a:xfrm>
            <a:off x="4223700" y="4039125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20" name="Szövegdoboz 21"/>
          <p:cNvSpPr txBox="1">
            <a:spLocks noChangeArrowheads="1"/>
          </p:cNvSpPr>
          <p:nvPr/>
        </p:nvSpPr>
        <p:spPr bwMode="auto">
          <a:xfrm>
            <a:off x="5271201" y="4040991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21" name="Szövegdoboz 22"/>
          <p:cNvSpPr txBox="1">
            <a:spLocks noChangeArrowheads="1"/>
          </p:cNvSpPr>
          <p:nvPr/>
        </p:nvSpPr>
        <p:spPr bwMode="auto">
          <a:xfrm>
            <a:off x="6174378" y="4039600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22" name="Szövegdoboz 25"/>
          <p:cNvSpPr txBox="1"/>
          <p:nvPr/>
        </p:nvSpPr>
        <p:spPr bwMode="auto">
          <a:xfrm>
            <a:off x="339090" y="2291813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3" name="Szövegdoboz 26"/>
          <p:cNvSpPr txBox="1"/>
          <p:nvPr/>
        </p:nvSpPr>
        <p:spPr bwMode="auto">
          <a:xfrm>
            <a:off x="4199401" y="2294988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4" name="Szövegdoboz 27"/>
          <p:cNvSpPr txBox="1"/>
          <p:nvPr/>
        </p:nvSpPr>
        <p:spPr bwMode="auto">
          <a:xfrm>
            <a:off x="5220572" y="2296576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5" name="Szövegdoboz 28"/>
          <p:cNvSpPr txBox="1"/>
          <p:nvPr/>
        </p:nvSpPr>
        <p:spPr bwMode="auto">
          <a:xfrm>
            <a:off x="6153680" y="2294988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24419" y="2310863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27" name="Téglalap 14"/>
          <p:cNvSpPr/>
          <p:nvPr/>
        </p:nvSpPr>
        <p:spPr bwMode="auto">
          <a:xfrm>
            <a:off x="6968491" y="261377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28" name="Szövegdoboz 21"/>
          <p:cNvSpPr txBox="1">
            <a:spLocks noChangeArrowheads="1"/>
          </p:cNvSpPr>
          <p:nvPr/>
        </p:nvSpPr>
        <p:spPr bwMode="auto">
          <a:xfrm>
            <a:off x="7185398" y="4034333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29" name="Téglalap 15"/>
          <p:cNvSpPr/>
          <p:nvPr/>
        </p:nvSpPr>
        <p:spPr bwMode="auto">
          <a:xfrm>
            <a:off x="7949055" y="2617976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30" name="Szövegdoboz 22"/>
          <p:cNvSpPr txBox="1">
            <a:spLocks noChangeArrowheads="1"/>
          </p:cNvSpPr>
          <p:nvPr/>
        </p:nvSpPr>
        <p:spPr bwMode="auto">
          <a:xfrm>
            <a:off x="8138045" y="4042130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31" name="Szövegdoboz 28"/>
          <p:cNvSpPr txBox="1"/>
          <p:nvPr/>
        </p:nvSpPr>
        <p:spPr bwMode="auto">
          <a:xfrm>
            <a:off x="8093206" y="2297518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525" y="889470"/>
            <a:ext cx="4640245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line is </a:t>
            </a:r>
            <a:r>
              <a:rPr lang="en-US" sz="1400" dirty="0" smtClean="0">
                <a:solidFill>
                  <a:srgbClr val="0070C0"/>
                </a:solidFill>
              </a:rPr>
              <a:t>built on 14 nm </a:t>
            </a:r>
            <a:r>
              <a:rPr lang="en-US" sz="1400" dirty="0" smtClean="0"/>
              <a:t>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Announced:  </a:t>
            </a:r>
            <a:r>
              <a:rPr lang="en-US" sz="1400" dirty="0" smtClean="0">
                <a:solidFill>
                  <a:srgbClr val="0070C0"/>
                </a:solidFill>
              </a:rPr>
              <a:t>08/2015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Available:</a:t>
            </a:r>
            <a:r>
              <a:rPr lang="en-US" sz="1400" dirty="0" smtClean="0">
                <a:solidFill>
                  <a:srgbClr val="0070C0"/>
                </a:solidFill>
              </a:rPr>
              <a:t>     10/2015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7902370" y="2204501"/>
            <a:ext cx="1074638" cy="2271546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197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(1)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500" y="890225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While running applications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1530" y="1250265"/>
            <a:ext cx="768992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dynamic dissipation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~ f</a:t>
            </a:r>
            <a:r>
              <a:rPr lang="en-US" sz="1400" baseline="30000" dirty="0" smtClean="0">
                <a:solidFill>
                  <a:srgbClr val="0070C0"/>
                </a:solidFill>
              </a:rPr>
              <a:t>3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runtime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~ 1/f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        </a:t>
            </a:r>
            <a:r>
              <a:rPr lang="en-US" sz="1400" dirty="0" smtClean="0">
                <a:solidFill>
                  <a:srgbClr val="FF0000"/>
                </a:solidFill>
              </a:rPr>
              <a:t>total energy consumption originating from the dynamic dissipation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~ f</a:t>
            </a:r>
            <a:r>
              <a:rPr lang="en-US" sz="1400" baseline="30000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169" y="2078850"/>
            <a:ext cx="341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f denoting the clock frequency.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6505" y="2438890"/>
            <a:ext cx="8526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the </a:t>
            </a:r>
            <a:r>
              <a:rPr lang="en-US" sz="1400" dirty="0" smtClean="0">
                <a:solidFill>
                  <a:srgbClr val="FF0000"/>
                </a:solidFill>
              </a:rPr>
              <a:t>performance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is proportional with f,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0070C0"/>
                </a:solidFill>
              </a:rPr>
              <a:t>energy consumption</a:t>
            </a:r>
            <a:r>
              <a:rPr lang="en-US" sz="1400" dirty="0" smtClean="0"/>
              <a:t> arising from the dynamic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dissipation </a:t>
            </a:r>
            <a:r>
              <a:rPr lang="en-US" sz="1400" dirty="0" smtClean="0">
                <a:solidFill>
                  <a:srgbClr val="0070C0"/>
                </a:solidFill>
              </a:rPr>
              <a:t>is proportional to the square of the frequency f, </a:t>
            </a:r>
            <a:r>
              <a:rPr lang="en-US" sz="1400" dirty="0" smtClean="0"/>
              <a:t>as indicated below.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19685" r="17102" b="36221"/>
          <a:stretch/>
        </p:blipFill>
        <p:spPr bwMode="auto">
          <a:xfrm>
            <a:off x="1343628" y="3158970"/>
            <a:ext cx="6248400" cy="22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5403" y="5431610"/>
            <a:ext cx="85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Dependence of energy </a:t>
            </a:r>
            <a:r>
              <a:rPr lang="en-US" sz="1400" dirty="0"/>
              <a:t>consumption </a:t>
            </a:r>
            <a:r>
              <a:rPr lang="en-US" sz="1400" dirty="0" smtClean="0"/>
              <a:t>arising </a:t>
            </a:r>
            <a:r>
              <a:rPr lang="en-US" sz="1400" dirty="0"/>
              <a:t>from the dynamic </a:t>
            </a:r>
            <a:r>
              <a:rPr lang="en-US" sz="1400" dirty="0" smtClean="0"/>
              <a:t>dissipation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 (designated as Compute energy in the Figure) on the performance (~ f) </a:t>
            </a:r>
            <a:endParaRPr lang="en-US" sz="14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764469" y="1879225"/>
            <a:ext cx="315035" cy="45719"/>
          </a:xfrm>
          <a:prstGeom prst="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00" y="494150"/>
            <a:ext cx="3411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altLang="en-US" sz="1400" b="1" dirty="0">
                <a:solidFill>
                  <a:srgbClr val="2D2D8A"/>
                </a:solidFill>
                <a:cs typeface="Arial" charset="0"/>
              </a:rPr>
              <a:t>6</a:t>
            </a: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.3.3.2 Duty cycle control </a:t>
            </a:r>
            <a:r>
              <a:rPr lang="en-US" altLang="en-US" sz="1400" dirty="0" smtClean="0">
                <a:cs typeface="Arial" charset="0"/>
              </a:rPr>
              <a:t>[</a:t>
            </a:r>
            <a:r>
              <a:rPr lang="hu-HU" altLang="en-US" sz="1400" dirty="0" smtClean="0">
                <a:cs typeface="Arial" charset="0"/>
              </a:rPr>
              <a:t>198</a:t>
            </a:r>
            <a:r>
              <a:rPr lang="en-US" altLang="en-US" sz="1400" dirty="0" smtClean="0">
                <a:cs typeface="Arial" charset="0"/>
              </a:rPr>
              <a:t>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237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629165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 the other hand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4964" y="908720"/>
            <a:ext cx="88985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energy consumption </a:t>
            </a:r>
            <a:r>
              <a:rPr lang="en-US" sz="1400" dirty="0" smtClean="0"/>
              <a:t>originating </a:t>
            </a:r>
            <a:r>
              <a:rPr lang="en-US" sz="1400" dirty="0" smtClean="0">
                <a:solidFill>
                  <a:srgbClr val="FF0000"/>
                </a:solidFill>
              </a:rPr>
              <a:t>from the static dissipation </a:t>
            </a:r>
            <a:r>
              <a:rPr lang="en-US" sz="1400" dirty="0" smtClean="0">
                <a:solidFill>
                  <a:srgbClr val="0070C0"/>
                </a:solidFill>
              </a:rPr>
              <a:t>is proportional to the runtime.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The runtime </a:t>
            </a:r>
            <a:r>
              <a:rPr lang="en-US" sz="1400" dirty="0" smtClean="0">
                <a:solidFill>
                  <a:srgbClr val="0070C0"/>
                </a:solidFill>
              </a:rPr>
              <a:t>is inversely proportional to the frequency (f).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94" y="1495215"/>
            <a:ext cx="8569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Consequently, the </a:t>
            </a:r>
            <a:r>
              <a:rPr lang="en-US" sz="1400" dirty="0" smtClean="0">
                <a:solidFill>
                  <a:srgbClr val="FF0000"/>
                </a:solidFill>
              </a:rPr>
              <a:t>energy consumption </a:t>
            </a:r>
            <a:r>
              <a:rPr lang="en-US" sz="1400" dirty="0" smtClean="0"/>
              <a:t>arising from the static dissipation is i</a:t>
            </a:r>
            <a:r>
              <a:rPr lang="en-US" sz="1400" dirty="0" smtClean="0">
                <a:solidFill>
                  <a:srgbClr val="0070C0"/>
                </a:solidFill>
              </a:rPr>
              <a:t>nversely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proportional to the frequency (f) </a:t>
            </a:r>
            <a:r>
              <a:rPr lang="en-US" sz="1400" dirty="0" smtClean="0"/>
              <a:t>which is proportional to the</a:t>
            </a:r>
            <a:r>
              <a:rPr lang="en-US" sz="1400" dirty="0" smtClean="0">
                <a:solidFill>
                  <a:srgbClr val="5EAEDA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performance</a:t>
            </a:r>
            <a:r>
              <a:rPr lang="en-US" sz="1400" dirty="0" smtClean="0"/>
              <a:t>,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as indicated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in the Figure below.</a:t>
            </a: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r="9845" b="37506"/>
          <a:stretch/>
        </p:blipFill>
        <p:spPr bwMode="auto">
          <a:xfrm>
            <a:off x="949750" y="2422199"/>
            <a:ext cx="7312660" cy="216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1550" y="4670556"/>
            <a:ext cx="8577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Dependence of energy </a:t>
            </a:r>
            <a:r>
              <a:rPr lang="en-US" sz="1400" dirty="0"/>
              <a:t>consumption originating from the </a:t>
            </a:r>
            <a:r>
              <a:rPr lang="en-US" sz="1400" dirty="0" smtClean="0"/>
              <a:t>static dissipation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  and system power (designated as </a:t>
            </a:r>
            <a:r>
              <a:rPr lang="en-US" sz="1400" dirty="0" err="1" smtClean="0"/>
              <a:t>SoC</a:t>
            </a:r>
            <a:r>
              <a:rPr lang="en-US" sz="1400" dirty="0" smtClean="0"/>
              <a:t> and system energy in the Figure) on the performance (~ f) </a:t>
            </a:r>
            <a:r>
              <a:rPr lang="hu-HU" sz="1400" dirty="0" smtClean="0"/>
              <a:t>[198]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206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606385"/>
            <a:ext cx="7144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a consequence, the </a:t>
            </a:r>
            <a:r>
              <a:rPr lang="en-US" sz="1400" dirty="0" smtClean="0">
                <a:solidFill>
                  <a:srgbClr val="0070C0"/>
                </a:solidFill>
              </a:rPr>
              <a:t>total energy consumption </a:t>
            </a:r>
            <a:r>
              <a:rPr lang="en-US" sz="1400" dirty="0" smtClean="0"/>
              <a:t>originating from both the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7056" y="908720"/>
            <a:ext cx="546014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dynamic dissipation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static dissipation as well as system power consumption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1500" y="1493785"/>
            <a:ext cx="464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has a minimum</a:t>
            </a:r>
            <a:r>
              <a:rPr lang="en-US" sz="1400" dirty="0" smtClean="0"/>
              <a:t>, as indicated in the Figure below.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 r="15482" b="36635"/>
          <a:stretch/>
        </p:blipFill>
        <p:spPr bwMode="auto">
          <a:xfrm>
            <a:off x="882045" y="1943835"/>
            <a:ext cx="7245350" cy="22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500" y="4194085"/>
            <a:ext cx="8577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Figure: Dependence of energy </a:t>
            </a:r>
            <a:r>
              <a:rPr lang="en-US" sz="1400" dirty="0"/>
              <a:t>consumption originating from </a:t>
            </a:r>
            <a:r>
              <a:rPr lang="en-US" sz="1400" dirty="0" smtClean="0"/>
              <a:t>both the dynamic dissipation (designated as the Compute energy in the Figure) and the static dissipation and system power (designated as </a:t>
            </a:r>
            <a:r>
              <a:rPr lang="en-US" sz="1400" dirty="0" err="1" smtClean="0"/>
              <a:t>SoC</a:t>
            </a:r>
            <a:r>
              <a:rPr lang="en-US" sz="1400" dirty="0" smtClean="0"/>
              <a:t> and system energy in the Figure) on the performance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500" y="5021015"/>
            <a:ext cx="885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Obviously, the </a:t>
            </a:r>
            <a:r>
              <a:rPr lang="en-US" sz="1400" dirty="0" smtClean="0">
                <a:solidFill>
                  <a:srgbClr val="FF0000"/>
                </a:solidFill>
              </a:rPr>
              <a:t>min. energy consumption point (</a:t>
            </a:r>
            <a:r>
              <a:rPr lang="en-US" sz="1400" dirty="0" err="1" smtClean="0">
                <a:solidFill>
                  <a:srgbClr val="FF0000"/>
                </a:solidFill>
              </a:rPr>
              <a:t>Pe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r>
              <a:rPr lang="en-US" sz="1400" dirty="0" smtClean="0"/>
              <a:t> is the </a:t>
            </a:r>
            <a:r>
              <a:rPr lang="en-US" sz="1400" dirty="0" smtClean="0">
                <a:solidFill>
                  <a:srgbClr val="0070C0"/>
                </a:solidFill>
              </a:rPr>
              <a:t>most efficient working point </a:t>
            </a:r>
            <a:r>
              <a:rPr lang="en-US" sz="1400" dirty="0" smtClean="0"/>
              <a:t>of a core </a:t>
            </a:r>
          </a:p>
          <a:p>
            <a:r>
              <a:rPr lang="en-US" sz="1400" dirty="0" smtClean="0"/>
              <a:t>  of the processor. 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95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26574" b="48760"/>
          <a:stretch/>
        </p:blipFill>
        <p:spPr bwMode="auto">
          <a:xfrm>
            <a:off x="1212295" y="2708920"/>
            <a:ext cx="6735080" cy="22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501055"/>
            <a:ext cx="903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Power management with taking into account the most efficient </a:t>
            </a:r>
            <a:r>
              <a:rPr lang="en-US" sz="1400" b="1" dirty="0" err="1" smtClean="0">
                <a:solidFill>
                  <a:schemeClr val="accent6"/>
                </a:solidFill>
              </a:rPr>
              <a:t>Pe</a:t>
            </a:r>
            <a:r>
              <a:rPr lang="en-US" sz="1400" b="1" dirty="0" smtClean="0">
                <a:solidFill>
                  <a:schemeClr val="accent6"/>
                </a:solidFill>
              </a:rPr>
              <a:t> working point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3865" y="879845"/>
            <a:ext cx="878868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Frequency will be lowered as far as possible until the </a:t>
            </a: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>
                <a:solidFill>
                  <a:srgbClr val="0070C0"/>
                </a:solidFill>
              </a:rPr>
              <a:t> working point </a:t>
            </a:r>
            <a:r>
              <a:rPr lang="en-US" sz="1400" dirty="0" smtClean="0"/>
              <a:t>is reached.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>
                <a:solidFill>
                  <a:srgbClr val="0070C0"/>
                </a:solidFill>
              </a:rPr>
              <a:t> will be calculated every </a:t>
            </a:r>
            <a:r>
              <a:rPr lang="en-US" sz="1400" dirty="0" err="1" smtClean="0">
                <a:solidFill>
                  <a:srgbClr val="0070C0"/>
                </a:solidFill>
              </a:rPr>
              <a:t>ms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based on the workload and system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 is no benefit when the system is clocked below the </a:t>
            </a:r>
            <a:r>
              <a:rPr lang="en-US" sz="1400" dirty="0" err="1" smtClean="0"/>
              <a:t>Pe</a:t>
            </a:r>
            <a:r>
              <a:rPr lang="en-US" sz="1400" dirty="0" smtClean="0"/>
              <a:t> point, as it would increase 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the energy consumption.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Therefore, a so called </a:t>
            </a:r>
            <a:r>
              <a:rPr lang="en-US" sz="1400" dirty="0" err="1" smtClean="0">
                <a:solidFill>
                  <a:srgbClr val="0070C0"/>
                </a:solidFill>
              </a:rPr>
              <a:t>EARtH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algoritm</a:t>
            </a:r>
            <a:r>
              <a:rPr lang="en-US" sz="1400" dirty="0" smtClean="0">
                <a:solidFill>
                  <a:srgbClr val="0070C0"/>
                </a:solidFill>
              </a:rPr>
              <a:t> overrides lower P requests and sets f according to </a:t>
            </a: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    The </a:t>
            </a:r>
            <a:r>
              <a:rPr lang="en-US" sz="1400" dirty="0" err="1" smtClean="0"/>
              <a:t>EARtH</a:t>
            </a:r>
            <a:r>
              <a:rPr lang="en-US" sz="1400" dirty="0" smtClean="0"/>
              <a:t> algorithm is activated only if it is possible to enter the package sleep state.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545" y="5049180"/>
            <a:ext cx="882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Figure: Power management with taking into account the most efficient </a:t>
            </a:r>
            <a:r>
              <a:rPr lang="en-US" sz="1400" dirty="0" err="1"/>
              <a:t>Pe</a:t>
            </a:r>
            <a:r>
              <a:rPr lang="en-US" sz="1400" dirty="0"/>
              <a:t> working point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 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711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 smtClean="0"/>
              <a:t>.3.3.2 </a:t>
            </a:r>
            <a:r>
              <a:rPr lang="en-US" sz="1600" dirty="0"/>
              <a:t>Duty cycle control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Duty cycling </a:t>
            </a:r>
            <a:r>
              <a:rPr lang="en-US" sz="1400" dirty="0" smtClean="0"/>
              <a:t>[</a:t>
            </a:r>
            <a:r>
              <a:rPr lang="hu-HU" sz="1400" dirty="0" smtClean="0"/>
              <a:t>198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 b="48652"/>
          <a:stretch/>
        </p:blipFill>
        <p:spPr bwMode="auto">
          <a:xfrm>
            <a:off x="347663" y="1977355"/>
            <a:ext cx="8448675" cy="18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746" y="879845"/>
            <a:ext cx="8288295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While managing power </a:t>
            </a:r>
            <a:r>
              <a:rPr lang="en-US" sz="1400" dirty="0" smtClean="0">
                <a:solidFill>
                  <a:srgbClr val="0070C0"/>
                </a:solidFill>
              </a:rPr>
              <a:t>going below </a:t>
            </a:r>
            <a:r>
              <a:rPr lang="en-US" sz="1400" dirty="0" err="1" smtClean="0">
                <a:solidFill>
                  <a:srgbClr val="0070C0"/>
                </a:solidFill>
              </a:rPr>
              <a:t>Pe</a:t>
            </a:r>
            <a:r>
              <a:rPr lang="en-US" sz="1400" dirty="0" smtClean="0">
                <a:solidFill>
                  <a:srgbClr val="0070C0"/>
                </a:solidFill>
              </a:rPr>
              <a:t> would reduce energy consumption inefficiently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due to the fixed power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this region </a:t>
            </a:r>
            <a:r>
              <a:rPr lang="en-US" sz="1400" dirty="0" smtClean="0">
                <a:solidFill>
                  <a:srgbClr val="0070C0"/>
                </a:solidFill>
              </a:rPr>
              <a:t>turning the package on and off</a:t>
            </a:r>
            <a:r>
              <a:rPr lang="en-US" sz="1400" dirty="0" smtClean="0"/>
              <a:t>, called </a:t>
            </a:r>
            <a:r>
              <a:rPr lang="en-US" sz="1400" dirty="0" smtClean="0">
                <a:solidFill>
                  <a:srgbClr val="FF0000"/>
                </a:solidFill>
              </a:rPr>
              <a:t>duty cycling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70C0"/>
                </a:solidFill>
              </a:rPr>
              <a:t>reduces power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proportionally to run time</a:t>
            </a:r>
            <a:r>
              <a:rPr lang="en-US" sz="1400" dirty="0" smtClean="0"/>
              <a:t>, as shown in the Figure below, </a:t>
            </a:r>
            <a:r>
              <a:rPr lang="en-US" sz="1400" dirty="0" smtClean="0">
                <a:solidFill>
                  <a:srgbClr val="0070C0"/>
                </a:solidFill>
              </a:rPr>
              <a:t>about 1000 times in a sec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6580" y="4480955"/>
            <a:ext cx="873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In the region below </a:t>
            </a:r>
            <a:r>
              <a:rPr lang="en-US" sz="1400" dirty="0" err="1" smtClean="0"/>
              <a:t>Pe</a:t>
            </a:r>
            <a:r>
              <a:rPr lang="en-US" sz="1400" dirty="0" smtClean="0"/>
              <a:t> duty cycling is a more </a:t>
            </a:r>
            <a:r>
              <a:rPr lang="en-US" sz="1400" dirty="0"/>
              <a:t>effective </a:t>
            </a:r>
            <a:r>
              <a:rPr lang="en-US" sz="1400" dirty="0" smtClean="0"/>
              <a:t>technique </a:t>
            </a:r>
            <a:r>
              <a:rPr lang="en-US" sz="1400" dirty="0"/>
              <a:t>to reduce </a:t>
            </a:r>
            <a:r>
              <a:rPr lang="en-US" sz="1400" dirty="0" smtClean="0"/>
              <a:t>power for low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power demand than reducing frequency below </a:t>
            </a:r>
            <a:r>
              <a:rPr lang="en-US" sz="1400" dirty="0" err="1" smtClean="0"/>
              <a:t>Pe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1550" y="3969060"/>
            <a:ext cx="8346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Principle of duty cycling used to reduce energy consumption in the region below </a:t>
            </a:r>
            <a:r>
              <a:rPr lang="en-US" sz="1400" dirty="0" err="1" smtClean="0"/>
              <a:t>Pe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189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.3.3.2 Duty cycle control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46775" y="1335685"/>
            <a:ext cx="3941154" cy="4388570"/>
            <a:chOff x="2591780" y="1290680"/>
            <a:chExt cx="3941154" cy="4388570"/>
          </a:xfrm>
        </p:grpSpPr>
        <p:sp>
          <p:nvSpPr>
            <p:cNvPr id="4" name="TextBox 3"/>
            <p:cNvSpPr txBox="1"/>
            <p:nvPr/>
          </p:nvSpPr>
          <p:spPr>
            <a:xfrm>
              <a:off x="3475268" y="1902286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391783" y="1812653"/>
              <a:ext cx="537976" cy="385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78049" y="1902141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3659437" y="2193636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2592545" y="2918093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289080" y="2470592"/>
              <a:ext cx="736169" cy="482239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8045" y="2545620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L2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036876" y="3299912"/>
              <a:ext cx="3339876" cy="4822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3632613" y="2979263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082910" y="2972575"/>
              <a:ext cx="567321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Flush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239563" y="1704725"/>
              <a:ext cx="849534" cy="139849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66307" y="3399159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L3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047190" y="5197011"/>
              <a:ext cx="3339876" cy="4822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13760" y="5309512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L3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40330" y="2075053"/>
              <a:ext cx="388588" cy="292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en-US" sz="1200" b="1" dirty="0" err="1" smtClean="0">
                  <a:solidFill>
                    <a:srgbClr val="000000"/>
                  </a:solidFill>
                  <a:latin typeface="+mj-lt"/>
                </a:rPr>
                <a:t>C0</a:t>
              </a:r>
              <a:endParaRPr lang="en-US" alt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99384" y="4090688"/>
              <a:ext cx="1770823" cy="451578"/>
              <a:chOff x="4052452" y="3788792"/>
              <a:chExt cx="1842318" cy="428131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4511279" y="3788792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 err="1" smtClean="0"/>
                  <a:t>C0</a:t>
                </a:r>
                <a:endParaRPr lang="en-US" altLang="en-US" sz="1200" b="1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210495" y="3837723"/>
                <a:ext cx="684275" cy="365760"/>
                <a:chOff x="4354816" y="5228824"/>
                <a:chExt cx="684275" cy="365760"/>
              </a:xfrm>
            </p:grpSpPr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4409903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354816" y="5282050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+mj-lt"/>
                    </a:rPr>
                    <a:t>SRAM</a:t>
                  </a:r>
                  <a:endParaRPr lang="en-US" sz="1200" b="1" dirty="0">
                    <a:latin typeface="+mj-lt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4973926" y="4017401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4052452" y="387512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30069" y="1913604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246585" y="1823971"/>
              <a:ext cx="537976" cy="385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2849" y="1913461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L1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5514237" y="2204956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4714246" y="2915819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143881" y="2481911"/>
              <a:ext cx="736169" cy="482239"/>
            </a:xfrm>
            <a:prstGeom prst="roundRect">
              <a:avLst/>
            </a:prstGeom>
            <a:solidFill>
              <a:srgbClr val="B6B6B6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2847" y="2556939"/>
              <a:ext cx="376263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L2</a:t>
              </a:r>
              <a:endParaRPr lang="en-US" sz="1200" b="1" dirty="0">
                <a:latin typeface="+mj-lt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>
              <a:off x="5487414" y="2990582"/>
              <a:ext cx="7003" cy="28934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5965613" y="2983894"/>
              <a:ext cx="567321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Flush</a:t>
              </a:r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094364" y="1729628"/>
              <a:ext cx="849534" cy="139849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16119" y="2072124"/>
              <a:ext cx="445638" cy="30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en-US" sz="1200" b="1" dirty="0" smtClean="0">
                  <a:solidFill>
                    <a:srgbClr val="000000"/>
                  </a:solidFill>
                  <a:latin typeface="+mj-lt"/>
                </a:rPr>
                <a:t>Cn</a:t>
              </a:r>
              <a:endParaRPr lang="en-US" alt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708051" y="4086774"/>
              <a:ext cx="1746911" cy="451578"/>
              <a:chOff x="6246255" y="3798481"/>
              <a:chExt cx="1817440" cy="428131"/>
            </a:xfrm>
          </p:grpSpPr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6676054" y="3798481"/>
                <a:ext cx="471891" cy="428131"/>
              </a:xfrm>
              <a:prstGeom prst="ellipse">
                <a:avLst/>
              </a:prstGeom>
              <a:solidFill>
                <a:srgbClr val="3366FF">
                  <a:alpha val="32941"/>
                </a:srgbClr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 smtClean="0"/>
                  <a:t>Cn</a:t>
                </a:r>
                <a:endParaRPr lang="en-US" altLang="en-US" sz="1200" b="1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7383701" y="3835575"/>
                <a:ext cx="679994" cy="365760"/>
                <a:chOff x="4456670" y="5228824"/>
                <a:chExt cx="679994" cy="365760"/>
              </a:xfrm>
            </p:grpSpPr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4500056" y="5228824"/>
                  <a:ext cx="629188" cy="365760"/>
                </a:xfrm>
                <a:prstGeom prst="round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4456670" y="5267536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+mj-lt"/>
                    </a:rPr>
                    <a:t>SRAM</a:t>
                  </a:r>
                  <a:endParaRPr lang="en-US" sz="1200" b="1" dirty="0">
                    <a:latin typeface="+mj-lt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>
                <a:off x="7133796" y="4028132"/>
                <a:ext cx="274320" cy="158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6246255" y="3911609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C6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335334" y="4847648"/>
              <a:ext cx="987149" cy="340328"/>
              <a:chOff x="1808132" y="4009622"/>
              <a:chExt cx="1027003" cy="27914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>
                    <a:latin typeface="+mj-lt"/>
                  </a:rPr>
                  <a:t>Vcc</a:t>
                </a:r>
                <a:r>
                  <a:rPr lang="en-US" sz="1200" b="1" dirty="0" smtClean="0">
                    <a:latin typeface="+mj-lt"/>
                  </a:rPr>
                  <a:t> 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46" name="Right Arrow 45"/>
              <p:cNvSpPr/>
              <p:nvPr/>
            </p:nvSpPr>
            <p:spPr bwMode="auto">
              <a:xfrm>
                <a:off x="2315936" y="4105325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</a:rPr>
                  <a:t>0 </a:t>
                </a:r>
                <a:endParaRPr lang="en-US" sz="1200" b="1" dirty="0">
                  <a:latin typeface="+mj-lt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98763" y="4858966"/>
              <a:ext cx="987149" cy="340328"/>
              <a:chOff x="1808132" y="4009622"/>
              <a:chExt cx="1027003" cy="27914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808132" y="4011770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>
                    <a:latin typeface="+mj-lt"/>
                  </a:rPr>
                  <a:t>Vcc</a:t>
                </a:r>
                <a:r>
                  <a:rPr lang="en-US" sz="1200" b="1" dirty="0" smtClean="0">
                    <a:latin typeface="+mj-lt"/>
                  </a:rPr>
                  <a:t> 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50" name="Right Arrow 49"/>
              <p:cNvSpPr/>
              <p:nvPr/>
            </p:nvSpPr>
            <p:spPr bwMode="auto">
              <a:xfrm>
                <a:off x="2286397" y="4093911"/>
                <a:ext cx="226875" cy="64008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88565" y="4009622"/>
                <a:ext cx="346570" cy="208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</a:rPr>
                  <a:t>0 </a:t>
                </a:r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570890" y="1307591"/>
              <a:ext cx="243684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Stop instruction execution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91780" y="1290680"/>
              <a:ext cx="365476" cy="29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4" name="Down Arrow 53"/>
            <p:cNvSpPr/>
            <p:nvPr/>
          </p:nvSpPr>
          <p:spPr bwMode="auto">
            <a:xfrm>
              <a:off x="3225676" y="4853993"/>
              <a:ext cx="87892" cy="24111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5" name="Down Arrow 54"/>
            <p:cNvSpPr/>
            <p:nvPr/>
          </p:nvSpPr>
          <p:spPr bwMode="auto">
            <a:xfrm>
              <a:off x="5305120" y="4865311"/>
              <a:ext cx="87892" cy="24111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62158" y="4563750"/>
              <a:ext cx="136978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Stop core </a:t>
              </a:r>
              <a:r>
                <a:rPr lang="en-US" sz="1200" dirty="0" err="1" smtClean="0">
                  <a:latin typeface="+mj-lt"/>
                </a:rPr>
                <a:t>PLL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8743" y="4569844"/>
              <a:ext cx="1369782" cy="303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Stop core </a:t>
              </a:r>
              <a:r>
                <a:rPr lang="en-US" sz="1200" dirty="0" err="1" smtClean="0">
                  <a:latin typeface="+mj-lt"/>
                </a:rPr>
                <a:t>PLL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4508563" y="4366388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636339" y="2218036"/>
              <a:ext cx="201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2962557" y="3794010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Stop core </a:t>
              </a:r>
              <a:r>
                <a:rPr lang="en-US" sz="1200" dirty="0" smtClean="0">
                  <a:solidFill>
                    <a:srgbClr val="000000"/>
                  </a:solidFill>
                  <a:latin typeface="Verdana"/>
                </a:rPr>
                <a:t>clocking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19310" y="3777519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200" dirty="0">
                  <a:solidFill>
                    <a:srgbClr val="000000"/>
                  </a:solidFill>
                  <a:latin typeface="Verdana"/>
                </a:rPr>
                <a:t>Stop core </a:t>
              </a:r>
              <a:r>
                <a:rPr lang="en-US" sz="1200" dirty="0" smtClean="0">
                  <a:solidFill>
                    <a:srgbClr val="000000"/>
                  </a:solidFill>
                  <a:latin typeface="Verdana"/>
                </a:rPr>
                <a:t>clocking</a:t>
              </a:r>
              <a:endParaRPr 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06880" y="503675"/>
            <a:ext cx="502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Power saving measures in C1 to C6 idle states</a:t>
            </a:r>
          </a:p>
        </p:txBody>
      </p:sp>
    </p:spTree>
    <p:extLst>
      <p:ext uri="{BB962C8B-B14F-4D97-AF65-F5344CB8AC3E}">
        <p14:creationId xmlns:p14="http://schemas.microsoft.com/office/powerpoint/2010/main" val="33014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4025"/>
            <a:ext cx="7404100" cy="46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</a:t>
            </a:r>
          </a:p>
        </p:txBody>
      </p:sp>
    </p:spTree>
    <p:extLst>
      <p:ext uri="{BB962C8B-B14F-4D97-AF65-F5344CB8AC3E}">
        <p14:creationId xmlns:p14="http://schemas.microsoft.com/office/powerpoint/2010/main" val="19025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(1)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6525" y="1268760"/>
            <a:ext cx="8505824" cy="5310589"/>
            <a:chOff x="656565" y="1538790"/>
            <a:chExt cx="7620000" cy="4905545"/>
          </a:xfrm>
        </p:grpSpPr>
        <p:pic>
          <p:nvPicPr>
            <p:cNvPr id="4" name="Picture 6" descr="Intel's New Skylake Processors: What You Need To Kn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5" y="1538790"/>
              <a:ext cx="7620000" cy="451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86635" y="6129300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4.5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9170" y="6129300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15/28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8679" y="6129300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45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5222" y="6136558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65/91 W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500" y="494150"/>
            <a:ext cx="7039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Overview of the </a:t>
            </a:r>
            <a:r>
              <a:rPr lang="en-US" sz="1400" b="1" dirty="0" err="1" smtClean="0">
                <a:solidFill>
                  <a:srgbClr val="2D2D8A"/>
                </a:solidFill>
              </a:rPr>
              <a:t>Skylake</a:t>
            </a:r>
            <a:r>
              <a:rPr lang="en-US" sz="1400" b="1" dirty="0" smtClean="0">
                <a:solidFill>
                  <a:srgbClr val="2D2D8A"/>
                </a:solidFill>
              </a:rPr>
              <a:t>-based mobile and desktop series -1 </a:t>
            </a:r>
            <a:r>
              <a:rPr lang="en-US" sz="1400" dirty="0" smtClean="0">
                <a:solidFill>
                  <a:srgbClr val="000000"/>
                </a:solidFill>
              </a:rPr>
              <a:t>[206]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sz="1600" dirty="0"/>
          </a:p>
        </p:txBody>
      </p:sp>
      <p:pic>
        <p:nvPicPr>
          <p:cNvPr id="1026" name="Picture 2" descr="http://images.anandtech.com/doci/9582/9%20-%20Sc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27482" r="9534" b="6261"/>
          <a:stretch/>
        </p:blipFill>
        <p:spPr bwMode="auto">
          <a:xfrm>
            <a:off x="82010" y="1244751"/>
            <a:ext cx="9004300" cy="42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5859270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BGA: Ball Grid Array (to be soldered)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LGA: Land Grid Array (to be socketed)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05" y="6399330"/>
            <a:ext cx="884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Dies</a:t>
            </a:r>
            <a:r>
              <a:rPr lang="en-US" sz="1400" dirty="0">
                <a:solidFill>
                  <a:srgbClr val="000000"/>
                </a:solidFill>
              </a:rPr>
              <a:t>: No. of cores  and GT levels, e.g. 2+2 means: 2 cores +GT 2 graphics, etc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496800"/>
            <a:ext cx="7039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Overview of the </a:t>
            </a:r>
            <a:r>
              <a:rPr lang="en-US" sz="1400" b="1" dirty="0" err="1" smtClean="0">
                <a:solidFill>
                  <a:srgbClr val="2D2D8A"/>
                </a:solidFill>
              </a:rPr>
              <a:t>Skylake</a:t>
            </a:r>
            <a:r>
              <a:rPr lang="en-US" sz="1400" b="1" dirty="0" smtClean="0">
                <a:solidFill>
                  <a:srgbClr val="2D2D8A"/>
                </a:solidFill>
              </a:rPr>
              <a:t>-based mobile and desktop series -1 </a:t>
            </a:r>
            <a:r>
              <a:rPr lang="en-US" sz="1400" dirty="0" smtClean="0">
                <a:solidFill>
                  <a:srgbClr val="000000"/>
                </a:solidFill>
              </a:rPr>
              <a:t>[202]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roprocesad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15213" b="34488"/>
          <a:stretch/>
        </p:blipFill>
        <p:spPr bwMode="auto">
          <a:xfrm>
            <a:off x="701570" y="1167151"/>
            <a:ext cx="7739185" cy="47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6771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-based mobile and desktop lines </a:t>
            </a:r>
            <a:r>
              <a:rPr lang="en-US" sz="1400" dirty="0" smtClean="0"/>
              <a:t>[</a:t>
            </a:r>
            <a:r>
              <a:rPr lang="hu-HU" sz="1400" dirty="0" smtClean="0"/>
              <a:t>190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362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6.</a:t>
            </a:r>
            <a:r>
              <a:rPr lang="hu-HU" altLang="en-US" sz="1600" dirty="0"/>
              <a:t>1 </a:t>
            </a:r>
            <a:r>
              <a:rPr lang="en-US" altLang="en-US" sz="1600" dirty="0"/>
              <a:t>Introduction</a:t>
            </a:r>
            <a:r>
              <a:rPr lang="hu-HU" altLang="en-US" sz="1600" dirty="0"/>
              <a:t> (</a:t>
            </a:r>
            <a:r>
              <a:rPr lang="en-US" altLang="en-US" sz="1600" dirty="0"/>
              <a:t>2</a:t>
            </a:r>
            <a:r>
              <a:rPr lang="hu-HU" altLang="en-US" sz="1600" dirty="0"/>
              <a:t>)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3850" y="951986"/>
            <a:ext cx="8874796" cy="5453141"/>
            <a:chOff x="323850" y="951986"/>
            <a:chExt cx="8874796" cy="5453141"/>
          </a:xfrm>
        </p:grpSpPr>
        <p:grpSp>
          <p:nvGrpSpPr>
            <p:cNvPr id="3" name="Group 2"/>
            <p:cNvGrpSpPr/>
            <p:nvPr/>
          </p:nvGrpSpPr>
          <p:grpSpPr>
            <a:xfrm>
              <a:off x="323850" y="951986"/>
              <a:ext cx="8841977" cy="5452070"/>
              <a:chOff x="323850" y="951986"/>
              <a:chExt cx="8841977" cy="5684972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225037" y="1285868"/>
                <a:ext cx="6992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5957354" y="951986"/>
                <a:ext cx="26645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Key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new features of the ISP 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and the microarchitecture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5820671" y="984356"/>
                <a:ext cx="2990850" cy="438718"/>
              </a:xfrm>
              <a:prstGeom prst="rect">
                <a:avLst/>
              </a:prstGeom>
              <a:solidFill>
                <a:srgbClr val="333333">
                  <a:alpha val="14902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" name="Rectangle 46"/>
              <p:cNvSpPr>
                <a:spLocks noChangeArrowheads="1"/>
              </p:cNvSpPr>
              <p:nvPr/>
            </p:nvSpPr>
            <p:spPr bwMode="auto">
              <a:xfrm>
                <a:off x="2546775" y="1164089"/>
                <a:ext cx="3108960" cy="5472869"/>
              </a:xfrm>
              <a:prstGeom prst="rect">
                <a:avLst/>
              </a:prstGeom>
              <a:solidFill>
                <a:srgbClr val="0000FF">
                  <a:alpha val="14117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dirty="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5472100" y="1513400"/>
                <a:ext cx="3693727" cy="77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4-wide core,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128-bit SIMD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FX/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FP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EUs,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shared L2 , no HT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643438" y="2033632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11/2007</a:t>
                </a:r>
                <a:endPara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4608513" y="1329725"/>
                <a:ext cx="1022350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0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1/200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323850" y="1223719"/>
                <a:ext cx="4121150" cy="737155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AutoShape 32"/>
              <p:cNvSpPr>
                <a:spLocks noChangeArrowheads="1"/>
              </p:cNvSpPr>
              <p:nvPr/>
            </p:nvSpPr>
            <p:spPr bwMode="auto">
              <a:xfrm>
                <a:off x="393700" y="1194910"/>
                <a:ext cx="3735388" cy="768097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3665538" y="1204528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1" name="Text Box 34"/>
              <p:cNvSpPr txBox="1">
                <a:spLocks noChangeArrowheads="1"/>
              </p:cNvSpPr>
              <p:nvPr/>
            </p:nvSpPr>
            <p:spPr bwMode="auto">
              <a:xfrm>
                <a:off x="3878263" y="1430505"/>
                <a:ext cx="590550" cy="294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65nm</a:t>
                </a:r>
              </a:p>
            </p:txBody>
          </p:sp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736600" y="1202599"/>
                <a:ext cx="3240088" cy="739069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3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1296402"/>
                <a:ext cx="3121025" cy="414527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50" b="1" i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150" b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  Pentium 4 </a:t>
                </a: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( </a:t>
                </a:r>
                <a:r>
                  <a:rPr lang="hu-HU" altLang="en-US" sz="1150" b="1" dirty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Cedar </a:t>
                </a:r>
                <a:r>
                  <a:rPr lang="hu-HU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Mill</a:t>
                </a: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Pentium D (</a:t>
                </a:r>
                <a:r>
                  <a:rPr lang="en-US" altLang="en-US" sz="115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Presler</a:t>
                </a:r>
                <a:r>
                  <a:rPr lang="en-US" altLang="en-US" sz="1150" b="1" dirty="0" smtClean="0">
                    <a:solidFill>
                      <a:schemeClr val="bg2">
                        <a:lumMod val="75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)           </a:t>
                </a:r>
                <a:endParaRPr lang="en-US" altLang="en-US" sz="115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754063" y="1660488"/>
                <a:ext cx="3121025" cy="274320"/>
              </a:xfrm>
              <a:prstGeom prst="rect">
                <a:avLst/>
              </a:prstGeom>
              <a:solidFill>
                <a:srgbClr val="6148F6">
                  <a:alpha val="22745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en-US" altLang="en-US" sz="14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</a:t>
                </a:r>
                <a:r>
                  <a:rPr lang="hu-HU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Core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2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      </a:t>
                </a:r>
              </a:p>
            </p:txBody>
          </p:sp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4622800" y="1695109"/>
                <a:ext cx="989013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0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7/2006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4" name="Text Box 45"/>
              <p:cNvSpPr txBox="1">
                <a:spLocks noChangeArrowheads="1"/>
              </p:cNvSpPr>
              <p:nvPr/>
            </p:nvSpPr>
            <p:spPr bwMode="auto">
              <a:xfrm>
                <a:off x="4643438" y="2401252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11/2008</a:t>
                </a:r>
                <a:endPara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48"/>
              <p:cNvSpPr>
                <a:spLocks noChangeArrowheads="1"/>
              </p:cNvSpPr>
              <p:nvPr/>
            </p:nvSpPr>
            <p:spPr bwMode="auto">
              <a:xfrm>
                <a:off x="5673693" y="3121636"/>
                <a:ext cx="3291286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256-bit 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(FP)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AVX,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ring bus, integrated GPU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>
                <a:off x="361950" y="1699827"/>
                <a:ext cx="52920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Text Box 58"/>
              <p:cNvSpPr txBox="1">
                <a:spLocks noChangeArrowheads="1"/>
              </p:cNvSpPr>
              <p:nvPr/>
            </p:nvSpPr>
            <p:spPr bwMode="auto">
              <a:xfrm>
                <a:off x="4643438" y="3220738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</a:t>
                </a: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1/20</a:t>
                </a: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11</a:t>
                </a:r>
              </a:p>
            </p:txBody>
          </p:sp>
          <p:sp>
            <p:nvSpPr>
              <p:cNvPr id="54" name="Text Box 61"/>
              <p:cNvSpPr txBox="1">
                <a:spLocks noChangeArrowheads="1"/>
              </p:cNvSpPr>
              <p:nvPr/>
            </p:nvSpPr>
            <p:spPr bwMode="auto">
              <a:xfrm>
                <a:off x="4643438" y="2822483"/>
                <a:ext cx="936625" cy="331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</a:t>
                </a:r>
                <a:r>
                  <a:rPr lang="hu-HU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1/20</a:t>
                </a:r>
                <a:r>
                  <a:rPr lang="en-US" altLang="en-US" sz="1200" b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323850" y="2818654"/>
                <a:ext cx="4121150" cy="73906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AutoShape 17"/>
              <p:cNvSpPr>
                <a:spLocks noChangeArrowheads="1"/>
              </p:cNvSpPr>
              <p:nvPr/>
            </p:nvSpPr>
            <p:spPr bwMode="auto">
              <a:xfrm>
                <a:off x="393700" y="2820568"/>
                <a:ext cx="3735388" cy="739069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>
                <a:off x="3665538" y="2799507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/>
            </p:nvSpPr>
            <p:spPr bwMode="auto">
              <a:xfrm>
                <a:off x="3865743" y="3042672"/>
                <a:ext cx="593725" cy="296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32nm</a:t>
                </a:r>
              </a:p>
            </p:txBody>
          </p:sp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323850" y="1985764"/>
                <a:ext cx="4121150" cy="737155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0" name="AutoShape 23"/>
              <p:cNvSpPr>
                <a:spLocks noChangeArrowheads="1"/>
              </p:cNvSpPr>
              <p:nvPr/>
            </p:nvSpPr>
            <p:spPr bwMode="auto">
              <a:xfrm>
                <a:off x="393700" y="1999168"/>
                <a:ext cx="3735388" cy="739069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1" name="Oval 24"/>
              <p:cNvSpPr>
                <a:spLocks noChangeArrowheads="1"/>
              </p:cNvSpPr>
              <p:nvPr/>
            </p:nvSpPr>
            <p:spPr bwMode="auto">
              <a:xfrm>
                <a:off x="3665538" y="2004911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Text Box 25"/>
              <p:cNvSpPr txBox="1">
                <a:spLocks noChangeArrowheads="1"/>
              </p:cNvSpPr>
              <p:nvPr/>
            </p:nvSpPr>
            <p:spPr bwMode="auto">
              <a:xfrm>
                <a:off x="3876675" y="2217442"/>
                <a:ext cx="593725" cy="296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45nm</a:t>
                </a:r>
              </a:p>
            </p:txBody>
          </p:sp>
          <p:sp>
            <p:nvSpPr>
              <p:cNvPr id="63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137194" y="2981577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64" name="Text Box 30"/>
              <p:cNvSpPr txBox="1">
                <a:spLocks noChangeArrowheads="1"/>
              </p:cNvSpPr>
              <p:nvPr/>
            </p:nvSpPr>
            <p:spPr bwMode="auto">
              <a:xfrm rot="16200000">
                <a:off x="127669" y="2156051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65" name="Rectangle 31"/>
              <p:cNvSpPr>
                <a:spLocks noChangeArrowheads="1"/>
              </p:cNvSpPr>
              <p:nvPr/>
            </p:nvSpPr>
            <p:spPr bwMode="auto">
              <a:xfrm>
                <a:off x="323850" y="3634311"/>
                <a:ext cx="4121150" cy="73906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6" name="AutoShape 32"/>
              <p:cNvSpPr>
                <a:spLocks noChangeArrowheads="1"/>
              </p:cNvSpPr>
              <p:nvPr/>
            </p:nvSpPr>
            <p:spPr bwMode="auto">
              <a:xfrm>
                <a:off x="393700" y="3618993"/>
                <a:ext cx="3735388" cy="737154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auto">
              <a:xfrm>
                <a:off x="3665538" y="3634266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3870325" y="3864073"/>
                <a:ext cx="595313" cy="296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b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22nm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41957" y="3805903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70" name="Rectangle 35"/>
              <p:cNvSpPr>
                <a:spLocks noChangeArrowheads="1"/>
              </p:cNvSpPr>
              <p:nvPr/>
            </p:nvSpPr>
            <p:spPr bwMode="auto">
              <a:xfrm>
                <a:off x="736600" y="2004911"/>
                <a:ext cx="3240088" cy="739069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1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2012570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Penryn</a:t>
                </a:r>
                <a:r>
                  <a:rPr lang="hu-HU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hu-HU" altLang="en-US" sz="11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Family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      </a:t>
                </a:r>
              </a:p>
            </p:txBody>
          </p:sp>
          <p:sp>
            <p:nvSpPr>
              <p:cNvPr id="72" name="Text Box 37"/>
              <p:cNvSpPr txBox="1">
                <a:spLocks noChangeArrowheads="1"/>
              </p:cNvSpPr>
              <p:nvPr/>
            </p:nvSpPr>
            <p:spPr bwMode="auto">
              <a:xfrm>
                <a:off x="746125" y="2399337"/>
                <a:ext cx="3121025" cy="276999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ehalem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       </a:t>
                </a:r>
              </a:p>
            </p:txBody>
          </p:sp>
          <p:sp>
            <p:nvSpPr>
              <p:cNvPr id="73" name="Rectangle 35"/>
              <p:cNvSpPr>
                <a:spLocks noChangeArrowheads="1"/>
              </p:cNvSpPr>
              <p:nvPr/>
            </p:nvSpPr>
            <p:spPr bwMode="auto">
              <a:xfrm>
                <a:off x="736600" y="2805250"/>
                <a:ext cx="3240088" cy="739069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2814825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W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estmere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5" name="Text Box 37"/>
              <p:cNvSpPr txBox="1">
                <a:spLocks noChangeArrowheads="1"/>
              </p:cNvSpPr>
              <p:nvPr/>
            </p:nvSpPr>
            <p:spPr bwMode="auto">
              <a:xfrm>
                <a:off x="746125" y="3199676"/>
                <a:ext cx="3121025" cy="276999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S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andy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Bridge</a:t>
                </a:r>
              </a:p>
            </p:txBody>
          </p:sp>
          <p:sp>
            <p:nvSpPr>
              <p:cNvPr id="76" name="Rectangle 35"/>
              <p:cNvSpPr>
                <a:spLocks noChangeArrowheads="1"/>
              </p:cNvSpPr>
              <p:nvPr/>
            </p:nvSpPr>
            <p:spPr bwMode="auto">
              <a:xfrm>
                <a:off x="736600" y="3622823"/>
                <a:ext cx="3240088" cy="737154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7" name="Text Box 36"/>
              <p:cNvSpPr txBox="1">
                <a:spLocks noChangeArrowheads="1"/>
              </p:cNvSpPr>
              <p:nvPr/>
            </p:nvSpPr>
            <p:spPr bwMode="auto">
              <a:xfrm>
                <a:off x="746125" y="3661116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I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vy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Bridge</a:t>
                </a:r>
              </a:p>
            </p:txBody>
          </p:sp>
          <p:sp>
            <p:nvSpPr>
              <p:cNvPr id="78" name="Text Box 37"/>
              <p:cNvSpPr txBox="1">
                <a:spLocks noChangeArrowheads="1"/>
              </p:cNvSpPr>
              <p:nvPr/>
            </p:nvSpPr>
            <p:spPr bwMode="auto">
              <a:xfrm>
                <a:off x="754063" y="4032566"/>
                <a:ext cx="3108960" cy="333156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H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aswell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9" name="Text Box 58"/>
              <p:cNvSpPr txBox="1">
                <a:spLocks noChangeArrowheads="1"/>
              </p:cNvSpPr>
              <p:nvPr/>
            </p:nvSpPr>
            <p:spPr bwMode="auto">
              <a:xfrm>
                <a:off x="4643438" y="3664736"/>
                <a:ext cx="944562" cy="333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4/20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5787135" y="3921514"/>
                <a:ext cx="3352201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256-bit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(FX)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AVX2, 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L4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cache (discrete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eDRAM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),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TSX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2" name="Text Box 58"/>
              <p:cNvSpPr txBox="1">
                <a:spLocks noChangeArrowheads="1"/>
              </p:cNvSpPr>
              <p:nvPr/>
            </p:nvSpPr>
            <p:spPr bwMode="auto">
              <a:xfrm>
                <a:off x="4649788" y="4050637"/>
                <a:ext cx="944562" cy="333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06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/20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13</a:t>
                </a:r>
              </a:p>
            </p:txBody>
          </p:sp>
          <p:sp>
            <p:nvSpPr>
              <p:cNvPr id="83" name="Text Box 58"/>
              <p:cNvSpPr txBox="1">
                <a:spLocks noChangeArrowheads="1"/>
              </p:cNvSpPr>
              <p:nvPr/>
            </p:nvSpPr>
            <p:spPr bwMode="auto">
              <a:xfrm>
                <a:off x="4625975" y="4480603"/>
                <a:ext cx="944489" cy="334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09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/20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14</a:t>
                </a:r>
              </a:p>
            </p:txBody>
          </p:sp>
          <p:sp>
            <p:nvSpPr>
              <p:cNvPr id="84" name="Rectangle 48"/>
              <p:cNvSpPr>
                <a:spLocks noChangeArrowheads="1"/>
              </p:cNvSpPr>
              <p:nvPr/>
            </p:nvSpPr>
            <p:spPr bwMode="auto">
              <a:xfrm>
                <a:off x="6185627" y="4466731"/>
                <a:ext cx="2279791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chemeClr val="bg2"/>
                    </a:solidFill>
                    <a:latin typeface="Verdana" pitchFamily="34" charset="0"/>
                    <a:cs typeface="Times New Roman" pitchFamily="18" charset="0"/>
                  </a:rPr>
                  <a:t>Shared Virtual Memory</a:t>
                </a:r>
                <a:endParaRPr lang="en-US" altLang="en-US" sz="1200" b="1" dirty="0">
                  <a:solidFill>
                    <a:schemeClr val="bg2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5" name="Text Box 58"/>
              <p:cNvSpPr txBox="1">
                <a:spLocks noChangeArrowheads="1"/>
              </p:cNvSpPr>
              <p:nvPr/>
            </p:nvSpPr>
            <p:spPr bwMode="auto">
              <a:xfrm>
                <a:off x="4535488" y="4850137"/>
                <a:ext cx="1050288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10/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15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>
                <a:off x="5759014" y="4722746"/>
                <a:ext cx="3403496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.: 5-wide core,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ISP, Memory Side </a:t>
                </a:r>
                <a:r>
                  <a:rPr lang="en-US" altLang="en-US" sz="1200" b="1" dirty="0" err="1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L4</a:t>
                </a:r>
                <a:r>
                  <a:rPr lang="en-US" altLang="en-US" sz="1200" b="1" dirty="0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 cache, no </a:t>
                </a:r>
                <a:r>
                  <a:rPr lang="en-US" altLang="en-US" sz="1200" b="1" dirty="0" err="1" smtClean="0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FIVR</a:t>
                </a:r>
                <a:endParaRPr lang="en-US" altLang="en-US" sz="1200" b="1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5828857" y="2802695"/>
                <a:ext cx="2677336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chemeClr val="bg2"/>
                    </a:solidFill>
                    <a:latin typeface="Verdana" pitchFamily="34" charset="0"/>
                    <a:cs typeface="Times New Roman" pitchFamily="18" charset="0"/>
                  </a:rPr>
                  <a:t>In package integrated GPU</a:t>
                </a:r>
                <a:endParaRPr lang="en-US" altLang="en-US" sz="1200" b="1" dirty="0">
                  <a:solidFill>
                    <a:schemeClr val="bg2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338718" y="4407955"/>
                <a:ext cx="4087345" cy="1432072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9" name="AutoShape 32"/>
              <p:cNvSpPr>
                <a:spLocks noChangeArrowheads="1"/>
              </p:cNvSpPr>
              <p:nvPr/>
            </p:nvSpPr>
            <p:spPr bwMode="auto">
              <a:xfrm>
                <a:off x="397795" y="4437277"/>
                <a:ext cx="3657600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0" name="Oval 33"/>
              <p:cNvSpPr>
                <a:spLocks noChangeArrowheads="1"/>
              </p:cNvSpPr>
              <p:nvPr/>
            </p:nvSpPr>
            <p:spPr bwMode="auto">
              <a:xfrm>
                <a:off x="3690938" y="4432942"/>
                <a:ext cx="774700" cy="1414631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1" name="Text Box 34"/>
              <p:cNvSpPr txBox="1">
                <a:spLocks noChangeArrowheads="1"/>
              </p:cNvSpPr>
              <p:nvPr/>
            </p:nvSpPr>
            <p:spPr bwMode="auto">
              <a:xfrm>
                <a:off x="3886955" y="5001523"/>
                <a:ext cx="595035" cy="296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1</a:t>
                </a:r>
                <a:r>
                  <a:rPr lang="en-US" altLang="en-US" sz="10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4</a:t>
                </a:r>
                <a:r>
                  <a:rPr lang="hu-HU" altLang="en-US" sz="1000" b="1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nm</a:t>
                </a: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29557" y="4860181"/>
                <a:ext cx="905186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dirty="0" smtClean="0">
                    <a:solidFill>
                      <a:srgbClr val="FFFFFF"/>
                    </a:solidFill>
                    <a:cs typeface="Arial" charset="0"/>
                  </a:rPr>
                  <a:t>4</a:t>
                </a:r>
                <a:r>
                  <a:rPr lang="hu-HU" altLang="en-US" sz="1000" dirty="0" smtClean="0">
                    <a:solidFill>
                      <a:srgbClr val="FFFFFF"/>
                    </a:solidFill>
                    <a:cs typeface="Arial" charset="0"/>
                  </a:rPr>
                  <a:t> </a:t>
                </a: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YEARS</a:t>
                </a:r>
              </a:p>
            </p:txBody>
          </p:sp>
          <p:sp>
            <p:nvSpPr>
              <p:cNvPr id="93" name="Rectangle 35"/>
              <p:cNvSpPr>
                <a:spLocks noChangeArrowheads="1"/>
              </p:cNvSpPr>
              <p:nvPr/>
            </p:nvSpPr>
            <p:spPr bwMode="auto">
              <a:xfrm>
                <a:off x="762000" y="4447800"/>
                <a:ext cx="3240088" cy="1409554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4" name="Text Box 36"/>
              <p:cNvSpPr txBox="1">
                <a:spLocks noChangeArrowheads="1"/>
              </p:cNvSpPr>
              <p:nvPr/>
            </p:nvSpPr>
            <p:spPr bwMode="auto">
              <a:xfrm>
                <a:off x="759573" y="4451838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Broadwell</a:t>
                </a:r>
                <a:endPara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5" name="Text Box 37"/>
              <p:cNvSpPr txBox="1">
                <a:spLocks noChangeArrowheads="1"/>
              </p:cNvSpPr>
              <p:nvPr/>
            </p:nvSpPr>
            <p:spPr bwMode="auto">
              <a:xfrm>
                <a:off x="767511" y="4797162"/>
                <a:ext cx="3108960" cy="288832"/>
              </a:xfrm>
              <a:prstGeom prst="rect">
                <a:avLst/>
              </a:prstGeom>
              <a:solidFill>
                <a:srgbClr val="6148F6">
                  <a:alpha val="22745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err="1">
                    <a:solidFill>
                      <a:srgbClr val="FF0000"/>
                    </a:solidFill>
                    <a:latin typeface="Verdana" pitchFamily="34" charset="0"/>
                    <a:cs typeface="Times New Roman" pitchFamily="18" charset="0"/>
                  </a:rPr>
                  <a:t>Skylake</a:t>
                </a:r>
                <a:endParaRPr lang="en-US" altLang="en-US" sz="1200" b="1" dirty="0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5726833" y="2285059"/>
                <a:ext cx="3390672" cy="48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New 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microarch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.: 4 cores,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integr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. MC,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QPI, private L2, (inclusive) L3, HT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9" name="Text Box 37"/>
              <p:cNvSpPr txBox="1">
                <a:spLocks noChangeArrowheads="1"/>
              </p:cNvSpPr>
              <p:nvPr/>
            </p:nvSpPr>
            <p:spPr bwMode="auto">
              <a:xfrm>
                <a:off x="764688" y="5504936"/>
                <a:ext cx="3108960" cy="316726"/>
              </a:xfrm>
              <a:prstGeom prst="rect">
                <a:avLst/>
              </a:prstGeom>
              <a:solidFill>
                <a:srgbClr val="6148F6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Coffee 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0" name="Text Box 37"/>
              <p:cNvSpPr txBox="1">
                <a:spLocks noChangeArrowheads="1"/>
              </p:cNvSpPr>
              <p:nvPr/>
            </p:nvSpPr>
            <p:spPr bwMode="auto">
              <a:xfrm>
                <a:off x="766181" y="5156083"/>
                <a:ext cx="3108960" cy="316726"/>
              </a:xfrm>
              <a:prstGeom prst="rect">
                <a:avLst/>
              </a:prstGeom>
              <a:solidFill>
                <a:srgbClr val="6148F6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Kaby</a:t>
                </a:r>
                <a:r>
                  <a:rPr lang="en-US" altLang="en-US" sz="1200" b="1" i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Text Box 58"/>
              <p:cNvSpPr txBox="1">
                <a:spLocks noChangeArrowheads="1"/>
              </p:cNvSpPr>
              <p:nvPr/>
            </p:nvSpPr>
            <p:spPr bwMode="auto">
              <a:xfrm>
                <a:off x="4526995" y="5232981"/>
                <a:ext cx="1050288" cy="334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08/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16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2" name="Text Box 58"/>
              <p:cNvSpPr txBox="1">
                <a:spLocks noChangeArrowheads="1"/>
              </p:cNvSpPr>
              <p:nvPr/>
            </p:nvSpPr>
            <p:spPr bwMode="auto">
              <a:xfrm>
                <a:off x="4567336" y="5547829"/>
                <a:ext cx="997389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10/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17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6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41957" y="1371918"/>
                <a:ext cx="865439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en-US" sz="1000" dirty="0">
                    <a:solidFill>
                      <a:srgbClr val="FFFFFF"/>
                    </a:solidFill>
                    <a:cs typeface="Arial" charset="0"/>
                  </a:rPr>
                  <a:t>2 YEARS</a:t>
                </a:r>
              </a:p>
            </p:txBody>
          </p:sp>
          <p:sp>
            <p:nvSpPr>
              <p:cNvPr id="103" name="Rectangle 31"/>
              <p:cNvSpPr>
                <a:spLocks noChangeArrowheads="1"/>
              </p:cNvSpPr>
              <p:nvPr/>
            </p:nvSpPr>
            <p:spPr bwMode="auto">
              <a:xfrm>
                <a:off x="336615" y="5894703"/>
                <a:ext cx="4121150" cy="73906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u-HU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4" name="AutoShape 32"/>
              <p:cNvSpPr>
                <a:spLocks noChangeArrowheads="1"/>
              </p:cNvSpPr>
              <p:nvPr/>
            </p:nvSpPr>
            <p:spPr bwMode="auto">
              <a:xfrm>
                <a:off x="406465" y="5893406"/>
                <a:ext cx="3735388" cy="667423"/>
              </a:xfrm>
              <a:prstGeom prst="roundRect">
                <a:avLst>
                  <a:gd name="adj" fmla="val 16667"/>
                </a:avLst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5" name="Oval 33"/>
              <p:cNvSpPr>
                <a:spLocks noChangeArrowheads="1"/>
              </p:cNvSpPr>
              <p:nvPr/>
            </p:nvSpPr>
            <p:spPr bwMode="auto">
              <a:xfrm>
                <a:off x="3678303" y="5894658"/>
                <a:ext cx="774700" cy="739069"/>
              </a:xfrm>
              <a:prstGeom prst="ellipse">
                <a:avLst/>
              </a:prstGeom>
              <a:solidFill>
                <a:srgbClr val="FFA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3883090" y="6124465"/>
                <a:ext cx="5950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10</a:t>
                </a:r>
                <a:r>
                  <a:rPr lang="hu-HU" altLang="en-US" sz="1000" b="1" dirty="0" smtClean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nm</a:t>
                </a:r>
                <a:endPara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8" name="Rectangle 35"/>
              <p:cNvSpPr>
                <a:spLocks noChangeArrowheads="1"/>
              </p:cNvSpPr>
              <p:nvPr/>
            </p:nvSpPr>
            <p:spPr bwMode="auto">
              <a:xfrm>
                <a:off x="749365" y="5883215"/>
                <a:ext cx="3240088" cy="737154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FFAD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hu-HU" altLang="en-US" sz="1400">
                  <a:solidFill>
                    <a:srgbClr val="3333CC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/>
            </p:nvSpPr>
            <p:spPr bwMode="auto">
              <a:xfrm>
                <a:off x="758890" y="5935529"/>
                <a:ext cx="3121025" cy="276999"/>
              </a:xfrm>
              <a:prstGeom prst="rect">
                <a:avLst/>
              </a:prstGeom>
              <a:solidFill>
                <a:srgbClr val="FFFFC9">
                  <a:alpha val="58038"/>
                </a:srgbClr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TICK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 </a:t>
                </a:r>
                <a:r>
                  <a:rPr lang="en-US" altLang="en-US" sz="1200" b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Cannonlake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37"/>
              <p:cNvSpPr txBox="1">
                <a:spLocks noChangeArrowheads="1"/>
              </p:cNvSpPr>
              <p:nvPr/>
            </p:nvSpPr>
            <p:spPr bwMode="auto">
              <a:xfrm>
                <a:off x="766828" y="6280659"/>
                <a:ext cx="3108960" cy="288832"/>
              </a:xfrm>
              <a:prstGeom prst="rect">
                <a:avLst/>
              </a:prstGeom>
              <a:solidFill>
                <a:srgbClr val="3366FF">
                  <a:alpha val="23137"/>
                </a:srgbClr>
              </a:solidFill>
              <a:ln w="19050" algn="ctr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TOCK</a:t>
                </a:r>
                <a:r>
                  <a:rPr lang="hu-HU" altLang="en-US" sz="1200" b="1" i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 </a:t>
                </a:r>
                <a:r>
                  <a:rPr lang="en-US" altLang="en-US" sz="1200" b="1" i="1" dirty="0" err="1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I</a:t>
                </a:r>
                <a:r>
                  <a:rPr lang="en-US" altLang="en-US" sz="1200" b="1" i="1" dirty="0" err="1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celake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1" name="Text Box 58"/>
              <p:cNvSpPr txBox="1">
                <a:spLocks noChangeArrowheads="1"/>
              </p:cNvSpPr>
              <p:nvPr/>
            </p:nvSpPr>
            <p:spPr bwMode="auto">
              <a:xfrm>
                <a:off x="4656203" y="5925128"/>
                <a:ext cx="944489" cy="28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05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18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58"/>
              <p:cNvSpPr txBox="1">
                <a:spLocks noChangeArrowheads="1"/>
              </p:cNvSpPr>
              <p:nvPr/>
            </p:nvSpPr>
            <p:spPr bwMode="auto">
              <a:xfrm>
                <a:off x="4662553" y="6311029"/>
                <a:ext cx="91563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??</a:t>
                </a:r>
                <a:r>
                  <a:rPr lang="hu-HU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/</a:t>
                </a:r>
                <a:r>
                  <a:rPr lang="hu-HU" altLang="en-US" sz="1200" b="1" dirty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20</a:t>
                </a:r>
                <a:r>
                  <a:rPr lang="en-US" altLang="en-US" sz="1200" b="1" dirty="0" smtClean="0">
                    <a:solidFill>
                      <a:srgbClr val="000000"/>
                    </a:solidFill>
                    <a:latin typeface="Verdana" pitchFamily="34" charset="0"/>
                    <a:cs typeface="Times New Roman" pitchFamily="18" charset="0"/>
                  </a:rPr>
                  <a:t>19</a:t>
                </a:r>
                <a:endPara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 rot="16200000">
              <a:off x="206798" y="5901373"/>
              <a:ext cx="7612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 smtClean="0">
                  <a:solidFill>
                    <a:srgbClr val="FFFFFF"/>
                  </a:solidFill>
                  <a:cs typeface="Arial" charset="0"/>
                </a:rPr>
                <a:t>?? </a:t>
              </a:r>
              <a:r>
                <a:rPr lang="hu-HU" altLang="en-US" sz="1000" dirty="0" smtClean="0">
                  <a:solidFill>
                    <a:srgbClr val="FFFFFF"/>
                  </a:solidFill>
                  <a:cs typeface="Arial" charset="0"/>
                </a:rPr>
                <a:t>YEARS</a:t>
              </a:r>
              <a:endParaRPr lang="hu-HU" altLang="en-US" sz="1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32140" y="4973310"/>
              <a:ext cx="3361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+mj-lt"/>
                </a:rPr>
                <a:t>Optane</a:t>
              </a:r>
              <a:r>
                <a:rPr lang="en-US" sz="1200" b="1" dirty="0" smtClean="0">
                  <a:latin typeface="+mj-lt"/>
                </a:rPr>
                <a:t> memory, in KBL G series:</a:t>
              </a:r>
            </a:p>
            <a:p>
              <a:pPr algn="ctr"/>
              <a:r>
                <a:rPr lang="en-US" sz="1200" b="1" dirty="0">
                  <a:latin typeface="+mj-lt"/>
                </a:rPr>
                <a:t>i</a:t>
              </a:r>
              <a:r>
                <a:rPr lang="en-US" sz="1200" b="1" dirty="0" smtClean="0">
                  <a:latin typeface="+mj-lt"/>
                </a:rPr>
                <a:t>n package </a:t>
              </a:r>
              <a:r>
                <a:rPr lang="en-US" sz="1200" b="1" dirty="0" err="1" smtClean="0">
                  <a:latin typeface="+mj-lt"/>
                </a:rPr>
                <a:t>integr</a:t>
              </a:r>
              <a:r>
                <a:rPr lang="en-US" sz="1200" b="1" dirty="0" smtClean="0">
                  <a:latin typeface="+mj-lt"/>
                </a:rPr>
                <a:t>. CPU, GPU, HBM2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7524" y="5739306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AVX512</a:t>
              </a:r>
            </a:p>
          </p:txBody>
        </p:sp>
        <p:sp>
          <p:nvSpPr>
            <p:cNvPr id="114" name="Left Brace 113"/>
            <p:cNvSpPr/>
            <p:nvPr/>
          </p:nvSpPr>
          <p:spPr bwMode="auto">
            <a:xfrm>
              <a:off x="5742129" y="4644135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Left Brace 115"/>
            <p:cNvSpPr/>
            <p:nvPr/>
          </p:nvSpPr>
          <p:spPr bwMode="auto">
            <a:xfrm>
              <a:off x="5742130" y="3905465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Left Brace 116"/>
            <p:cNvSpPr/>
            <p:nvPr/>
          </p:nvSpPr>
          <p:spPr bwMode="auto">
            <a:xfrm>
              <a:off x="5740015" y="3105000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Left Brace 117"/>
            <p:cNvSpPr/>
            <p:nvPr/>
          </p:nvSpPr>
          <p:spPr bwMode="auto">
            <a:xfrm>
              <a:off x="5742130" y="2303875"/>
              <a:ext cx="936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Left Brace 118"/>
            <p:cNvSpPr/>
            <p:nvPr/>
          </p:nvSpPr>
          <p:spPr bwMode="auto">
            <a:xfrm>
              <a:off x="5742130" y="1541910"/>
              <a:ext cx="93600" cy="50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Left Brace 120"/>
            <p:cNvSpPr/>
            <p:nvPr/>
          </p:nvSpPr>
          <p:spPr bwMode="auto">
            <a:xfrm>
              <a:off x="5742130" y="5040215"/>
              <a:ext cx="90000" cy="3240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87135" y="5383465"/>
              <a:ext cx="3411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(USB Gen. 2, </a:t>
              </a:r>
              <a:r>
                <a:rPr lang="en-US" sz="1200" b="1" dirty="0" err="1" smtClean="0">
                  <a:latin typeface="+mj-lt"/>
                </a:rPr>
                <a:t>integr</a:t>
              </a:r>
              <a:r>
                <a:rPr lang="en-US" sz="1200" b="1" dirty="0" smtClean="0">
                  <a:latin typeface="+mj-lt"/>
                </a:rPr>
                <a:t>. conn., </a:t>
              </a:r>
              <a:r>
                <a:rPr lang="en-US" sz="1200" b="1" dirty="0" err="1" smtClean="0">
                  <a:latin typeface="+mj-lt"/>
                </a:rPr>
                <a:t>Optane</a:t>
              </a:r>
              <a:r>
                <a:rPr lang="en-US" sz="1200" b="1" dirty="0" smtClean="0">
                  <a:latin typeface="+mj-lt"/>
                </a:rPr>
                <a:t> 2)</a:t>
              </a: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71500" y="494150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line -1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283780" y="6503103"/>
            <a:ext cx="2316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is based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on [3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sz="1600" dirty="0"/>
          </a:p>
        </p:txBody>
      </p:sp>
      <p:pic>
        <p:nvPicPr>
          <p:cNvPr id="114690" name="Picture 2" descr="http://images.anandtech.com/galleries/4533/110%20-%20SKL-Y%20Core%20m7m5m3_575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7941" r="3927" b="11980"/>
          <a:stretch/>
        </p:blipFill>
        <p:spPr bwMode="auto">
          <a:xfrm>
            <a:off x="71500" y="1281505"/>
            <a:ext cx="9012534" cy="46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0" y="494150"/>
            <a:ext cx="839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Example 1: Main features of the models of the 4.5 W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m mobile line </a:t>
            </a:r>
            <a:r>
              <a:rPr lang="en-US" sz="1400" dirty="0" smtClean="0"/>
              <a:t>[</a:t>
            </a:r>
            <a:r>
              <a:rPr lang="hu-HU" sz="1400" dirty="0" smtClean="0"/>
              <a:t>202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4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99963" y="967370"/>
            <a:ext cx="8847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cTDP</a:t>
            </a:r>
            <a:r>
              <a:rPr lang="en-US" sz="1400" i="1" dirty="0">
                <a:solidFill>
                  <a:srgbClr val="FF0000"/>
                </a:solidFill>
              </a:rPr>
              <a:t> down</a:t>
            </a:r>
            <a:r>
              <a:rPr lang="en-US" sz="1400" dirty="0"/>
              <a:t> – when a cooler or </a:t>
            </a:r>
            <a:r>
              <a:rPr lang="en-US" sz="1400" dirty="0" smtClean="0"/>
              <a:t>more quiet </a:t>
            </a:r>
            <a:r>
              <a:rPr lang="en-US" sz="1400" dirty="0"/>
              <a:t>mode of operation is desired, this mode </a:t>
            </a:r>
            <a:r>
              <a:rPr lang="en-US" sz="1400" dirty="0">
                <a:solidFill>
                  <a:srgbClr val="0070C0"/>
                </a:solidFill>
              </a:rPr>
              <a:t>specifies </a:t>
            </a:r>
            <a:r>
              <a:rPr lang="en-US" sz="1400" dirty="0" smtClean="0">
                <a:solidFill>
                  <a:srgbClr val="0070C0"/>
                </a:solidFill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               lower </a:t>
            </a:r>
            <a:r>
              <a:rPr lang="en-US" sz="1400" dirty="0" err="1" smtClean="0">
                <a:solidFill>
                  <a:srgbClr val="0070C0"/>
                </a:solidFill>
              </a:rPr>
              <a:t>TDP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and lower guaranteed frequency </a:t>
            </a:r>
            <a:r>
              <a:rPr lang="en-US" sz="1400" dirty="0"/>
              <a:t>versus the nominal mode.</a:t>
            </a:r>
          </a:p>
          <a:p>
            <a:r>
              <a:rPr lang="en-US" sz="1400" i="1" dirty="0" err="1">
                <a:solidFill>
                  <a:srgbClr val="FF0000"/>
                </a:solidFill>
              </a:rPr>
              <a:t>cTDP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up    </a:t>
            </a:r>
            <a:r>
              <a:rPr lang="en-US" sz="1400" dirty="0"/>
              <a:t> – when extra cooling is available, this mode </a:t>
            </a:r>
            <a:r>
              <a:rPr lang="en-US" sz="1400" dirty="0">
                <a:solidFill>
                  <a:srgbClr val="0070C0"/>
                </a:solidFill>
              </a:rPr>
              <a:t>specifies a higher </a:t>
            </a:r>
            <a:r>
              <a:rPr lang="en-US" sz="1400" dirty="0" err="1">
                <a:solidFill>
                  <a:srgbClr val="0070C0"/>
                </a:solidFill>
              </a:rPr>
              <a:t>TDP</a:t>
            </a:r>
            <a:r>
              <a:rPr lang="en-US" sz="1400" dirty="0">
                <a:solidFill>
                  <a:srgbClr val="0070C0"/>
                </a:solidFill>
              </a:rPr>
              <a:t> and </a:t>
            </a:r>
            <a:r>
              <a:rPr lang="en-US" sz="1400" dirty="0" smtClean="0">
                <a:solidFill>
                  <a:srgbClr val="0070C0"/>
                </a:solidFill>
              </a:rPr>
              <a:t>higher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               </a:t>
            </a:r>
            <a:r>
              <a:rPr lang="en-US" sz="1400" dirty="0">
                <a:solidFill>
                  <a:srgbClr val="0070C0"/>
                </a:solidFill>
              </a:rPr>
              <a:t>guaranteed frequency</a:t>
            </a:r>
            <a:r>
              <a:rPr lang="en-US" sz="1400" dirty="0"/>
              <a:t> versus the nominal mode.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494150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Remark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sz="1600" dirty="0"/>
          </a:p>
        </p:txBody>
      </p:sp>
      <p:pic>
        <p:nvPicPr>
          <p:cNvPr id="45058" name="Picture 2" descr="http://static.trustedreviews.com/94/000034390/4ad1/Sklayke-6700K-and-6600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53041" r="4108" b="9353"/>
          <a:stretch/>
        </p:blipFill>
        <p:spPr bwMode="auto">
          <a:xfrm>
            <a:off x="71500" y="1449103"/>
            <a:ext cx="8982075" cy="20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50" y="501055"/>
            <a:ext cx="5351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Example 2: The unlocked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S desktop line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5669" y="3760875"/>
            <a:ext cx="893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</a:t>
            </a:r>
            <a:r>
              <a:rPr lang="en-US" sz="1400" dirty="0" smtClean="0"/>
              <a:t>that the 91 W unlocked </a:t>
            </a:r>
            <a:r>
              <a:rPr lang="en-US" sz="1400" dirty="0" err="1" smtClean="0"/>
              <a:t>Skylake</a:t>
            </a:r>
            <a:r>
              <a:rPr lang="en-US" sz="1400" dirty="0" smtClean="0"/>
              <a:t> S-line </a:t>
            </a:r>
            <a:r>
              <a:rPr lang="en-US" sz="1400" dirty="0" smtClean="0">
                <a:solidFill>
                  <a:srgbClr val="0070C0"/>
                </a:solidFill>
              </a:rPr>
              <a:t>does not include integrated graphics</a:t>
            </a:r>
            <a:r>
              <a:rPr lang="en-US" sz="1400" dirty="0" smtClean="0"/>
              <a:t>, as most users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of this high-end processor will attach discrete graphics cards. 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625" y="822848"/>
            <a:ext cx="6138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Main features of the unlocked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S desktop line </a:t>
            </a:r>
            <a:r>
              <a:rPr lang="en-US" sz="1400" dirty="0" smtClean="0"/>
              <a:t>[</a:t>
            </a:r>
            <a:r>
              <a:rPr lang="hu-HU" sz="1400" dirty="0" smtClean="0"/>
              <a:t>202</a:t>
            </a:r>
            <a:r>
              <a:rPr lang="en-US" sz="1400" dirty="0" smtClean="0"/>
              <a:t>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30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mobile and desktop lines (7)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28886"/>
              </p:ext>
            </p:extLst>
          </p:nvPr>
        </p:nvGraphicFramePr>
        <p:xfrm>
          <a:off x="476546" y="1448780"/>
          <a:ext cx="796588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(GHz)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00" y="494150"/>
            <a:ext cx="824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Max. base frequency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 models with different TDPs and configurations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dirty="0" smtClean="0"/>
              <a:t>(Based on data from [</a:t>
            </a:r>
            <a:r>
              <a:rPr lang="hu-HU" sz="1400" dirty="0" smtClean="0"/>
              <a:t>202</a:t>
            </a:r>
            <a:r>
              <a:rPr lang="en-US" sz="1400" dirty="0" smtClean="0"/>
              <a:t>])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1510" y="5409220"/>
            <a:ext cx="826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low TDP can be achieved first of all </a:t>
            </a:r>
            <a:r>
              <a:rPr lang="en-US" sz="1400" dirty="0" smtClean="0">
                <a:solidFill>
                  <a:srgbClr val="0070C0"/>
                </a:solidFill>
              </a:rPr>
              <a:t>by reducing the core frequency </a:t>
            </a:r>
            <a:r>
              <a:rPr lang="en-US" sz="1400" dirty="0" smtClean="0"/>
              <a:t>and limiting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the computer resources (cores, GPU EUs) provided.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6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.4 The </a:t>
            </a:r>
            <a:r>
              <a:rPr lang="en-US" altLang="en-US" sz="16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-based mobile and desktop lines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  <p:pic>
        <p:nvPicPr>
          <p:cNvPr id="46082" name="Picture 2" descr="http://static.trustedreviews.com/94/00003438a/8d2e/skylake-plat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4075"/>
          <a:stretch/>
        </p:blipFill>
        <p:spPr bwMode="auto">
          <a:xfrm>
            <a:off x="251717" y="1223755"/>
            <a:ext cx="8640763" cy="5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00" y="501055"/>
            <a:ext cx="8638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Example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r>
              <a:rPr lang="en-US" sz="1400" b="1" dirty="0" smtClean="0">
                <a:solidFill>
                  <a:schemeClr val="accent6"/>
                </a:solidFill>
              </a:rPr>
              <a:t>-S platform: Intel </a:t>
            </a:r>
            <a:r>
              <a:rPr lang="en-US" sz="1400" b="1" dirty="0">
                <a:solidFill>
                  <a:schemeClr val="accent6"/>
                </a:solidFill>
              </a:rPr>
              <a:t>Core i7-6700K desktop processor platform </a:t>
            </a:r>
            <a:r>
              <a:rPr lang="en-US" sz="1400" dirty="0"/>
              <a:t>[</a:t>
            </a:r>
            <a:r>
              <a:rPr lang="hu-HU" sz="1400" dirty="0"/>
              <a:t>203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637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6.</a:t>
            </a:r>
            <a:r>
              <a:rPr lang="hu-HU" altLang="en-US" sz="1600" dirty="0"/>
              <a:t>1 </a:t>
            </a:r>
            <a:r>
              <a:rPr lang="en-US" altLang="en-US" sz="1600" dirty="0"/>
              <a:t>Introduction</a:t>
            </a:r>
            <a:r>
              <a:rPr lang="hu-HU" altLang="en-US" sz="1600" dirty="0"/>
              <a:t> (</a:t>
            </a:r>
            <a:r>
              <a:rPr lang="en-US" altLang="en-US" sz="1600" dirty="0" smtClean="0"/>
              <a:t>2b</a:t>
            </a:r>
            <a:r>
              <a:rPr lang="hu-HU" altLang="en-US" sz="1600" dirty="0" smtClean="0"/>
              <a:t>)</a:t>
            </a:r>
            <a:endParaRPr lang="en-US" sz="1600" dirty="0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 rot="16200000">
            <a:off x="239361" y="1263997"/>
            <a:ext cx="670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6198610" y="951990"/>
            <a:ext cx="2182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new features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in power management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5820671" y="978439"/>
            <a:ext cx="2990850" cy="420745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2546775" y="1155403"/>
            <a:ext cx="3108960" cy="5248652"/>
          </a:xfrm>
          <a:prstGeom prst="rect">
            <a:avLst/>
          </a:prstGeom>
          <a:solidFill>
            <a:srgbClr val="0000FF">
              <a:alpha val="14117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3438" y="1989322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11/2007</a:t>
            </a:r>
            <a:endParaRPr lang="en-US" altLang="en-US" sz="12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08513" y="1266125"/>
            <a:ext cx="1022350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0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1/200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323850" y="1212590"/>
            <a:ext cx="4121150" cy="706955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393700" y="1184962"/>
            <a:ext cx="3735388" cy="736629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3665538" y="1194186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3878263" y="1410905"/>
            <a:ext cx="590550" cy="2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65nm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736600" y="1192336"/>
            <a:ext cx="3240088" cy="70879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746125" y="1282296"/>
            <a:ext cx="3121025" cy="397544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50" b="1" i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50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Pentium 4 </a:t>
            </a: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( </a:t>
            </a:r>
            <a:r>
              <a:rPr lang="hu-HU" altLang="en-US" sz="1150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Cedar </a:t>
            </a:r>
            <a:r>
              <a:rPr lang="hu-HU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Mill</a:t>
            </a: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Pentium D (</a:t>
            </a:r>
            <a:r>
              <a:rPr lang="en-US" altLang="en-US" sz="1150" b="1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Presler</a:t>
            </a:r>
            <a:r>
              <a:rPr lang="en-US" altLang="en-US" sz="115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)           </a:t>
            </a:r>
            <a:endParaRPr lang="en-US" altLang="en-US" sz="115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754063" y="1631466"/>
            <a:ext cx="3121025" cy="263081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hu-HU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Core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2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622800" y="1626165"/>
            <a:ext cx="989013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0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7/2006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4643438" y="2341881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11/2008</a:t>
            </a:r>
            <a:endParaRPr lang="en-US" altLang="en-US" sz="12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643438" y="3127794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</a:t>
            </a: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1/20</a:t>
            </a: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11</a:t>
            </a: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4643438" y="2745855"/>
            <a:ext cx="936625" cy="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</a:t>
            </a:r>
            <a:r>
              <a:rPr lang="hu-HU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1/20</a:t>
            </a: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23850" y="2742183"/>
            <a:ext cx="4121150" cy="70879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93700" y="2744019"/>
            <a:ext cx="3735388" cy="708790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3665538" y="2723820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865743" y="2957023"/>
            <a:ext cx="593725" cy="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32nm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23850" y="1943415"/>
            <a:ext cx="4121150" cy="706955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393700" y="1956270"/>
            <a:ext cx="3735388" cy="708790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3665538" y="1961778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3876675" y="2165602"/>
            <a:ext cx="593725" cy="2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45nm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16200000">
            <a:off x="154922" y="2893423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 rot="16200000">
            <a:off x="145397" y="2101718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3850" y="3524423"/>
            <a:ext cx="4121150" cy="70879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393700" y="3509733"/>
            <a:ext cx="3735388" cy="706954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3665538" y="3524380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870325" y="3744772"/>
            <a:ext cx="595313" cy="2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22nm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 rot="16200000">
            <a:off x="159685" y="3683978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736600" y="1961778"/>
            <a:ext cx="3240088" cy="70879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746125" y="1969123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Penryn</a:t>
            </a:r>
            <a:r>
              <a:rPr lang="hu-HU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hu-HU" altLang="en-US" sz="11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Family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746125" y="2340045"/>
            <a:ext cx="3121025" cy="265651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ehalem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736600" y="2729328"/>
            <a:ext cx="3240088" cy="70879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746125" y="2738511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estmere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746125" y="3107595"/>
            <a:ext cx="3121025" cy="265651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andy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Bridge</a:t>
            </a:r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>
            <a:off x="736600" y="3513406"/>
            <a:ext cx="3240088" cy="70695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746125" y="3550130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vy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Bridge</a:t>
            </a:r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754063" y="3906362"/>
            <a:ext cx="3108960" cy="319507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aswell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4643438" y="3553602"/>
            <a:ext cx="944562" cy="3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4649788" y="3923693"/>
            <a:ext cx="944562" cy="3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06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4625975" y="4336044"/>
            <a:ext cx="944489" cy="3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535488" y="4690439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15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338718" y="4266372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auto">
          <a:xfrm>
            <a:off x="397795" y="4294493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9" name="Oval 33"/>
          <p:cNvSpPr>
            <a:spLocks noChangeArrowheads="1"/>
          </p:cNvSpPr>
          <p:nvPr/>
        </p:nvSpPr>
        <p:spPr bwMode="auto">
          <a:xfrm>
            <a:off x="3690938" y="4290336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3886955" y="4835623"/>
            <a:ext cx="595035" cy="2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4</a:t>
            </a: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 rot="16200000">
            <a:off x="148099" y="4695063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YEARS</a:t>
            </a:r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762000" y="4304585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759573" y="4308457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Broadwell</a:t>
            </a:r>
            <a:endParaRPr lang="en-US" altLang="en-US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767511" y="4639634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Skylake</a:t>
            </a:r>
            <a:endParaRPr lang="en-US" altLang="en-US" sz="12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764688" y="5318411"/>
            <a:ext cx="3108960" cy="303750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Coffee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766181" y="4983850"/>
            <a:ext cx="3108960" cy="303750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Kaby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4526995" y="5057598"/>
            <a:ext cx="1050288" cy="3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08/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16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4567336" y="5359547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10/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17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 rot="16200000">
            <a:off x="159685" y="1349710"/>
            <a:ext cx="8299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2 YEARS</a:t>
            </a: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336615" y="5692210"/>
            <a:ext cx="4121150" cy="70879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3" name="AutoShape 32"/>
          <p:cNvSpPr>
            <a:spLocks noChangeArrowheads="1"/>
          </p:cNvSpPr>
          <p:nvPr/>
        </p:nvSpPr>
        <p:spPr bwMode="auto">
          <a:xfrm>
            <a:off x="406465" y="5690966"/>
            <a:ext cx="3735388" cy="640080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4" name="Oval 33"/>
          <p:cNvSpPr>
            <a:spLocks noChangeArrowheads="1"/>
          </p:cNvSpPr>
          <p:nvPr/>
        </p:nvSpPr>
        <p:spPr bwMode="auto">
          <a:xfrm>
            <a:off x="3678303" y="5692167"/>
            <a:ext cx="774700" cy="708790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883090" y="5912559"/>
            <a:ext cx="595035" cy="23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  <a:endParaRPr lang="hu-HU" altLang="en-US" sz="10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749365" y="5681193"/>
            <a:ext cx="3240088" cy="70695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758890" y="5731363"/>
            <a:ext cx="3121025" cy="265651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Cannonlake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8" name="Text Box 37"/>
          <p:cNvSpPr txBox="1">
            <a:spLocks noChangeArrowheads="1"/>
          </p:cNvSpPr>
          <p:nvPr/>
        </p:nvSpPr>
        <p:spPr bwMode="auto">
          <a:xfrm>
            <a:off x="766828" y="6062354"/>
            <a:ext cx="3108960" cy="276999"/>
          </a:xfrm>
          <a:prstGeom prst="rect">
            <a:avLst/>
          </a:prstGeom>
          <a:solidFill>
            <a:srgbClr val="3366FF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altLang="en-US" sz="1200" b="1" i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celake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4656203" y="5721389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4662553" y="6091480"/>
            <a:ext cx="915635" cy="2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??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15635" y="146842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Clock gating,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PECI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Platform Thermal Control by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 party controller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89215" y="203384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EDAT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85665" y="2236235"/>
            <a:ext cx="2816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Integrated Power Gates,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PCU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Turbo Boost</a:t>
            </a:r>
          </a:p>
        </p:txBody>
      </p:sp>
      <p:sp>
        <p:nvSpPr>
          <p:cNvPr id="86" name="Rectangle 48"/>
          <p:cNvSpPr>
            <a:spLocks noChangeArrowheads="1"/>
          </p:cNvSpPr>
          <p:nvPr/>
        </p:nvSpPr>
        <p:spPr bwMode="auto">
          <a:xfrm>
            <a:off x="6373147" y="3132076"/>
            <a:ext cx="1664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Turbo Boost 2.0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7" name="Rectangle 48"/>
          <p:cNvSpPr>
            <a:spLocks noChangeArrowheads="1"/>
          </p:cNvSpPr>
          <p:nvPr/>
        </p:nvSpPr>
        <p:spPr bwMode="auto">
          <a:xfrm>
            <a:off x="6944005" y="3879050"/>
            <a:ext cx="604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FIVR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8" name="Rectangle 48"/>
          <p:cNvSpPr>
            <a:spLocks noChangeArrowheads="1"/>
          </p:cNvSpPr>
          <p:nvPr/>
        </p:nvSpPr>
        <p:spPr bwMode="auto">
          <a:xfrm>
            <a:off x="6674789" y="4266492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2. gen. </a:t>
            </a:r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FIVR</a:t>
            </a:r>
            <a:endParaRPr lang="en-US" altLang="en-US" sz="12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0" name="Rectangle 48"/>
          <p:cNvSpPr>
            <a:spLocks noChangeArrowheads="1"/>
          </p:cNvSpPr>
          <p:nvPr/>
        </p:nvSpPr>
        <p:spPr bwMode="auto">
          <a:xfrm>
            <a:off x="5996217" y="4479948"/>
            <a:ext cx="2582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Speed Shift Technology,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Duty Cycle control,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 FIVR (except </a:t>
            </a:r>
            <a:r>
              <a:rPr lang="en-US" altLang="en-US" sz="12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Skylake</a:t>
            </a:r>
            <a:r>
              <a:rPr lang="en-US" alt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X)</a:t>
            </a:r>
            <a:endParaRPr lang="en-US" altLang="en-US" sz="12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89425" y="5069118"/>
            <a:ext cx="2473754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Speed Shift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Technology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v2</a:t>
            </a:r>
            <a:endParaRPr lang="en-US" sz="1400" dirty="0" smtClean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6057165" y="5274205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 H-series: TVB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(Thermal Velocity Boost)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5" name="Left Brace 94"/>
          <p:cNvSpPr/>
          <p:nvPr/>
        </p:nvSpPr>
        <p:spPr bwMode="auto">
          <a:xfrm>
            <a:off x="5912773" y="5355250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7" name="Left Brace 96"/>
          <p:cNvSpPr/>
          <p:nvPr/>
        </p:nvSpPr>
        <p:spPr bwMode="auto">
          <a:xfrm>
            <a:off x="5922150" y="4567772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8" name="Left Brace 97"/>
          <p:cNvSpPr/>
          <p:nvPr/>
        </p:nvSpPr>
        <p:spPr bwMode="auto">
          <a:xfrm>
            <a:off x="5922150" y="2317522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9" name="Left Brace 98"/>
          <p:cNvSpPr/>
          <p:nvPr/>
        </p:nvSpPr>
        <p:spPr bwMode="auto">
          <a:xfrm>
            <a:off x="5922150" y="1529845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500" y="494150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Skylake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line 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283780" y="6503103"/>
            <a:ext cx="2316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is based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on [3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500" y="873605"/>
            <a:ext cx="864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According to </a:t>
            </a:r>
            <a:r>
              <a:rPr lang="en-US" sz="1400" dirty="0" smtClean="0"/>
              <a:t>sources quoting Intel’s statements [206] </a:t>
            </a:r>
            <a:r>
              <a:rPr lang="en-US" sz="1400" dirty="0"/>
              <a:t>on average, </a:t>
            </a:r>
            <a:r>
              <a:rPr lang="en-US" sz="1400" dirty="0" err="1" smtClean="0">
                <a:solidFill>
                  <a:srgbClr val="FF0000"/>
                </a:solidFill>
              </a:rPr>
              <a:t>Skylake</a:t>
            </a:r>
            <a:r>
              <a:rPr lang="en-US" sz="1400" dirty="0" smtClean="0"/>
              <a:t> has  </a:t>
            </a:r>
            <a:r>
              <a:rPr lang="en-US" sz="1400" dirty="0" smtClean="0">
                <a:solidFill>
                  <a:srgbClr val="0070C0"/>
                </a:solidFill>
              </a:rPr>
              <a:t>10</a:t>
            </a:r>
            <a:r>
              <a:rPr lang="en-US" sz="1400" dirty="0">
                <a:solidFill>
                  <a:srgbClr val="0070C0"/>
                </a:solidFill>
              </a:rPr>
              <a:t>% better 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  performance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smtClean="0">
                <a:solidFill>
                  <a:srgbClr val="0070C0"/>
                </a:solidFill>
              </a:rPr>
              <a:t>30</a:t>
            </a:r>
            <a:r>
              <a:rPr lang="en-US" sz="1400" dirty="0">
                <a:solidFill>
                  <a:srgbClr val="0070C0"/>
                </a:solidFill>
              </a:rPr>
              <a:t>% better graphics </a:t>
            </a:r>
            <a:r>
              <a:rPr lang="en-US" sz="1400" dirty="0" smtClean="0">
                <a:solidFill>
                  <a:srgbClr val="0070C0"/>
                </a:solidFill>
              </a:rPr>
              <a:t>performance.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501055"/>
            <a:ext cx="5083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Performance improvements provided by </a:t>
            </a:r>
            <a:r>
              <a:rPr lang="en-US" sz="1400" b="1" dirty="0" err="1" smtClean="0">
                <a:solidFill>
                  <a:schemeClr val="accent6"/>
                </a:solidFill>
              </a:rPr>
              <a:t>Skylake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933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600" dirty="0"/>
              <a:t>6</a:t>
            </a:r>
            <a:r>
              <a:rPr lang="en-US" sz="1600" dirty="0"/>
              <a:t>.1 Introduction </a:t>
            </a:r>
            <a:r>
              <a:rPr lang="en-US" sz="1600" dirty="0" smtClean="0"/>
              <a:t>(4)</a:t>
            </a:r>
            <a:endParaRPr lang="hu-HU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173601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Per </a:t>
                </a:r>
                <a:r>
                  <a:rPr lang="hu-HU" sz="1200" dirty="0" err="1" smtClean="0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Pentium M</a:t>
              </a:r>
              <a:br>
                <a:rPr lang="hu-HU" sz="1050" dirty="0" smtClean="0"/>
              </a:br>
              <a:r>
                <a:rPr lang="hu-HU" sz="1050" dirty="0" err="1" smtClean="0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Core</a:t>
              </a:r>
              <a:r>
                <a:rPr lang="hu-HU" sz="1050" dirty="0" smtClean="0"/>
                <a:t> 2</a:t>
              </a:r>
              <a:endParaRPr lang="hu-HU" sz="1050" dirty="0"/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NHM </a:t>
              </a:r>
              <a:br>
                <a:rPr lang="hu-HU" sz="1050" dirty="0" smtClean="0"/>
              </a:br>
              <a:r>
                <a:rPr lang="hu-HU" sz="1050" dirty="0" smtClean="0"/>
                <a:t>(w/o SMT)</a:t>
              </a:r>
              <a:endParaRPr lang="hu-HU" sz="1050" dirty="0"/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WSM</a:t>
              </a:r>
              <a:endParaRPr lang="hu-HU" sz="1050" dirty="0"/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SNB</a:t>
              </a:r>
              <a:endParaRPr lang="hu-HU" sz="105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IVB</a:t>
              </a:r>
              <a:endParaRPr lang="hu-HU" sz="105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HSW</a:t>
              </a:r>
              <a:endParaRPr lang="hu-HU" sz="1050" dirty="0"/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BRW</a:t>
              </a:r>
              <a:endParaRPr lang="hu-HU" sz="1050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1.8</a:t>
                </a:r>
                <a:endParaRPr lang="hu-HU" sz="1200" dirty="0"/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1.7</a:t>
                </a:r>
                <a:endParaRPr lang="hu-HU" sz="1200" dirty="0"/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1.6</a:t>
                </a:r>
                <a:endParaRPr lang="hu-HU" sz="1200" dirty="0"/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1.5</a:t>
                </a:r>
                <a:endParaRPr lang="hu-HU" sz="1200" dirty="0"/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1.4</a:t>
                </a:r>
                <a:endParaRPr lang="hu-HU" sz="1200" dirty="0"/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1.3</a:t>
                </a:r>
                <a:endParaRPr lang="hu-HU" sz="1200" dirty="0"/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1.1</a:t>
                </a:r>
                <a:endParaRPr lang="hu-HU" sz="1200" dirty="0"/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1.2</a:t>
                </a:r>
                <a:endParaRPr lang="hu-HU" sz="1200" dirty="0"/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</a:t>
                </a:r>
                <a:endParaRPr lang="hu-HU" sz="1200" dirty="0"/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</a:t>
                </a:r>
                <a:endParaRPr lang="hu-HU" sz="1200" dirty="0"/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1.9</a:t>
                </a:r>
                <a:endParaRPr lang="hu-HU" sz="1200" dirty="0"/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20%</a:t>
                </a:r>
                <a:endParaRPr lang="hu-HU" sz="1200" dirty="0"/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18%</a:t>
                </a:r>
                <a:endParaRPr lang="hu-HU" sz="1200" dirty="0"/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16%</a:t>
                </a:r>
                <a:endParaRPr lang="hu-HU" sz="1200" dirty="0"/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14%</a:t>
                </a:r>
                <a:endParaRPr lang="hu-HU" sz="1200" dirty="0"/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12%</a:t>
                </a:r>
                <a:endParaRPr lang="hu-HU" sz="1200" dirty="0"/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2%</a:t>
                </a:r>
                <a:endParaRPr lang="hu-HU" sz="1200" dirty="0"/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24%</a:t>
                </a:r>
                <a:endParaRPr lang="hu-HU" sz="1200" dirty="0"/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22%</a:t>
                </a:r>
                <a:endParaRPr lang="hu-HU" sz="1200" dirty="0"/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SKL</a:t>
              </a:r>
              <a:endParaRPr lang="hu-HU" sz="1050" dirty="0"/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71500" y="494150"/>
            <a:ext cx="6705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Single thread IPC in Intel’s basic architectures </a:t>
            </a:r>
            <a:r>
              <a:rPr lang="en-US" sz="1400" dirty="0"/>
              <a:t>(Based on </a:t>
            </a:r>
            <a:r>
              <a:rPr lang="en-US" sz="1400" dirty="0" smtClean="0"/>
              <a:t>[195])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862" y="6360830"/>
            <a:ext cx="872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Intel raised IPC in the Core family </a:t>
            </a:r>
            <a:r>
              <a:rPr lang="en-US" sz="1400" dirty="0" smtClean="0">
                <a:solidFill>
                  <a:srgbClr val="0070C0"/>
                </a:solidFill>
              </a:rPr>
              <a:t>only less then 2-times  in about 10 years.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7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329010</TotalTime>
  <Words>4233</Words>
  <Application>Microsoft Office PowerPoint</Application>
  <PresentationFormat>On-screen Show (4:3)</PresentationFormat>
  <Paragraphs>946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Times New Roman</vt:lpstr>
      <vt:lpstr>Verdana</vt:lpstr>
      <vt:lpstr>3_Default Design</vt:lpstr>
      <vt:lpstr>1_Default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6.1 Introduction (1)</vt:lpstr>
      <vt:lpstr>6.1 Introduction (2)</vt:lpstr>
      <vt:lpstr>6.1 Introduction (2b)</vt:lpstr>
      <vt:lpstr>6.1 Introduction (3)</vt:lpstr>
      <vt:lpstr>6.1 Introduction (4)</vt:lpstr>
      <vt:lpstr>6.1 Introduction (5)</vt:lpstr>
      <vt:lpstr>6.1 Introduction (6)</vt:lpstr>
      <vt:lpstr>6.1 Introduction (7)</vt:lpstr>
      <vt:lpstr>6.1 Introduction (8)</vt:lpstr>
      <vt:lpstr>6.1 Introduction (9)</vt:lpstr>
      <vt:lpstr>6.1 Introduction (10)</vt:lpstr>
      <vt:lpstr>PowerPoint Presentation</vt:lpstr>
      <vt:lpstr>6.2 Major enhancements of the Skylake line (1)</vt:lpstr>
      <vt:lpstr>6.2.1 More advanced microarchitecture of the cores (1) </vt:lpstr>
      <vt:lpstr>6.2.1 More advanced microarchitecture of the cores (2) </vt:lpstr>
      <vt:lpstr>6.2.1 More advanced microarchitecture of the cores (3) </vt:lpstr>
      <vt:lpstr>6.2.1 More advanced microarchitecture of the cores (4) </vt:lpstr>
      <vt:lpstr>6.2.1 More advanced microarchitecture of the cores (5) </vt:lpstr>
      <vt:lpstr>6.2.1 More advanced microarchitecture of the cores (6) </vt:lpstr>
      <vt:lpstr>6.2.1 More advanced microarchitecture of the cores (7) </vt:lpstr>
      <vt:lpstr>6.2.1 More advanced microarchitecture of the cores (8) </vt:lpstr>
      <vt:lpstr>6.2.2 Enhanced graphics (1)</vt:lpstr>
      <vt:lpstr>6.2.2 Enhanced graphics (2)</vt:lpstr>
      <vt:lpstr>6.2.2 Enhanced graphics (3)</vt:lpstr>
      <vt:lpstr>6.2.2 Enhanced graphics (4)</vt:lpstr>
      <vt:lpstr>6.2.2 Enhanced graphics (5)</vt:lpstr>
      <vt:lpstr>6.2.2 Enhanced graphics (6)</vt:lpstr>
      <vt:lpstr>6.2.2 Enhanced graphics (7)</vt:lpstr>
      <vt:lpstr>6.2.2 Enhanced graphics (8)</vt:lpstr>
      <vt:lpstr>6.2.2 Enhanced graphics (9)</vt:lpstr>
      <vt:lpstr>6.2.2 Enhanced graphics (10)</vt:lpstr>
      <vt:lpstr>6.2.3 Support of PCIe 3.0 (1)</vt:lpstr>
      <vt:lpstr>6.2.3 Support of PCIe 3.0 (2)</vt:lpstr>
      <vt:lpstr>PowerPoint Presentation</vt:lpstr>
      <vt:lpstr>6.3.1 Integrated ISP (Image Signal Processing) (1)</vt:lpstr>
      <vt:lpstr>6.3.2 Memory Side Cache (MSC) (1)</vt:lpstr>
      <vt:lpstr>6.3.2 Memory Side Cache (MSC) (2)</vt:lpstr>
      <vt:lpstr>6.3.2 Memory Side Cache (MSC) (3)</vt:lpstr>
      <vt:lpstr>6.3.3 Innovations in power management (1)</vt:lpstr>
      <vt:lpstr>6.3.3.1 Speed Shift Technology (1)</vt:lpstr>
      <vt:lpstr>6.3.3.1 Speed Shift Technology (2)</vt:lpstr>
      <vt:lpstr>6.3.3.1 Speed Shift Technology (3)</vt:lpstr>
      <vt:lpstr>6.3.3.1 Speed Shift Technology (4)</vt:lpstr>
      <vt:lpstr>6.3.3.1 Speed Shift Technology (5)</vt:lpstr>
      <vt:lpstr>6.3.3.1 Speed Shift Technology (6)</vt:lpstr>
      <vt:lpstr>6.3.3.2 Duty cycle control (1)</vt:lpstr>
      <vt:lpstr>6.3.3.2 Duty cycle control (2)</vt:lpstr>
      <vt:lpstr>6.3.3.2 Duty cycle control (3)</vt:lpstr>
      <vt:lpstr>6.3.3.2 Duty cycle control (4)</vt:lpstr>
      <vt:lpstr>6.3.3.2 Duty cycle control (5)</vt:lpstr>
      <vt:lpstr>6.3.3.2 Duty cycle control (6)</vt:lpstr>
      <vt:lpstr>PowerPoint Presentation</vt:lpstr>
      <vt:lpstr>6.4 The Skylake-based mobile and desktop lines (1)</vt:lpstr>
      <vt:lpstr>6.4 The Skylake-based mobile and desktop lines (2)</vt:lpstr>
      <vt:lpstr>6.4 The Skylake-based mobile and desktop lines (3)</vt:lpstr>
      <vt:lpstr>6.4 The Skylake-based mobile and desktop lines (4)</vt:lpstr>
      <vt:lpstr>6.4 The Skylake-based mobile and desktop lines (5)</vt:lpstr>
      <vt:lpstr>6.4 The Skylake-based mobile and desktop lines (6)</vt:lpstr>
      <vt:lpstr>6.4 The Skylake-based mobile and desktop lines (7)</vt:lpstr>
      <vt:lpstr>6.4 The Skylake-based mobile and desktop lines (8)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2662</cp:revision>
  <cp:lastPrinted>2018-10-16T12:35:54Z</cp:lastPrinted>
  <dcterms:created xsi:type="dcterms:W3CDTF">2014-10-25T02:34:30Z</dcterms:created>
  <dcterms:modified xsi:type="dcterms:W3CDTF">2018-11-26T10:30:04Z</dcterms:modified>
</cp:coreProperties>
</file>