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722" r:id="rId2"/>
    <p:sldMasterId id="2147483735" r:id="rId3"/>
    <p:sldMasterId id="2147483748" r:id="rId4"/>
  </p:sldMasterIdLst>
  <p:notesMasterIdLst>
    <p:notesMasterId r:id="rId303"/>
  </p:notesMasterIdLst>
  <p:sldIdLst>
    <p:sldId id="1427" r:id="rId5"/>
    <p:sldId id="1428" r:id="rId6"/>
    <p:sldId id="1429" r:id="rId7"/>
    <p:sldId id="1430" r:id="rId8"/>
    <p:sldId id="1431" r:id="rId9"/>
    <p:sldId id="1098" r:id="rId10"/>
    <p:sldId id="1432" r:id="rId11"/>
    <p:sldId id="533" r:id="rId12"/>
    <p:sldId id="1433" r:id="rId13"/>
    <p:sldId id="1201" r:id="rId14"/>
    <p:sldId id="1202" r:id="rId15"/>
    <p:sldId id="1200" r:id="rId16"/>
    <p:sldId id="1434" r:id="rId17"/>
    <p:sldId id="1435" r:id="rId18"/>
    <p:sldId id="1437" r:id="rId19"/>
    <p:sldId id="1438" r:id="rId20"/>
    <p:sldId id="1324" r:id="rId21"/>
    <p:sldId id="1325" r:id="rId22"/>
    <p:sldId id="352" r:id="rId23"/>
    <p:sldId id="1483" r:id="rId24"/>
    <p:sldId id="357" r:id="rId25"/>
    <p:sldId id="354" r:id="rId26"/>
    <p:sldId id="828" r:id="rId27"/>
    <p:sldId id="500" r:id="rId28"/>
    <p:sldId id="358" r:id="rId29"/>
    <p:sldId id="366" r:id="rId30"/>
    <p:sldId id="501" r:id="rId31"/>
    <p:sldId id="1482" r:id="rId32"/>
    <p:sldId id="1481" r:id="rId33"/>
    <p:sldId id="1044" r:id="rId34"/>
    <p:sldId id="1486" r:id="rId35"/>
    <p:sldId id="1487" r:id="rId36"/>
    <p:sldId id="376" r:id="rId37"/>
    <p:sldId id="1449" r:id="rId38"/>
    <p:sldId id="1407" r:id="rId39"/>
    <p:sldId id="1447" r:id="rId40"/>
    <p:sldId id="530" r:id="rId41"/>
    <p:sldId id="556" r:id="rId42"/>
    <p:sldId id="518" r:id="rId43"/>
    <p:sldId id="1448" r:id="rId44"/>
    <p:sldId id="1439" r:id="rId45"/>
    <p:sldId id="1440" r:id="rId46"/>
    <p:sldId id="1441" r:id="rId47"/>
    <p:sldId id="1443" r:id="rId48"/>
    <p:sldId id="1451" r:id="rId49"/>
    <p:sldId id="1445" r:id="rId50"/>
    <p:sldId id="840" r:id="rId51"/>
    <p:sldId id="542" r:id="rId52"/>
    <p:sldId id="1478" r:id="rId53"/>
    <p:sldId id="1454" r:id="rId54"/>
    <p:sldId id="1455" r:id="rId55"/>
    <p:sldId id="1456" r:id="rId56"/>
    <p:sldId id="1457" r:id="rId57"/>
    <p:sldId id="1480" r:id="rId58"/>
    <p:sldId id="1459" r:id="rId59"/>
    <p:sldId id="1460" r:id="rId60"/>
    <p:sldId id="1461" r:id="rId61"/>
    <p:sldId id="1462" r:id="rId62"/>
    <p:sldId id="1463" r:id="rId63"/>
    <p:sldId id="1464" r:id="rId64"/>
    <p:sldId id="1465" r:id="rId65"/>
    <p:sldId id="1466" r:id="rId66"/>
    <p:sldId id="1467" r:id="rId67"/>
    <p:sldId id="1468" r:id="rId68"/>
    <p:sldId id="1469" r:id="rId69"/>
    <p:sldId id="1470" r:id="rId70"/>
    <p:sldId id="1471" r:id="rId71"/>
    <p:sldId id="1472" r:id="rId72"/>
    <p:sldId id="1473" r:id="rId73"/>
    <p:sldId id="1474" r:id="rId74"/>
    <p:sldId id="1475" r:id="rId75"/>
    <p:sldId id="1476" r:id="rId76"/>
    <p:sldId id="1477" r:id="rId77"/>
    <p:sldId id="1479" r:id="rId78"/>
    <p:sldId id="521" r:id="rId79"/>
    <p:sldId id="522" r:id="rId80"/>
    <p:sldId id="551" r:id="rId81"/>
    <p:sldId id="553" r:id="rId82"/>
    <p:sldId id="528" r:id="rId83"/>
    <p:sldId id="463" r:id="rId84"/>
    <p:sldId id="1203" r:id="rId85"/>
    <p:sldId id="1205" r:id="rId86"/>
    <p:sldId id="1214" r:id="rId87"/>
    <p:sldId id="1206" r:id="rId88"/>
    <p:sldId id="1208" r:id="rId89"/>
    <p:sldId id="1212" r:id="rId90"/>
    <p:sldId id="1211" r:id="rId91"/>
    <p:sldId id="1209" r:id="rId92"/>
    <p:sldId id="1210" r:id="rId93"/>
    <p:sldId id="1215" r:id="rId94"/>
    <p:sldId id="384" r:id="rId95"/>
    <p:sldId id="1047" r:id="rId96"/>
    <p:sldId id="560" r:id="rId97"/>
    <p:sldId id="565" r:id="rId98"/>
    <p:sldId id="566" r:id="rId99"/>
    <p:sldId id="1137" r:id="rId100"/>
    <p:sldId id="1130" r:id="rId101"/>
    <p:sldId id="386" r:id="rId102"/>
    <p:sldId id="1050" r:id="rId103"/>
    <p:sldId id="851" r:id="rId104"/>
    <p:sldId id="601" r:id="rId105"/>
    <p:sldId id="1327" r:id="rId106"/>
    <p:sldId id="1333" r:id="rId107"/>
    <p:sldId id="1192" r:id="rId108"/>
    <p:sldId id="480" r:id="rId109"/>
    <p:sldId id="805" r:id="rId110"/>
    <p:sldId id="1055" r:id="rId111"/>
    <p:sldId id="811" r:id="rId112"/>
    <p:sldId id="1052" r:id="rId113"/>
    <p:sldId id="1057" r:id="rId114"/>
    <p:sldId id="1053" r:id="rId115"/>
    <p:sldId id="1054" r:id="rId116"/>
    <p:sldId id="821" r:id="rId117"/>
    <p:sldId id="1016" r:id="rId118"/>
    <p:sldId id="1418" r:id="rId119"/>
    <p:sldId id="1419" r:id="rId120"/>
    <p:sldId id="1420" r:id="rId121"/>
    <p:sldId id="1094" r:id="rId122"/>
    <p:sldId id="1128" r:id="rId123"/>
    <p:sldId id="1019" r:id="rId124"/>
    <p:sldId id="1018" r:id="rId125"/>
    <p:sldId id="1067" r:id="rId126"/>
    <p:sldId id="1059" r:id="rId127"/>
    <p:sldId id="1031" r:id="rId128"/>
    <p:sldId id="1422" r:id="rId129"/>
    <p:sldId id="1060" r:id="rId130"/>
    <p:sldId id="1030" r:id="rId131"/>
    <p:sldId id="1058" r:id="rId132"/>
    <p:sldId id="1062" r:id="rId133"/>
    <p:sldId id="1065" r:id="rId134"/>
    <p:sldId id="1066" r:id="rId135"/>
    <p:sldId id="1425" r:id="rId136"/>
    <p:sldId id="1424" r:id="rId137"/>
    <p:sldId id="378" r:id="rId138"/>
    <p:sldId id="1198" r:id="rId139"/>
    <p:sldId id="1154" r:id="rId140"/>
    <p:sldId id="722" r:id="rId141"/>
    <p:sldId id="1161" r:id="rId142"/>
    <p:sldId id="721" r:id="rId143"/>
    <p:sldId id="955" r:id="rId144"/>
    <p:sldId id="956" r:id="rId145"/>
    <p:sldId id="1216" r:id="rId146"/>
    <p:sldId id="731" r:id="rId147"/>
    <p:sldId id="723" r:id="rId148"/>
    <p:sldId id="724" r:id="rId149"/>
    <p:sldId id="788" r:id="rId150"/>
    <p:sldId id="839" r:id="rId151"/>
    <p:sldId id="825" r:id="rId152"/>
    <p:sldId id="1155" r:id="rId153"/>
    <p:sldId id="1185" r:id="rId154"/>
    <p:sldId id="1406" r:id="rId155"/>
    <p:sldId id="1163" r:id="rId156"/>
    <p:sldId id="1166" r:id="rId157"/>
    <p:sldId id="1164" r:id="rId158"/>
    <p:sldId id="1162" r:id="rId159"/>
    <p:sldId id="1186" r:id="rId160"/>
    <p:sldId id="1384" r:id="rId161"/>
    <p:sldId id="1386" r:id="rId162"/>
    <p:sldId id="1387" r:id="rId163"/>
    <p:sldId id="1388" r:id="rId164"/>
    <p:sldId id="1346" r:id="rId165"/>
    <p:sldId id="1390" r:id="rId166"/>
    <p:sldId id="1393" r:id="rId167"/>
    <p:sldId id="1395" r:id="rId168"/>
    <p:sldId id="1334" r:id="rId169"/>
    <p:sldId id="1345" r:id="rId170"/>
    <p:sldId id="1344" r:id="rId171"/>
    <p:sldId id="1364" r:id="rId172"/>
    <p:sldId id="1349" r:id="rId173"/>
    <p:sldId id="1350" r:id="rId174"/>
    <p:sldId id="1366" r:id="rId175"/>
    <p:sldId id="1375" r:id="rId176"/>
    <p:sldId id="1376" r:id="rId177"/>
    <p:sldId id="1377" r:id="rId178"/>
    <p:sldId id="1378" r:id="rId179"/>
    <p:sldId id="1379" r:id="rId180"/>
    <p:sldId id="1380" r:id="rId181"/>
    <p:sldId id="1381" r:id="rId182"/>
    <p:sldId id="1382" r:id="rId183"/>
    <p:sldId id="1167" r:id="rId184"/>
    <p:sldId id="1183" r:id="rId185"/>
    <p:sldId id="1184" r:id="rId186"/>
    <p:sldId id="1193" r:id="rId187"/>
    <p:sldId id="1194" r:id="rId188"/>
    <p:sldId id="1196" r:id="rId189"/>
    <p:sldId id="1071" r:id="rId190"/>
    <p:sldId id="1072" r:id="rId191"/>
    <p:sldId id="1073" r:id="rId192"/>
    <p:sldId id="1074" r:id="rId193"/>
    <p:sldId id="1075" r:id="rId194"/>
    <p:sldId id="1076" r:id="rId195"/>
    <p:sldId id="1077" r:id="rId196"/>
    <p:sldId id="1217" r:id="rId197"/>
    <p:sldId id="1079" r:id="rId198"/>
    <p:sldId id="1080" r:id="rId199"/>
    <p:sldId id="1081" r:id="rId200"/>
    <p:sldId id="1082" r:id="rId201"/>
    <p:sldId id="1083" r:id="rId202"/>
    <p:sldId id="1084" r:id="rId203"/>
    <p:sldId id="1085" r:id="rId204"/>
    <p:sldId id="1086" r:id="rId205"/>
    <p:sldId id="1087" r:id="rId206"/>
    <p:sldId id="1133" r:id="rId207"/>
    <p:sldId id="1145" r:id="rId208"/>
    <p:sldId id="1148" r:id="rId209"/>
    <p:sldId id="1142" r:id="rId210"/>
    <p:sldId id="1189" r:id="rId211"/>
    <p:sldId id="1245" r:id="rId212"/>
    <p:sldId id="380" r:id="rId213"/>
    <p:sldId id="1251" r:id="rId214"/>
    <p:sldId id="1250" r:id="rId215"/>
    <p:sldId id="662" r:id="rId216"/>
    <p:sldId id="672" r:id="rId217"/>
    <p:sldId id="982" r:id="rId218"/>
    <p:sldId id="1218" r:id="rId219"/>
    <p:sldId id="868" r:id="rId220"/>
    <p:sldId id="866" r:id="rId221"/>
    <p:sldId id="867" r:id="rId222"/>
    <p:sldId id="864" r:id="rId223"/>
    <p:sldId id="666" r:id="rId224"/>
    <p:sldId id="869" r:id="rId225"/>
    <p:sldId id="1399" r:id="rId226"/>
    <p:sldId id="1401" r:id="rId227"/>
    <p:sldId id="1402" r:id="rId228"/>
    <p:sldId id="878" r:id="rId229"/>
    <p:sldId id="701" r:id="rId230"/>
    <p:sldId id="702" r:id="rId231"/>
    <p:sldId id="709" r:id="rId232"/>
    <p:sldId id="879" r:id="rId233"/>
    <p:sldId id="704" r:id="rId234"/>
    <p:sldId id="708" r:id="rId235"/>
    <p:sldId id="877" r:id="rId236"/>
    <p:sldId id="1146" r:id="rId237"/>
    <p:sldId id="1246" r:id="rId238"/>
    <p:sldId id="1220" r:id="rId239"/>
    <p:sldId id="1252" r:id="rId240"/>
    <p:sldId id="1254" r:id="rId241"/>
    <p:sldId id="1255" r:id="rId242"/>
    <p:sldId id="1256" r:id="rId243"/>
    <p:sldId id="1257" r:id="rId244"/>
    <p:sldId id="1261" r:id="rId245"/>
    <p:sldId id="1262" r:id="rId246"/>
    <p:sldId id="1273" r:id="rId247"/>
    <p:sldId id="1275" r:id="rId248"/>
    <p:sldId id="1485" r:id="rId249"/>
    <p:sldId id="1276" r:id="rId250"/>
    <p:sldId id="1277" r:id="rId251"/>
    <p:sldId id="1280" r:id="rId252"/>
    <p:sldId id="1278" r:id="rId253"/>
    <p:sldId id="1279" r:id="rId254"/>
    <p:sldId id="1282" r:id="rId255"/>
    <p:sldId id="1304" r:id="rId256"/>
    <p:sldId id="1396" r:id="rId257"/>
    <p:sldId id="1241" r:id="rId258"/>
    <p:sldId id="1242" r:id="rId259"/>
    <p:sldId id="1243" r:id="rId260"/>
    <p:sldId id="1426" r:id="rId261"/>
    <p:sldId id="382" r:id="rId262"/>
    <p:sldId id="673" r:id="rId263"/>
    <p:sldId id="605" r:id="rId264"/>
    <p:sldId id="649" r:id="rId265"/>
    <p:sldId id="1219" r:id="rId266"/>
    <p:sldId id="624" r:id="rId267"/>
    <p:sldId id="1015" r:id="rId268"/>
    <p:sldId id="997" r:id="rId269"/>
    <p:sldId id="999" r:id="rId270"/>
    <p:sldId id="990" r:id="rId271"/>
    <p:sldId id="1152" r:id="rId272"/>
    <p:sldId id="1035" r:id="rId273"/>
    <p:sldId id="1036" r:id="rId274"/>
    <p:sldId id="1012" r:id="rId275"/>
    <p:sldId id="650" r:id="rId276"/>
    <p:sldId id="644" r:id="rId277"/>
    <p:sldId id="645" r:id="rId278"/>
    <p:sldId id="643" r:id="rId279"/>
    <p:sldId id="655" r:id="rId280"/>
    <p:sldId id="651" r:id="rId281"/>
    <p:sldId id="632" r:id="rId282"/>
    <p:sldId id="834" r:id="rId283"/>
    <p:sldId id="1151" r:id="rId284"/>
    <p:sldId id="640" r:id="rId285"/>
    <p:sldId id="387" r:id="rId286"/>
    <p:sldId id="830" r:id="rId287"/>
    <p:sldId id="831" r:id="rId288"/>
    <p:sldId id="832" r:id="rId289"/>
    <p:sldId id="833" r:id="rId290"/>
    <p:sldId id="841" r:id="rId291"/>
    <p:sldId id="1011" r:id="rId292"/>
    <p:sldId id="1099" r:id="rId293"/>
    <p:sldId id="1143" r:id="rId294"/>
    <p:sldId id="1199" r:id="rId295"/>
    <p:sldId id="1310" r:id="rId296"/>
    <p:sldId id="1361" r:id="rId297"/>
    <p:sldId id="1484" r:id="rId298"/>
    <p:sldId id="1408" r:id="rId299"/>
    <p:sldId id="1409" r:id="rId300"/>
    <p:sldId id="1410" r:id="rId301"/>
    <p:sldId id="1411" r:id="rId30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41EC5F-6ECF-4FF1-801D-351F9CA14121}">
          <p14:sldIdLst>
            <p14:sldId id="1427"/>
            <p14:sldId id="1428"/>
            <p14:sldId id="1429"/>
            <p14:sldId id="1430"/>
            <p14:sldId id="1431"/>
            <p14:sldId id="1098"/>
            <p14:sldId id="1432"/>
            <p14:sldId id="533"/>
            <p14:sldId id="1433"/>
            <p14:sldId id="1201"/>
            <p14:sldId id="1202"/>
            <p14:sldId id="1200"/>
            <p14:sldId id="1434"/>
            <p14:sldId id="1435"/>
            <p14:sldId id="1437"/>
            <p14:sldId id="1438"/>
            <p14:sldId id="1324"/>
            <p14:sldId id="1325"/>
            <p14:sldId id="352"/>
            <p14:sldId id="1483"/>
            <p14:sldId id="357"/>
            <p14:sldId id="354"/>
            <p14:sldId id="828"/>
            <p14:sldId id="500"/>
            <p14:sldId id="358"/>
            <p14:sldId id="366"/>
            <p14:sldId id="501"/>
            <p14:sldId id="1482"/>
            <p14:sldId id="1481"/>
            <p14:sldId id="1044"/>
            <p14:sldId id="1486"/>
            <p14:sldId id="1487"/>
            <p14:sldId id="376"/>
            <p14:sldId id="1449"/>
            <p14:sldId id="1407"/>
            <p14:sldId id="1447"/>
            <p14:sldId id="530"/>
            <p14:sldId id="556"/>
            <p14:sldId id="518"/>
            <p14:sldId id="1448"/>
            <p14:sldId id="1439"/>
            <p14:sldId id="1440"/>
            <p14:sldId id="1441"/>
            <p14:sldId id="1443"/>
            <p14:sldId id="1451"/>
            <p14:sldId id="1445"/>
            <p14:sldId id="840"/>
            <p14:sldId id="542"/>
            <p14:sldId id="1478"/>
            <p14:sldId id="1454"/>
            <p14:sldId id="1455"/>
            <p14:sldId id="1456"/>
            <p14:sldId id="1457"/>
            <p14:sldId id="1480"/>
            <p14:sldId id="1459"/>
            <p14:sldId id="1460"/>
            <p14:sldId id="1461"/>
            <p14:sldId id="1462"/>
            <p14:sldId id="1463"/>
            <p14:sldId id="1464"/>
            <p14:sldId id="1465"/>
            <p14:sldId id="1466"/>
            <p14:sldId id="1467"/>
            <p14:sldId id="1468"/>
            <p14:sldId id="1469"/>
            <p14:sldId id="1470"/>
            <p14:sldId id="1471"/>
            <p14:sldId id="1472"/>
            <p14:sldId id="1473"/>
            <p14:sldId id="1474"/>
            <p14:sldId id="1475"/>
            <p14:sldId id="1476"/>
            <p14:sldId id="1477"/>
            <p14:sldId id="1479"/>
            <p14:sldId id="521"/>
            <p14:sldId id="522"/>
            <p14:sldId id="551"/>
            <p14:sldId id="553"/>
            <p14:sldId id="528"/>
            <p14:sldId id="463"/>
            <p14:sldId id="1203"/>
            <p14:sldId id="1205"/>
            <p14:sldId id="1214"/>
            <p14:sldId id="1206"/>
            <p14:sldId id="1208"/>
            <p14:sldId id="1212"/>
            <p14:sldId id="1211"/>
            <p14:sldId id="1209"/>
            <p14:sldId id="1210"/>
            <p14:sldId id="1215"/>
            <p14:sldId id="384"/>
            <p14:sldId id="1047"/>
            <p14:sldId id="560"/>
            <p14:sldId id="565"/>
            <p14:sldId id="566"/>
            <p14:sldId id="1137"/>
            <p14:sldId id="1130"/>
            <p14:sldId id="386"/>
            <p14:sldId id="1050"/>
            <p14:sldId id="851"/>
            <p14:sldId id="601"/>
            <p14:sldId id="1327"/>
            <p14:sldId id="1333"/>
            <p14:sldId id="1192"/>
            <p14:sldId id="480"/>
            <p14:sldId id="805"/>
            <p14:sldId id="1055"/>
            <p14:sldId id="811"/>
            <p14:sldId id="1052"/>
            <p14:sldId id="1057"/>
            <p14:sldId id="1053"/>
            <p14:sldId id="1054"/>
            <p14:sldId id="821"/>
            <p14:sldId id="1016"/>
            <p14:sldId id="1418"/>
            <p14:sldId id="1419"/>
            <p14:sldId id="1420"/>
            <p14:sldId id="1094"/>
            <p14:sldId id="1128"/>
            <p14:sldId id="1019"/>
            <p14:sldId id="1018"/>
            <p14:sldId id="1067"/>
            <p14:sldId id="1059"/>
            <p14:sldId id="1031"/>
            <p14:sldId id="1422"/>
            <p14:sldId id="1060"/>
            <p14:sldId id="1030"/>
            <p14:sldId id="1058"/>
            <p14:sldId id="1062"/>
            <p14:sldId id="1065"/>
            <p14:sldId id="1066"/>
            <p14:sldId id="1425"/>
            <p14:sldId id="1424"/>
            <p14:sldId id="378"/>
            <p14:sldId id="1198"/>
            <p14:sldId id="1154"/>
            <p14:sldId id="722"/>
            <p14:sldId id="1161"/>
            <p14:sldId id="721"/>
            <p14:sldId id="955"/>
            <p14:sldId id="956"/>
            <p14:sldId id="1216"/>
            <p14:sldId id="731"/>
            <p14:sldId id="723"/>
            <p14:sldId id="724"/>
            <p14:sldId id="788"/>
            <p14:sldId id="839"/>
            <p14:sldId id="825"/>
            <p14:sldId id="1155"/>
            <p14:sldId id="1185"/>
            <p14:sldId id="1406"/>
            <p14:sldId id="1163"/>
            <p14:sldId id="1166"/>
            <p14:sldId id="1164"/>
            <p14:sldId id="1162"/>
            <p14:sldId id="1186"/>
            <p14:sldId id="1384"/>
            <p14:sldId id="1386"/>
            <p14:sldId id="1387"/>
            <p14:sldId id="1388"/>
            <p14:sldId id="1346"/>
            <p14:sldId id="1390"/>
            <p14:sldId id="1393"/>
            <p14:sldId id="1395"/>
            <p14:sldId id="1334"/>
            <p14:sldId id="1345"/>
            <p14:sldId id="1344"/>
            <p14:sldId id="1364"/>
            <p14:sldId id="1349"/>
            <p14:sldId id="1350"/>
            <p14:sldId id="1366"/>
            <p14:sldId id="1375"/>
            <p14:sldId id="1376"/>
            <p14:sldId id="1377"/>
            <p14:sldId id="1378"/>
            <p14:sldId id="1379"/>
            <p14:sldId id="1380"/>
            <p14:sldId id="1381"/>
            <p14:sldId id="1382"/>
            <p14:sldId id="1167"/>
            <p14:sldId id="1183"/>
            <p14:sldId id="1184"/>
            <p14:sldId id="1193"/>
            <p14:sldId id="1194"/>
            <p14:sldId id="1196"/>
            <p14:sldId id="1071"/>
            <p14:sldId id="1072"/>
            <p14:sldId id="1073"/>
            <p14:sldId id="1074"/>
            <p14:sldId id="1075"/>
            <p14:sldId id="1076"/>
            <p14:sldId id="1077"/>
            <p14:sldId id="1217"/>
            <p14:sldId id="1079"/>
            <p14:sldId id="1080"/>
            <p14:sldId id="1081"/>
            <p14:sldId id="1082"/>
            <p14:sldId id="1083"/>
            <p14:sldId id="1084"/>
            <p14:sldId id="1085"/>
            <p14:sldId id="1086"/>
            <p14:sldId id="1087"/>
            <p14:sldId id="1133"/>
            <p14:sldId id="1145"/>
            <p14:sldId id="1148"/>
            <p14:sldId id="1142"/>
            <p14:sldId id="1189"/>
            <p14:sldId id="1245"/>
            <p14:sldId id="380"/>
            <p14:sldId id="1251"/>
            <p14:sldId id="1250"/>
            <p14:sldId id="662"/>
            <p14:sldId id="672"/>
            <p14:sldId id="982"/>
            <p14:sldId id="1218"/>
            <p14:sldId id="868"/>
            <p14:sldId id="866"/>
            <p14:sldId id="867"/>
            <p14:sldId id="864"/>
            <p14:sldId id="666"/>
            <p14:sldId id="869"/>
            <p14:sldId id="1399"/>
            <p14:sldId id="1401"/>
            <p14:sldId id="1402"/>
            <p14:sldId id="878"/>
            <p14:sldId id="701"/>
            <p14:sldId id="702"/>
            <p14:sldId id="709"/>
            <p14:sldId id="879"/>
            <p14:sldId id="704"/>
            <p14:sldId id="708"/>
            <p14:sldId id="877"/>
            <p14:sldId id="1146"/>
            <p14:sldId id="1246"/>
            <p14:sldId id="1220"/>
            <p14:sldId id="1252"/>
            <p14:sldId id="1254"/>
            <p14:sldId id="1255"/>
            <p14:sldId id="1256"/>
            <p14:sldId id="1257"/>
            <p14:sldId id="1261"/>
            <p14:sldId id="1262"/>
            <p14:sldId id="1273"/>
            <p14:sldId id="1275"/>
            <p14:sldId id="1485"/>
            <p14:sldId id="1276"/>
            <p14:sldId id="1277"/>
            <p14:sldId id="1280"/>
            <p14:sldId id="1278"/>
            <p14:sldId id="1279"/>
            <p14:sldId id="1282"/>
            <p14:sldId id="1304"/>
            <p14:sldId id="1396"/>
            <p14:sldId id="1241"/>
            <p14:sldId id="1242"/>
            <p14:sldId id="1243"/>
            <p14:sldId id="1426"/>
            <p14:sldId id="382"/>
            <p14:sldId id="673"/>
            <p14:sldId id="605"/>
            <p14:sldId id="649"/>
            <p14:sldId id="1219"/>
            <p14:sldId id="624"/>
            <p14:sldId id="1015"/>
            <p14:sldId id="997"/>
            <p14:sldId id="999"/>
            <p14:sldId id="990"/>
            <p14:sldId id="1152"/>
            <p14:sldId id="1035"/>
            <p14:sldId id="1036"/>
            <p14:sldId id="1012"/>
            <p14:sldId id="650"/>
            <p14:sldId id="644"/>
            <p14:sldId id="645"/>
            <p14:sldId id="643"/>
            <p14:sldId id="655"/>
            <p14:sldId id="651"/>
            <p14:sldId id="632"/>
            <p14:sldId id="834"/>
            <p14:sldId id="1151"/>
            <p14:sldId id="640"/>
            <p14:sldId id="387"/>
            <p14:sldId id="830"/>
            <p14:sldId id="831"/>
            <p14:sldId id="832"/>
            <p14:sldId id="833"/>
            <p14:sldId id="841"/>
            <p14:sldId id="1011"/>
            <p14:sldId id="1099"/>
            <p14:sldId id="1143"/>
            <p14:sldId id="1199"/>
            <p14:sldId id="1310"/>
            <p14:sldId id="1361"/>
            <p14:sldId id="1484"/>
            <p14:sldId id="1408"/>
            <p14:sldId id="1409"/>
            <p14:sldId id="1410"/>
            <p14:sldId id="14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181" userDrawn="1">
          <p15:clr>
            <a:srgbClr val="A4A3A4"/>
          </p15:clr>
        </p15:guide>
        <p15:guide id="3" pos="4468" userDrawn="1">
          <p15:clr>
            <a:srgbClr val="A4A3A4"/>
          </p15:clr>
        </p15:guide>
        <p15:guide id="4" pos="5715" userDrawn="1">
          <p15:clr>
            <a:srgbClr val="A4A3A4"/>
          </p15:clr>
        </p15:guide>
        <p15:guide id="5" pos="1587" userDrawn="1">
          <p15:clr>
            <a:srgbClr val="A4A3A4"/>
          </p15:clr>
        </p15:guide>
        <p15:guide id="6" pos="703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  <p15:guide id="9" orient="horz" pos="414" userDrawn="1">
          <p15:clr>
            <a:srgbClr val="A4A3A4"/>
          </p15:clr>
        </p15:guide>
        <p15:guide id="11" pos="45" userDrawn="1">
          <p15:clr>
            <a:srgbClr val="A4A3A4"/>
          </p15:clr>
        </p15:guide>
        <p15:guide id="12" orient="horz" pos="462">
          <p15:clr>
            <a:srgbClr val="A4A3A4"/>
          </p15:clr>
        </p15:guide>
        <p15:guide id="13" pos="453" userDrawn="1">
          <p15:clr>
            <a:srgbClr val="A4A3A4"/>
          </p15:clr>
        </p15:guide>
        <p15:guide id="14" pos="105">
          <p15:clr>
            <a:srgbClr val="A4A3A4"/>
          </p15:clr>
        </p15:guide>
        <p15:guide id="15" orient="horz" pos="3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C2FF"/>
    <a:srgbClr val="343434"/>
    <a:srgbClr val="7F7F7F"/>
    <a:srgbClr val="000000"/>
    <a:srgbClr val="CC9900"/>
    <a:srgbClr val="00B6F6"/>
    <a:srgbClr val="00B0F0"/>
    <a:srgbClr val="2295AB"/>
    <a:srgbClr val="4597A0"/>
    <a:srgbClr val="CCCC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26" autoAdjust="0"/>
    <p:restoredTop sz="94103" autoAdjust="0"/>
  </p:normalViewPr>
  <p:slideViewPr>
    <p:cSldViewPr snapToGrid="0" showGuides="1">
      <p:cViewPr varScale="1">
        <p:scale>
          <a:sx n="66" d="100"/>
          <a:sy n="66" d="100"/>
        </p:scale>
        <p:origin x="848" y="32"/>
      </p:cViewPr>
      <p:guideLst>
        <p:guide orient="horz" pos="312"/>
        <p:guide pos="181"/>
        <p:guide pos="4468"/>
        <p:guide pos="5715"/>
        <p:guide pos="1587"/>
        <p:guide pos="703"/>
        <p:guide orient="horz" pos="504"/>
        <p:guide orient="horz" pos="777"/>
        <p:guide orient="horz" pos="414"/>
        <p:guide pos="45"/>
        <p:guide orient="horz" pos="462"/>
        <p:guide pos="453"/>
        <p:guide pos="105"/>
        <p:guide orient="horz" pos="3612"/>
      </p:guideLst>
    </p:cSldViewPr>
  </p:slideViewPr>
  <p:outlineViewPr>
    <p:cViewPr>
      <p:scale>
        <a:sx n="33" d="100"/>
        <a:sy n="33" d="100"/>
      </p:scale>
      <p:origin x="0" y="-256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888"/>
    </p:cViewPr>
  </p:sorterViewPr>
  <p:notesViewPr>
    <p:cSldViewPr snapToGrid="0" showGuides="1">
      <p:cViewPr varScale="1">
        <p:scale>
          <a:sx n="47" d="100"/>
          <a:sy n="47" d="100"/>
        </p:scale>
        <p:origin x="27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slide" Target="slides/slide264.xml"/><Relationship Id="rId32" Type="http://schemas.openxmlformats.org/officeDocument/2006/relationships/slide" Target="slides/slide28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181" Type="http://schemas.openxmlformats.org/officeDocument/2006/relationships/slide" Target="slides/slide177.xml"/><Relationship Id="rId237" Type="http://schemas.openxmlformats.org/officeDocument/2006/relationships/slide" Target="slides/slide233.xml"/><Relationship Id="rId279" Type="http://schemas.openxmlformats.org/officeDocument/2006/relationships/slide" Target="slides/slide275.xml"/><Relationship Id="rId43" Type="http://schemas.openxmlformats.org/officeDocument/2006/relationships/slide" Target="slides/slide39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presProps" Target="presProps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96" Type="http://schemas.openxmlformats.org/officeDocument/2006/relationships/slide" Target="slides/slide92.xml"/><Relationship Id="rId161" Type="http://schemas.openxmlformats.org/officeDocument/2006/relationships/slide" Target="slides/slide157.xml"/><Relationship Id="rId217" Type="http://schemas.openxmlformats.org/officeDocument/2006/relationships/slide" Target="slides/slide213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291" Type="http://schemas.openxmlformats.org/officeDocument/2006/relationships/slide" Target="slides/slide287.xml"/><Relationship Id="rId305" Type="http://schemas.openxmlformats.org/officeDocument/2006/relationships/viewProps" Target="viewProps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71" Type="http://schemas.openxmlformats.org/officeDocument/2006/relationships/slide" Target="slides/slide267.xml"/><Relationship Id="rId292" Type="http://schemas.openxmlformats.org/officeDocument/2006/relationships/slide" Target="slides/slide288.xml"/><Relationship Id="rId306" Type="http://schemas.openxmlformats.org/officeDocument/2006/relationships/theme" Target="theme/theme1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293" Type="http://schemas.openxmlformats.org/officeDocument/2006/relationships/slide" Target="slides/slide289.xml"/><Relationship Id="rId307" Type="http://schemas.openxmlformats.org/officeDocument/2006/relationships/tableStyles" Target="tableStyles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slide" Target="slides/slide290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slide" Target="slides/slide280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slide" Target="slides/slide29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slide" Target="slides/slide292.xml"/><Relationship Id="rId300" Type="http://schemas.openxmlformats.org/officeDocument/2006/relationships/slide" Target="slides/slide296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slide" Target="slides/slide293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slide" Target="slides/slide298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303" Type="http://schemas.openxmlformats.org/officeDocument/2006/relationships/notesMaster" Target="notesMasters/notesMaster1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89" Type="http://schemas.openxmlformats.org/officeDocument/2006/relationships/slide" Target="slides/slide285.xml"/><Relationship Id="rId11" Type="http://schemas.openxmlformats.org/officeDocument/2006/relationships/slide" Target="slides/slide7.xml"/><Relationship Id="rId53" Type="http://schemas.openxmlformats.org/officeDocument/2006/relationships/slide" Target="slides/slide49.xml"/><Relationship Id="rId149" Type="http://schemas.openxmlformats.org/officeDocument/2006/relationships/slide" Target="slides/slide145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16" Type="http://schemas.openxmlformats.org/officeDocument/2006/relationships/slide" Target="slides/slide212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325" Type="http://schemas.microsoft.com/office/2015/10/relationships/revisionInfo" Target="revisionInfo.xml"/><Relationship Id="rId171" Type="http://schemas.openxmlformats.org/officeDocument/2006/relationships/slide" Target="slides/slide167.xml"/><Relationship Id="rId227" Type="http://schemas.openxmlformats.org/officeDocument/2006/relationships/slide" Target="slides/slide223.xml"/><Relationship Id="rId269" Type="http://schemas.openxmlformats.org/officeDocument/2006/relationships/slide" Target="slides/slide265.xml"/><Relationship Id="rId33" Type="http://schemas.openxmlformats.org/officeDocument/2006/relationships/slide" Target="slides/slide29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75" Type="http://schemas.openxmlformats.org/officeDocument/2006/relationships/slide" Target="slides/slide71.xml"/><Relationship Id="rId140" Type="http://schemas.openxmlformats.org/officeDocument/2006/relationships/slide" Target="slides/slide136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8" Type="http://schemas.openxmlformats.org/officeDocument/2006/relationships/slide" Target="slides/slide2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1018C-EF41-47B0-A13A-9B4580E3A893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9E94A-4075-4EAE-BD4E-B0683DA43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9998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21382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2599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43858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16393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5026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35367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39855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09510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2852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209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1604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95258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51609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18742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77816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282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9058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7286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7732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8884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2214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8723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30297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4000"/>
            <a:ext cx="2919118" cy="53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1135"/>
            <a:ext cx="5388416" cy="4852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602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6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1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1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4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7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6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48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2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6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50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9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8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98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15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5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90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4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0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3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84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66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4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6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91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4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1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9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1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56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3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6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0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4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en.wikichip.org/wiki/File:amd_infinity_fabric_dual-socket(4_dies).sv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hyperlink" Target="http://amzn.com/s/?tag=anandtech01-20&amp;ascsubtag=%5bsite|anand%5bcat|NA%5bart|11697%5bbbc|text&amp;field-keywords=Ryzen%201600X" TargetMode="External"/><Relationship Id="rId13" Type="http://schemas.openxmlformats.org/officeDocument/2006/relationships/hyperlink" Target="http://amzn.com/s/?tag=anandtech01-20&amp;ascsubtag=%5bsite|anand%5bcat|NA%5bart|11697%5bbbc|text&amp;field-keywords=Ryzen%201200" TargetMode="External"/><Relationship Id="rId3" Type="http://schemas.openxmlformats.org/officeDocument/2006/relationships/hyperlink" Target="http://amzn.com/s/?tag=anandtech01-20&amp;ascsubtag=%5bsite|anand%5bcat|NA%5bart|11697%5bbbc|text&amp;field-keywords=AMD%201920X" TargetMode="External"/><Relationship Id="rId7" Type="http://schemas.openxmlformats.org/officeDocument/2006/relationships/hyperlink" Target="http://amzn.com/s/?tag=anandtech01-20&amp;ascsubtag=%5bsite|anand%5bcat|NA%5bart|11697%5bbbc|text&amp;field-keywords=Ryzen%201700" TargetMode="External"/><Relationship Id="rId12" Type="http://schemas.openxmlformats.org/officeDocument/2006/relationships/hyperlink" Target="http://amzn.com/s/?tag=anandtech01-20&amp;ascsubtag=%5bsite|anand%5bcat|NA%5bart|11697%5bbbc|text&amp;field-keywords=Ryzen%201300X" TargetMode="External"/><Relationship Id="rId2" Type="http://schemas.openxmlformats.org/officeDocument/2006/relationships/hyperlink" Target="http://amzn.com/s/?tag=anandtech01-20&amp;ascsubtag=%5bsite|anand%5bcat|NA%5bart|11697%5bbbc|text&amp;field-keywords=AMD%201950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zn.com/s/?tag=anandtech01-20&amp;ascsubtag=%5bsite|anand%5bcat|NA%5bart|11697%5bbbc|text&amp;field-keywords=Ryzen%201700X" TargetMode="External"/><Relationship Id="rId11" Type="http://schemas.openxmlformats.org/officeDocument/2006/relationships/hyperlink" Target="http://amzn.com/s/?tag=anandtech01-20&amp;ascsubtag=%5bsite|anand%5bcat|NA%5bart|11697%5bbbc|text&amp;field-keywords=Ryzen%201400" TargetMode="External"/><Relationship Id="rId5" Type="http://schemas.openxmlformats.org/officeDocument/2006/relationships/hyperlink" Target="http://amzn.com/s/?tag=anandtech01-20&amp;ascsubtag=%5bsite|anand%5bcat|NA%5bart|11697%5bbbc|text&amp;field-keywords=Ryzen%201800X" TargetMode="External"/><Relationship Id="rId10" Type="http://schemas.openxmlformats.org/officeDocument/2006/relationships/hyperlink" Target="http://amzn.com/s/?tag=anandtech01-20&amp;ascsubtag=%5bsite|anand%5bcat|NA%5bart|11697%5bbbc|text&amp;field-keywords=Ryzen%201500X" TargetMode="External"/><Relationship Id="rId4" Type="http://schemas.openxmlformats.org/officeDocument/2006/relationships/hyperlink" Target="http://amzn.com/s/?tag=anandtech01-20&amp;ascsubtag=%5bsite|anand%5bcat|NA%5bart|11697%5bbbc|text&amp;field-keywords=AMD%201900X" TargetMode="External"/><Relationship Id="rId9" Type="http://schemas.openxmlformats.org/officeDocument/2006/relationships/hyperlink" Target="http://amzn.com/s/?tag=anandtech01-20&amp;ascsubtag=%5bsite|anand%5bcat|NA%5bart|11697%5bbbc|text&amp;field-keywords=Ryzen%201600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amzn.com/dp/B07B41717Z?tag=anandtech01-20" TargetMode="External"/><Relationship Id="rId2" Type="http://schemas.openxmlformats.org/officeDocument/2006/relationships/hyperlink" Target="http://amzn.com/dp/B07B428M7F?tag=anandtech01-2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mzn.com/dp/B07B41WS48?tag=anandtech01-20" TargetMode="External"/><Relationship Id="rId4" Type="http://schemas.openxmlformats.org/officeDocument/2006/relationships/hyperlink" Target="http://amzn.com/dp/B07B428V2L?tag=anandtech01-20" TargetMode="Externa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hyperlink" Target="http://amzn.com/s/?tag=anandtech01-20&amp;ascsubtag=%5bsite|anand%5bcat|NA%5bart|11697%5bbbc|text&amp;field-keywords=Ryzen%201600X" TargetMode="External"/><Relationship Id="rId13" Type="http://schemas.openxmlformats.org/officeDocument/2006/relationships/hyperlink" Target="http://amzn.com/s/?tag=anandtech01-20&amp;ascsubtag=%5bsite|anand%5bcat|NA%5bart|11697%5bbbc|text&amp;field-keywords=Ryzen%201200" TargetMode="External"/><Relationship Id="rId3" Type="http://schemas.openxmlformats.org/officeDocument/2006/relationships/hyperlink" Target="http://amzn.com/s/?tag=anandtech01-20&amp;ascsubtag=%5bsite|anand%5bcat|NA%5bart|11697%5bbbc|text&amp;field-keywords=AMD%201920X" TargetMode="External"/><Relationship Id="rId7" Type="http://schemas.openxmlformats.org/officeDocument/2006/relationships/hyperlink" Target="http://amzn.com/s/?tag=anandtech01-20&amp;ascsubtag=%5bsite|anand%5bcat|NA%5bart|11697%5bbbc|text&amp;field-keywords=Ryzen%201700" TargetMode="External"/><Relationship Id="rId12" Type="http://schemas.openxmlformats.org/officeDocument/2006/relationships/hyperlink" Target="http://amzn.com/s/?tag=anandtech01-20&amp;ascsubtag=%5bsite|anand%5bcat|NA%5bart|11697%5bbbc|text&amp;field-keywords=Ryzen%201300X" TargetMode="External"/><Relationship Id="rId2" Type="http://schemas.openxmlformats.org/officeDocument/2006/relationships/hyperlink" Target="http://amzn.com/s/?tag=anandtech01-20&amp;ascsubtag=%5bsite|anand%5bcat|NA%5bart|11697%5bbbc|text&amp;field-keywords=AMD%201950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zn.com/s/?tag=anandtech01-20&amp;ascsubtag=%5bsite|anand%5bcat|NA%5bart|11697%5bbbc|text&amp;field-keywords=Ryzen%201700X" TargetMode="External"/><Relationship Id="rId11" Type="http://schemas.openxmlformats.org/officeDocument/2006/relationships/hyperlink" Target="http://amzn.com/s/?tag=anandtech01-20&amp;ascsubtag=%5bsite|anand%5bcat|NA%5bart|11697%5bbbc|text&amp;field-keywords=Ryzen%201400" TargetMode="External"/><Relationship Id="rId5" Type="http://schemas.openxmlformats.org/officeDocument/2006/relationships/hyperlink" Target="http://amzn.com/s/?tag=anandtech01-20&amp;ascsubtag=%5bsite|anand%5bcat|NA%5bart|11697%5bbbc|text&amp;field-keywords=Ryzen%201800X" TargetMode="External"/><Relationship Id="rId10" Type="http://schemas.openxmlformats.org/officeDocument/2006/relationships/hyperlink" Target="http://amzn.com/s/?tag=anandtech01-20&amp;ascsubtag=%5bsite|anand%5bcat|NA%5bart|11697%5bbbc|text&amp;field-keywords=Ryzen%201500X" TargetMode="External"/><Relationship Id="rId4" Type="http://schemas.openxmlformats.org/officeDocument/2006/relationships/hyperlink" Target="http://amzn.com/s/?tag=anandtech01-20&amp;ascsubtag=%5bsite|anand%5bcat|NA%5bart|11697%5bbbc|text&amp;field-keywords=AMD%201900X" TargetMode="External"/><Relationship Id="rId9" Type="http://schemas.openxmlformats.org/officeDocument/2006/relationships/hyperlink" Target="http://amzn.com/s/?tag=anandtech01-20&amp;ascsubtag=%5bsite|anand%5bcat|NA%5bart|11697%5bbbc|text&amp;field-keywords=Ryzen%201600" TargetMode="Externa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hyperlink" Target="http://amzn.com/s/?tag=anandtech01-20&amp;ascsubtag=%5bsite|anand%5bcat|NA%5bart|11697%5bbbc|text&amp;field-keywords=Ryzen%201800X" TargetMode="External"/><Relationship Id="rId3" Type="http://schemas.openxmlformats.org/officeDocument/2006/relationships/hyperlink" Target="http://www.amazon.com/dp/B072KTSCCS?tag=anandtech01-20&amp;ascsubtag=%5bsite|anand%5bcat|NA%5bart|11697%5bpid|B072KTSCCS|NA%5bbbc|text" TargetMode="External"/><Relationship Id="rId7" Type="http://schemas.openxmlformats.org/officeDocument/2006/relationships/hyperlink" Target="http://amzn.com/s/?tag=anandtech01-20&amp;ascsubtag=%5bsite|anand%5bcat|NA%5bart|11697%5bbbc|text&amp;field-keywords=AMD%201900X" TargetMode="External"/><Relationship Id="rId2" Type="http://schemas.openxmlformats.org/officeDocument/2006/relationships/hyperlink" Target="http://amzn.com/s/?tag=anandtech01-20&amp;ascsubtag=%5bsite|anand%5bcat|NA%5bart|11697%5bbbc|text&amp;field-keywords=AMD%201950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azon.com/dp/B072NF4BY3?tag=anandtech01-20&amp;ascsubtag=%5bsite|anand%5bcat|NA%5bart|11697%5bpid|B072NF4BY3|NA%5bbbc|text" TargetMode="External"/><Relationship Id="rId5" Type="http://schemas.openxmlformats.org/officeDocument/2006/relationships/hyperlink" Target="http://amzn.com/s/?tag=anandtech01-20&amp;ascsubtag=%5bsite|anand%5bcat|NA%5bart|11697%5bbbc|text&amp;field-keywords=AMD%201920X" TargetMode="External"/><Relationship Id="rId10" Type="http://schemas.openxmlformats.org/officeDocument/2006/relationships/hyperlink" Target="http://amzn.com/s/?tag=anandtech01-20&amp;ascsubtag=%5bsite|anand%5bcat|NA%5bart|11697%5bbbc|text&amp;field-keywords=Ryzen%201700" TargetMode="External"/><Relationship Id="rId4" Type="http://schemas.openxmlformats.org/officeDocument/2006/relationships/hyperlink" Target="http://www.amazon.com/dp/B01FJLA9IM?tag=anandtech01-20&amp;ascsubtag=%5bsite|anand%5bcat|NA%5bart|11697%5bpid|B01FJLA9IM|NA%5bbbc|text" TargetMode="External"/><Relationship Id="rId9" Type="http://schemas.openxmlformats.org/officeDocument/2006/relationships/hyperlink" Target="http://amzn.com/s/?tag=anandtech01-20&amp;ascsubtag=%5bsite|anand%5bcat|NA%5bart|11697%5bbbc|text&amp;field-keywords=Ryzen%201700X" TargetMode="Externa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hyperlink" Target="https://redirect.viglink.com/?key=8a27173f1d0514db88df01b1c3d4a370&amp;u=https://www.newegg.com/Product/Product.aspx?Item%3DN82E16819113541" TargetMode="Externa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en.wikichip.org/wiki/File:amd_infinity_fabric_dual-socket(4_dies).sv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chip.org/w/index.php?title=single-ended&amp;action=edit&amp;redlink=1" TargetMode="External"/><Relationship Id="rId2" Type="http://schemas.openxmlformats.org/officeDocument/2006/relationships/hyperlink" Target="https://en.wikichip.org/w/index.php?title=amd/infinity_fabric&amp;action=edit&amp;section=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hyperlink" Target="https://en.wikichip.org/w/index.php?title=inversion_encoding&amp;action=edit&amp;redlink=1" TargetMode="External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chip.org/w/index.php?title=pinout&amp;action=edit&amp;redlink=1" TargetMode="External"/><Relationship Id="rId3" Type="http://schemas.openxmlformats.org/officeDocument/2006/relationships/hyperlink" Target="https://en.wikichip.org/wiki/multiplexed" TargetMode="External"/><Relationship Id="rId7" Type="http://schemas.openxmlformats.org/officeDocument/2006/relationships/hyperlink" Target="https://en.wikichip.org/w/index.php?title=package&amp;action=edit&amp;redlink=1" TargetMode="External"/><Relationship Id="rId2" Type="http://schemas.openxmlformats.org/officeDocument/2006/relationships/hyperlink" Target="https://en.wikichip.org/wiki/multiprocess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chip.org/w/index.php?title=differential&amp;action=edit&amp;redlink=1" TargetMode="External"/><Relationship Id="rId5" Type="http://schemas.openxmlformats.org/officeDocument/2006/relationships/hyperlink" Target="https://en.wikichip.org/w/index.php?title=SATA&amp;action=edit&amp;redlink=1" TargetMode="External"/><Relationship Id="rId4" Type="http://schemas.openxmlformats.org/officeDocument/2006/relationships/hyperlink" Target="https://en.wikichip.org/w/index.php?title=PCIe&amp;action=edit&amp;redlink=1" TargetMode="External"/><Relationship Id="rId9" Type="http://schemas.openxmlformats.org/officeDocument/2006/relationships/image" Target="../media/image167.png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October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18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7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2.0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876300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 </a:t>
            </a: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processor lines belonging to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Zen Family (Family 17h)</a:t>
            </a:r>
            <a:endParaRPr kumimoji="0" lang="hu-HU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86411" y="1016856"/>
            <a:ext cx="511550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AMD's Zen-based processor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 introduced in 2017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4628098" y="939501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5219701" y="1381020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3755060" y="64361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219699" y="1376600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390329" y="15159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161977" y="150298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225915" y="150512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8107646" y="15004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08" y="499036"/>
            <a:ext cx="838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+mj-lt"/>
              </a:rPr>
              <a:t>AMD Zen-based processor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lines introduced in 2017 (except Pro series)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82809"/>
              </p:ext>
            </p:extLst>
          </p:nvPr>
        </p:nvGraphicFramePr>
        <p:xfrm>
          <a:off x="13446" y="1666918"/>
          <a:ext cx="9100631" cy="517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Mobile APU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Epyc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Market 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Desktop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1S/2S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rch./Technology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Zen,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err="1">
                          <a:latin typeface="+mj-lt"/>
                        </a:rPr>
                        <a:t>2700U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err="1">
                          <a:latin typeface="+mj-lt"/>
                        </a:rPr>
                        <a:t>2500U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(10/2017)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(3/2017)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(4/2017)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(7/2017)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1950X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1920X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1900X</a:t>
                      </a:r>
                      <a:r>
                        <a:rPr lang="en-US" sz="1300" dirty="0">
                          <a:latin typeface="+mj-lt"/>
                        </a:rPr>
                        <a:t> (8/2017)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Series 7000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(6/2017)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with 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CCX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16xPCIe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60xPCIe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128 for </a:t>
                      </a:r>
                      <a:r>
                        <a:rPr lang="en-US" sz="1300" dirty="0">
                          <a:latin typeface="+mj-lt"/>
                        </a:rPr>
                        <a:t>1S servers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</a:t>
                      </a:r>
                      <a:r>
                        <a:rPr lang="en-US" sz="1300" dirty="0" smtClean="0">
                          <a:latin typeface="+mj-lt"/>
                        </a:rPr>
                        <a:t>for </a:t>
                      </a:r>
                      <a:r>
                        <a:rPr lang="en-US" sz="1300" dirty="0">
                          <a:latin typeface="+mj-lt"/>
                        </a:rPr>
                        <a:t>2S 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120/170/180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</a:t>
                      </a:r>
                      <a:r>
                        <a:rPr lang="en-US" sz="1300" dirty="0">
                          <a:latin typeface="+mj-lt"/>
                        </a:rPr>
                        <a:t>(4094)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SP3</a:t>
                      </a:r>
                      <a:r>
                        <a:rPr lang="en-US" sz="1300" dirty="0">
                          <a:latin typeface="+mj-lt"/>
                        </a:rPr>
                        <a:t> (4094)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93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4. </a:t>
            </a:r>
            <a:r>
              <a:rPr lang="en-US" sz="1600" dirty="0"/>
              <a:t>The Zeppelin module </a:t>
            </a:r>
            <a:r>
              <a:rPr lang="hu-HU" sz="1600" dirty="0"/>
              <a:t>(</a:t>
            </a:r>
            <a:r>
              <a:rPr lang="en-US" sz="1600" dirty="0"/>
              <a:t>2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049" y="497459"/>
            <a:ext cx="295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Zeppelin module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1" y="874060"/>
            <a:ext cx="9357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is based on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CCX blocks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connected together by the Infinity Fabric</a:t>
            </a:r>
            <a:r>
              <a:rPr lang="en-US" sz="1600" dirty="0">
                <a:latin typeface="+mj-lt"/>
              </a:rPr>
              <a:t>, as seen below.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0" t="7970" r="1513" b="9069"/>
          <a:stretch/>
        </p:blipFill>
        <p:spPr>
          <a:xfrm>
            <a:off x="26894" y="1425387"/>
            <a:ext cx="9049871" cy="4464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979" y="6104966"/>
            <a:ext cx="787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Block diagram of the Zeppelin module based Ryzen processor [17]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7871" y="3536577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>
                <a:latin typeface="+mj-lt"/>
              </a:rPr>
              <a:t>256-bit/cycle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7394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0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76" y="499506"/>
            <a:ext cx="614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server first nature of the Zeppelin module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18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85" y="855646"/>
            <a:ext cx="7994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AMD designed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Zeppelin module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server market</a:t>
            </a:r>
            <a:r>
              <a:rPr lang="en-US" sz="1600" dirty="0">
                <a:latin typeface="+mj-lt"/>
              </a:rPr>
              <a:t>, but they utilize </a:t>
            </a:r>
          </a:p>
          <a:p>
            <a:pPr fontAlgn="base"/>
            <a:r>
              <a:rPr lang="en-US" sz="1600" dirty="0">
                <a:latin typeface="+mj-lt"/>
              </a:rPr>
              <a:t>  it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a modular building block for their consumer (Ryzen) and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 lines, </a:t>
            </a:r>
            <a:r>
              <a:rPr lang="en-US" sz="1600" dirty="0">
                <a:latin typeface="+mj-lt"/>
              </a:rPr>
              <a:t>as indicated in </a:t>
            </a:r>
            <a:r>
              <a:rPr lang="en-US" sz="1600" dirty="0" smtClean="0">
                <a:latin typeface="+mj-lt"/>
              </a:rPr>
              <a:t>one of the preceding Figures.</a:t>
            </a:r>
            <a:endParaRPr lang="en-US" sz="1600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4. </a:t>
            </a:r>
            <a:r>
              <a:rPr lang="en-US" sz="1600" dirty="0"/>
              <a:t>The Zeppelin module </a:t>
            </a:r>
            <a:r>
              <a:rPr lang="hu-HU" sz="1600" dirty="0"/>
              <a:t>(</a:t>
            </a:r>
            <a:r>
              <a:rPr lang="en-US" sz="1600" dirty="0"/>
              <a:t>3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66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</a:t>
            </a:r>
            <a:r>
              <a:rPr lang="en-US" dirty="0"/>
              <a:t>The Zeppelin module </a:t>
            </a:r>
            <a:r>
              <a:rPr lang="hu-HU" dirty="0"/>
              <a:t>(4)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31" t="19626" r="10516" b="9254"/>
          <a:stretch/>
        </p:blipFill>
        <p:spPr>
          <a:xfrm>
            <a:off x="71438" y="1270488"/>
            <a:ext cx="9072562" cy="40986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187" y="499230"/>
            <a:ext cx="705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Die photograph of 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14 nm Zeppelin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(Ryzen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die)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78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301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4. </a:t>
            </a:r>
            <a:r>
              <a:rPr lang="en-US" sz="1600" dirty="0"/>
              <a:t>The Zeppelin module </a:t>
            </a:r>
            <a:r>
              <a:rPr lang="hu-HU" sz="1600" dirty="0" smtClean="0"/>
              <a:t>(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762"/>
            <a:ext cx="9144000" cy="439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87" y="499230"/>
            <a:ext cx="667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Floorplan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14 nm Zeppelin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(Ryzen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die)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77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]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-1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688" y="5847207"/>
            <a:ext cx="5322098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IFIS:  Infinity </a:t>
            </a:r>
            <a:r>
              <a:rPr lang="en-US" sz="1600" dirty="0">
                <a:latin typeface="+mj-lt"/>
              </a:rPr>
              <a:t>Fabric </a:t>
            </a:r>
            <a:r>
              <a:rPr lang="en-US" sz="1600" dirty="0" err="1" smtClean="0">
                <a:latin typeface="+mj-lt"/>
              </a:rPr>
              <a:t>InterSocket</a:t>
            </a:r>
            <a:r>
              <a:rPr lang="en-US" sz="1600" dirty="0" smtClean="0">
                <a:latin typeface="+mj-lt"/>
              </a:rPr>
              <a:t>/</a:t>
            </a:r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Gen </a:t>
            </a:r>
            <a:r>
              <a:rPr lang="en-US" sz="1600" dirty="0" smtClean="0">
                <a:latin typeface="+mj-lt"/>
              </a:rPr>
              <a:t>3 x16 </a:t>
            </a:r>
          </a:p>
          <a:p>
            <a:pPr fontAlgn="base"/>
            <a:r>
              <a:rPr lang="en-US" sz="1600" dirty="0" smtClean="0">
                <a:latin typeface="+mj-lt"/>
              </a:rPr>
              <a:t>IFOP: Infinity </a:t>
            </a:r>
            <a:r>
              <a:rPr lang="en-US" sz="1600" dirty="0">
                <a:latin typeface="+mj-lt"/>
              </a:rPr>
              <a:t>Fabric </a:t>
            </a:r>
            <a:r>
              <a:rPr lang="en-US" sz="1600" dirty="0" smtClean="0">
                <a:latin typeface="+mj-lt"/>
              </a:rPr>
              <a:t>On-Package x4 </a:t>
            </a:r>
            <a:r>
              <a:rPr lang="en-US" sz="1600" dirty="0">
                <a:latin typeface="+mj-lt"/>
              </a:rPr>
              <a:t> 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296" y="983506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4x USB 3.1 Gen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4158" y="800631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4xSouth-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5328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460"/>
            <a:ext cx="9144000" cy="4021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62" y="499230"/>
            <a:ext cx="72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Die photograph of 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12 nm Zeppelin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(Ryzen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die)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[63]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4. </a:t>
            </a:r>
            <a:r>
              <a:rPr lang="en-US" sz="1600" dirty="0"/>
              <a:t>The Zeppelin module </a:t>
            </a:r>
            <a:r>
              <a:rPr lang="hu-HU" sz="1600" dirty="0" smtClean="0"/>
              <a:t>(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89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The Infinity Fabric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88095" y="2675823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Will not be discussed</a:t>
            </a:r>
          </a:p>
        </p:txBody>
      </p:sp>
    </p:spTree>
    <p:extLst>
      <p:ext uri="{BB962C8B-B14F-4D97-AF65-F5344CB8AC3E}">
        <p14:creationId xmlns:p14="http://schemas.microsoft.com/office/powerpoint/2010/main" val="13712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898" y="497922"/>
            <a:ext cx="31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5. The Infinity Fabric (IF)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531" y="860613"/>
            <a:ext cx="849322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</a:t>
            </a:r>
            <a:r>
              <a:rPr lang="en-US" sz="1600" dirty="0">
                <a:latin typeface="+mj-lt"/>
              </a:rPr>
              <a:t> is AMD's recent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interconnection fabric </a:t>
            </a:r>
            <a:r>
              <a:rPr lang="en-US" sz="1600" dirty="0">
                <a:latin typeface="+mj-lt"/>
              </a:rPr>
              <a:t>used for linking system units </a:t>
            </a:r>
          </a:p>
          <a:p>
            <a:pPr fontAlgn="base"/>
            <a:r>
              <a:rPr lang="en-US" sz="1600" dirty="0">
                <a:latin typeface="+mj-lt"/>
              </a:rPr>
              <a:t>     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cache coherent </a:t>
            </a:r>
            <a:r>
              <a:rPr lang="en-US" sz="1600" dirty="0">
                <a:latin typeface="+mj-lt"/>
              </a:rPr>
              <a:t>way and provides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system wide control functions,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such as power management or system security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 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the evolution of the </a:t>
            </a:r>
            <a:r>
              <a:rPr lang="en-US" sz="1600" dirty="0" err="1">
                <a:latin typeface="+mj-lt"/>
              </a:rPr>
              <a:t>HyperTransport</a:t>
            </a:r>
            <a:r>
              <a:rPr lang="en-US" sz="1600" dirty="0">
                <a:latin typeface="+mj-lt"/>
              </a:rPr>
              <a:t> bus, it is similar to Intel's QPI or UPI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interconnection technology or </a:t>
            </a:r>
            <a:r>
              <a:rPr lang="en-US" sz="1600" dirty="0" err="1">
                <a:latin typeface="+mj-lt"/>
              </a:rPr>
              <a:t>ARM's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CCN</a:t>
            </a:r>
            <a:r>
              <a:rPr lang="en-US" sz="1600" dirty="0">
                <a:latin typeface="+mj-lt"/>
              </a:rPr>
              <a:t> (Cache Coherent Network).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169" y="2958352"/>
            <a:ext cx="9054611" cy="3482789"/>
            <a:chOff x="24169" y="2958352"/>
            <a:chExt cx="9054611" cy="34827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632" t="31629" r="8625" b="7678"/>
            <a:stretch/>
          </p:blipFill>
          <p:spPr>
            <a:xfrm>
              <a:off x="24169" y="2958352"/>
              <a:ext cx="9054611" cy="34827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24170" y="3671047"/>
              <a:ext cx="2678690" cy="27700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7048025" y="3688976"/>
              <a:ext cx="2030755" cy="27521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4816" y="3818960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92464" y="3832410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interfaces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33161" y="6521820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72" y="2245660"/>
            <a:ext cx="8410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Infinity Fabric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consists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two key parts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Scalable Control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Fabric,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 a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Scalable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Data Fabric,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seen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next Figure. </a:t>
            </a:r>
          </a:p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5866" y="6414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506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2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697"/>
          <a:stretch/>
        </p:blipFill>
        <p:spPr>
          <a:xfrm>
            <a:off x="0" y="961266"/>
            <a:ext cx="9144000" cy="5332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89" y="499416"/>
            <a:ext cx="681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AMD's Infinity Fabric in a Ryzen chip in more details </a:t>
            </a:r>
            <a:r>
              <a:rPr lang="en-US" dirty="0">
                <a:latin typeface="+mj-lt"/>
              </a:rPr>
              <a:t>[41]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3290" y="6475511"/>
            <a:ext cx="3534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err="1">
                <a:latin typeface="+mj-lt"/>
              </a:rPr>
              <a:t>DFT</a:t>
            </a:r>
            <a:r>
              <a:rPr lang="en-US" sz="1400" dirty="0">
                <a:latin typeface="+mj-lt"/>
              </a:rPr>
              <a:t>/</a:t>
            </a:r>
            <a:r>
              <a:rPr lang="en-US" sz="1400" dirty="0" err="1">
                <a:latin typeface="+mj-lt"/>
              </a:rPr>
              <a:t>DFD</a:t>
            </a:r>
            <a:r>
              <a:rPr lang="en-US" sz="1400" dirty="0">
                <a:latin typeface="+mj-lt"/>
              </a:rPr>
              <a:t>: Design for Test and Debug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353" y="6481483"/>
            <a:ext cx="4489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err="1">
                <a:latin typeface="+mj-lt"/>
              </a:rPr>
              <a:t>SMUIO</a:t>
            </a:r>
            <a:r>
              <a:rPr lang="en-US" sz="1400" dirty="0">
                <a:latin typeface="+mj-lt"/>
              </a:rPr>
              <a:t>: System Management Unit I/O registers</a:t>
            </a:r>
          </a:p>
        </p:txBody>
      </p:sp>
    </p:spTree>
    <p:extLst>
      <p:ext uri="{BB962C8B-B14F-4D97-AF65-F5344CB8AC3E}">
        <p14:creationId xmlns:p14="http://schemas.microsoft.com/office/powerpoint/2010/main" val="21054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169" y="2770088"/>
            <a:ext cx="9054611" cy="3684495"/>
            <a:chOff x="24169" y="1479176"/>
            <a:chExt cx="9054611" cy="3684495"/>
          </a:xfrm>
        </p:grpSpPr>
        <p:grpSp>
          <p:nvGrpSpPr>
            <p:cNvPr id="6" name="Group 5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2447369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 interfaces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3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2465" y="860613"/>
            <a:ext cx="659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Scalable Control Fabric</a:t>
            </a:r>
            <a:r>
              <a:rPr lang="en-US" sz="1600" dirty="0">
                <a:latin typeface="+mj-lt"/>
              </a:rPr>
              <a:t> is responsible for the system wide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97" y="1147484"/>
            <a:ext cx="294080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Power management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Security and Encryption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Test and initialization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Quality of Service,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3161" y="6548714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70087"/>
            <a:ext cx="2904565" cy="21784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18" y="502404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Control Fabric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5" y="2299448"/>
            <a:ext cx="2158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7394" y="642350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957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4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898" y="497922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Control Fabric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529" y="865241"/>
            <a:ext cx="7805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Scalable Control Fabric </a:t>
            </a:r>
            <a:r>
              <a:rPr lang="en-US" sz="1600" dirty="0">
                <a:latin typeface="+mj-lt"/>
              </a:rPr>
              <a:t>incorporates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central control elements</a:t>
            </a:r>
            <a:r>
              <a:rPr lang="en-US" sz="1600" dirty="0">
                <a:latin typeface="+mj-lt"/>
              </a:rPr>
              <a:t>, and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remote embedded elements </a:t>
            </a:r>
            <a:r>
              <a:rPr lang="en-US" sz="1600" dirty="0">
                <a:latin typeface="+mj-lt"/>
              </a:rPr>
              <a:t>dispersed in all blocks of the </a:t>
            </a:r>
            <a:r>
              <a:rPr lang="en-US" sz="1600" dirty="0" err="1">
                <a:latin typeface="+mj-lt"/>
              </a:rPr>
              <a:t>SoC.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048" y="1430015"/>
            <a:ext cx="85215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remote elements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are mainly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sensors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monitoring temperature, speed and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 voltage, their data is fed into the central control element and allows to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 optimize power management in a closed control loop, as seen in the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next Figure and detailed in Section 7.  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6630" y="64235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552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1</a:t>
            </a:r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4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78943" y="1047326"/>
            <a:ext cx="8544033" cy="5628053"/>
            <a:chOff x="478943" y="1135814"/>
            <a:chExt cx="8544033" cy="5628053"/>
          </a:xfrm>
        </p:grpSpPr>
        <p:sp>
          <p:nvSpPr>
            <p:cNvPr id="5" name="Rectangle 4"/>
            <p:cNvSpPr/>
            <p:nvPr/>
          </p:nvSpPr>
          <p:spPr bwMode="auto">
            <a:xfrm>
              <a:off x="7120263" y="1550753"/>
              <a:ext cx="1902713" cy="22874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5421" b="79896"/>
            <a:stretch/>
          </p:blipFill>
          <p:spPr>
            <a:xfrm>
              <a:off x="478943" y="1135814"/>
              <a:ext cx="8080771" cy="9888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7070958" y="1555236"/>
              <a:ext cx="1902713" cy="22874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8541748" y="1251018"/>
              <a:ext cx="1" cy="563867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6814481" y="1522159"/>
              <a:ext cx="965681" cy="294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00" dirty="0">
                  <a:latin typeface="+mj-lt"/>
                </a:rPr>
                <a:t>Features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285" y="2128750"/>
              <a:ext cx="973339" cy="691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80884" y="2353237"/>
              <a:ext cx="12852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300" dirty="0">
                  <a:latin typeface="+mj-lt"/>
                </a:rPr>
                <a:t>Ryzen Mobile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5884" y="2259108"/>
              <a:ext cx="18809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dirty="0">
                  <a:latin typeface="+mj-lt"/>
                </a:rPr>
                <a:t>Mobile processors</a:t>
              </a:r>
            </a:p>
            <a:p>
              <a:pPr algn="ctr" fontAlgn="base"/>
              <a:r>
                <a:rPr lang="en-US" sz="1300" dirty="0">
                  <a:latin typeface="+mj-lt"/>
                </a:rPr>
                <a:t> with VEGA graphics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04113" y="2339789"/>
              <a:ext cx="62549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50" dirty="0">
                  <a:latin typeface="+mj-lt"/>
                </a:rPr>
                <a:t>Quad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0727" t="82713" r="5421"/>
            <a:stretch/>
          </p:blipFill>
          <p:spPr>
            <a:xfrm>
              <a:off x="6521823" y="2043951"/>
              <a:ext cx="2037889" cy="8502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16" t="98021" r="5423" b="3"/>
            <a:stretch/>
          </p:blipFill>
          <p:spPr>
            <a:xfrm>
              <a:off x="497541" y="2783538"/>
              <a:ext cx="8062170" cy="972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30860" t="84004" r="68311" b="1071"/>
            <a:stretch/>
          </p:blipFill>
          <p:spPr>
            <a:xfrm>
              <a:off x="3115552" y="2101903"/>
              <a:ext cx="70834" cy="7340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30860" t="84004" r="68311" b="1071"/>
            <a:stretch/>
          </p:blipFill>
          <p:spPr>
            <a:xfrm>
              <a:off x="5991808" y="2086885"/>
              <a:ext cx="70834" cy="73409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t="19557" r="5421" b="337"/>
            <a:stretch/>
          </p:blipFill>
          <p:spPr>
            <a:xfrm>
              <a:off x="478943" y="2823879"/>
              <a:ext cx="8080771" cy="39399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5546" y="499506"/>
            <a:ext cx="460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 logos of the Zen series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>
                <a:latin typeface="+mj-lt"/>
              </a:rPr>
              <a:t>[8]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6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72" y="499417"/>
            <a:ext cx="792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the Infinity System Control Fabric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5" y="5728445"/>
            <a:ext cx="286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For details see Section 7.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0540" y="1064847"/>
            <a:ext cx="269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Control algorithms for </a:t>
            </a:r>
            <a:r>
              <a:rPr lang="en-US" sz="1400" dirty="0" err="1">
                <a:latin typeface="+mj-lt"/>
              </a:rPr>
              <a:t>AVFS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07" y="4773706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/>
              <a:t>The system may be customized</a:t>
            </a:r>
          </a:p>
          <a:p>
            <a:pPr algn="ctr" fontAlgn="base"/>
            <a:r>
              <a:rPr lang="en-US" sz="1600" dirty="0"/>
              <a:t>by choosing the proper balance between</a:t>
            </a:r>
          </a:p>
          <a:p>
            <a:pPr algn="ctr" fontAlgn="base"/>
            <a:r>
              <a:rPr lang="en-US" sz="1600" dirty="0"/>
              <a:t>performance and power consumption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9588" y="1069330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Over 1000 sensors per CCX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5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573307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6</a:t>
            </a:r>
            <a:r>
              <a:rPr lang="hu-HU" sz="1600" dirty="0"/>
              <a:t>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9" y="2012094"/>
            <a:ext cx="9054611" cy="3684495"/>
            <a:chOff x="24169" y="1479176"/>
            <a:chExt cx="9054611" cy="3684495"/>
          </a:xfrm>
        </p:grpSpPr>
        <p:grpSp>
          <p:nvGrpSpPr>
            <p:cNvPr id="4" name="Group 3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19358" y="2447369"/>
              <a:ext cx="2003049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 interfaces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3161" y="5884849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6079" y="2012093"/>
            <a:ext cx="2324136" cy="272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451" y="860612"/>
            <a:ext cx="822667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Scalable Data Fabric </a:t>
            </a:r>
            <a:r>
              <a:rPr lang="en-US" sz="1600" dirty="0">
                <a:latin typeface="+mj-lt"/>
              </a:rPr>
              <a:t>provides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 performance cache coherent data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pathway for interconnecting all system blocks.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an evolution of the </a:t>
            </a:r>
            <a:r>
              <a:rPr lang="en-US" sz="1600" dirty="0" err="1">
                <a:latin typeface="+mj-lt"/>
              </a:rPr>
              <a:t>HyperTransport</a:t>
            </a:r>
            <a:r>
              <a:rPr lang="en-US" sz="1600" dirty="0">
                <a:latin typeface="+mj-lt"/>
              </a:rPr>
              <a:t> bus.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98" y="497922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SDF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 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86630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818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teknix-eteknixltd.netdna-ssl.com/wp-content/uploads/2017/06/AMD-EPYC-ZEN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918" y="2124635"/>
            <a:ext cx="8834718" cy="41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7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908613" y="5544671"/>
            <a:ext cx="2613212" cy="72165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297" y="5392271"/>
            <a:ext cx="391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CCX building blocks within a die,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different dies within a socket,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two sockets of a 2S server and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3697" y="5544671"/>
            <a:ext cx="391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CCX building blocks within a die,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different dies within a socket,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two sockets of a 2S server and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2248" y="869598"/>
            <a:ext cx="7476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CCX building blocks within a die </a:t>
            </a:r>
            <a:r>
              <a:rPr lang="en-US" sz="1600" dirty="0">
                <a:latin typeface="+mj-lt"/>
              </a:rPr>
              <a:t>(not seen in the Figure)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different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dies within a socket </a:t>
            </a:r>
            <a:r>
              <a:rPr lang="en-US" sz="1600" dirty="0">
                <a:latin typeface="+mj-lt"/>
              </a:rPr>
              <a:t>(designated as CPUs in the Figure),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both sockets of a 2S server </a:t>
            </a:r>
            <a:r>
              <a:rPr lang="en-US" sz="1600" dirty="0">
                <a:latin typeface="+mj-lt"/>
              </a:rPr>
              <a:t>or even further sockets.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7" y="497922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SDF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 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1833" y="6481483"/>
            <a:ext cx="3509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Concept of the SDF </a:t>
            </a:r>
            <a:r>
              <a:rPr lang="en-US" sz="1600" dirty="0" smtClean="0">
                <a:latin typeface="+mj-lt"/>
              </a:rPr>
              <a:t>[</a:t>
            </a:r>
            <a:r>
              <a:rPr lang="hu-HU" sz="1600" dirty="0" smtClean="0">
                <a:latin typeface="+mj-lt"/>
              </a:rPr>
              <a:t>19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8" y="860613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interconnects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41" y="1653989"/>
            <a:ext cx="2794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as detailed subsequently.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5866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926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22" t="4977" r="2517" b="61235"/>
          <a:stretch/>
        </p:blipFill>
        <p:spPr>
          <a:xfrm>
            <a:off x="33158" y="1274595"/>
            <a:ext cx="9070501" cy="2393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49" y="499416"/>
            <a:ext cx="812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a) Interconnecting two CCX building blocks within a Ryzen chip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20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8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22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4" t="8213" r="1254" b="8101"/>
          <a:stretch/>
        </p:blipFill>
        <p:spPr>
          <a:xfrm>
            <a:off x="1" y="1123658"/>
            <a:ext cx="9144000" cy="46162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/>
              <a:t>9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4049" y="497922"/>
            <a:ext cx="931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Interconnecting CCX building blocks and other units within a Ryzen chip </a:t>
            </a:r>
            <a:r>
              <a:rPr lang="en-US" dirty="0">
                <a:latin typeface="+mj-lt"/>
              </a:rPr>
              <a:t>[17]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0698" y="3292523"/>
            <a:ext cx="2068195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Aft>
                <a:spcPts val="200"/>
              </a:spcAft>
            </a:pPr>
            <a:r>
              <a:rPr lang="en-US" sz="1200" dirty="0">
                <a:latin typeface="+mj-lt"/>
              </a:rPr>
              <a:t>SDF: 256 </a:t>
            </a:r>
            <a:r>
              <a:rPr lang="en-US" sz="1200" dirty="0" smtClean="0">
                <a:latin typeface="+mj-lt"/>
              </a:rPr>
              <a:t>bits/cycle</a:t>
            </a:r>
          </a:p>
          <a:p>
            <a:pPr algn="ctr" fontAlgn="base"/>
            <a:r>
              <a:rPr lang="en-US" sz="1200" dirty="0" smtClean="0">
                <a:latin typeface="+mj-lt"/>
              </a:rPr>
              <a:t>1333 MT/s (Mem. clock)</a:t>
            </a:r>
            <a:endParaRPr lang="en-US" sz="1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61007"/>
            <a:ext cx="870982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>
                <a:solidFill>
                  <a:srgbClr val="0070C0"/>
                </a:solidFill>
              </a:rPr>
              <a:t>Bandwidth of 2 DDR4-2666 memory channels</a:t>
            </a:r>
            <a:r>
              <a:rPr lang="en-US" sz="1600" dirty="0"/>
              <a:t>: 2x 8x 2666 MT/s = </a:t>
            </a:r>
            <a:r>
              <a:rPr lang="en-US" sz="1600" dirty="0" smtClean="0">
                <a:solidFill>
                  <a:srgbClr val="0070C0"/>
                </a:solidFill>
              </a:rPr>
              <a:t>42.667 </a:t>
            </a:r>
            <a:r>
              <a:rPr lang="en-US" sz="1600" dirty="0">
                <a:solidFill>
                  <a:srgbClr val="0070C0"/>
                </a:solidFill>
              </a:rPr>
              <a:t>GB/s</a:t>
            </a:r>
            <a:r>
              <a:rPr lang="en-US" sz="1600" dirty="0"/>
              <a:t> </a:t>
            </a:r>
            <a:endParaRPr lang="en-US" sz="1600" dirty="0">
              <a:latin typeface="+mj-lt"/>
            </a:endParaRPr>
          </a:p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  Bandwidth of the SDF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 smtClean="0">
                <a:latin typeface="+mj-lt"/>
              </a:rPr>
              <a:t>256 </a:t>
            </a:r>
            <a:r>
              <a:rPr lang="en-US" sz="1600" dirty="0">
                <a:latin typeface="+mj-lt"/>
              </a:rPr>
              <a:t>bit x </a:t>
            </a:r>
            <a:r>
              <a:rPr lang="en-US" sz="1600" dirty="0" smtClean="0">
                <a:latin typeface="+mj-lt"/>
              </a:rPr>
              <a:t>1333 </a:t>
            </a:r>
            <a:r>
              <a:rPr lang="en-US" sz="1600" dirty="0">
                <a:latin typeface="+mj-lt"/>
              </a:rPr>
              <a:t>MT/s =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42.667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GB/s </a:t>
            </a:r>
            <a:r>
              <a:rPr lang="en-US" sz="1600" dirty="0">
                <a:latin typeface="+mj-lt"/>
              </a:rPr>
              <a:t>(bidirectional)</a:t>
            </a:r>
          </a:p>
          <a:p>
            <a:pPr fontAlgn="base"/>
            <a:r>
              <a:rPr lang="en-US" sz="1600" dirty="0">
                <a:latin typeface="+mj-lt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8664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10)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623"/>
          <a:stretch/>
        </p:blipFill>
        <p:spPr>
          <a:xfrm>
            <a:off x="89687" y="1145410"/>
            <a:ext cx="8977313" cy="3579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86" y="493597"/>
            <a:ext cx="816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Conceptual layout of the Infinity Fabric (IF) in a Zeppelin die [88]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504" y="5082142"/>
            <a:ext cx="4437882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IFOP: IF On-Package interconnect links</a:t>
            </a:r>
          </a:p>
          <a:p>
            <a:pPr fontAlgn="base"/>
            <a:r>
              <a:rPr lang="en-US" sz="1600" dirty="0" smtClean="0">
                <a:latin typeface="+mj-lt"/>
              </a:rPr>
              <a:t>IFIS:  IF Inter-Socket interconnect links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832" y="5861786"/>
            <a:ext cx="576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SDF </a:t>
            </a:r>
            <a:r>
              <a:rPr lang="en-US" sz="1600" dirty="0" smtClean="0">
                <a:latin typeface="+mj-lt"/>
              </a:rPr>
              <a:t>implements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crossbar-type on-die interconnect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38" y="6343047"/>
            <a:ext cx="890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SerDes</a:t>
            </a:r>
            <a:r>
              <a:rPr lang="en-US" dirty="0" smtClean="0"/>
              <a:t>: (</a:t>
            </a:r>
            <a:r>
              <a:rPr lang="en-US" dirty="0" err="1" smtClean="0"/>
              <a:t>Serializer</a:t>
            </a:r>
            <a:r>
              <a:rPr lang="en-US" dirty="0" smtClean="0"/>
              <a:t>/</a:t>
            </a:r>
            <a:r>
              <a:rPr lang="en-US" dirty="0" err="1" smtClean="0"/>
              <a:t>Deserializer</a:t>
            </a:r>
            <a:r>
              <a:rPr lang="en-US" dirty="0" smtClean="0"/>
              <a:t>) interface to another </a:t>
            </a:r>
            <a:r>
              <a:rPr lang="en-US" dirty="0"/>
              <a:t>chip within the system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84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11)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133"/>
          <a:stretch/>
        </p:blipFill>
        <p:spPr>
          <a:xfrm>
            <a:off x="229589" y="1145411"/>
            <a:ext cx="8801268" cy="3551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509905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SDF local memory access [88]</a:t>
            </a:r>
          </a:p>
        </p:txBody>
      </p:sp>
    </p:spTree>
    <p:extLst>
      <p:ext uri="{BB962C8B-B14F-4D97-AF65-F5344CB8AC3E}">
        <p14:creationId xmlns:p14="http://schemas.microsoft.com/office/powerpoint/2010/main" val="35452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12)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142"/>
          <a:stretch/>
        </p:blipFill>
        <p:spPr>
          <a:xfrm>
            <a:off x="30480" y="1143805"/>
            <a:ext cx="8889948" cy="4175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9905"/>
            <a:ext cx="439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SDF die-to-die memory access [88]</a:t>
            </a:r>
          </a:p>
        </p:txBody>
      </p:sp>
    </p:spTree>
    <p:extLst>
      <p:ext uri="{BB962C8B-B14F-4D97-AF65-F5344CB8AC3E}">
        <p14:creationId xmlns:p14="http://schemas.microsoft.com/office/powerpoint/2010/main" val="5446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13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744" y="497048"/>
            <a:ext cx="660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Comparison: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and ARM’s on-die interconnects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 </a:t>
            </a: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1675936" y="1777424"/>
            <a:ext cx="21323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Shared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bus</a:t>
            </a:r>
            <a:endParaRPr lang="hu-HU" altLang="en-US" sz="1300" b="1" dirty="0">
              <a:solidFill>
                <a:srgbClr val="000000"/>
              </a:solidFill>
            </a:endParaRPr>
          </a:p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 based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interconnect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70" name="Oval 13"/>
          <p:cNvSpPr>
            <a:spLocks noChangeArrowheads="1"/>
          </p:cNvSpPr>
          <p:nvPr/>
        </p:nvSpPr>
        <p:spPr bwMode="auto">
          <a:xfrm>
            <a:off x="2724919" y="167209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cxnSp>
        <p:nvCxnSpPr>
          <p:cNvPr id="74" name="Straight Connector 73"/>
          <p:cNvCxnSpPr>
            <a:endCxn id="70" idx="6"/>
          </p:cNvCxnSpPr>
          <p:nvPr/>
        </p:nvCxnSpPr>
        <p:spPr bwMode="auto">
          <a:xfrm flipH="1">
            <a:off x="2790006" y="1523631"/>
            <a:ext cx="1781994" cy="17862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6004181" y="1766650"/>
            <a:ext cx="16466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Crossbar-based</a:t>
            </a:r>
          </a:p>
          <a:p>
            <a:pPr algn="ctr">
              <a:spcAft>
                <a:spcPts val="400"/>
              </a:spcAft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4599843" y="1523684"/>
            <a:ext cx="2240695" cy="15683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Oval 13"/>
          <p:cNvSpPr>
            <a:spLocks noChangeArrowheads="1"/>
          </p:cNvSpPr>
          <p:nvPr/>
        </p:nvSpPr>
        <p:spPr bwMode="auto">
          <a:xfrm>
            <a:off x="6808405" y="166132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7865039" y="2048353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4607447" y="19758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25446" y="5680379"/>
            <a:ext cx="20553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</a:t>
            </a:r>
            <a:r>
              <a:rPr lang="hu-HU" sz="1300" i="1" dirty="0">
                <a:solidFill>
                  <a:srgbClr val="000000"/>
                </a:solidFill>
              </a:rPr>
              <a:t>AHB based </a:t>
            </a:r>
            <a:r>
              <a:rPr lang="hu-HU" sz="1300" i="1" dirty="0" smtClean="0">
                <a:solidFill>
                  <a:srgbClr val="000000"/>
                </a:solidFill>
              </a:rPr>
              <a:t>SoCs</a:t>
            </a:r>
            <a:endParaRPr lang="en-US" sz="1300" i="1" dirty="0" smtClean="0">
              <a:solidFill>
                <a:srgbClr val="000000"/>
              </a:solidFill>
            </a:endParaRPr>
          </a:p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 </a:t>
            </a:r>
            <a:r>
              <a:rPr lang="en-US" sz="1300" i="1" dirty="0" smtClean="0">
                <a:solidFill>
                  <a:srgbClr val="000000"/>
                </a:solidFill>
              </a:rPr>
              <a:t>(non CC, ~2001) </a:t>
            </a:r>
            <a:r>
              <a:rPr lang="hu-HU" sz="1300" i="1" dirty="0" smtClean="0">
                <a:solidFill>
                  <a:srgbClr val="000000"/>
                </a:solidFill>
              </a:rPr>
              <a:t>[8</a:t>
            </a:r>
            <a:r>
              <a:rPr lang="hu-HU" sz="1300" i="1" dirty="0">
                <a:solidFill>
                  <a:srgbClr val="000000"/>
                </a:solidFill>
              </a:rPr>
              <a:t>]</a:t>
            </a:r>
            <a:endParaRPr lang="en-US" sz="1300" i="1" dirty="0">
              <a:solidFill>
                <a:srgbClr val="000000"/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4618138" y="1514869"/>
            <a:ext cx="3957971" cy="963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Rectangle 81"/>
          <p:cNvSpPr/>
          <p:nvPr/>
        </p:nvSpPr>
        <p:spPr>
          <a:xfrm>
            <a:off x="2800950" y="1128222"/>
            <a:ext cx="37127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1300" b="1" dirty="0" smtClean="0">
                <a:solidFill>
                  <a:srgbClr val="000000"/>
                </a:solidFill>
              </a:rPr>
              <a:t>Topology of on-die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024386" y="5691220"/>
            <a:ext cx="355172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PL-300 interconnect 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(non CC, on AXI3, 2004)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through </a:t>
            </a:r>
            <a:r>
              <a:rPr lang="en-US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the</a:t>
            </a:r>
            <a:r>
              <a:rPr lang="en-US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CCI 550 interconnect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(CC, on ACE, 2015)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5131" y="5051997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Examples</a:t>
            </a:r>
            <a:endParaRPr lang="en-US" sz="1300" dirty="0"/>
          </a:p>
        </p:txBody>
      </p:sp>
      <p:sp>
        <p:nvSpPr>
          <p:cNvPr id="85" name="TextBox 84"/>
          <p:cNvSpPr txBox="1"/>
          <p:nvPr/>
        </p:nvSpPr>
        <p:spPr>
          <a:xfrm>
            <a:off x="336894" y="540183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349516" y="5670494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5484364" y="5398711"/>
            <a:ext cx="26874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Nehalem (CC, on QPI, 2008)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886554" y="6316857"/>
            <a:ext cx="18854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CC: Cache Coherent</a:t>
            </a:r>
            <a:endParaRPr lang="en-US" sz="1300" dirty="0"/>
          </a:p>
        </p:txBody>
      </p:sp>
      <p:grpSp>
        <p:nvGrpSpPr>
          <p:cNvPr id="89" name="Group 88"/>
          <p:cNvGrpSpPr/>
          <p:nvPr/>
        </p:nvGrpSpPr>
        <p:grpSpPr>
          <a:xfrm>
            <a:off x="1674127" y="2968890"/>
            <a:ext cx="2100697" cy="1782396"/>
            <a:chOff x="538346" y="3784974"/>
            <a:chExt cx="2100697" cy="1782396"/>
          </a:xfrm>
        </p:grpSpPr>
        <p:sp>
          <p:nvSpPr>
            <p:cNvPr id="90" name="Ellipszis 43"/>
            <p:cNvSpPr/>
            <p:nvPr/>
          </p:nvSpPr>
          <p:spPr>
            <a:xfrm>
              <a:off x="605721" y="3813849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91" name="Ellipszis 44"/>
            <p:cNvSpPr/>
            <p:nvPr/>
          </p:nvSpPr>
          <p:spPr>
            <a:xfrm>
              <a:off x="1755352" y="3784974"/>
              <a:ext cx="720000" cy="59452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92" name="Egyenes összekötő nyíllal 45"/>
            <p:cNvCxnSpPr/>
            <p:nvPr/>
          </p:nvCxnSpPr>
          <p:spPr>
            <a:xfrm flipH="1">
              <a:off x="898386" y="4389913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gyenes összekötő nyíllal 46"/>
            <p:cNvCxnSpPr/>
            <p:nvPr/>
          </p:nvCxnSpPr>
          <p:spPr>
            <a:xfrm flipH="1">
              <a:off x="2103809" y="4370671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églalap 41"/>
            <p:cNvSpPr/>
            <p:nvPr/>
          </p:nvSpPr>
          <p:spPr>
            <a:xfrm>
              <a:off x="538346" y="5135322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95" name="Téglalap 42"/>
            <p:cNvSpPr/>
            <p:nvPr/>
          </p:nvSpPr>
          <p:spPr>
            <a:xfrm>
              <a:off x="1745728" y="5135322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6" name="Egyenes összekötő nyíllal 47"/>
            <p:cNvCxnSpPr/>
            <p:nvPr/>
          </p:nvCxnSpPr>
          <p:spPr>
            <a:xfrm flipH="1">
              <a:off x="900345" y="4772564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nyíllal 48"/>
            <p:cNvCxnSpPr/>
            <p:nvPr/>
          </p:nvCxnSpPr>
          <p:spPr>
            <a:xfrm flipH="1">
              <a:off x="2105768" y="4753322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251410" y="3911376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264664" y="51755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 bwMode="auto">
            <a:xfrm>
              <a:off x="538346" y="4767365"/>
              <a:ext cx="2100697" cy="395"/>
            </a:xfrm>
            <a:prstGeom prst="line">
              <a:avLst/>
            </a:prstGeom>
            <a:noFill/>
            <a:ln w="57150" cap="flat" cmpd="sng" algn="ctr">
              <a:solidFill>
                <a:srgbClr val="2295A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" name="TextBox 100"/>
            <p:cNvSpPr txBox="1"/>
            <p:nvPr/>
          </p:nvSpPr>
          <p:spPr>
            <a:xfrm>
              <a:off x="1240337" y="4464548"/>
              <a:ext cx="5293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Bus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960789" y="2627968"/>
            <a:ext cx="1790934" cy="2520280"/>
            <a:chOff x="1494660" y="2866531"/>
            <a:chExt cx="1790934" cy="2520280"/>
          </a:xfrm>
        </p:grpSpPr>
        <p:sp>
          <p:nvSpPr>
            <p:cNvPr id="103" name="Téglalap 20"/>
            <p:cNvSpPr/>
            <p:nvPr/>
          </p:nvSpPr>
          <p:spPr>
            <a:xfrm>
              <a:off x="1542785" y="3874643"/>
              <a:ext cx="1656184" cy="648072"/>
            </a:xfrm>
            <a:prstGeom prst="rect">
              <a:avLst/>
            </a:prstGeom>
            <a:solidFill>
              <a:srgbClr val="ECAAD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Crossbar</a:t>
              </a:r>
            </a:p>
          </p:txBody>
        </p:sp>
        <p:sp>
          <p:nvSpPr>
            <p:cNvPr id="104" name="Téglalap 21"/>
            <p:cNvSpPr/>
            <p:nvPr/>
          </p:nvSpPr>
          <p:spPr>
            <a:xfrm>
              <a:off x="1494660" y="4954763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105" name="Téglalap 22"/>
            <p:cNvSpPr/>
            <p:nvPr/>
          </p:nvSpPr>
          <p:spPr>
            <a:xfrm>
              <a:off x="2527014" y="4954763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sp>
          <p:nvSpPr>
            <p:cNvPr id="106" name="Ellipszis 23"/>
            <p:cNvSpPr/>
            <p:nvPr/>
          </p:nvSpPr>
          <p:spPr>
            <a:xfrm>
              <a:off x="1494660" y="2866531"/>
              <a:ext cx="72008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Core</a:t>
              </a:r>
              <a:endParaRPr lang="hu-HU" sz="13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Ellipszis 24"/>
            <p:cNvSpPr/>
            <p:nvPr/>
          </p:nvSpPr>
          <p:spPr>
            <a:xfrm>
              <a:off x="2565514" y="2866531"/>
              <a:ext cx="720080" cy="57606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108" name="Egyenes összekötő nyíllal 25"/>
            <p:cNvCxnSpPr/>
            <p:nvPr/>
          </p:nvCxnSpPr>
          <p:spPr>
            <a:xfrm flipH="1">
              <a:off x="1854700" y="3442595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gyenes összekötő nyíllal 26"/>
            <p:cNvCxnSpPr/>
            <p:nvPr/>
          </p:nvCxnSpPr>
          <p:spPr>
            <a:xfrm flipH="1">
              <a:off x="2885095" y="3423353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nyíllal 27"/>
            <p:cNvCxnSpPr/>
            <p:nvPr/>
          </p:nvCxnSpPr>
          <p:spPr>
            <a:xfrm flipH="1">
              <a:off x="1856659" y="452463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nyíllal 28"/>
            <p:cNvCxnSpPr/>
            <p:nvPr/>
          </p:nvCxnSpPr>
          <p:spPr>
            <a:xfrm flipH="1">
              <a:off x="2887054" y="4505388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nyíllal 29"/>
            <p:cNvCxnSpPr/>
            <p:nvPr/>
          </p:nvCxnSpPr>
          <p:spPr>
            <a:xfrm flipH="1">
              <a:off x="1855679" y="3877811"/>
              <a:ext cx="4899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nyíllal 30"/>
            <p:cNvCxnSpPr/>
            <p:nvPr/>
          </p:nvCxnSpPr>
          <p:spPr>
            <a:xfrm flipH="1">
              <a:off x="2890972" y="3858569"/>
              <a:ext cx="2" cy="6641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nyíllal 35"/>
            <p:cNvCxnSpPr/>
            <p:nvPr/>
          </p:nvCxnSpPr>
          <p:spPr>
            <a:xfrm flipH="1">
              <a:off x="1866985" y="3879359"/>
              <a:ext cx="998050" cy="62602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gyenes összekötő nyíllal 38"/>
            <p:cNvCxnSpPr/>
            <p:nvPr/>
          </p:nvCxnSpPr>
          <p:spPr>
            <a:xfrm>
              <a:off x="1870904" y="3879359"/>
              <a:ext cx="1006294" cy="64210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193000" y="2961075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191395" y="4990404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4200624" y="2138877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Higher </a:t>
            </a:r>
          </a:p>
          <a:p>
            <a:pPr algn="ctr"/>
            <a:r>
              <a:rPr lang="en-US" sz="1300" dirty="0" smtClean="0"/>
              <a:t>performance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248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 animBg="1"/>
      <p:bldP spid="75" grpId="0"/>
      <p:bldP spid="77" grpId="0" animBg="1"/>
      <p:bldP spid="78" grpId="0" animBg="1"/>
      <p:bldP spid="79" grpId="0" animBg="1"/>
      <p:bldP spid="8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47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57" name="TextBox 256"/>
          <p:cNvSpPr txBox="1"/>
          <p:nvPr/>
        </p:nvSpPr>
        <p:spPr>
          <a:xfrm>
            <a:off x="73744" y="497048"/>
            <a:ext cx="668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Comparison: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and ARM’s on-die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interconnects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 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8795866" y="6414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261" name="Group 260"/>
          <p:cNvGrpSpPr/>
          <p:nvPr/>
        </p:nvGrpSpPr>
        <p:grpSpPr>
          <a:xfrm>
            <a:off x="2440018" y="1049153"/>
            <a:ext cx="4374668" cy="660103"/>
            <a:chOff x="3142653" y="1049151"/>
            <a:chExt cx="4374668" cy="660103"/>
          </a:xfrm>
        </p:grpSpPr>
        <p:cxnSp>
          <p:nvCxnSpPr>
            <p:cNvPr id="262" name="Straight Connector 261"/>
            <p:cNvCxnSpPr>
              <a:endCxn id="264" idx="6"/>
            </p:cNvCxnSpPr>
            <p:nvPr/>
          </p:nvCxnSpPr>
          <p:spPr bwMode="auto">
            <a:xfrm>
              <a:off x="5333800" y="1425958"/>
              <a:ext cx="2111548" cy="23813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3" name="Text Box 9"/>
            <p:cNvSpPr txBox="1">
              <a:spLocks noChangeArrowheads="1"/>
            </p:cNvSpPr>
            <p:nvPr/>
          </p:nvSpPr>
          <p:spPr bwMode="auto">
            <a:xfrm>
              <a:off x="3142653" y="1049151"/>
              <a:ext cx="4374668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Topology of on-die </a:t>
              </a:r>
              <a:r>
                <a:rPr lang="en-US" altLang="en-US" sz="1300" b="1" dirty="0" err="1" smtClean="0">
                  <a:solidFill>
                    <a:srgbClr val="000000"/>
                  </a:solidFill>
                  <a:latin typeface="Verdana"/>
                </a:rPr>
                <a:t>i</a:t>
              </a:r>
              <a:r>
                <a:rPr lang="hu-HU" altLang="en-US" sz="1300" b="1" dirty="0" smtClean="0">
                  <a:solidFill>
                    <a:srgbClr val="000000"/>
                  </a:solidFill>
                  <a:latin typeface="Verdana"/>
                </a:rPr>
                <a:t>nterconnect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s</a:t>
              </a:r>
              <a:endParaRPr lang="en-US" altLang="en-US" sz="130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64" name="Oval 13"/>
            <p:cNvSpPr>
              <a:spLocks noChangeArrowheads="1"/>
            </p:cNvSpPr>
            <p:nvPr/>
          </p:nvSpPr>
          <p:spPr bwMode="auto">
            <a:xfrm>
              <a:off x="7380261" y="163393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  <p:cxnSp>
          <p:nvCxnSpPr>
            <p:cNvPr id="265" name="Straight Connector 264"/>
            <p:cNvCxnSpPr>
              <a:endCxn id="266" idx="6"/>
            </p:cNvCxnSpPr>
            <p:nvPr/>
          </p:nvCxnSpPr>
          <p:spPr bwMode="auto">
            <a:xfrm flipH="1">
              <a:off x="3211652" y="1428199"/>
              <a:ext cx="2122149" cy="25089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" name="Oval 13"/>
            <p:cNvSpPr>
              <a:spLocks noChangeArrowheads="1"/>
            </p:cNvSpPr>
            <p:nvPr/>
          </p:nvSpPr>
          <p:spPr bwMode="auto">
            <a:xfrm>
              <a:off x="3146565" y="16489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</p:grpSp>
      <p:sp>
        <p:nvSpPr>
          <p:cNvPr id="267" name="Text Box 9"/>
          <p:cNvSpPr txBox="1">
            <a:spLocks noChangeArrowheads="1"/>
          </p:cNvSpPr>
          <p:nvPr/>
        </p:nvSpPr>
        <p:spPr bwMode="auto">
          <a:xfrm>
            <a:off x="1627134" y="1751460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Ring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bus-based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topology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8" name="Right Arrow 267"/>
          <p:cNvSpPr/>
          <p:nvPr/>
        </p:nvSpPr>
        <p:spPr bwMode="auto">
          <a:xfrm>
            <a:off x="798505" y="1916278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269" name="Group 268"/>
          <p:cNvGrpSpPr/>
          <p:nvPr/>
        </p:nvGrpSpPr>
        <p:grpSpPr>
          <a:xfrm>
            <a:off x="1764540" y="2574357"/>
            <a:ext cx="1930969" cy="2286043"/>
            <a:chOff x="3453773" y="3370130"/>
            <a:chExt cx="1930969" cy="2286043"/>
          </a:xfrm>
        </p:grpSpPr>
        <p:sp>
          <p:nvSpPr>
            <p:cNvPr id="270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1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Ring </a:t>
              </a:r>
            </a:p>
          </p:txBody>
        </p:sp>
        <p:sp>
          <p:nvSpPr>
            <p:cNvPr id="272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3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274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---</a:t>
              </a:r>
            </a:p>
          </p:txBody>
        </p:sp>
        <p:sp>
          <p:nvSpPr>
            <p:cNvPr id="277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78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TextBox 279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281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2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83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TextBox 283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285" name="Right Arrow 284"/>
          <p:cNvSpPr/>
          <p:nvPr/>
        </p:nvSpPr>
        <p:spPr bwMode="auto">
          <a:xfrm>
            <a:off x="4273041" y="18999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86" name="Text Box 9"/>
          <p:cNvSpPr txBox="1">
            <a:spLocks noChangeArrowheads="1"/>
          </p:cNvSpPr>
          <p:nvPr/>
        </p:nvSpPr>
        <p:spPr bwMode="auto">
          <a:xfrm>
            <a:off x="5778719" y="1742496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2D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mesh-based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topology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5351170" y="6258873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CMN-6xx Interconnect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(CC, on CHI, 2017)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288" name="Group 287"/>
          <p:cNvGrpSpPr/>
          <p:nvPr/>
        </p:nvGrpSpPr>
        <p:grpSpPr>
          <a:xfrm>
            <a:off x="5314870" y="2590369"/>
            <a:ext cx="3408819" cy="2317487"/>
            <a:chOff x="3008815" y="2537648"/>
            <a:chExt cx="5857806" cy="3633492"/>
          </a:xfrm>
        </p:grpSpPr>
        <p:sp>
          <p:nvSpPr>
            <p:cNvPr id="289" name="TextBox 288"/>
            <p:cNvSpPr txBox="1"/>
            <p:nvPr/>
          </p:nvSpPr>
          <p:spPr>
            <a:xfrm>
              <a:off x="3008815" y="2537648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290" name="Group 289"/>
            <p:cNvGrpSpPr/>
            <p:nvPr/>
          </p:nvGrpSpPr>
          <p:grpSpPr>
            <a:xfrm>
              <a:off x="3011581" y="3241033"/>
              <a:ext cx="501897" cy="434296"/>
              <a:chOff x="3203019" y="1631379"/>
              <a:chExt cx="501897" cy="434296"/>
            </a:xfrm>
          </p:grpSpPr>
          <p:sp>
            <p:nvSpPr>
              <p:cNvPr id="485" name="Rounded Rectangle 48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6" name="TextBox 48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>
              <a:off x="3020394" y="3957306"/>
              <a:ext cx="501897" cy="434296"/>
              <a:chOff x="3203019" y="1631379"/>
              <a:chExt cx="501897" cy="434296"/>
            </a:xfrm>
          </p:grpSpPr>
          <p:sp>
            <p:nvSpPr>
              <p:cNvPr id="483" name="Rounded Rectangle 48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4" name="TextBox 48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292" name="Group 291"/>
            <p:cNvGrpSpPr/>
            <p:nvPr/>
          </p:nvGrpSpPr>
          <p:grpSpPr>
            <a:xfrm>
              <a:off x="3020394" y="4663239"/>
              <a:ext cx="501897" cy="434296"/>
              <a:chOff x="3203019" y="1631379"/>
              <a:chExt cx="501897" cy="434296"/>
            </a:xfrm>
          </p:grpSpPr>
          <p:sp>
            <p:nvSpPr>
              <p:cNvPr id="481" name="Rounded Rectangle 48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2" name="TextBox 48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3012802" y="5372755"/>
              <a:ext cx="501897" cy="434296"/>
              <a:chOff x="3203019" y="1631379"/>
              <a:chExt cx="501897" cy="434296"/>
            </a:xfrm>
          </p:grpSpPr>
          <p:sp>
            <p:nvSpPr>
              <p:cNvPr id="479" name="Rounded Rectangle 47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cxnSp>
          <p:nvCxnSpPr>
            <p:cNvPr id="294" name="Straight Connector 293"/>
            <p:cNvCxnSpPr>
              <a:stCxn id="289" idx="2"/>
              <a:endCxn id="486" idx="0"/>
            </p:cNvCxnSpPr>
            <p:nvPr/>
          </p:nvCxnSpPr>
          <p:spPr bwMode="auto">
            <a:xfrm>
              <a:off x="3259763" y="2945835"/>
              <a:ext cx="2765" cy="32130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" name="Straight Connector 294"/>
            <p:cNvCxnSpPr/>
            <p:nvPr/>
          </p:nvCxnSpPr>
          <p:spPr bwMode="auto">
            <a:xfrm>
              <a:off x="3263766" y="360059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" name="Straight Connector 295"/>
            <p:cNvCxnSpPr/>
            <p:nvPr/>
          </p:nvCxnSpPr>
          <p:spPr bwMode="auto">
            <a:xfrm>
              <a:off x="3259747" y="431305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" name="Straight Connector 296"/>
            <p:cNvCxnSpPr/>
            <p:nvPr/>
          </p:nvCxnSpPr>
          <p:spPr bwMode="auto">
            <a:xfrm>
              <a:off x="3259739" y="502021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8" name="Rectangle 297"/>
            <p:cNvSpPr/>
            <p:nvPr/>
          </p:nvSpPr>
          <p:spPr bwMode="auto">
            <a:xfrm>
              <a:off x="3517718" y="2884276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299" name="Rectangle 298"/>
            <p:cNvSpPr/>
            <p:nvPr/>
          </p:nvSpPr>
          <p:spPr bwMode="auto">
            <a:xfrm>
              <a:off x="3536885" y="3602585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300" name="Rectangle 299"/>
            <p:cNvSpPr/>
            <p:nvPr/>
          </p:nvSpPr>
          <p:spPr bwMode="auto">
            <a:xfrm>
              <a:off x="3536885" y="4367670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301" name="Rectangle 300"/>
            <p:cNvSpPr/>
            <p:nvPr/>
          </p:nvSpPr>
          <p:spPr bwMode="auto">
            <a:xfrm>
              <a:off x="3536885" y="502640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302" name="Rectangle 301"/>
            <p:cNvSpPr/>
            <p:nvPr/>
          </p:nvSpPr>
          <p:spPr bwMode="auto">
            <a:xfrm>
              <a:off x="3536885" y="572425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3929631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304" name="Group 303"/>
            <p:cNvGrpSpPr/>
            <p:nvPr/>
          </p:nvGrpSpPr>
          <p:grpSpPr>
            <a:xfrm>
              <a:off x="3932397" y="3243647"/>
              <a:ext cx="501897" cy="434296"/>
              <a:chOff x="3203019" y="1631379"/>
              <a:chExt cx="501897" cy="434296"/>
            </a:xfrm>
          </p:grpSpPr>
          <p:sp>
            <p:nvSpPr>
              <p:cNvPr id="477" name="Rounded Rectangle 47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3941210" y="3959920"/>
              <a:ext cx="501897" cy="434296"/>
              <a:chOff x="3203019" y="1631379"/>
              <a:chExt cx="501897" cy="434296"/>
            </a:xfrm>
          </p:grpSpPr>
          <p:sp>
            <p:nvSpPr>
              <p:cNvPr id="475" name="Rounded Rectangle 47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76" name="TextBox 47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06" name="Group 305"/>
            <p:cNvGrpSpPr/>
            <p:nvPr/>
          </p:nvGrpSpPr>
          <p:grpSpPr>
            <a:xfrm>
              <a:off x="3941210" y="4665853"/>
              <a:ext cx="501897" cy="434296"/>
              <a:chOff x="3203019" y="1631379"/>
              <a:chExt cx="501897" cy="434296"/>
            </a:xfrm>
          </p:grpSpPr>
          <p:sp>
            <p:nvSpPr>
              <p:cNvPr id="473" name="Rounded Rectangle 47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3933618" y="5375369"/>
              <a:ext cx="501897" cy="434296"/>
              <a:chOff x="3203019" y="1631379"/>
              <a:chExt cx="501897" cy="434296"/>
            </a:xfrm>
          </p:grpSpPr>
          <p:sp>
            <p:nvSpPr>
              <p:cNvPr id="471" name="Rounded Rectangle 47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72" name="TextBox 47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308" name="TextBox 307"/>
            <p:cNvSpPr txBox="1"/>
            <p:nvPr/>
          </p:nvSpPr>
          <p:spPr>
            <a:xfrm>
              <a:off x="4904233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309" name="Group 308"/>
            <p:cNvGrpSpPr/>
            <p:nvPr/>
          </p:nvGrpSpPr>
          <p:grpSpPr>
            <a:xfrm>
              <a:off x="4907000" y="3243647"/>
              <a:ext cx="501897" cy="434296"/>
              <a:chOff x="3203019" y="1631379"/>
              <a:chExt cx="501897" cy="434296"/>
            </a:xfrm>
          </p:grpSpPr>
          <p:sp>
            <p:nvSpPr>
              <p:cNvPr id="469" name="Rounded Rectangle 46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70" name="TextBox 46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4915813" y="3959920"/>
              <a:ext cx="501897" cy="434296"/>
              <a:chOff x="3203019" y="1631379"/>
              <a:chExt cx="501897" cy="434296"/>
            </a:xfrm>
          </p:grpSpPr>
          <p:sp>
            <p:nvSpPr>
              <p:cNvPr id="467" name="Rounded Rectangle 46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4915813" y="4665853"/>
              <a:ext cx="501897" cy="434296"/>
              <a:chOff x="3203019" y="1631379"/>
              <a:chExt cx="501897" cy="434296"/>
            </a:xfrm>
          </p:grpSpPr>
          <p:sp>
            <p:nvSpPr>
              <p:cNvPr id="465" name="Rounded Rectangle 46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66" name="TextBox 46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2" name="Group 311"/>
            <p:cNvGrpSpPr/>
            <p:nvPr/>
          </p:nvGrpSpPr>
          <p:grpSpPr>
            <a:xfrm>
              <a:off x="4908221" y="5375369"/>
              <a:ext cx="501897" cy="434296"/>
              <a:chOff x="3203019" y="1631379"/>
              <a:chExt cx="501897" cy="434296"/>
            </a:xfrm>
          </p:grpSpPr>
          <p:sp>
            <p:nvSpPr>
              <p:cNvPr id="463" name="Rounded Rectangle 46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313" name="TextBox 312"/>
            <p:cNvSpPr txBox="1"/>
            <p:nvPr/>
          </p:nvSpPr>
          <p:spPr>
            <a:xfrm>
              <a:off x="5879928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314" name="Group 313"/>
            <p:cNvGrpSpPr/>
            <p:nvPr/>
          </p:nvGrpSpPr>
          <p:grpSpPr>
            <a:xfrm>
              <a:off x="5882694" y="3243647"/>
              <a:ext cx="501897" cy="434296"/>
              <a:chOff x="3203019" y="1631379"/>
              <a:chExt cx="501897" cy="434296"/>
            </a:xfrm>
          </p:grpSpPr>
          <p:sp>
            <p:nvSpPr>
              <p:cNvPr id="461" name="Rounded Rectangle 46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62" name="TextBox 46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5891507" y="3959920"/>
              <a:ext cx="501897" cy="434296"/>
              <a:chOff x="3203019" y="1631379"/>
              <a:chExt cx="501897" cy="434296"/>
            </a:xfrm>
          </p:grpSpPr>
          <p:sp>
            <p:nvSpPr>
              <p:cNvPr id="459" name="Rounded Rectangle 45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6" name="Group 315"/>
            <p:cNvGrpSpPr/>
            <p:nvPr/>
          </p:nvGrpSpPr>
          <p:grpSpPr>
            <a:xfrm>
              <a:off x="5891507" y="4665853"/>
              <a:ext cx="501897" cy="434296"/>
              <a:chOff x="3203019" y="1631379"/>
              <a:chExt cx="501897" cy="434296"/>
            </a:xfrm>
          </p:grpSpPr>
          <p:sp>
            <p:nvSpPr>
              <p:cNvPr id="457" name="Rounded Rectangle 45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58" name="TextBox 45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5883915" y="5375369"/>
              <a:ext cx="501897" cy="434296"/>
              <a:chOff x="3203019" y="1631379"/>
              <a:chExt cx="501897" cy="434296"/>
            </a:xfrm>
          </p:grpSpPr>
          <p:sp>
            <p:nvSpPr>
              <p:cNvPr id="455" name="Rounded Rectangle 45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56" name="TextBox 45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318" name="TextBox 317"/>
            <p:cNvSpPr txBox="1"/>
            <p:nvPr/>
          </p:nvSpPr>
          <p:spPr>
            <a:xfrm>
              <a:off x="6847262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319" name="Group 318"/>
            <p:cNvGrpSpPr/>
            <p:nvPr/>
          </p:nvGrpSpPr>
          <p:grpSpPr>
            <a:xfrm>
              <a:off x="6850029" y="3243647"/>
              <a:ext cx="501897" cy="434296"/>
              <a:chOff x="3203019" y="1631379"/>
              <a:chExt cx="501897" cy="434296"/>
            </a:xfrm>
          </p:grpSpPr>
          <p:sp>
            <p:nvSpPr>
              <p:cNvPr id="453" name="Rounded Rectangle 45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6858842" y="3959920"/>
              <a:ext cx="501897" cy="434296"/>
              <a:chOff x="3203019" y="1631379"/>
              <a:chExt cx="501897" cy="434296"/>
            </a:xfrm>
          </p:grpSpPr>
          <p:sp>
            <p:nvSpPr>
              <p:cNvPr id="451" name="Rounded Rectangle 45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6858842" y="4665853"/>
              <a:ext cx="501897" cy="434296"/>
              <a:chOff x="3203019" y="1631379"/>
              <a:chExt cx="501897" cy="434296"/>
            </a:xfrm>
          </p:grpSpPr>
          <p:sp>
            <p:nvSpPr>
              <p:cNvPr id="449" name="Rounded Rectangle 44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6851250" y="5375369"/>
              <a:ext cx="501897" cy="434296"/>
              <a:chOff x="3203019" y="1631379"/>
              <a:chExt cx="501897" cy="434296"/>
            </a:xfrm>
          </p:grpSpPr>
          <p:sp>
            <p:nvSpPr>
              <p:cNvPr id="447" name="Rounded Rectangle 44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>
              <a:off x="4461052" y="2888940"/>
              <a:ext cx="430647" cy="3251459"/>
              <a:chOff x="4501393" y="2888940"/>
              <a:chExt cx="430647" cy="3251459"/>
            </a:xfrm>
          </p:grpSpPr>
          <p:sp>
            <p:nvSpPr>
              <p:cNvPr id="442" name="Rectangle 441"/>
              <p:cNvSpPr/>
              <p:nvPr/>
            </p:nvSpPr>
            <p:spPr bwMode="auto">
              <a:xfrm>
                <a:off x="4501393" y="2888940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3" name="Rectangle 442"/>
              <p:cNvSpPr/>
              <p:nvPr/>
            </p:nvSpPr>
            <p:spPr bwMode="auto">
              <a:xfrm>
                <a:off x="4520560" y="3607249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4" name="Rectangle 443"/>
              <p:cNvSpPr/>
              <p:nvPr/>
            </p:nvSpPr>
            <p:spPr bwMode="auto">
              <a:xfrm>
                <a:off x="4520560" y="4372334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5" name="Rectangle 444"/>
              <p:cNvSpPr/>
              <p:nvPr/>
            </p:nvSpPr>
            <p:spPr bwMode="auto">
              <a:xfrm>
                <a:off x="452056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6" name="Rectangle 445"/>
              <p:cNvSpPr/>
              <p:nvPr/>
            </p:nvSpPr>
            <p:spPr bwMode="auto">
              <a:xfrm>
                <a:off x="452056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324" name="Group 323"/>
            <p:cNvGrpSpPr/>
            <p:nvPr/>
          </p:nvGrpSpPr>
          <p:grpSpPr>
            <a:xfrm>
              <a:off x="5440319" y="2888940"/>
              <a:ext cx="430647" cy="3251459"/>
              <a:chOff x="5761533" y="2888940"/>
              <a:chExt cx="430647" cy="3251459"/>
            </a:xfrm>
          </p:grpSpPr>
          <p:sp>
            <p:nvSpPr>
              <p:cNvPr id="437" name="Rectangle 436"/>
              <p:cNvSpPr/>
              <p:nvPr/>
            </p:nvSpPr>
            <p:spPr bwMode="auto">
              <a:xfrm>
                <a:off x="5761533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5780700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5780700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578070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578070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6419042" y="2888940"/>
              <a:ext cx="430647" cy="3251459"/>
              <a:chOff x="6526618" y="2888940"/>
              <a:chExt cx="430647" cy="3251459"/>
            </a:xfrm>
          </p:grpSpPr>
          <p:sp>
            <p:nvSpPr>
              <p:cNvPr id="432" name="Rectangle 431"/>
              <p:cNvSpPr/>
              <p:nvPr/>
            </p:nvSpPr>
            <p:spPr bwMode="auto">
              <a:xfrm>
                <a:off x="6526618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3" name="Rectangle 432"/>
              <p:cNvSpPr/>
              <p:nvPr/>
            </p:nvSpPr>
            <p:spPr bwMode="auto">
              <a:xfrm>
                <a:off x="6545785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4" name="Rectangle 433"/>
              <p:cNvSpPr/>
              <p:nvPr/>
            </p:nvSpPr>
            <p:spPr bwMode="auto">
              <a:xfrm>
                <a:off x="6545785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5" name="Rectangle 434"/>
              <p:cNvSpPr/>
              <p:nvPr/>
            </p:nvSpPr>
            <p:spPr bwMode="auto">
              <a:xfrm>
                <a:off x="654578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6" name="Rectangle 435"/>
              <p:cNvSpPr/>
              <p:nvPr/>
            </p:nvSpPr>
            <p:spPr bwMode="auto">
              <a:xfrm>
                <a:off x="654578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326" name="Group 325"/>
            <p:cNvGrpSpPr/>
            <p:nvPr/>
          </p:nvGrpSpPr>
          <p:grpSpPr>
            <a:xfrm>
              <a:off x="7350155" y="2888940"/>
              <a:ext cx="430647" cy="3251459"/>
              <a:chOff x="7336708" y="2888940"/>
              <a:chExt cx="430647" cy="3251459"/>
            </a:xfrm>
          </p:grpSpPr>
          <p:sp>
            <p:nvSpPr>
              <p:cNvPr id="427" name="Rectangle 426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1" name="Rectangle 430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cxnSp>
          <p:nvCxnSpPr>
            <p:cNvPr id="327" name="Straight Arrow Connector 326"/>
            <p:cNvCxnSpPr/>
            <p:nvPr/>
          </p:nvCxnSpPr>
          <p:spPr bwMode="auto">
            <a:xfrm>
              <a:off x="3408563" y="348048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Arrow Connector 327"/>
            <p:cNvCxnSpPr/>
            <p:nvPr/>
          </p:nvCxnSpPr>
          <p:spPr bwMode="auto">
            <a:xfrm>
              <a:off x="4334512" y="347400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9" name="Straight Arrow Connector 328"/>
            <p:cNvCxnSpPr/>
            <p:nvPr/>
          </p:nvCxnSpPr>
          <p:spPr bwMode="auto">
            <a:xfrm>
              <a:off x="5324351" y="34755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>
              <a:off x="6299691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>
              <a:off x="3428764" y="276040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2" name="Straight Arrow Connector 331"/>
            <p:cNvCxnSpPr/>
            <p:nvPr/>
          </p:nvCxnSpPr>
          <p:spPr bwMode="auto">
            <a:xfrm>
              <a:off x="4354713" y="275392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Arrow Connector 332"/>
            <p:cNvCxnSpPr/>
            <p:nvPr/>
          </p:nvCxnSpPr>
          <p:spPr bwMode="auto">
            <a:xfrm>
              <a:off x="5344552" y="275547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4" name="Straight Arrow Connector 333"/>
            <p:cNvCxnSpPr/>
            <p:nvPr/>
          </p:nvCxnSpPr>
          <p:spPr bwMode="auto">
            <a:xfrm>
              <a:off x="6319892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5" name="Straight Arrow Connector 334"/>
            <p:cNvCxnSpPr/>
            <p:nvPr/>
          </p:nvCxnSpPr>
          <p:spPr bwMode="auto">
            <a:xfrm>
              <a:off x="3426493" y="417076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6" name="Straight Arrow Connector 335"/>
            <p:cNvCxnSpPr/>
            <p:nvPr/>
          </p:nvCxnSpPr>
          <p:spPr bwMode="auto">
            <a:xfrm>
              <a:off x="4352442" y="416428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7" name="Straight Arrow Connector 336"/>
            <p:cNvCxnSpPr/>
            <p:nvPr/>
          </p:nvCxnSpPr>
          <p:spPr bwMode="auto">
            <a:xfrm>
              <a:off x="5342281" y="41658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8" name="Straight Arrow Connector 337"/>
            <p:cNvCxnSpPr/>
            <p:nvPr/>
          </p:nvCxnSpPr>
          <p:spPr bwMode="auto">
            <a:xfrm>
              <a:off x="6317621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9" name="Straight Arrow Connector 338"/>
            <p:cNvCxnSpPr/>
            <p:nvPr/>
          </p:nvCxnSpPr>
          <p:spPr bwMode="auto">
            <a:xfrm>
              <a:off x="3413046" y="4870006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0" name="Straight Arrow Connector 339"/>
            <p:cNvCxnSpPr/>
            <p:nvPr/>
          </p:nvCxnSpPr>
          <p:spPr bwMode="auto">
            <a:xfrm>
              <a:off x="4338995" y="4863530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1" name="Straight Arrow Connector 340"/>
            <p:cNvCxnSpPr/>
            <p:nvPr/>
          </p:nvCxnSpPr>
          <p:spPr bwMode="auto">
            <a:xfrm>
              <a:off x="5328834" y="486507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" name="Straight Arrow Connector 341"/>
            <p:cNvCxnSpPr/>
            <p:nvPr/>
          </p:nvCxnSpPr>
          <p:spPr bwMode="auto">
            <a:xfrm>
              <a:off x="6304174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" name="Straight Arrow Connector 342"/>
            <p:cNvCxnSpPr/>
            <p:nvPr/>
          </p:nvCxnSpPr>
          <p:spPr bwMode="auto">
            <a:xfrm>
              <a:off x="3399599" y="55961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4" name="Straight Arrow Connector 343"/>
            <p:cNvCxnSpPr/>
            <p:nvPr/>
          </p:nvCxnSpPr>
          <p:spPr bwMode="auto">
            <a:xfrm>
              <a:off x="4325548" y="5589674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5" name="Straight Arrow Connector 344"/>
            <p:cNvCxnSpPr/>
            <p:nvPr/>
          </p:nvCxnSpPr>
          <p:spPr bwMode="auto">
            <a:xfrm>
              <a:off x="5315387" y="5591219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6" name="Straight Arrow Connector 345"/>
            <p:cNvCxnSpPr/>
            <p:nvPr/>
          </p:nvCxnSpPr>
          <p:spPr bwMode="auto">
            <a:xfrm>
              <a:off x="6290727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3266855" y="431242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" name="Straight Connector 347"/>
            <p:cNvCxnSpPr/>
            <p:nvPr/>
          </p:nvCxnSpPr>
          <p:spPr bwMode="auto">
            <a:xfrm>
              <a:off x="4187354" y="288156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4191357" y="358886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4187338" y="430132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4187330" y="500849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4194446" y="430069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5159850" y="288894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4" name="Straight Connector 353"/>
            <p:cNvCxnSpPr/>
            <p:nvPr/>
          </p:nvCxnSpPr>
          <p:spPr bwMode="auto">
            <a:xfrm>
              <a:off x="5163853" y="359624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5" name="Straight Connector 354"/>
            <p:cNvCxnSpPr/>
            <p:nvPr/>
          </p:nvCxnSpPr>
          <p:spPr bwMode="auto">
            <a:xfrm>
              <a:off x="5159834" y="430870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6" name="Straight Connector 355"/>
            <p:cNvCxnSpPr/>
            <p:nvPr/>
          </p:nvCxnSpPr>
          <p:spPr bwMode="auto">
            <a:xfrm>
              <a:off x="5159826" y="501586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7" name="Straight Connector 356"/>
            <p:cNvCxnSpPr/>
            <p:nvPr/>
          </p:nvCxnSpPr>
          <p:spPr bwMode="auto">
            <a:xfrm>
              <a:off x="5166942" y="430806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" name="Straight Connector 357"/>
            <p:cNvCxnSpPr/>
            <p:nvPr/>
          </p:nvCxnSpPr>
          <p:spPr bwMode="auto">
            <a:xfrm>
              <a:off x="6129943" y="289631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9" name="Straight Connector 358"/>
            <p:cNvCxnSpPr/>
            <p:nvPr/>
          </p:nvCxnSpPr>
          <p:spPr bwMode="auto">
            <a:xfrm>
              <a:off x="6133946" y="360361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0" name="Straight Connector 359"/>
            <p:cNvCxnSpPr/>
            <p:nvPr/>
          </p:nvCxnSpPr>
          <p:spPr bwMode="auto">
            <a:xfrm>
              <a:off x="6129927" y="431607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1" name="Straight Connector 360"/>
            <p:cNvCxnSpPr/>
            <p:nvPr/>
          </p:nvCxnSpPr>
          <p:spPr bwMode="auto">
            <a:xfrm>
              <a:off x="6129919" y="502323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2" name="Straight Connector 361"/>
            <p:cNvCxnSpPr/>
            <p:nvPr/>
          </p:nvCxnSpPr>
          <p:spPr bwMode="auto">
            <a:xfrm>
              <a:off x="6137035" y="431544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3" name="Straight Connector 362"/>
            <p:cNvCxnSpPr/>
            <p:nvPr/>
          </p:nvCxnSpPr>
          <p:spPr bwMode="auto">
            <a:xfrm>
              <a:off x="7106634" y="290444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4" name="Straight Connector 363"/>
            <p:cNvCxnSpPr/>
            <p:nvPr/>
          </p:nvCxnSpPr>
          <p:spPr bwMode="auto">
            <a:xfrm>
              <a:off x="7110637" y="361175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5" name="Straight Connector 364"/>
            <p:cNvCxnSpPr/>
            <p:nvPr/>
          </p:nvCxnSpPr>
          <p:spPr bwMode="auto">
            <a:xfrm>
              <a:off x="7106618" y="432421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6" name="Straight Connector 365"/>
            <p:cNvCxnSpPr/>
            <p:nvPr/>
          </p:nvCxnSpPr>
          <p:spPr bwMode="auto">
            <a:xfrm>
              <a:off x="7106610" y="503137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7" name="Straight Connector 366"/>
            <p:cNvCxnSpPr/>
            <p:nvPr/>
          </p:nvCxnSpPr>
          <p:spPr bwMode="auto">
            <a:xfrm>
              <a:off x="7113726" y="432357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" name="TextBox 367"/>
            <p:cNvSpPr txBox="1"/>
            <p:nvPr/>
          </p:nvSpPr>
          <p:spPr>
            <a:xfrm>
              <a:off x="3359374" y="285092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69" name="TextBox 368"/>
            <p:cNvSpPr txBox="1"/>
            <p:nvPr/>
          </p:nvSpPr>
          <p:spPr>
            <a:xfrm>
              <a:off x="4306731" y="286611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3381153" y="358245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4324121" y="358181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383740" y="286585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5406485" y="358992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3384271" y="4350677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4324163" y="435006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5407291" y="435308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3364186" y="500405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4305724" y="5011169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5286485" y="5711963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3364186" y="570128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7811461" y="2547745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382" name="Group 381"/>
            <p:cNvGrpSpPr/>
            <p:nvPr/>
          </p:nvGrpSpPr>
          <p:grpSpPr>
            <a:xfrm>
              <a:off x="7814227" y="3251129"/>
              <a:ext cx="501897" cy="434296"/>
              <a:chOff x="3203019" y="1631379"/>
              <a:chExt cx="501897" cy="434296"/>
            </a:xfrm>
          </p:grpSpPr>
          <p:sp>
            <p:nvSpPr>
              <p:cNvPr id="425" name="Rounded Rectangle 42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26" name="TextBox 42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7823040" y="3967402"/>
              <a:ext cx="501897" cy="434296"/>
              <a:chOff x="3203019" y="1631379"/>
              <a:chExt cx="501897" cy="434296"/>
            </a:xfrm>
          </p:grpSpPr>
          <p:sp>
            <p:nvSpPr>
              <p:cNvPr id="423" name="Rounded Rectangle 42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84" name="Group 383"/>
            <p:cNvGrpSpPr/>
            <p:nvPr/>
          </p:nvGrpSpPr>
          <p:grpSpPr>
            <a:xfrm>
              <a:off x="7823040" y="4673335"/>
              <a:ext cx="501897" cy="434296"/>
              <a:chOff x="3203019" y="1631379"/>
              <a:chExt cx="501897" cy="434296"/>
            </a:xfrm>
          </p:grpSpPr>
          <p:sp>
            <p:nvSpPr>
              <p:cNvPr id="421" name="Rounded Rectangle 42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85" name="Group 384"/>
            <p:cNvGrpSpPr/>
            <p:nvPr/>
          </p:nvGrpSpPr>
          <p:grpSpPr>
            <a:xfrm>
              <a:off x="7815448" y="5382851"/>
              <a:ext cx="501897" cy="434296"/>
              <a:chOff x="3203019" y="1631379"/>
              <a:chExt cx="501897" cy="434296"/>
            </a:xfrm>
          </p:grpSpPr>
          <p:sp>
            <p:nvSpPr>
              <p:cNvPr id="419" name="Rounded Rectangle 41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8314353" y="2896422"/>
              <a:ext cx="430647" cy="3251459"/>
              <a:chOff x="7336708" y="2888940"/>
              <a:chExt cx="430647" cy="3251459"/>
            </a:xfrm>
          </p:grpSpPr>
          <p:sp>
            <p:nvSpPr>
              <p:cNvPr id="414" name="Rectangle 413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15" name="Rectangle 414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16" name="Rectangle 415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17" name="Rectangle 416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cxnSp>
          <p:nvCxnSpPr>
            <p:cNvPr id="387" name="Straight Connector 386"/>
            <p:cNvCxnSpPr/>
            <p:nvPr/>
          </p:nvCxnSpPr>
          <p:spPr bwMode="auto">
            <a:xfrm>
              <a:off x="8070832" y="291193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8" name="Straight Connector 387"/>
            <p:cNvCxnSpPr/>
            <p:nvPr/>
          </p:nvCxnSpPr>
          <p:spPr bwMode="auto">
            <a:xfrm>
              <a:off x="8074835" y="361923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" name="Straight Connector 388"/>
            <p:cNvCxnSpPr/>
            <p:nvPr/>
          </p:nvCxnSpPr>
          <p:spPr bwMode="auto">
            <a:xfrm>
              <a:off x="8070816" y="433169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" name="Straight Connector 389"/>
            <p:cNvCxnSpPr/>
            <p:nvPr/>
          </p:nvCxnSpPr>
          <p:spPr bwMode="auto">
            <a:xfrm>
              <a:off x="8070808" y="503885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1" name="Straight Connector 390"/>
            <p:cNvCxnSpPr/>
            <p:nvPr/>
          </p:nvCxnSpPr>
          <p:spPr bwMode="auto">
            <a:xfrm>
              <a:off x="8077924" y="433105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2" name="Straight Arrow Connector 391"/>
            <p:cNvCxnSpPr/>
            <p:nvPr/>
          </p:nvCxnSpPr>
          <p:spPr bwMode="auto">
            <a:xfrm>
              <a:off x="7254943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3" name="Straight Arrow Connector 392"/>
            <p:cNvCxnSpPr/>
            <p:nvPr/>
          </p:nvCxnSpPr>
          <p:spPr bwMode="auto">
            <a:xfrm>
              <a:off x="7260396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4" name="Straight Arrow Connector 393"/>
            <p:cNvCxnSpPr/>
            <p:nvPr/>
          </p:nvCxnSpPr>
          <p:spPr bwMode="auto">
            <a:xfrm>
              <a:off x="7272873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5" name="Straight Arrow Connector 394"/>
            <p:cNvCxnSpPr/>
            <p:nvPr/>
          </p:nvCxnSpPr>
          <p:spPr bwMode="auto">
            <a:xfrm>
              <a:off x="7259426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Arrow Connector 395"/>
            <p:cNvCxnSpPr/>
            <p:nvPr/>
          </p:nvCxnSpPr>
          <p:spPr bwMode="auto">
            <a:xfrm>
              <a:off x="7245979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7" name="TextBox 396"/>
            <p:cNvSpPr txBox="1"/>
            <p:nvPr/>
          </p:nvSpPr>
          <p:spPr>
            <a:xfrm>
              <a:off x="6385593" y="4350842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6384794" y="3580095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6362047" y="286567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5284030" y="5008712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4318000" y="5702128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7219678" y="2872444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3" name="TextBox 402"/>
            <p:cNvSpPr txBox="1"/>
            <p:nvPr/>
          </p:nvSpPr>
          <p:spPr>
            <a:xfrm>
              <a:off x="8184276" y="287441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8202202" y="3596976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7241180" y="359876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7242969" y="4364355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8202195" y="4358739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408" name="TextBox 407"/>
            <p:cNvSpPr txBox="1"/>
            <p:nvPr/>
          </p:nvSpPr>
          <p:spPr>
            <a:xfrm>
              <a:off x="6389129" y="5011169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7325538" y="5006268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8287735" y="501338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8286307" y="5712717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7327758" y="5711290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6396248" y="570195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</p:grpSp>
      <p:sp>
        <p:nvSpPr>
          <p:cNvPr id="487" name="TextBox 486"/>
          <p:cNvSpPr txBox="1"/>
          <p:nvPr/>
        </p:nvSpPr>
        <p:spPr>
          <a:xfrm>
            <a:off x="8679590" y="636109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88" name="TextBox 487"/>
          <p:cNvSpPr txBox="1"/>
          <p:nvPr/>
        </p:nvSpPr>
        <p:spPr>
          <a:xfrm>
            <a:off x="3700276" y="4867051"/>
            <a:ext cx="29020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CC: Core Cluster</a:t>
            </a:r>
          </a:p>
          <a:p>
            <a:r>
              <a:rPr lang="en-US" sz="1300" dirty="0" smtClean="0"/>
              <a:t>A:   Accelerator (e.g. GPU, NPU)</a:t>
            </a:r>
          </a:p>
          <a:p>
            <a:r>
              <a:rPr lang="en-US" sz="1300" dirty="0" err="1" smtClean="0"/>
              <a:t>nc</a:t>
            </a:r>
            <a:r>
              <a:rPr lang="en-US" sz="1300" dirty="0" smtClean="0"/>
              <a:t>: Core count</a:t>
            </a:r>
            <a:endParaRPr lang="en-US" sz="1300" dirty="0"/>
          </a:p>
        </p:txBody>
      </p:sp>
      <p:cxnSp>
        <p:nvCxnSpPr>
          <p:cNvPr id="489" name="Straight Connector 488"/>
          <p:cNvCxnSpPr/>
          <p:nvPr/>
        </p:nvCxnSpPr>
        <p:spPr bwMode="auto">
          <a:xfrm>
            <a:off x="295097" y="1409704"/>
            <a:ext cx="4212000" cy="317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0" name="TextBox 489"/>
          <p:cNvSpPr txBox="1"/>
          <p:nvPr/>
        </p:nvSpPr>
        <p:spPr>
          <a:xfrm>
            <a:off x="1248807" y="6258949"/>
            <a:ext cx="30412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</a:rPr>
              <a:t>CCN-5xx interconnect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</a:rPr>
              <a:t>(CC, on CHI, 2012)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491" name="TextBox 490"/>
          <p:cNvSpPr txBox="1"/>
          <p:nvPr/>
        </p:nvSpPr>
        <p:spPr>
          <a:xfrm>
            <a:off x="462004" y="5280936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Examples</a:t>
            </a:r>
            <a:endParaRPr lang="en-US" sz="1300" i="1" dirty="0"/>
          </a:p>
        </p:txBody>
      </p:sp>
      <p:sp>
        <p:nvSpPr>
          <p:cNvPr id="492" name="TextBox 491"/>
          <p:cNvSpPr txBox="1"/>
          <p:nvPr/>
        </p:nvSpPr>
        <p:spPr>
          <a:xfrm>
            <a:off x="644885" y="559227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493" name="TextBox 492"/>
          <p:cNvSpPr txBox="1"/>
          <p:nvPr/>
        </p:nvSpPr>
        <p:spPr>
          <a:xfrm>
            <a:off x="604778" y="6254282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494" name="TextBox 493"/>
          <p:cNvSpPr txBox="1"/>
          <p:nvPr/>
        </p:nvSpPr>
        <p:spPr>
          <a:xfrm>
            <a:off x="5407352" y="5579530"/>
            <a:ext cx="29954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err="1" smtClean="0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-SP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 (CC, UPI, 2017)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Knights Landing for AI, (2016)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95" name="TextBox 494"/>
          <p:cNvSpPr txBox="1"/>
          <p:nvPr/>
        </p:nvSpPr>
        <p:spPr>
          <a:xfrm>
            <a:off x="1300319" y="5580904"/>
            <a:ext cx="29803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Sandy Bridge (CC, on QPI, 2011)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496" name="TextBox 495"/>
          <p:cNvSpPr txBox="1"/>
          <p:nvPr/>
        </p:nvSpPr>
        <p:spPr>
          <a:xfrm>
            <a:off x="290480" y="2090407"/>
            <a:ext cx="1340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Less cost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  <p:sp>
        <p:nvSpPr>
          <p:cNvPr id="497" name="TextBox 496"/>
          <p:cNvSpPr txBox="1"/>
          <p:nvPr/>
        </p:nvSpPr>
        <p:spPr>
          <a:xfrm>
            <a:off x="3851821" y="2079179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Shorter</a:t>
            </a:r>
          </a:p>
          <a:p>
            <a:pPr algn="ctr"/>
            <a:r>
              <a:rPr lang="en-US" sz="1300" dirty="0" smtClean="0"/>
              <a:t>access time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224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0"/>
      <p:bldP spid="4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313121" y="959108"/>
            <a:ext cx="57198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Zen/Zen+ 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introduced in 2018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4656973" y="824003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5248576" y="1265522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3783935" y="-51137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248574" y="1261102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419204" y="14004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190852" y="13874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254790" y="138962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8136521" y="138493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08" y="499036"/>
            <a:ext cx="934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Zen/Zen+ 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introduced in 2018 (except Pro series)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127063"/>
              </p:ext>
            </p:extLst>
          </p:nvPr>
        </p:nvGraphicFramePr>
        <p:xfrm>
          <a:off x="42320" y="1529068"/>
          <a:ext cx="9063177" cy="5323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048">
                  <a:extLst>
                    <a:ext uri="{9D8B030D-6E8A-4147-A177-3AD203B41FA5}">
                      <a16:colId xmlns:a16="http://schemas.microsoft.com/office/drawing/2014/main" val="3633458965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754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Mobil APU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 APU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</a:t>
                      </a:r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dirty="0" smtClean="0">
                          <a:latin typeface="+mj-lt"/>
                        </a:rPr>
                        <a:t>rch./tech.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3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Launched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2320U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2200U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smtClean="0">
                          <a:latin typeface="+mj-lt"/>
                        </a:rPr>
                        <a:t>1/2018)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2400G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(2/2018)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5 2400GE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3 2200GE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 (2/2018)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 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5 2600X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(4/2018)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2990WX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2950X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2970WX (10/2018)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2920X (10/2018)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</a:t>
                      </a:r>
                      <a:r>
                        <a:rPr lang="en-US" sz="1300" dirty="0" smtClean="0">
                          <a:latin typeface="+mj-lt"/>
                        </a:rPr>
                        <a:t>6/3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 4 </a:t>
                      </a:r>
                      <a:r>
                        <a:rPr lang="en-US" sz="1300" dirty="0">
                          <a:latin typeface="+mj-lt"/>
                        </a:rPr>
                        <a:t>Zeppelin </a:t>
                      </a:r>
                      <a:r>
                        <a:rPr lang="en-US" sz="1300" dirty="0" smtClean="0">
                          <a:latin typeface="+mj-lt"/>
                        </a:rPr>
                        <a:t>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57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Yes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6/ </a:t>
                      </a:r>
                      <a:r>
                        <a:rPr lang="en-US" sz="1300" dirty="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Up to </a:t>
                      </a:r>
                      <a:r>
                        <a:rPr lang="en-US" sz="1300" dirty="0" smtClean="0">
                          <a:latin typeface="+mj-lt"/>
                        </a:rPr>
                        <a:t>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13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(Multithreaded)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 for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</a:t>
                      </a:r>
                      <a:r>
                        <a:rPr lang="en-US" sz="1300" baseline="0" dirty="0" smtClean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2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</a:t>
                      </a:r>
                      <a:r>
                        <a:rPr lang="en-US" sz="1300" dirty="0">
                          <a:latin typeface="+mj-lt"/>
                        </a:rPr>
                        <a:t>. </a:t>
                      </a:r>
                      <a:r>
                        <a:rPr lang="en-US" sz="1300" dirty="0" smtClean="0">
                          <a:latin typeface="+mj-lt"/>
                        </a:rPr>
                        <a:t>channels/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2xDDR4-2667 (G)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2xDDR4-2933(GE)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??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35/65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180/250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78373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</a:t>
                      </a:r>
                      <a:r>
                        <a:rPr lang="en-US" sz="1300" dirty="0" err="1" smtClean="0">
                          <a:latin typeface="+mj-lt"/>
                        </a:rPr>
                        <a:t>na.</a:t>
                      </a:r>
                      <a:r>
                        <a:rPr lang="en-US" sz="130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(4094)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567292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5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86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1284" y="1113843"/>
            <a:ext cx="8471186" cy="4597400"/>
            <a:chOff x="242080" y="1536700"/>
            <a:chExt cx="8471186" cy="459740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 bwMode="auto">
            <a:xfrm>
              <a:off x="242080" y="1536700"/>
              <a:ext cx="8454246" cy="459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646260" y="4264060"/>
              <a:ext cx="670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924" y="496994"/>
            <a:ext cx="699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ARM's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CCI-400 crossbar interconnect fabric </a:t>
            </a:r>
            <a:r>
              <a:rPr lang="en-US" dirty="0">
                <a:latin typeface="+mj-lt"/>
              </a:rPr>
              <a:t>[46]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6239435"/>
            <a:ext cx="8480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</a:rPr>
              <a:t>ACE: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AXI</a:t>
            </a:r>
            <a:r>
              <a:rPr lang="en-US" sz="1600" dirty="0">
                <a:solidFill>
                  <a:srgbClr val="FF0000"/>
                </a:solidFill>
              </a:rPr>
              <a:t> Coherency Extensions)</a:t>
            </a:r>
            <a:r>
              <a:rPr lang="en-US" sz="1600" dirty="0">
                <a:solidFill>
                  <a:srgbClr val="0066CC"/>
                </a:solidFill>
              </a:rPr>
              <a:t>. </a:t>
            </a:r>
            <a:r>
              <a:rPr lang="en-US" sz="1600" dirty="0" err="1">
                <a:solidFill>
                  <a:srgbClr val="0066CC"/>
                </a:solidFill>
              </a:rPr>
              <a:t>ARM's</a:t>
            </a:r>
            <a:r>
              <a:rPr lang="en-US" sz="1600" dirty="0">
                <a:solidFill>
                  <a:srgbClr val="0066CC"/>
                </a:solidFill>
              </a:rPr>
              <a:t> c</a:t>
            </a:r>
            <a:r>
              <a:rPr lang="en-US" sz="1600" dirty="0"/>
              <a:t>oherent interface specification developed </a:t>
            </a:r>
            <a:r>
              <a:rPr lang="en-US" sz="1600" dirty="0">
                <a:solidFill>
                  <a:srgbClr val="0070C0"/>
                </a:solidFill>
              </a:rPr>
              <a:t>for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core clusters</a:t>
            </a:r>
            <a:r>
              <a:rPr lang="en-US" sz="1600" dirty="0">
                <a:latin typeface="+mj-lt"/>
              </a:rPr>
              <a:t>, introduced in 2011</a:t>
            </a:r>
          </a:p>
        </p:txBody>
      </p:sp>
    </p:spTree>
    <p:extLst>
      <p:ext uri="{BB962C8B-B14F-4D97-AF65-F5344CB8AC3E}">
        <p14:creationId xmlns:p14="http://schemas.microsoft.com/office/powerpoint/2010/main" val="5024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229" y="497826"/>
            <a:ext cx="876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ARM's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CCN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-504 ring interconnect fabric (dubbed Dickens) </a:t>
            </a:r>
            <a:r>
              <a:rPr lang="en-US" dirty="0">
                <a:latin typeface="+mj-lt"/>
              </a:rPr>
              <a:t>[47]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5" y="6090696"/>
            <a:ext cx="756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Remark</a:t>
            </a:r>
            <a:r>
              <a:rPr lang="hu-HU" sz="1600" dirty="0"/>
              <a:t>: The Figure indicates only 15 ACE-Lite slave ports and 1 master port</a:t>
            </a:r>
          </a:p>
          <a:p>
            <a:r>
              <a:rPr lang="hu-HU" sz="1600" dirty="0"/>
              <a:t>  whereas ARM's specifications show 18 ACE-Lite slave ports and 2 master ports.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5298" y="1128602"/>
            <a:ext cx="8781396" cy="4697535"/>
            <a:chOff x="161510" y="1291555"/>
            <a:chExt cx="8781396" cy="4697535"/>
          </a:xfrm>
        </p:grpSpPr>
        <p:pic>
          <p:nvPicPr>
            <p:cNvPr id="22835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1510" y="1291555"/>
              <a:ext cx="7048500" cy="427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35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17305" y="2881313"/>
              <a:ext cx="1625601" cy="153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1680" y="5629050"/>
              <a:ext cx="4185465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72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708"/>
          <a:stretch/>
        </p:blipFill>
        <p:spPr>
          <a:xfrm>
            <a:off x="-7287" y="1159843"/>
            <a:ext cx="9052642" cy="5174682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73334" y="499744"/>
            <a:ext cx="875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Use of ARM's cache coherent CCN-504 interconnect in a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server </a:t>
            </a:r>
            <a:endParaRPr lang="hu-HU" dirty="0" smtClean="0">
              <a:solidFill>
                <a:schemeClr val="accent6"/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  system </a:t>
            </a:r>
            <a:r>
              <a:rPr lang="en-US" dirty="0">
                <a:latin typeface="+mj-lt"/>
              </a:rPr>
              <a:t>[49]</a:t>
            </a:r>
          </a:p>
        </p:txBody>
      </p:sp>
    </p:spTree>
    <p:extLst>
      <p:ext uri="{BB962C8B-B14F-4D97-AF65-F5344CB8AC3E}">
        <p14:creationId xmlns:p14="http://schemas.microsoft.com/office/powerpoint/2010/main" val="4102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865"/>
            <a:ext cx="9144000" cy="5011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98612"/>
            <a:ext cx="707450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b) Die-to-die interconnect in an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 </a:t>
            </a:r>
            <a:r>
              <a:rPr lang="en-US" dirty="0">
                <a:latin typeface="+mj-lt"/>
              </a:rPr>
              <a:t>[21]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(Dies are Zeppelin modules)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Revealed in AMD's </a:t>
            </a:r>
            <a:r>
              <a:rPr lang="en-US" sz="1400" dirty="0" err="1">
                <a:latin typeface="+mj-lt"/>
              </a:rPr>
              <a:t>Epyc</a:t>
            </a:r>
            <a:r>
              <a:rPr lang="en-US" sz="1400" dirty="0">
                <a:latin typeface="+mj-lt"/>
              </a:rPr>
              <a:t> Launch event presentation, June 20 2017</a:t>
            </a:r>
          </a:p>
        </p:txBody>
      </p:sp>
    </p:spTree>
    <p:extLst>
      <p:ext uri="{BB962C8B-B14F-4D97-AF65-F5344CB8AC3E}">
        <p14:creationId xmlns:p14="http://schemas.microsoft.com/office/powerpoint/2010/main" val="21486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19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667" t="13173"/>
          <a:stretch/>
        </p:blipFill>
        <p:spPr>
          <a:xfrm>
            <a:off x="304800" y="1468542"/>
            <a:ext cx="5414727" cy="4567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7257" y="2530866"/>
            <a:ext cx="269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MA-MH: 8 x 64+8-bit </a:t>
            </a:r>
            <a:r>
              <a:rPr lang="en-US" sz="1400" dirty="0" err="1">
                <a:latin typeface="+mj-lt"/>
              </a:rPr>
              <a:t>DDR4</a:t>
            </a:r>
            <a:endParaRPr lang="en-US" sz="1400" dirty="0">
              <a:latin typeface="+mj-lt"/>
            </a:endParaRPr>
          </a:p>
          <a:p>
            <a:pPr algn="ctr" fontAlgn="base"/>
            <a:r>
              <a:rPr lang="en-US" sz="1400" dirty="0">
                <a:latin typeface="+mj-lt"/>
              </a:rPr>
              <a:t>DRAM channels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7744" y="3241720"/>
            <a:ext cx="3259226" cy="18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Aft>
                <a:spcPts val="300"/>
              </a:spcAft>
            </a:pPr>
            <a:r>
              <a:rPr lang="en-US" sz="1400" dirty="0">
                <a:latin typeface="+mj-lt"/>
              </a:rPr>
              <a:t>∞: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Die-to-die IF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links (IFOP links)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  <a:p>
            <a:pPr algn="ctr" fontAlgn="base"/>
            <a:r>
              <a:rPr lang="en-US" sz="1400" dirty="0">
                <a:solidFill>
                  <a:srgbClr val="0070C0"/>
                </a:solidFill>
                <a:latin typeface="+mj-lt"/>
              </a:rPr>
              <a:t>32-bit per link per direction</a:t>
            </a:r>
          </a:p>
          <a:p>
            <a:pPr algn="ctr" fontAlgn="base"/>
            <a:r>
              <a:rPr lang="en-US" sz="1400" dirty="0">
                <a:latin typeface="+mj-lt"/>
              </a:rPr>
              <a:t> interconnecting the chips</a:t>
            </a:r>
          </a:p>
          <a:p>
            <a:pPr algn="ctr" fontAlgn="base"/>
            <a:r>
              <a:rPr lang="en-US" sz="1400" dirty="0">
                <a:latin typeface="+mj-lt"/>
              </a:rPr>
              <a:t>in a crossbar fashion</a:t>
            </a:r>
          </a:p>
          <a:p>
            <a:pPr algn="ctr" fontAlgn="base"/>
            <a:r>
              <a:rPr lang="en-US" sz="1400" dirty="0">
                <a:latin typeface="+mj-lt"/>
              </a:rPr>
              <a:t>by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single-ended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signals</a:t>
            </a:r>
          </a:p>
          <a:p>
            <a:pPr algn="ctr" fontAlgn="base"/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Differential clocking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 algn="ctr" fontAlgn="base"/>
            <a:r>
              <a:rPr lang="en-US" sz="1400" dirty="0">
                <a:latin typeface="+mj-lt"/>
              </a:rPr>
              <a:t>(2 </a:t>
            </a:r>
            <a:r>
              <a:rPr lang="en-US" sz="1400" dirty="0" err="1" smtClean="0">
                <a:latin typeface="+mj-lt"/>
              </a:rPr>
              <a:t>pJ</a:t>
            </a:r>
            <a:r>
              <a:rPr lang="en-US" sz="1400" dirty="0" smtClean="0">
                <a:latin typeface="+mj-lt"/>
              </a:rPr>
              <a:t>/bit)</a:t>
            </a:r>
          </a:p>
          <a:p>
            <a:pPr algn="ctr" fontAlgn="base"/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 transfers/mem. clock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6360459"/>
            <a:ext cx="7436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Bi-dir. BW/link for DDR4-2666: </a:t>
            </a:r>
            <a:r>
              <a:rPr lang="en-US" sz="1600" dirty="0" smtClean="0">
                <a:latin typeface="+mj-lt"/>
              </a:rPr>
              <a:t>2x 4 x 4 B </a:t>
            </a:r>
            <a:r>
              <a:rPr lang="en-US" sz="1600" dirty="0">
                <a:latin typeface="+mj-lt"/>
              </a:rPr>
              <a:t>x </a:t>
            </a:r>
            <a:r>
              <a:rPr lang="en-US" sz="1600" dirty="0" smtClean="0">
                <a:latin typeface="+mj-lt"/>
              </a:rPr>
              <a:t>1333 MT/s = 42.67 GB/s </a:t>
            </a:r>
            <a:endParaRPr lang="en-US" sz="16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1667" t="13173"/>
          <a:stretch/>
        </p:blipFill>
        <p:spPr>
          <a:xfrm>
            <a:off x="304800" y="1603012"/>
            <a:ext cx="5414727" cy="45672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60" y="498612"/>
            <a:ext cx="9099735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Die-to-die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interconnect links, called IFOP (IF On-Package) interconnect links</a:t>
            </a:r>
          </a:p>
          <a:p>
            <a:pPr fontAlgn="base"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e.g. in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an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 - detailed </a:t>
            </a:r>
            <a:r>
              <a:rPr lang="en-US" dirty="0">
                <a:latin typeface="+mj-lt"/>
              </a:rPr>
              <a:t>[7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059" y="1462716"/>
            <a:ext cx="3236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G0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G3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lanes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</a:t>
            </a:r>
          </a:p>
          <a:p>
            <a:pPr algn="ctr" fontAlgn="base"/>
            <a:r>
              <a:rPr lang="en-US" sz="1400" dirty="0">
                <a:latin typeface="+mj-lt"/>
              </a:rPr>
              <a:t>Used for socket-to-socket</a:t>
            </a:r>
          </a:p>
          <a:p>
            <a:pPr algn="ctr" fontAlgn="base"/>
            <a:r>
              <a:rPr lang="en-US" sz="1400" dirty="0">
                <a:latin typeface="+mj-lt"/>
              </a:rPr>
              <a:t> communication or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3.0 lanes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3101" y="5394342"/>
            <a:ext cx="3432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P0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P3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lanes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</a:t>
            </a:r>
          </a:p>
          <a:p>
            <a:pPr algn="ctr" fontAlgn="base"/>
            <a:r>
              <a:rPr lang="en-US" sz="1400" dirty="0">
                <a:latin typeface="+mj-lt"/>
              </a:rPr>
              <a:t>Used to implement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3.0 lanes </a:t>
            </a:r>
          </a:p>
        </p:txBody>
      </p:sp>
    </p:spTree>
    <p:extLst>
      <p:ext uri="{BB962C8B-B14F-4D97-AF65-F5344CB8AC3E}">
        <p14:creationId xmlns:p14="http://schemas.microsoft.com/office/powerpoint/2010/main" val="23793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0438" y="501718"/>
            <a:ext cx="735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the IFOP (</a:t>
            </a:r>
            <a:r>
              <a:rPr lang="en-US" dirty="0">
                <a:solidFill>
                  <a:schemeClr val="accent6"/>
                </a:solidFill>
              </a:rPr>
              <a:t>IF </a:t>
            </a:r>
            <a:r>
              <a:rPr lang="en-US" dirty="0" smtClean="0">
                <a:solidFill>
                  <a:schemeClr val="accent6"/>
                </a:solidFill>
              </a:rPr>
              <a:t>On-Package) </a:t>
            </a:r>
            <a:r>
              <a:rPr lang="en-US" dirty="0">
                <a:solidFill>
                  <a:schemeClr val="accent6"/>
                </a:solidFill>
              </a:rPr>
              <a:t>interconnect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198" y="1110817"/>
            <a:ext cx="8987186" cy="4803477"/>
            <a:chOff x="25198" y="2054093"/>
            <a:chExt cx="8987186" cy="48034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1950"/>
            <a:stretch/>
          </p:blipFill>
          <p:spPr>
            <a:xfrm>
              <a:off x="25198" y="2531443"/>
              <a:ext cx="8987186" cy="43261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9938" y="2054093"/>
              <a:ext cx="3954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2000" dirty="0" smtClean="0">
                  <a:latin typeface="+mj-lt"/>
                </a:rPr>
                <a:t>   2pJ/bit power consumption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508" y="2078703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fontAlgn="base">
                <a:buFont typeface="Wingdings" panose="05000000000000000000" pitchFamily="2" charset="2"/>
                <a:buChar char="§"/>
              </a:pPr>
              <a:r>
                <a:rPr lang="en-US" dirty="0" smtClean="0"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1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049"/>
          <a:stretch/>
        </p:blipFill>
        <p:spPr>
          <a:xfrm>
            <a:off x="0" y="1565407"/>
            <a:ext cx="9144000" cy="4729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Revealed in AMD's </a:t>
            </a:r>
            <a:r>
              <a:rPr lang="en-US" sz="1400" dirty="0" err="1">
                <a:latin typeface="+mj-lt"/>
              </a:rPr>
              <a:t>Epyc</a:t>
            </a:r>
            <a:r>
              <a:rPr lang="en-US" sz="1400" dirty="0">
                <a:latin typeface="+mj-lt"/>
              </a:rPr>
              <a:t> 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78" y="498520"/>
            <a:ext cx="8116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c) Socket-to-socket interconnect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links, called IFIS (IF Inter-Socket)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interconnect links in 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</a:t>
            </a:r>
            <a:r>
              <a:rPr lang="en-US" dirty="0">
                <a:latin typeface="+mj-lt"/>
              </a:rPr>
              <a:t>[21]</a:t>
            </a:r>
          </a:p>
        </p:txBody>
      </p:sp>
    </p:spTree>
    <p:extLst>
      <p:ext uri="{BB962C8B-B14F-4D97-AF65-F5344CB8AC3E}">
        <p14:creationId xmlns:p14="http://schemas.microsoft.com/office/powerpoint/2010/main" val="39174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2052" name="Picture 4" descr="amd infinity fabric dual-socket(4 dies)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6" y="2321420"/>
            <a:ext cx="8958426" cy="39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1889" y="6266330"/>
            <a:ext cx="325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err="1">
                <a:solidFill>
                  <a:srgbClr val="000000"/>
                </a:solidFill>
                <a:latin typeface="Verdana"/>
              </a:rPr>
              <a:t>GMI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 Global Memory Interconnect</a:t>
            </a:r>
          </a:p>
          <a:p>
            <a:pPr fontAlgn="base"/>
            <a:r>
              <a:rPr lang="en-US" sz="1400" dirty="0" err="1">
                <a:solidFill>
                  <a:srgbClr val="000000"/>
                </a:solidFill>
                <a:latin typeface="Verdana"/>
              </a:rPr>
              <a:t>SDF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 Scalable Data Fabric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777" y="1320590"/>
            <a:ext cx="68788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4x 16 lanes per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direction, 8 transfers/memory clock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  <a:p>
            <a:pPr algn="ctr" fontAlgn="base"/>
            <a:r>
              <a:rPr lang="en-US" sz="1300" dirty="0">
                <a:solidFill>
                  <a:srgbClr val="000000"/>
                </a:solidFill>
                <a:latin typeface="Verdana"/>
              </a:rPr>
              <a:t>Differential signaling,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(9 </a:t>
            </a:r>
            <a:r>
              <a:rPr lang="en-US" sz="1300" dirty="0" err="1">
                <a:solidFill>
                  <a:srgbClr val="000000"/>
                </a:solidFill>
                <a:latin typeface="Verdana"/>
              </a:rPr>
              <a:t>pJ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/bit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according to [43] or 11 </a:t>
            </a:r>
            <a:r>
              <a:rPr lang="en-US" sz="1300" dirty="0" err="1" smtClean="0">
                <a:solidFill>
                  <a:srgbClr val="000000"/>
                </a:solidFill>
                <a:latin typeface="Verdana"/>
              </a:rPr>
              <a:t>pJ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/bit according to [87])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  <a:p>
            <a:pPr algn="ctr" fontAlgn="base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In-band CRC, 8/9 bandwidth</a:t>
            </a:r>
          </a:p>
          <a:p>
            <a:pPr algn="ctr" fontAlgn="base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BW for DDR4-2666: 8/9x 8x 2B x 1333 MT/s 2 (bi-dir.) = 37.92 GB/s</a:t>
            </a:r>
            <a:endParaRPr lang="en-US" sz="13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9032" y="2244998"/>
            <a:ext cx="1135247" cy="569387"/>
            <a:chOff x="3962138" y="1562065"/>
            <a:chExt cx="1135247" cy="569387"/>
          </a:xfrm>
        </p:grpSpPr>
        <p:sp>
          <p:nvSpPr>
            <p:cNvPr id="7" name="Rectangle 6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62138" y="1562065"/>
              <a:ext cx="1135247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en-US" sz="1300" b="1" dirty="0" smtClean="0">
                  <a:solidFill>
                    <a:srgbClr val="000000"/>
                  </a:solidFill>
                  <a:latin typeface="Verdana"/>
                </a:rPr>
                <a:t>37.9 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GB/s</a:t>
              </a:r>
            </a:p>
            <a:p>
              <a:pPr algn="ctr" fontAlgn="base">
                <a:spcAft>
                  <a:spcPts val="400"/>
                </a:spcAft>
              </a:pPr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97298" y="2844870"/>
            <a:ext cx="1135247" cy="569387"/>
            <a:chOff x="4051906" y="1575512"/>
            <a:chExt cx="1135247" cy="569387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51906" y="1575512"/>
              <a:ext cx="1135247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Aft>
                  <a:spcPts val="60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07028" y="5193151"/>
            <a:ext cx="1135247" cy="569387"/>
            <a:chOff x="4051906" y="1589160"/>
            <a:chExt cx="1135247" cy="56938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51906" y="1589160"/>
              <a:ext cx="1135247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Aft>
                  <a:spcPts val="60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04286" y="6061475"/>
            <a:ext cx="1135247" cy="492443"/>
            <a:chOff x="3962138" y="1575512"/>
            <a:chExt cx="1135247" cy="492443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2138" y="1575512"/>
              <a:ext cx="11352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>
                <a:spcAft>
                  <a:spcPts val="500"/>
                </a:spcAft>
              </a:pPr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3877" y="3920691"/>
            <a:ext cx="1399698" cy="276999"/>
            <a:chOff x="993877" y="3251205"/>
            <a:chExt cx="1399698" cy="276999"/>
          </a:xfrm>
        </p:grpSpPr>
        <p:pic>
          <p:nvPicPr>
            <p:cNvPr id="20" name="Picture 4" descr="amd infinity fabric dual-socket(4 dies).sv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8870" y="3355172"/>
              <a:ext cx="1344705" cy="12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93877" y="3251205"/>
              <a:ext cx="13939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42.6 GB/s </a:t>
              </a:r>
              <a:r>
                <a:rPr lang="en-US" sz="1200" dirty="0" err="1">
                  <a:solidFill>
                    <a:srgbClr val="FFFF00"/>
                  </a:solidFill>
                  <a:latin typeface="Verdana"/>
                </a:rPr>
                <a:t>bidir</a:t>
              </a:r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34390" y="3965515"/>
            <a:ext cx="1399698" cy="276999"/>
            <a:chOff x="993877" y="3251205"/>
            <a:chExt cx="1399698" cy="276999"/>
          </a:xfrm>
        </p:grpSpPr>
        <p:pic>
          <p:nvPicPr>
            <p:cNvPr id="24" name="Picture 4" descr="amd infinity fabric dual-socket(4 dies).sv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8870" y="3355172"/>
              <a:ext cx="1344705" cy="12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93877" y="3251205"/>
              <a:ext cx="13939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42.6 GB/s </a:t>
              </a:r>
              <a:r>
                <a:rPr lang="en-US" sz="1200" dirty="0" err="1">
                  <a:solidFill>
                    <a:srgbClr val="FFFF00"/>
                  </a:solidFill>
                  <a:latin typeface="Verdana"/>
                </a:rPr>
                <a:t>bidir</a:t>
              </a:r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.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898" y="6298425"/>
            <a:ext cx="32768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32 lines each, single ended signaling</a:t>
            </a:r>
          </a:p>
          <a:p>
            <a:pPr algn="ctr"/>
            <a:r>
              <a:rPr lang="en-US" sz="1300" dirty="0">
                <a:latin typeface="+mj-lt"/>
              </a:rPr>
              <a:t>(2 </a:t>
            </a:r>
            <a:r>
              <a:rPr lang="en-US" sz="1300" dirty="0" err="1">
                <a:latin typeface="+mj-lt"/>
              </a:rPr>
              <a:t>pJ</a:t>
            </a:r>
            <a:r>
              <a:rPr lang="en-US" sz="1300" dirty="0">
                <a:latin typeface="+mj-lt"/>
              </a:rPr>
              <a:t>/bit)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804569" y="4456119"/>
            <a:ext cx="0" cy="182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550" y="492792"/>
            <a:ext cx="915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Socket-to-socket interconnect links, called IFIS (IF Inter-Socket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interconnect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links in a 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– detailed [43]</a:t>
            </a:r>
          </a:p>
        </p:txBody>
      </p:sp>
    </p:spTree>
    <p:extLst>
      <p:ext uri="{BB962C8B-B14F-4D97-AF65-F5344CB8AC3E}">
        <p14:creationId xmlns:p14="http://schemas.microsoft.com/office/powerpoint/2010/main" val="29330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35" t="12876" b="6602"/>
          <a:stretch/>
        </p:blipFill>
        <p:spPr>
          <a:xfrm>
            <a:off x="564778" y="1166270"/>
            <a:ext cx="7960658" cy="5260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41" y="499229"/>
            <a:ext cx="819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Balancing bandwidths in a 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chip with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DDR4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-2667 </a:t>
            </a:r>
            <a:r>
              <a:rPr lang="en-US" dirty="0">
                <a:latin typeface="+mj-lt"/>
              </a:rPr>
              <a:t>[21]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64778" y="2030506"/>
            <a:ext cx="387722" cy="632012"/>
          </a:xfrm>
          <a:prstGeom prst="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40" y="6485301"/>
            <a:ext cx="6078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Revealed in AMD's </a:t>
            </a:r>
            <a:r>
              <a:rPr lang="en-US" sz="1400" dirty="0" err="1">
                <a:latin typeface="+mj-lt"/>
              </a:rPr>
              <a:t>Epyc</a:t>
            </a:r>
            <a:r>
              <a:rPr lang="en-US" sz="1400" dirty="0">
                <a:latin typeface="+mj-lt"/>
              </a:rPr>
              <a:t> Launch event presentation June 20 2017</a:t>
            </a:r>
          </a:p>
        </p:txBody>
      </p:sp>
    </p:spTree>
    <p:extLst>
      <p:ext uri="{BB962C8B-B14F-4D97-AF65-F5344CB8AC3E}">
        <p14:creationId xmlns:p14="http://schemas.microsoft.com/office/powerpoint/2010/main" val="40021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2924" y="1178138"/>
            <a:ext cx="8953500" cy="5382892"/>
            <a:chOff x="82924" y="1223683"/>
            <a:chExt cx="8953500" cy="5382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358" t="4587" r="7417" b="3825"/>
            <a:stretch/>
          </p:blipFill>
          <p:spPr>
            <a:xfrm>
              <a:off x="82924" y="1227228"/>
              <a:ext cx="8953500" cy="53793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3754" t="58558" r="34754" b="25873"/>
            <a:stretch/>
          </p:blipFill>
          <p:spPr>
            <a:xfrm>
              <a:off x="82924" y="2796996"/>
              <a:ext cx="6165476" cy="18287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-283" t="9789" r="36849" b="84716"/>
            <a:stretch/>
          </p:blipFill>
          <p:spPr>
            <a:xfrm>
              <a:off x="82926" y="1223683"/>
              <a:ext cx="5699310" cy="3227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6200" y="499519"/>
            <a:ext cx="591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I/O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3.0) links provided by a 1S server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24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52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FF"/>
                </a:solidFill>
              </a:rPr>
              <a:t>1. </a:t>
            </a:r>
            <a:r>
              <a:rPr lang="en-US" dirty="0">
                <a:solidFill>
                  <a:srgbClr val="FFFFFF"/>
                </a:solidFill>
              </a:rPr>
              <a:t>Introduction</a:t>
            </a:r>
            <a:r>
              <a:rPr lang="hu-HU" dirty="0">
                <a:solidFill>
                  <a:srgbClr val="FFFFFF"/>
                </a:solidFill>
              </a:rPr>
              <a:t> (</a:t>
            </a:r>
            <a:r>
              <a:rPr lang="en-US" dirty="0" smtClean="0">
                <a:solidFill>
                  <a:srgbClr val="FFFFFF"/>
                </a:solidFill>
              </a:rPr>
              <a:t>5b</a:t>
            </a:r>
            <a:r>
              <a:rPr lang="hu-HU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13" y="512044"/>
            <a:ext cx="4360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effort to design the Zen core [10]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63" y="910241"/>
            <a:ext cx="84173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/>
              <a:t>M. </a:t>
            </a:r>
            <a:r>
              <a:rPr lang="en-US" sz="1600" dirty="0" err="1"/>
              <a:t>Papermaster</a:t>
            </a:r>
            <a:r>
              <a:rPr lang="en-US" sz="1600" dirty="0"/>
              <a:t>, CTO of </a:t>
            </a:r>
            <a:r>
              <a:rPr lang="en-US" sz="1600" dirty="0" smtClean="0"/>
              <a:t>AMD: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working on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spending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two million working hours.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optimizing the power/frequency curve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371925"/>
            <a:ext cx="3272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CTO: 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2102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048575"/>
              </p:ext>
            </p:extLst>
          </p:nvPr>
        </p:nvGraphicFramePr>
        <p:xfrm>
          <a:off x="766481" y="1174522"/>
          <a:ext cx="7380195" cy="5130752"/>
        </p:xfrm>
        <a:graphic>
          <a:graphicData uri="http://schemas.openxmlformats.org/drawingml/2006/table">
            <a:tbl>
              <a:tblPr/>
              <a:tblGrid>
                <a:gridCol w="306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176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EPYC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(Naples) Thread Ping Connections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2452" marR="32452" marT="32452" marB="3245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Latency</a:t>
                      </a:r>
                    </a:p>
                  </a:txBody>
                  <a:tcPr marL="32452" marR="32452" marT="32452" marB="3245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Bandwidth</a:t>
                      </a:r>
                    </a:p>
                  </a:txBody>
                  <a:tcPr marL="32452" marR="32452" marT="32452" marB="3245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Within A Core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26 ns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Core-to-Core, Same CCX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 ns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Core-to-Core, Different CCX, Same Die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142 ns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Die-to-Die, Same Package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42.6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Die-to-Die, Different Socket, One Hop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37.9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Die-to-Die, Different Socket, Two Hops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37.9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 to DRAM, Same Die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90 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42.6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2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 to DRAM, Different Die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145 ns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42.6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30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 to DRAM, Different Socket, One Hop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200 ns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37.9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30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 to DRAM, Different Socket, Two Hops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37.9 GB/s</a:t>
                      </a:r>
                    </a:p>
                  </a:txBody>
                  <a:tcPr marL="37861" marR="37861" marT="37861" marB="3786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97" y="498669"/>
            <a:ext cx="683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Latency and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bandwith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of IF links in EPYC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21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25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916706" y="6454589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Bandwidth: bidirectional</a:t>
            </a:r>
          </a:p>
        </p:txBody>
      </p:sp>
    </p:spTree>
    <p:extLst>
      <p:ext uri="{BB962C8B-B14F-4D97-AF65-F5344CB8AC3E}">
        <p14:creationId xmlns:p14="http://schemas.microsoft.com/office/powerpoint/2010/main" val="36331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8614" y="1134700"/>
          <a:ext cx="8991598" cy="3949728"/>
        </p:xfrm>
        <a:graphic>
          <a:graphicData uri="http://schemas.openxmlformats.org/drawingml/2006/table">
            <a:tbl>
              <a:tblPr/>
              <a:tblGrid>
                <a:gridCol w="139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Line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</a:t>
                      </a:r>
                    </a:p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count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Intra-Core Latency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Core-To-Core Latency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Core-To-Core Average Latency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Transfer Bandwidth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i9-7900X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Skylake</a:t>
                      </a:r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-X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14.5 - </a:t>
                      </a:r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69.3 - </a:t>
                      </a:r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82.3ns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75.56ns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83.21 GB/s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i9-7900X</a:t>
                      </a: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@ 3200 MT/s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Skylake</a:t>
                      </a:r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-X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16 - </a:t>
                      </a:r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16.1ns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76.8 - </a:t>
                      </a:r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91.3ns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83.93ns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87.31 GB/s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i7-6950X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13.5 - 15.4ns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54.5 - 70.3ns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64.64ns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65.67 GB/s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i7-7700K</a:t>
                      </a: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Kaby</a:t>
                      </a:r>
                      <a:r>
                        <a:rPr lang="en-US" sz="1400" b="0" baseline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Lake-S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14.7 - 14.9ns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36.8 - 45.1ns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42.63ns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35.84 GB/s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i7-6700K</a:t>
                      </a:r>
                      <a:endParaRPr lang="en-US" sz="1400" b="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Skylake</a:t>
                      </a:r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-S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16 - 16.4ns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41.7 - 51.4ns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46.71ns</a:t>
                      </a:r>
                      <a:br>
                        <a:rPr lang="en-US" sz="1400" b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n-US" sz="1400" b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32.38 GB/s</a:t>
                      </a:r>
                    </a:p>
                  </a:txBody>
                  <a:tcPr marL="18733" marR="18733" marT="62444" marB="62444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284698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solidFill>
                  <a:srgbClr val="0070C0"/>
                </a:solidFill>
              </a:rPr>
              <a:t>Intra-core latency </a:t>
            </a:r>
            <a:r>
              <a:rPr lang="en-US" sz="1600" dirty="0">
                <a:solidFill>
                  <a:srgbClr val="000000"/>
                </a:solidFill>
              </a:rPr>
              <a:t>quantifies latency between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threads</a:t>
            </a:r>
            <a:r>
              <a:rPr lang="en-US" sz="1600" dirty="0">
                <a:solidFill>
                  <a:srgbClr val="000000"/>
                </a:solidFill>
              </a:rPr>
              <a:t> that are resident on the same physical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core, while the </a:t>
            </a:r>
            <a:r>
              <a:rPr lang="en-US" sz="1600" dirty="0">
                <a:solidFill>
                  <a:srgbClr val="0070C0"/>
                </a:solidFill>
              </a:rPr>
              <a:t>core-to-core figures </a:t>
            </a:r>
            <a:r>
              <a:rPr lang="en-US" sz="1600" dirty="0">
                <a:solidFill>
                  <a:srgbClr val="000000"/>
                </a:solidFill>
              </a:rPr>
              <a:t>reflect thread-to-thread latency between two physical cores.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</a:rPr>
              <a:t>Core </a:t>
            </a:r>
            <a:r>
              <a:rPr lang="en-US" sz="1600" dirty="0" err="1">
                <a:solidFill>
                  <a:srgbClr val="000000"/>
                </a:solidFill>
              </a:rPr>
              <a:t>i9-7900K</a:t>
            </a:r>
            <a:r>
              <a:rPr lang="en-US" sz="1600" dirty="0">
                <a:solidFill>
                  <a:srgbClr val="000000"/>
                </a:solidFill>
              </a:rPr>
              <a:t> is most comparable to the 10-core Core </a:t>
            </a:r>
            <a:r>
              <a:rPr lang="en-US" sz="1600" dirty="0" err="1">
                <a:solidFill>
                  <a:srgbClr val="000000"/>
                </a:solidFill>
              </a:rPr>
              <a:t>i7-6950X</a:t>
            </a:r>
            <a:r>
              <a:rPr lang="en-US" sz="1600" dirty="0">
                <a:solidFill>
                  <a:srgbClr val="000000"/>
                </a:solidFill>
              </a:rPr>
              <a:t>, but the four-core models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are also included as a reference point.</a:t>
            </a:r>
          </a:p>
          <a:p>
            <a:pPr fontAlgn="base"/>
            <a:r>
              <a:rPr lang="en-US" sz="1600" dirty="0" err="1">
                <a:solidFill>
                  <a:srgbClr val="000000"/>
                </a:solidFill>
                <a:latin typeface="Verdana"/>
              </a:rPr>
              <a:t>6xxx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models belong to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line,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7xxx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models to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Lake line.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97" y="497923"/>
            <a:ext cx="918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Latencies and bandwidth in Intel's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and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Kaby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Lake processors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22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/>
              <a:t>(</a:t>
            </a:r>
            <a:r>
              <a:rPr lang="en-US" sz="1600" dirty="0" smtClean="0"/>
              <a:t>26)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87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27)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79"/>
          <a:stretch/>
        </p:blipFill>
        <p:spPr>
          <a:xfrm>
            <a:off x="-30998" y="1069474"/>
            <a:ext cx="9080416" cy="4267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9905"/>
            <a:ext cx="50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DDR + IFOP (IF On-Package) routing [88]</a:t>
            </a:r>
          </a:p>
        </p:txBody>
      </p:sp>
    </p:spTree>
    <p:extLst>
      <p:ext uri="{BB962C8B-B14F-4D97-AF65-F5344CB8AC3E}">
        <p14:creationId xmlns:p14="http://schemas.microsoft.com/office/powerpoint/2010/main" val="27912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5. </a:t>
            </a:r>
            <a:r>
              <a:rPr lang="en-US" sz="1600" dirty="0"/>
              <a:t>The Infinity Fabric </a:t>
            </a:r>
            <a:r>
              <a:rPr lang="hu-HU" sz="1600" dirty="0" smtClean="0"/>
              <a:t>(</a:t>
            </a:r>
            <a:r>
              <a:rPr lang="en-US" sz="1600" dirty="0" smtClean="0"/>
              <a:t>28)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99"/>
          <a:stretch/>
        </p:blipFill>
        <p:spPr>
          <a:xfrm>
            <a:off x="71439" y="1173214"/>
            <a:ext cx="8981122" cy="4207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68" y="509905"/>
            <a:ext cx="612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DDR + IFIS (IF Inter-Socket) package routing [88]</a:t>
            </a:r>
          </a:p>
        </p:txBody>
      </p:sp>
    </p:spTree>
    <p:extLst>
      <p:ext uri="{BB962C8B-B14F-4D97-AF65-F5344CB8AC3E}">
        <p14:creationId xmlns:p14="http://schemas.microsoft.com/office/powerpoint/2010/main" val="7175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The Ryzen desktop line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900252" y="2579500"/>
            <a:ext cx="7380000" cy="417041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6.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The Ryzen desktop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97076" y="3038976"/>
            <a:ext cx="7380000" cy="41148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6.2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gen. desktop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911825" y="3486349"/>
            <a:ext cx="7380000" cy="411480"/>
            <a:chOff x="699" y="1638"/>
            <a:chExt cx="4448" cy="366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6.3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Ryzen desktop APU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31444" y="4398747"/>
            <a:ext cx="369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Only Section 6.1 will be discussed</a:t>
            </a:r>
          </a:p>
        </p:txBody>
      </p:sp>
    </p:spTree>
    <p:extLst>
      <p:ext uri="{BB962C8B-B14F-4D97-AF65-F5344CB8AC3E}">
        <p14:creationId xmlns:p14="http://schemas.microsoft.com/office/powerpoint/2010/main" val="1968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6. The Ryzen desktop line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481" y="498270"/>
            <a:ext cx="455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Roadmap of AMD’s desktop lines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64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163" y="1217954"/>
            <a:ext cx="9104674" cy="4385187"/>
            <a:chOff x="49163" y="1160204"/>
            <a:chExt cx="9104674" cy="43851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D15B9E-4C5A-42E8-88DB-F72A3CD10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5" t="15639" r="4942" b="10000"/>
            <a:stretch/>
          </p:blipFill>
          <p:spPr>
            <a:xfrm>
              <a:off x="49163" y="1160204"/>
              <a:ext cx="9035845" cy="43851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83513" y="3923072"/>
              <a:ext cx="22591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300" dirty="0" smtClean="0">
                  <a:solidFill>
                    <a:srgbClr val="FFC000"/>
                  </a:solidFill>
                  <a:latin typeface="+mj-lt"/>
                </a:rPr>
                <a:t>(Desktop APU 14 nm)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77843" y="2286000"/>
              <a:ext cx="243348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300" dirty="0" smtClean="0">
                  <a:solidFill>
                    <a:srgbClr val="FFC000"/>
                  </a:solidFill>
                  <a:latin typeface="+mj-lt"/>
                </a:rPr>
                <a:t>(Desktop no GPU 14 nm)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54014" y="2290917"/>
              <a:ext cx="243348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300" dirty="0" smtClean="0">
                  <a:solidFill>
                    <a:srgbClr val="FFC000"/>
                  </a:solidFill>
                  <a:latin typeface="+mj-lt"/>
                </a:rPr>
                <a:t>(Desktop no GPU 12 nm)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0352" y="2286005"/>
              <a:ext cx="243348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300" dirty="0" smtClean="0">
                  <a:solidFill>
                    <a:srgbClr val="FFC000"/>
                  </a:solidFill>
                  <a:latin typeface="+mj-lt"/>
                </a:rPr>
                <a:t>(Desktop no GPU 7 nm)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30187" y="3927988"/>
              <a:ext cx="22591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300" dirty="0" smtClean="0">
                  <a:solidFill>
                    <a:srgbClr val="FFC000"/>
                  </a:solidFill>
                  <a:latin typeface="+mj-lt"/>
                </a:rPr>
                <a:t>(Desktop APU 7 nm)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95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14352" y="1658722"/>
            <a:ext cx="813434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6.1 The Ryzen desktop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18904" y="1247464"/>
            <a:ext cx="4932761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Designated also as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Summit Ridge line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Launched in 3/2017 (Ryzen 7)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              4/2017 (Ryzen 5)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              7/2017 (Ryzen 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28" y="499506"/>
            <a:ext cx="333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6.1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Ryzen desktop line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734" y="4165906"/>
            <a:ext cx="9147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Ryzen processors include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single Zeppelin die,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called also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Ryzen die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which is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built up basically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two CCX complexes interconnected by the IF (Infinity Fabric)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as seen in the next slides.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6630" y="6414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469" y="3251511"/>
            <a:ext cx="877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"We are AMD, creators of Athlon, Radeon and other famous microprocessors. We also power the Xbox One and </a:t>
            </a:r>
            <a:r>
              <a:rPr lang="en-US" sz="1600" dirty="0" err="1"/>
              <a:t>PS4</a:t>
            </a:r>
            <a:r>
              <a:rPr lang="en-US" sz="1600" dirty="0"/>
              <a:t>. Today we want to talk RYZEN, our new high-speed CPU five years in the making" [60].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23" y="2632948"/>
            <a:ext cx="8545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 introduced their Ryzen processor at their AMD Tech Day in March 2 2017</a:t>
            </a:r>
          </a:p>
          <a:p>
            <a:pPr fontAlgn="base"/>
            <a:r>
              <a:rPr lang="en-US" sz="1600" dirty="0">
                <a:latin typeface="+mj-lt"/>
              </a:rPr>
              <a:t>      by saying proudly: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983" y="5030691"/>
            <a:ext cx="57715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Models of the Ryzen desktop line 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unlocked.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They have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AM4 socket </a:t>
            </a:r>
            <a:r>
              <a:rPr lang="en-US" sz="1600" dirty="0" smtClean="0">
                <a:latin typeface="+mj-lt"/>
              </a:rPr>
              <a:t>(1331).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961" y="904776"/>
            <a:ext cx="4879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Called also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1. gen. Ryzen desktop line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2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8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819"/>
          <a:stretch/>
        </p:blipFill>
        <p:spPr>
          <a:xfrm>
            <a:off x="71438" y="1730475"/>
            <a:ext cx="9038058" cy="2834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262" y="4053211"/>
            <a:ext cx="1770451" cy="46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4654" y="500216"/>
            <a:ext cx="762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The increased maximum core count of the Ryzen desktops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59" y="934319"/>
            <a:ext cx="8548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Until introducing the Ryzen desktop line desktops provided up to 4 cores, as the </a:t>
            </a:r>
          </a:p>
          <a:p>
            <a:pPr fontAlgn="base"/>
            <a:r>
              <a:rPr lang="en-US" sz="1600" dirty="0" smtClean="0">
                <a:latin typeface="+mj-lt"/>
              </a:rPr>
              <a:t>  Figure below indicates.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484" y="4739145"/>
            <a:ext cx="8265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Figure: Increasing the maximum core count along with the introduction of the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 Ryzen desktop line [</a:t>
            </a:r>
            <a:r>
              <a:rPr lang="hu-HU" sz="1600" dirty="0" smtClean="0">
                <a:latin typeface="+mj-lt"/>
              </a:rPr>
              <a:t>66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28" y="5447071"/>
            <a:ext cx="902933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Ryzen desktop line provides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up to 8 cores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Subsequently,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also Intel raised the max. core count </a:t>
            </a:r>
            <a:r>
              <a:rPr lang="en-US" sz="1600" dirty="0" smtClean="0">
                <a:latin typeface="+mj-lt"/>
              </a:rPr>
              <a:t>to 6 in their 7. gen. </a:t>
            </a:r>
            <a:r>
              <a:rPr lang="en-US" sz="1600" dirty="0" err="1" smtClean="0">
                <a:latin typeface="+mj-lt"/>
              </a:rPr>
              <a:t>Kaby</a:t>
            </a:r>
            <a:r>
              <a:rPr lang="en-US" sz="1600" dirty="0" smtClean="0">
                <a:latin typeface="+mj-lt"/>
              </a:rPr>
              <a:t> Lake</a:t>
            </a:r>
          </a:p>
          <a:p>
            <a:pPr fontAlgn="base"/>
            <a:r>
              <a:rPr lang="en-US" sz="1600" dirty="0" smtClean="0">
                <a:latin typeface="+mj-lt"/>
              </a:rPr>
              <a:t>      Refresh desktop line in Q3 2017 to cope with AMD’s Ryzen line for MT workloads.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49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094506" y="1114950"/>
            <a:ext cx="34099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Zen-based processor 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95714" y="1765094"/>
            <a:ext cx="14542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err="1">
                <a:solidFill>
                  <a:srgbClr val="000000"/>
                </a:solidFill>
                <a:latin typeface="+mj-lt"/>
              </a:rPr>
              <a:t>ThreadRipper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dirty="0" err="1">
                <a:solidFill>
                  <a:srgbClr val="000000"/>
                </a:solidFill>
                <a:latin typeface="+mj-lt"/>
              </a:rPr>
              <a:t>HED</a:t>
            </a: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)</a:t>
            </a:r>
            <a:endParaRPr lang="hu-HU" alt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83398" y="1037595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75001" y="1479114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704" y="1767534"/>
            <a:ext cx="142539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Ryzen Mobile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+mj-lt"/>
              </a:rPr>
              <a:t>(Mobil)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0531" y="1765386"/>
            <a:ext cx="7521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</a:t>
            </a:r>
          </a:p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DT)</a:t>
            </a:r>
            <a:endParaRPr lang="hu-HU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410360" y="162455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74999" y="1474694"/>
            <a:ext cx="3334865" cy="1568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045629" y="16140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817277" y="160108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881215" y="16032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193250" y="15985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0655" y="1764250"/>
            <a:ext cx="14335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000000"/>
                </a:solidFill>
                <a:latin typeface="+mj-lt"/>
              </a:rPr>
              <a:t>Epyc</a:t>
            </a:r>
            <a:endParaRPr lang="en-US" sz="1300" b="1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(1S/2S server)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46" y="499506"/>
            <a:ext cx="592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Positioning AMD's Zen-based Ryzen desktop lines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17" y="2312897"/>
            <a:ext cx="1659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     Single CCX + </a:t>
            </a:r>
          </a:p>
          <a:p>
            <a:pPr algn="ctr" fontAlgn="base"/>
            <a:r>
              <a:rPr lang="en-US" sz="1300" dirty="0">
                <a:latin typeface="+mj-lt"/>
              </a:rPr>
              <a:t>Vega GPU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28553" y="2317380"/>
            <a:ext cx="16866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chip</a:t>
            </a: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CCX, no GPU)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1070" y="2317380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2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9670" y="2308416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138086" y="3785848"/>
            <a:ext cx="1735029" cy="994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550958" y="3242515"/>
            <a:ext cx="3458570" cy="2010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87209" y="5582344"/>
            <a:ext cx="3545237" cy="997684"/>
            <a:chOff x="1590416" y="4311533"/>
            <a:chExt cx="3971948" cy="133600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40" name="Straight Arrow Connector 39"/>
          <p:cNvCxnSpPr>
            <a:stCxn id="29" idx="3"/>
            <a:endCxn id="27" idx="1"/>
          </p:cNvCxnSpPr>
          <p:nvPr/>
        </p:nvCxnSpPr>
        <p:spPr bwMode="auto">
          <a:xfrm flipV="1">
            <a:off x="4950613" y="6079512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96740" y="6562165"/>
            <a:ext cx="21990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Drawings based on [</a:t>
            </a:r>
            <a:r>
              <a:rPr lang="hu-HU" sz="1300" dirty="0">
                <a:latin typeface="+mj-lt"/>
              </a:rPr>
              <a:t>11</a:t>
            </a:r>
            <a:r>
              <a:rPr lang="en-US" sz="1300" dirty="0">
                <a:latin typeface="+mj-lt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835" y="642957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014808" y="1755084"/>
            <a:ext cx="1940252" cy="490227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25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-83316" y="1289785"/>
            <a:ext cx="9107521" cy="4558111"/>
            <a:chOff x="-83316" y="2165684"/>
            <a:chExt cx="9107521" cy="45581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9" y="2165684"/>
              <a:ext cx="8952766" cy="2877460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 bwMode="auto">
            <a:xfrm rot="5400000">
              <a:off x="7203680" y="3805954"/>
              <a:ext cx="385011" cy="3024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3248838" y="3219979"/>
              <a:ext cx="385011" cy="4212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14686" y="5582649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IPC</a:t>
              </a: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26105" y="3888604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334" y="4000126"/>
              <a:ext cx="1132040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(AVS)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8247" y="4008148"/>
              <a:ext cx="2153859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SpeedShift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10220" y="4027398"/>
              <a:ext cx="2475293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Extended Frequency Range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(Higher fc for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premium cooling)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77285" y="4002224"/>
              <a:ext cx="113043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Prediction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0361" y="3981371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Right Brace 32"/>
            <p:cNvSpPr/>
            <p:nvPr/>
          </p:nvSpPr>
          <p:spPr bwMode="auto">
            <a:xfrm rot="5400000">
              <a:off x="431235" y="4820375"/>
              <a:ext cx="385011" cy="1008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66713" y="5590671"/>
              <a:ext cx="1096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fc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277" y="5589070"/>
              <a:ext cx="11448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reduce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dissipation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21704" y="6205685"/>
              <a:ext cx="1361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Section 2.1.2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67957" y="6204082"/>
              <a:ext cx="229582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Sections 2.1.3.2/2.1.3.3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83316" y="6231352"/>
              <a:ext cx="15279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Section 2.1.3.1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2213811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0059" y="507281"/>
            <a:ext cx="606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Innovations introduced within the Zen family [10]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51723" y="1097279"/>
            <a:ext cx="1501540" cy="8662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22" t="4977" r="2517" b="61235"/>
          <a:stretch/>
        </p:blipFill>
        <p:spPr>
          <a:xfrm>
            <a:off x="33158" y="1183342"/>
            <a:ext cx="9070501" cy="268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19" y="498012"/>
            <a:ext cx="686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Basic layout of AMD's Zen-based Zeppelin chip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20</a:t>
            </a:r>
            <a:r>
              <a:rPr lang="en-US" dirty="0">
                <a:latin typeface="+mj-lt"/>
              </a:rPr>
              <a:t>], [10]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</a:t>
            </a:r>
            <a:r>
              <a:rPr lang="hu-HU" sz="1600" dirty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-1" y="3978203"/>
            <a:ext cx="9089136" cy="2847368"/>
            <a:chOff x="-1" y="4031991"/>
            <a:chExt cx="9089136" cy="28473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8208" t="7670" r="4267" b="15695"/>
            <a:stretch/>
          </p:blipFill>
          <p:spPr>
            <a:xfrm>
              <a:off x="-1" y="4031991"/>
              <a:ext cx="9089136" cy="248712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942387" y="6540805"/>
              <a:ext cx="32592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/>
              <a:r>
                <a:rPr lang="de-DE" sz="1600" dirty="0">
                  <a:solidFill>
                    <a:srgbClr val="000000"/>
                  </a:solidFill>
                </a:rPr>
                <a:t>4.8 billion transistors, 192mm</a:t>
              </a:r>
              <a:r>
                <a:rPr lang="de-DE" sz="1600" baseline="30000" dirty="0">
                  <a:solidFill>
                    <a:srgbClr val="000000"/>
                  </a:solidFill>
                </a:rPr>
                <a:t>2</a:t>
              </a:r>
              <a:r>
                <a:rPr lang="de-DE" sz="1600" dirty="0">
                  <a:solidFill>
                    <a:srgbClr val="000000"/>
                  </a:solidFill>
                </a:rPr>
                <a:t> die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0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4" t="8213" r="1254" b="8101"/>
          <a:stretch/>
        </p:blipFill>
        <p:spPr>
          <a:xfrm>
            <a:off x="1" y="1187699"/>
            <a:ext cx="9144000" cy="46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28" y="498012"/>
            <a:ext cx="514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of AMD's Zeppelin chip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17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</a:t>
            </a:r>
            <a:r>
              <a:rPr lang="hu-HU" sz="1600" dirty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437530" y="3482789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>
                <a:latin typeface="+mj-lt"/>
              </a:rPr>
              <a:t>256-bit/cycle</a:t>
            </a:r>
          </a:p>
        </p:txBody>
      </p:sp>
    </p:spTree>
    <p:extLst>
      <p:ext uri="{BB962C8B-B14F-4D97-AF65-F5344CB8AC3E}">
        <p14:creationId xmlns:p14="http://schemas.microsoft.com/office/powerpoint/2010/main" val="29000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5073" y="499506"/>
            <a:ext cx="739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Main features of AMD's Ryzen desktop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 introduced in 2017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/>
              <a:t>(</a:t>
            </a:r>
            <a:r>
              <a:rPr lang="en-US" sz="1600" dirty="0"/>
              <a:t>6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86411" y="1074609"/>
            <a:ext cx="511550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AMD's Zen-based processor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 introduced in 2017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rot="-5400000" flipH="1" flipV="1">
            <a:off x="4628098" y="997254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5219701" y="1438773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rot="-5400000" flipH="1" flipV="1">
            <a:off x="3755060" y="122114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5219699" y="1434353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390329" y="157373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4161977" y="156073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6225915" y="15628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8107646" y="15581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622439"/>
              </p:ext>
            </p:extLst>
          </p:nvPr>
        </p:nvGraphicFramePr>
        <p:xfrm>
          <a:off x="0" y="1705418"/>
          <a:ext cx="9100631" cy="505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Mobile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Epyc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Market 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Desktop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1S/2S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rch./Technology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Zen,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err="1">
                          <a:latin typeface="+mj-lt"/>
                        </a:rPr>
                        <a:t>2700U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err="1">
                          <a:latin typeface="+mj-lt"/>
                        </a:rPr>
                        <a:t>2500U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(10/2017)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(3/2017)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(4/2017)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(7/2017)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1950X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1920X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1900X</a:t>
                      </a:r>
                      <a:r>
                        <a:rPr lang="en-US" sz="1300" dirty="0">
                          <a:latin typeface="+mj-lt"/>
                        </a:rPr>
                        <a:t> (8/2017)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Series 7000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(6/2017)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with 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CCX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16xPCIe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60xPCIe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128 for </a:t>
                      </a:r>
                      <a:r>
                        <a:rPr lang="en-US" sz="1300" dirty="0">
                          <a:latin typeface="+mj-lt"/>
                        </a:rPr>
                        <a:t>1S servers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</a:t>
                      </a:r>
                      <a:r>
                        <a:rPr lang="en-US" sz="1300" dirty="0" smtClean="0">
                          <a:latin typeface="+mj-lt"/>
                        </a:rPr>
                        <a:t>for </a:t>
                      </a:r>
                      <a:r>
                        <a:rPr lang="en-US" sz="1300" dirty="0">
                          <a:latin typeface="+mj-lt"/>
                        </a:rPr>
                        <a:t>2S 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120/170/180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</a:t>
                      </a:r>
                      <a:r>
                        <a:rPr lang="en-US" sz="1300" dirty="0">
                          <a:latin typeface="+mj-lt"/>
                        </a:rPr>
                        <a:t>(4094)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SP3</a:t>
                      </a:r>
                      <a:r>
                        <a:rPr lang="en-US" sz="1300" dirty="0">
                          <a:latin typeface="+mj-lt"/>
                        </a:rPr>
                        <a:t> (4094)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 bwMode="auto">
          <a:xfrm>
            <a:off x="3445844" y="1773620"/>
            <a:ext cx="1749107" cy="50843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98260"/>
              </p:ext>
            </p:extLst>
          </p:nvPr>
        </p:nvGraphicFramePr>
        <p:xfrm>
          <a:off x="85165" y="1178138"/>
          <a:ext cx="8991603" cy="4715264"/>
        </p:xfrm>
        <a:graphic>
          <a:graphicData uri="http://schemas.openxmlformats.org/drawingml/2006/table">
            <a:tbl>
              <a:tblPr/>
              <a:tblGrid>
                <a:gridCol w="146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4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06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02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8325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AMD Ryzen SKUs</a:t>
                      </a:r>
                    </a:p>
                  </a:txBody>
                  <a:tcPr marL="26781" marR="26781" marT="22317" marB="2231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Threads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XFR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DRAM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1DPC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PCIe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SRP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1950X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16/32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3.4/4.0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2"/>
                        </a:rPr>
                        <a:t>$999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1920X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12/24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3.5/4.0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3"/>
                        </a:rPr>
                        <a:t>$799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1920**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12/24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4-Ch?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140W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1900X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4x2666*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180W*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4"/>
                        </a:rPr>
                        <a:t>$549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5"/>
                        </a:rPr>
                        <a:t>$499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1700X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3.4/3.8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6"/>
                        </a:rPr>
                        <a:t>$399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1700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7"/>
                        </a:rPr>
                        <a:t>$329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6/12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8"/>
                        </a:rPr>
                        <a:t>$249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1600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6/12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9"/>
                        </a:rPr>
                        <a:t>$219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0"/>
                        </a:rPr>
                        <a:t>$189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1400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1"/>
                        </a:rPr>
                        <a:t>$169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3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1300X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2"/>
                        </a:rPr>
                        <a:t>$129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3 1200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3.1/3.4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3"/>
                        </a:rPr>
                        <a:t>$109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5978738"/>
            <a:ext cx="3902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i="1" dirty="0">
                <a:solidFill>
                  <a:srgbClr val="000000"/>
                </a:solidFill>
              </a:rPr>
              <a:t>Product specifications subject to change.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98" y="499506"/>
            <a:ext cx="672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Main features of the Ryzen and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ThreadRipper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lines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23</a:t>
            </a:r>
            <a:r>
              <a:rPr lang="en-US" dirty="0">
                <a:latin typeface="Verdana"/>
              </a:rPr>
              <a:t>]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/>
              <a:t>(</a:t>
            </a:r>
            <a:r>
              <a:rPr lang="en-US" sz="1600" dirty="0"/>
              <a:t>7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3788" y="2980043"/>
            <a:ext cx="9022980" cy="29133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786664"/>
              </p:ext>
            </p:extLst>
          </p:nvPr>
        </p:nvGraphicFramePr>
        <p:xfrm>
          <a:off x="53790" y="1172554"/>
          <a:ext cx="8996080" cy="1861278"/>
        </p:xfrm>
        <a:graphic>
          <a:graphicData uri="http://schemas.openxmlformats.org/drawingml/2006/table">
            <a:tbl>
              <a:tblPr/>
              <a:tblGrid>
                <a:gridCol w="1425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5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0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Processor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Intra-Core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Intra-CCX Core-to-Core </a:t>
                      </a:r>
                      <a:r>
                        <a:rPr lang="en-US" sz="1200" b="1" dirty="0" smtClean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Latency</a:t>
                      </a:r>
                    </a:p>
                    <a:p>
                      <a:pPr algn="ctr" fontAlgn="ctr"/>
                      <a:r>
                        <a:rPr lang="en-US" sz="1200" b="1" dirty="0" smtClean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(same die)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Cross-CCX Core-to-Core </a:t>
                      </a:r>
                      <a:r>
                        <a:rPr lang="en-US" sz="1200" b="1" dirty="0" smtClean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Latency</a:t>
                      </a:r>
                    </a:p>
                    <a:p>
                      <a:pPr algn="ctr" fontAlgn="ctr"/>
                      <a:r>
                        <a:rPr lang="en-US" sz="1200" b="1" dirty="0" smtClean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(different dies)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Cross-CCX Average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Die-to-Die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Die-To-Die Average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Average Transfer Bandwidth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Ryzen 7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1800X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40.5 -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82.8ns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120.9 -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126.2ns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122.96ns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48.1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8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Ryzen 5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1600X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14.7 -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40.6 -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82.8ns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121.5 -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128.2ns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123.48ns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43.88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073" y="499506"/>
            <a:ext cx="665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Infinity Fabric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thread latencies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 AMD's Ryzen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/>
              <a:t>(</a:t>
            </a:r>
            <a:r>
              <a:rPr lang="en-US" sz="1600" dirty="0"/>
              <a:t>8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63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923" y="912268"/>
            <a:ext cx="897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 Intra-core latency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reflects the communication between two logical threads resident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on the same physical core</a:t>
            </a:r>
            <a:r>
              <a:rPr lang="en-US" sz="1600" dirty="0">
                <a:latin typeface="+mj-lt"/>
              </a:rPr>
              <a:t>, it is unaffected by memory speed.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Intra-CCX latencies</a:t>
            </a:r>
            <a:r>
              <a:rPr lang="en-US" sz="1600" dirty="0">
                <a:latin typeface="+mj-lt"/>
              </a:rPr>
              <a:t> quantify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latency between threads that are on the same CCX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but not resident on the same core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it is also largely unaffected by memory speed. </a:t>
            </a:r>
          </a:p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 Cross-CCX latency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denotes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latency between threads located on two separate CCX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building blocks.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Die-to-Die latency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relates to latency between threads that are on different dies.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Ryzen line processors include only a single die so no Die-to-Die latencies can occur.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73" y="499416"/>
            <a:ext cx="813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Interpretation of the Infinity Fabric latencies in the Table above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/>
              <a:t>(</a:t>
            </a:r>
            <a:r>
              <a:rPr lang="en-US" sz="1600" dirty="0"/>
              <a:t>9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27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yzenam4-b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7" y="1281107"/>
            <a:ext cx="8033672" cy="47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22" y="499506"/>
            <a:ext cx="461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Ryzen based system architecture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25</a:t>
            </a:r>
            <a:r>
              <a:rPr lang="en-US" dirty="0">
                <a:latin typeface="Verdana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</a:t>
            </a:r>
            <a:r>
              <a:rPr lang="en-US" sz="1600" dirty="0" smtClean="0"/>
              <a:t>10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07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</a:t>
            </a:r>
            <a:r>
              <a:rPr lang="en-US" sz="1600" dirty="0" smtClean="0"/>
              <a:t>11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5073" y="499132"/>
            <a:ext cx="7806945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dirty="0">
                <a:solidFill>
                  <a:srgbClr val="2D2D8A"/>
                </a:solidFill>
                <a:latin typeface="Verdana"/>
              </a:rPr>
              <a:t>Single-threaded performance per Dollar on CPU benchmarks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10</a:t>
            </a:r>
            <a:r>
              <a:rPr lang="en-US" dirty="0" smtClean="0">
                <a:latin typeface="Verdana"/>
              </a:rPr>
              <a:t>]</a:t>
            </a:r>
          </a:p>
          <a:p>
            <a:pPr fontAlgn="base"/>
            <a:r>
              <a:rPr lang="en-US" dirty="0" smtClean="0">
                <a:latin typeface="Verdana"/>
              </a:rPr>
              <a:t>  (Only Ryzen 7 models are shown)</a:t>
            </a:r>
            <a:endParaRPr lang="en-US" dirty="0">
              <a:latin typeface="Verdan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975" y="1215685"/>
            <a:ext cx="8741833" cy="5358368"/>
            <a:chOff x="180975" y="1719072"/>
            <a:chExt cx="8741833" cy="51389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2640"/>
            <a:stretch/>
          </p:blipFill>
          <p:spPr>
            <a:xfrm>
              <a:off x="180975" y="1865376"/>
              <a:ext cx="8741833" cy="499262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536192" y="1719072"/>
              <a:ext cx="6949440" cy="38404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097" y="497922"/>
            <a:ext cx="7653057" cy="94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Multi-threaded performance per Dollar on CPU benchmarks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10</a:t>
            </a:r>
            <a:r>
              <a:rPr lang="en-US" dirty="0" smtClean="0">
                <a:latin typeface="Verdana"/>
              </a:rPr>
              <a:t>]</a:t>
            </a:r>
          </a:p>
          <a:p>
            <a:pPr fontAlgn="base">
              <a:spcAft>
                <a:spcPts val="200"/>
              </a:spcAft>
            </a:pPr>
            <a:r>
              <a:rPr lang="en-US" dirty="0" smtClean="0">
                <a:latin typeface="Verdana"/>
              </a:rPr>
              <a:t>  (</a:t>
            </a:r>
            <a:r>
              <a:rPr lang="en-US" dirty="0">
                <a:latin typeface="Verdana"/>
              </a:rPr>
              <a:t>Only Ryzen 7 models are shown)</a:t>
            </a:r>
          </a:p>
          <a:p>
            <a:pPr fontAlgn="base"/>
            <a:endParaRPr lang="en-US" dirty="0">
              <a:latin typeface="Verdan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Ryzen desktop line </a:t>
            </a:r>
            <a:r>
              <a:rPr lang="hu-HU" sz="1600" dirty="0" smtClean="0"/>
              <a:t>(</a:t>
            </a:r>
            <a:r>
              <a:rPr lang="en-US" sz="1600" dirty="0" smtClean="0"/>
              <a:t>12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0974" y="1165617"/>
            <a:ext cx="8778531" cy="5318130"/>
            <a:chOff x="4041" y="1700782"/>
            <a:chExt cx="8992041" cy="5208404"/>
          </a:xfrm>
        </p:grpSpPr>
        <p:pic>
          <p:nvPicPr>
            <p:cNvPr id="2050" name="Picture 2" descr="http://images.anandtech.com/doci/11170/AnandTech-PerfDollar-M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1" y="1700783"/>
              <a:ext cx="8992041" cy="520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1371600" y="1700782"/>
              <a:ext cx="6949440" cy="51519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14352" y="1668351"/>
            <a:ext cx="813434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6.2 The 2. gen. Ryzen desktop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9505" y="1280161"/>
          <a:ext cx="8789970" cy="3463220"/>
        </p:xfrm>
        <a:graphic>
          <a:graphicData uri="http://schemas.openxmlformats.org/drawingml/2006/table">
            <a:tbl>
              <a:tblPr/>
              <a:tblGrid>
                <a:gridCol w="1932550">
                  <a:extLst>
                    <a:ext uri="{9D8B030D-6E8A-4147-A177-3AD203B41FA5}">
                      <a16:colId xmlns:a16="http://schemas.microsoft.com/office/drawing/2014/main" val="4285218439"/>
                    </a:ext>
                  </a:extLst>
                </a:gridCol>
                <a:gridCol w="1583438">
                  <a:extLst>
                    <a:ext uri="{9D8B030D-6E8A-4147-A177-3AD203B41FA5}">
                      <a16:colId xmlns:a16="http://schemas.microsoft.com/office/drawing/2014/main" val="1513085348"/>
                    </a:ext>
                  </a:extLst>
                </a:gridCol>
                <a:gridCol w="1757994">
                  <a:extLst>
                    <a:ext uri="{9D8B030D-6E8A-4147-A177-3AD203B41FA5}">
                      <a16:colId xmlns:a16="http://schemas.microsoft.com/office/drawing/2014/main" val="1985743776"/>
                    </a:ext>
                  </a:extLst>
                </a:gridCol>
                <a:gridCol w="1757994">
                  <a:extLst>
                    <a:ext uri="{9D8B030D-6E8A-4147-A177-3AD203B41FA5}">
                      <a16:colId xmlns:a16="http://schemas.microsoft.com/office/drawing/2014/main" val="3074649547"/>
                    </a:ext>
                  </a:extLst>
                </a:gridCol>
                <a:gridCol w="1757994">
                  <a:extLst>
                    <a:ext uri="{9D8B030D-6E8A-4147-A177-3AD203B41FA5}">
                      <a16:colId xmlns:a16="http://schemas.microsoft.com/office/drawing/2014/main" val="1101322204"/>
                    </a:ext>
                  </a:extLst>
                </a:gridCol>
              </a:tblGrid>
              <a:tr h="664957"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dirty="0">
                          <a:effectLst/>
                          <a:latin typeface="Klavika Medium Condensed"/>
                        </a:rPr>
                        <a:t> 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Ryzen DT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2nd gen.</a:t>
                      </a:r>
                    </a:p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 Ryzen DT</a:t>
                      </a:r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Ryzen DT APU with Radeon Vega graphics</a:t>
                      </a:r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Ryzen mobile APU with Radeon Vega graphics</a:t>
                      </a:r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843289"/>
                  </a:ext>
                </a:extLst>
              </a:tr>
              <a:tr h="5670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Extended Frequency Range (XFR)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 (XFR)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 (XFR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 (XFR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 (Mobile XFR)</a:t>
                      </a:r>
                      <a:r>
                        <a:rPr lang="en-US" sz="1400" baseline="30000">
                          <a:effectLst/>
                        </a:rPr>
                        <a:t>4</a:t>
                      </a:r>
                      <a:endParaRPr lang="en-US" sz="140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134604"/>
                  </a:ext>
                </a:extLst>
              </a:tr>
              <a:tr h="5776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Precision </a:t>
                      </a:r>
                      <a:r>
                        <a:rPr lang="en-US" sz="1400" dirty="0" smtClean="0">
                          <a:effectLst/>
                        </a:rPr>
                        <a:t>Boost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(Turbo Boost)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Precision Boost)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 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Precision Boost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(Precision Boost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 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Precision Boost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204"/>
                  </a:ext>
                </a:extLst>
              </a:tr>
              <a:tr h="3988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Neural Net </a:t>
                      </a:r>
                      <a:r>
                        <a:rPr lang="en-US" sz="1400" dirty="0" smtClean="0">
                          <a:effectLst/>
                        </a:rPr>
                        <a:t>Prediction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(for branch prediction)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803492"/>
                  </a:ext>
                </a:extLst>
              </a:tr>
              <a:tr h="4712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Pure </a:t>
                      </a:r>
                      <a:r>
                        <a:rPr lang="en-US" sz="1400" dirty="0" smtClean="0">
                          <a:effectLst/>
                        </a:rPr>
                        <a:t>Power (AVS)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453998"/>
                  </a:ext>
                </a:extLst>
              </a:tr>
              <a:tr h="3988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Smart </a:t>
                      </a:r>
                      <a:r>
                        <a:rPr lang="en-US" sz="1400" dirty="0" err="1" smtClean="0">
                          <a:effectLst/>
                        </a:rPr>
                        <a:t>Prefetch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(Advanced data </a:t>
                      </a:r>
                      <a:r>
                        <a:rPr lang="en-US" sz="1400" dirty="0" err="1" smtClean="0">
                          <a:effectLst/>
                        </a:rPr>
                        <a:t>prefetch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)Yes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739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506" y="497508"/>
            <a:ext cx="87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advanced technologies in AMD’s mobile and desktop series [75] -1</a:t>
            </a:r>
          </a:p>
        </p:txBody>
      </p:sp>
    </p:spTree>
    <p:extLst>
      <p:ext uri="{BB962C8B-B14F-4D97-AF65-F5344CB8AC3E}">
        <p14:creationId xmlns:p14="http://schemas.microsoft.com/office/powerpoint/2010/main" val="28522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18904" y="900954"/>
            <a:ext cx="8736174" cy="320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Code-named as </a:t>
            </a:r>
            <a:r>
              <a:rPr lang="en-US" sz="1600" dirty="0"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Pinnacle Ridge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line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Launched in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4/2018</a:t>
            </a:r>
            <a:r>
              <a:rPr lang="en-US" sz="1600" dirty="0" smtClean="0">
                <a:latin typeface="Verdana"/>
              </a:rPr>
              <a:t> as the Ryzen 7 2700X/2700 and</a:t>
            </a:r>
            <a:endParaRPr lang="en-US" sz="1600" dirty="0">
              <a:latin typeface="Verdana"/>
            </a:endParaRPr>
          </a:p>
          <a:p>
            <a:pPr fontAlgn="base">
              <a:spcAft>
                <a:spcPts val="300"/>
              </a:spcAft>
            </a:pPr>
            <a:r>
              <a:rPr lang="en-US" sz="1600" dirty="0">
                <a:latin typeface="Verdana"/>
              </a:rPr>
              <a:t>                      </a:t>
            </a:r>
            <a:r>
              <a:rPr lang="en-US" sz="1600" dirty="0" smtClean="0">
                <a:latin typeface="Verdana"/>
              </a:rPr>
              <a:t>                     Ryzen 5 2600X/2600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models.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 line is manufactured on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12 nm technology </a:t>
            </a:r>
            <a:r>
              <a:rPr lang="en-US" sz="1600" dirty="0" smtClean="0">
                <a:latin typeface="Verdana"/>
              </a:rPr>
              <a:t>(by </a:t>
            </a:r>
            <a:r>
              <a:rPr lang="en-US" sz="1600" dirty="0" err="1" smtClean="0">
                <a:latin typeface="Verdana"/>
              </a:rPr>
              <a:t>GlobalFoundries</a:t>
            </a:r>
            <a:r>
              <a:rPr lang="en-US" sz="1600" dirty="0" smtClean="0">
                <a:latin typeface="Verdana"/>
              </a:rPr>
              <a:t>).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These processors are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600" dirty="0" smtClean="0">
                <a:latin typeface="Verdana"/>
              </a:rPr>
              <a:t>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They have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AM4 socket</a:t>
            </a:r>
            <a:r>
              <a:rPr lang="en-US" sz="1600" dirty="0" smtClean="0">
                <a:latin typeface="Verdana"/>
              </a:rPr>
              <a:t>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 line is accompanied by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new motherboards </a:t>
            </a:r>
            <a:r>
              <a:rPr lang="en-US" sz="1600" dirty="0" smtClean="0">
                <a:latin typeface="Verdana"/>
              </a:rPr>
              <a:t>(400-series) but they remained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compatible with the previous 300-series motherboards.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 processors come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bundled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AMD’s Wraith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Spire cooler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28" y="499506"/>
            <a:ext cx="424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6.2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2. gen. Ryzen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desktop line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6626" y="640503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4665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313121" y="959108"/>
            <a:ext cx="57198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Zen/Zen+ 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introduced in 2018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rot="-5400000" flipH="1" flipV="1">
            <a:off x="4656973" y="824003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5248576" y="1265522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783935" y="-51137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5248574" y="1261102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19204" y="14004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190852" y="13874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6254790" y="138962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8136521" y="138493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653267"/>
              </p:ext>
            </p:extLst>
          </p:nvPr>
        </p:nvGraphicFramePr>
        <p:xfrm>
          <a:off x="42320" y="1529068"/>
          <a:ext cx="9063177" cy="5323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048">
                  <a:extLst>
                    <a:ext uri="{9D8B030D-6E8A-4147-A177-3AD203B41FA5}">
                      <a16:colId xmlns:a16="http://schemas.microsoft.com/office/drawing/2014/main" val="3633458965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754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Mobil APU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 APU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</a:t>
                      </a:r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dirty="0" smtClean="0">
                          <a:latin typeface="+mj-lt"/>
                        </a:rPr>
                        <a:t>rch./tech.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3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Launched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2320U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2200U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smtClean="0">
                          <a:latin typeface="+mj-lt"/>
                        </a:rPr>
                        <a:t>1/2018)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2400G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(2/2018)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5 2400GE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3 2200GE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 (2/2018)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 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5 2600X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(4/2018)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2990WX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2950X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2970WX (10/2018)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2920X (10/2018)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</a:t>
                      </a:r>
                      <a:r>
                        <a:rPr lang="en-US" sz="1300" dirty="0" smtClean="0">
                          <a:latin typeface="+mj-lt"/>
                        </a:rPr>
                        <a:t>6/3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 4 </a:t>
                      </a:r>
                      <a:r>
                        <a:rPr lang="en-US" sz="1300" dirty="0">
                          <a:latin typeface="+mj-lt"/>
                        </a:rPr>
                        <a:t>Zeppelin </a:t>
                      </a:r>
                      <a:r>
                        <a:rPr lang="en-US" sz="1300" dirty="0" smtClean="0">
                          <a:latin typeface="+mj-lt"/>
                        </a:rPr>
                        <a:t>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57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Yes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6/ </a:t>
                      </a:r>
                      <a:r>
                        <a:rPr lang="en-US" sz="1300" dirty="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Up to </a:t>
                      </a:r>
                      <a:r>
                        <a:rPr lang="en-US" sz="1300" dirty="0" smtClean="0">
                          <a:latin typeface="+mj-lt"/>
                        </a:rPr>
                        <a:t>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13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(Multithreaded)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 for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</a:t>
                      </a:r>
                      <a:r>
                        <a:rPr lang="en-US" sz="1300" baseline="0" dirty="0" smtClean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2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</a:t>
                      </a:r>
                      <a:r>
                        <a:rPr lang="en-US" sz="1300" dirty="0">
                          <a:latin typeface="+mj-lt"/>
                        </a:rPr>
                        <a:t>. </a:t>
                      </a:r>
                      <a:r>
                        <a:rPr lang="en-US" sz="1300" dirty="0" smtClean="0">
                          <a:latin typeface="+mj-lt"/>
                        </a:rPr>
                        <a:t>channels/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2xDDR4-2667 (G)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2xDDR4-2933(GE)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??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35/65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180/250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78373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</a:t>
                      </a:r>
                      <a:r>
                        <a:rPr lang="en-US" sz="1300" dirty="0" err="1" smtClean="0">
                          <a:latin typeface="+mj-lt"/>
                        </a:rPr>
                        <a:t>na.</a:t>
                      </a:r>
                      <a:r>
                        <a:rPr lang="en-US" sz="130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(4094)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5672925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 bwMode="auto">
          <a:xfrm>
            <a:off x="5120640" y="1529068"/>
            <a:ext cx="1520792" cy="5328932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28" y="499506"/>
            <a:ext cx="590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Main features of the 2. gen. Ryzen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desktop line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69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25" y="497942"/>
            <a:ext cx="505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Advantages of the 12 nm technology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65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083600"/>
            <a:ext cx="8702566" cy="38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571" y="498561"/>
            <a:ext cx="410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The Ryzen+ die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74905" y="5325810"/>
            <a:ext cx="6806189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sz="1600" dirty="0" smtClean="0">
                <a:latin typeface="+mj-lt"/>
              </a:rPr>
              <a:t>Die size: 213 mm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, core count: 4.8 billion transistors.</a:t>
            </a:r>
          </a:p>
          <a:p>
            <a:pPr fontAlgn="base"/>
            <a:r>
              <a:rPr lang="en-US" sz="1600" dirty="0" smtClean="0">
                <a:latin typeface="+mj-lt"/>
              </a:rPr>
              <a:t>This is the same data as for the previous Ryzen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" y="1082949"/>
            <a:ext cx="8894268" cy="37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94" y="1266451"/>
            <a:ext cx="6458851" cy="2676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353" y="4231439"/>
            <a:ext cx="867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The 12 nm part has more dark silicon, that is beneficial for the thermal behavior.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45" y="499631"/>
            <a:ext cx="664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the 14 nm and the 12 nm technologies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17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2160"/>
              </p:ext>
            </p:extLst>
          </p:nvPr>
        </p:nvGraphicFramePr>
        <p:xfrm>
          <a:off x="152399" y="1202853"/>
          <a:ext cx="8843818" cy="4890881"/>
        </p:xfrm>
        <a:graphic>
          <a:graphicData uri="http://schemas.openxmlformats.org/drawingml/2006/table">
            <a:tbl>
              <a:tblPr/>
              <a:tblGrid>
                <a:gridCol w="2476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5219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AMD Ryzen 2000-Series </a:t>
                      </a:r>
                      <a:r>
                        <a:rPr lang="en-US" sz="1100" b="1" i="0" dirty="0" err="1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CPUss</a:t>
                      </a:r>
                      <a:endParaRPr lang="en-US" sz="1100" b="1" i="0" dirty="0">
                        <a:solidFill>
                          <a:srgbClr val="FFFFFF"/>
                        </a:solidFill>
                        <a:effectLst/>
                        <a:latin typeface="&amp;quot"/>
                      </a:endParaRPr>
                    </a:p>
                  </a:txBody>
                  <a:tcPr marL="55439" marR="55439" marT="30799" marB="3079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 </a:t>
                      </a:r>
                    </a:p>
                  </a:txBody>
                  <a:tcPr marL="23100" marR="23100" marT="23100" marB="23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Ryzen 7 2700X</a:t>
                      </a:r>
                    </a:p>
                  </a:txBody>
                  <a:tcPr marL="23100" marR="23100" marT="23100" marB="23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Ryzen 7 2700</a:t>
                      </a:r>
                    </a:p>
                  </a:txBody>
                  <a:tcPr marL="23100" marR="23100" marT="23100" marB="23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Ryzen 5 2600X</a:t>
                      </a:r>
                    </a:p>
                  </a:txBody>
                  <a:tcPr marL="23100" marR="23100" marT="23100" marB="23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Ryzen 5 2600</a:t>
                      </a:r>
                    </a:p>
                  </a:txBody>
                  <a:tcPr marL="23100" marR="23100" marT="23100" marB="23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CPU Cores/Threads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/ 16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/ 16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12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12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Base CPU Frequency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3.7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3.2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3.6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3.4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Turbo CPU Frequency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4.3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4.1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3.9 GHz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TDP @ Base Frequency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105 W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65 W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95 W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65 W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L1 Cache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I: 64K. D: 32K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I: 64K. D: 32K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I: 64K. D: 32K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I: 64K. D: 32K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L2 Cache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512 KB/core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512 KB/core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512 KB/core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512 KB/core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L3 Cache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MB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MB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MB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MB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0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DRAM Support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DDR4-2933</a:t>
                      </a:r>
                      <a:b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Dual Channel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DDR4-2933</a:t>
                      </a:r>
                      <a:b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Dual Channel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DDR4-2933</a:t>
                      </a:r>
                      <a:b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Dual Channel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DDR4-2933</a:t>
                      </a:r>
                      <a:b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Dual Channel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PCIe Lanes (CPU)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Free + 4 NVMe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Free + 4 NVMe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Free + 4 NVMe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16 Free + 4 NVMe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Price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2"/>
                        </a:rPr>
                        <a:t>$329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3"/>
                        </a:rPr>
                        <a:t>$299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4"/>
                        </a:rPr>
                        <a:t>$229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5"/>
                        </a:rPr>
                        <a:t>$199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8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Bundled Cooler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AMD Prism RGB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AMD Spire RGB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AMD Spire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AMD Stealth</a:t>
                      </a:r>
                    </a:p>
                  </a:txBody>
                  <a:tcPr marL="26949" marR="26949" marT="26949" marB="2694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759" y="499635"/>
            <a:ext cx="732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Main features of the announced Ryzen+ desktop models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45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70977" y="499631"/>
            <a:ext cx="902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Enhancements of the Ryzen+ desktop line vs. the previous Ryzen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450" y="887290"/>
            <a:ext cx="538878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400"/>
              </a:spcAft>
              <a:buAutoNum type="alphaLcParenR"/>
            </a:pPr>
            <a:r>
              <a:rPr lang="en-US" sz="1600" dirty="0" smtClean="0">
                <a:latin typeface="+mj-lt"/>
              </a:rPr>
              <a:t>Precision Boost 2 technology</a:t>
            </a:r>
          </a:p>
          <a:p>
            <a:pPr marL="342900" indent="-342900" fontAlgn="base">
              <a:spcAft>
                <a:spcPts val="400"/>
              </a:spcAft>
              <a:buAutoNum type="alphaLcParenR"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Precision Boost Overdrive (PBO)</a:t>
            </a:r>
          </a:p>
          <a:p>
            <a:pPr fontAlgn="base">
              <a:spcAft>
                <a:spcPts val="400"/>
              </a:spcAft>
            </a:pPr>
            <a:r>
              <a:rPr lang="en-US" sz="1600" dirty="0" smtClean="0">
                <a:latin typeface="+mj-lt"/>
              </a:rPr>
              <a:t>c)   XFR2 (Extended Frequency Range) technology</a:t>
            </a:r>
          </a:p>
          <a:p>
            <a:pPr fontAlgn="base">
              <a:spcAft>
                <a:spcPts val="400"/>
              </a:spcAft>
            </a:pPr>
            <a:r>
              <a:rPr lang="en-US" sz="1600" dirty="0" smtClean="0">
                <a:latin typeface="+mj-lt"/>
              </a:rPr>
              <a:t>d)   </a:t>
            </a:r>
            <a:r>
              <a:rPr lang="en-US" sz="1600" dirty="0" err="1" smtClean="0">
                <a:latin typeface="+mj-lt"/>
              </a:rPr>
              <a:t>StoreMI</a:t>
            </a:r>
            <a:r>
              <a:rPr lang="en-US" sz="1600" dirty="0" smtClean="0">
                <a:latin typeface="+mj-lt"/>
              </a:rPr>
              <a:t>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28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771" y="498640"/>
            <a:ext cx="576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Arial"/>
              </a:rPr>
              <a:t>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Precision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Boost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99" y="895151"/>
            <a:ext cx="7572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series as follows: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627" y="1260908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16858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428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and mobile lines [38]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97" y="49663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[38])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29920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502418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[76]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76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unfavourable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impact performance,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one or two main threads and while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 AMD implemented a gradual decrease of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boost frequency along with raising the number of the active threads in their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Precision Boost 2. technology, as discussed next. </a:t>
            </a:r>
          </a:p>
        </p:txBody>
      </p:sp>
    </p:spTree>
    <p:extLst>
      <p:ext uri="{BB962C8B-B14F-4D97-AF65-F5344CB8AC3E}">
        <p14:creationId xmlns:p14="http://schemas.microsoft.com/office/powerpoint/2010/main" val="10600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50410"/>
              </p:ext>
            </p:extLst>
          </p:nvPr>
        </p:nvGraphicFramePr>
        <p:xfrm>
          <a:off x="470928" y="1247655"/>
          <a:ext cx="8202144" cy="3649172"/>
        </p:xfrm>
        <a:graphic>
          <a:graphicData uri="http://schemas.openxmlformats.org/drawingml/2006/table">
            <a:tbl>
              <a:tblPr/>
              <a:tblGrid>
                <a:gridCol w="2321113">
                  <a:extLst>
                    <a:ext uri="{9D8B030D-6E8A-4147-A177-3AD203B41FA5}">
                      <a16:colId xmlns:a16="http://schemas.microsoft.com/office/drawing/2014/main" val="4285218439"/>
                    </a:ext>
                  </a:extLst>
                </a:gridCol>
                <a:gridCol w="1779959">
                  <a:extLst>
                    <a:ext uri="{9D8B030D-6E8A-4147-A177-3AD203B41FA5}">
                      <a16:colId xmlns:a16="http://schemas.microsoft.com/office/drawing/2014/main" val="1513085348"/>
                    </a:ext>
                  </a:extLst>
                </a:gridCol>
                <a:gridCol w="2050536">
                  <a:extLst>
                    <a:ext uri="{9D8B030D-6E8A-4147-A177-3AD203B41FA5}">
                      <a16:colId xmlns:a16="http://schemas.microsoft.com/office/drawing/2014/main" val="1985743776"/>
                    </a:ext>
                  </a:extLst>
                </a:gridCol>
                <a:gridCol w="2050536">
                  <a:extLst>
                    <a:ext uri="{9D8B030D-6E8A-4147-A177-3AD203B41FA5}">
                      <a16:colId xmlns:a16="http://schemas.microsoft.com/office/drawing/2014/main" val="3074649547"/>
                    </a:ext>
                  </a:extLst>
                </a:gridCol>
              </a:tblGrid>
              <a:tr h="669227">
                <a:tc>
                  <a:txBody>
                    <a:bodyPr/>
                    <a:lstStyle/>
                    <a:p>
                      <a:pPr algn="ctr"/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err="1" smtClean="0">
                          <a:effectLst/>
                          <a:latin typeface="Klavika Medium Condensed"/>
                        </a:rPr>
                        <a:t>ThreaRripper</a:t>
                      </a:r>
                      <a:endParaRPr lang="en-US" sz="1400" cap="none" dirty="0" smtClean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none" dirty="0" smtClean="0">
                          <a:effectLst/>
                          <a:latin typeface="Klavika Medium Condensed"/>
                        </a:rPr>
                        <a:t>2nd gen Ryzen </a:t>
                      </a:r>
                      <a:r>
                        <a:rPr lang="en-US" sz="1400" cap="none" dirty="0" err="1" smtClean="0">
                          <a:effectLst/>
                          <a:latin typeface="Klavika Medium Condensed"/>
                        </a:rPr>
                        <a:t>ThredRipper</a:t>
                      </a:r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cap="none" dirty="0" smtClean="0">
                        <a:effectLst/>
                        <a:latin typeface="Klavika Medium Condensed"/>
                      </a:endParaRPr>
                    </a:p>
                    <a:p>
                      <a:pPr algn="ctr"/>
                      <a:endParaRPr lang="en-US" sz="1400" cap="none" dirty="0" smtClean="0">
                        <a:effectLst/>
                        <a:latin typeface="Klavika Medium Condensed"/>
                      </a:endParaRPr>
                    </a:p>
                    <a:p>
                      <a:pPr algn="ctr"/>
                      <a:r>
                        <a:rPr lang="en-US" sz="1400" cap="none" dirty="0" err="1" smtClean="0">
                          <a:effectLst/>
                          <a:latin typeface="Klavika Medium Condensed"/>
                        </a:rPr>
                        <a:t>Epyc</a:t>
                      </a:r>
                      <a:endParaRPr lang="en-US" sz="1400" cap="none" dirty="0" smtClean="0">
                        <a:effectLst/>
                        <a:latin typeface="Klavika Medium Condensed"/>
                      </a:endParaRPr>
                    </a:p>
                    <a:p>
                      <a:pPr algn="ctr"/>
                      <a:endParaRPr lang="en-US" sz="1400" cap="none" dirty="0">
                        <a:effectLst/>
                        <a:latin typeface="Klavika Medium Condensed"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843289"/>
                  </a:ext>
                </a:extLst>
              </a:tr>
              <a:tr h="6975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Extended Frequency Range (XFR)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 (XFR)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 (XFR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No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134604"/>
                  </a:ext>
                </a:extLst>
              </a:tr>
              <a:tr h="6532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Precision </a:t>
                      </a:r>
                      <a:r>
                        <a:rPr lang="en-US" sz="1400" dirty="0" smtClean="0">
                          <a:effectLst/>
                        </a:rPr>
                        <a:t>Boost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(Turbo Boost)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Precision Boost)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 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Precision Boost 2)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(Precision </a:t>
                      </a:r>
                      <a:r>
                        <a:rPr lang="en-US" sz="1400" dirty="0" smtClean="0">
                          <a:effectLst/>
                        </a:rPr>
                        <a:t>Boost) 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204"/>
                  </a:ext>
                </a:extLst>
              </a:tr>
              <a:tr h="45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Neural Net </a:t>
                      </a:r>
                      <a:r>
                        <a:rPr lang="en-US" sz="1400" dirty="0" smtClean="0">
                          <a:effectLst/>
                        </a:rPr>
                        <a:t>Prediction</a:t>
                      </a: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(for branch prediction)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803492"/>
                  </a:ext>
                </a:extLst>
              </a:tr>
              <a:tr h="45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Pure </a:t>
                      </a:r>
                      <a:r>
                        <a:rPr lang="en-US" sz="1400" dirty="0" smtClean="0">
                          <a:effectLst/>
                        </a:rPr>
                        <a:t>Power (AVS)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453998"/>
                  </a:ext>
                </a:extLst>
              </a:tr>
              <a:tr h="45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Smart </a:t>
                      </a:r>
                      <a:r>
                        <a:rPr lang="en-US" sz="1400" dirty="0" err="1" smtClean="0">
                          <a:effectLst/>
                        </a:rPr>
                        <a:t>Prefetch</a:t>
                      </a:r>
                      <a:endParaRPr lang="en-US" sz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400" dirty="0" smtClean="0">
                          <a:effectLst/>
                        </a:rPr>
                        <a:t>(advanced data </a:t>
                      </a:r>
                      <a:r>
                        <a:rPr lang="en-US" sz="1400" dirty="0" err="1" smtClean="0">
                          <a:effectLst/>
                        </a:rPr>
                        <a:t>prefetch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Yes</a:t>
                      </a:r>
                    </a:p>
                  </a:txBody>
                  <a:tcPr marL="23397" marR="23397" marT="23397" marB="23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739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343" y="497512"/>
            <a:ext cx="866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advanced technologies in AMD’s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 and 2S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series [75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6688" y="6631805"/>
            <a:ext cx="7243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https://www.bit-tech.net/blogs/cpu-frequency-boosting-could-be-the-hot-topic-of-2018/1/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89" y="497531"/>
            <a:ext cx="622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 of the Precision Boost 2 technology -1 [76]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89791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1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99631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Precision Boost 2 </a:t>
            </a:r>
            <a:r>
              <a:rPr lang="en-US" dirty="0" smtClean="0">
                <a:latin typeface="+mj-lt"/>
              </a:rPr>
              <a:t>[83]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11" y="914401"/>
            <a:ext cx="891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Precision Boost 2 technology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raises the clock frequency for any active core count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as much as given limits </a:t>
            </a:r>
            <a:r>
              <a:rPr lang="en-US" sz="1600" dirty="0" smtClean="0">
                <a:latin typeface="+mj-lt"/>
              </a:rPr>
              <a:t>(defined by the factory boost settings)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 it.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limiting factors are</a:t>
            </a:r>
            <a:endParaRPr lang="en-US" sz="1600" dirty="0" smtClean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28799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SoC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</a:t>
            </a:r>
            <a:r>
              <a:rPr lang="en-US" sz="1600" dirty="0">
                <a:latin typeface="+mj-lt"/>
              </a:rPr>
              <a:t>(“PPT (Total Platform Limit</a:t>
            </a:r>
            <a:r>
              <a:rPr lang="en-US" sz="1600" dirty="0" smtClean="0">
                <a:latin typeface="+mj-lt"/>
              </a:rPr>
              <a:t>”):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maximum amount </a:t>
            </a:r>
            <a:r>
              <a:rPr lang="en-US" sz="1600" dirty="0">
                <a:latin typeface="+mj-lt"/>
              </a:rPr>
              <a:t>of </a:t>
            </a:r>
            <a:r>
              <a:rPr lang="en-US" sz="1600" dirty="0" smtClean="0">
                <a:latin typeface="+mj-lt"/>
              </a:rPr>
              <a:t>power the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CPU can </a:t>
            </a:r>
            <a:r>
              <a:rPr lang="en-US" sz="1600" dirty="0">
                <a:latin typeface="+mj-lt"/>
              </a:rPr>
              <a:t>draw before boost levels off </a:t>
            </a:r>
            <a:r>
              <a:rPr lang="en-US" sz="1600" dirty="0" smtClean="0">
                <a:latin typeface="+mj-lt"/>
              </a:rPr>
              <a:t>(measured </a:t>
            </a:r>
            <a:r>
              <a:rPr lang="en-US" sz="1600" dirty="0">
                <a:latin typeface="+mj-lt"/>
              </a:rPr>
              <a:t>in </a:t>
            </a:r>
            <a:r>
              <a:rPr lang="en-US" sz="1600" dirty="0" smtClean="0">
                <a:latin typeface="+mj-lt"/>
              </a:rPr>
              <a:t>watts) </a:t>
            </a:r>
            <a:endParaRPr lang="en-US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VRM current </a:t>
            </a:r>
            <a:r>
              <a:rPr lang="en-US" sz="1600" dirty="0">
                <a:latin typeface="+mj-lt"/>
              </a:rPr>
              <a:t>(“TDC Limit</a:t>
            </a:r>
            <a:r>
              <a:rPr lang="en-US" sz="1600" dirty="0" smtClean="0">
                <a:latin typeface="+mj-lt"/>
              </a:rPr>
              <a:t>”):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maximum amount </a:t>
            </a:r>
            <a:r>
              <a:rPr lang="en-US" sz="1600" dirty="0">
                <a:latin typeface="+mj-lt"/>
              </a:rPr>
              <a:t>of current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the motherboard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is allowed to deliver </a:t>
            </a:r>
            <a:r>
              <a:rPr lang="en-US" sz="1600" dirty="0">
                <a:latin typeface="+mj-lt"/>
              </a:rPr>
              <a:t>to the CPU after warming up to a </a:t>
            </a:r>
            <a:r>
              <a:rPr lang="en-US" sz="1600" dirty="0" smtClean="0">
                <a:latin typeface="+mj-lt"/>
              </a:rPr>
              <a:t>steady-state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 temperature </a:t>
            </a:r>
            <a:r>
              <a:rPr lang="en-US" sz="1600" dirty="0">
                <a:latin typeface="+mj-lt"/>
              </a:rPr>
              <a:t>before boost levels off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EDC current Limit </a:t>
            </a:r>
            <a:r>
              <a:rPr lang="en-US" sz="1600" dirty="0">
                <a:latin typeface="+mj-lt"/>
              </a:rPr>
              <a:t>- Electrical Design Current, maximum peak current that</a:t>
            </a:r>
          </a:p>
          <a:p>
            <a:pPr fontAlgn="base"/>
            <a:r>
              <a:rPr lang="en-US" sz="1600" dirty="0">
                <a:latin typeface="+mj-lt"/>
              </a:rPr>
              <a:t>     can be delivered by the motherboard' voltage regulator (VRM) for a short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time, as a </a:t>
            </a:r>
            <a:r>
              <a:rPr lang="en-US" sz="1600" dirty="0" smtClean="0">
                <a:latin typeface="+mj-lt"/>
              </a:rPr>
              <a:t>spike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Temp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(°C): measured in degrees Celsius, the </a:t>
            </a:r>
            <a:r>
              <a:rPr lang="en-US" sz="1600" dirty="0" smtClean="0">
                <a:latin typeface="+mj-lt"/>
              </a:rPr>
              <a:t>maximum temperature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CPU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die can </a:t>
            </a:r>
            <a:r>
              <a:rPr lang="en-US" sz="1600" dirty="0">
                <a:latin typeface="+mj-lt"/>
              </a:rPr>
              <a:t>reach before boost levels </a:t>
            </a:r>
            <a:r>
              <a:rPr lang="en-US" sz="1600" dirty="0" smtClean="0">
                <a:latin typeface="+mj-lt"/>
              </a:rPr>
              <a:t>off.</a:t>
            </a:r>
          </a:p>
        </p:txBody>
      </p:sp>
    </p:spTree>
    <p:extLst>
      <p:ext uri="{BB962C8B-B14F-4D97-AF65-F5344CB8AC3E}">
        <p14:creationId xmlns:p14="http://schemas.microsoft.com/office/powerpoint/2010/main" val="34887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9688" y="503321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Conceptual view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implementing Precision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Boost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[82]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151414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 err="1" smtClean="0">
                    <a:latin typeface="+mj-lt"/>
                  </a:rPr>
                  <a:t>SoC</a:t>
                </a:r>
                <a:endParaRPr lang="en-US" sz="1400" b="1" dirty="0" smtClean="0">
                  <a:latin typeface="+mj-lt"/>
                </a:endParaRPr>
              </a:p>
              <a:p>
                <a:pPr algn="ctr" fontAlgn="base"/>
                <a:r>
                  <a:rPr lang="en-US" sz="1400" b="1" dirty="0" smtClean="0">
                    <a:latin typeface="+mj-lt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 smtClean="0">
                    <a:latin typeface="+mj-lt"/>
                  </a:rPr>
                  <a:t>VRM</a:t>
                </a:r>
              </a:p>
              <a:p>
                <a:pPr algn="ctr" fontAlgn="base"/>
                <a:r>
                  <a:rPr lang="en-US" sz="1400" b="1" dirty="0" smtClean="0">
                    <a:latin typeface="+mj-lt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sz="1400" b="1" dirty="0" smtClean="0">
                    <a:latin typeface="+mj-lt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5332401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inner triangle </a:t>
            </a:r>
            <a:r>
              <a:rPr lang="en-US" sz="1600" dirty="0" smtClean="0">
                <a:latin typeface="+mj-lt"/>
              </a:rPr>
              <a:t>illustrates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factory boost range settings</a:t>
            </a:r>
            <a:r>
              <a:rPr lang="en-US" sz="1600" dirty="0" smtClean="0">
                <a:latin typeface="+mj-lt"/>
              </a:rPr>
              <a:t>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blue circles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represent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actual operating points of the key limiting factors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Clock frequency and core voltage of all active cores will be increased </a:t>
            </a:r>
            <a:r>
              <a:rPr lang="en-US" sz="1600" dirty="0" smtClean="0">
                <a:latin typeface="+mj-lt"/>
              </a:rPr>
              <a:t>in 25 MHz</a:t>
            </a:r>
          </a:p>
          <a:p>
            <a:pPr fontAlgn="base"/>
            <a:r>
              <a:rPr lang="en-US" sz="1600" dirty="0" smtClean="0">
                <a:latin typeface="+mj-lt"/>
              </a:rPr>
              <a:t>     steps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as long as one of the limiting factors reach the factory setting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51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18856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Boost behavior with Precision Boost 2</a:t>
            </a:r>
          </a:p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 in the </a:t>
            </a:r>
            <a:r>
              <a:rPr lang="en-US" sz="1400" b="1" dirty="0" smtClean="0">
                <a:solidFill>
                  <a:srgbClr val="000000"/>
                </a:solidFill>
                <a:latin typeface="Verdana"/>
              </a:rPr>
              <a:t>2. gen. Ryzen Desktop </a:t>
            </a:r>
            <a:r>
              <a:rPr lang="en-US" sz="1400" b="1" dirty="0">
                <a:solidFill>
                  <a:srgbClr val="000000"/>
                </a:solidFill>
                <a:latin typeface="Verdana"/>
              </a:rPr>
              <a:t>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99630"/>
            <a:ext cx="923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dirty="0" smtClean="0">
                <a:solidFill>
                  <a:srgbClr val="2D2D8A"/>
                </a:solidFill>
                <a:latin typeface="+mj-lt"/>
              </a:rPr>
              <a:t>Precision </a:t>
            </a:r>
            <a:r>
              <a:rPr lang="en-US" dirty="0">
                <a:solidFill>
                  <a:srgbClr val="2D2D8A"/>
                </a:solidFill>
                <a:latin typeface="+mj-lt"/>
              </a:rPr>
              <a:t>Boost 2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technology as implemented in the 2. gen Ryzen DT line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785357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2" y="1497338"/>
            <a:ext cx="8940656" cy="3441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99629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Power consumption of the cores while raising the number of active cores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  in the Ryzen 7 2700X 2. gen. desktop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5101383"/>
            <a:ext cx="69291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 smtClean="0">
                <a:latin typeface="+mj-lt"/>
              </a:rPr>
              <a:t>There are up to two active CCX units with up to 4 active cores/unit.</a:t>
            </a:r>
          </a:p>
          <a:p>
            <a:pPr fontAlgn="base">
              <a:spcAft>
                <a:spcPts val="200"/>
              </a:spcAft>
            </a:pPr>
            <a:r>
              <a:rPr lang="en-US" sz="1500" dirty="0" smtClean="0">
                <a:latin typeface="+mj-lt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727023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Red figures </a:t>
            </a:r>
            <a:r>
              <a:rPr lang="en-US" sz="1600" dirty="0" smtClean="0">
                <a:latin typeface="+mj-lt"/>
              </a:rPr>
              <a:t>appearing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few active cores </a:t>
            </a:r>
            <a:r>
              <a:rPr lang="en-US" sz="1600" dirty="0" smtClean="0">
                <a:latin typeface="+mj-lt"/>
              </a:rPr>
              <a:t>indicate that in this case presumably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 temperature will constrain turbo clock frequency </a:t>
            </a:r>
            <a:r>
              <a:rPr lang="en-US" sz="1600" dirty="0" smtClean="0">
                <a:latin typeface="+mj-lt"/>
              </a:rPr>
              <a:t>and determine the related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power consumption, whereas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for yellow figures, </a:t>
            </a:r>
            <a:r>
              <a:rPr lang="en-US" sz="1600" dirty="0" smtClean="0">
                <a:latin typeface="+mj-lt"/>
              </a:rPr>
              <a:t>seeing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many active cores,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38320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789" y="502419"/>
            <a:ext cx="533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b) Precision Boost Overdrive (PBO) [82]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313" y="908349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It is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 smtClean="0">
                <a:latin typeface="+mj-lt"/>
              </a:rPr>
              <a:t>new </a:t>
            </a:r>
            <a:r>
              <a:rPr lang="en-US" sz="1600" dirty="0">
                <a:latin typeface="+mj-lt"/>
              </a:rPr>
              <a:t>feature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gen. Ryzen DT and 2.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processors,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aiming at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increasing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multihreaded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performance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 smtClean="0">
                <a:latin typeface="+mj-lt"/>
              </a:rPr>
              <a:t>It requires however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use of specific chipsets</a:t>
            </a:r>
            <a:r>
              <a:rPr lang="en-US" sz="1600" dirty="0" smtClean="0">
                <a:latin typeface="+mj-lt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0057" y="1790298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case of the 2. gen. DT series the series 400 chipsets (X470/B450) or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case of the 2. gen.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261" y="2425564"/>
            <a:ext cx="843525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and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Ryzen Master overdrive utility </a:t>
            </a:r>
            <a:r>
              <a:rPr lang="en-US" sz="1600" dirty="0" smtClean="0">
                <a:latin typeface="+mj-lt"/>
              </a:rPr>
              <a:t>release 1.3 or higher.</a:t>
            </a:r>
          </a:p>
          <a:p>
            <a:pPr fontAlgn="base"/>
            <a:r>
              <a:rPr lang="en-US" sz="1600" dirty="0" smtClean="0">
                <a:latin typeface="+mj-lt"/>
              </a:rPr>
              <a:t>Unlike traditional overlocking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PBO is activated both Precision Boost 2 and 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XFR2 (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eXtended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31156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85" y="1297801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99243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Relative merit of PBO [81]</a:t>
            </a:r>
          </a:p>
        </p:txBody>
      </p:sp>
    </p:spTree>
    <p:extLst>
      <p:ext uri="{BB962C8B-B14F-4D97-AF65-F5344CB8AC3E}">
        <p14:creationId xmlns:p14="http://schemas.microsoft.com/office/powerpoint/2010/main" val="23314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502420"/>
            <a:ext cx="423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PBO [83]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42886" y="895151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When PBO is activated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means of the Ryzen Master overlocking utility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factory settings </a:t>
            </a:r>
            <a:r>
              <a:rPr lang="en-US" sz="1600" dirty="0" smtClean="0">
                <a:latin typeface="+mj-lt"/>
              </a:rPr>
              <a:t>that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determine the operation limits of Precision Boost 2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will be overwritten </a:t>
            </a:r>
            <a:r>
              <a:rPr lang="en-US" sz="1600" dirty="0" smtClean="0">
                <a:latin typeface="+mj-lt"/>
              </a:rPr>
              <a:t>and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processor will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operate outside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the factory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settings</a:t>
            </a:r>
            <a:r>
              <a:rPr lang="en-US" sz="1600" dirty="0">
                <a:latin typeface="+mj-lt"/>
              </a:rPr>
              <a:t>.  </a:t>
            </a:r>
            <a:endParaRPr lang="en-US" sz="1600" dirty="0" smtClean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 smtClean="0">
                  <a:latin typeface="+mj-lt"/>
                </a:rPr>
                <a:t>SoC</a:t>
              </a:r>
              <a:endParaRPr lang="en-US" sz="1400" b="1" dirty="0" smtClean="0">
                <a:latin typeface="+mj-lt"/>
              </a:endParaRP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smtClean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 smtClean="0">
                  <a:latin typeface="+mj-lt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 smtClean="0">
                  <a:latin typeface="+mj-lt"/>
                </a:rPr>
                <a:t>SoC</a:t>
              </a:r>
              <a:endParaRPr lang="en-US" sz="1400" b="1" dirty="0" smtClean="0">
                <a:latin typeface="+mj-lt"/>
              </a:endParaRP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smtClean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 smtClean="0">
                  <a:latin typeface="+mj-lt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637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Conceptual view of extending the limiters of Precision Boost with PBO [82]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that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temperature limit </a:t>
            </a:r>
            <a:r>
              <a:rPr lang="en-US" sz="1600" dirty="0" smtClean="0">
                <a:latin typeface="+mj-lt"/>
              </a:rPr>
              <a:t>with PBO remains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unchanged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9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19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9659" y="499245"/>
            <a:ext cx="82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extending the limiters of Precision Boost with PBO [83]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258" y="926351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For the 2. gen. Ryzen 2700X DT with 105 W TDP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default limits of 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Precision Boost 2 </a:t>
            </a:r>
            <a:r>
              <a:rPr lang="en-US" sz="1600" dirty="0" smtClean="0">
                <a:latin typeface="+mj-lt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970" y="1521335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</a:t>
            </a:r>
            <a:r>
              <a:rPr lang="en-US" sz="1600" dirty="0" smtClean="0">
                <a:latin typeface="+mj-lt"/>
              </a:rPr>
              <a:t>Limit): 141.75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</a:t>
            </a:r>
            <a:r>
              <a:rPr lang="en-US" sz="1600" dirty="0" smtClean="0">
                <a:latin typeface="+mj-lt"/>
              </a:rPr>
              <a:t>Current): 95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</a:t>
            </a:r>
            <a:r>
              <a:rPr lang="en-US" sz="1600" dirty="0" smtClean="0">
                <a:latin typeface="+mj-lt"/>
              </a:rPr>
              <a:t>140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Tjmax</a:t>
            </a:r>
            <a:r>
              <a:rPr lang="en-US" sz="1600" dirty="0" smtClean="0">
                <a:latin typeface="+mj-lt"/>
              </a:rPr>
              <a:t> (Die temperature): 85 0C.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058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When Precision Boost Overdrive </a:t>
            </a:r>
            <a:r>
              <a:rPr lang="en-US" sz="1600" dirty="0" smtClean="0">
                <a:latin typeface="+mj-lt"/>
              </a:rPr>
              <a:t>mode is enabled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operation limiters </a:t>
            </a:r>
            <a:r>
              <a:rPr lang="en-US" sz="1600" dirty="0" smtClean="0">
                <a:latin typeface="+mj-lt"/>
              </a:rPr>
              <a:t>will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029" y="343516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</a:t>
            </a:r>
            <a:r>
              <a:rPr lang="en-US" sz="1600" dirty="0" smtClean="0">
                <a:latin typeface="+mj-lt"/>
              </a:rPr>
              <a:t>Limit): 1000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</a:t>
            </a:r>
            <a:r>
              <a:rPr lang="en-US" sz="1600" dirty="0" smtClean="0">
                <a:latin typeface="+mj-lt"/>
              </a:rPr>
              <a:t>Current): 114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</a:t>
            </a:r>
            <a:r>
              <a:rPr lang="en-US" sz="1600" dirty="0" smtClean="0">
                <a:latin typeface="+mj-lt"/>
              </a:rPr>
              <a:t>168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Tjmax</a:t>
            </a:r>
            <a:r>
              <a:rPr lang="en-US" sz="1600" dirty="0" smtClean="0">
                <a:latin typeface="+mj-lt"/>
              </a:rPr>
              <a:t> (Die temperature): 85 0C.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Nevertheless, with enabling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PBO mode invalidates AMD’s warranty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5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62" y="502419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implications of using overclocking and PBO  [73]</a:t>
            </a:r>
          </a:p>
        </p:txBody>
      </p:sp>
    </p:spTree>
    <p:extLst>
      <p:ext uri="{BB962C8B-B14F-4D97-AF65-F5344CB8AC3E}">
        <p14:creationId xmlns:p14="http://schemas.microsoft.com/office/powerpoint/2010/main" val="12967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30981"/>
              </p:ext>
            </p:extLst>
          </p:nvPr>
        </p:nvGraphicFramePr>
        <p:xfrm>
          <a:off x="191086" y="1310375"/>
          <a:ext cx="8770036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487">
                  <a:extLst>
                    <a:ext uri="{9D8B030D-6E8A-4147-A177-3AD203B41FA5}">
                      <a16:colId xmlns:a16="http://schemas.microsoft.com/office/drawing/2014/main" val="1308780620"/>
                    </a:ext>
                  </a:extLst>
                </a:gridCol>
                <a:gridCol w="1511166">
                  <a:extLst>
                    <a:ext uri="{9D8B030D-6E8A-4147-A177-3AD203B41FA5}">
                      <a16:colId xmlns:a16="http://schemas.microsoft.com/office/drawing/2014/main" val="4039214437"/>
                    </a:ext>
                  </a:extLst>
                </a:gridCol>
                <a:gridCol w="972152">
                  <a:extLst>
                    <a:ext uri="{9D8B030D-6E8A-4147-A177-3AD203B41FA5}">
                      <a16:colId xmlns:a16="http://schemas.microsoft.com/office/drawing/2014/main" val="547908032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val="579111705"/>
                    </a:ext>
                  </a:extLst>
                </a:gridCol>
                <a:gridCol w="1224026">
                  <a:extLst>
                    <a:ext uri="{9D8B030D-6E8A-4147-A177-3AD203B41FA5}">
                      <a16:colId xmlns:a16="http://schemas.microsoft.com/office/drawing/2014/main" val="3611640964"/>
                    </a:ext>
                  </a:extLst>
                </a:gridCol>
                <a:gridCol w="1567302">
                  <a:extLst>
                    <a:ext uri="{9D8B030D-6E8A-4147-A177-3AD203B41FA5}">
                      <a16:colId xmlns:a16="http://schemas.microsoft.com/office/drawing/2014/main" val="1380683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Series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CPU core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arch.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Techn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Launched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Models</a:t>
                      </a:r>
                      <a:endParaRPr lang="en-US" sz="1400" dirty="0"/>
                    </a:p>
                  </a:txBody>
                  <a:tcPr anchor="ctr">
                    <a:solidFill>
                      <a:srgbClr val="15C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DT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Summit Ridge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3/2017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</a:t>
                      </a:r>
                      <a:r>
                        <a:rPr lang="en-US" sz="1400" baseline="0" dirty="0" smtClean="0"/>
                        <a:t> 1xxx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Ryzen 1xxxX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1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mobile APU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Raven Ridge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10/2017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2xxxU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788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DT APU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Raven Ridge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2/2018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2xxxG</a:t>
                      </a:r>
                    </a:p>
                    <a:p>
                      <a:pPr algn="ctr"/>
                      <a:r>
                        <a:rPr lang="en-US" sz="1400" dirty="0" smtClean="0"/>
                        <a:t>Ryzen 2xxxGE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848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 gen. Ryzen DT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Pinnacle Ridge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Zen+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4/2018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Ryzen 2xxx</a:t>
                      </a:r>
                    </a:p>
                    <a:p>
                      <a:pPr algn="ctr"/>
                      <a:r>
                        <a:rPr lang="en-US" sz="1400" dirty="0" smtClean="0"/>
                        <a:t>Ryzen 2xxxX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72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ThreadRipper</a:t>
                      </a:r>
                      <a:r>
                        <a:rPr lang="en-US" sz="1400" dirty="0" smtClean="0"/>
                        <a:t> HED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Whitehaven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8/2017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 1xxx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 gen. </a:t>
                      </a:r>
                      <a:r>
                        <a:rPr lang="en-US" sz="1400" dirty="0" err="1" smtClean="0"/>
                        <a:t>Threadripper</a:t>
                      </a:r>
                      <a:r>
                        <a:rPr lang="en-US" sz="1400" dirty="0" smtClean="0"/>
                        <a:t> HED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Pinnacle Ridge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Zen+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8/2018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 2xxxX</a:t>
                      </a:r>
                    </a:p>
                    <a:p>
                      <a:pPr algn="ctr"/>
                      <a:r>
                        <a:rPr lang="en-US" sz="1400" dirty="0" smtClean="0"/>
                        <a:t>TR2xxxWX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828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EPYC 1S/2S server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Naples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 nm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6/2017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EPYC 7xxx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15061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342" y="498578"/>
            <a:ext cx="766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Zen or Zen+ based processor series </a:t>
            </a:r>
          </a:p>
        </p:txBody>
      </p:sp>
    </p:spTree>
    <p:extLst>
      <p:ext uri="{BB962C8B-B14F-4D97-AF65-F5344CB8AC3E}">
        <p14:creationId xmlns:p14="http://schemas.microsoft.com/office/powerpoint/2010/main" val="11334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478182"/>
            <a:ext cx="6667500" cy="4248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99245"/>
            <a:ext cx="813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performance improvement achieved by employing PBO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a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2990WX for a multithreaded benchmark [82]</a:t>
            </a:r>
          </a:p>
        </p:txBody>
      </p:sp>
    </p:spTree>
    <p:extLst>
      <p:ext uri="{BB962C8B-B14F-4D97-AF65-F5344CB8AC3E}">
        <p14:creationId xmlns:p14="http://schemas.microsoft.com/office/powerpoint/2010/main" val="24460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98474"/>
            <a:ext cx="702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The XFR2 (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eXtended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Frequency Range) technology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 smtClean="0">
                <a:latin typeface="+mj-lt"/>
              </a:rPr>
              <a:t>[63]</a:t>
            </a:r>
            <a:endParaRPr lang="en-US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908491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the previous generation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certain processor models </a:t>
            </a:r>
            <a:r>
              <a:rPr lang="en-US" sz="1600" dirty="0" smtClean="0">
                <a:latin typeface="+mj-lt"/>
              </a:rPr>
              <a:t>could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raise clock frequency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over the turbo boost frequency by 50 to 200 MHz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a premium cooling system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was used.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XFR2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allows a higher clock frequency boost </a:t>
            </a:r>
            <a:r>
              <a:rPr lang="en-US" sz="1600" dirty="0" smtClean="0">
                <a:latin typeface="+mj-lt"/>
              </a:rPr>
              <a:t>assuming a premium cooling system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CPU temperature below 60 C</a:t>
            </a:r>
            <a:r>
              <a:rPr lang="en-US" sz="1600" baseline="30000" dirty="0" smtClean="0">
                <a:solidFill>
                  <a:srgbClr val="0070C0"/>
                </a:solidFill>
                <a:latin typeface="+mj-lt"/>
              </a:rPr>
              <a:t>0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22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01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181" y="499630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[79]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629" y="940064"/>
            <a:ext cx="8358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combines fast SSD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256 GB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SATA)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capacity HDD storage into a single drive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indicated below)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automatically moves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accessed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619" y="5965404"/>
            <a:ext cx="886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providing a unified, fast, large capacity drive [79]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" y="1762420"/>
            <a:ext cx="9014400" cy="42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0950" y="914399"/>
            <a:ext cx="897731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unified storage has the responsiveness of SSD, and capacity of low priced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mechanical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HDD.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addition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2GB of DRAM can be included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last-level cache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ultra-fast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access.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requires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2000-series DT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400-series or for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an AMD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X399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chipset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storage hierarchy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controlled by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AMD’s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software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initially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sold for $20 but later became free of charge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81" y="499630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[79] -2</a:t>
            </a:r>
          </a:p>
        </p:txBody>
      </p:sp>
    </p:spTree>
    <p:extLst>
      <p:ext uri="{BB962C8B-B14F-4D97-AF65-F5344CB8AC3E}">
        <p14:creationId xmlns:p14="http://schemas.microsoft.com/office/powerpoint/2010/main" val="11418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23030"/>
            <a:ext cx="8823435" cy="3892451"/>
          </a:xfrm>
        </p:spPr>
      </p:pic>
      <p:sp>
        <p:nvSpPr>
          <p:cNvPr id="6" name="TextBox 5"/>
          <p:cNvSpPr txBox="1"/>
          <p:nvPr/>
        </p:nvSpPr>
        <p:spPr>
          <a:xfrm>
            <a:off x="71438" y="499629"/>
            <a:ext cx="92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 of AMD’s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in speeding up starting applications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25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33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688" y="496970"/>
            <a:ext cx="725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competing solution: their Octane technology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13" y="904774"/>
            <a:ext cx="87082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7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Core line, called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 introduced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2017 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Octane memory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enhanced it in their subsequent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8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Coffee Lake line in 2018.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contrast it with AMD’s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next we give a brief account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of Intel’s Octane memory enhancement solution. </a:t>
            </a:r>
          </a:p>
        </p:txBody>
      </p:sp>
    </p:spTree>
    <p:extLst>
      <p:ext uri="{BB962C8B-B14F-4D97-AF65-F5344CB8AC3E}">
        <p14:creationId xmlns:p14="http://schemas.microsoft.com/office/powerpoint/2010/main" val="2405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7060"/>
            <a:ext cx="453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facts of Intel’s Octane memory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175" y="865312"/>
            <a:ext cx="88259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nonvolatile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typically used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of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HDD drive.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announced by Intel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 size of 16 or 32 GB.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mounted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that is attached via 2 to 4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lanes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use needs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 Storage Technology driver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(appropriate release no.).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493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495300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installed on a mainboard [85]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289" b="6814"/>
          <a:stretch/>
        </p:blipFill>
        <p:spPr>
          <a:xfrm>
            <a:off x="876457" y="1301474"/>
            <a:ext cx="7333333" cy="42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29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1510" y="2687280"/>
          <a:ext cx="8847138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903">
                  <a:extLst>
                    <a:ext uri="{9D8B030D-6E8A-4147-A177-3AD203B41FA5}">
                      <a16:colId xmlns:a16="http://schemas.microsoft.com/office/drawing/2014/main" val="1960590050"/>
                    </a:ext>
                  </a:extLst>
                </a:gridCol>
                <a:gridCol w="3330370">
                  <a:extLst>
                    <a:ext uri="{9D8B030D-6E8A-4147-A177-3AD203B41FA5}">
                      <a16:colId xmlns:a16="http://schemas.microsoft.com/office/drawing/2014/main" val="2919459519"/>
                    </a:ext>
                  </a:extLst>
                </a:gridCol>
                <a:gridCol w="3356865">
                  <a:extLst>
                    <a:ext uri="{9D8B030D-6E8A-4147-A177-3AD203B41FA5}">
                      <a16:colId xmlns:a16="http://schemas.microsoft.com/office/drawing/2014/main" val="2680194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9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Storage system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assumed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Boot</a:t>
                      </a:r>
                      <a:r>
                        <a:rPr lang="en-US" sz="1400" baseline="0" dirty="0" smtClean="0"/>
                        <a:t> drive and</a:t>
                      </a:r>
                    </a:p>
                    <a:p>
                      <a:pPr algn="ctr"/>
                      <a:r>
                        <a:rPr lang="en-US" sz="1400" baseline="0" dirty="0" err="1" smtClean="0"/>
                        <a:t>Optane</a:t>
                      </a:r>
                      <a:r>
                        <a:rPr lang="en-US" sz="1400" baseline="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Fast SSD Boot drive, </a:t>
                      </a:r>
                    </a:p>
                    <a:p>
                      <a:pPr algn="ctr"/>
                      <a:r>
                        <a:rPr lang="en-US" sz="1400" dirty="0" smtClean="0"/>
                        <a:t>a large HD data drive and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63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Principle of operation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baseline="0" dirty="0" smtClean="0"/>
                        <a:t> memory serves as a cache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  of the Boot drive (HD)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 serves as cache </a:t>
                      </a:r>
                    </a:p>
                    <a:p>
                      <a:pPr algn="ctr"/>
                      <a:r>
                        <a:rPr lang="en-US" sz="1400" dirty="0" smtClean="0"/>
                        <a:t>  of the large</a:t>
                      </a:r>
                      <a:r>
                        <a:rPr lang="en-US" sz="1400" baseline="0" dirty="0" smtClean="0"/>
                        <a:t> HD</a:t>
                      </a:r>
                      <a:r>
                        <a:rPr lang="en-US" sz="1400" dirty="0" smtClean="0"/>
                        <a:t> data drive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17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</a:t>
                      </a:r>
                      <a:r>
                        <a:rPr lang="en-US" sz="1400" baseline="0" dirty="0" smtClean="0"/>
                        <a:t> Generation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Kaby</a:t>
                      </a:r>
                      <a:r>
                        <a:rPr lang="en-US" sz="1400" baseline="0" dirty="0" smtClean="0"/>
                        <a:t> Lake)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 Generation</a:t>
                      </a:r>
                    </a:p>
                    <a:p>
                      <a:pPr algn="ctr"/>
                      <a:r>
                        <a:rPr lang="en-US" sz="1400" dirty="0" smtClean="0"/>
                        <a:t>(Coffee Lake)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07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PCH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200-series PCH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300-series PCH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25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Intro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24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Driver 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15.5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16.02 or later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OS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1392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499" y="516685"/>
            <a:ext cx="654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Enhancements of the 2.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04" y="870220"/>
            <a:ext cx="944322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1. gen.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memory, introduced along with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in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HD Boot drive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assumed and Octane 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served as a cache of 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along with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assumes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 SSD Boot drive and a large HD data drive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serves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for the data drive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below).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6519" y="6444335"/>
            <a:ext cx="6780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Key features of the 1. and 2. generation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730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30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344" t="29435" r="34740" b="20246"/>
          <a:stretch/>
        </p:blipFill>
        <p:spPr>
          <a:xfrm>
            <a:off x="90010" y="1088777"/>
            <a:ext cx="8937485" cy="4950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497475"/>
            <a:ext cx="71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 of using Intel’s 2. generation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[80]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88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5502" y="1318665"/>
            <a:ext cx="8912994" cy="3705727"/>
            <a:chOff x="144377" y="1568917"/>
            <a:chExt cx="8912994" cy="37057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85" t="4790" r="6433" b="5139"/>
            <a:stretch/>
          </p:blipFill>
          <p:spPr>
            <a:xfrm>
              <a:off x="144377" y="1568917"/>
              <a:ext cx="8912994" cy="37057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01314" y="4129238"/>
              <a:ext cx="174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Zen+/12 nm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43201" y="2587592"/>
              <a:ext cx="174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Zen/14 nm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85899" y="2587590"/>
              <a:ext cx="174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Zen+/12 nm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4661" y="4106784"/>
              <a:ext cx="174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Zen/14 nm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7736" y="2585985"/>
              <a:ext cx="17421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050" dirty="0" smtClean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Zen 2/7 nm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759" y="503321"/>
            <a:ext cx="64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2017-2019 desktop/notebook roadmap [64]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645" y="2906830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(No GPU)</a:t>
            </a:r>
          </a:p>
        </p:txBody>
      </p:sp>
    </p:spTree>
    <p:extLst>
      <p:ext uri="{BB962C8B-B14F-4D97-AF65-F5344CB8AC3E}">
        <p14:creationId xmlns:p14="http://schemas.microsoft.com/office/powerpoint/2010/main" val="30681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65" y="1077082"/>
            <a:ext cx="7777316" cy="5086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19" y="500216"/>
            <a:ext cx="684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Increasing IPC in AMD’s subsequent desktop series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31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6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6" y="1179945"/>
            <a:ext cx="8380122" cy="4434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87" y="498478"/>
            <a:ext cx="931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Comparing single-threaded performance of competing desktop processors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338" y="5883917"/>
            <a:ext cx="8611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the Figure indicates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Intel’s 7. and 8. gen. desktops provide the highest single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thread performance</a:t>
            </a:r>
            <a:r>
              <a:rPr lang="en-US" sz="1600" dirty="0" smtClean="0">
                <a:latin typeface="+mj-lt"/>
              </a:rPr>
              <a:t> for the benchmark used, nevertheless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performance gap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of AMD’s Ryzen+ processors became smaller. 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32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73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" y="1179950"/>
            <a:ext cx="8385607" cy="4429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62" y="498478"/>
            <a:ext cx="931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Comparing multi-threaded performance of competing desktop processors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38" y="5883917"/>
            <a:ext cx="8695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 Figure indicates that AMD’s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Ryzen+ based 8-core desktops have performance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and price advantages over Intel’s 4 or 6-core 7. and 8. gen. desktop processors.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.2 </a:t>
            </a:r>
            <a:r>
              <a:rPr lang="en-US" sz="1600" dirty="0"/>
              <a:t>The </a:t>
            </a:r>
            <a:r>
              <a:rPr lang="en-US" sz="1600" dirty="0" smtClean="0"/>
              <a:t>2. gen. Ryzen </a:t>
            </a:r>
            <a:r>
              <a:rPr lang="en-US" sz="1600" dirty="0"/>
              <a:t>desktop line </a:t>
            </a:r>
            <a:r>
              <a:rPr lang="hu-HU" sz="1600" dirty="0" smtClean="0"/>
              <a:t>(</a:t>
            </a:r>
            <a:r>
              <a:rPr lang="en-US" sz="1600" dirty="0" smtClean="0"/>
              <a:t>33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3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14352" y="1668352"/>
            <a:ext cx="813434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6.3 The Ryzen desktop APU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3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514" y="875068"/>
            <a:ext cx="89451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Code-name of the CPU </a:t>
            </a:r>
            <a:r>
              <a:rPr lang="en-US" sz="1600" dirty="0">
                <a:latin typeface="+mj-lt"/>
              </a:rPr>
              <a:t>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Raven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Ridge line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line includes the models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74" y="499828"/>
            <a:ext cx="388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6.3 The Ryzen desktop APU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164" y="1563327"/>
            <a:ext cx="8377084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Ryzen 5 2400G with Radeon RX Vega 11 and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Ryzen 3 2200G with Radeon RX Vega 8</a:t>
            </a:r>
          </a:p>
          <a:p>
            <a:pPr fontAlgn="base">
              <a:spcAft>
                <a:spcPts val="1200"/>
              </a:spcAft>
            </a:pPr>
            <a:r>
              <a:rPr lang="en-US" sz="1600" dirty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graphics, launched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02/2018 </a:t>
            </a:r>
            <a:r>
              <a:rPr lang="en-US" sz="1600" dirty="0" smtClean="0">
                <a:latin typeface="+mj-lt"/>
              </a:rPr>
              <a:t>and the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Ryzen 5 2400GE with Radeon RX Vega 11 and</a:t>
            </a:r>
          </a:p>
          <a:p>
            <a:pPr fontAlgn="base">
              <a:spcAft>
                <a:spcPts val="300"/>
              </a:spcAft>
            </a:pPr>
            <a:r>
              <a:rPr lang="en-US" sz="1600" dirty="0" smtClean="0">
                <a:latin typeface="+mj-lt"/>
              </a:rPr>
              <a:t>      Ryzen 3 2200GE with Radeon RX Vega 8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    graphics, launched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04/2018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338" y="3578938"/>
            <a:ext cx="885666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Ryzen desktop APU line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unlocked.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line is manufactured on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14 nm </a:t>
            </a:r>
            <a:r>
              <a:rPr lang="en-US" sz="1600" dirty="0">
                <a:latin typeface="+mj-lt"/>
              </a:rPr>
              <a:t>technology (by </a:t>
            </a:r>
            <a:r>
              <a:rPr lang="en-US" sz="1600" dirty="0" err="1">
                <a:latin typeface="+mj-lt"/>
              </a:rPr>
              <a:t>GlobalFoundries</a:t>
            </a:r>
            <a:r>
              <a:rPr lang="en-US" sz="1600" dirty="0">
                <a:latin typeface="+mj-lt"/>
              </a:rPr>
              <a:t>).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They have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AM4 socket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Unlike the 'G' models, however, the 'GE'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are not bundled with a cooler</a:t>
            </a:r>
            <a:r>
              <a:rPr lang="en-US" sz="1600" dirty="0">
                <a:latin typeface="+mj-lt"/>
              </a:rPr>
              <a:t>. </a:t>
            </a:r>
            <a:endParaRPr lang="en-US" sz="1600" dirty="0" smtClean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.3 </a:t>
            </a:r>
            <a:r>
              <a:rPr lang="en-US" sz="1600" dirty="0"/>
              <a:t>The Ryzen desktop </a:t>
            </a:r>
            <a:r>
              <a:rPr lang="hu-HU" sz="1600" dirty="0" smtClean="0"/>
              <a:t>APU </a:t>
            </a:r>
            <a:r>
              <a:rPr lang="en-US" sz="1600" dirty="0" smtClean="0"/>
              <a:t>line </a:t>
            </a:r>
            <a:r>
              <a:rPr lang="hu-HU" sz="1600" dirty="0"/>
              <a:t>(</a:t>
            </a:r>
            <a:r>
              <a:rPr lang="hu-HU" sz="1600" dirty="0" smtClean="0"/>
              <a:t>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3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58069"/>
              </p:ext>
            </p:extLst>
          </p:nvPr>
        </p:nvGraphicFramePr>
        <p:xfrm>
          <a:off x="157318" y="1170037"/>
          <a:ext cx="8986684" cy="5575322"/>
        </p:xfrm>
        <a:graphic>
          <a:graphicData uri="http://schemas.openxmlformats.org/drawingml/2006/table">
            <a:tbl>
              <a:tblPr/>
              <a:tblGrid>
                <a:gridCol w="1720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90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4425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Raven Ridge </a:t>
                      </a:r>
                      <a:r>
                        <a:rPr lang="en-US" sz="13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(Zen-based) vs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. Bristol </a:t>
                      </a:r>
                      <a:r>
                        <a:rPr lang="en-US" sz="13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Ridge (Excavator-based)</a:t>
                      </a:r>
                      <a:endParaRPr lang="en-US" sz="13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8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Ryzen 5</a:t>
                      </a:r>
                      <a:b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2400G</a:t>
                      </a: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Ryzen 5</a:t>
                      </a:r>
                      <a:b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2400GE</a:t>
                      </a:r>
                      <a:endParaRPr lang="en-US" sz="13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A12-9800</a:t>
                      </a: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Ryzen 3</a:t>
                      </a:r>
                      <a:b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2200G</a:t>
                      </a: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Ryzen 3</a:t>
                      </a:r>
                      <a:b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2200GE</a:t>
                      </a:r>
                      <a:endParaRPr lang="en-US" sz="13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A10-9700</a:t>
                      </a:r>
                    </a:p>
                  </a:txBody>
                  <a:tcPr marL="15661" marR="15661" marT="15661" marB="156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uArch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Excavator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Excavator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Launched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02/2018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kern="12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04/2018</a:t>
                      </a:r>
                      <a:endParaRPr lang="en-US" sz="1300" kern="1200" dirty="0">
                        <a:solidFill>
                          <a:srgbClr val="44444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kern="12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09/2016</a:t>
                      </a:r>
                      <a:endParaRPr lang="en-US" sz="1300" kern="1200" dirty="0">
                        <a:solidFill>
                          <a:srgbClr val="44444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kern="12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02/2018</a:t>
                      </a:r>
                      <a:endParaRPr lang="en-US" sz="1300" kern="1200" dirty="0">
                        <a:solidFill>
                          <a:srgbClr val="44444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kern="12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04/2018</a:t>
                      </a:r>
                      <a:endParaRPr lang="en-US" sz="1300" kern="1200" dirty="0">
                        <a:solidFill>
                          <a:srgbClr val="44444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kern="12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09/2016</a:t>
                      </a:r>
                      <a:endParaRPr lang="en-US" sz="1300" kern="1200" dirty="0">
                        <a:solidFill>
                          <a:srgbClr val="44444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Cores/Threads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/ 8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/ 8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 / 4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/ 4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/ 4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 / 4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5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Base CPU Frequency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 </a:t>
                      </a: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 </a:t>
                      </a: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5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Turbo CPU Frequency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3.9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 </a:t>
                      </a: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4.2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3.7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 </a:t>
                      </a: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 GHz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2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 </a:t>
                      </a: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 W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2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cTDP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46-65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na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45-65W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46-65 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na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45-65W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L2 Cache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KB/core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KB/core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 MB/core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KB/core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KB/core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 MB/core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2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L3 Cache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MB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MB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MB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MB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Graphics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Vega 11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Vega 11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GCN 3 Gen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Vega 8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Vega 8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GCN 3 Gen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Compute Units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CUs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875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Streaming Processors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704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704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512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384 SPs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75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Base GPU Frequency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1250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1250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1108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1100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1100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1029 MHz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0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DRAM Support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DDR4-2667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DDR4-2933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DDR4-2400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DDR4-2667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DDR4-2933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DDR4-2400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92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Price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$169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na.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$99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$99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na.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$79</a:t>
                      </a:r>
                    </a:p>
                  </a:txBody>
                  <a:tcPr marL="18271" marR="18271" marT="18271" marB="1827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226" y="500067"/>
            <a:ext cx="666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Main features of AMD’s Ryzen desktop APU models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68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6</a:t>
            </a:r>
            <a:r>
              <a:rPr lang="hu-HU" sz="1600" dirty="0" smtClean="0"/>
              <a:t>.3 </a:t>
            </a:r>
            <a:r>
              <a:rPr lang="en-US" sz="1600" dirty="0"/>
              <a:t>The Ryzen desktop </a:t>
            </a:r>
            <a:r>
              <a:rPr lang="hu-HU" sz="1600" dirty="0" smtClean="0"/>
              <a:t>APU </a:t>
            </a:r>
            <a:r>
              <a:rPr lang="en-US" sz="1600" dirty="0" smtClean="0"/>
              <a:t>line </a:t>
            </a:r>
            <a:r>
              <a:rPr lang="hu-HU" sz="1600" dirty="0" smtClean="0"/>
              <a:t>(</a:t>
            </a:r>
            <a:r>
              <a:rPr lang="hu-HU" sz="1600" dirty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6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The Ryzen Mobile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1092" y="2656572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Will not be discussed</a:t>
            </a:r>
          </a:p>
        </p:txBody>
      </p:sp>
    </p:spTree>
    <p:extLst>
      <p:ext uri="{BB962C8B-B14F-4D97-AF65-F5344CB8AC3E}">
        <p14:creationId xmlns:p14="http://schemas.microsoft.com/office/powerpoint/2010/main" val="19147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7" t="5799" r="4019" b="7800"/>
          <a:stretch/>
        </p:blipFill>
        <p:spPr>
          <a:xfrm>
            <a:off x="36288" y="1567540"/>
            <a:ext cx="8994728" cy="4804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10" y="877260"/>
            <a:ext cx="499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AMD's mobile processors since 2011 </a:t>
            </a:r>
            <a:r>
              <a:rPr lang="en-US" dirty="0">
                <a:latin typeface="Verdana"/>
              </a:rPr>
              <a:t>[38]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32" y="501989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7. The Ryzen Mobile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line -1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822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(2)</a:t>
            </a:r>
          </a:p>
        </p:txBody>
      </p:sp>
      <p:sp>
        <p:nvSpPr>
          <p:cNvPr id="4" name="Rectangle 3"/>
          <p:cNvSpPr/>
          <p:nvPr/>
        </p:nvSpPr>
        <p:spPr>
          <a:xfrm>
            <a:off x="74892" y="499923"/>
            <a:ext cx="304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Ryzen Mobile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line -2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61" y="887507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Launched in 10/2017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03" y="1546413"/>
            <a:ext cx="466473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4-core CCX complex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Vega GPU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interconnected by AMD's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Infinity Fabric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757" y="2446362"/>
            <a:ext cx="3397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as indicated in the next Figure.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93" y="1210238"/>
            <a:ext cx="469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Main components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mobile models: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5866" y="639580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0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(3)</a:t>
            </a:r>
          </a:p>
        </p:txBody>
      </p:sp>
      <p:pic>
        <p:nvPicPr>
          <p:cNvPr id="8194" name="Picture 2" descr="https://images.anandtech.com/doci/11964/amd_ryzen_processor_with_radeon_graphics_press_deck-legal_final-page-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612" y="1222921"/>
            <a:ext cx="7724776" cy="43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90" y="498039"/>
            <a:ext cx="741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High-level block diagram of the Ryzen Mobile processors </a:t>
            </a:r>
            <a:r>
              <a:rPr lang="en-US" dirty="0">
                <a:latin typeface="Verdana"/>
              </a:rPr>
              <a:t>[38]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890" y="5848668"/>
            <a:ext cx="818807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One coherent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 and data fabric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integrates and manages the full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Infinity Fabric services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6 clients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Development work needed 4 years.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5102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195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101" y="1112349"/>
            <a:ext cx="8475470" cy="914328"/>
            <a:chOff x="501101" y="1112349"/>
            <a:chExt cx="8475470" cy="91432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Monolithic </a:t>
              </a:r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implementation</a:t>
              </a: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Multi-Chip-Module (MCM)</a:t>
              </a: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707155" y="1112349"/>
              <a:ext cx="5498621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Design paradigms for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segmenting </a:t>
              </a:r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multicore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processors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75762" y="218183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All cores are implemented </a:t>
            </a:r>
          </a:p>
          <a:p>
            <a:pPr algn="ctr"/>
            <a:r>
              <a:rPr lang="en-US" sz="1300" dirty="0">
                <a:latin typeface="+mj-lt"/>
              </a:rPr>
              <a:t>on the same die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2509" y="2192562"/>
            <a:ext cx="395012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Cores are implemented on a number of dies,</a:t>
            </a:r>
          </a:p>
          <a:p>
            <a:pPr algn="ctr"/>
            <a:r>
              <a:rPr lang="en-US" sz="1300" dirty="0">
                <a:latin typeface="+mj-lt"/>
              </a:rPr>
              <a:t>they are properly interconnected and</a:t>
            </a:r>
          </a:p>
          <a:p>
            <a:pPr algn="ctr"/>
            <a:r>
              <a:rPr lang="en-US" sz="1300" dirty="0">
                <a:latin typeface="+mj-lt"/>
              </a:rPr>
              <a:t>mounted into the same package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089217" y="3361765"/>
            <a:ext cx="2003610" cy="1976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5782237" y="3329931"/>
            <a:ext cx="1855692" cy="1914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1" y="5335779"/>
            <a:ext cx="1949823" cy="14280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69" y="497139"/>
            <a:ext cx="659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Design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paradigms for segmenting multicore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processors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035" y="2979188"/>
            <a:ext cx="29690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Intel's </a:t>
            </a:r>
            <a:r>
              <a:rPr lang="en-US" sz="1300" b="1" i="1" dirty="0" err="1">
                <a:latin typeface="+mj-lt"/>
              </a:rPr>
              <a:t>Skylake</a:t>
            </a:r>
            <a:r>
              <a:rPr lang="en-US" sz="1300" b="1" i="1" dirty="0">
                <a:latin typeface="+mj-lt"/>
              </a:rPr>
              <a:t>-SP (2017) </a:t>
            </a:r>
            <a:r>
              <a:rPr lang="en-US" sz="1300" i="1" dirty="0">
                <a:latin typeface="+mj-lt"/>
              </a:rPr>
              <a:t>[</a:t>
            </a:r>
            <a:r>
              <a:rPr lang="hu-HU" sz="1300" i="1" dirty="0">
                <a:latin typeface="+mj-lt"/>
              </a:rPr>
              <a:t>2</a:t>
            </a:r>
            <a:r>
              <a:rPr lang="en-US" sz="1300" i="1" dirty="0">
                <a:latin typeface="+mj-lt"/>
              </a:rPr>
              <a:t>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79143" y="2983671"/>
            <a:ext cx="26677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AMD's </a:t>
            </a:r>
            <a:r>
              <a:rPr lang="en-US" sz="1300" b="1" i="1" dirty="0" err="1">
                <a:latin typeface="+mj-lt"/>
              </a:rPr>
              <a:t>Epyc</a:t>
            </a:r>
            <a:r>
              <a:rPr lang="en-US" sz="1300" b="1" i="1" dirty="0">
                <a:latin typeface="+mj-lt"/>
              </a:rPr>
              <a:t> (2017) </a:t>
            </a:r>
            <a:r>
              <a:rPr lang="en-US" sz="1300" i="1" dirty="0">
                <a:latin typeface="+mj-lt"/>
              </a:rPr>
              <a:t>[</a:t>
            </a:r>
            <a:r>
              <a:rPr lang="hu-HU" sz="1300" i="1" dirty="0">
                <a:latin typeface="+mj-lt"/>
              </a:rPr>
              <a:t>2</a:t>
            </a:r>
            <a:r>
              <a:rPr lang="en-US" sz="1300" i="1" dirty="0">
                <a:latin typeface="+mj-lt"/>
              </a:rPr>
              <a:t>], [</a:t>
            </a:r>
            <a:r>
              <a:rPr lang="hu-HU" sz="1300" i="1" dirty="0">
                <a:latin typeface="+mj-lt"/>
              </a:rPr>
              <a:t>3</a:t>
            </a:r>
            <a:r>
              <a:rPr lang="en-US" sz="1300" i="1" dirty="0">
                <a:latin typeface="+mj-lt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5566" y="3953435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28 cores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2389" y="3944471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</a:t>
            </a:r>
            <a:r>
              <a:rPr lang="en-US" sz="1300" dirty="0" err="1"/>
              <a:t>4x8</a:t>
            </a:r>
            <a:r>
              <a:rPr lang="en-US" sz="1300" dirty="0"/>
              <a:t> cores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91719" y="5688106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Single package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236" y="27102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Example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10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8777391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516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(4)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83732" y="1174091"/>
            <a:ext cx="4144433" cy="5171102"/>
            <a:chOff x="4973072" y="1318238"/>
            <a:chExt cx="4144433" cy="5171102"/>
          </a:xfrm>
        </p:grpSpPr>
        <p:sp>
          <p:nvSpPr>
            <p:cNvPr id="5" name="Felfelé-lefelé nyíl 45"/>
            <p:cNvSpPr/>
            <p:nvPr/>
          </p:nvSpPr>
          <p:spPr>
            <a:xfrm>
              <a:off x="5995491" y="5838047"/>
              <a:ext cx="79375" cy="252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6" name="Felfelé-lefelé nyíl 41"/>
            <p:cNvSpPr/>
            <p:nvPr/>
          </p:nvSpPr>
          <p:spPr>
            <a:xfrm>
              <a:off x="6014234" y="5097766"/>
              <a:ext cx="79375" cy="324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7" name="Felfelé-lefelé nyíl 42"/>
            <p:cNvSpPr/>
            <p:nvPr/>
          </p:nvSpPr>
          <p:spPr>
            <a:xfrm>
              <a:off x="7705825" y="5088182"/>
              <a:ext cx="79375" cy="324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2530" y="5131989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</a:rPr>
                <a:t>CHI  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9" name="Szövegdoboz 47"/>
            <p:cNvSpPr txBox="1">
              <a:spLocks noChangeArrowheads="1"/>
            </p:cNvSpPr>
            <p:nvPr/>
          </p:nvSpPr>
          <p:spPr bwMode="auto">
            <a:xfrm>
              <a:off x="5607115" y="5146043"/>
              <a:ext cx="55976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CHI   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973072" y="1318238"/>
              <a:ext cx="2772000" cy="2592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sz="105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sz="105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050" dirty="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050" dirty="0">
                  <a:solidFill>
                    <a:srgbClr val="000000"/>
                  </a:solidFill>
                  <a:latin typeface="Verdana" pitchFamily="34" charset="0"/>
                </a:rPr>
                <a:t>4</a:t>
              </a:r>
              <a:endParaRPr lang="en-US" sz="105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" name="Téglalap 3"/>
            <p:cNvSpPr/>
            <p:nvPr/>
          </p:nvSpPr>
          <p:spPr>
            <a:xfrm>
              <a:off x="5075235" y="1737229"/>
              <a:ext cx="2520000" cy="324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0EBD5"/>
                </a:gs>
                <a:gs pos="100000">
                  <a:srgbClr val="D1C39F"/>
                </a:gs>
              </a:gsLst>
              <a:lin ang="16200000" scaled="0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tabLst>
                  <a:tab pos="860425" algn="l"/>
                  <a:tab pos="1828800" algn="l"/>
                </a:tabLs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Generic Interrupt Contr. (GIC_500)</a:t>
              </a:r>
            </a:p>
          </p:txBody>
        </p:sp>
        <p:cxnSp>
          <p:nvCxnSpPr>
            <p:cNvPr id="12" name="Egyenes összekötő 53"/>
            <p:cNvCxnSpPr/>
            <p:nvPr/>
          </p:nvCxnSpPr>
          <p:spPr>
            <a:xfrm flipH="1">
              <a:off x="5520584" y="2236295"/>
              <a:ext cx="1584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59"/>
            <p:cNvCxnSpPr/>
            <p:nvPr/>
          </p:nvCxnSpPr>
          <p:spPr>
            <a:xfrm flipH="1" flipV="1">
              <a:off x="6341316" y="2077545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87235" y="3987465"/>
              <a:ext cx="10871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>
                  <a:solidFill>
                    <a:srgbClr val="000000"/>
                  </a:solidFill>
                </a:rPr>
                <a:t>ACE   or CHI 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5" name="Szövegdoboz 47"/>
            <p:cNvSpPr txBox="1">
              <a:spLocks noChangeArrowheads="1"/>
            </p:cNvSpPr>
            <p:nvPr/>
          </p:nvSpPr>
          <p:spPr bwMode="auto">
            <a:xfrm>
              <a:off x="5151510" y="3984332"/>
              <a:ext cx="108715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05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</a:t>
              </a:r>
              <a:r>
                <a:rPr lang="hu-HU" altLang="en-US" sz="105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CE   or CHI </a:t>
              </a:r>
              <a:endParaRPr lang="en-US" altLang="en-US" sz="105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977646" y="4308020"/>
              <a:ext cx="3888000" cy="756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</a:rPr>
                <a:t>Cache Coherent Interconnect (CCN-504)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</a:rPr>
                <a:t>with L3 cache and Snoop Filter</a:t>
              </a:r>
              <a:endParaRPr lang="en-US" sz="105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cxnSp>
          <p:nvCxnSpPr>
            <p:cNvPr id="17" name="Egyenes összekötő 56"/>
            <p:cNvCxnSpPr/>
            <p:nvPr/>
          </p:nvCxnSpPr>
          <p:spPr>
            <a:xfrm flipH="1" flipV="1">
              <a:off x="5521177" y="223365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56"/>
            <p:cNvCxnSpPr/>
            <p:nvPr/>
          </p:nvCxnSpPr>
          <p:spPr>
            <a:xfrm flipH="1" flipV="1">
              <a:off x="7115824" y="223868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elfelé-lefelé nyíl 41"/>
            <p:cNvSpPr/>
            <p:nvPr/>
          </p:nvSpPr>
          <p:spPr>
            <a:xfrm>
              <a:off x="5520518" y="3712456"/>
              <a:ext cx="79375" cy="576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0" name="Felfelé-lefelé nyíl 42"/>
            <p:cNvSpPr/>
            <p:nvPr/>
          </p:nvSpPr>
          <p:spPr>
            <a:xfrm>
              <a:off x="7076446" y="3727528"/>
              <a:ext cx="79375" cy="576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2476" y="1396657"/>
              <a:ext cx="21323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00" b="1" dirty="0">
                  <a:solidFill>
                    <a:srgbClr val="000000"/>
                  </a:solidFill>
                </a:rPr>
                <a:t>Cortex-A53/A57 etc.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Felfelé-lefelé nyíl 42"/>
            <p:cNvSpPr/>
            <p:nvPr/>
          </p:nvSpPr>
          <p:spPr>
            <a:xfrm>
              <a:off x="8304772" y="3746918"/>
              <a:ext cx="79375" cy="540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3" name="Szövegdoboz 47"/>
            <p:cNvSpPr txBox="1">
              <a:spLocks noChangeArrowheads="1"/>
            </p:cNvSpPr>
            <p:nvPr/>
          </p:nvSpPr>
          <p:spPr bwMode="auto">
            <a:xfrm>
              <a:off x="8379803" y="3834045"/>
              <a:ext cx="7377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CE-Lite</a:t>
              </a:r>
            </a:p>
            <a:p>
              <a:pPr algn="ctr"/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128-bit 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Téglalap 46"/>
            <p:cNvSpPr/>
            <p:nvPr/>
          </p:nvSpPr>
          <p:spPr>
            <a:xfrm>
              <a:off x="5242781" y="6118609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DDR3/4/LPDDR3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24057" y="5855200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</a:rPr>
                <a:t>DFI 3.0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091514" y="2369529"/>
              <a:ext cx="940605" cy="1332000"/>
              <a:chOff x="5067055" y="2161011"/>
              <a:chExt cx="940605" cy="133200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071660" y="2161011"/>
                <a:ext cx="936000" cy="1332000"/>
                <a:chOff x="-1140600" y="3111988"/>
                <a:chExt cx="936625" cy="588865"/>
              </a:xfrm>
            </p:grpSpPr>
            <p:sp>
              <p:nvSpPr>
                <p:cNvPr id="62" name="Rounded Rectangle 61"/>
                <p:cNvSpPr/>
                <p:nvPr/>
              </p:nvSpPr>
              <p:spPr bwMode="auto">
                <a:xfrm>
                  <a:off x="-1140600" y="3116591"/>
                  <a:ext cx="936625" cy="58426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6B600">
                        <a:shade val="30000"/>
                        <a:satMod val="115000"/>
                      </a:srgbClr>
                    </a:gs>
                    <a:gs pos="50000">
                      <a:srgbClr val="F6B600">
                        <a:shade val="67500"/>
                        <a:satMod val="115000"/>
                      </a:srgbClr>
                    </a:gs>
                    <a:gs pos="100000">
                      <a:srgbClr val="F6B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-675323" y="3557876"/>
                  <a:ext cx="1" cy="13706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-1128127" y="3111988"/>
                  <a:ext cx="916246" cy="176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hu-HU" sz="1000" b="1" dirty="0">
                      <a:solidFill>
                        <a:srgbClr val="000000"/>
                      </a:solidFill>
                    </a:rPr>
                    <a:t>Quad core</a:t>
                  </a:r>
                </a:p>
                <a:p>
                  <a:pPr algn="ctr"/>
                  <a:r>
                    <a:rPr lang="hu-HU" sz="1000" b="1" dirty="0">
                      <a:solidFill>
                        <a:srgbClr val="000000"/>
                      </a:solidFill>
                    </a:rPr>
                    <a:t>A57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55" name="Straight Connector 54"/>
              <p:cNvCxnSpPr/>
              <p:nvPr/>
            </p:nvCxnSpPr>
            <p:spPr bwMode="auto">
              <a:xfrm>
                <a:off x="5067055" y="3154907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TextBox 55"/>
              <p:cNvSpPr txBox="1"/>
              <p:nvPr/>
            </p:nvSpPr>
            <p:spPr>
              <a:xfrm>
                <a:off x="5157065" y="3203206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22810" y="3208128"/>
                <a:ext cx="430187" cy="223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solidFill>
                      <a:srgbClr val="000000"/>
                    </a:solidFill>
                  </a:rPr>
                  <a:t>SCU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5157788" y="257390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E297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5562110" y="2576796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5157065" y="284191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5551526" y="2843861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665650" y="2377378"/>
              <a:ext cx="940605" cy="1332000"/>
              <a:chOff x="5067055" y="2161011"/>
              <a:chExt cx="940605" cy="133200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071660" y="2161011"/>
                <a:ext cx="936000" cy="1332000"/>
                <a:chOff x="-1140600" y="3111988"/>
                <a:chExt cx="936625" cy="588865"/>
              </a:xfrm>
            </p:grpSpPr>
            <p:sp>
              <p:nvSpPr>
                <p:cNvPr id="51" name="Rounded Rectangle 50"/>
                <p:cNvSpPr/>
                <p:nvPr/>
              </p:nvSpPr>
              <p:spPr bwMode="auto">
                <a:xfrm>
                  <a:off x="-1140600" y="3116591"/>
                  <a:ext cx="936625" cy="58426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6B600">
                        <a:shade val="30000"/>
                        <a:satMod val="115000"/>
                      </a:srgbClr>
                    </a:gs>
                    <a:gs pos="50000">
                      <a:srgbClr val="F6B600">
                        <a:shade val="67500"/>
                        <a:satMod val="115000"/>
                      </a:srgbClr>
                    </a:gs>
                    <a:gs pos="100000">
                      <a:srgbClr val="F6B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-675323" y="3557876"/>
                  <a:ext cx="1" cy="13706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-1128127" y="3111988"/>
                  <a:ext cx="916246" cy="176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hu-HU" sz="1000" b="1" dirty="0">
                      <a:solidFill>
                        <a:srgbClr val="000000"/>
                      </a:solidFill>
                    </a:rPr>
                    <a:t>Quad core</a:t>
                  </a:r>
                </a:p>
                <a:p>
                  <a:pPr algn="ctr"/>
                  <a:r>
                    <a:rPr lang="hu-HU" sz="1000" b="1" dirty="0">
                      <a:solidFill>
                        <a:srgbClr val="000000"/>
                      </a:solidFill>
                    </a:rPr>
                    <a:t>A35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4" name="Straight Connector 43"/>
              <p:cNvCxnSpPr/>
              <p:nvPr/>
            </p:nvCxnSpPr>
            <p:spPr bwMode="auto">
              <a:xfrm>
                <a:off x="5067055" y="3154907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5157065" y="3203206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22810" y="3208128"/>
                <a:ext cx="430187" cy="223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solidFill>
                      <a:srgbClr val="000000"/>
                    </a:solidFill>
                  </a:rPr>
                  <a:t>SCU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5157788" y="257390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E297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5562110" y="2576796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157065" y="2841915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5551526" y="2843861"/>
                <a:ext cx="336129" cy="216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CC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8" name="Felfelé-lefelé nyíl 42"/>
            <p:cNvSpPr/>
            <p:nvPr/>
          </p:nvSpPr>
          <p:spPr>
            <a:xfrm>
              <a:off x="8325997" y="3174140"/>
              <a:ext cx="79375" cy="180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893664" y="3379938"/>
              <a:ext cx="936000" cy="360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Verdana" pitchFamily="34" charset="0"/>
                </a:rPr>
                <a:t>MMU-500</a:t>
              </a:r>
              <a:endParaRPr lang="en-US" sz="10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10046" y="2396176"/>
              <a:ext cx="966948" cy="756000"/>
              <a:chOff x="3185325" y="2199494"/>
              <a:chExt cx="966948" cy="75600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194701" y="2199494"/>
                <a:ext cx="957572" cy="756000"/>
                <a:chOff x="-1143635" y="3122112"/>
                <a:chExt cx="957572" cy="756000"/>
              </a:xfrm>
              <a:solidFill>
                <a:schemeClr val="accent1">
                  <a:lumMod val="90000"/>
                </a:schemeClr>
              </a:solidFill>
            </p:grpSpPr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-1143635" y="3122112"/>
                  <a:ext cx="936000" cy="756000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1087272" y="3334392"/>
                  <a:ext cx="901209" cy="24622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000" b="1" dirty="0">
                      <a:solidFill>
                        <a:srgbClr val="000000"/>
                      </a:solidFill>
                    </a:rPr>
                    <a:t>Mali-T880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-922780" y="3171632"/>
                  <a:ext cx="487634" cy="24622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000" b="1" dirty="0">
                      <a:solidFill>
                        <a:srgbClr val="000000"/>
                      </a:solidFill>
                    </a:rPr>
                    <a:t>GPU</a:t>
                  </a:r>
                  <a:endParaRPr lang="en-US" sz="1050" b="1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 bwMode="auto">
              <a:xfrm>
                <a:off x="3185325" y="2663915"/>
                <a:ext cx="93662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3494130" y="2683162"/>
                <a:ext cx="3577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>
                    <a:solidFill>
                      <a:srgbClr val="000000"/>
                    </a:solidFill>
                  </a:rPr>
                  <a:t>L2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1" name="Straight Connector 30"/>
            <p:cNvCxnSpPr/>
            <p:nvPr/>
          </p:nvCxnSpPr>
          <p:spPr bwMode="auto">
            <a:xfrm>
              <a:off x="6236386" y="3052004"/>
              <a:ext cx="294249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églalap 46"/>
            <p:cNvSpPr/>
            <p:nvPr/>
          </p:nvSpPr>
          <p:spPr>
            <a:xfrm>
              <a:off x="5248635" y="5451909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DMC-520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elfelé-lefelé nyíl 45"/>
            <p:cNvSpPr/>
            <p:nvPr/>
          </p:nvSpPr>
          <p:spPr>
            <a:xfrm>
              <a:off x="7684360" y="5848778"/>
              <a:ext cx="79375" cy="252000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34" name="Téglalap 46"/>
            <p:cNvSpPr/>
            <p:nvPr/>
          </p:nvSpPr>
          <p:spPr>
            <a:xfrm>
              <a:off x="6931650" y="6129340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DDR3/4/LPDDR3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41204" y="5864296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</a:rPr>
                <a:t>DFI 3.0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36" name="Téglalap 46"/>
            <p:cNvSpPr/>
            <p:nvPr/>
          </p:nvSpPr>
          <p:spPr>
            <a:xfrm>
              <a:off x="6937504" y="5462640"/>
              <a:ext cx="1548000" cy="360000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DMC-520</a:t>
              </a:r>
              <a:endParaRPr lang="en-US" sz="10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5950" y="498040"/>
            <a:ext cx="9187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2D2D8A"/>
                </a:solidFill>
                <a:latin typeface="Verdana"/>
              </a:rPr>
              <a:t>Comparison: </a:t>
            </a:r>
            <a:r>
              <a:rPr lang="en-US" sz="1600" dirty="0" err="1">
                <a:solidFill>
                  <a:srgbClr val="2D2D8A"/>
                </a:solidFill>
                <a:latin typeface="Verdana"/>
              </a:rPr>
              <a:t>ARM's</a:t>
            </a:r>
            <a:r>
              <a:rPr lang="en-US" sz="160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2D2D8A"/>
                </a:solidFill>
                <a:latin typeface="Verdana"/>
              </a:rPr>
              <a:t>CCN</a:t>
            </a:r>
            <a:r>
              <a:rPr lang="en-US" sz="1600" dirty="0">
                <a:solidFill>
                  <a:srgbClr val="2D2D8A"/>
                </a:solidFill>
                <a:latin typeface="Verdana"/>
              </a:rPr>
              <a:t>-504 Cache-Coherent Interconnect based 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4403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" y="1167024"/>
            <a:ext cx="8989435" cy="5151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54" y="500175"/>
            <a:ext cx="51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Die photograph of a Ryzen Mobile die </a:t>
            </a:r>
            <a:r>
              <a:rPr lang="en-US" dirty="0">
                <a:latin typeface="Verdana"/>
              </a:rPr>
              <a:t>[37]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8011" y="6521824"/>
            <a:ext cx="3158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solidFill>
                  <a:srgbClr val="000000"/>
                </a:solidFill>
                <a:latin typeface="Verdana"/>
              </a:rPr>
              <a:t>4.95 billion transistors, 210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mm</a:t>
            </a:r>
            <a:r>
              <a:rPr lang="en-US" sz="1400" baseline="30000" dirty="0" err="1">
                <a:solidFill>
                  <a:srgbClr val="000000"/>
                </a:solidFill>
                <a:latin typeface="Verdana"/>
              </a:rPr>
              <a:t>2</a:t>
            </a:r>
            <a:endParaRPr lang="en-US" sz="1400" baseline="300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04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647"/>
          <a:stretch/>
        </p:blipFill>
        <p:spPr>
          <a:xfrm>
            <a:off x="647700" y="1150085"/>
            <a:ext cx="7622242" cy="4150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93" y="498039"/>
            <a:ext cx="703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Designation of AMD's Ryzen and Ryzen Mobile models </a:t>
            </a:r>
            <a:r>
              <a:rPr lang="en-US" dirty="0">
                <a:latin typeface="Verdana"/>
              </a:rPr>
              <a:t>[48]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112" y="6563768"/>
            <a:ext cx="445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solidFill>
                  <a:srgbClr val="000000"/>
                </a:solidFill>
                <a:latin typeface="Verdana"/>
              </a:rPr>
              <a:t>Prosumer: Between professional and consumer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769" y="5472955"/>
            <a:ext cx="854920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AMD designates their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line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2. generation models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, model numbering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begins with 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rather than 1)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provide improvements first of all in the power management,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as discussed in this Section.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9126" y="6573329"/>
            <a:ext cx="242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SKU: Stock Keeping Unit</a:t>
            </a:r>
          </a:p>
        </p:txBody>
      </p:sp>
    </p:spTree>
    <p:extLst>
      <p:ext uri="{BB962C8B-B14F-4D97-AF65-F5344CB8AC3E}">
        <p14:creationId xmlns:p14="http://schemas.microsoft.com/office/powerpoint/2010/main" val="13769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586411" y="1074609"/>
            <a:ext cx="511550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AMD's Zen-based processor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 introduced in 2017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 rot="-5400000" flipH="1" flipV="1">
            <a:off x="4628098" y="997254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5219701" y="1438773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rot="-5400000" flipH="1" flipV="1">
            <a:off x="3755060" y="122114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5219699" y="1434353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390329" y="157373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161977" y="156073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225915" y="15628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8107646" y="15581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9233"/>
            <a:ext cx="9144000" cy="393700"/>
          </a:xfrm>
        </p:spPr>
        <p:txBody>
          <a:bodyPr/>
          <a:lstStyle/>
          <a:p>
            <a:r>
              <a:rPr lang="en-US" sz="1600" dirty="0"/>
              <a:t>7. The Ryzen Mobile line 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1" y="499533"/>
            <a:ext cx="747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Main features of AMD's Ryzen Mobile line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introduced in 2017-1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50323"/>
              </p:ext>
            </p:extLst>
          </p:nvPr>
        </p:nvGraphicFramePr>
        <p:xfrm>
          <a:off x="13446" y="1705418"/>
          <a:ext cx="9100631" cy="505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Mobile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Epyc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Market 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Desktop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1S/2S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rch./Technology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Zen,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Launched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err="1">
                          <a:latin typeface="+mj-lt"/>
                        </a:rPr>
                        <a:t>2700U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err="1">
                          <a:latin typeface="+mj-lt"/>
                        </a:rPr>
                        <a:t>2500U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(10/2017)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(3/2017)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(4/2017)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(7/2017)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1950X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1920X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1900X</a:t>
                      </a:r>
                      <a:r>
                        <a:rPr lang="en-US" sz="1300" dirty="0">
                          <a:latin typeface="+mj-lt"/>
                        </a:rPr>
                        <a:t> (8/2017)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Series 7000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(6/2017)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with 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CCX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16xPCIe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60xPCIe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128 for </a:t>
                      </a:r>
                      <a:r>
                        <a:rPr lang="en-US" sz="1300" dirty="0">
                          <a:latin typeface="+mj-lt"/>
                        </a:rPr>
                        <a:t>1S servers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</a:t>
                      </a:r>
                      <a:r>
                        <a:rPr lang="en-US" sz="1300" dirty="0" smtClean="0">
                          <a:latin typeface="+mj-lt"/>
                        </a:rPr>
                        <a:t>for </a:t>
                      </a:r>
                      <a:r>
                        <a:rPr lang="en-US" sz="1300" dirty="0">
                          <a:latin typeface="+mj-lt"/>
                        </a:rPr>
                        <a:t>2S 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120/170/180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</a:t>
                      </a:r>
                      <a:r>
                        <a:rPr lang="en-US" sz="1300" dirty="0">
                          <a:latin typeface="+mj-lt"/>
                        </a:rPr>
                        <a:t>(4094)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SP3</a:t>
                      </a:r>
                      <a:r>
                        <a:rPr lang="en-US" sz="1300" dirty="0">
                          <a:latin typeface="+mj-lt"/>
                        </a:rPr>
                        <a:t> (4094)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1914357" y="1711946"/>
            <a:ext cx="1502611" cy="50979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(8)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158122"/>
              </p:ext>
            </p:extLst>
          </p:nvPr>
        </p:nvGraphicFramePr>
        <p:xfrm>
          <a:off x="351603" y="1235682"/>
          <a:ext cx="8390968" cy="4897769"/>
        </p:xfrm>
        <a:graphic>
          <a:graphicData uri="http://schemas.openxmlformats.org/drawingml/2006/table">
            <a:tbl>
              <a:tblPr/>
              <a:tblGrid>
                <a:gridCol w="1761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9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177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AMD Ryzen Mobile </a:t>
                      </a:r>
                      <a:r>
                        <a:rPr lang="en-US" sz="1300" b="1" dirty="0" err="1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APUs</a:t>
                      </a:r>
                      <a:endParaRPr lang="en-US" sz="1300" b="1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60649" marR="60649" marT="50541" marB="50541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 </a:t>
                      </a:r>
                    </a:p>
                  </a:txBody>
                  <a:tcPr marL="37906" marR="37906" marT="37906" marB="379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Ryzen 7 2700U</a:t>
                      </a:r>
                      <a:b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with Vega 10</a:t>
                      </a:r>
                    </a:p>
                  </a:txBody>
                  <a:tcPr marL="37906" marR="37906" marT="37906" marB="379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Ryzen 5 2500U</a:t>
                      </a:r>
                      <a:b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nl-NL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with Vega 8</a:t>
                      </a:r>
                    </a:p>
                  </a:txBody>
                  <a:tcPr marL="37906" marR="37906" marT="37906" marB="379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FX-</a:t>
                      </a:r>
                      <a:r>
                        <a:rPr lang="en-US" sz="1300" dirty="0" err="1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9800P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/>
                      </a:r>
                      <a:b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(Bristol Ridge)</a:t>
                      </a:r>
                    </a:p>
                  </a:txBody>
                  <a:tcPr marL="37906" marR="37906" marT="37906" marB="379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1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CPU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Quad-Core with SMT</a:t>
                      </a:r>
                      <a:b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2.2 GHz Base</a:t>
                      </a:r>
                      <a:b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3.8 GHz Turbo</a:t>
                      </a:r>
                      <a:b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Zen Cores, 14nm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Quad-Core with SMT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2.0 GHz Base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3.8 GHz Turbo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Zen Cores, 14nm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Dual Module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2.7 GHz Base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3.6 GHz Turbo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Excavator, 28nm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2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GPU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Vega 10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 CUs (640 SPs)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1300 MHz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Vega 8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CUs (512 SPs)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1100 MHz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GCN 1.2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CUs (512 SPs)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758 MHz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TDP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15W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15W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15W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DRAM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DDR4-2400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DDR4-2400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Up to DDR4-1866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L2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Cache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512 KB/core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512 KB/core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MB/module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L3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Cache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MB/core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 MB/core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PCIe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Lanes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?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x PCIe 3.0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Die Size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209.78 mm2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209.78 mm2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250.4 mm2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Transistors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4.95 billion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4.95 billion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3.1 billion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3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Launch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October 2017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October 2017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May 2016</a:t>
                      </a:r>
                    </a:p>
                  </a:txBody>
                  <a:tcPr marL="44224" marR="44224" marT="44224" marB="44224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631" y="499533"/>
            <a:ext cx="813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Main features of AMD's first introduced Ryzen Mobile models -2 </a:t>
            </a:r>
            <a:r>
              <a:rPr lang="en-US" dirty="0">
                <a:latin typeface="Verdana"/>
              </a:rPr>
              <a:t>[38]</a:t>
            </a:r>
          </a:p>
        </p:txBody>
      </p:sp>
    </p:spTree>
    <p:extLst>
      <p:ext uri="{BB962C8B-B14F-4D97-AF65-F5344CB8AC3E}">
        <p14:creationId xmlns:p14="http://schemas.microsoft.com/office/powerpoint/2010/main" val="13270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7. The Ryzen Mobile line (9)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189" y="499616"/>
            <a:ext cx="641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Power management enhancements vs. the Ryzen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98" y="865948"/>
            <a:ext cx="8396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a) Integrated voltage and frequency management</a:t>
            </a:r>
          </a:p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b) Precision Boost 2 technology (actually an Enhanced Turbo Boost technology)</a:t>
            </a:r>
          </a:p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c)</a:t>
            </a:r>
            <a:r>
              <a:rPr lang="en-US" sz="160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Mobile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XFR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eXtended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Frequency Range) (actually Configurable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TDP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6629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34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88" y="499616"/>
            <a:ext cx="615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a) Integrated voltage and frequency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496" y="874060"/>
            <a:ext cx="88729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means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integrated, fine-grained voltage and frequency management for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the CPU cores and the GPU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power is allocated to the units that demand it).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Obviously, it needs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 core and per GPU frequency and voltage regulation.</a:t>
            </a:r>
          </a:p>
        </p:txBody>
      </p:sp>
    </p:spTree>
    <p:extLst>
      <p:ext uri="{BB962C8B-B14F-4D97-AF65-F5344CB8AC3E}">
        <p14:creationId xmlns:p14="http://schemas.microsoft.com/office/powerpoint/2010/main" val="4908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74" y="499616"/>
            <a:ext cx="729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Implementing per core and per GPU voltage regulation </a:t>
            </a:r>
            <a:r>
              <a:rPr lang="en-US" dirty="0">
                <a:latin typeface="Verdana"/>
              </a:rPr>
              <a:t>[38]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9183" y="1143000"/>
            <a:ext cx="5321736" cy="5512917"/>
            <a:chOff x="2946362" y="638174"/>
            <a:chExt cx="5885277" cy="6017743"/>
          </a:xfrm>
        </p:grpSpPr>
        <p:pic>
          <p:nvPicPr>
            <p:cNvPr id="7" name="Picture 2" descr="https://images.anandtech.com/doci/11964/amd_ryzen_processor_with_radeon_graphics_press_deck-legal_final-page-03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46362" y="638174"/>
              <a:ext cx="5885277" cy="601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1964/amd_ryzen_processor_with_radeon_graphics_press_deck-legal_final-page-03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46362" y="827325"/>
              <a:ext cx="1959467" cy="1204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6420" y="939767"/>
            <a:ext cx="3790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Two stage voltage regulation (VR)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374" y="1250579"/>
            <a:ext cx="406194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1. stage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 the mainboard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2. stage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separate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VRs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257" y="2420476"/>
            <a:ext cx="3515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VRs are implemented as </a:t>
            </a:r>
            <a:r>
              <a:rPr lang="en-US" sz="1600" dirty="0" err="1">
                <a:solidFill>
                  <a:srgbClr val="FF0000"/>
                </a:solidFill>
              </a:rPr>
              <a:t>LDOs</a:t>
            </a:r>
            <a:endParaRPr lang="en-US" sz="1600" dirty="0">
              <a:solidFill>
                <a:srgbClr val="FF0000"/>
              </a:solidFill>
            </a:endParaRP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(Digital Low-Dropout Regulators)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293" y="1831044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for each CPU core 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graphics.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1450" y="4196104"/>
            <a:ext cx="1683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100" dirty="0">
                <a:solidFill>
                  <a:srgbClr val="FFFFFF"/>
                </a:solidFill>
                <a:latin typeface="Verdana"/>
              </a:rPr>
              <a:t>On the mainboard</a:t>
            </a:r>
          </a:p>
          <a:p>
            <a:pPr algn="ctr" fontAlgn="base"/>
            <a:r>
              <a:rPr lang="en-US" sz="1100" dirty="0">
                <a:solidFill>
                  <a:srgbClr val="FFFFFF"/>
                </a:solidFill>
                <a:latin typeface="Verdana"/>
              </a:rPr>
              <a:t>(12 V down to 0.9 V)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748" y="3052689"/>
            <a:ext cx="309552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LDOs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serve also as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power gates.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reduction: ~ 35%.</a:t>
            </a:r>
          </a:p>
        </p:txBody>
      </p:sp>
    </p:spTree>
    <p:extLst>
      <p:ext uri="{BB962C8B-B14F-4D97-AF65-F5344CB8AC3E}">
        <p14:creationId xmlns:p14="http://schemas.microsoft.com/office/powerpoint/2010/main" val="25526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(12)</a:t>
            </a:r>
          </a:p>
        </p:txBody>
      </p:sp>
      <p:pic>
        <p:nvPicPr>
          <p:cNvPr id="11266" name="Picture 2" descr="https://images.anandtech.com/doci/11964/amd_ryzen_processor_with_radeon_graphics_press_deck-legal_final-page-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987" y="1169894"/>
            <a:ext cx="8582025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13" y="499616"/>
            <a:ext cx="918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Principle of implementing integrated voltage and frequency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management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latin typeface="Verdana"/>
              </a:rPr>
              <a:t>[</a:t>
            </a:r>
            <a:r>
              <a:rPr lang="en-US" dirty="0">
                <a:latin typeface="Verdana"/>
              </a:rPr>
              <a:t>38]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1" y="6051177"/>
            <a:ext cx="1816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100" dirty="0" err="1">
                <a:solidFill>
                  <a:srgbClr val="FFFFFF"/>
                </a:solidFill>
                <a:latin typeface="Verdana"/>
              </a:rPr>
              <a:t>TDC</a:t>
            </a:r>
            <a:r>
              <a:rPr lang="en-US" sz="1100" dirty="0">
                <a:solidFill>
                  <a:srgbClr val="FFFFFF"/>
                </a:solidFill>
                <a:latin typeface="Verdana"/>
              </a:rPr>
              <a:t>: Configurable </a:t>
            </a:r>
            <a:r>
              <a:rPr lang="en-US" sz="1100" dirty="0" err="1">
                <a:solidFill>
                  <a:srgbClr val="FFFFFF"/>
                </a:solidFill>
                <a:latin typeface="Verdana"/>
              </a:rPr>
              <a:t>TDP</a:t>
            </a:r>
            <a:endParaRPr lang="en-US" sz="11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1" y="6565562"/>
            <a:ext cx="4387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err="1">
                <a:solidFill>
                  <a:srgbClr val="000000"/>
                </a:solidFill>
                <a:latin typeface="Verdana"/>
              </a:rPr>
              <a:t>PID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Controller: </a:t>
            </a:r>
            <a:r>
              <a:rPr lang="en-US" sz="1200" dirty="0">
                <a:solidFill>
                  <a:srgbClr val="000000"/>
                </a:solidFill>
              </a:rPr>
              <a:t>A proportional–integral–derivative </a:t>
            </a:r>
            <a:r>
              <a:rPr lang="en-US" sz="1200" i="1" dirty="0">
                <a:solidFill>
                  <a:srgbClr val="000000"/>
                </a:solidFill>
              </a:rPr>
              <a:t>controller 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740" y="1506071"/>
            <a:ext cx="757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>
                <a:solidFill>
                  <a:srgbClr val="FFFFFF"/>
                </a:solidFill>
                <a:latin typeface="Verdana"/>
              </a:rPr>
              <a:t>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9058" y="2409264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err="1">
                <a:solidFill>
                  <a:schemeClr val="bg1"/>
                </a:solidFill>
                <a:latin typeface="+mj-lt"/>
              </a:rPr>
              <a:t>DFSs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848" y="5567083"/>
            <a:ext cx="2988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err="1">
                <a:solidFill>
                  <a:schemeClr val="bg1"/>
                </a:solidFill>
                <a:latin typeface="+mj-lt"/>
              </a:rPr>
              <a:t>DFSs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Digital Frequency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Syntesizers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395799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96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262573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99616"/>
            <a:ext cx="868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 for integrated per-core frequency and voltage management </a:t>
            </a:r>
            <a:r>
              <a:rPr lang="en-US" dirty="0">
                <a:latin typeface="Verdana"/>
              </a:rPr>
              <a:t>[38]</a:t>
            </a:r>
          </a:p>
        </p:txBody>
      </p:sp>
    </p:spTree>
    <p:extLst>
      <p:ext uri="{BB962C8B-B14F-4D97-AF65-F5344CB8AC3E}">
        <p14:creationId xmlns:p14="http://schemas.microsoft.com/office/powerpoint/2010/main" val="41996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54052" y="2040004"/>
            <a:ext cx="7994650" cy="417041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50876" y="2499480"/>
            <a:ext cx="7997825" cy="41148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Zen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cores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51512" y="3856150"/>
            <a:ext cx="7997189" cy="422276"/>
            <a:chOff x="702" y="1632"/>
            <a:chExt cx="4445" cy="26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5. The Infinity Fabric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654052" y="2963408"/>
            <a:ext cx="7994650" cy="412750"/>
            <a:chOff x="699" y="1638"/>
            <a:chExt cx="4448" cy="260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4-core CCX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bui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ding block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650876" y="3410620"/>
            <a:ext cx="7997825" cy="411163"/>
            <a:chOff x="699" y="1638"/>
            <a:chExt cx="4448" cy="259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4.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The Zeppelin module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651257" y="5225418"/>
            <a:ext cx="7993490" cy="420762"/>
            <a:chOff x="693" y="1632"/>
            <a:chExt cx="4450" cy="272"/>
          </a:xfrm>
        </p:grpSpPr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947" y="1638"/>
              <a:ext cx="4196" cy="2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8. 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ThreadRipper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HED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93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652972" y="4319226"/>
            <a:ext cx="7989258" cy="412750"/>
            <a:chOff x="702" y="1638"/>
            <a:chExt cx="4445" cy="260"/>
          </a:xfrm>
        </p:grpSpPr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6. The Ryzen desktop line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702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650614" y="4779885"/>
            <a:ext cx="8003219" cy="411163"/>
            <a:chOff x="690" y="1638"/>
            <a:chExt cx="4451" cy="259"/>
          </a:xfrm>
        </p:grpSpPr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945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 The Ryzen Mobile line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690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653114" y="6129649"/>
            <a:ext cx="7991856" cy="422276"/>
            <a:chOff x="699" y="1632"/>
            <a:chExt cx="4448" cy="266"/>
          </a:xfrm>
        </p:grpSpPr>
        <p:sp>
          <p:nvSpPr>
            <p:cNvPr id="29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10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References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13"/>
          <p:cNvGrpSpPr>
            <a:grpSpLocks/>
          </p:cNvGrpSpPr>
          <p:nvPr/>
        </p:nvGrpSpPr>
        <p:grpSpPr bwMode="auto">
          <a:xfrm>
            <a:off x="652073" y="5697566"/>
            <a:ext cx="7992431" cy="411163"/>
            <a:chOff x="702" y="1638"/>
            <a:chExt cx="4445" cy="259"/>
          </a:xfrm>
        </p:grpSpPr>
        <p:sp>
          <p:nvSpPr>
            <p:cNvPr id="3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9. 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Epyc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server line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702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567891" y="903808"/>
            <a:ext cx="810779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processor lines belonging to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Family (Family 17h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FF"/>
                </a:solidFill>
              </a:rPr>
              <a:t>1. </a:t>
            </a:r>
            <a:r>
              <a:rPr lang="en-US" dirty="0">
                <a:solidFill>
                  <a:srgbClr val="FFFFFF"/>
                </a:solidFill>
              </a:rPr>
              <a:t>Introduction</a:t>
            </a:r>
            <a:r>
              <a:rPr lang="hu-HU" dirty="0">
                <a:solidFill>
                  <a:srgbClr val="FFFFFF"/>
                </a:solidFill>
              </a:rPr>
              <a:t> (</a:t>
            </a:r>
            <a:r>
              <a:rPr lang="en-US" dirty="0" smtClean="0">
                <a:solidFill>
                  <a:srgbClr val="FFFFFF"/>
                </a:solidFill>
              </a:rPr>
              <a:t>10b</a:t>
            </a:r>
            <a:r>
              <a:rPr lang="hu-HU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83307" y="11517282"/>
            <a:ext cx="289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Intel’s Pentium D-8xx (5/2005) 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13" y="501718"/>
            <a:ext cx="9254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of Intel’s early MCM design (Dual core DT Pentium D-820) (5/2005))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[91], [92]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026" name="Picture 2" descr="intel pentium D 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9" y="1212781"/>
            <a:ext cx="5025386" cy="31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10" t="1754" r="1443" b="2795"/>
          <a:stretch/>
        </p:blipFill>
        <p:spPr>
          <a:xfrm>
            <a:off x="1540042" y="4461797"/>
            <a:ext cx="2573001" cy="2073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138" y="4658075"/>
            <a:ext cx="3610447" cy="18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914" t="-887" r="-1" b="1"/>
          <a:stretch/>
        </p:blipFill>
        <p:spPr>
          <a:xfrm>
            <a:off x="53788" y="1519519"/>
            <a:ext cx="4370294" cy="3785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3" t="-703"/>
          <a:stretch/>
        </p:blipFill>
        <p:spPr>
          <a:xfrm>
            <a:off x="4450976" y="1519519"/>
            <a:ext cx="4625787" cy="3793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77" y="498039"/>
            <a:ext cx="839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</a:rPr>
              <a:t>b) Enhanced Turbo Boost technology (termed Precision Boost 2 technology) </a:t>
            </a:r>
            <a:r>
              <a:rPr lang="en-US" dirty="0"/>
              <a:t>[38]</a:t>
            </a:r>
            <a:endParaRPr lang="en-US" dirty="0"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282" y="1030643"/>
            <a:ext cx="344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Boost behavior in the Ryzen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8526" y="1035126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Boost behavior in the Ryzen Mobile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878" y="5486401"/>
            <a:ext cx="4281941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There exist two Turbo Boost frequencies,</a:t>
            </a: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Verdana"/>
              </a:rPr>
              <a:t>       one if up to 2 cores are active  the other</a:t>
            </a:r>
          </a:p>
          <a:p>
            <a:pPr fontAlgn="base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if more cores.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25 MHz granularity.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2186" y="5490884"/>
            <a:ext cx="4629985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Turbo Boost frequency gracefully rolls out</a:t>
            </a: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Verdana"/>
              </a:rPr>
              <a:t>       depending on the number of active threads,</a:t>
            </a:r>
          </a:p>
          <a:p>
            <a:pPr fontAlgn="base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CPU temperature and currents.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25 MHz granularity.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95866" y="641427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40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14" y="498613"/>
            <a:ext cx="590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c) Mobile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XFR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(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eXtended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Frequency Range) </a:t>
            </a:r>
            <a:r>
              <a:rPr lang="en-US" dirty="0">
                <a:latin typeface="Verdana"/>
              </a:rPr>
              <a:t>[38]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77" y="879952"/>
            <a:ext cx="8694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Assuming an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enhanced cooling system, the sustained clock frequency can be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raised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by the Mobile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XFR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eXtended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Frequency Range) technology within the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configurable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TDP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TDC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limits.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1"/>
          <a:stretch/>
        </p:blipFill>
        <p:spPr>
          <a:xfrm>
            <a:off x="1933134" y="2287264"/>
            <a:ext cx="5156982" cy="3955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7618" y="6468035"/>
            <a:ext cx="6758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Figure: Raising performance by the Mobile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XFR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[38]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718" y="1748119"/>
            <a:ext cx="751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results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higher performance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2256" y="6400800"/>
            <a:ext cx="32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1475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436"/>
            <a:ext cx="9144000" cy="4947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22" y="498876"/>
            <a:ext cx="692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1T/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nT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performance comparison with Intel processors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72</a:t>
            </a:r>
            <a:r>
              <a:rPr lang="en-US" dirty="0" smtClean="0">
                <a:latin typeface="Verdana"/>
              </a:rPr>
              <a:t>]</a:t>
            </a:r>
            <a:endParaRPr lang="en-US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4271" y="5739743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(</a:t>
            </a:r>
            <a:r>
              <a:rPr lang="en-US" sz="1000" dirty="0" err="1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Kaby</a:t>
            </a:r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 Lake-Refresh)</a:t>
            </a:r>
          </a:p>
          <a:p>
            <a:pPr algn="ctr" fontAlgn="base"/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(4 cores, 8/2017)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8610" y="5739500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(</a:t>
            </a:r>
            <a:r>
              <a:rPr lang="en-US" sz="1000" dirty="0" err="1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Kaby</a:t>
            </a:r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 Lake-U)</a:t>
            </a:r>
          </a:p>
          <a:p>
            <a:pPr algn="ctr" fontAlgn="base"/>
            <a:r>
              <a:rPr lang="en-US" sz="1000" dirty="0">
                <a:solidFill>
                  <a:srgbClr val="808080">
                    <a:lumMod val="60000"/>
                    <a:lumOff val="40000"/>
                  </a:srgbClr>
                </a:solidFill>
                <a:latin typeface="Verdana"/>
              </a:rPr>
              <a:t>(2 cores, 1/2017)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65" y="6347013"/>
            <a:ext cx="6200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err="1">
                <a:solidFill>
                  <a:srgbClr val="000000"/>
                </a:solidFill>
                <a:latin typeface="Verdana"/>
              </a:rPr>
              <a:t>Cinebench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Cross platform CPU and graphics benchmark.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681" y="5888494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(4 cores, 10/2017)</a:t>
            </a:r>
          </a:p>
        </p:txBody>
      </p:sp>
    </p:spTree>
    <p:extLst>
      <p:ext uri="{BB962C8B-B14F-4D97-AF65-F5344CB8AC3E}">
        <p14:creationId xmlns:p14="http://schemas.microsoft.com/office/powerpoint/2010/main" val="15785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(17)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34885" y="2675961"/>
            <a:ext cx="7239717" cy="3737068"/>
            <a:chOff x="1234885" y="2030505"/>
            <a:chExt cx="7239717" cy="37370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2647" t="16968" r="21470" b="14705"/>
            <a:stretch/>
          </p:blipFill>
          <p:spPr>
            <a:xfrm>
              <a:off x="2205316" y="2541494"/>
              <a:ext cx="4248913" cy="28642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46245" y="3603808"/>
              <a:ext cx="17283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600" dirty="0">
                  <a:latin typeface="+mj-lt"/>
                </a:rPr>
                <a:t>Intel 8. gen.</a:t>
              </a:r>
            </a:p>
            <a:p>
              <a:pPr algn="ctr" fontAlgn="base"/>
              <a:r>
                <a:rPr lang="en-US" sz="1600" dirty="0">
                  <a:latin typeface="+mj-lt"/>
                </a:rPr>
                <a:t> H-series cores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62729" y="2030505"/>
              <a:ext cx="2578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dirty="0">
                  <a:latin typeface="+mj-lt"/>
                </a:rPr>
                <a:t>AMD Radeon Vega GPU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4885" y="3469342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dirty="0" err="1">
                  <a:latin typeface="+mj-lt"/>
                </a:rPr>
                <a:t>HBM2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85824" y="5244353"/>
              <a:ext cx="1576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dirty="0">
                  <a:latin typeface="+mj-lt"/>
                </a:rPr>
                <a:t>Intel's </a:t>
              </a:r>
              <a:r>
                <a:rPr lang="en-US" sz="1400" dirty="0" err="1">
                  <a:latin typeface="+mj-lt"/>
                </a:rPr>
                <a:t>EMIB</a:t>
              </a:r>
              <a:r>
                <a:rPr lang="en-US" sz="1400" dirty="0">
                  <a:latin typeface="+mj-lt"/>
                </a:rPr>
                <a:t> </a:t>
              </a:r>
            </a:p>
            <a:p>
              <a:pPr algn="ctr" fontAlgn="base"/>
              <a:r>
                <a:rPr lang="en-US" sz="1400" dirty="0">
                  <a:latin typeface="+mj-lt"/>
                </a:rPr>
                <a:t>interconnection</a:t>
              </a:r>
            </a:p>
          </p:txBody>
        </p:sp>
        <p:cxnSp>
          <p:nvCxnSpPr>
            <p:cNvPr id="12" name="Straight Arrow Connector 11"/>
            <p:cNvCxnSpPr>
              <a:stCxn id="8" idx="2"/>
            </p:cNvCxnSpPr>
            <p:nvPr/>
          </p:nvCxnSpPr>
          <p:spPr bwMode="auto">
            <a:xfrm>
              <a:off x="3451897" y="2369059"/>
              <a:ext cx="4000" cy="111373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365376" y="3821343"/>
              <a:ext cx="1385048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2946966" y="4188583"/>
              <a:ext cx="11387" cy="105577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2044366" y="3641912"/>
              <a:ext cx="658493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76308" y="49929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013" y="833718"/>
            <a:ext cx="87005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06. Nov. 2017 </a:t>
            </a:r>
            <a:r>
              <a:rPr lang="en-US" sz="1600" dirty="0">
                <a:latin typeface="+mj-lt"/>
              </a:rPr>
              <a:t>Intel announced that it has been developing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8. generation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H-series processor that makes use of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AMD's Radeon Vega GPU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along with a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high-bandwidth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HBM2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stacked memory integrated in the same processor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package</a:t>
            </a:r>
            <a:r>
              <a:rPr lang="en-US" sz="1600" dirty="0">
                <a:latin typeface="+mj-lt"/>
              </a:rPr>
              <a:t>, as indicated in the Figure below.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3988" y="6427695"/>
            <a:ext cx="5833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Intel's planned 8. gen. H-series processor [52]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572" y="1909483"/>
            <a:ext cx="8571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GPU and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HBM2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memory is interconnected by means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Intel's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EMIB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(Embedded Multi-die Interconnect Bridge)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(see the next Figure).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21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091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26" y="498657"/>
            <a:ext cx="47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Heterogeneous integration options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69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8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(19)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2476" y="877458"/>
            <a:ext cx="8258795" cy="5076190"/>
            <a:chOff x="562476" y="890905"/>
            <a:chExt cx="8258795" cy="5076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476" y="890905"/>
              <a:ext cx="8019048" cy="507619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 bwMode="auto">
            <a:xfrm>
              <a:off x="8283388" y="1035424"/>
              <a:ext cx="537883" cy="2514600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324" y="499838"/>
            <a:ext cx="35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Implementation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EMIB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[62]</a:t>
            </a:r>
          </a:p>
        </p:txBody>
      </p:sp>
    </p:spTree>
    <p:extLst>
      <p:ext uri="{BB962C8B-B14F-4D97-AF65-F5344CB8AC3E}">
        <p14:creationId xmlns:p14="http://schemas.microsoft.com/office/powerpoint/2010/main" val="6039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</a:t>
            </a:r>
            <a:r>
              <a:rPr lang="en-US" sz="1600"/>
              <a:t>line (20)</a:t>
            </a:r>
            <a:endParaRPr lang="en-US" sz="1600" dirty="0"/>
          </a:p>
        </p:txBody>
      </p:sp>
      <p:pic>
        <p:nvPicPr>
          <p:cNvPr id="2050" name="Picture 2" descr="https://www.intel.com/content/dam/www/public/us/en/images/foundry/emib-heterogeneous-die-trans-16x9-graphic.png.rendition.intel.web.480.2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8947"/>
            <a:ext cx="5813613" cy="32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intel.com/content/dam/www/public/us/en/images/foundry/emib-die-zoom-blue-16x9-graphic.png.rendition.intel.web.480.2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66" y="3982572"/>
            <a:ext cx="45624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338" y="499344"/>
            <a:ext cx="79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Intel's concept for interconnecting multiple dies through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EMIB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[57]</a:t>
            </a:r>
          </a:p>
        </p:txBody>
      </p:sp>
    </p:spTree>
    <p:extLst>
      <p:ext uri="{BB962C8B-B14F-4D97-AF65-F5344CB8AC3E}">
        <p14:creationId xmlns:p14="http://schemas.microsoft.com/office/powerpoint/2010/main" val="11461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8" y="498005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20" y="831272"/>
            <a:ext cx="89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01/2018</a:t>
            </a:r>
            <a:r>
              <a:rPr lang="en-US" sz="1600" dirty="0" smtClean="0">
                <a:latin typeface="+mj-lt"/>
              </a:rPr>
              <a:t> AMD extended its Ryzen mobile line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Ryzen 3 models</a:t>
            </a:r>
            <a:r>
              <a:rPr lang="en-US" sz="1600" dirty="0" smtClean="0">
                <a:latin typeface="+mj-lt"/>
              </a:rPr>
              <a:t>, as follows: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856" y="1145315"/>
            <a:ext cx="2815996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Ryzen 3 2300U and 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Ryzen 3 2200U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686" y="1764145"/>
            <a:ext cx="6591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Main features of these models are shown in the next Table.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7. The Ryzen Mobile line (</a:t>
            </a:r>
            <a:r>
              <a:rPr lang="en-US" sz="1600" dirty="0" smtClean="0"/>
              <a:t>2</a:t>
            </a:r>
            <a:r>
              <a:rPr lang="hu-HU" sz="1600" dirty="0" smtClean="0"/>
              <a:t>1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7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 The Ryzen Mobile line (</a:t>
            </a:r>
            <a:r>
              <a:rPr lang="en-US" sz="1600" dirty="0" smtClean="0"/>
              <a:t>22)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65512"/>
              </p:ext>
            </p:extLst>
          </p:nvPr>
        </p:nvGraphicFramePr>
        <p:xfrm>
          <a:off x="166688" y="1257642"/>
          <a:ext cx="8813683" cy="4741734"/>
        </p:xfrm>
        <a:graphic>
          <a:graphicData uri="http://schemas.openxmlformats.org/drawingml/2006/table">
            <a:tbl>
              <a:tblPr/>
              <a:tblGrid>
                <a:gridCol w="1740821">
                  <a:extLst>
                    <a:ext uri="{9D8B030D-6E8A-4147-A177-3AD203B41FA5}">
                      <a16:colId xmlns:a16="http://schemas.microsoft.com/office/drawing/2014/main" val="2640591462"/>
                    </a:ext>
                  </a:extLst>
                </a:gridCol>
                <a:gridCol w="944303">
                  <a:extLst>
                    <a:ext uri="{9D8B030D-6E8A-4147-A177-3AD203B41FA5}">
                      <a16:colId xmlns:a16="http://schemas.microsoft.com/office/drawing/2014/main" val="3618367300"/>
                    </a:ext>
                  </a:extLst>
                </a:gridCol>
                <a:gridCol w="733406">
                  <a:extLst>
                    <a:ext uri="{9D8B030D-6E8A-4147-A177-3AD203B41FA5}">
                      <a16:colId xmlns:a16="http://schemas.microsoft.com/office/drawing/2014/main" val="1841810715"/>
                    </a:ext>
                  </a:extLst>
                </a:gridCol>
                <a:gridCol w="759699">
                  <a:extLst>
                    <a:ext uri="{9D8B030D-6E8A-4147-A177-3AD203B41FA5}">
                      <a16:colId xmlns:a16="http://schemas.microsoft.com/office/drawing/2014/main" val="1520445957"/>
                    </a:ext>
                  </a:extLst>
                </a:gridCol>
                <a:gridCol w="1024679">
                  <a:extLst>
                    <a:ext uri="{9D8B030D-6E8A-4147-A177-3AD203B41FA5}">
                      <a16:colId xmlns:a16="http://schemas.microsoft.com/office/drawing/2014/main" val="1438634904"/>
                    </a:ext>
                  </a:extLst>
                </a:gridCol>
                <a:gridCol w="897814">
                  <a:extLst>
                    <a:ext uri="{9D8B030D-6E8A-4147-A177-3AD203B41FA5}">
                      <a16:colId xmlns:a16="http://schemas.microsoft.com/office/drawing/2014/main" val="2357378414"/>
                    </a:ext>
                  </a:extLst>
                </a:gridCol>
                <a:gridCol w="1083233">
                  <a:extLst>
                    <a:ext uri="{9D8B030D-6E8A-4147-A177-3AD203B41FA5}">
                      <a16:colId xmlns:a16="http://schemas.microsoft.com/office/drawing/2014/main" val="3456181167"/>
                    </a:ext>
                  </a:extLst>
                </a:gridCol>
                <a:gridCol w="790875">
                  <a:extLst>
                    <a:ext uri="{9D8B030D-6E8A-4147-A177-3AD203B41FA5}">
                      <a16:colId xmlns:a16="http://schemas.microsoft.com/office/drawing/2014/main" val="2652512613"/>
                    </a:ext>
                  </a:extLst>
                </a:gridCol>
                <a:gridCol w="838853">
                  <a:extLst>
                    <a:ext uri="{9D8B030D-6E8A-4147-A177-3AD203B41FA5}">
                      <a16:colId xmlns:a16="http://schemas.microsoft.com/office/drawing/2014/main" val="1002258456"/>
                    </a:ext>
                  </a:extLst>
                </a:gridCol>
              </a:tblGrid>
              <a:tr h="4596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Launched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CPU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/>
                        <a:t>Cores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Threads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Max Clock (GHz) 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Graphics Compute Units</a:t>
                      </a:r>
                      <a:r>
                        <a:rPr lang="en-US" sz="1400" baseline="30000"/>
                        <a:t>iii</a:t>
                      </a:r>
                      <a:endParaRPr lang="en-US" sz="140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 GPU </a:t>
                      </a:r>
                      <a:r>
                        <a:rPr lang="en-US" sz="1400" dirty="0" smtClean="0"/>
                        <a:t>clock </a:t>
                      </a:r>
                      <a:r>
                        <a:rPr lang="en-US" sz="1400" dirty="0"/>
                        <a:t>(MHz)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L2/L3 </a:t>
                      </a:r>
                      <a:r>
                        <a:rPr lang="en-US" sz="1400" dirty="0" smtClean="0"/>
                        <a:t>cache </a:t>
                      </a:r>
                      <a:r>
                        <a:rPr lang="en-US" sz="1400" dirty="0"/>
                        <a:t>(MB)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cTDP</a:t>
                      </a:r>
                      <a:r>
                        <a:rPr lang="en-US" sz="1400" dirty="0"/>
                        <a:t> (Watts) 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C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64294"/>
                  </a:ext>
                </a:extLst>
              </a:tr>
              <a:tr h="10961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Ryzen™ 7 2700U with Radeon™ RX </a:t>
                      </a:r>
                      <a:r>
                        <a:rPr lang="en-US" sz="1400" dirty="0" smtClean="0"/>
                        <a:t>Vega 10 </a:t>
                      </a:r>
                      <a:r>
                        <a:rPr lang="en-US" sz="1400" dirty="0"/>
                        <a:t>Graphics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10/2017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4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3.8 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1300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2/4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15W Nominal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669791"/>
                  </a:ext>
                </a:extLst>
              </a:tr>
              <a:tr h="9900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Ryzen™ 5 2500U with Radeon™ </a:t>
                      </a:r>
                      <a:r>
                        <a:rPr lang="en-US" sz="1400" dirty="0" smtClean="0"/>
                        <a:t>Vega 8 </a:t>
                      </a:r>
                      <a:r>
                        <a:rPr lang="en-US" sz="1400" dirty="0"/>
                        <a:t>Graphics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10/2017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3.6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1100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2/4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15W Nominal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651859"/>
                  </a:ext>
                </a:extLst>
              </a:tr>
              <a:tr h="9900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Ryzen™ 3 2300U with Radeon™ </a:t>
                      </a:r>
                      <a:r>
                        <a:rPr lang="en-US" sz="1400" dirty="0" smtClean="0"/>
                        <a:t>Vega 6 </a:t>
                      </a:r>
                      <a:r>
                        <a:rPr lang="en-US" sz="1400" dirty="0"/>
                        <a:t>Graphics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1/2018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1100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2/4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15W Nominal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092671"/>
                  </a:ext>
                </a:extLst>
              </a:tr>
              <a:tr h="9900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Ryzen™ 3 2200U with Radeon™ </a:t>
                      </a:r>
                      <a:r>
                        <a:rPr lang="en-US" sz="1400" dirty="0" smtClean="0"/>
                        <a:t>Vega 3 </a:t>
                      </a:r>
                      <a:r>
                        <a:rPr lang="en-US" sz="1400" dirty="0"/>
                        <a:t>Graphics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1/2018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3.4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1000</a:t>
                      </a:r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1/4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15W </a:t>
                      </a:r>
                      <a:r>
                        <a:rPr lang="en-US" sz="1400" dirty="0" smtClean="0"/>
                        <a:t>Nominal</a:t>
                      </a:r>
                      <a:endParaRPr lang="en-US" sz="1400" dirty="0"/>
                    </a:p>
                  </a:txBody>
                  <a:tcPr marL="35359" marR="35359" marT="17680" marB="17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3846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78368" y="498475"/>
            <a:ext cx="659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Main features of AMD’s 2. wave mobile processors [84]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60918" y="4129238"/>
            <a:ext cx="8819453" cy="17476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8.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ThreadRipper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00252" y="2579500"/>
            <a:ext cx="7380000" cy="417041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8.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gen.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ThreadRipper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HED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97076" y="3038976"/>
            <a:ext cx="7380000" cy="41148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8.2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2. gen. </a:t>
              </a:r>
              <a:r>
                <a:rPr lang="en-US" altLang="en-US" sz="1900" dirty="0" err="1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Threadripper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HED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77439" y="3907857"/>
            <a:ext cx="369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Only Section 8.2 will be discussed</a:t>
            </a:r>
          </a:p>
        </p:txBody>
      </p:sp>
    </p:spTree>
    <p:extLst>
      <p:ext uri="{BB962C8B-B14F-4D97-AF65-F5344CB8AC3E}">
        <p14:creationId xmlns:p14="http://schemas.microsoft.com/office/powerpoint/2010/main" val="19326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42" y="497356"/>
            <a:ext cx="663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Further examples for MCM designs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server processors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989" y="1075766"/>
            <a:ext cx="837601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 err="1">
                <a:latin typeface="+mj-lt"/>
              </a:rPr>
              <a:t>Paxville</a:t>
            </a:r>
            <a:r>
              <a:rPr lang="en-US" sz="1400" i="1" dirty="0">
                <a:latin typeface="+mj-lt"/>
              </a:rPr>
              <a:t> DP 2.8 (2x1C), 2xDP-enhanced Pentium 4 </a:t>
            </a:r>
            <a:r>
              <a:rPr lang="en-US" sz="1400" i="1" dirty="0" smtClean="0">
                <a:latin typeface="+mj-lt"/>
              </a:rPr>
              <a:t>Prescott </a:t>
            </a:r>
            <a:r>
              <a:rPr lang="en-US" sz="1400" i="1" dirty="0">
                <a:latin typeface="+mj-lt"/>
              </a:rPr>
              <a:t>(10/2005)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Xeon 5000 (Dempsey), (2x1C), ~ the 65 nm shrink of the 90 nm </a:t>
            </a:r>
            <a:r>
              <a:rPr lang="en-US" sz="1400" i="1" dirty="0" err="1">
                <a:latin typeface="+mj-lt"/>
              </a:rPr>
              <a:t>Paxville</a:t>
            </a:r>
            <a:r>
              <a:rPr lang="en-US" sz="1400" i="1" dirty="0">
                <a:latin typeface="+mj-lt"/>
              </a:rPr>
              <a:t> DP 2.8 (5/2006</a:t>
            </a:r>
            <a:r>
              <a:rPr lang="en-US" sz="1400" i="1" dirty="0" smtClean="0">
                <a:latin typeface="+mj-lt"/>
              </a:rPr>
              <a:t>)</a:t>
            </a:r>
            <a:endParaRPr lang="en-US" sz="1400" i="1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25174" y="1760813"/>
            <a:ext cx="3663885" cy="1616023"/>
            <a:chOff x="2925174" y="1863907"/>
            <a:chExt cx="3663885" cy="1745990"/>
          </a:xfrm>
        </p:grpSpPr>
        <p:pic>
          <p:nvPicPr>
            <p:cNvPr id="6" name="Picture 6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74" y="1863907"/>
              <a:ext cx="1736679" cy="174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lovertow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45" y="1870810"/>
              <a:ext cx="1843414" cy="172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8580" y="2315762"/>
            <a:ext cx="2100255" cy="48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1500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Xeon 5300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Clowertown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],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941" y="84602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Intel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988" y="5634317"/>
            <a:ext cx="494879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POWER4, </a:t>
            </a:r>
            <a:r>
              <a:rPr lang="en-US" sz="1400" i="1" dirty="0" smtClean="0">
                <a:latin typeface="+mj-lt"/>
              </a:rPr>
              <a:t>2C on 4 chips, </a:t>
            </a:r>
            <a:r>
              <a:rPr lang="en-US" sz="1400" i="1" dirty="0">
                <a:latin typeface="+mj-lt"/>
              </a:rPr>
              <a:t>180 nm, (12/2001)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 err="1">
                <a:latin typeface="+mj-lt"/>
              </a:rPr>
              <a:t>z10</a:t>
            </a:r>
            <a:r>
              <a:rPr lang="en-US" sz="1400" i="1" dirty="0">
                <a:latin typeface="+mj-lt"/>
              </a:rPr>
              <a:t>, 10/2008) </a:t>
            </a:r>
            <a:r>
              <a:rPr lang="en-US" sz="1400" i="1" dirty="0" err="1">
                <a:latin typeface="+mj-lt"/>
              </a:rPr>
              <a:t>5x4C</a:t>
            </a:r>
            <a:r>
              <a:rPr lang="en-US" sz="1400" i="1" dirty="0">
                <a:latin typeface="+mj-lt"/>
              </a:rPr>
              <a:t>,(up to </a:t>
            </a:r>
            <a:r>
              <a:rPr lang="en-US" sz="1400" i="1" dirty="0" err="1">
                <a:latin typeface="+mj-lt"/>
              </a:rPr>
              <a:t>17C</a:t>
            </a:r>
            <a:r>
              <a:rPr lang="en-US" sz="1400" i="1" dirty="0">
                <a:latin typeface="+mj-lt"/>
              </a:rPr>
              <a:t>), 65 nm (10/2008)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941" y="539226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IBM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675" y="3536156"/>
            <a:ext cx="835677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Aft>
                <a:spcPts val="20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Xeon 5300 (</a:t>
            </a:r>
            <a:r>
              <a:rPr lang="en-US" sz="1400" i="1" dirty="0" err="1">
                <a:solidFill>
                  <a:srgbClr val="000000"/>
                </a:solidFill>
                <a:latin typeface="Verdana"/>
              </a:rPr>
              <a:t>Clowertown</a:t>
            </a:r>
            <a:r>
              <a:rPr lang="en-US" sz="1400" i="1" dirty="0">
                <a:solidFill>
                  <a:srgbClr val="000000"/>
                </a:solidFill>
                <a:latin typeface="Verdana"/>
              </a:rPr>
              <a:t>) (2x2C) 2xCore 2-based 65 nm Xeon 5100 (Woodcrest), 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</a:rPr>
              <a:t>11/2006</a:t>
            </a:r>
          </a:p>
          <a:p>
            <a:pPr fontAlgn="base"/>
            <a:r>
              <a:rPr lang="en-US" sz="1600" i="1" dirty="0"/>
              <a:t>Xeon 5400 </a:t>
            </a:r>
            <a:r>
              <a:rPr lang="en-US" sz="1600" i="1" dirty="0" err="1"/>
              <a:t>Harpertown</a:t>
            </a:r>
            <a:r>
              <a:rPr lang="en-US" sz="1600" i="1" dirty="0"/>
              <a:t> 2x2C, 2x Core 2-based 45 nm 2C </a:t>
            </a:r>
            <a:r>
              <a:rPr lang="en-US" sz="1600" i="1" dirty="0" err="1"/>
              <a:t>Harpertown</a:t>
            </a:r>
            <a:r>
              <a:rPr lang="en-US" sz="1600" i="1" dirty="0"/>
              <a:t> (11/2007</a:t>
            </a:r>
            <a:r>
              <a:rPr lang="en-US" sz="1600" i="1" dirty="0" smtClean="0"/>
              <a:t>)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544" y="4233844"/>
            <a:ext cx="816441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6100 (</a:t>
            </a:r>
            <a:r>
              <a:rPr lang="en-US" sz="1400" i="1" dirty="0" err="1">
                <a:latin typeface="+mj-lt"/>
              </a:rPr>
              <a:t>Magny</a:t>
            </a:r>
            <a:r>
              <a:rPr lang="en-US" sz="1400" i="1" dirty="0">
                <a:latin typeface="+mj-lt"/>
              </a:rPr>
              <a:t>-Course) </a:t>
            </a:r>
            <a:r>
              <a:rPr lang="en-US" sz="1400" i="1" dirty="0" smtClean="0">
                <a:latin typeface="+mj-lt"/>
              </a:rPr>
              <a:t>2x6C</a:t>
            </a:r>
            <a:r>
              <a:rPr lang="en-US" sz="1400" i="1" dirty="0">
                <a:latin typeface="+mj-lt"/>
              </a:rPr>
              <a:t>, 2xBulldozer-based 45 nm </a:t>
            </a:r>
            <a:r>
              <a:rPr lang="en-US" sz="1400" i="1" dirty="0" err="1">
                <a:latin typeface="+mj-lt"/>
              </a:rPr>
              <a:t>Istambul</a:t>
            </a:r>
            <a:r>
              <a:rPr lang="en-US" sz="1400" i="1" dirty="0">
                <a:latin typeface="+mj-lt"/>
              </a:rPr>
              <a:t> die, (3/2010)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6200 (</a:t>
            </a:r>
            <a:r>
              <a:rPr lang="en-US" sz="1400" i="1" dirty="0" err="1">
                <a:latin typeface="+mj-lt"/>
              </a:rPr>
              <a:t>Interlagos</a:t>
            </a:r>
            <a:r>
              <a:rPr lang="en-US" sz="1400" i="1" dirty="0">
                <a:latin typeface="+mj-lt"/>
              </a:rPr>
              <a:t>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2xBulldozer</a:t>
            </a:r>
            <a:r>
              <a:rPr lang="en-US" sz="1400" i="1" dirty="0">
                <a:latin typeface="+mj-lt"/>
              </a:rPr>
              <a:t>-based 32 nm </a:t>
            </a:r>
            <a:r>
              <a:rPr lang="en-US" sz="1400" i="1" dirty="0" err="1">
                <a:latin typeface="+mj-lt"/>
              </a:rPr>
              <a:t>Orochi</a:t>
            </a:r>
            <a:r>
              <a:rPr lang="en-US" sz="1400" i="1" dirty="0">
                <a:latin typeface="+mj-lt"/>
              </a:rPr>
              <a:t> die, (11/2011)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6300 (Abu Dhabi),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2xPiledriver</a:t>
            </a:r>
            <a:r>
              <a:rPr lang="en-US" sz="1400" i="1" dirty="0">
                <a:latin typeface="+mj-lt"/>
              </a:rPr>
              <a:t>-based 32 nm Abu Dhabi die, (11/2012)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6400 (Warsaw),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2xPiledriver</a:t>
            </a:r>
            <a:r>
              <a:rPr lang="en-US" sz="1400" i="1" dirty="0">
                <a:latin typeface="+mj-lt"/>
              </a:rPr>
              <a:t>-based, 32-nm Abu-</a:t>
            </a:r>
            <a:r>
              <a:rPr lang="en-US" sz="1400" i="1" dirty="0" err="1">
                <a:latin typeface="+mj-lt"/>
              </a:rPr>
              <a:t>dhabi</a:t>
            </a:r>
            <a:r>
              <a:rPr lang="en-US" sz="1400" i="1" dirty="0">
                <a:latin typeface="+mj-lt"/>
              </a:rPr>
              <a:t> die, (2014)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941" y="403411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AMD</a:t>
            </a:r>
          </a:p>
        </p:txBody>
      </p:sp>
      <p:pic>
        <p:nvPicPr>
          <p:cNvPr id="3074" name="Picture 2" descr="https://upload.wikimedia.org/wikipedia/commons/8/8e/MultiChipModu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30" y="5264668"/>
            <a:ext cx="1683196" cy="15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86267" y="5795681"/>
            <a:ext cx="2058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z10 [</a:t>
            </a:r>
            <a:r>
              <a:rPr lang="hu-HU" sz="1400" dirty="0">
                <a:latin typeface="+mj-lt"/>
              </a:rPr>
              <a:t>6</a:t>
            </a:r>
            <a:r>
              <a:rPr lang="en-US" sz="1400" dirty="0">
                <a:latin typeface="+mj-lt"/>
              </a:rPr>
              <a:t>]</a:t>
            </a:r>
          </a:p>
          <a:p>
            <a:pPr algn="ctr" fontAlgn="base"/>
            <a:r>
              <a:rPr lang="en-US" sz="1400" dirty="0">
                <a:latin typeface="+mj-lt"/>
              </a:rPr>
              <a:t>5 proc. dies</a:t>
            </a:r>
          </a:p>
          <a:p>
            <a:pPr algn="ctr" fontAlgn="base"/>
            <a:r>
              <a:rPr lang="en-US" sz="1400" dirty="0">
                <a:latin typeface="+mj-lt"/>
              </a:rPr>
              <a:t>2 mem. control dies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11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75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  <p:bldP spid="13" grpId="0"/>
      <p:bldP spid="14" grpId="0"/>
      <p:bldP spid="16" grpId="0"/>
      <p:bldP spid="17" grpId="0"/>
      <p:bldP spid="22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The </a:t>
            </a:r>
            <a:r>
              <a:rPr lang="en-US" dirty="0" err="1"/>
              <a:t>ThreadRipper</a:t>
            </a:r>
            <a:r>
              <a:rPr lang="en-US" dirty="0"/>
              <a:t> HED </a:t>
            </a:r>
            <a:r>
              <a:rPr lang="en-US" dirty="0" smtClean="0"/>
              <a:t>line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89" y="496105"/>
            <a:ext cx="642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8. The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HED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line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87" y="914400"/>
            <a:ext cx="739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AMD launched until now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generations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processors: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235" y="1270534"/>
            <a:ext cx="370287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1. generation </a:t>
            </a:r>
            <a:r>
              <a:rPr lang="en-US" sz="1600" dirty="0" smtClean="0"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2017 </a:t>
            </a:r>
            <a:r>
              <a:rPr lang="en-US" sz="1600" dirty="0" smtClean="0">
                <a:latin typeface="+mj-lt"/>
              </a:rPr>
              <a:t>and 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2. generation </a:t>
            </a:r>
            <a:r>
              <a:rPr lang="en-US" sz="1600" dirty="0" smtClean="0"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2018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4882" y="1892139"/>
            <a:ext cx="6260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These two generations will be discussed subsequently.</a:t>
            </a:r>
          </a:p>
        </p:txBody>
      </p:sp>
    </p:spTree>
    <p:extLst>
      <p:ext uri="{BB962C8B-B14F-4D97-AF65-F5344CB8AC3E}">
        <p14:creationId xmlns:p14="http://schemas.microsoft.com/office/powerpoint/2010/main" val="26330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8.1 The 1. gen.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HED line</a:t>
            </a:r>
          </a:p>
        </p:txBody>
      </p:sp>
    </p:spTree>
    <p:extLst>
      <p:ext uri="{BB962C8B-B14F-4D97-AF65-F5344CB8AC3E}">
        <p14:creationId xmlns:p14="http://schemas.microsoft.com/office/powerpoint/2010/main" val="29804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4899" y="896689"/>
            <a:ext cx="748339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Launched in 8/2017.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HED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(or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HEDT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meaning High-End Desktop.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2 Zeppelin chips interconnected by the IF, implemented as an MCM</a:t>
            </a:r>
            <a:r>
              <a:rPr lang="en-US" sz="1600" dirty="0">
                <a:latin typeface="+mj-lt"/>
              </a:rPr>
              <a:t>,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 as indicated in the next slides.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47" y="499506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8.1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1. gen.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ThreadRipper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HED line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81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094506" y="1114950"/>
            <a:ext cx="34099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Zen-based processor 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95714" y="1765094"/>
            <a:ext cx="14542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err="1">
                <a:solidFill>
                  <a:srgbClr val="000000"/>
                </a:solidFill>
                <a:latin typeface="+mj-lt"/>
              </a:rPr>
              <a:t>ThreadRipper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dirty="0" err="1">
                <a:solidFill>
                  <a:srgbClr val="000000"/>
                </a:solidFill>
                <a:latin typeface="+mj-lt"/>
              </a:rPr>
              <a:t>HED</a:t>
            </a: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)</a:t>
            </a:r>
            <a:endParaRPr lang="hu-HU" alt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83398" y="1037595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75001" y="1479114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890" y="1767534"/>
            <a:ext cx="1443023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Ryzen mobile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+mj-lt"/>
              </a:rPr>
              <a:t>(Mobil)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6402" y="1765386"/>
            <a:ext cx="7521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</a:t>
            </a:r>
          </a:p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DT)</a:t>
            </a:r>
            <a:endParaRPr lang="hu-HU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410360" y="162455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74999" y="1474694"/>
            <a:ext cx="3334865" cy="1568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045629" y="16140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817277" y="160108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881215" y="16032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193250" y="15985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0655" y="1764250"/>
            <a:ext cx="14335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000000"/>
                </a:solidFill>
                <a:latin typeface="+mj-lt"/>
              </a:rPr>
              <a:t>Epyc</a:t>
            </a:r>
            <a:endParaRPr lang="en-US" sz="1300" b="1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(1S/2S server)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09" y="499506"/>
            <a:ext cx="633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Positioning AMD's Zen-based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HED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line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151" y="2312897"/>
            <a:ext cx="13035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Single CCX +</a:t>
            </a:r>
          </a:p>
          <a:p>
            <a:pPr algn="ctr" fontAlgn="base"/>
            <a:r>
              <a:rPr lang="en-US" sz="1300" dirty="0">
                <a:latin typeface="+mj-lt"/>
              </a:rPr>
              <a:t> Vega GPU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6507" y="2317380"/>
            <a:ext cx="16866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chip</a:t>
            </a: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CCX, no GPU)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6941" y="2317380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2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9670" y="2308416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138086" y="3785848"/>
            <a:ext cx="1735029" cy="994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550958" y="3242515"/>
            <a:ext cx="3458570" cy="2010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87209" y="5582344"/>
            <a:ext cx="3545237" cy="997684"/>
            <a:chOff x="1590416" y="4311533"/>
            <a:chExt cx="3971948" cy="133600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40" name="Straight Arrow Connector 39"/>
          <p:cNvCxnSpPr>
            <a:stCxn id="29" idx="3"/>
            <a:endCxn id="27" idx="1"/>
          </p:cNvCxnSpPr>
          <p:nvPr/>
        </p:nvCxnSpPr>
        <p:spPr bwMode="auto">
          <a:xfrm flipV="1">
            <a:off x="4950613" y="6079512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30090" y="6562165"/>
            <a:ext cx="21990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Drawings based on [</a:t>
            </a:r>
            <a:r>
              <a:rPr lang="hu-HU" sz="1300" dirty="0">
                <a:latin typeface="+mj-lt"/>
              </a:rPr>
              <a:t>11</a:t>
            </a:r>
            <a:r>
              <a:rPr lang="en-US" sz="1300" dirty="0">
                <a:latin typeface="+mj-lt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835" y="642957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319166" y="1755084"/>
            <a:ext cx="3525387" cy="490227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21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506" y="501664"/>
            <a:ext cx="666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1. gen.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processors </a:t>
            </a:r>
            <a:r>
              <a:rPr lang="en-US" dirty="0">
                <a:latin typeface="+mj-lt"/>
              </a:rPr>
              <a:t>[36]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3</a:t>
            </a:r>
            <a:r>
              <a:rPr lang="hu-HU" sz="1600" dirty="0"/>
              <a:t>)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71718" y="1265084"/>
            <a:ext cx="9035825" cy="4872376"/>
            <a:chOff x="71718" y="1257300"/>
            <a:chExt cx="9035825" cy="4872376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" y="1257300"/>
              <a:ext cx="9035825" cy="4872376"/>
            </a:xfrm>
            <a:prstGeom prst="rect">
              <a:avLst/>
            </a:prstGeom>
          </p:spPr>
        </p:pic>
        <p:pic>
          <p:nvPicPr>
            <p:cNvPr id="6" name="Kép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4153" y="1317813"/>
              <a:ext cx="457200" cy="9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4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81" y="499533"/>
            <a:ext cx="783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+mj-lt"/>
              </a:rPr>
              <a:t>Main features of the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1. gen.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line introduced in 2017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4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86411" y="1074609"/>
            <a:ext cx="511550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AMD's Zen-based processor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 introduced in 2017s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-5400000" flipH="1" flipV="1">
            <a:off x="4628098" y="997254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5219701" y="1438773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rot="-5400000" flipH="1" flipV="1">
            <a:off x="3755060" y="122114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5219699" y="1434353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2390329" y="157373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4161977" y="156073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6225915" y="15628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8107646" y="15581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79980"/>
              </p:ext>
            </p:extLst>
          </p:nvPr>
        </p:nvGraphicFramePr>
        <p:xfrm>
          <a:off x="13446" y="1705418"/>
          <a:ext cx="9100631" cy="505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Mobile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Epyc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Market 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Desktop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1S/2S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rch./Technology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Zen,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err="1">
                          <a:latin typeface="+mj-lt"/>
                        </a:rPr>
                        <a:t>2700U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err="1">
                          <a:latin typeface="+mj-lt"/>
                        </a:rPr>
                        <a:t>2500U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(10/2017)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(3/2017)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(4/2017)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(7/2017)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1950X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1920X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1900X</a:t>
                      </a:r>
                      <a:r>
                        <a:rPr lang="en-US" sz="1300" dirty="0">
                          <a:latin typeface="+mj-lt"/>
                        </a:rPr>
                        <a:t> (8/2017)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Series 7000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(6/2017)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with 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CCX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16xPCIe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60xPCIe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128 for </a:t>
                      </a:r>
                      <a:r>
                        <a:rPr lang="en-US" sz="1300" dirty="0">
                          <a:latin typeface="+mj-lt"/>
                        </a:rPr>
                        <a:t>1S servers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</a:t>
                      </a:r>
                      <a:r>
                        <a:rPr lang="en-US" sz="1300" dirty="0" smtClean="0">
                          <a:latin typeface="+mj-lt"/>
                        </a:rPr>
                        <a:t>for </a:t>
                      </a:r>
                      <a:r>
                        <a:rPr lang="en-US" sz="1300" dirty="0">
                          <a:latin typeface="+mj-lt"/>
                        </a:rPr>
                        <a:t>2S 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120/170/180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</a:t>
                      </a:r>
                      <a:r>
                        <a:rPr lang="en-US" sz="1300" dirty="0">
                          <a:latin typeface="+mj-lt"/>
                        </a:rPr>
                        <a:t>(4094)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SP3</a:t>
                      </a:r>
                      <a:r>
                        <a:rPr lang="en-US" sz="1300" dirty="0">
                          <a:latin typeface="+mj-lt"/>
                        </a:rPr>
                        <a:t> (4094)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399-series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5222811" y="1715876"/>
            <a:ext cx="2074648" cy="50432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7" t="34685" b="8418"/>
          <a:stretch/>
        </p:blipFill>
        <p:spPr>
          <a:xfrm>
            <a:off x="147920" y="1613651"/>
            <a:ext cx="8838256" cy="2985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84" y="499506"/>
            <a:ext cx="8070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Memory access times and bandwidth while using the Infinity Fabric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in AMD's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processors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5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95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39946"/>
              </p:ext>
            </p:extLst>
          </p:nvPr>
        </p:nvGraphicFramePr>
        <p:xfrm>
          <a:off x="53790" y="1256784"/>
          <a:ext cx="8996080" cy="3614543"/>
        </p:xfrm>
        <a:graphic>
          <a:graphicData uri="http://schemas.openxmlformats.org/drawingml/2006/table">
            <a:tbl>
              <a:tblPr/>
              <a:tblGrid>
                <a:gridCol w="1425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5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0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Processor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Intra-Core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Intra-CCX Core-to-Core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Cross-CCX Core-to-Core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Cross-CCX Average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Die-to-Die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Die-To-Die Average Latency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Average Transfer Bandwidth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9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TR 1950X Creator Mode DDR-2666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13.7 - 14.1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39.4 -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43.2ns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157.6 - 171.3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180.6 -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256.7ns</a:t>
                      </a:r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</a:b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238.47ns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90.26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92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TR 1950X Creator Mode DDR4-3200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13.8 - 14.9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39.2 - 45.4ns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144.9 -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167.2ns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160.1ns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213.1 -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227.8ns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216.9ns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91.67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92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TR </a:t>
                      </a:r>
                      <a:r>
                        <a:rPr lang="fr-FR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1950X</a:t>
                      </a:r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 Game Mode </a:t>
                      </a:r>
                      <a:r>
                        <a:rPr lang="fr-FR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DDR4</a:t>
                      </a:r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-2666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13.9 -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39.5 -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42.3ns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149.2 -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164.1ns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159.66ns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46.58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92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TR </a:t>
                      </a:r>
                      <a:r>
                        <a:rPr lang="fr-FR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1950X</a:t>
                      </a:r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 Game Mode </a:t>
                      </a:r>
                      <a:r>
                        <a:rPr lang="fr-FR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DDR4</a:t>
                      </a:r>
                      <a:r>
                        <a:rPr lang="fr-FR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-3200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14.3 -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14.9ns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41.2 -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46.2ns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123 -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150.6ns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145.44ns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45.52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Ryzen 7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1800X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40.5 -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82.8ns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120.9 -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126.2ns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122.96ns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48.1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0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Ryzen 5 </a:t>
                      </a:r>
                      <a:r>
                        <a:rPr lang="en-US" sz="1200" b="1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1600X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14.7 -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14.8ns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40.6 -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82.8ns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121.5 - </a:t>
                      </a:r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128.2ns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 err="1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123.48ns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X</a:t>
                      </a:r>
                      <a:endParaRPr lang="en-US" sz="1200" b="0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43.88 GB/s</a:t>
                      </a:r>
                    </a:p>
                  </a:txBody>
                  <a:tcPr marL="7338" marR="7338" marT="24459" marB="24459" anchor="ctr">
                    <a:lnL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847" y="499506"/>
            <a:ext cx="808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Infinity Fabric latencies in AMD's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and Ryzen lines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6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18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268" y="981092"/>
            <a:ext cx="877644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intra-core latency </a:t>
            </a:r>
            <a:r>
              <a:rPr lang="en-US" sz="1600" dirty="0">
                <a:solidFill>
                  <a:srgbClr val="0070C0"/>
                </a:solidFill>
              </a:rPr>
              <a:t>reflects the communication between two logical threads resident on the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 same </a:t>
            </a:r>
            <a:r>
              <a:rPr lang="en-US" sz="1600" dirty="0">
                <a:solidFill>
                  <a:srgbClr val="0070C0"/>
                </a:solidFill>
              </a:rPr>
              <a:t>physical core</a:t>
            </a:r>
            <a:r>
              <a:rPr lang="en-US" sz="1600" dirty="0"/>
              <a:t>, it is unaffected by memory speed.</a:t>
            </a:r>
          </a:p>
          <a:p>
            <a:pPr fontAlgn="base"/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Intra-CCX latencies</a:t>
            </a:r>
            <a:r>
              <a:rPr lang="en-US" sz="1600" dirty="0"/>
              <a:t> quantify </a:t>
            </a:r>
            <a:r>
              <a:rPr lang="en-US" sz="1600" dirty="0">
                <a:solidFill>
                  <a:srgbClr val="0070C0"/>
                </a:solidFill>
              </a:rPr>
              <a:t>latency between threads that are on the same CCX but not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resident on the same core</a:t>
            </a:r>
            <a:r>
              <a:rPr lang="en-US" sz="1600" b="1" dirty="0"/>
              <a:t>, it is </a:t>
            </a:r>
            <a:r>
              <a:rPr lang="en-US" sz="1600" dirty="0"/>
              <a:t>also largely unaffected by memory speed. </a:t>
            </a:r>
          </a:p>
          <a:p>
            <a:pPr fontAlgn="base"/>
            <a:r>
              <a:rPr lang="en-US" sz="1600" dirty="0">
                <a:solidFill>
                  <a:srgbClr val="FF0000"/>
                </a:solidFill>
              </a:rPr>
              <a:t>Cross-CCX latency </a:t>
            </a:r>
            <a:r>
              <a:rPr lang="en-US" sz="1600" dirty="0">
                <a:solidFill>
                  <a:srgbClr val="0070C0"/>
                </a:solidFill>
              </a:rPr>
              <a:t>denotes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latency between threads located on two separate CCX building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 blocks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Die-to-Die latency </a:t>
            </a:r>
            <a:r>
              <a:rPr lang="en-US" sz="1600" dirty="0">
                <a:solidFill>
                  <a:srgbClr val="0070C0"/>
                </a:solidFill>
              </a:rPr>
              <a:t>relates to latency between threads that are on different dies.</a:t>
            </a:r>
          </a:p>
          <a:p>
            <a:pPr fontAlgn="base"/>
            <a:r>
              <a:rPr lang="en-US" sz="1600" dirty="0" smtClean="0">
                <a:solidFill>
                  <a:srgbClr val="FF0000"/>
                </a:solidFill>
              </a:rPr>
              <a:t>In </a:t>
            </a:r>
            <a:r>
              <a:rPr lang="en-US" sz="1600" dirty="0">
                <a:solidFill>
                  <a:srgbClr val="FF0000"/>
                </a:solidFill>
              </a:rPr>
              <a:t>Creator mode </a:t>
            </a:r>
            <a:r>
              <a:rPr lang="en-US" sz="1600" dirty="0">
                <a:solidFill>
                  <a:srgbClr val="0070C0"/>
                </a:solidFill>
              </a:rPr>
              <a:t>of the TR 1950X both dies are active </a:t>
            </a:r>
            <a:r>
              <a:rPr lang="en-US" sz="1600" dirty="0"/>
              <a:t>but in the </a:t>
            </a:r>
            <a:r>
              <a:rPr lang="en-US" sz="1600" dirty="0">
                <a:solidFill>
                  <a:srgbClr val="FF0000"/>
                </a:solidFill>
              </a:rPr>
              <a:t>Game mode </a:t>
            </a:r>
            <a:r>
              <a:rPr lang="en-US" sz="1600" dirty="0">
                <a:solidFill>
                  <a:srgbClr val="0070C0"/>
                </a:solidFill>
              </a:rPr>
              <a:t>one die is 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disabled </a:t>
            </a:r>
            <a:r>
              <a:rPr lang="en-US" sz="1600" dirty="0"/>
              <a:t>so no Die-to-Die latency will occur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</a:rPr>
              <a:t>Similarly</a:t>
            </a:r>
            <a:r>
              <a:rPr lang="en-US" sz="1600" dirty="0">
                <a:solidFill>
                  <a:srgbClr val="0070C0"/>
                </a:solidFill>
              </a:rPr>
              <a:t>, Ryzen line processors include only a single die</a:t>
            </a:r>
            <a:r>
              <a:rPr lang="en-US" sz="1600" dirty="0"/>
              <a:t>, so no Die-to-Die latency can occur</a:t>
            </a:r>
            <a:r>
              <a:rPr lang="en-US" sz="1600" dirty="0">
                <a:solidFill>
                  <a:srgbClr val="0070C0"/>
                </a:solidFill>
              </a:rPr>
              <a:t>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3059" y="499506"/>
            <a:ext cx="813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Interpretation of the Infinity Fabric latencies in the Table above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7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9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976" t="19694" r="654"/>
          <a:stretch/>
        </p:blipFill>
        <p:spPr>
          <a:xfrm>
            <a:off x="71730" y="1168665"/>
            <a:ext cx="9029716" cy="5582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41" y="499506"/>
            <a:ext cx="563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of a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platform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8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61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2" t="9228" r="2606"/>
          <a:stretch/>
        </p:blipFill>
        <p:spPr>
          <a:xfrm>
            <a:off x="793376" y="1196492"/>
            <a:ext cx="7301753" cy="40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17" y="497356"/>
            <a:ext cx="879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NVIDIA's possible future use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MCMs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, revealed in a research paper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32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12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32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141" y="498012"/>
            <a:ext cx="68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MCM implementation of the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processor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60" y="925607"/>
            <a:ext cx="7861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AMD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reuses the packaging of the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line including the cooling solution</a:t>
            </a:r>
            <a:r>
              <a:rPr lang="en-US" sz="1600" dirty="0">
                <a:latin typeface="+mj-lt"/>
              </a:rPr>
              <a:t>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069" y="1277473"/>
            <a:ext cx="828143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they put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 chips </a:t>
            </a:r>
            <a:r>
              <a:rPr lang="en-US" sz="1600" dirty="0">
                <a:latin typeface="+mj-lt"/>
              </a:rPr>
              <a:t>into the package whereas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chips </a:t>
            </a:r>
            <a:r>
              <a:rPr lang="en-US" sz="1600" dirty="0">
                <a:latin typeface="+mj-lt"/>
              </a:rPr>
              <a:t>are actually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dummies</a:t>
            </a:r>
            <a:r>
              <a:rPr lang="en-US" sz="1600" dirty="0">
                <a:latin typeface="+mj-lt"/>
              </a:rPr>
              <a:t>,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 seen below 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they use the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TR4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socket with  4094 contacts</a:t>
            </a:r>
            <a:r>
              <a:rPr lang="en-US" sz="1600" dirty="0">
                <a:latin typeface="+mj-lt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473" r="8310"/>
          <a:stretch/>
        </p:blipFill>
        <p:spPr>
          <a:xfrm>
            <a:off x="2394841" y="2554941"/>
            <a:ext cx="4324208" cy="3417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3426" y="6185648"/>
            <a:ext cx="5242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Cracked open </a:t>
            </a:r>
            <a:r>
              <a:rPr lang="en-US" sz="1600" dirty="0" err="1">
                <a:latin typeface="+mj-lt"/>
              </a:rPr>
              <a:t>Threadripper</a:t>
            </a:r>
            <a:r>
              <a:rPr lang="en-US" sz="1600" dirty="0">
                <a:latin typeface="+mj-lt"/>
              </a:rPr>
              <a:t> package [</a:t>
            </a:r>
            <a:r>
              <a:rPr lang="hu-HU" sz="1600" dirty="0">
                <a:latin typeface="+mj-lt"/>
              </a:rPr>
              <a:t>26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/>
              <a:t>9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043650" y="3244334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it means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3795" y="90991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means</a:t>
            </a:r>
          </a:p>
        </p:txBody>
      </p:sp>
    </p:spTree>
    <p:extLst>
      <p:ext uri="{BB962C8B-B14F-4D97-AF65-F5344CB8AC3E}">
        <p14:creationId xmlns:p14="http://schemas.microsoft.com/office/powerpoint/2010/main" val="11557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" grpId="0"/>
      <p:bldP spid="3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029658"/>
              </p:ext>
            </p:extLst>
          </p:nvPr>
        </p:nvGraphicFramePr>
        <p:xfrm>
          <a:off x="85165" y="1168306"/>
          <a:ext cx="8991603" cy="4715264"/>
        </p:xfrm>
        <a:graphic>
          <a:graphicData uri="http://schemas.openxmlformats.org/drawingml/2006/table">
            <a:tbl>
              <a:tblPr/>
              <a:tblGrid>
                <a:gridCol w="146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4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06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02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8325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AMD Ryzen SKUs</a:t>
                      </a:r>
                    </a:p>
                  </a:txBody>
                  <a:tcPr marL="26781" marR="26781" marT="22317" marB="2231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Threads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XFR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DRAM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1DPC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PCIe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SRP</a:t>
                      </a:r>
                    </a:p>
                  </a:txBody>
                  <a:tcPr marL="16738" marR="16738" marT="16738" marB="1673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1950X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16/32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3.4/4.0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2"/>
                        </a:rPr>
                        <a:t>$999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1920X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12/24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3.5/4.0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3"/>
                        </a:rPr>
                        <a:t>$799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1920**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12/24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4-Ch?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140W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1900X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4x2666*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180W*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4"/>
                        </a:rPr>
                        <a:t>$549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5"/>
                        </a:rPr>
                        <a:t>$499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1700X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3.4/3.8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6"/>
                        </a:rPr>
                        <a:t>$399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1700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7"/>
                        </a:rPr>
                        <a:t>$329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6/12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8"/>
                        </a:rPr>
                        <a:t>$249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1600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6/12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9"/>
                        </a:rPr>
                        <a:t>$219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1500X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0"/>
                        </a:rPr>
                        <a:t>$189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5 1400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3.2/3.4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1"/>
                        </a:rPr>
                        <a:t>$169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42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3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1300X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3.5/3.7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2"/>
                        </a:rPr>
                        <a:t>$129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083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3 1200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3.1/3.4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3"/>
                        </a:rPr>
                        <a:t>$109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9528" marR="19528" marT="19528" marB="1952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786" y="499506"/>
            <a:ext cx="702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Main features of the Ryzen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models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(1</a:t>
            </a:r>
            <a:r>
              <a:rPr lang="en-US" sz="1600" dirty="0"/>
              <a:t>0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85165" y="1168306"/>
            <a:ext cx="8991603" cy="18287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8.1 The 1. gen.</a:t>
            </a:r>
            <a:r>
              <a:rPr lang="en-US" sz="1600" dirty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0062" y="503326"/>
            <a:ext cx="820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Advanced technologies implemented in the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line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948" y="922894"/>
            <a:ext cx="5600379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sz="1600" dirty="0">
                <a:latin typeface="+mj-lt"/>
              </a:rPr>
              <a:t>1) Pure Power technology (actually AVS)</a:t>
            </a:r>
          </a:p>
          <a:p>
            <a:pPr fontAlgn="base">
              <a:spcAft>
                <a:spcPts val="300"/>
              </a:spcAft>
            </a:pPr>
            <a:r>
              <a:rPr lang="en-US" sz="1600" dirty="0">
                <a:latin typeface="+mj-lt"/>
              </a:rPr>
              <a:t>2) Precision Boost technology (actually Turbo Boost)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785" y="1489911"/>
            <a:ext cx="7938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3)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XFR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eXtreme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Frequency Range) technology (actually configurable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TDP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688" y="1822015"/>
            <a:ext cx="9137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These technologies has already been discussed in Section 6.1, here we will briefly</a:t>
            </a:r>
          </a:p>
          <a:p>
            <a:pPr fontAlgn="base"/>
            <a:r>
              <a:rPr lang="en-US" sz="1600" dirty="0" smtClean="0">
                <a:latin typeface="+mj-lt"/>
              </a:rPr>
              <a:t>touch upon some peculiarities of the implementation of the Precision Boost technology</a:t>
            </a:r>
          </a:p>
          <a:p>
            <a:pPr fontAlgn="base"/>
            <a:r>
              <a:rPr lang="en-US" sz="1600" dirty="0" smtClean="0">
                <a:latin typeface="+mj-lt"/>
              </a:rPr>
              <a:t>in the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line.</a:t>
            </a:r>
          </a:p>
        </p:txBody>
      </p:sp>
    </p:spTree>
    <p:extLst>
      <p:ext uri="{BB962C8B-B14F-4D97-AF65-F5344CB8AC3E}">
        <p14:creationId xmlns:p14="http://schemas.microsoft.com/office/powerpoint/2010/main" val="12314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8.1 The 1. gen.</a:t>
            </a:r>
            <a:r>
              <a:rPr lang="en-US" sz="1600" dirty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428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and mobile lines [38]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3" y="499243"/>
            <a:ext cx="747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of the original Precision Boost technology -1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[38])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0781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8.1 The 1. gen.</a:t>
            </a:r>
            <a:r>
              <a:rPr lang="en-US" sz="1600" dirty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17990"/>
              </p:ext>
            </p:extLst>
          </p:nvPr>
        </p:nvGraphicFramePr>
        <p:xfrm>
          <a:off x="379442" y="1570990"/>
          <a:ext cx="8360295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059">
                  <a:extLst>
                    <a:ext uri="{9D8B030D-6E8A-4147-A177-3AD203B41FA5}">
                      <a16:colId xmlns:a16="http://schemas.microsoft.com/office/drawing/2014/main" val="1773851267"/>
                    </a:ext>
                  </a:extLst>
                </a:gridCol>
                <a:gridCol w="1672059">
                  <a:extLst>
                    <a:ext uri="{9D8B030D-6E8A-4147-A177-3AD203B41FA5}">
                      <a16:colId xmlns:a16="http://schemas.microsoft.com/office/drawing/2014/main" val="2687363262"/>
                    </a:ext>
                  </a:extLst>
                </a:gridCol>
                <a:gridCol w="1672059">
                  <a:extLst>
                    <a:ext uri="{9D8B030D-6E8A-4147-A177-3AD203B41FA5}">
                      <a16:colId xmlns:a16="http://schemas.microsoft.com/office/drawing/2014/main" val="3437183288"/>
                    </a:ext>
                  </a:extLst>
                </a:gridCol>
                <a:gridCol w="1672059">
                  <a:extLst>
                    <a:ext uri="{9D8B030D-6E8A-4147-A177-3AD203B41FA5}">
                      <a16:colId xmlns:a16="http://schemas.microsoft.com/office/drawing/2014/main" val="1679876400"/>
                    </a:ext>
                  </a:extLst>
                </a:gridCol>
                <a:gridCol w="1672059">
                  <a:extLst>
                    <a:ext uri="{9D8B030D-6E8A-4147-A177-3AD203B41FA5}">
                      <a16:colId xmlns:a16="http://schemas.microsoft.com/office/drawing/2014/main" val="3959364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Model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Base clock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Boost all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Boost up to </a:t>
                      </a:r>
                    </a:p>
                    <a:p>
                      <a:pPr algn="ctr"/>
                      <a:r>
                        <a:rPr lang="en-US" sz="1400" dirty="0" smtClean="0"/>
                        <a:t> 4 cores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XFR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22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TR1900X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 GHz</a:t>
                      </a:r>
                      <a:endParaRPr 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 GHz</a:t>
                      </a:r>
                      <a:endParaRPr 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 GHz</a:t>
                      </a:r>
                      <a:endParaRPr lang="en-US" sz="14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 GHz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944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TR1900X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3.5 GHz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732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TR1900X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 GHz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8745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88" y="503322"/>
            <a:ext cx="8723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Main parameters of the implementation of Precision Boost and XFR in the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line [86]</a:t>
            </a:r>
          </a:p>
        </p:txBody>
      </p:sp>
    </p:spTree>
    <p:extLst>
      <p:ext uri="{BB962C8B-B14F-4D97-AF65-F5344CB8AC3E}">
        <p14:creationId xmlns:p14="http://schemas.microsoft.com/office/powerpoint/2010/main" val="3123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141" y="891427"/>
            <a:ext cx="4781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Remarks on the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CineBench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benchmark </a:t>
            </a:r>
            <a:r>
              <a:rPr lang="en-US" sz="1600" dirty="0">
                <a:latin typeface="Verdana"/>
              </a:rPr>
              <a:t>[</a:t>
            </a:r>
            <a:r>
              <a:rPr lang="hu-HU" sz="1600" dirty="0">
                <a:latin typeface="Verdana"/>
              </a:rPr>
              <a:t>27</a:t>
            </a:r>
            <a:r>
              <a:rPr lang="en-US" sz="1600" dirty="0">
                <a:latin typeface="Verdana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905" y="1250577"/>
            <a:ext cx="821250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real-world cross-platform test suite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evaluates CPU and graphics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performance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for 3D content creation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based on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MAXON's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award-winning animation software Cinema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4D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4040" y="504452"/>
            <a:ext cx="366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Content creation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40189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2" t="6809" r="1162" b="4406"/>
          <a:stretch/>
        </p:blipFill>
        <p:spPr>
          <a:xfrm>
            <a:off x="93785" y="1038528"/>
            <a:ext cx="9015046" cy="5537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9" y="499506"/>
            <a:ext cx="642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err="1">
                <a:solidFill>
                  <a:srgbClr val="2D2D8A"/>
                </a:solidFill>
                <a:latin typeface="Verdana"/>
              </a:rPr>
              <a:t>CineBench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R15.38 Single-Threaded performance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20</a:t>
            </a:r>
            <a:r>
              <a:rPr lang="en-US" dirty="0"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66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8" t="6644" r="6709" b="3112"/>
          <a:stretch/>
        </p:blipFill>
        <p:spPr>
          <a:xfrm>
            <a:off x="81327" y="996767"/>
            <a:ext cx="8939843" cy="5592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9" y="499506"/>
            <a:ext cx="626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err="1">
                <a:solidFill>
                  <a:srgbClr val="2D2D8A"/>
                </a:solidFill>
                <a:latin typeface="Verdana"/>
              </a:rPr>
              <a:t>CineBench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R15.38 Multi-Threaded performance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20</a:t>
            </a:r>
            <a:r>
              <a:rPr lang="en-US" dirty="0"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66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37" y="499506"/>
            <a:ext cx="491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Content creation performance summary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9" y="907678"/>
            <a:ext cx="8917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As far 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single thread performance </a:t>
            </a:r>
            <a:r>
              <a:rPr lang="en-US" sz="1600" dirty="0">
                <a:latin typeface="+mj-lt"/>
              </a:rPr>
              <a:t>matters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Intel's high-end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processors provide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a better performance 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IPC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),</a:t>
            </a:r>
            <a:r>
              <a:rPr lang="en-US" sz="1600" dirty="0">
                <a:latin typeface="+mj-lt"/>
              </a:rPr>
              <a:t>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 applications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AMD's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1950X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the clear winner.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53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49" y="881902"/>
            <a:ext cx="5655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Creator mode - Game mode of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ThreadRipper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041" y="1250576"/>
            <a:ext cx="860928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Creator mode </a:t>
            </a:r>
            <a:r>
              <a:rPr lang="en-US" sz="1600" dirty="0">
                <a:latin typeface="+mj-lt"/>
              </a:rPr>
              <a:t>is the natural configuration of </a:t>
            </a:r>
            <a:r>
              <a:rPr lang="en-US" sz="1600" dirty="0" err="1">
                <a:latin typeface="+mj-lt"/>
              </a:rPr>
              <a:t>ThreadRipper</a:t>
            </a:r>
            <a:r>
              <a:rPr lang="en-US" sz="1600" dirty="0">
                <a:latin typeface="+mj-lt"/>
              </a:rPr>
              <a:t> processors with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 cores enabled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Gaming mode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one die is enabled</a:t>
            </a:r>
            <a:r>
              <a:rPr lang="en-US" sz="1600" dirty="0">
                <a:latin typeface="+mj-lt"/>
              </a:rPr>
              <a:t>, so only half of the cores are active.</a:t>
            </a:r>
          </a:p>
          <a:p>
            <a:pPr fontAlgn="base"/>
            <a:r>
              <a:rPr lang="en-US" sz="1600" dirty="0">
                <a:latin typeface="+mj-lt"/>
              </a:rPr>
              <a:t>    This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 be beneficial while running older games </a:t>
            </a:r>
            <a:r>
              <a:rPr lang="en-US" sz="1600" dirty="0">
                <a:latin typeface="+mj-lt"/>
              </a:rPr>
              <a:t>that are not prepared to use</a:t>
            </a:r>
          </a:p>
          <a:p>
            <a:pPr fontAlgn="base"/>
            <a:r>
              <a:rPr lang="en-US" sz="1600" dirty="0">
                <a:latin typeface="+mj-lt"/>
              </a:rPr>
              <a:t>      more than 8 cores, in this case long Die-to-Die latencies could significantly</a:t>
            </a:r>
          </a:p>
          <a:p>
            <a:pPr fontAlgn="base"/>
            <a:r>
              <a:rPr lang="en-US" sz="1600" dirty="0">
                <a:latin typeface="+mj-lt"/>
              </a:rPr>
              <a:t>      reduce performance.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en-US" sz="1600" dirty="0" smtClean="0"/>
              <a:t>18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3152" y="497966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Gaming performance</a:t>
            </a:r>
          </a:p>
        </p:txBody>
      </p:sp>
    </p:spTree>
    <p:extLst>
      <p:ext uri="{BB962C8B-B14F-4D97-AF65-F5344CB8AC3E}">
        <p14:creationId xmlns:p14="http://schemas.microsoft.com/office/powerpoint/2010/main" val="34962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" y="1273404"/>
            <a:ext cx="8991600" cy="472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52" y="498289"/>
            <a:ext cx="878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AMD's cost argumentation for the MCM layout over the monolithic one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7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65" y="6272273"/>
            <a:ext cx="644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Presented by AMD at the Hot Chips Conference in Aug. 2017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126941" y="4527837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13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758922" y="6419274"/>
            <a:ext cx="37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183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3" t="6440" r="4766" b="1749"/>
          <a:stretch/>
        </p:blipFill>
        <p:spPr>
          <a:xfrm>
            <a:off x="152400" y="942373"/>
            <a:ext cx="8909539" cy="5225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50" y="499162"/>
            <a:ext cx="898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Gaming performance (Rainbow Six Siege 19x10 medium) average FPS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20</a:t>
            </a:r>
            <a:r>
              <a:rPr lang="en-US" dirty="0">
                <a:latin typeface="Verdana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436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049" y="499506"/>
            <a:ext cx="37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Gaming performance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29" y="900954"/>
            <a:ext cx="8919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In gaming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Intel's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processor provide 5 to 20 % better performance than AMD's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processors</a:t>
            </a:r>
            <a:r>
              <a:rPr lang="en-US" sz="1600" dirty="0">
                <a:latin typeface="+mj-lt"/>
              </a:rPr>
              <a:t>, nevertheless "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no one should buy a $1,000, 16-core CPU</a:t>
            </a:r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+mj-lt"/>
              </a:rPr>
              <a:t>   just to play conventional gaming or run lightly threaded applications„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28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].</a:t>
            </a:r>
            <a:endParaRPr lang="en-US" sz="1600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 smtClean="0"/>
              <a:t>(</a:t>
            </a:r>
            <a:r>
              <a:rPr lang="en-US" sz="1600" dirty="0" smtClean="0"/>
              <a:t>20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72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922509"/>
              </p:ext>
            </p:extLst>
          </p:nvPr>
        </p:nvGraphicFramePr>
        <p:xfrm>
          <a:off x="152400" y="1164657"/>
          <a:ext cx="8803340" cy="4630559"/>
        </p:xfrm>
        <a:graphic>
          <a:graphicData uri="http://schemas.openxmlformats.org/drawingml/2006/table">
            <a:tbl>
              <a:tblPr/>
              <a:tblGrid>
                <a:gridCol w="88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02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9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95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99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8536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en-US" sz="13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Intel’s vs. AMD’s competing processors</a:t>
                      </a:r>
                      <a:endParaRPr lang="en-US" sz="1300" b="1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55083" marR="55083" marT="45902" marB="4590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59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Threads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Base/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XFR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DRAM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1DPC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PCIe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Cost</a:t>
                      </a:r>
                      <a:b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(8/10)</a:t>
                      </a:r>
                    </a:p>
                  </a:txBody>
                  <a:tcPr marL="34427" marR="34427" marT="34427" marB="34427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 1950X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16/32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3.4/4.0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2"/>
                        </a:rPr>
                        <a:t>$999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i9-7900X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10/20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3.3/4.3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13.75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44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3"/>
                        </a:rPr>
                        <a:t>$980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i7-6950X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10/20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3.0/3.5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4x2400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4"/>
                        </a:rPr>
                        <a:t>$1499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 1920X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12/24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3.5/4.0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+200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MB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4x2666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180W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5"/>
                        </a:rPr>
                        <a:t>$799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i7-7820X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3.6/4.3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140W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6"/>
                        </a:rPr>
                        <a:t>$593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 1900X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3.8/4.0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+200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7"/>
                        </a:rPr>
                        <a:t>$549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R7 1800X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3.6/4.0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8"/>
                        </a:rPr>
                        <a:t>$419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R7 1700X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3.4/3.8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+100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9"/>
                        </a:rPr>
                        <a:t>$350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AMD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R7 1700</a:t>
                      </a:r>
                      <a:endParaRPr lang="en-US" sz="1300" b="1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3.0/3.7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+50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2x2666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65 W</a:t>
                      </a: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10"/>
                        </a:rPr>
                        <a:t>$291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0164" marR="40164" marT="40164" marB="4016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937" y="499506"/>
            <a:ext cx="827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Contrasting AMD's and Intel's competing HED processor models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 smtClean="0"/>
              <a:t>(</a:t>
            </a:r>
            <a:r>
              <a:rPr lang="en-US" sz="1600" dirty="0" smtClean="0"/>
              <a:t>21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24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8.1 The 1. gen.</a:t>
            </a:r>
            <a:r>
              <a:rPr lang="en-US" sz="1600" dirty="0" smtClean="0"/>
              <a:t>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hu-HU" sz="1600" dirty="0" smtClean="0"/>
              <a:t>(</a:t>
            </a:r>
            <a:r>
              <a:rPr lang="en-US" sz="1600" dirty="0" smtClean="0"/>
              <a:t>22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2" descr="https://www.extremetech.com/wp-content/uploads/2017/09/CPUsPerMonth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470" y="1173435"/>
            <a:ext cx="8848166" cy="45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33" y="500374"/>
            <a:ext cx="916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Sales figures Intel's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Skylake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/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Kaby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Lake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HEDs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vs. AMD's Ryzen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HEDs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March - Aug. 2017 by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Mindfactory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Germany (on-line retailer company) </a:t>
            </a:r>
            <a:r>
              <a:rPr lang="en-US" dirty="0">
                <a:latin typeface="+mj-lt"/>
              </a:rPr>
              <a:t>[34]</a:t>
            </a:r>
          </a:p>
        </p:txBody>
      </p:sp>
    </p:spTree>
    <p:extLst>
      <p:ext uri="{BB962C8B-B14F-4D97-AF65-F5344CB8AC3E}">
        <p14:creationId xmlns:p14="http://schemas.microsoft.com/office/powerpoint/2010/main" val="3513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8.2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gen.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HED line</a:t>
            </a:r>
          </a:p>
        </p:txBody>
      </p:sp>
    </p:spTree>
    <p:extLst>
      <p:ext uri="{BB962C8B-B14F-4D97-AF65-F5344CB8AC3E}">
        <p14:creationId xmlns:p14="http://schemas.microsoft.com/office/powerpoint/2010/main" val="39260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</a:t>
            </a:r>
            <a:r>
              <a:rPr lang="en-US" sz="1600" dirty="0" smtClean="0"/>
              <a:t>line (1)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35524" y="896689"/>
            <a:ext cx="828682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Launched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8/2018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based on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Zen+ </a:t>
            </a:r>
            <a:r>
              <a:rPr lang="el-GR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μ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architecture,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implemented on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2nm technology.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47" y="499506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8.2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2. gen.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ThreadRipper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HED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line -1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00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313121" y="978358"/>
            <a:ext cx="57198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Zen/Zen+ 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introduced in 2018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4656973" y="843253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5248576" y="1284772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3783935" y="-31887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248574" y="1280352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419204" y="14197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190852" y="14067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254790" y="140887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8136521" y="140418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08" y="499036"/>
            <a:ext cx="455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HED line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(2) </a:t>
            </a:r>
            <a:endParaRPr lang="en-US" sz="16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47874"/>
              </p:ext>
            </p:extLst>
          </p:nvPr>
        </p:nvGraphicFramePr>
        <p:xfrm>
          <a:off x="42320" y="1529068"/>
          <a:ext cx="9063177" cy="5323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048">
                  <a:extLst>
                    <a:ext uri="{9D8B030D-6E8A-4147-A177-3AD203B41FA5}">
                      <a16:colId xmlns:a16="http://schemas.microsoft.com/office/drawing/2014/main" val="3633458965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754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Mobil APU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 APU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2.G </a:t>
                      </a:r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dirty="0" smtClean="0">
                          <a:latin typeface="+mj-lt"/>
                        </a:rPr>
                        <a:t>rch./tech.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3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Launched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2320U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2200U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smtClean="0">
                          <a:latin typeface="+mj-lt"/>
                        </a:rPr>
                        <a:t>1/2018)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2400G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2200G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(2/2018)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5 2400GE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Ryzen 3 2200GE</a:t>
                      </a:r>
                    </a:p>
                    <a:p>
                      <a:pPr algn="ctr"/>
                      <a:r>
                        <a:rPr lang="nl-NL" sz="1300" dirty="0" smtClean="0">
                          <a:latin typeface="+mj-lt"/>
                        </a:rPr>
                        <a:t> (2/2018)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 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5 2600X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(4/2018)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2990WX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2950X (8/2018)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2970WX (10/2018)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2920X (10/2018)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</a:t>
                      </a:r>
                      <a:r>
                        <a:rPr lang="en-US" sz="1300" dirty="0" smtClean="0">
                          <a:latin typeface="+mj-lt"/>
                        </a:rPr>
                        <a:t>6/3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 4 </a:t>
                      </a:r>
                      <a:r>
                        <a:rPr lang="en-US" sz="1300" dirty="0">
                          <a:latin typeface="+mj-lt"/>
                        </a:rPr>
                        <a:t>Zeppelin </a:t>
                      </a:r>
                      <a:r>
                        <a:rPr lang="en-US" sz="1300" dirty="0" smtClean="0">
                          <a:latin typeface="+mj-lt"/>
                        </a:rPr>
                        <a:t>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57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Yes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6/ </a:t>
                      </a:r>
                      <a:r>
                        <a:rPr lang="en-US" sz="1300" dirty="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Up to </a:t>
                      </a:r>
                      <a:r>
                        <a:rPr lang="en-US" sz="1300" dirty="0" smtClean="0">
                          <a:latin typeface="+mj-lt"/>
                        </a:rPr>
                        <a:t>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13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(Multithreaded)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 for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2200U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</a:t>
                      </a:r>
                      <a:r>
                        <a:rPr lang="en-US" sz="1300" baseline="0" dirty="0" smtClean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2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</a:t>
                      </a:r>
                      <a:r>
                        <a:rPr lang="en-US" sz="1300" dirty="0">
                          <a:latin typeface="+mj-lt"/>
                        </a:rPr>
                        <a:t>. </a:t>
                      </a:r>
                      <a:r>
                        <a:rPr lang="en-US" sz="1300" dirty="0" smtClean="0">
                          <a:latin typeface="+mj-lt"/>
                        </a:rPr>
                        <a:t>channels/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data 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2xDDR4-2667 (G)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2xDDR4-2933(GE)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??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6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35/65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180/250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783734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</a:t>
                      </a:r>
                      <a:r>
                        <a:rPr lang="en-US" sz="1300" dirty="0" err="1" smtClean="0">
                          <a:latin typeface="+mj-lt"/>
                        </a:rPr>
                        <a:t>na.</a:t>
                      </a:r>
                      <a:r>
                        <a:rPr lang="en-US" sz="130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(4094)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75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5672925"/>
                  </a:ext>
                </a:extLst>
              </a:tr>
            </a:tbl>
          </a:graphicData>
        </a:graphic>
      </p:graphicFrame>
      <p:sp>
        <p:nvSpPr>
          <p:cNvPr id="18" name="Rounded Rectangle 17"/>
          <p:cNvSpPr/>
          <p:nvPr/>
        </p:nvSpPr>
        <p:spPr bwMode="auto">
          <a:xfrm>
            <a:off x="6631806" y="1529068"/>
            <a:ext cx="2502571" cy="5328932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(3) 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323454"/>
              </p:ext>
            </p:extLst>
          </p:nvPr>
        </p:nvGraphicFramePr>
        <p:xfrm>
          <a:off x="301435" y="1282371"/>
          <a:ext cx="8509004" cy="2456848"/>
        </p:xfrm>
        <a:graphic>
          <a:graphicData uri="http://schemas.openxmlformats.org/drawingml/2006/table">
            <a:tbl>
              <a:tblPr/>
              <a:tblGrid>
                <a:gridCol w="1215572">
                  <a:extLst>
                    <a:ext uri="{9D8B030D-6E8A-4147-A177-3AD203B41FA5}">
                      <a16:colId xmlns:a16="http://schemas.microsoft.com/office/drawing/2014/main" val="2168467576"/>
                    </a:ext>
                  </a:extLst>
                </a:gridCol>
                <a:gridCol w="1215572">
                  <a:extLst>
                    <a:ext uri="{9D8B030D-6E8A-4147-A177-3AD203B41FA5}">
                      <a16:colId xmlns:a16="http://schemas.microsoft.com/office/drawing/2014/main" val="4043701720"/>
                    </a:ext>
                  </a:extLst>
                </a:gridCol>
                <a:gridCol w="1098272">
                  <a:extLst>
                    <a:ext uri="{9D8B030D-6E8A-4147-A177-3AD203B41FA5}">
                      <a16:colId xmlns:a16="http://schemas.microsoft.com/office/drawing/2014/main" val="3472116083"/>
                    </a:ext>
                  </a:extLst>
                </a:gridCol>
                <a:gridCol w="1332872">
                  <a:extLst>
                    <a:ext uri="{9D8B030D-6E8A-4147-A177-3AD203B41FA5}">
                      <a16:colId xmlns:a16="http://schemas.microsoft.com/office/drawing/2014/main" val="3592129469"/>
                    </a:ext>
                  </a:extLst>
                </a:gridCol>
                <a:gridCol w="1034943">
                  <a:extLst>
                    <a:ext uri="{9D8B030D-6E8A-4147-A177-3AD203B41FA5}">
                      <a16:colId xmlns:a16="http://schemas.microsoft.com/office/drawing/2014/main" val="1368975684"/>
                    </a:ext>
                  </a:extLst>
                </a:gridCol>
                <a:gridCol w="1020278">
                  <a:extLst>
                    <a:ext uri="{9D8B030D-6E8A-4147-A177-3AD203B41FA5}">
                      <a16:colId xmlns:a16="http://schemas.microsoft.com/office/drawing/2014/main" val="3988203024"/>
                    </a:ext>
                  </a:extLst>
                </a:gridCol>
                <a:gridCol w="1591495">
                  <a:extLst>
                    <a:ext uri="{9D8B030D-6E8A-4147-A177-3AD203B41FA5}">
                      <a16:colId xmlns:a16="http://schemas.microsoft.com/office/drawing/2014/main" val="2965560400"/>
                    </a:ext>
                  </a:extLst>
                </a:gridCol>
              </a:tblGrid>
              <a:tr h="378258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1. Gen </a:t>
                      </a:r>
                      <a:r>
                        <a:rPr lang="en-US" sz="1400" b="0" i="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ThreadRipper</a:t>
                      </a:r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(2017)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 b="0" i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2. gen. ThreadRipper (2018)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9018"/>
                  </a:ext>
                </a:extLst>
              </a:tr>
              <a:tr h="3782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Model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Cores/</a:t>
                      </a:r>
                    </a:p>
                    <a:p>
                      <a:pPr algn="ctr" fontAlgn="t"/>
                      <a:r>
                        <a:rPr lang="en-US" sz="1400" b="0" i="0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Threads</a:t>
                      </a:r>
                      <a:endParaRPr lang="en-US" sz="1400" b="0" i="0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Price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Price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Cores/</a:t>
                      </a:r>
                    </a:p>
                    <a:p>
                      <a:pPr algn="ctr" fontAlgn="t"/>
                      <a:r>
                        <a:rPr lang="en-US" sz="1400" b="0" i="0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Threads</a:t>
                      </a:r>
                      <a:endParaRPr lang="en-US" sz="1400" b="0" i="0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Model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52295"/>
                  </a:ext>
                </a:extLst>
              </a:tr>
              <a:tr h="315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$1799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32/64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2990WX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72455"/>
                  </a:ext>
                </a:extLst>
              </a:tr>
              <a:tr h="315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$1299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24/48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2970WX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89553"/>
                  </a:ext>
                </a:extLst>
              </a:tr>
              <a:tr h="315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1950X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16/32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$999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$899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16/32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2950X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564081"/>
                  </a:ext>
                </a:extLst>
              </a:tr>
              <a:tr h="315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1920X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12/24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$799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$649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12/24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2920X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545644"/>
                  </a:ext>
                </a:extLst>
              </a:tr>
              <a:tr h="3151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1900X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$549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591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688" y="484070"/>
            <a:ext cx="659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Positioning the 2. gen.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HED models [73] 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79782" y="4023358"/>
            <a:ext cx="8729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seen in the Table,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</a:t>
            </a:r>
            <a:r>
              <a:rPr lang="en-US" sz="1600" dirty="0" smtClean="0">
                <a:latin typeface="+mj-lt"/>
              </a:rPr>
              <a:t> of the new models 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direct replacements </a:t>
            </a:r>
            <a:r>
              <a:rPr lang="en-US" sz="1600" dirty="0" smtClean="0">
                <a:latin typeface="+mj-lt"/>
              </a:rPr>
              <a:t>of previous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1. gen. models (TR 2951X and the TR 2920X) whereas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</a:t>
            </a:r>
            <a:r>
              <a:rPr lang="en-US" sz="1600" dirty="0" smtClean="0">
                <a:latin typeface="+mj-lt"/>
              </a:rPr>
              <a:t> new models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(TR 2990WX and TR2970WX)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extend available core counts to 32 and 24 cores</a:t>
            </a:r>
            <a:r>
              <a:rPr lang="en-US" sz="1600" dirty="0" smtClean="0">
                <a:latin typeface="+mj-lt"/>
              </a:rPr>
              <a:t>, </a:t>
            </a:r>
          </a:p>
          <a:p>
            <a:pPr fontAlgn="base"/>
            <a:r>
              <a:rPr lang="en-US" sz="1600" dirty="0" smtClean="0">
                <a:latin typeface="+mj-lt"/>
              </a:rPr>
              <a:t>  respectively. </a:t>
            </a:r>
          </a:p>
        </p:txBody>
      </p:sp>
    </p:spTree>
    <p:extLst>
      <p:ext uri="{BB962C8B-B14F-4D97-AF65-F5344CB8AC3E}">
        <p14:creationId xmlns:p14="http://schemas.microsoft.com/office/powerpoint/2010/main" val="22253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(4)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263" y="495300"/>
            <a:ext cx="763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Architectural layout of the 2. gen.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models [73] -1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316253" y="6174806"/>
            <a:ext cx="269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TR 2950: 8+8 cores</a:t>
            </a:r>
          </a:p>
          <a:p>
            <a:pPr fontAlgn="base"/>
            <a:r>
              <a:rPr lang="en-US" sz="1400" dirty="0" smtClean="0">
                <a:latin typeface="+mj-lt"/>
              </a:rPr>
              <a:t>TR 2920: 6+6 cores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443903" y="6179818"/>
            <a:ext cx="35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TR 2990WX: 8+8+8+8 cores</a:t>
            </a:r>
          </a:p>
          <a:p>
            <a:pPr fontAlgn="base"/>
            <a:r>
              <a:rPr lang="en-US" sz="1400" dirty="0" smtClean="0">
                <a:latin typeface="+mj-lt"/>
              </a:rPr>
              <a:t>TR 2970WX: 6+6+6+6 cores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6688" y="1155031"/>
            <a:ext cx="8881059" cy="5019775"/>
            <a:chOff x="166688" y="1155031"/>
            <a:chExt cx="8881059" cy="50197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688" y="1155031"/>
              <a:ext cx="8881059" cy="501977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1116013" y="3484345"/>
              <a:ext cx="809040" cy="27913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542038" y="3453864"/>
              <a:ext cx="809040" cy="27913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0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(5)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613" y="502424"/>
            <a:ext cx="763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Architectural layout of the 2. gen.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models [73]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13" y="875902"/>
            <a:ext cx="607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What the above Figure indicates is that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37" y="1270536"/>
            <a:ext cx="866273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 core count models </a:t>
            </a:r>
            <a:r>
              <a:rPr lang="en-US" sz="1600" dirty="0" smtClean="0">
                <a:latin typeface="+mj-lt"/>
              </a:rPr>
              <a:t>have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active dies with 8 and 6 cores </a:t>
            </a:r>
            <a:r>
              <a:rPr lang="en-US" sz="1600" dirty="0" smtClean="0">
                <a:latin typeface="+mj-lt"/>
              </a:rPr>
              <a:t>respectively,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with both dies having direct access to memory and I/O, similar to the 1. gen.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models, whereas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high core count models </a:t>
            </a:r>
            <a:r>
              <a:rPr lang="en-US" sz="1600" dirty="0" smtClean="0">
                <a:latin typeface="+mj-lt"/>
              </a:rPr>
              <a:t>incorporate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four active dies with 8 or 6 cores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respectively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268" y="2926080"/>
            <a:ext cx="83451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two dies </a:t>
            </a:r>
            <a:r>
              <a:rPr lang="en-US" sz="1600" dirty="0">
                <a:latin typeface="+mj-lt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direct access </a:t>
            </a:r>
            <a:r>
              <a:rPr lang="en-US" sz="1600" dirty="0">
                <a:latin typeface="+mj-lt"/>
              </a:rPr>
              <a:t>to memory and I/O whereas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other two dies </a:t>
            </a:r>
            <a:r>
              <a:rPr lang="en-US" sz="1600" dirty="0">
                <a:latin typeface="+mj-lt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 direct access </a:t>
            </a:r>
            <a:r>
              <a:rPr lang="en-US" sz="1600" dirty="0">
                <a:latin typeface="+mj-lt"/>
              </a:rPr>
              <a:t>to memory or I/O,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via the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direct-access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dies</a:t>
            </a:r>
            <a:r>
              <a:rPr lang="en-US" sz="1600" dirty="0">
                <a:latin typeface="+mj-lt"/>
              </a:rPr>
              <a:t>, obviously with higher latency.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259" y="3829190"/>
            <a:ext cx="7265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This kind of resource usage can be designated as being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bi-modal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637" y="4167744"/>
            <a:ext cx="8749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new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high core count models </a:t>
            </a:r>
            <a:r>
              <a:rPr lang="en-US" sz="1600" dirty="0" smtClean="0">
                <a:latin typeface="+mj-lt"/>
              </a:rPr>
              <a:t>target users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compute bound applications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/>
            <a:r>
              <a:rPr lang="en-US" sz="1600" dirty="0" smtClean="0">
                <a:latin typeface="+mj-lt"/>
              </a:rPr>
              <a:t>      like simulations or physics calculations.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38" y="2618070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In the latter case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09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17" y="497355"/>
            <a:ext cx="583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Pros and cons of a modular processor design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859" y="1183341"/>
            <a:ext cx="8738290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It is more economical to manufacture</a:t>
            </a:r>
            <a:r>
              <a:rPr lang="en-US" sz="1600" dirty="0">
                <a:latin typeface="+mj-lt"/>
              </a:rPr>
              <a:t> large core count, and therefore large dies</a:t>
            </a:r>
          </a:p>
          <a:p>
            <a:pPr fontAlgn="base">
              <a:spcAft>
                <a:spcPts val="400"/>
              </a:spcAft>
            </a:pPr>
            <a:r>
              <a:rPr lang="en-US" sz="1600" dirty="0">
                <a:latin typeface="+mj-lt"/>
              </a:rPr>
              <a:t>      if segmented into a number of smaller dies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Memory channels and I/O become linearly scaled</a:t>
            </a:r>
            <a:r>
              <a:rPr lang="en-US" sz="1600" dirty="0">
                <a:latin typeface="+mj-lt"/>
              </a:rPr>
              <a:t> with the die count (by proper</a:t>
            </a:r>
          </a:p>
          <a:p>
            <a:pPr fontAlgn="base">
              <a:spcAft>
                <a:spcPts val="400"/>
              </a:spcAft>
            </a:pPr>
            <a:r>
              <a:rPr lang="en-US" sz="1600" dirty="0">
                <a:latin typeface="+mj-lt"/>
              </a:rPr>
              <a:t>      design)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It becomes possible to design processors for different market segments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by including different numbers of the same die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86" y="88750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Pros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84" y="2904566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Cons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348" y="3213848"/>
            <a:ext cx="6733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High die-to-die transfer latencies </a:t>
            </a:r>
            <a:r>
              <a:rPr lang="en-US" sz="1600" dirty="0">
                <a:latin typeface="+mj-lt"/>
              </a:rPr>
              <a:t>that degrade performance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14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786630" y="6414274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21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(6)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0963" y="502421"/>
            <a:ext cx="878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Implications of the bi-modal layout of the high-core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models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for the scheduler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688" y="1174285"/>
            <a:ext cx="886180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For obvious reasons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scheduler will assign tasks first to cores that are directly 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attached </a:t>
            </a:r>
            <a:r>
              <a:rPr lang="en-US" sz="1600" dirty="0" smtClean="0">
                <a:latin typeface="+mj-lt"/>
              </a:rPr>
              <a:t>to the memory and I/O before loading other cores.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Nevertheless,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prevent overheating, the scheduler will likely avoid loading all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cores</a:t>
            </a:r>
            <a:r>
              <a:rPr lang="en-US" sz="1600" dirty="0" smtClean="0">
                <a:latin typeface="+mj-lt"/>
              </a:rPr>
              <a:t> of the direct connected dies before allocating tasks to not directly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connected dies, e.g. after loading 12 or 14 cores out of 16 it begins already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loading cores of not directly connected dies.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223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(7)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17" y="1126151"/>
            <a:ext cx="8923380" cy="5149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60" y="6338932"/>
            <a:ext cx="3204723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Aft>
                <a:spcPts val="200"/>
              </a:spcAft>
            </a:pPr>
            <a:r>
              <a:rPr lang="en-US" sz="1300" b="1" dirty="0" err="1" smtClean="0">
                <a:latin typeface="+mj-lt"/>
              </a:rPr>
              <a:t>ThreadRipper</a:t>
            </a:r>
            <a:r>
              <a:rPr lang="en-US" sz="1300" b="1" dirty="0" smtClean="0">
                <a:latin typeface="+mj-lt"/>
              </a:rPr>
              <a:t> 2990WX/2970WX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(TR4 (SP3r2) </a:t>
            </a:r>
            <a:r>
              <a:rPr lang="en-US" sz="1300" dirty="0" smtClean="0">
                <a:latin typeface="+mj-lt"/>
              </a:rPr>
              <a:t>socket, 4094 pins))</a:t>
            </a:r>
            <a:endParaRPr lang="en-US" sz="13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091764" y="6343039"/>
            <a:ext cx="3542096" cy="51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200"/>
              </a:spcAft>
            </a:pPr>
            <a:r>
              <a:rPr lang="en-US" sz="1300" b="1" dirty="0" smtClean="0">
                <a:latin typeface="+mj-lt"/>
              </a:rPr>
              <a:t>EPIC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(SP3 </a:t>
            </a:r>
            <a:r>
              <a:rPr lang="en-US" sz="1300" dirty="0" smtClean="0">
                <a:latin typeface="+mj-lt"/>
              </a:rPr>
              <a:t>socket, 4094 pins, not compatible) </a:t>
            </a:r>
            <a:endParaRPr lang="en-US" sz="13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88" y="502421"/>
            <a:ext cx="8219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the layouts of the high core count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and the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EPIC models [73] -1 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05213" y="5300663"/>
            <a:ext cx="2329313" cy="51299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(8)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8441" y="1105347"/>
            <a:ext cx="886492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1. gen. 1950X/2950X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design </a:t>
            </a:r>
            <a:r>
              <a:rPr lang="en-US" sz="1600" dirty="0" smtClean="0">
                <a:latin typeface="+mj-lt"/>
              </a:rPr>
              <a:t>(shown earlier) has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active silicon dies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 smtClean="0">
                <a:latin typeface="+mj-lt"/>
              </a:rPr>
              <a:t>    Cores on these dies can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directly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access two memory channels and 2x16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3.0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lanes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 smtClean="0">
                <a:latin typeface="+mj-lt"/>
              </a:rPr>
              <a:t>    For the 1950X/2950X designs this results in four memory channels and 64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3.0 lanes, although the processor can use only 60 lanes since 4 lanes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are reserved by the chipset.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2. gen.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2990WX/2970WX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design </a:t>
            </a:r>
            <a:r>
              <a:rPr lang="en-US" sz="1600" dirty="0" smtClean="0">
                <a:latin typeface="+mj-lt"/>
              </a:rPr>
              <a:t>(seen on the left of the Figure),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inactive dies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are now enabled</a:t>
            </a:r>
            <a:r>
              <a:rPr lang="en-US" sz="1600" dirty="0" smtClean="0">
                <a:latin typeface="+mj-lt"/>
              </a:rPr>
              <a:t>, and there is a crossbar die-to-die interconnect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between all </a:t>
            </a:r>
            <a:r>
              <a:rPr lang="en-US" sz="1600" dirty="0" smtClean="0">
                <a:latin typeface="+mj-lt"/>
              </a:rPr>
              <a:t>four cores.</a:t>
            </a:r>
          </a:p>
          <a:p>
            <a:pPr fontAlgn="base"/>
            <a:r>
              <a:rPr lang="en-US" sz="1600" dirty="0" smtClean="0">
                <a:latin typeface="+mj-lt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Cores on the now enabled two dies do not have direct access to memory or I/O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thus for these cores each memory access requires an extra hop through the </a:t>
            </a:r>
          </a:p>
          <a:p>
            <a:pPr fontAlgn="base"/>
            <a:r>
              <a:rPr lang="en-US" sz="1600" dirty="0" smtClean="0">
                <a:latin typeface="+mj-lt"/>
              </a:rPr>
              <a:t>      die-to-die interconnect using AMD’s interconnect fabric which consumes extra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power (as will be discussed next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63" y="498446"/>
            <a:ext cx="8219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the layouts of the high core count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and the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EPIC models [73] -2  </a:t>
            </a:r>
          </a:p>
        </p:txBody>
      </p:sp>
    </p:spTree>
    <p:extLst>
      <p:ext uri="{BB962C8B-B14F-4D97-AF65-F5344CB8AC3E}">
        <p14:creationId xmlns:p14="http://schemas.microsoft.com/office/powerpoint/2010/main" val="38234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(9)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924" y="50001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Recap: The Infinity Fabric (IF) [73]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67" y="1260907"/>
            <a:ext cx="8936692" cy="3416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688" y="5111014"/>
            <a:ext cx="8601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It interconnects computing resources (like the cores, the GPU), memory and I/O.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860759" y="2877954"/>
            <a:ext cx="3994484" cy="818147"/>
          </a:xfrm>
          <a:prstGeom prst="roundRect">
            <a:avLst/>
          </a:prstGeom>
          <a:noFill/>
          <a:ln w="28575" cap="flat" cmpd="sng" algn="ctr">
            <a:solidFill>
              <a:srgbClr val="15C2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820659" y="1471064"/>
            <a:ext cx="3994484" cy="588743"/>
          </a:xfrm>
          <a:prstGeom prst="roundRect">
            <a:avLst/>
          </a:prstGeom>
          <a:noFill/>
          <a:ln w="28575" cap="flat" cmpd="sng" algn="ctr">
            <a:solidFill>
              <a:srgbClr val="15C2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(10)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924" y="500011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Breakdown of power consumption between the cores and the IF in the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16 cores (2 active dies) TR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2950X depending on loading [73]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88" y="6063926"/>
            <a:ext cx="8826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seen,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IF of the 16-core (2 active dies) </a:t>
            </a:r>
            <a:r>
              <a:rPr lang="en-US" sz="1600" dirty="0" smtClean="0">
                <a:latin typeface="+mj-lt"/>
              </a:rPr>
              <a:t>TR 2950X consumes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about 25 % of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the total power.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991"/>
          <a:stretch/>
        </p:blipFill>
        <p:spPr>
          <a:xfrm>
            <a:off x="530080" y="1375506"/>
            <a:ext cx="7930748" cy="4462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80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(19)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" y="1427196"/>
            <a:ext cx="9072562" cy="3816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688" y="5255385"/>
            <a:ext cx="6380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There are up to two active dies with up to 8 active cores/unit.</a:t>
            </a:r>
          </a:p>
          <a:p>
            <a:pPr fontAlgn="base">
              <a:spcAft>
                <a:spcPts val="200"/>
              </a:spcAft>
            </a:pPr>
            <a:r>
              <a:rPr lang="en-US" sz="1400" dirty="0" smtClean="0">
                <a:latin typeface="+mj-lt"/>
              </a:rPr>
              <a:t>Green figures: not loaded cores - Yellow to red figures: loaded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688" y="5775148"/>
            <a:ext cx="8883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Red figures </a:t>
            </a:r>
            <a:r>
              <a:rPr lang="en-US" sz="1600" dirty="0" smtClean="0">
                <a:latin typeface="+mj-lt"/>
              </a:rPr>
              <a:t>appearing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few active cores </a:t>
            </a:r>
            <a:r>
              <a:rPr lang="en-US" sz="1600" dirty="0" smtClean="0">
                <a:latin typeface="+mj-lt"/>
              </a:rPr>
              <a:t>indicate that in this case presumably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 temperature will constrain turbo clock frequency </a:t>
            </a:r>
            <a:r>
              <a:rPr lang="en-US" sz="1600" dirty="0" smtClean="0">
                <a:latin typeface="+mj-lt"/>
              </a:rPr>
              <a:t>and determine the related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power consumption, whereas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for yellow figures, </a:t>
            </a:r>
            <a:r>
              <a:rPr lang="en-US" sz="1600" dirty="0" smtClean="0">
                <a:latin typeface="+mj-lt"/>
              </a:rPr>
              <a:t>seeing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many active cores,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clearly the total power consumption limits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499629"/>
            <a:ext cx="8836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Power consumption of the cores while raising the number of active cores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  in the 2. gen.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16-core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2950X processor (TDP: 180 W)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63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883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(11)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7298" y="500011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Breakdown of power consumption between the cores and the IF in the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32-core, 4 active dies) TR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2990WX depending on loading [73]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688" y="6140926"/>
            <a:ext cx="878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seen,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IF of the 32-core (4 active dies) </a:t>
            </a:r>
            <a:r>
              <a:rPr lang="en-US" sz="1600" dirty="0" smtClean="0">
                <a:latin typeface="+mj-lt"/>
              </a:rPr>
              <a:t>TR 2990WX consumes already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about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35 % of the total power due to the much more complex die-to-die interconnects.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605"/>
          <a:stretch/>
        </p:blipFill>
        <p:spPr>
          <a:xfrm>
            <a:off x="396883" y="1279308"/>
            <a:ext cx="8144054" cy="4601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690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(12)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0611" y="500011"/>
            <a:ext cx="9078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 contrast: Breakdown of power consumption between the cores and the IF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the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32-core 4 active dies) EPIC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7610 depending on loading [73]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688" y="6140926"/>
            <a:ext cx="881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seen,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IF of the 32-core (4 active dies) </a:t>
            </a:r>
            <a:r>
              <a:rPr lang="en-US" sz="1600" dirty="0" smtClean="0">
                <a:latin typeface="+mj-lt"/>
              </a:rPr>
              <a:t>EPIC 7601 consumes already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up to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50 % of the total power due to the much more complex die-to-die interconnect.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95" t="14360" b="2346"/>
          <a:stretch/>
        </p:blipFill>
        <p:spPr>
          <a:xfrm>
            <a:off x="323375" y="1366686"/>
            <a:ext cx="8135620" cy="4514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9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(13)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872633"/>
              </p:ext>
            </p:extLst>
          </p:nvPr>
        </p:nvGraphicFramePr>
        <p:xfrm>
          <a:off x="71434" y="1249187"/>
          <a:ext cx="8976314" cy="3330405"/>
        </p:xfrm>
        <a:graphic>
          <a:graphicData uri="http://schemas.openxmlformats.org/drawingml/2006/table">
            <a:tbl>
              <a:tblPr/>
              <a:tblGrid>
                <a:gridCol w="1362730">
                  <a:extLst>
                    <a:ext uri="{9D8B030D-6E8A-4147-A177-3AD203B41FA5}">
                      <a16:colId xmlns:a16="http://schemas.microsoft.com/office/drawing/2014/main" val="3915055787"/>
                    </a:ext>
                  </a:extLst>
                </a:gridCol>
                <a:gridCol w="1245566">
                  <a:extLst>
                    <a:ext uri="{9D8B030D-6E8A-4147-A177-3AD203B41FA5}">
                      <a16:colId xmlns:a16="http://schemas.microsoft.com/office/drawing/2014/main" val="3187359859"/>
                    </a:ext>
                  </a:extLst>
                </a:gridCol>
                <a:gridCol w="1459002">
                  <a:extLst>
                    <a:ext uri="{9D8B030D-6E8A-4147-A177-3AD203B41FA5}">
                      <a16:colId xmlns:a16="http://schemas.microsoft.com/office/drawing/2014/main" val="3276191491"/>
                    </a:ext>
                  </a:extLst>
                </a:gridCol>
                <a:gridCol w="886686">
                  <a:extLst>
                    <a:ext uri="{9D8B030D-6E8A-4147-A177-3AD203B41FA5}">
                      <a16:colId xmlns:a16="http://schemas.microsoft.com/office/drawing/2014/main" val="2928035020"/>
                    </a:ext>
                  </a:extLst>
                </a:gridCol>
                <a:gridCol w="918929">
                  <a:extLst>
                    <a:ext uri="{9D8B030D-6E8A-4147-A177-3AD203B41FA5}">
                      <a16:colId xmlns:a16="http://schemas.microsoft.com/office/drawing/2014/main" val="3490173792"/>
                    </a:ext>
                  </a:extLst>
                </a:gridCol>
                <a:gridCol w="926990">
                  <a:extLst>
                    <a:ext uri="{9D8B030D-6E8A-4147-A177-3AD203B41FA5}">
                      <a16:colId xmlns:a16="http://schemas.microsoft.com/office/drawing/2014/main" val="4239176776"/>
                    </a:ext>
                  </a:extLst>
                </a:gridCol>
                <a:gridCol w="741593">
                  <a:extLst>
                    <a:ext uri="{9D8B030D-6E8A-4147-A177-3AD203B41FA5}">
                      <a16:colId xmlns:a16="http://schemas.microsoft.com/office/drawing/2014/main" val="2502518000"/>
                    </a:ext>
                  </a:extLst>
                </a:gridCol>
                <a:gridCol w="757713">
                  <a:extLst>
                    <a:ext uri="{9D8B030D-6E8A-4147-A177-3AD203B41FA5}">
                      <a16:colId xmlns:a16="http://schemas.microsoft.com/office/drawing/2014/main" val="1999666530"/>
                    </a:ext>
                  </a:extLst>
                </a:gridCol>
                <a:gridCol w="677105">
                  <a:extLst>
                    <a:ext uri="{9D8B030D-6E8A-4147-A177-3AD203B41FA5}">
                      <a16:colId xmlns:a16="http://schemas.microsoft.com/office/drawing/2014/main" val="1514106050"/>
                    </a:ext>
                  </a:extLst>
                </a:gridCol>
              </a:tblGrid>
              <a:tr h="371078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2.</a:t>
                      </a:r>
                      <a:r>
                        <a:rPr lang="en-US" sz="1400" b="1" i="0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gen. </a:t>
                      </a:r>
                      <a:r>
                        <a:rPr lang="en-US" sz="1400" b="1" i="0" baseline="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ThreadRipper</a:t>
                      </a:r>
                      <a:r>
                        <a:rPr lang="en-US" sz="1400" b="1" i="0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processors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T="50800" marB="508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74798"/>
                  </a:ext>
                </a:extLst>
              </a:tr>
              <a:tr h="5925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Launched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Cores/</a:t>
                      </a:r>
                      <a:b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Threads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Base/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DRAM</a:t>
                      </a:r>
                      <a:b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1DPC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PCIe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SRP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241391"/>
                  </a:ext>
                </a:extLst>
              </a:tr>
              <a:tr h="3561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2990WX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8/2018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32/64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3.0/4.2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4x2933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2"/>
                        </a:rPr>
                        <a:t>$1799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67168"/>
                  </a:ext>
                </a:extLst>
              </a:tr>
              <a:tr h="3561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2970WX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10/2018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24/48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3.0/4.2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64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4x2933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$1299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46885"/>
                  </a:ext>
                </a:extLst>
              </a:tr>
              <a:tr h="3561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2950X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8/2018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16/32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3.5/4.4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4x2933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$899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755748"/>
                  </a:ext>
                </a:extLst>
              </a:tr>
              <a:tr h="35611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TR 2920X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10/2018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12/24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3.5/4.3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4x2933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180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$649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832385"/>
                  </a:ext>
                </a:extLst>
              </a:tr>
              <a:tr h="607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Ryzen 7 </a:t>
                      </a:r>
                      <a:r>
                        <a:rPr lang="en-US" sz="1400" b="0" i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2700X</a:t>
                      </a:r>
                    </a:p>
                    <a:p>
                      <a:pPr algn="ctr" fontAlgn="t"/>
                      <a:r>
                        <a:rPr lang="en-US" sz="1400" b="0" i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(DT in</a:t>
                      </a:r>
                      <a:r>
                        <a:rPr lang="en-US" sz="1400" b="0" i="1" baseline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contrast</a:t>
                      </a:r>
                      <a:r>
                        <a:rPr lang="en-US" sz="1400" b="0" i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400" b="0" i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4/2018</a:t>
                      </a:r>
                      <a:endParaRPr lang="en-US" sz="1400" b="0" i="1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8/16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3.7/4.3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2x2933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105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$329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013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924" y="499105"/>
            <a:ext cx="696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2.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[73]</a:t>
            </a:r>
          </a:p>
        </p:txBody>
      </p:sp>
    </p:spTree>
    <p:extLst>
      <p:ext uri="{BB962C8B-B14F-4D97-AF65-F5344CB8AC3E}">
        <p14:creationId xmlns:p14="http://schemas.microsoft.com/office/powerpoint/2010/main" val="22234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(14)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237" y="503325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 [73]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24" y="866224"/>
            <a:ext cx="8977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Preceding Figures let’s conclude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with increasing core count - beyond providing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enough memory bandwidth - the implementation of low power, scalable and high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performance interconnects will be a great challenge</a:t>
            </a:r>
            <a:r>
              <a:rPr lang="en-US" sz="1600" dirty="0" smtClean="0">
                <a:latin typeface="+mj-lt"/>
              </a:rPr>
              <a:t> for processor designers. </a:t>
            </a:r>
          </a:p>
        </p:txBody>
      </p:sp>
    </p:spTree>
    <p:extLst>
      <p:ext uri="{BB962C8B-B14F-4D97-AF65-F5344CB8AC3E}">
        <p14:creationId xmlns:p14="http://schemas.microsoft.com/office/powerpoint/2010/main" val="33542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1" y="498850"/>
            <a:ext cx="651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Basic building blocks of AMD's Zen-based processors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010" y="1857169"/>
            <a:ext cx="13516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Zen core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853208" y="1461882"/>
            <a:ext cx="29527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805958" y="1461882"/>
            <a:ext cx="3095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75476" y="1093769"/>
            <a:ext cx="524534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Basic building blocks of AMD's Zen-based processors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984624" y="1852407"/>
            <a:ext cx="17331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4-core CCX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9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(Core </a:t>
            </a: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CompleX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473314" y="1830182"/>
            <a:ext cx="28232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8-core Zeppelin module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10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2x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CCX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6853958" y="1717469"/>
            <a:ext cx="58738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44"/>
          <p:cNvSpPr>
            <a:spLocks noChangeShapeType="1"/>
          </p:cNvSpPr>
          <p:nvPr/>
        </p:nvSpPr>
        <p:spPr bwMode="auto">
          <a:xfrm>
            <a:off x="3786908" y="1461882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759921" y="1722232"/>
            <a:ext cx="58737" cy="58737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811933" y="1725407"/>
            <a:ext cx="58738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8208" t="7670" r="4267" b="15695"/>
          <a:stretch/>
        </p:blipFill>
        <p:spPr>
          <a:xfrm>
            <a:off x="4793788" y="2711245"/>
            <a:ext cx="4148944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46" y="3082787"/>
            <a:ext cx="954973" cy="7165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4448" t="25945" r="1949" b="20005"/>
          <a:stretch/>
        </p:blipFill>
        <p:spPr>
          <a:xfrm>
            <a:off x="2386333" y="5132953"/>
            <a:ext cx="2685887" cy="1403868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15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2" name="Oval 1"/>
          <p:cNvSpPr/>
          <p:nvPr/>
        </p:nvSpPr>
        <p:spPr bwMode="auto">
          <a:xfrm>
            <a:off x="3759921" y="5734050"/>
            <a:ext cx="465570" cy="329866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1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  <p:bldP spid="13" grpId="0" animBg="1"/>
      <p:bldP spid="2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(15)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237" y="502419"/>
            <a:ext cx="795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Enhancements</a:t>
            </a:r>
            <a:r>
              <a:rPr lang="en-US" dirty="0" smtClean="0">
                <a:latin typeface="+mj-lt"/>
              </a:rPr>
              <a:t> of the 2. gen. </a:t>
            </a:r>
            <a:r>
              <a:rPr lang="en-US" dirty="0" err="1" smtClean="0">
                <a:latin typeface="+mj-lt"/>
              </a:rPr>
              <a:t>ThreadRipper</a:t>
            </a:r>
            <a:r>
              <a:rPr lang="en-US" dirty="0" smtClean="0">
                <a:latin typeface="+mj-lt"/>
              </a:rPr>
              <a:t> line vs. the 1. gen.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330" y="885524"/>
            <a:ext cx="7766870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Higher core counts (24 and 32 core models) vs. up to 16-core models</a:t>
            </a:r>
          </a:p>
          <a:p>
            <a:pPr marL="342900" indent="-342900" fontAlgn="base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Precision Boost 2</a:t>
            </a:r>
          </a:p>
          <a:p>
            <a:pPr marL="342900" indent="-342900" fontAlgn="base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Precision Boost Overdrive</a:t>
            </a:r>
          </a:p>
          <a:p>
            <a:pPr marL="342900" indent="-342900" fontAlgn="base">
              <a:spcAft>
                <a:spcPts val="300"/>
              </a:spcAft>
              <a:buAutoNum type="alphaLcParenR"/>
            </a:pPr>
            <a:r>
              <a:rPr lang="en-US" sz="1600" dirty="0" err="1" smtClean="0">
                <a:latin typeface="+mj-lt"/>
              </a:rPr>
              <a:t>StoreMe</a:t>
            </a:r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968" y="2156068"/>
            <a:ext cx="8856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point of higher core counts </a:t>
            </a:r>
            <a:r>
              <a:rPr lang="en-US" sz="1600" dirty="0">
                <a:latin typeface="+mj-lt"/>
              </a:rPr>
              <a:t>has already been previously </a:t>
            </a:r>
            <a:r>
              <a:rPr lang="en-US" sz="1600" dirty="0" smtClean="0">
                <a:latin typeface="+mj-lt"/>
              </a:rPr>
              <a:t>discussed, whereas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 enhancements b) to d) has already been detailed in Section 6.2.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Here subsequently we will only emphasize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some peculiarities </a:t>
            </a:r>
            <a:r>
              <a:rPr lang="en-US" sz="1600" dirty="0" smtClean="0">
                <a:latin typeface="+mj-lt"/>
              </a:rPr>
              <a:t>of the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implementation of the Precision Boost 2 technology in the 2. gen. </a:t>
            </a:r>
            <a:r>
              <a:rPr lang="en-US" sz="1600" dirty="0" err="1" smtClean="0">
                <a:latin typeface="+mj-lt"/>
              </a:rPr>
              <a:t>ThreadRipper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line.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5900" y="4417996"/>
            <a:ext cx="7124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 enhancements of the 2. gen.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line will be omitted.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9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(16)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493" y="501534"/>
            <a:ext cx="836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Precision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Boost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 in the 2. gen.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line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87" y="895151"/>
            <a:ext cx="7572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Precision Boost 2 has been introduced in a number of series as follows: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933" y="1260908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Ryzen mobile APU series (Zen (Raven Ridge)-based, 14 nm, 10/2017)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Ryzen DT APU series (Zen+ (Pinnacle Ridge)-based, 12 nm </a:t>
            </a:r>
            <a:r>
              <a:rPr lang="en-US" sz="1600" dirty="0" smtClean="0">
                <a:latin typeface="Verdana"/>
              </a:rPr>
              <a:t>4/2018)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2. gen. Ryzen DT series (Zen+ (Pinnacle Ridge)-based, 12 nm, 4/2018) and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2. gen. </a:t>
            </a:r>
            <a:r>
              <a:rPr lang="en-US" sz="1600" dirty="0" err="1" smtClean="0">
                <a:latin typeface="Verdana"/>
              </a:rPr>
              <a:t>ThreadRipper</a:t>
            </a:r>
            <a:r>
              <a:rPr lang="en-US" sz="1600" dirty="0" smtClean="0">
                <a:latin typeface="Verdana"/>
              </a:rPr>
              <a:t> series, (Zen+ (Pinnacle Ridge)-based, 12 nm, 8/2018). 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46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(17) 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0010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22935"/>
            <a:ext cx="3428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Boost behavior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the </a:t>
            </a:r>
            <a:endParaRPr lang="en-US" sz="1600" dirty="0" smtClean="0">
              <a:latin typeface="+mj-lt"/>
            </a:endParaRPr>
          </a:p>
          <a:p>
            <a:pPr algn="ctr" fontAlgn="base"/>
            <a:r>
              <a:rPr lang="en-US" sz="1600" dirty="0" smtClean="0">
                <a:latin typeface="+mj-lt"/>
              </a:rPr>
              <a:t>Ryzen DT and mobile lines [38]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24" y="499105"/>
            <a:ext cx="747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Boost behavior in the original Precision Boost technology -1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40385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Up to </a:t>
              </a:r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four </a:t>
              </a:r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More than </a:t>
              </a:r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four </a:t>
              </a:r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77176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smtClean="0">
                <a:solidFill>
                  <a:schemeClr val="bg1"/>
                </a:solidFill>
                <a:latin typeface="+mj-lt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70724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smtClean="0">
                <a:solidFill>
                  <a:schemeClr val="bg1"/>
                </a:solidFill>
                <a:latin typeface="+mj-lt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05289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>
                <a:latin typeface="+mj-lt"/>
              </a:rPr>
              <a:t>Figure: Boost behavior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the </a:t>
            </a:r>
            <a:endParaRPr lang="en-US" sz="1600" dirty="0" smtClean="0">
              <a:latin typeface="+mj-lt"/>
            </a:endParaRPr>
          </a:p>
          <a:p>
            <a:pPr algn="ctr" fontAlgn="base"/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line </a:t>
            </a:r>
            <a:r>
              <a:rPr lang="en-US" sz="1600" dirty="0" smtClean="0">
                <a:latin typeface="+mj-lt"/>
              </a:rPr>
              <a:t>(based on [38])</a:t>
            </a:r>
            <a:endParaRPr lang="en-US" sz="16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76491" y="1814073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smtClean="0">
                <a:solidFill>
                  <a:schemeClr val="bg1"/>
                </a:solidFill>
                <a:latin typeface="+mj-lt"/>
              </a:rPr>
              <a:t>4.0 GHz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512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(18)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237" y="500009"/>
            <a:ext cx="793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Precision Boost 2 as implemented in the 2. gen. TR 2990WX [73]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63" y="1299412"/>
            <a:ext cx="8889683" cy="47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(20)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41" y="1391498"/>
            <a:ext cx="8369401" cy="321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63" y="5650030"/>
            <a:ext cx="906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err="1">
                <a:latin typeface="+mj-lt"/>
              </a:rPr>
              <a:t>PCMark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covers </a:t>
            </a:r>
            <a:r>
              <a:rPr lang="en-US" sz="1600" dirty="0">
                <a:latin typeface="+mj-lt"/>
              </a:rPr>
              <a:t>about 14 different areas, including application startup, web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/>
            <a:r>
              <a:rPr lang="en-US" sz="1600" dirty="0" smtClean="0">
                <a:latin typeface="+mj-lt"/>
              </a:rPr>
              <a:t>  spreadsheets</a:t>
            </a:r>
            <a:r>
              <a:rPr lang="en-US" sz="1600" dirty="0">
                <a:latin typeface="+mj-lt"/>
              </a:rPr>
              <a:t>, photo editing, rendering, video conferencing, and physics.</a:t>
            </a:r>
            <a:endParaRPr lang="en-US" sz="16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0211" y="1463040"/>
            <a:ext cx="500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73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23" y="500009"/>
            <a:ext cx="693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 results for the PCMark10 Extended Score [73]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86" y="5278857"/>
            <a:ext cx="141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</p:spTree>
    <p:extLst>
      <p:ext uri="{BB962C8B-B14F-4D97-AF65-F5344CB8AC3E}">
        <p14:creationId xmlns:p14="http://schemas.microsoft.com/office/powerpoint/2010/main" val="11649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(21)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8" y="1333433"/>
            <a:ext cx="8270117" cy="3180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688" y="4995508"/>
            <a:ext cx="89773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err="1" smtClean="0">
                <a:latin typeface="+mj-lt"/>
              </a:rPr>
              <a:t>Geekbench</a:t>
            </a:r>
            <a:r>
              <a:rPr lang="en-US" sz="1600" dirty="0" smtClean="0">
                <a:latin typeface="+mj-lt"/>
              </a:rPr>
              <a:t> 4 is a </a:t>
            </a:r>
            <a:r>
              <a:rPr lang="en-US" sz="1600" dirty="0">
                <a:latin typeface="+mj-lt"/>
              </a:rPr>
              <a:t>common tool for cross-platform testing between mobile, PC,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Mac.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It is </a:t>
            </a:r>
            <a:r>
              <a:rPr lang="en-US" sz="1600" dirty="0">
                <a:latin typeface="+mj-lt"/>
              </a:rPr>
              <a:t>an </a:t>
            </a:r>
            <a:r>
              <a:rPr lang="en-US" sz="1600" dirty="0" smtClean="0">
                <a:latin typeface="+mj-lt"/>
              </a:rPr>
              <a:t>advanced tool </a:t>
            </a:r>
            <a:r>
              <a:rPr lang="en-US" sz="1600" dirty="0">
                <a:latin typeface="+mj-lt"/>
              </a:rPr>
              <a:t>in synthetic testing across a range of </a:t>
            </a:r>
            <a:r>
              <a:rPr lang="en-US" sz="1600" dirty="0" smtClean="0">
                <a:latin typeface="+mj-lt"/>
              </a:rPr>
              <a:t>algorithms assessing </a:t>
            </a:r>
            <a:r>
              <a:rPr lang="en-US" sz="1600" dirty="0">
                <a:latin typeface="+mj-lt"/>
              </a:rPr>
              <a:t>peak throughput.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 smtClean="0">
                <a:latin typeface="+mj-lt"/>
              </a:rPr>
              <a:t>Tests </a:t>
            </a:r>
            <a:r>
              <a:rPr lang="en-US" sz="1600" dirty="0">
                <a:latin typeface="+mj-lt"/>
              </a:rPr>
              <a:t>include encryption, compression, fast </a:t>
            </a:r>
            <a:r>
              <a:rPr lang="en-US" sz="1600" dirty="0" smtClean="0">
                <a:latin typeface="+mj-lt"/>
              </a:rPr>
              <a:t>Fourier </a:t>
            </a:r>
            <a:r>
              <a:rPr lang="en-US" sz="1600" dirty="0">
                <a:latin typeface="+mj-lt"/>
              </a:rPr>
              <a:t>transform, memory operations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/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n-body physics, matrix operations, histogram manipulation, and HTML parsing.</a:t>
            </a:r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36" y="500009"/>
            <a:ext cx="721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 results for the single thread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Geekbench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4 [73]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86" y="4662837"/>
            <a:ext cx="141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</p:spTree>
    <p:extLst>
      <p:ext uri="{BB962C8B-B14F-4D97-AF65-F5344CB8AC3E}">
        <p14:creationId xmlns:p14="http://schemas.microsoft.com/office/powerpoint/2010/main" val="26770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</a:t>
            </a:r>
            <a:r>
              <a:rPr lang="en-US" sz="1600" dirty="0" smtClean="0"/>
              <a:t>(22)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1343057"/>
            <a:ext cx="8645503" cy="3325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49" y="500009"/>
            <a:ext cx="709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 results for the multi thread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Geekbench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4 [73]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207267"/>
            <a:ext cx="9048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the benchmark results show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retains further on their single thread advantage</a:t>
            </a:r>
            <a:r>
              <a:rPr lang="en-US" sz="1600" dirty="0" smtClean="0">
                <a:latin typeface="+mj-lt"/>
              </a:rPr>
              <a:t>,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whereas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high-end 2.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models </a:t>
            </a:r>
            <a:r>
              <a:rPr lang="en-US" sz="1600" dirty="0" smtClean="0">
                <a:latin typeface="+mj-lt"/>
              </a:rPr>
              <a:t>provide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highest performance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in a large number of benchmarks.</a:t>
            </a:r>
          </a:p>
        </p:txBody>
      </p:sp>
    </p:spTree>
    <p:extLst>
      <p:ext uri="{BB962C8B-B14F-4D97-AF65-F5344CB8AC3E}">
        <p14:creationId xmlns:p14="http://schemas.microsoft.com/office/powerpoint/2010/main" val="42761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8.2 The 2. gen. </a:t>
            </a:r>
            <a:r>
              <a:rPr lang="en-US" sz="1600" dirty="0" err="1"/>
              <a:t>ThreadRipper</a:t>
            </a:r>
            <a:r>
              <a:rPr lang="en-US" sz="1600" dirty="0"/>
              <a:t> HED line (</a:t>
            </a:r>
            <a:r>
              <a:rPr lang="en-US" sz="1600" dirty="0" smtClean="0"/>
              <a:t>23)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7" r="3356"/>
          <a:stretch/>
        </p:blipFill>
        <p:spPr>
          <a:xfrm>
            <a:off x="462013" y="1156559"/>
            <a:ext cx="7960092" cy="5529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36" y="500009"/>
            <a:ext cx="742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Benchmark results for the multi-thread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Cinebench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R15 [89]</a:t>
            </a:r>
          </a:p>
        </p:txBody>
      </p:sp>
    </p:spTree>
    <p:extLst>
      <p:ext uri="{BB962C8B-B14F-4D97-AF65-F5344CB8AC3E}">
        <p14:creationId xmlns:p14="http://schemas.microsoft.com/office/powerpoint/2010/main" val="1795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9.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Epyc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3885" y="2704274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bg1"/>
                </a:solidFill>
                <a:latin typeface="+mj-lt"/>
              </a:rPr>
              <a:t>Will not be discussed</a:t>
            </a:r>
          </a:p>
        </p:txBody>
      </p:sp>
    </p:spTree>
    <p:extLst>
      <p:ext uri="{BB962C8B-B14F-4D97-AF65-F5344CB8AC3E}">
        <p14:creationId xmlns:p14="http://schemas.microsoft.com/office/powerpoint/2010/main" val="32532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094506" y="1437678"/>
            <a:ext cx="34099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Zen-based processor 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95714" y="2087822"/>
            <a:ext cx="14542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err="1">
                <a:solidFill>
                  <a:srgbClr val="000000"/>
                </a:solidFill>
                <a:latin typeface="+mj-lt"/>
              </a:rPr>
              <a:t>ThreadRipper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dirty="0" err="1">
                <a:solidFill>
                  <a:srgbClr val="000000"/>
                </a:solidFill>
                <a:latin typeface="+mj-lt"/>
              </a:rPr>
              <a:t>HED</a:t>
            </a: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)</a:t>
            </a:r>
            <a:endParaRPr lang="hu-HU" alt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83398" y="1360323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75001" y="1801842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705" y="2090262"/>
            <a:ext cx="14253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 Mobile</a:t>
            </a: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+mj-lt"/>
              </a:rPr>
              <a:t>mobil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0531" y="2088114"/>
            <a:ext cx="7521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</a:t>
            </a:r>
          </a:p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DT)</a:t>
            </a:r>
            <a:endParaRPr lang="hu-HU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410360" y="485183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74999" y="1797422"/>
            <a:ext cx="3334865" cy="1568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045629" y="193680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817277" y="192380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881215" y="192594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193250" y="192125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0655" y="2086978"/>
            <a:ext cx="14335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000000"/>
                </a:solidFill>
                <a:latin typeface="+mj-lt"/>
              </a:rPr>
              <a:t>Epyc</a:t>
            </a:r>
            <a:endParaRPr lang="en-US" sz="1300" b="1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(1S/2S server)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78" y="498012"/>
            <a:ext cx="6754413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9. The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1S/2S server line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  Positioning AMD's Zen-based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1S/2S server line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184" y="2649072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   Single CCX +</a:t>
            </a:r>
          </a:p>
          <a:p>
            <a:pPr algn="ctr" fontAlgn="base"/>
            <a:r>
              <a:rPr lang="en-US" sz="1300" dirty="0">
                <a:latin typeface="+mj-lt"/>
              </a:rPr>
              <a:t>Vega GPU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53742" y="2653555"/>
            <a:ext cx="16866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chip</a:t>
            </a: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CCX, no GPU)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6941" y="2653555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2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9670" y="2644591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138086" y="4108576"/>
            <a:ext cx="1735029" cy="994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550958" y="3565243"/>
            <a:ext cx="3458570" cy="2010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87209" y="5770602"/>
            <a:ext cx="3545237" cy="997684"/>
            <a:chOff x="1590416" y="4311533"/>
            <a:chExt cx="3971948" cy="133600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40" name="Straight Arrow Connector 39"/>
          <p:cNvCxnSpPr>
            <a:stCxn id="29" idx="3"/>
            <a:endCxn id="27" idx="1"/>
          </p:cNvCxnSpPr>
          <p:nvPr/>
        </p:nvCxnSpPr>
        <p:spPr bwMode="auto">
          <a:xfrm flipV="1">
            <a:off x="4950613" y="6267770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30090" y="6494930"/>
            <a:ext cx="21990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Drawings based on [</a:t>
            </a:r>
            <a:r>
              <a:rPr lang="hu-HU" sz="1300" dirty="0">
                <a:latin typeface="+mj-lt"/>
              </a:rPr>
              <a:t>11</a:t>
            </a:r>
            <a:r>
              <a:rPr lang="en-US" sz="1300" dirty="0">
                <a:latin typeface="+mj-lt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835" y="661783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430349" y="2077812"/>
            <a:ext cx="3525387" cy="3596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46" y="497355"/>
            <a:ext cx="547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Overview of AMD's Zen-based processor lines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067612" y="1114950"/>
            <a:ext cx="34099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Zen-based processor 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168820" y="1765094"/>
            <a:ext cx="14542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err="1">
                <a:solidFill>
                  <a:srgbClr val="000000"/>
                </a:solidFill>
                <a:latin typeface="+mj-lt"/>
              </a:rPr>
              <a:t>ThreadRipper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dirty="0" err="1">
                <a:solidFill>
                  <a:srgbClr val="000000"/>
                </a:solidFill>
                <a:latin typeface="+mj-lt"/>
              </a:rPr>
              <a:t>HED</a:t>
            </a:r>
            <a:r>
              <a:rPr lang="en-US" altLang="en-US" sz="1300" dirty="0">
                <a:solidFill>
                  <a:srgbClr val="000000"/>
                </a:solidFill>
                <a:latin typeface="+mj-lt"/>
              </a:rPr>
              <a:t>)</a:t>
            </a:r>
            <a:endParaRPr lang="hu-HU" altLang="en-U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-5400000" flipH="1" flipV="1">
            <a:off x="3256504" y="1037595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3848107" y="1479114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7811" y="1767534"/>
            <a:ext cx="14253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 Mobile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+mj-lt"/>
              </a:rPr>
              <a:t>(Mobil)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93637" y="1765386"/>
            <a:ext cx="7521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latin typeface="+mj-lt"/>
              </a:rPr>
              <a:t>Ryzen</a:t>
            </a:r>
          </a:p>
          <a:p>
            <a:pPr algn="ctr">
              <a:spcAft>
                <a:spcPts val="300"/>
              </a:spcAft>
            </a:pPr>
            <a:r>
              <a:rPr lang="en-US" sz="1300" b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DT)</a:t>
            </a:r>
            <a:endParaRPr lang="hu-HU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-5400000" flipH="1" flipV="1">
            <a:off x="2383466" y="162455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3848105" y="1474694"/>
            <a:ext cx="3334865" cy="1568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auto">
          <a:xfrm>
            <a:off x="1018735" y="16140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8"/>
          <p:cNvSpPr>
            <a:spLocks noChangeArrowheads="1"/>
          </p:cNvSpPr>
          <p:nvPr/>
        </p:nvSpPr>
        <p:spPr bwMode="auto">
          <a:xfrm>
            <a:off x="2790383" y="160108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4854321" y="16032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166356" y="15985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3761" y="1764250"/>
            <a:ext cx="14335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000000"/>
                </a:solidFill>
                <a:latin typeface="+mj-lt"/>
              </a:rPr>
              <a:t>Epyc</a:t>
            </a:r>
            <a:endParaRPr lang="en-US" sz="1300" b="1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300"/>
              </a:spcAft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(1S/2S server)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604" y="2312897"/>
            <a:ext cx="142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Single CCX + </a:t>
            </a:r>
          </a:p>
          <a:p>
            <a:pPr algn="ctr" fontAlgn="base"/>
            <a:r>
              <a:rPr lang="en-US" sz="1300" dirty="0">
                <a:latin typeface="+mj-lt"/>
              </a:rPr>
              <a:t>Vega GPU [54]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9922" y="2317380"/>
            <a:ext cx="1301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chip</a:t>
            </a: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00047" y="2317380"/>
            <a:ext cx="2672152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1. gen: 2 </a:t>
            </a:r>
            <a:r>
              <a:rPr lang="en-US" sz="1300" dirty="0">
                <a:latin typeface="+mj-lt"/>
              </a:rPr>
              <a:t>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>
                <a:latin typeface="+mj-lt"/>
              </a:rPr>
              <a:t>implemented as an </a:t>
            </a:r>
            <a:r>
              <a:rPr lang="en-US" sz="1300" dirty="0" smtClean="0">
                <a:latin typeface="+mj-lt"/>
              </a:rPr>
              <a:t>MCM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2. gen: 4 Zeppelin chips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02776" y="2308416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chips</a:t>
            </a: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111192" y="3937867"/>
            <a:ext cx="1735029" cy="9943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524064" y="3394534"/>
            <a:ext cx="3458570" cy="201005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260315" y="5734363"/>
            <a:ext cx="3545237" cy="997684"/>
            <a:chOff x="1590416" y="4311533"/>
            <a:chExt cx="3971948" cy="133600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63" name="Straight Arrow Connector 62"/>
          <p:cNvCxnSpPr>
            <a:stCxn id="58" idx="3"/>
            <a:endCxn id="56" idx="1"/>
          </p:cNvCxnSpPr>
          <p:nvPr/>
        </p:nvCxnSpPr>
        <p:spPr bwMode="auto">
          <a:xfrm flipV="1">
            <a:off x="4923719" y="6231531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303196" y="6377447"/>
            <a:ext cx="21990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>
                <a:latin typeface="+mj-lt"/>
              </a:rPr>
              <a:t>Drawings based on [</a:t>
            </a:r>
            <a:r>
              <a:rPr lang="hu-HU" sz="1300" dirty="0">
                <a:latin typeface="+mj-lt"/>
              </a:rPr>
              <a:t>11</a:t>
            </a:r>
            <a:r>
              <a:rPr lang="en-US" sz="1300" dirty="0">
                <a:latin typeface="+mj-lt"/>
              </a:rPr>
              <a:t>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8941" y="658159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16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28" y="3973225"/>
            <a:ext cx="1468520" cy="9052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786630" y="653939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8254" y="5409400"/>
            <a:ext cx="7809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1. gen.</a:t>
            </a:r>
          </a:p>
        </p:txBody>
      </p:sp>
    </p:spTree>
    <p:extLst>
      <p:ext uri="{BB962C8B-B14F-4D97-AF65-F5344CB8AC3E}">
        <p14:creationId xmlns:p14="http://schemas.microsoft.com/office/powerpoint/2010/main" val="32342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65" y="871458"/>
            <a:ext cx="371101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+mj-lt"/>
              </a:rPr>
              <a:t>Launched in 6/2017.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covers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1S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2S servers</a:t>
            </a:r>
            <a:r>
              <a:rPr lang="en-US" sz="1600" dirty="0">
                <a:latin typeface="+mj-lt"/>
              </a:rPr>
              <a:t>.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1220" y="6508376"/>
            <a:ext cx="596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 : Recent market share of 1S and 2S servers [</a:t>
            </a:r>
            <a:r>
              <a:rPr lang="hu-HU" sz="1600" dirty="0">
                <a:latin typeface="+mj-lt"/>
              </a:rPr>
              <a:t>29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93575" y="2552687"/>
            <a:ext cx="4390466" cy="3650114"/>
            <a:chOff x="2272552" y="2418217"/>
            <a:chExt cx="4390466" cy="36501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43" t="3512" r="19838" b="4514"/>
            <a:stretch/>
          </p:blipFill>
          <p:spPr>
            <a:xfrm>
              <a:off x="2286000" y="2418217"/>
              <a:ext cx="4377018" cy="36501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72552" y="2433917"/>
              <a:ext cx="1344701" cy="15464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644" t="28182" r="70918" b="42978"/>
            <a:stretch/>
          </p:blipFill>
          <p:spPr>
            <a:xfrm>
              <a:off x="2290482" y="2438400"/>
              <a:ext cx="1344701" cy="154641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1865" y="498691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EPYC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 server line</a:t>
            </a:r>
            <a:endParaRPr lang="en-US" sz="1600" dirty="0">
              <a:latin typeface="+mj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16979" y="1530364"/>
            <a:ext cx="8128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The reason why AMD focuses on up to 2S servers is that these servers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cover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     recently over 90 % of the server market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 below.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1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346" t="8009" r="7422"/>
          <a:stretch/>
        </p:blipFill>
        <p:spPr>
          <a:xfrm>
            <a:off x="1596573" y="1538512"/>
            <a:ext cx="5950858" cy="4809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34" y="498904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EPIC package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90" y="875072"/>
            <a:ext cx="5716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Package </a:t>
            </a:r>
            <a:r>
              <a:rPr lang="en-US" sz="1600" dirty="0">
                <a:latin typeface="+mj-lt"/>
              </a:rPr>
              <a:t>size: 58 x 75 mm, LGA 4094 socket (SP3).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78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4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138" y="500372"/>
            <a:ext cx="645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+mj-lt"/>
              </a:rPr>
              <a:t>Main features of AMD's </a:t>
            </a:r>
            <a:r>
              <a:rPr lang="en-US" dirty="0" err="1" smtClean="0">
                <a:solidFill>
                  <a:srgbClr val="2D2D8A"/>
                </a:solidFill>
                <a:latin typeface="+mj-lt"/>
              </a:rPr>
              <a:t>Epyc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line introduced in 2017 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86411" y="1074609"/>
            <a:ext cx="511550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AMD's Zen-based processor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 introduced in 2017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4628098" y="997254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5219701" y="1438773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-5400000" flipH="1" flipV="1">
            <a:off x="3755060" y="122114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5219699" y="1434353"/>
            <a:ext cx="2933701" cy="13938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390329" y="157373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161977" y="156073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6225915" y="15628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8107646" y="15581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607703"/>
              </p:ext>
            </p:extLst>
          </p:nvPr>
        </p:nvGraphicFramePr>
        <p:xfrm>
          <a:off x="13446" y="1705418"/>
          <a:ext cx="9100631" cy="5053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Mobile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(HED)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Epyc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Market segment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Mobile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Desktop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1S/2S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l-GR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μ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rch./Technology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Zen,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Zen,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Launched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err="1">
                          <a:latin typeface="+mj-lt"/>
                        </a:rPr>
                        <a:t>2700U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err="1">
                          <a:latin typeface="+mj-lt"/>
                        </a:rPr>
                        <a:t>2500U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(10/2017)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(3/2017)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(4/2017)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(7/2017)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1950X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1920X</a:t>
                      </a:r>
                      <a:r>
                        <a:rPr lang="en-US" sz="1300" dirty="0">
                          <a:latin typeface="+mj-lt"/>
                        </a:rPr>
                        <a:t>/</a:t>
                      </a:r>
                      <a:r>
                        <a:rPr lang="en-US" sz="1300" dirty="0" err="1">
                          <a:latin typeface="+mj-lt"/>
                        </a:rPr>
                        <a:t>1900X</a:t>
                      </a:r>
                      <a:r>
                        <a:rPr lang="en-US" sz="1300" dirty="0">
                          <a:latin typeface="+mj-lt"/>
                        </a:rPr>
                        <a:t> (8/2017)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Series 7000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(6/2017)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with 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CCX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2x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??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16xPCIe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60xPCIe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128 for </a:t>
                      </a:r>
                      <a:r>
                        <a:rPr lang="en-US" sz="1300" dirty="0">
                          <a:latin typeface="+mj-lt"/>
                        </a:rPr>
                        <a:t>1S servers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</a:t>
                      </a:r>
                      <a:r>
                        <a:rPr lang="en-US" sz="1300" dirty="0" smtClean="0">
                          <a:latin typeface="+mj-lt"/>
                        </a:rPr>
                        <a:t>for </a:t>
                      </a:r>
                      <a:r>
                        <a:rPr lang="en-US" sz="1300" dirty="0">
                          <a:latin typeface="+mj-lt"/>
                        </a:rPr>
                        <a:t>2S servers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120/170/180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AM4</a:t>
                      </a:r>
                      <a:r>
                        <a:rPr lang="en-US" sz="1300" dirty="0">
                          <a:latin typeface="+mj-lt"/>
                        </a:rPr>
                        <a:t> (1331)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 </a:t>
                      </a:r>
                      <a:r>
                        <a:rPr lang="en-US" sz="1300" dirty="0">
                          <a:latin typeface="+mj-lt"/>
                        </a:rPr>
                        <a:t>(4094)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SP3</a:t>
                      </a:r>
                      <a:r>
                        <a:rPr lang="en-US" sz="1300" dirty="0">
                          <a:latin typeface="+mj-lt"/>
                        </a:rPr>
                        <a:t> (4094)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 bwMode="auto">
          <a:xfrm>
            <a:off x="7308279" y="1715043"/>
            <a:ext cx="1805798" cy="50536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029" y="498012"/>
            <a:ext cx="691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Die-to-die interconnections in a 1S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47" y="860549"/>
            <a:ext cx="9115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server processor is built up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 Zeppelin dies interconnected by a crossbar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Infinity Fabric switch and implemented as an MCM (Multi-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chip_Module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),</a:t>
            </a:r>
            <a:r>
              <a:rPr lang="en-US" sz="1600" dirty="0">
                <a:latin typeface="+mj-lt"/>
              </a:rPr>
              <a:t> as shown</a:t>
            </a:r>
          </a:p>
          <a:p>
            <a:pPr fontAlgn="base"/>
            <a:r>
              <a:rPr lang="en-US" sz="1600" dirty="0">
                <a:latin typeface="+mj-lt"/>
              </a:rPr>
              <a:t>  in the Figure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61" y="6495568"/>
            <a:ext cx="5930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Die interconnections in an 1S EPYC server [</a:t>
            </a:r>
            <a:r>
              <a:rPr lang="hu-HU" sz="16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1]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5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5147" t="17843" r="7647" b="19412"/>
          <a:stretch/>
        </p:blipFill>
        <p:spPr>
          <a:xfrm>
            <a:off x="880440" y="2000576"/>
            <a:ext cx="3267454" cy="4238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800604" y="3307975"/>
            <a:ext cx="3334314" cy="160019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9116" y="3391423"/>
            <a:ext cx="3335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32-bit per link per direction</a:t>
            </a:r>
          </a:p>
          <a:p>
            <a:pPr algn="ctr" fontAlgn="base"/>
            <a:r>
              <a:rPr lang="en-US" sz="1400" dirty="0">
                <a:latin typeface="+mj-lt"/>
              </a:rPr>
              <a:t> interconnecting the chips</a:t>
            </a:r>
          </a:p>
          <a:p>
            <a:pPr algn="ctr" fontAlgn="base"/>
            <a:r>
              <a:rPr lang="en-US" sz="1400" dirty="0">
                <a:latin typeface="+mj-lt"/>
              </a:rPr>
              <a:t>in a crossbar fashion</a:t>
            </a:r>
          </a:p>
          <a:p>
            <a:pPr algn="ctr" fontAlgn="base"/>
            <a:r>
              <a:rPr lang="en-US" sz="1400" dirty="0">
                <a:latin typeface="+mj-lt"/>
              </a:rPr>
              <a:t>by single-ended signals</a:t>
            </a:r>
          </a:p>
          <a:p>
            <a:pPr algn="ctr" fontAlgn="base"/>
            <a:r>
              <a:rPr lang="en-US" sz="1400" dirty="0">
                <a:latin typeface="+mj-lt"/>
              </a:rPr>
              <a:t>with a bandwidth of 42.8 GB/s</a:t>
            </a:r>
          </a:p>
          <a:p>
            <a:pPr algn="ctr" fontAlgn="base"/>
            <a:r>
              <a:rPr lang="en-US" sz="1400" dirty="0">
                <a:latin typeface="+mj-lt"/>
              </a:rPr>
              <a:t>per link in each direction.</a:t>
            </a:r>
          </a:p>
        </p:txBody>
      </p:sp>
    </p:spTree>
    <p:extLst>
      <p:ext uri="{BB962C8B-B14F-4D97-AF65-F5344CB8AC3E}">
        <p14:creationId xmlns:p14="http://schemas.microsoft.com/office/powerpoint/2010/main" val="22149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6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667" t="13173"/>
          <a:stretch/>
        </p:blipFill>
        <p:spPr>
          <a:xfrm>
            <a:off x="304800" y="1256150"/>
            <a:ext cx="5414727" cy="4567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9433" y="2240394"/>
            <a:ext cx="24293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MA-MH: 8 x 72-bit </a:t>
            </a:r>
            <a:r>
              <a:rPr lang="en-US" sz="1400" dirty="0" err="1">
                <a:latin typeface="+mj-lt"/>
              </a:rPr>
              <a:t>DDR4</a:t>
            </a:r>
            <a:endParaRPr lang="en-US" sz="1400" dirty="0">
              <a:latin typeface="+mj-lt"/>
            </a:endParaRPr>
          </a:p>
          <a:p>
            <a:pPr algn="ctr" fontAlgn="base"/>
            <a:r>
              <a:rPr lang="en-US" sz="1400" dirty="0">
                <a:latin typeface="+mj-lt"/>
              </a:rPr>
              <a:t>DRAM channels</a:t>
            </a:r>
          </a:p>
          <a:p>
            <a:pPr algn="ctr" fontAlgn="base"/>
            <a:r>
              <a:rPr lang="en-US" sz="1400" dirty="0"/>
              <a:t>Up to 2 TB </a:t>
            </a:r>
            <a:r>
              <a:rPr lang="en-US" sz="1400" dirty="0" err="1"/>
              <a:t>DDR4</a:t>
            </a:r>
            <a:r>
              <a:rPr lang="en-US" sz="1400" dirty="0"/>
              <a:t> memory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7276" y="3141344"/>
            <a:ext cx="3055645" cy="18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Aft>
                <a:spcPts val="300"/>
              </a:spcAft>
            </a:pPr>
            <a:r>
              <a:rPr lang="en-US" sz="1400" dirty="0">
                <a:latin typeface="+mj-lt"/>
              </a:rPr>
              <a:t>∞: Die-to-die IF links</a:t>
            </a:r>
          </a:p>
          <a:p>
            <a:pPr algn="ctr" fontAlgn="base"/>
            <a:r>
              <a:rPr lang="en-US" sz="1400" dirty="0">
                <a:latin typeface="+mj-lt"/>
              </a:rPr>
              <a:t>16-bit per link per direction</a:t>
            </a:r>
          </a:p>
          <a:p>
            <a:pPr algn="ctr" fontAlgn="base"/>
            <a:r>
              <a:rPr lang="en-US" sz="1400" dirty="0">
                <a:latin typeface="+mj-lt"/>
              </a:rPr>
              <a:t> interconnecting the chips</a:t>
            </a:r>
          </a:p>
          <a:p>
            <a:pPr algn="ctr" fontAlgn="base"/>
            <a:r>
              <a:rPr lang="en-US" sz="1400" dirty="0">
                <a:latin typeface="+mj-lt"/>
              </a:rPr>
              <a:t>in a crossbar fashion</a:t>
            </a:r>
          </a:p>
          <a:p>
            <a:pPr algn="ctr" fontAlgn="base"/>
            <a:r>
              <a:rPr lang="en-US" sz="1400" dirty="0">
                <a:latin typeface="+mj-lt"/>
              </a:rPr>
              <a:t>by single-ended signals</a:t>
            </a:r>
          </a:p>
          <a:p>
            <a:pPr algn="ctr" fontAlgn="base"/>
            <a:r>
              <a:rPr lang="en-US" sz="1400" dirty="0">
                <a:latin typeface="+mj-lt"/>
              </a:rPr>
              <a:t>(2 </a:t>
            </a:r>
            <a:r>
              <a:rPr lang="en-US" sz="1400" dirty="0" err="1">
                <a:latin typeface="+mj-lt"/>
              </a:rPr>
              <a:t>pJ</a:t>
            </a:r>
            <a:r>
              <a:rPr lang="en-US" sz="1400" dirty="0">
                <a:latin typeface="+mj-lt"/>
              </a:rPr>
              <a:t>/bit </a:t>
            </a:r>
            <a:r>
              <a:rPr lang="en-US" sz="1400" dirty="0" err="1">
                <a:latin typeface="+mj-lt"/>
              </a:rPr>
              <a:t>TDP</a:t>
            </a:r>
            <a:r>
              <a:rPr lang="en-US" sz="1400" dirty="0">
                <a:latin typeface="+mj-lt"/>
              </a:rPr>
              <a:t>)</a:t>
            </a:r>
          </a:p>
          <a:p>
            <a:pPr algn="ctr" fontAlgn="base"/>
            <a:r>
              <a:rPr lang="en-US" sz="1400" dirty="0">
                <a:latin typeface="+mj-lt"/>
              </a:rPr>
              <a:t>with a bandwidth of 42.6 GB/s</a:t>
            </a:r>
          </a:p>
          <a:p>
            <a:pPr algn="ctr" fontAlgn="base"/>
            <a:r>
              <a:rPr lang="en-US" sz="1400" dirty="0">
                <a:latin typeface="+mj-lt"/>
              </a:rPr>
              <a:t>per link in each direction.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57" y="497922"/>
            <a:ext cx="764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 more detailed presentation of a 1S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7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4625" y="1269187"/>
            <a:ext cx="2948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G0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G3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lanes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</a:t>
            </a:r>
          </a:p>
          <a:p>
            <a:pPr algn="ctr" fontAlgn="base"/>
            <a:r>
              <a:rPr lang="en-US" sz="1400" dirty="0">
                <a:latin typeface="+mj-lt"/>
              </a:rPr>
              <a:t>Used for socket-to-socket</a:t>
            </a:r>
          </a:p>
          <a:p>
            <a:pPr algn="ctr" fontAlgn="base"/>
            <a:r>
              <a:rPr lang="en-US" sz="1400" dirty="0">
                <a:latin typeface="+mj-lt"/>
              </a:rPr>
              <a:t> communication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4292" y="5120131"/>
            <a:ext cx="3432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P0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P3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lanes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</a:t>
            </a:r>
          </a:p>
          <a:p>
            <a:pPr algn="ctr" fontAlgn="base"/>
            <a:r>
              <a:rPr lang="en-US" sz="1400" dirty="0">
                <a:latin typeface="+mj-lt"/>
              </a:rPr>
              <a:t>Used to implement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3.0 lanes </a:t>
            </a:r>
          </a:p>
        </p:txBody>
      </p:sp>
    </p:spTree>
    <p:extLst>
      <p:ext uri="{BB962C8B-B14F-4D97-AF65-F5344CB8AC3E}">
        <p14:creationId xmlns:p14="http://schemas.microsoft.com/office/powerpoint/2010/main" val="31213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" y="1265778"/>
            <a:ext cx="8956870" cy="274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29" y="498503"/>
            <a:ext cx="706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Dies and die interconnections within a 1S EPYC server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30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7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196344" y="6468036"/>
            <a:ext cx="4752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A: 4 Zeppelin dies/socket  B: A single Zeppelin die</a:t>
            </a:r>
          </a:p>
        </p:txBody>
      </p:sp>
    </p:spTree>
    <p:extLst>
      <p:ext uri="{BB962C8B-B14F-4D97-AF65-F5344CB8AC3E}">
        <p14:creationId xmlns:p14="http://schemas.microsoft.com/office/powerpoint/2010/main" val="14570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8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64" t="20980" r="4412" b="36144"/>
          <a:stretch/>
        </p:blipFill>
        <p:spPr>
          <a:xfrm>
            <a:off x="300316" y="2095051"/>
            <a:ext cx="5011278" cy="2757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37" y="499252"/>
            <a:ext cx="745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MCM-to-MCM interconnections in a 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19" y="927639"/>
            <a:ext cx="8612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server </a:t>
            </a:r>
            <a:r>
              <a:rPr lang="en-US" sz="1600" dirty="0">
                <a:latin typeface="+mj-lt"/>
              </a:rPr>
              <a:t>processor is built up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processors </a:t>
            </a:r>
            <a:r>
              <a:rPr lang="en-US" sz="1600" dirty="0">
                <a:latin typeface="+mj-lt"/>
              </a:rPr>
              <a:t>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interconnected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by the Infinity Fabric (IF)</a:t>
            </a:r>
            <a:r>
              <a:rPr lang="en-US" sz="1600" dirty="0">
                <a:latin typeface="+mj-lt"/>
              </a:rPr>
              <a:t>, as shown in the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014" y="5116225"/>
            <a:ext cx="4557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Built up of a 2S EPYC server [</a:t>
            </a:r>
            <a:r>
              <a:rPr lang="hu-HU" sz="16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1]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513299" y="1909485"/>
            <a:ext cx="3334314" cy="358563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5340" y="1928537"/>
            <a:ext cx="3173761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lang="en-US" sz="1400" dirty="0">
                <a:latin typeface="+mj-lt"/>
              </a:rPr>
              <a:t>Up to </a:t>
            </a:r>
            <a:r>
              <a:rPr lang="en-US" sz="1400" dirty="0" err="1">
                <a:latin typeface="+mj-lt"/>
              </a:rPr>
              <a:t>2x</a:t>
            </a:r>
            <a:r>
              <a:rPr lang="en-US" sz="1400" dirty="0">
                <a:latin typeface="+mj-lt"/>
              </a:rPr>
              <a:t> 32 cores, </a:t>
            </a:r>
          </a:p>
          <a:p>
            <a:pPr algn="ctr" fontAlgn="base">
              <a:spcAft>
                <a:spcPts val="600"/>
              </a:spcAft>
            </a:pPr>
            <a:r>
              <a:rPr lang="en-US" sz="1400" dirty="0" err="1">
                <a:latin typeface="+mj-lt"/>
              </a:rPr>
              <a:t>2x</a:t>
            </a:r>
            <a:r>
              <a:rPr lang="en-US" sz="1400" dirty="0">
                <a:latin typeface="+mj-lt"/>
              </a:rPr>
              <a:t> 4 channel </a:t>
            </a:r>
            <a:r>
              <a:rPr lang="en-US" sz="1400" dirty="0" err="1">
                <a:latin typeface="+mj-lt"/>
              </a:rPr>
              <a:t>DDR4</a:t>
            </a:r>
            <a:r>
              <a:rPr lang="en-US" sz="1400" dirty="0">
                <a:latin typeface="+mj-lt"/>
              </a:rPr>
              <a:t> memory, </a:t>
            </a:r>
          </a:p>
          <a:p>
            <a:pPr algn="ctr" fontAlgn="base">
              <a:spcAft>
                <a:spcPts val="600"/>
              </a:spcAft>
            </a:pPr>
            <a:r>
              <a:rPr lang="en-US" sz="1400" dirty="0">
                <a:latin typeface="+mj-lt"/>
              </a:rPr>
              <a:t>up to </a:t>
            </a:r>
            <a:r>
              <a:rPr lang="en-US" sz="1400" dirty="0" err="1">
                <a:latin typeface="+mj-lt"/>
              </a:rPr>
              <a:t>2x</a:t>
            </a:r>
            <a:r>
              <a:rPr lang="en-US" sz="1400" dirty="0">
                <a:latin typeface="+mj-lt"/>
              </a:rPr>
              <a:t> 2 TB memory,</a:t>
            </a:r>
          </a:p>
          <a:p>
            <a:pPr algn="ctr" fontAlgn="base">
              <a:spcAft>
                <a:spcPts val="600"/>
              </a:spcAft>
            </a:pPr>
            <a:r>
              <a:rPr lang="en-US" sz="1400" dirty="0" err="1">
                <a:latin typeface="+mj-lt"/>
              </a:rPr>
              <a:t>2x</a:t>
            </a:r>
            <a:r>
              <a:rPr lang="en-US" sz="1400" dirty="0">
                <a:latin typeface="+mj-lt"/>
              </a:rPr>
              <a:t> 64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 lanes</a:t>
            </a:r>
          </a:p>
          <a:p>
            <a:pPr algn="ctr" fontAlgn="base"/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4x</a:t>
            </a:r>
            <a:r>
              <a:rPr lang="en-US" sz="1400" dirty="0">
                <a:latin typeface="+mj-lt"/>
              </a:rPr>
              <a:t> die-to-die IF links</a:t>
            </a:r>
          </a:p>
          <a:p>
            <a:pPr algn="ctr" fontAlgn="base"/>
            <a:r>
              <a:rPr lang="en-US" sz="1400" dirty="0">
                <a:latin typeface="+mj-lt"/>
              </a:rPr>
              <a:t>16 differential lanes per direction</a:t>
            </a:r>
          </a:p>
          <a:p>
            <a:pPr algn="ctr" fontAlgn="base"/>
            <a:r>
              <a:rPr lang="en-US" sz="1400" dirty="0">
                <a:latin typeface="+mj-lt"/>
              </a:rPr>
              <a:t>(9 </a:t>
            </a:r>
            <a:r>
              <a:rPr lang="en-US" sz="1400" dirty="0" err="1">
                <a:latin typeface="+mj-lt"/>
              </a:rPr>
              <a:t>pJ</a:t>
            </a:r>
            <a:r>
              <a:rPr lang="en-US" sz="1400" dirty="0">
                <a:latin typeface="+mj-lt"/>
              </a:rPr>
              <a:t>/bit </a:t>
            </a:r>
            <a:r>
              <a:rPr lang="en-US" sz="1400" dirty="0" err="1">
                <a:latin typeface="+mj-lt"/>
              </a:rPr>
              <a:t>TDP</a:t>
            </a:r>
            <a:r>
              <a:rPr lang="en-US" sz="1400" dirty="0">
                <a:latin typeface="+mj-lt"/>
              </a:rPr>
              <a:t>)</a:t>
            </a:r>
          </a:p>
          <a:p>
            <a:pPr algn="ctr" fontAlgn="base"/>
            <a:r>
              <a:rPr lang="en-US" sz="1400" dirty="0">
                <a:latin typeface="+mj-lt"/>
              </a:rPr>
              <a:t> interconnecting related dies </a:t>
            </a:r>
          </a:p>
          <a:p>
            <a:pPr algn="ctr" fontAlgn="base"/>
            <a:r>
              <a:rPr lang="en-US" sz="1400" dirty="0">
                <a:latin typeface="+mj-lt"/>
              </a:rPr>
              <a:t>on the two sockets,</a:t>
            </a:r>
          </a:p>
          <a:p>
            <a:pPr algn="ctr" fontAlgn="base">
              <a:spcAft>
                <a:spcPts val="300"/>
              </a:spcAft>
            </a:pPr>
            <a:r>
              <a:rPr lang="en-US" sz="1400" dirty="0">
                <a:latin typeface="+mj-lt"/>
              </a:rPr>
              <a:t>37.9 GB/s bandwidth bidirectional.</a:t>
            </a:r>
          </a:p>
          <a:p>
            <a:pPr algn="ctr" fontAlgn="base"/>
            <a:r>
              <a:rPr lang="en-US" sz="1400" dirty="0">
                <a:latin typeface="+mj-lt"/>
              </a:rPr>
              <a:t>(Up to two hops are needed</a:t>
            </a:r>
          </a:p>
          <a:p>
            <a:pPr algn="ctr" fontAlgn="base"/>
            <a:r>
              <a:rPr lang="en-US" sz="1400" dirty="0">
                <a:latin typeface="+mj-lt"/>
              </a:rPr>
              <a:t>for die-to-die transfers).</a:t>
            </a:r>
          </a:p>
        </p:txBody>
      </p:sp>
    </p:spTree>
    <p:extLst>
      <p:ext uri="{BB962C8B-B14F-4D97-AF65-F5344CB8AC3E}">
        <p14:creationId xmlns:p14="http://schemas.microsoft.com/office/powerpoint/2010/main" val="33359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/>
              <a:t>9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2052" name="Picture 4" descr="amd infinity fabric dual-socket(4 dies)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9" y="1356100"/>
            <a:ext cx="8958426" cy="39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98894" y="6104966"/>
            <a:ext cx="3698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err="1">
                <a:solidFill>
                  <a:srgbClr val="000000"/>
                </a:solidFill>
                <a:latin typeface="Verdana"/>
              </a:rPr>
              <a:t>GMI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Global Memory Interconnect</a:t>
            </a:r>
          </a:p>
          <a:p>
            <a:pPr fontAlgn="base"/>
            <a:r>
              <a:rPr lang="en-US" sz="1600" dirty="0" err="1">
                <a:solidFill>
                  <a:srgbClr val="000000"/>
                </a:solidFill>
                <a:latin typeface="Verdana"/>
              </a:rPr>
              <a:t>SDF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Scalable Data Fabric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9556" y="1015254"/>
            <a:ext cx="22765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err="1">
                <a:solidFill>
                  <a:srgbClr val="000000"/>
                </a:solidFill>
                <a:latin typeface="Verdana"/>
              </a:rPr>
              <a:t>4x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16 lanes per direction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74605" y="1279678"/>
            <a:ext cx="1164101" cy="556563"/>
            <a:chOff x="3947711" y="1575512"/>
            <a:chExt cx="1164101" cy="556563"/>
          </a:xfrm>
        </p:grpSpPr>
        <p:sp>
          <p:nvSpPr>
            <p:cNvPr id="7" name="Rectangle 6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47711" y="1575512"/>
              <a:ext cx="1164101" cy="55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Aft>
                  <a:spcPts val="50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>
                <a:spcAft>
                  <a:spcPts val="400"/>
                </a:spcAft>
              </a:pPr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97298" y="1879550"/>
            <a:ext cx="1135247" cy="556563"/>
            <a:chOff x="4051906" y="1575512"/>
            <a:chExt cx="1135247" cy="55656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51906" y="1575512"/>
              <a:ext cx="1135247" cy="55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Aft>
                  <a:spcPts val="50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07028" y="4214183"/>
            <a:ext cx="1135247" cy="556563"/>
            <a:chOff x="4051906" y="1575512"/>
            <a:chExt cx="1135247" cy="55656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51906" y="1575512"/>
              <a:ext cx="1135247" cy="55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Aft>
                  <a:spcPts val="50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/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04286" y="5096155"/>
            <a:ext cx="1135247" cy="492443"/>
            <a:chOff x="3962138" y="1575512"/>
            <a:chExt cx="1135247" cy="492443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051906" y="1634768"/>
              <a:ext cx="842823" cy="16341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2138" y="1575512"/>
              <a:ext cx="11352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37.9 GB/s</a:t>
              </a:r>
            </a:p>
            <a:p>
              <a:pPr algn="ctr" fontAlgn="base">
                <a:spcAft>
                  <a:spcPts val="500"/>
                </a:spcAft>
              </a:pPr>
              <a:r>
                <a:rPr lang="en-US" sz="1300" b="1" dirty="0" err="1">
                  <a:solidFill>
                    <a:srgbClr val="000000"/>
                  </a:solidFill>
                  <a:latin typeface="Verdana"/>
                </a:rPr>
                <a:t>bidir</a:t>
              </a:r>
              <a:r>
                <a:rPr lang="en-US" sz="1300" b="1" dirty="0">
                  <a:solidFill>
                    <a:srgbClr val="0000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3877" y="2955371"/>
            <a:ext cx="1399698" cy="276999"/>
            <a:chOff x="993877" y="3251205"/>
            <a:chExt cx="1399698" cy="276999"/>
          </a:xfrm>
        </p:grpSpPr>
        <p:pic>
          <p:nvPicPr>
            <p:cNvPr id="20" name="Picture 4" descr="amd infinity fabric dual-socket(4 dies).sv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8870" y="3355172"/>
              <a:ext cx="1344705" cy="12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93877" y="3251205"/>
              <a:ext cx="13939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42.6 GB/s </a:t>
              </a:r>
              <a:r>
                <a:rPr lang="en-US" sz="1200" dirty="0" err="1">
                  <a:solidFill>
                    <a:srgbClr val="FFFF00"/>
                  </a:solidFill>
                  <a:latin typeface="Verdana"/>
                </a:rPr>
                <a:t>bidir</a:t>
              </a:r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34390" y="3000195"/>
            <a:ext cx="1399698" cy="276999"/>
            <a:chOff x="993877" y="3251205"/>
            <a:chExt cx="1399698" cy="276999"/>
          </a:xfrm>
        </p:grpSpPr>
        <p:pic>
          <p:nvPicPr>
            <p:cNvPr id="24" name="Picture 4" descr="amd infinity fabric dual-socket(4 dies).svg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8870" y="3355172"/>
              <a:ext cx="1344705" cy="12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93877" y="3251205"/>
              <a:ext cx="13939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42.6 GB/s </a:t>
              </a:r>
              <a:r>
                <a:rPr lang="en-US" sz="1200" dirty="0" err="1">
                  <a:solidFill>
                    <a:srgbClr val="FFFF00"/>
                  </a:solidFill>
                  <a:latin typeface="Verdana"/>
                </a:rPr>
                <a:t>bidir</a:t>
              </a:r>
              <a:r>
                <a:rPr lang="en-US" sz="1200" dirty="0">
                  <a:solidFill>
                    <a:srgbClr val="FFFF00"/>
                  </a:solidFill>
                  <a:latin typeface="Verdana"/>
                </a:rPr>
                <a:t>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17047" y="502404"/>
            <a:ext cx="922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MCM-to MCM IF interconnections in a 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processor - detailed </a:t>
            </a:r>
            <a:r>
              <a:rPr lang="en-US" dirty="0">
                <a:latin typeface="+mj-lt"/>
              </a:rPr>
              <a:t>[43]</a:t>
            </a:r>
          </a:p>
        </p:txBody>
      </p:sp>
    </p:spTree>
    <p:extLst>
      <p:ext uri="{BB962C8B-B14F-4D97-AF65-F5344CB8AC3E}">
        <p14:creationId xmlns:p14="http://schemas.microsoft.com/office/powerpoint/2010/main" val="42678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165" y="924234"/>
            <a:ext cx="8848725" cy="59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81" y="498201"/>
            <a:ext cx="783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memory latencies in Intel’s Xeon and AMD’s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70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 smtClean="0"/>
              <a:t>(10)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4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641" y="869091"/>
            <a:ext cx="8736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Epic processor </a:t>
            </a:r>
            <a:r>
              <a:rPr lang="en-US" sz="1600" dirty="0">
                <a:latin typeface="+mj-lt"/>
              </a:rPr>
              <a:t>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8 x 16 serialization-deserialization circuits (called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SERDES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)</a:t>
            </a:r>
          </a:p>
          <a:p>
            <a:r>
              <a:rPr lang="en-US" sz="1600" dirty="0">
                <a:latin typeface="+mj-lt"/>
              </a:rPr>
              <a:t>  that can be used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either for </a:t>
            </a:r>
            <a:r>
              <a:rPr lang="en-US" sz="1600" dirty="0">
                <a:latin typeface="+mj-lt"/>
              </a:rPr>
              <a:t>implementing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interconnection lanes between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two sockets</a:t>
            </a:r>
            <a:r>
              <a:rPr lang="en-US" sz="1600" dirty="0">
                <a:latin typeface="+mj-lt"/>
              </a:rPr>
              <a:t> of a 2S server processor 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3.0 lanes</a:t>
            </a:r>
            <a:r>
              <a:rPr lang="en-US" sz="1600" dirty="0">
                <a:latin typeface="+mj-lt"/>
              </a:rPr>
              <a:t>, as indicated below.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67" t="13173"/>
          <a:stretch/>
        </p:blipFill>
        <p:spPr>
          <a:xfrm>
            <a:off x="304801" y="1972470"/>
            <a:ext cx="5100918" cy="430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9005" y="2097740"/>
            <a:ext cx="32095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G0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G3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circuits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 </a:t>
            </a:r>
          </a:p>
          <a:p>
            <a:pPr algn="ctr" fontAlgn="base"/>
            <a:r>
              <a:rPr lang="en-US" sz="1400" dirty="0">
                <a:latin typeface="+mj-lt"/>
              </a:rPr>
              <a:t>Used for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3.0 lanes in 1S</a:t>
            </a:r>
          </a:p>
          <a:p>
            <a:pPr algn="ctr" fontAlgn="base"/>
            <a:r>
              <a:rPr lang="en-US" sz="1400" dirty="0">
                <a:latin typeface="+mj-lt"/>
              </a:rPr>
              <a:t>and for MCM-to-MCM</a:t>
            </a:r>
          </a:p>
          <a:p>
            <a:pPr algn="ctr" fontAlgn="base"/>
            <a:r>
              <a:rPr lang="en-US" sz="1400" dirty="0">
                <a:latin typeface="+mj-lt"/>
              </a:rPr>
              <a:t>interconnection lanes</a:t>
            </a:r>
          </a:p>
          <a:p>
            <a:pPr algn="ctr" fontAlgn="base"/>
            <a:r>
              <a:rPr lang="en-US" sz="1400" dirty="0">
                <a:latin typeface="+mj-lt"/>
              </a:rPr>
              <a:t> in a 2S configuration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693" y="5477436"/>
            <a:ext cx="28873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 err="1">
                <a:latin typeface="+mj-lt"/>
              </a:rPr>
              <a:t>P0</a:t>
            </a:r>
            <a:r>
              <a:rPr lang="en-US" sz="1400" dirty="0">
                <a:latin typeface="+mj-lt"/>
              </a:rPr>
              <a:t> - </a:t>
            </a:r>
            <a:r>
              <a:rPr lang="en-US" sz="1400" dirty="0" err="1">
                <a:latin typeface="+mj-lt"/>
              </a:rPr>
              <a:t>P3</a:t>
            </a:r>
            <a:r>
              <a:rPr lang="en-US" sz="1400" dirty="0">
                <a:latin typeface="+mj-lt"/>
              </a:rPr>
              <a:t>: 4 x 16 </a:t>
            </a:r>
            <a:r>
              <a:rPr lang="en-US" sz="1400" dirty="0" err="1">
                <a:latin typeface="+mj-lt"/>
              </a:rPr>
              <a:t>SERDES</a:t>
            </a:r>
            <a:r>
              <a:rPr lang="en-US" sz="1400" dirty="0">
                <a:latin typeface="+mj-lt"/>
              </a:rPr>
              <a:t> lanes</a:t>
            </a:r>
          </a:p>
          <a:p>
            <a:pPr algn="ctr" fontAlgn="base"/>
            <a:r>
              <a:rPr lang="en-US" sz="1400" dirty="0">
                <a:latin typeface="+mj-lt"/>
              </a:rPr>
              <a:t>(in each direction) </a:t>
            </a:r>
          </a:p>
          <a:p>
            <a:pPr algn="ctr" fontAlgn="base"/>
            <a:r>
              <a:rPr lang="en-US" sz="1400" dirty="0">
                <a:latin typeface="+mj-lt"/>
              </a:rPr>
              <a:t>Used for </a:t>
            </a:r>
            <a:r>
              <a:rPr lang="en-US" sz="1400" dirty="0" err="1">
                <a:latin typeface="+mj-lt"/>
              </a:rPr>
              <a:t>PCIe</a:t>
            </a:r>
            <a:r>
              <a:rPr lang="en-US" sz="1400" dirty="0">
                <a:latin typeface="+mj-lt"/>
              </a:rPr>
              <a:t> 3.0 lanes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404" y="6457071"/>
            <a:ext cx="5853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High-level block diagram of a Ryzen processor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65" y="499161"/>
            <a:ext cx="724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Restrictions on the number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3.0 lanes per socket -1</a:t>
            </a:r>
          </a:p>
        </p:txBody>
      </p:sp>
    </p:spTree>
    <p:extLst>
      <p:ext uri="{BB962C8B-B14F-4D97-AF65-F5344CB8AC3E}">
        <p14:creationId xmlns:p14="http://schemas.microsoft.com/office/powerpoint/2010/main" val="2338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025" y="497356"/>
            <a:ext cx="73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cache coherent interconnect, called Infinity Fabric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(IF)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119" y="867844"/>
            <a:ext cx="306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used to interconnect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284" y="1230915"/>
            <a:ext cx="521008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CCX modules on a die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dies to dies in an MCM (Multi-Chip-Module) </a:t>
            </a:r>
            <a:r>
              <a:rPr lang="en-US" sz="1600" dirty="0">
                <a:latin typeface="+mj-lt"/>
              </a:rPr>
              <a:t>or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two sockets in a 2S server,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331" y="2131869"/>
            <a:ext cx="825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sz="1600" dirty="0">
                <a:latin typeface="+mj-lt"/>
              </a:rPr>
              <a:t>     as indicated in the next </a:t>
            </a:r>
            <a:r>
              <a:rPr lang="en-US" sz="1600" dirty="0" smtClean="0">
                <a:latin typeface="+mj-lt"/>
              </a:rPr>
              <a:t>Figures, </a:t>
            </a:r>
            <a:r>
              <a:rPr lang="en-US" sz="1600" dirty="0">
                <a:latin typeface="+mj-lt"/>
              </a:rPr>
              <a:t>and discussed in more detail in Section 7.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17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795866" y="6414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87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2507" y="885916"/>
            <a:ext cx="9220922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SERDES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circuits are available for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3.0 lanes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thus 1S </a:t>
            </a:r>
            <a:r>
              <a:rPr lang="en-US" sz="1600" dirty="0" err="1">
                <a:latin typeface="+mj-lt"/>
              </a:rPr>
              <a:t>Epyc</a:t>
            </a:r>
            <a:r>
              <a:rPr lang="en-US" sz="1600" dirty="0">
                <a:latin typeface="+mj-lt"/>
              </a:rPr>
              <a:t> server processors can provide </a:t>
            </a:r>
            <a:r>
              <a:rPr lang="en-US" sz="1600" dirty="0" err="1">
                <a:latin typeface="+mj-lt"/>
              </a:rPr>
              <a:t>6x16</a:t>
            </a:r>
            <a:r>
              <a:rPr lang="en-US" sz="1600" dirty="0">
                <a:latin typeface="+mj-lt"/>
              </a:rPr>
              <a:t> =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128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3.0 lanes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contrast,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Epyc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processors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4x16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lanes are needed to interconnect both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sockets</a:t>
            </a:r>
            <a:r>
              <a:rPr lang="en-US" sz="1600" dirty="0">
                <a:latin typeface="+mj-lt"/>
              </a:rPr>
              <a:t>, then only </a:t>
            </a:r>
            <a:r>
              <a:rPr lang="en-US" sz="1600" dirty="0" err="1">
                <a:latin typeface="+mj-lt"/>
              </a:rPr>
              <a:t>4x</a:t>
            </a:r>
            <a:r>
              <a:rPr lang="en-US" sz="1600" dirty="0">
                <a:latin typeface="+mj-lt"/>
              </a:rPr>
              <a:t> 16 =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3.0 lanes can be implemented per socket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design approach implies however,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serious restriction </a:t>
            </a:r>
            <a:r>
              <a:rPr lang="en-US" sz="1600" dirty="0">
                <a:latin typeface="+mj-lt"/>
              </a:rPr>
              <a:t>on the feasible</a:t>
            </a:r>
          </a:p>
          <a:p>
            <a:r>
              <a:rPr lang="en-US" sz="1600" dirty="0">
                <a:latin typeface="+mj-lt"/>
              </a:rPr>
              <a:t>      server configurations since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4S configuration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would require already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2x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64 lanes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i.e. all 128 available </a:t>
            </a:r>
            <a:r>
              <a:rPr lang="en-US" sz="1600" dirty="0" err="1">
                <a:latin typeface="+mj-lt"/>
              </a:rPr>
              <a:t>SERDES</a:t>
            </a:r>
            <a:r>
              <a:rPr lang="en-US" sz="1600" dirty="0">
                <a:latin typeface="+mj-lt"/>
              </a:rPr>
              <a:t> circuits for interconnecting 4 sockets, consequently,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a 4S configuration no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 lanes could be provided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In other words,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the chosen IF solution allows only to implement 1S or 2S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 is full aware of this restriction and did not announce any plans to develop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4S or </a:t>
            </a:r>
            <a:r>
              <a:rPr lang="en-US" sz="1600" dirty="0" err="1">
                <a:latin typeface="+mj-lt"/>
              </a:rPr>
              <a:t>8S</a:t>
            </a:r>
            <a:r>
              <a:rPr lang="en-US" sz="1600" dirty="0">
                <a:latin typeface="+mj-lt"/>
              </a:rPr>
              <a:t> servers while employing IF.</a:t>
            </a:r>
          </a:p>
          <a:p>
            <a:r>
              <a:rPr lang="en-US" sz="1600" dirty="0">
                <a:latin typeface="+mj-lt"/>
              </a:rPr>
              <a:t>    This is understandable due to the low market share of 4S and </a:t>
            </a:r>
            <a:r>
              <a:rPr lang="en-US" sz="1600" dirty="0" err="1">
                <a:latin typeface="+mj-lt"/>
              </a:rPr>
              <a:t>8S</a:t>
            </a:r>
            <a:r>
              <a:rPr lang="en-US" sz="1600" dirty="0">
                <a:latin typeface="+mj-lt"/>
              </a:rPr>
              <a:t> servers</a:t>
            </a:r>
          </a:p>
          <a:p>
            <a:r>
              <a:rPr lang="en-US" sz="1600" dirty="0">
                <a:latin typeface="+mj-lt"/>
              </a:rPr>
              <a:t>      vs. 1S and 2S servers.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65" y="499161"/>
            <a:ext cx="724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Restrictions on the number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PCIe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3.0 lanes per socket -2</a:t>
            </a:r>
          </a:p>
        </p:txBody>
      </p:sp>
    </p:spTree>
    <p:extLst>
      <p:ext uri="{BB962C8B-B14F-4D97-AF65-F5344CB8AC3E}">
        <p14:creationId xmlns:p14="http://schemas.microsoft.com/office/powerpoint/2010/main" val="29091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57" y="497922"/>
            <a:ext cx="780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Width and bit rate of Infinity Fabric links in an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</a:t>
            </a:r>
            <a:r>
              <a:rPr lang="en-US" dirty="0">
                <a:latin typeface="+mj-lt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4"/>
            <a:ext cx="8811089" cy="293703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52400" y="1882588"/>
            <a:ext cx="8991600" cy="13447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3)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6200" y="2938689"/>
            <a:ext cx="9067800" cy="129091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26" y="3207635"/>
            <a:ext cx="88729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Remarks</a:t>
            </a:r>
          </a:p>
          <a:p>
            <a:pPr fontAlgn="base"/>
            <a:r>
              <a:rPr lang="en-US" sz="1600" dirty="0">
                <a:latin typeface="+mj-lt"/>
              </a:rPr>
              <a:t>  1)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From the 4 available Cross-Sectional Links per die only 3 are needed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to interconnect the actual die with the further three dies of the processor.</a:t>
            </a:r>
          </a:p>
          <a:p>
            <a:pPr fontAlgn="base"/>
            <a:r>
              <a:rPr lang="en-US" sz="1600" dirty="0">
                <a:latin typeface="+mj-lt"/>
              </a:rPr>
              <a:t>  2)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Die-to-Die interconnects</a:t>
            </a:r>
            <a:r>
              <a:rPr lang="en-US" sz="1600" dirty="0">
                <a:latin typeface="+mj-lt"/>
              </a:rPr>
              <a:t> are actually not differential lanes 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single-ended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  lines</a:t>
            </a:r>
            <a:r>
              <a:rPr lang="en-US" sz="1600" dirty="0">
                <a:latin typeface="+mj-lt"/>
              </a:rPr>
              <a:t> to reduce power consumption (resulting in 2 </a:t>
            </a:r>
            <a:r>
              <a:rPr lang="en-US" sz="1600" dirty="0" err="1">
                <a:latin typeface="+mj-lt"/>
              </a:rPr>
              <a:t>pJ</a:t>
            </a:r>
            <a:r>
              <a:rPr lang="en-US" sz="1600" dirty="0">
                <a:latin typeface="+mj-lt"/>
              </a:rPr>
              <a:t>/bit vs. 9 </a:t>
            </a:r>
            <a:r>
              <a:rPr lang="en-US" sz="1600" dirty="0" err="1">
                <a:latin typeface="+mj-lt"/>
              </a:rPr>
              <a:t>pJ</a:t>
            </a:r>
            <a:r>
              <a:rPr lang="en-US" sz="1600" dirty="0">
                <a:latin typeface="+mj-lt"/>
              </a:rPr>
              <a:t>/bit </a:t>
            </a:r>
            <a:r>
              <a:rPr lang="en-US" sz="1600" dirty="0" err="1">
                <a:latin typeface="+mj-lt"/>
              </a:rPr>
              <a:t>TDP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5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957" y="498229"/>
            <a:ext cx="635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Additional features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-7000-series processors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26358" y="897646"/>
            <a:ext cx="5710519" cy="93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Workload aware power management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b) Per core frequency and voltage scaling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c) Integrated secure processor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7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016"/>
            <a:ext cx="9144000" cy="547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98012"/>
            <a:ext cx="727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a) Workload aware power management of the EPYC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5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405"/>
          <a:stretch/>
        </p:blipFill>
        <p:spPr>
          <a:xfrm>
            <a:off x="0" y="1250053"/>
            <a:ext cx="9336056" cy="5020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98" y="498012"/>
            <a:ext cx="561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b) Per-core frequency and voltage scaling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331" y="6468035"/>
            <a:ext cx="361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err="1">
                <a:latin typeface="+mj-lt"/>
              </a:rPr>
              <a:t>LDO</a:t>
            </a:r>
            <a:r>
              <a:rPr lang="en-US" sz="1400" dirty="0">
                <a:latin typeface="+mj-lt"/>
              </a:rPr>
              <a:t>: Low Drop Out Voltage Regulator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0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92" t="3279" r="2080" b="6907"/>
          <a:stretch/>
        </p:blipFill>
        <p:spPr>
          <a:xfrm>
            <a:off x="55379" y="1273789"/>
            <a:ext cx="9007937" cy="5124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80" y="499066"/>
            <a:ext cx="433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c) Integrated secure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31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99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10267"/>
              </p:ext>
            </p:extLst>
          </p:nvPr>
        </p:nvGraphicFramePr>
        <p:xfrm>
          <a:off x="65316" y="1238820"/>
          <a:ext cx="8991600" cy="2164080"/>
        </p:xfrm>
        <a:graphic>
          <a:graphicData uri="http://schemas.openxmlformats.org/drawingml/2006/table">
            <a:tbl>
              <a:tblPr/>
              <a:tblGrid>
                <a:gridCol w="89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71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Cores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Threads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Frequency (GHz)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L3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DRAM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PCIe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TDP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Price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Base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All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Max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95A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EPYC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r>
                        <a:rPr lang="en-US" sz="1400" dirty="0" err="1">
                          <a:latin typeface="+mj-lt"/>
                        </a:rPr>
                        <a:t>7551P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32 / 64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effectLst/>
                          <a:latin typeface="+mj-lt"/>
                        </a:rPr>
                        <a:t>64 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8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Ch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/>
                      </a:r>
                      <a:br>
                        <a:rPr lang="en-US" sz="1400" dirty="0">
                          <a:effectLst/>
                          <a:latin typeface="+mj-lt"/>
                        </a:rPr>
                      </a:br>
                      <a:r>
                        <a:rPr lang="en-US" sz="1400" dirty="0" err="1">
                          <a:effectLst/>
                          <a:latin typeface="+mj-lt"/>
                        </a:rPr>
                        <a:t>DDR4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/>
                      </a:r>
                      <a:br>
                        <a:rPr lang="en-US" sz="1400" dirty="0"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effectLst/>
                          <a:latin typeface="+mj-lt"/>
                        </a:rPr>
                        <a:t>up to 2666</a:t>
                      </a:r>
                      <a:br>
                        <a:rPr lang="en-US" sz="1400" dirty="0"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effectLst/>
                          <a:latin typeface="+mj-lt"/>
                        </a:rPr>
                        <a:t>MT/s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effectLst/>
                          <a:latin typeface="+mj-lt"/>
                        </a:rPr>
                        <a:t>8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x16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/>
                      </a:r>
                      <a:br>
                        <a:rPr lang="en-US" sz="1400" dirty="0">
                          <a:effectLst/>
                          <a:latin typeface="+mj-lt"/>
                        </a:rPr>
                      </a:br>
                      <a:r>
                        <a:rPr lang="en-US" sz="1400" dirty="0" err="1">
                          <a:effectLst/>
                          <a:latin typeface="+mj-lt"/>
                        </a:rPr>
                        <a:t>PCIe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180W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$2100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EPYC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  <a:r>
                        <a:rPr lang="en-US" sz="1400" dirty="0" err="1">
                          <a:latin typeface="+mj-lt"/>
                        </a:rPr>
                        <a:t>7401P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24 / 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155W</a:t>
                      </a:r>
                      <a:r>
                        <a:rPr lang="en-US" sz="1400" dirty="0">
                          <a:latin typeface="+mj-lt"/>
                        </a:rPr>
                        <a:t>/</a:t>
                      </a:r>
                      <a:r>
                        <a:rPr lang="en-US" sz="1400" dirty="0" err="1">
                          <a:latin typeface="+mj-lt"/>
                        </a:rPr>
                        <a:t>170W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$1075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EPYC 7351P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16 / 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155W</a:t>
                      </a:r>
                      <a:r>
                        <a:rPr lang="en-US" sz="1400" dirty="0">
                          <a:latin typeface="+mj-lt"/>
                        </a:rPr>
                        <a:t>/</a:t>
                      </a:r>
                      <a:r>
                        <a:rPr lang="en-US" sz="1400" dirty="0" err="1">
                          <a:latin typeface="+mj-lt"/>
                        </a:rPr>
                        <a:t>170W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$750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141" y="498225"/>
            <a:ext cx="734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Main features of AMD's 1S EPYC-7000 series processors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847" y="3782586"/>
            <a:ext cx="899060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Note that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 tag </a:t>
            </a:r>
            <a:r>
              <a:rPr lang="en-US" sz="1600" dirty="0">
                <a:latin typeface="+mj-lt"/>
              </a:rPr>
              <a:t>means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1S configuration</a:t>
            </a:r>
            <a:r>
              <a:rPr lang="en-US" sz="1600" dirty="0">
                <a:latin typeface="+mj-lt"/>
              </a:rPr>
              <a:t>.</a:t>
            </a:r>
          </a:p>
          <a:p>
            <a:pPr fontAlgn="base"/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last numeric character in the model designation, </a:t>
            </a:r>
            <a:r>
              <a:rPr lang="en-US" sz="1600" dirty="0">
                <a:latin typeface="+mj-lt"/>
              </a:rPr>
              <a:t>i.e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 1 </a:t>
            </a:r>
            <a:r>
              <a:rPr lang="en-US" sz="1600" dirty="0">
                <a:latin typeface="+mj-lt"/>
              </a:rPr>
              <a:t>indicates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generation 1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8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99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842799"/>
              </p:ext>
            </p:extLst>
          </p:nvPr>
        </p:nvGraphicFramePr>
        <p:xfrm>
          <a:off x="58055" y="1253920"/>
          <a:ext cx="9027888" cy="4334820"/>
        </p:xfrm>
        <a:graphic>
          <a:graphicData uri="http://schemas.openxmlformats.org/drawingml/2006/table">
            <a:tbl>
              <a:tblPr/>
              <a:tblGrid>
                <a:gridCol w="1354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3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0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0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94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2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2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458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Cores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Threads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Frequency (GHz)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DRAM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PCIe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TDP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Price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Base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All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Max</a:t>
                      </a:r>
                    </a:p>
                  </a:txBody>
                  <a:tcPr marL="27989" marR="27989" marT="27989" marB="279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0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7601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/ 64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3.2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 MB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>
                        <a:spcAft>
                          <a:spcPts val="400"/>
                        </a:spcAft>
                      </a:pP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</a:t>
                      </a:r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DDR4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 to 2666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MT/s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</a:t>
                      </a:r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x16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PCIe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$4200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0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7551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/ 64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2.55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&gt;$3400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7501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/ 64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2.60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155W/170W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$3400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0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7451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 / 48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2.30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2.90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3.2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&gt;$2400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7401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 / 48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155W/170W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$1850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7351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/ 32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2.40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2.9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155W/170W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&gt;$1100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7301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/ 32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155W/170W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&gt;$800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7281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/ 32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2.10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MB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155W/170W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$650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0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EPYC 7251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/ 16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2.10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2.9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120W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$475</a:t>
                      </a:r>
                    </a:p>
                  </a:txBody>
                  <a:tcPr marL="32654" marR="32654" marT="32654" marB="3265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515" y="498225"/>
            <a:ext cx="734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Main features of AMD's 2S EPYC-7000 series processors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hu-HU" sz="1600" dirty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55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" y="1240356"/>
            <a:ext cx="9066253" cy="4366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29" y="499477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Layout of a 2S EPYC server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106" y="5860087"/>
            <a:ext cx="3890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Note that it does not require a </a:t>
            </a:r>
            <a:r>
              <a:rPr lang="en-US" sz="1600" dirty="0" err="1">
                <a:latin typeface="+mj-lt"/>
              </a:rPr>
              <a:t>PCH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 smtClean="0"/>
              <a:t>(20)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23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1)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2" y="976744"/>
            <a:ext cx="5651960" cy="5881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41" y="498012"/>
            <a:ext cx="745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Example EPYC 2S motherboard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SuperMicro's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H11DSi) -1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33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5679" y="1443841"/>
            <a:ext cx="3213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1. Dual AMD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EPYC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™ 7000-Series </a:t>
            </a: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       Processors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2TB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Registered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ECC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DDR4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    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2666MHz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SDRAM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in 16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DIMMs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3. Expansion slots:</a:t>
            </a:r>
            <a:b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       2 PCI-E 3.0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x16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       3 PCI-E 3.0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x8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</a:b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4. 10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SATA3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, 1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M.2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, 2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SATA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DOM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5. Dual Gigabit Ethernet LAN Ports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6.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ASPEED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AST2500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BMC graphics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7. Up to 2 USB 3.0 ports</a:t>
            </a:r>
            <a:b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    Up to 4 USB 2.0 ports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8. 8 4-pin </a:t>
            </a:r>
            <a:r>
              <a:rPr lang="en-US" sz="1400" dirty="0" err="1">
                <a:solidFill>
                  <a:srgbClr val="003366"/>
                </a:solidFill>
                <a:latin typeface="Arial" panose="020B0604020202020204" pitchFamily="34" charset="0"/>
              </a:rPr>
              <a:t>PWM</a:t>
            </a:r>
            <a:r>
              <a:rPr lang="en-US" sz="1400" dirty="0">
                <a:solidFill>
                  <a:srgbClr val="003366"/>
                </a:solidFill>
                <a:latin typeface="Arial" panose="020B0604020202020204" pitchFamily="34" charset="0"/>
              </a:rPr>
              <a:t> Fan &amp; Speed control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94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(</a:t>
            </a:r>
            <a:r>
              <a:rPr lang="en-US" sz="1600" dirty="0">
                <a:solidFill>
                  <a:srgbClr val="FFFFFF"/>
                </a:solidFill>
              </a:rPr>
              <a:t>18</a:t>
            </a:r>
            <a:r>
              <a:rPr lang="hu-HU" sz="1600" dirty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623"/>
          <a:stretch/>
        </p:blipFill>
        <p:spPr>
          <a:xfrm>
            <a:off x="89687" y="1337910"/>
            <a:ext cx="8977313" cy="3579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86" y="493597"/>
            <a:ext cx="90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Interconnecting two CCX core complexes by means of the Infinity Fabric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(IF) in a Zeppelin die [88]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504" y="5274642"/>
            <a:ext cx="4437882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IFOP: IF On-Package interconnect links</a:t>
            </a:r>
          </a:p>
          <a:p>
            <a:pPr fontAlgn="base"/>
            <a:r>
              <a:rPr lang="en-US" sz="1600" dirty="0" smtClean="0">
                <a:latin typeface="+mj-lt"/>
              </a:rPr>
              <a:t>IFIS:  IF Inter-Socket interconnect links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832" y="6035042"/>
            <a:ext cx="576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SDF </a:t>
            </a:r>
            <a:r>
              <a:rPr lang="en-US" sz="1600" dirty="0" smtClean="0">
                <a:latin typeface="+mj-lt"/>
              </a:rPr>
              <a:t>implements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crossbar-type on-die interconnect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38" y="6343047"/>
            <a:ext cx="890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SerDes</a:t>
            </a:r>
            <a:r>
              <a:rPr lang="en-US" dirty="0" smtClean="0"/>
              <a:t>: (</a:t>
            </a:r>
            <a:r>
              <a:rPr lang="en-US" dirty="0" err="1" smtClean="0"/>
              <a:t>Serializer</a:t>
            </a:r>
            <a:r>
              <a:rPr lang="en-US" dirty="0" smtClean="0"/>
              <a:t>/</a:t>
            </a:r>
            <a:r>
              <a:rPr lang="en-US" dirty="0" err="1" smtClean="0"/>
              <a:t>Deserializer</a:t>
            </a:r>
            <a:r>
              <a:rPr lang="en-US" dirty="0" smtClean="0"/>
              <a:t>) interface to another </a:t>
            </a:r>
            <a:r>
              <a:rPr lang="en-US" dirty="0"/>
              <a:t>chip within the system</a:t>
            </a:r>
            <a:endParaRPr lang="en-US" sz="16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781701" y="1935611"/>
            <a:ext cx="3176337" cy="15872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516" y="1790296"/>
            <a:ext cx="1600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Infinity Fabric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43713" y="1457558"/>
            <a:ext cx="710691" cy="3423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66649" y="1465579"/>
            <a:ext cx="710691" cy="3423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6C65B-DC87-457C-9578-86D33A8A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" y="1120878"/>
            <a:ext cx="8994926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" y="499161"/>
            <a:ext cx="581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Example block diagram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2S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server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71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 smtClean="0"/>
              <a:t>(22)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03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nandtech.com/doci/11551/epyc_tech_day_first_session_for_press_and_analysts_06_19_2017-page-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656" y="1506070"/>
            <a:ext cx="8860734" cy="51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820" y="498012"/>
            <a:ext cx="829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Performance comparison AMD's EPIC vs. Intel's Broadwell server line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models while running the SPECint_rate_base2006 benchmark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21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9. </a:t>
            </a:r>
            <a:r>
              <a:rPr lang="en-US" sz="1600" dirty="0"/>
              <a:t>The </a:t>
            </a:r>
            <a:r>
              <a:rPr lang="en-US" sz="1600" dirty="0" err="1"/>
              <a:t>Epyc</a:t>
            </a:r>
            <a:r>
              <a:rPr lang="en-US" sz="1600" dirty="0"/>
              <a:t> server line </a:t>
            </a:r>
            <a:r>
              <a:rPr lang="hu-HU" sz="1600" dirty="0"/>
              <a:t>(</a:t>
            </a:r>
            <a:r>
              <a:rPr lang="hu-HU" sz="1600" dirty="0" smtClean="0"/>
              <a:t>2</a:t>
            </a:r>
            <a:r>
              <a:rPr lang="hu-HU" sz="1600" dirty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5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10. References</a:t>
            </a:r>
          </a:p>
        </p:txBody>
      </p:sp>
    </p:spTree>
    <p:extLst>
      <p:ext uri="{BB962C8B-B14F-4D97-AF65-F5344CB8AC3E}">
        <p14:creationId xmlns:p14="http://schemas.microsoft.com/office/powerpoint/2010/main" val="40697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10. </a:t>
            </a:r>
            <a:r>
              <a:rPr lang="en-US" altLang="en-US" sz="1600" dirty="0"/>
              <a:t>References (</a:t>
            </a:r>
            <a:r>
              <a:rPr lang="hu-HU" altLang="en-US" sz="1600" dirty="0"/>
              <a:t>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49213" y="638175"/>
            <a:ext cx="892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Morris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2016: AMD inches closer to Zen, announces Polaris graphics and new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 2016, http://www.zdnet.com/article/computex-2016-amd-inches-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closer-to-zen-announces-polaris-graphics-and-new-apus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49213" y="1468438"/>
            <a:ext cx="8573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Chiappetta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Xeon Scalable Debuts: Dual Xeon Platinum 8176 With 112 Threads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Tested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Hot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https://hothardware.com/reviews/intel-xeon-scalable-processor-family-review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53975" y="2266950"/>
            <a:ext cx="928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Heart Of AMD’s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Epyc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Comeback Is Infinity 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12 2017,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https://www.nextplatform.com/2017/07/12/heart-amds-epyc-comeback-infinity-fabric/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49213" y="2846388"/>
            <a:ext cx="8870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quadcore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 5300 review, Nov. 13 2006,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www.hardware.info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-US/articles/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amdnY2ppZGWa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Intel_quadcore_Xeon_5300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review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53975" y="3542926"/>
            <a:ext cx="861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Wasson S., Intel's Woodcrest processor previewed, The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Bensley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server platform debuts, 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May 23, 2006, The Tech Report,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http://techreport.com/articles.x/10021/1 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49213" y="4149351"/>
            <a:ext cx="5968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IBM z10, https://en.wikipedia.org/wiki/IBM_z10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47625" y="4531939"/>
            <a:ext cx="8737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 Infinity Fabric Update and MCM Cost Savings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STH, Aug. 22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https://www.servethehome.com/amd-epyc-infinity-fabric-update-mcm-cost-savings/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49213" y="5139951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WikiChip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sz="1400" dirty="0"/>
              <a:t>Zen - </a:t>
            </a:r>
            <a:r>
              <a:rPr lang="hu-HU" sz="1400" dirty="0" err="1"/>
              <a:t>Microarchitectures</a:t>
            </a:r>
            <a:r>
              <a:rPr lang="hu-HU" sz="1400" dirty="0"/>
              <a:t> – AMD,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https://en.wikichip.org/wiki/amd/microarchitectures/zen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9213" y="5749551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Amjad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T.,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Zen CPU Core Implementation Details Shared At ISSCC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SegmentNext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Febr. 9 2017, https://segmentnext.com/2017/02/09/amd-zen-cpu/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10. </a:t>
            </a:r>
            <a:r>
              <a:rPr lang="en-US" altLang="en-US" sz="1600" dirty="0"/>
              <a:t>References (</a:t>
            </a:r>
            <a:r>
              <a:rPr lang="hu-HU" altLang="en-US" sz="1600" dirty="0"/>
              <a:t>2)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61540" y="638175"/>
            <a:ext cx="87689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The AMD Zen and Ryzen 7 Review: A Deep Dive on 1800X, 1700X and 1700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March 2 2017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http://www.anandtech.com/show/11170/the-amd-zen-and-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ryzen-7-review-a-deep-dive-on-1800x-1700x-and-1700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61540" y="1449388"/>
            <a:ext cx="8801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Plays Defense: Inside Its EPYC Slide Deck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http://www.tomshardware.com/reviews/intel-amd-die-fabric-slides,5125-2.html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66302" y="2057400"/>
            <a:ext cx="716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Releases EPYC Enterprise 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eTeknix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https://www.eteknix.com/amd-releases-epyc-enterprise-processors/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61540" y="2665413"/>
            <a:ext cx="92177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Gives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More Zen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Details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3.4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GHz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Neural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Net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Prediction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&amp; 25 MHz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Boost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Steps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Dec. 13 2016, http://www.anandtech.com/show/10907/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amd-gives-more-zen-details-ryzen-34-ghz-nvme-neural-net-prediction-25-mhz-boost-steps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66302" y="3473450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New leak hints at AMD Zen’s architecture, organization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2015, https://www.extremetech.com/gaming/204523-new-leak-hints-at-amd-zens-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architecture-organization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59952" y="4281488"/>
            <a:ext cx="90427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Clark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New x86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Computing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Hot Chips 28,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Aug. 23 2016, http://www.hotchips.org/wp-content/uploads/hc_archives/hc28/HC28.23-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Tuesday-Epub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/HC28.23.90-High-Perform-Epub/HC28.23.930-X86-core-MikeClark-AMD-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final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_v2-28.pdf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1540" y="5308600"/>
            <a:ext cx="9041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Singh T., Zen: A Next-Generation High-Performance x86 Core,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ISSCC 2017, Session 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Digital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1540" y="5918200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Goto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H.,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Infinity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PC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Watch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http://pc.watch.impress.co.jp/docs/column/kaigai/1053318.html</a:t>
            </a:r>
          </a:p>
        </p:txBody>
      </p:sp>
    </p:spTree>
    <p:extLst>
      <p:ext uri="{BB962C8B-B14F-4D97-AF65-F5344CB8AC3E}">
        <p14:creationId xmlns:p14="http://schemas.microsoft.com/office/powerpoint/2010/main" val="38831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10. </a:t>
            </a:r>
            <a:r>
              <a:rPr lang="en-US" altLang="en-US" sz="1600" dirty="0"/>
              <a:t>References (</a:t>
            </a:r>
            <a:r>
              <a:rPr lang="hu-HU" altLang="en-US" sz="1600" dirty="0"/>
              <a:t>3)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48093" y="638175"/>
            <a:ext cx="89820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8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AMD Winds Up One-Two Compute Punch For Servers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Platform,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19 2017,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https://www.nextplatform.com/2017/06/19/amd-winds-one-two-compute-punch-servers/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48093" y="1449388"/>
            <a:ext cx="6077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19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Koduri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R., AMD’s 2017 Financial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Analyst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Day, May 16 2017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52855" y="1838325"/>
            <a:ext cx="85014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review: AMD's monster 1950X stomps on other CPUs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PC World, Aug. 10 2017, https://www.pcworld.com/article/3214635/components-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ryzen-threadripper-review-we-test-amds-monster-cpu.html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48093" y="2665413"/>
            <a:ext cx="8815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AMD's Future in Servers: New 7000-Series CPUs Launched and EPYC Analysis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June 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http://www.anandtech.com/show/11551/amds-future-in-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servers-new-7000-series-cpus-launched-and-epyc-analysis/2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52855" y="3473450"/>
            <a:ext cx="8631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Core i9-7900X Review: Meet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19 2017,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http://www.tomshardware.com/reviews/intel-core-i9-7900x-skylake-x,5092-2.html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46505" y="4071938"/>
            <a:ext cx="8528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and 1920X Review: CPUs on Steroids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Aug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http://www.anandtech.com/show/11697/the-amd-ryzen-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threadripper-1950x-and-1920x-review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092" y="488950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Aug. 10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http://www.tomshardware.com/reviews/amd-ryzen-threadripper-1950x-cpu,5167-2.html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8093" y="5499100"/>
            <a:ext cx="89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G.,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Your guide to the Ryzen AM4 platform and its X370, B350, and A320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chipsets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 2017, https://rog.asus.com/articles/technologies/your-guide-to-the-ryzen-am4-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platform-and-its-x370-b350-and-a320-chipsets/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10. </a:t>
            </a:r>
            <a:r>
              <a:rPr lang="en-US" altLang="en-US" sz="1600" dirty="0"/>
              <a:t>References (</a:t>
            </a:r>
            <a:r>
              <a:rPr lang="hu-HU" altLang="en-US" sz="1600" dirty="0"/>
              <a:t>4)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61540" y="638175"/>
            <a:ext cx="888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26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Why Ryzen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has two extra chips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PC World,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27 2017,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https://www.pcworld.com/article/3211409/computers/why-ryzen-threadripper-has-two-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mysterious-chips.html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61540" y="1449388"/>
            <a:ext cx="6903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27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Cinebench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Maxon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https://www.maxon.net/en/products/cinebench/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66302" y="1838325"/>
            <a:ext cx="8750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AMD: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Owns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Seeking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Aug.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https://seekingalpha.com/article/4097976-amd-threadripper-owns-intel?auth_param=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djq9a:1corga9:7e836bbeb489dc69af8486d4cc569a2e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61540" y="2665413"/>
            <a:ext cx="8709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 New Day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Datacenter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Presentation at AMD Financial Analyst Day, May 16 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          </a:t>
            </a:r>
            <a:r>
              <a:rPr lang="en-US" sz="1400" dirty="0"/>
              <a:t>http://ir.amd.com/phoenix.zhtml?c=74093&amp;p=irol-analystday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66302" y="3282950"/>
            <a:ext cx="871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New Server Economies Of Scale For AMD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https://www.nextplatform.com/2017/07/13/new-server-economies-scale-amd/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59952" y="3881438"/>
            <a:ext cx="8060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Kingsley-Hughes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EPYC: What you need to know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http://www.zdnet.com/article/amd-epyc-what-you-need-to-know/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1539" y="448945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MCM-GPU: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Multi-Chip-Module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Continued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Performance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Scalability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Nvidia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http://research.nvidia.com/publication/2017-06_MCM-GPU%3A-Multi-Chip-Module-GPUs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1540" y="5099050"/>
            <a:ext cx="8961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H11DSI-NT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Users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’s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Manual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Supermicro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42" y="5540189"/>
            <a:ext cx="9043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[34]: </a:t>
            </a:r>
            <a:r>
              <a:rPr lang="en-US" sz="1400" dirty="0" err="1"/>
              <a:t>Hruska</a:t>
            </a:r>
            <a:r>
              <a:rPr lang="en-US" sz="1400" dirty="0"/>
              <a:t> J., Report: AMD Stealing Significant Market Share, Revenue from Intel, </a:t>
            </a:r>
            <a:r>
              <a:rPr lang="en-US" sz="1400" dirty="0" err="1"/>
              <a:t>Extremetech</a:t>
            </a:r>
            <a:endParaRPr lang="en-US" sz="1400" dirty="0"/>
          </a:p>
          <a:p>
            <a:r>
              <a:rPr lang="en-US" sz="1400" dirty="0"/>
              <a:t>           Sept. 6,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www.extremetech.com</a:t>
            </a:r>
            <a:r>
              <a:rPr lang="en-US" sz="1400" dirty="0"/>
              <a:t>/computing/255122-</a:t>
            </a:r>
            <a:r>
              <a:rPr lang="en-US" sz="1400" dirty="0" err="1"/>
              <a:t>european</a:t>
            </a:r>
            <a:r>
              <a:rPr lang="en-US" sz="1400" dirty="0"/>
              <a:t>-retailer-shows-</a:t>
            </a:r>
            <a:r>
              <a:rPr lang="en-US" sz="1400" dirty="0" err="1"/>
              <a:t>amd</a:t>
            </a:r>
            <a:r>
              <a:rPr lang="en-US" sz="1400" dirty="0"/>
              <a:t>-stealing</a:t>
            </a:r>
          </a:p>
          <a:p>
            <a:r>
              <a:rPr lang="en-US" sz="1400" dirty="0"/>
              <a:t>           -significant-market-share-revenue-intel</a:t>
            </a:r>
          </a:p>
        </p:txBody>
      </p:sp>
    </p:spTree>
    <p:extLst>
      <p:ext uri="{BB962C8B-B14F-4D97-AF65-F5344CB8AC3E}">
        <p14:creationId xmlns:p14="http://schemas.microsoft.com/office/powerpoint/2010/main" val="6037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(5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9952" y="645460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[35]: </a:t>
            </a:r>
            <a:r>
              <a:rPr lang="en-US" sz="1400" dirty="0" err="1"/>
              <a:t>Skylake</a:t>
            </a:r>
            <a:r>
              <a:rPr lang="en-US" sz="1400" dirty="0"/>
              <a:t> (client) - Microarchitectures - Intel,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://en.wikichip.org/wiki/intel/microarchitectures/skylake_(client)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71" y="1223684"/>
            <a:ext cx="60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[36]: Zen - Microarchitectures - AMD, </a:t>
            </a:r>
            <a:r>
              <a:rPr lang="en-US" sz="1400" dirty="0" err="1"/>
              <a:t>WikiChip</a:t>
            </a:r>
            <a:r>
              <a:rPr lang="en-US" sz="1400" dirty="0"/>
              <a:t>, </a:t>
            </a:r>
          </a:p>
          <a:p>
            <a:pPr fontAlgn="base"/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://en.wikichip.org/wiki/amd/microarchitectures/zen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5" y="1815354"/>
            <a:ext cx="9293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[37]: </a:t>
            </a:r>
            <a:r>
              <a:rPr lang="en-US" sz="1400" dirty="0" err="1"/>
              <a:t>Kampman</a:t>
            </a:r>
            <a:r>
              <a:rPr lang="en-US" sz="1400" dirty="0"/>
              <a:t> J., AMD's Ryzen 7 </a:t>
            </a:r>
            <a:r>
              <a:rPr lang="en-US" sz="1400" dirty="0" err="1"/>
              <a:t>2700U</a:t>
            </a:r>
            <a:r>
              <a:rPr lang="en-US" sz="1400" dirty="0"/>
              <a:t> and Ryzen 5 </a:t>
            </a:r>
            <a:r>
              <a:rPr lang="en-US" sz="1400" dirty="0" err="1"/>
              <a:t>2500U</a:t>
            </a:r>
            <a:r>
              <a:rPr lang="en-US" sz="1400" dirty="0"/>
              <a:t> </a:t>
            </a:r>
            <a:r>
              <a:rPr lang="en-US" sz="1400" dirty="0" err="1"/>
              <a:t>APUs</a:t>
            </a:r>
            <a:r>
              <a:rPr lang="en-US" sz="1400" dirty="0"/>
              <a:t> revealed, </a:t>
            </a:r>
            <a:r>
              <a:rPr lang="en-US" sz="1400" dirty="0" err="1"/>
              <a:t>TechReport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Oct</a:t>
            </a:r>
            <a:r>
              <a:rPr lang="en-US" sz="1400" dirty="0"/>
              <a:t>. 26, 2017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://techreport.com/review/32743/amd-ryzen-7-2700u-and-ryzen-5-2500u-apus-revealed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38" y="2685142"/>
            <a:ext cx="916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[38]: </a:t>
            </a:r>
            <a:r>
              <a:rPr lang="en-US" sz="1400" dirty="0" err="1"/>
              <a:t>Cutress</a:t>
            </a:r>
            <a:r>
              <a:rPr lang="en-US" sz="1400" dirty="0"/>
              <a:t> I., Ryzen Mobile is Launched: AMD </a:t>
            </a:r>
            <a:r>
              <a:rPr lang="en-US" sz="1400" dirty="0" err="1"/>
              <a:t>APUs</a:t>
            </a:r>
            <a:r>
              <a:rPr lang="en-US" sz="1400" dirty="0"/>
              <a:t> for Laptops, with Vega and Updated Zen,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AnandTech</a:t>
            </a:r>
            <a:r>
              <a:rPr lang="en-US" sz="1400" dirty="0"/>
              <a:t>, Oct. 26,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://www.anandtech.com/show/11964/ryzen-mobile-is-launched-amd-apus-for-laptops-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with-</a:t>
            </a:r>
            <a:r>
              <a:rPr lang="en-US" sz="1400" dirty="0" err="1" smtClean="0"/>
              <a:t>vega</a:t>
            </a:r>
            <a:r>
              <a:rPr lang="en-US" sz="1400" dirty="0" smtClean="0"/>
              <a:t>-and-updated-</a:t>
            </a:r>
            <a:r>
              <a:rPr lang="en-US" sz="1400" dirty="0" err="1" smtClean="0"/>
              <a:t>zen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824" y="3671048"/>
            <a:ext cx="809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[39]: Day M., Understanding Low Drop Out (</a:t>
            </a:r>
            <a:r>
              <a:rPr lang="en-US" sz="1400" dirty="0" err="1"/>
              <a:t>LDO</a:t>
            </a:r>
            <a:r>
              <a:rPr lang="en-US" sz="1400" dirty="0"/>
              <a:t>) Regulators, Texas Instruments, 2006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www.ti.com</a:t>
            </a:r>
            <a:r>
              <a:rPr lang="en-US" sz="1400" dirty="0"/>
              <a:t>/lit/ml/</a:t>
            </a:r>
            <a:r>
              <a:rPr lang="en-US" sz="1400" dirty="0" err="1"/>
              <a:t>slup239</a:t>
            </a:r>
            <a:r>
              <a:rPr lang="en-US" sz="1400" dirty="0"/>
              <a:t>/</a:t>
            </a:r>
            <a:r>
              <a:rPr lang="en-US" sz="1400" dirty="0" err="1"/>
              <a:t>slup239.pdf</a:t>
            </a:r>
            <a:r>
              <a:rPr lang="en-US" sz="1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71" y="4289613"/>
            <a:ext cx="8935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[40]: Bright P., CPU competition at last: AMD Ryzen brings 8 cores from just $329, </a:t>
            </a:r>
            <a:r>
              <a:rPr lang="en-US" sz="1400" dirty="0" err="1"/>
              <a:t>ArsTechnica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2/22/2017</a:t>
            </a:r>
            <a:r>
              <a:rPr lang="en-US" sz="1400" dirty="0"/>
              <a:t>, https://arstechnica.com/information-technology/2017/02/amd-ryzen-arrives-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march-2-8-cores-16-threads-from-just-329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824" y="5082989"/>
            <a:ext cx="9248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[41]:Processor Programing Reference (</a:t>
            </a:r>
            <a:r>
              <a:rPr lang="en-US" sz="1400" dirty="0" err="1"/>
              <a:t>PPR</a:t>
            </a:r>
            <a:r>
              <a:rPr lang="en-US" sz="1400" dirty="0"/>
              <a:t>) for AMD Family </a:t>
            </a:r>
            <a:r>
              <a:rPr lang="en-US" sz="1400" dirty="0" err="1"/>
              <a:t>17h</a:t>
            </a:r>
            <a:r>
              <a:rPr lang="en-US" sz="1400" dirty="0"/>
              <a:t> Model </a:t>
            </a:r>
            <a:r>
              <a:rPr lang="en-US" sz="1400" dirty="0" err="1"/>
              <a:t>01h</a:t>
            </a:r>
            <a:r>
              <a:rPr lang="en-US" sz="1400" dirty="0"/>
              <a:t>, Revision </a:t>
            </a:r>
            <a:r>
              <a:rPr lang="en-US" sz="1400" dirty="0" err="1"/>
              <a:t>B1</a:t>
            </a:r>
            <a:r>
              <a:rPr lang="en-US" sz="1400" dirty="0"/>
              <a:t> Processors,</a:t>
            </a:r>
          </a:p>
          <a:p>
            <a:r>
              <a:rPr lang="en-US" sz="1400" dirty="0"/>
              <a:t>         </a:t>
            </a:r>
            <a:r>
              <a:rPr lang="hu-HU" sz="1400" dirty="0" smtClean="0"/>
              <a:t>  </a:t>
            </a:r>
            <a:r>
              <a:rPr lang="en-US" sz="1400" dirty="0" smtClean="0"/>
              <a:t>54945 </a:t>
            </a:r>
            <a:r>
              <a:rPr lang="en-US" sz="1400" dirty="0"/>
              <a:t>Rev. 1.14, April 15, 2017          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71" y="5634321"/>
            <a:ext cx="9227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[42]: Kennedy P., Second AMD Naples Server Pictures and Platform Block Diagram 112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PCIe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Lanes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Exposed!,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ServeTheHome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 April 6, 2017,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        https://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www.servethehome.com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wp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-content/uploads/2017/04/AMD-Naples-Server-Block-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Diagram.jpg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93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(6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4824" y="645459"/>
            <a:ext cx="746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[43]: </a:t>
            </a:r>
            <a:r>
              <a:rPr lang="en-US" sz="1400" dirty="0">
                <a:solidFill>
                  <a:srgbClr val="000000"/>
                </a:solidFill>
              </a:rPr>
              <a:t>Infinity Fabric (IF) - AMD, https://</a:t>
            </a:r>
            <a:r>
              <a:rPr lang="en-US" sz="1400" dirty="0" err="1">
                <a:solidFill>
                  <a:srgbClr val="000000"/>
                </a:solidFill>
              </a:rPr>
              <a:t>en.wikichip.org</a:t>
            </a:r>
            <a:r>
              <a:rPr lang="en-US" sz="1400" dirty="0">
                <a:solidFill>
                  <a:srgbClr val="000000"/>
                </a:solidFill>
              </a:rPr>
              <a:t>/wiki/</a:t>
            </a:r>
            <a:r>
              <a:rPr lang="en-US" sz="1400" dirty="0" err="1">
                <a:solidFill>
                  <a:srgbClr val="000000"/>
                </a:solidFill>
              </a:rPr>
              <a:t>amd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en-US" sz="1400" dirty="0" err="1">
                <a:solidFill>
                  <a:srgbClr val="000000"/>
                </a:solidFill>
              </a:rPr>
              <a:t>infinity_fabric</a:t>
            </a:r>
            <a:r>
              <a:rPr lang="en-US" sz="14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10" y="1008530"/>
            <a:ext cx="861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[44]: </a:t>
            </a:r>
            <a:r>
              <a:rPr lang="en-US" sz="1400" dirty="0" err="1"/>
              <a:t>Frumusanu</a:t>
            </a:r>
            <a:r>
              <a:rPr lang="en-US" sz="1400" dirty="0"/>
              <a:t> A., ARM Reveals </a:t>
            </a:r>
            <a:r>
              <a:rPr lang="en-US" sz="1400" dirty="0" err="1"/>
              <a:t>Cotex-A72</a:t>
            </a:r>
            <a:r>
              <a:rPr lang="en-US" sz="1400" dirty="0"/>
              <a:t> Architecture Details, </a:t>
            </a:r>
            <a:r>
              <a:rPr lang="en-US" sz="1400" dirty="0" err="1"/>
              <a:t>AnandTech</a:t>
            </a:r>
            <a:r>
              <a:rPr lang="en-US" sz="1400" dirty="0"/>
              <a:t>, Apr. 23, 2015,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://www.anandtech.com/show/9184/arm-reveals-cortex-a72-architecture-details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10" y="1613648"/>
            <a:ext cx="8791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[4</a:t>
            </a:r>
            <a:r>
              <a:rPr lang="hu-HU" sz="1400" dirty="0">
                <a:solidFill>
                  <a:srgbClr val="000000"/>
                </a:solidFill>
              </a:rPr>
              <a:t>5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</a:rPr>
              <a:t>Lee H-J., Shin Y., Bae S., Kim M., Kim K., </a:t>
            </a:r>
            <a:r>
              <a:rPr lang="en-US" sz="1400" dirty="0" err="1"/>
              <a:t>20nm</a:t>
            </a:r>
            <a:r>
              <a:rPr lang="en-US" sz="1400" dirty="0"/>
              <a:t> High-K Metal Gate Heterogeneous 64-bit</a:t>
            </a:r>
            <a:r>
              <a:rPr lang="hu-HU" sz="1400" dirty="0"/>
              <a:t> </a:t>
            </a:r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Quad-core </a:t>
            </a:r>
            <a:r>
              <a:rPr lang="en-US" sz="1400" dirty="0"/>
              <a:t>CPUs and Hexa-core GPU for High</a:t>
            </a:r>
            <a:r>
              <a:rPr lang="hu-HU" sz="1400" dirty="0"/>
              <a:t> </a:t>
            </a:r>
            <a:r>
              <a:rPr lang="en-US" sz="1400" dirty="0"/>
              <a:t>performance</a:t>
            </a:r>
            <a:r>
              <a:rPr lang="hu-HU" sz="1400" dirty="0"/>
              <a:t> </a:t>
            </a:r>
            <a:r>
              <a:rPr lang="en-US" sz="1400" dirty="0"/>
              <a:t>and Energy-efficient Mobile </a:t>
            </a:r>
            <a:endParaRPr lang="hu-HU" sz="1400" dirty="0"/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Application</a:t>
            </a:r>
            <a:r>
              <a:rPr lang="hu-HU" sz="1400" dirty="0" smtClean="0"/>
              <a:t> </a:t>
            </a:r>
            <a:r>
              <a:rPr lang="en-US" sz="1400" dirty="0"/>
              <a:t>Processor</a:t>
            </a:r>
            <a:r>
              <a:rPr lang="hu-HU" sz="1400" dirty="0"/>
              <a:t>, ISOCC, 2015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754" y="2380130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[46]: Multi-core and System Coherence Design Challenges,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://www.ece.cmu.edu/~ece742/lib/exe/fetch.php?media=arm_multicore_and_system_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coherence</a:t>
            </a:r>
            <a:r>
              <a:rPr lang="en-US" sz="1400" dirty="0"/>
              <a:t>_-_cmu.pdf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54" y="3159426"/>
            <a:ext cx="8593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[47]: Cheng M., </a:t>
            </a:r>
            <a:r>
              <a:rPr lang="en-US" sz="1400" dirty="0" err="1"/>
              <a:t>NXP</a:t>
            </a:r>
            <a:r>
              <a:rPr lang="en-US" sz="1400" dirty="0"/>
              <a:t> </a:t>
            </a:r>
            <a:r>
              <a:rPr lang="en-US" sz="1400" dirty="0" err="1"/>
              <a:t>QorIQ</a:t>
            </a:r>
            <a:r>
              <a:rPr lang="en-US" sz="1400" dirty="0"/>
              <a:t> Product Family Roadmap, Freescale, </a:t>
            </a:r>
            <a:r>
              <a:rPr lang="en-US" sz="1400" dirty="0" err="1"/>
              <a:t>APF</a:t>
            </a:r>
            <a:r>
              <a:rPr lang="en-US" sz="1400" dirty="0"/>
              <a:t>-NET-</a:t>
            </a:r>
            <a:r>
              <a:rPr lang="en-US" sz="1400" dirty="0" err="1"/>
              <a:t>T0795</a:t>
            </a:r>
            <a:r>
              <a:rPr lang="en-US" sz="1400" dirty="0"/>
              <a:t>, April 2013,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://www.freescale.com/files/training/doc/dwf/DWF13_APF_NET_T0795.pdf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70" y="3816202"/>
            <a:ext cx="850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[48]: Kennedy P., AMD Ryzen 5 </a:t>
            </a:r>
            <a:r>
              <a:rPr lang="en-US" sz="1400" dirty="0" err="1"/>
              <a:t>1600X</a:t>
            </a:r>
            <a:r>
              <a:rPr lang="en-US" sz="1400" dirty="0"/>
              <a:t> and </a:t>
            </a:r>
            <a:r>
              <a:rPr lang="en-US" sz="1400" dirty="0" err="1"/>
              <a:t>1500X</a:t>
            </a:r>
            <a:r>
              <a:rPr lang="en-US" sz="1400" dirty="0"/>
              <a:t> (6-core and 4-core) Announced, </a:t>
            </a:r>
            <a:r>
              <a:rPr lang="en-US" sz="1400" dirty="0" err="1"/>
              <a:t>STH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 </a:t>
            </a:r>
            <a:r>
              <a:rPr lang="en-US" sz="1400" dirty="0"/>
              <a:t>2, 2017,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://www.servethehome.com/amd-ryzen-5-1600x-and-1500x-6-core-and-4-core-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announced</a:t>
            </a:r>
            <a:r>
              <a:rPr lang="en-US" sz="14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67" y="4790362"/>
            <a:ext cx="8598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[49]: ARM Cortex-</a:t>
            </a:r>
            <a:r>
              <a:rPr lang="en-US" sz="1400" dirty="0" err="1"/>
              <a:t>A57</a:t>
            </a:r>
            <a:r>
              <a:rPr lang="en-US" sz="1400" dirty="0"/>
              <a:t> — So Big is Relative but How Relative is Your Big?,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://community.arm.com/soc/b/blog/posts/arm-cortex-a57-so-big-is-relative-but-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how-relative-is-your-big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548" y="5540189"/>
            <a:ext cx="9025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[50]:  </a:t>
            </a:r>
            <a:r>
              <a:rPr lang="en-US" sz="1400" dirty="0" err="1"/>
              <a:t>Moammer</a:t>
            </a:r>
            <a:r>
              <a:rPr lang="en-US" sz="1400" dirty="0"/>
              <a:t> K., AMD Ryzen Architectural Deep-Dive – Ending The Intel Monopoly, </a:t>
            </a:r>
            <a:r>
              <a:rPr lang="en-US" sz="1400" dirty="0" err="1"/>
              <a:t>WCCFtech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 Feb 15,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wccftech.com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</a:t>
            </a:r>
            <a:r>
              <a:rPr lang="en-US" sz="1400" dirty="0" err="1"/>
              <a:t>ryzen</a:t>
            </a:r>
            <a:r>
              <a:rPr lang="en-US" sz="1400" dirty="0"/>
              <a:t>-architecture-detailed </a:t>
            </a:r>
          </a:p>
        </p:txBody>
      </p:sp>
    </p:spTree>
    <p:extLst>
      <p:ext uri="{BB962C8B-B14F-4D97-AF65-F5344CB8AC3E}">
        <p14:creationId xmlns:p14="http://schemas.microsoft.com/office/powerpoint/2010/main" val="2730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(7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27" y="650501"/>
            <a:ext cx="718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[51]: Cho A., Examining AMD Bear Logic, Seeking Alpha,  Nov. 6.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://seekingalpha.com/article/4121329-examining-amd-bear-logic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46" y="1269067"/>
            <a:ext cx="9061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[52]: Bright P., Intel to build discrete GPUs, hires AMD’s top graphics guy to do it, </a:t>
            </a:r>
            <a:r>
              <a:rPr lang="en-US" sz="1400" dirty="0" err="1"/>
              <a:t>ArsTechnica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11/9</a:t>
            </a:r>
            <a:r>
              <a:rPr lang="hu-HU" sz="1400" dirty="0" smtClean="0"/>
              <a:t> </a:t>
            </a:r>
            <a:r>
              <a:rPr lang="en-US" sz="1400" dirty="0" smtClean="0"/>
              <a:t>2017</a:t>
            </a:r>
            <a:r>
              <a:rPr lang="hu-HU" sz="1400" dirty="0" smtClean="0"/>
              <a:t>,</a:t>
            </a:r>
            <a:endParaRPr lang="en-US" sz="1400" dirty="0"/>
          </a:p>
          <a:p>
            <a:r>
              <a:rPr lang="en-US" sz="1400" dirty="0"/>
              <a:t>           https://</a:t>
            </a:r>
            <a:r>
              <a:rPr lang="en-US" sz="1400" dirty="0" err="1"/>
              <a:t>arstechnica.com</a:t>
            </a:r>
            <a:r>
              <a:rPr lang="en-US" sz="1400" dirty="0"/>
              <a:t>/gadgets/2017/11/intel-poaches-</a:t>
            </a:r>
            <a:r>
              <a:rPr lang="en-US" sz="1400" dirty="0" err="1"/>
              <a:t>amds</a:t>
            </a:r>
            <a:r>
              <a:rPr lang="en-US" sz="1400" dirty="0"/>
              <a:t>-top-</a:t>
            </a:r>
            <a:r>
              <a:rPr lang="en-US" sz="1400" dirty="0" err="1"/>
              <a:t>gpu</a:t>
            </a:r>
            <a:r>
              <a:rPr lang="en-US" sz="1400" dirty="0"/>
              <a:t>-architect-to-build-</a:t>
            </a:r>
          </a:p>
          <a:p>
            <a:r>
              <a:rPr lang="en-US" sz="1400" dirty="0"/>
              <a:t>           its-own-discrete-graphics-chips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27" y="2223808"/>
            <a:ext cx="881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[53]: Alcorn P., Hot Chips 2017: Intel Deep Dives Into </a:t>
            </a:r>
            <a:r>
              <a:rPr lang="en-US" sz="1400" dirty="0" err="1"/>
              <a:t>EMIB</a:t>
            </a:r>
            <a:r>
              <a:rPr lang="en-US" sz="1400" dirty="0"/>
              <a:t>, Hot Chips 2017, August 25, 2017,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www.tomshardware.com</a:t>
            </a:r>
            <a:r>
              <a:rPr lang="en-US" sz="1400" dirty="0"/>
              <a:t>/news/intel-</a:t>
            </a:r>
            <a:r>
              <a:rPr lang="en-US" sz="1400" dirty="0" err="1"/>
              <a:t>emib</a:t>
            </a:r>
            <a:r>
              <a:rPr lang="en-US" sz="1400" dirty="0"/>
              <a:t>-interconnect-</a:t>
            </a:r>
            <a:r>
              <a:rPr lang="en-US" sz="1400" dirty="0" err="1"/>
              <a:t>fpga</a:t>
            </a:r>
            <a:r>
              <a:rPr lang="en-US" sz="1400" dirty="0"/>
              <a:t>-</a:t>
            </a:r>
            <a:r>
              <a:rPr lang="en-US" sz="1400" dirty="0" err="1"/>
              <a:t>chiplet,35316.html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3" y="2881677"/>
            <a:ext cx="815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[54]: Mardi S., AMD Announces New Ryzen Mobile Processors, </a:t>
            </a:r>
            <a:r>
              <a:rPr lang="en-US" sz="1400" dirty="0" err="1"/>
              <a:t>TeckKnow</a:t>
            </a:r>
            <a:r>
              <a:rPr lang="en-US" sz="1400" dirty="0"/>
              <a:t>, Oct. 26, 2017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www.teckknow.com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-announces-new-</a:t>
            </a:r>
            <a:r>
              <a:rPr lang="en-US" sz="1400" dirty="0" err="1"/>
              <a:t>ryzen</a:t>
            </a:r>
            <a:r>
              <a:rPr lang="en-US" sz="1400" dirty="0"/>
              <a:t>-mobile-processors/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7" y="3463179"/>
            <a:ext cx="728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[55]: Cortex-</a:t>
            </a:r>
            <a:r>
              <a:rPr lang="en-US" sz="1400" dirty="0" err="1"/>
              <a:t>A73</a:t>
            </a:r>
            <a:r>
              <a:rPr lang="en-US" sz="1400" dirty="0"/>
              <a:t>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://developer.arm.com/products/processors/cortex-a/cortex-a73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9" y="4092949"/>
            <a:ext cx="8596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[56]: ARM Unveils Cortex-</a:t>
            </a:r>
            <a:r>
              <a:rPr lang="en-US" sz="1400" dirty="0" err="1"/>
              <a:t>A75</a:t>
            </a:r>
            <a:r>
              <a:rPr lang="en-US" sz="1400" dirty="0"/>
              <a:t>, </a:t>
            </a:r>
            <a:r>
              <a:rPr lang="en-US" sz="1400" dirty="0" err="1"/>
              <a:t>A55</a:t>
            </a:r>
            <a:r>
              <a:rPr lang="en-US" sz="1400" dirty="0"/>
              <a:t> Processors And Mali-</a:t>
            </a:r>
            <a:r>
              <a:rPr lang="en-US" sz="1400" dirty="0" err="1"/>
              <a:t>G72</a:t>
            </a:r>
            <a:r>
              <a:rPr lang="en-US" sz="1400" dirty="0"/>
              <a:t> GPU,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://www.xda-developers.com/arm-unveils-cortex-a75-a55-processors-and-mali-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g72-gpu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49" y="4886326"/>
            <a:ext cx="673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[57]: Embedded Multi-die Interconnect Bridge, Intel, 2017,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://www.intel.com/content/www/us/en/foundry/emib.html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05" y="5516096"/>
            <a:ext cx="888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[58]: </a:t>
            </a:r>
            <a:r>
              <a:rPr lang="es-ES" sz="1400" dirty="0" err="1"/>
              <a:t>Mujtaba</a:t>
            </a:r>
            <a:r>
              <a:rPr lang="es-ES" sz="1400" dirty="0"/>
              <a:t> H., </a:t>
            </a:r>
            <a:r>
              <a:rPr lang="en-US" sz="1400" dirty="0"/>
              <a:t>Intel </a:t>
            </a:r>
            <a:r>
              <a:rPr lang="en-US" sz="1400" dirty="0" err="1"/>
              <a:t>Kaby</a:t>
            </a:r>
            <a:r>
              <a:rPr lang="en-US" sz="1400" dirty="0"/>
              <a:t> Lake-G Processors To Pack Fast Discrete GPU and </a:t>
            </a:r>
            <a:r>
              <a:rPr lang="en-US" sz="1400" dirty="0" err="1"/>
              <a:t>HBM2</a:t>
            </a:r>
            <a:r>
              <a:rPr lang="en-US" sz="1400" dirty="0"/>
              <a:t> Memory – </a:t>
            </a:r>
          </a:p>
          <a:p>
            <a:pPr fontAlgn="base"/>
            <a:r>
              <a:rPr lang="en-US" sz="1400" dirty="0"/>
              <a:t>           Will Utilize Multi-Die Package Design, </a:t>
            </a:r>
            <a:r>
              <a:rPr lang="en-US" sz="1400" dirty="0" err="1"/>
              <a:t>WCCFTech</a:t>
            </a:r>
            <a:r>
              <a:rPr lang="en-US" sz="1400" dirty="0"/>
              <a:t>, Apr. 3, 2017</a:t>
            </a:r>
          </a:p>
          <a:p>
            <a:pPr fontAlgn="base"/>
            <a:r>
              <a:rPr lang="en-US" sz="1400" dirty="0"/>
              <a:t>           https://wccftech.com/intel-kaby-lake-g-hbm2-gpu-multi-die</a:t>
            </a:r>
            <a:r>
              <a:rPr lang="en-US" sz="1400" dirty="0" smtClean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03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FF"/>
                </a:solidFill>
              </a:rPr>
              <a:t>1. </a:t>
            </a:r>
            <a:r>
              <a:rPr lang="en-US" dirty="0">
                <a:solidFill>
                  <a:srgbClr val="FFFFFF"/>
                </a:solidFill>
              </a:rPr>
              <a:t>Introduction</a:t>
            </a:r>
            <a:r>
              <a:rPr lang="hu-HU" dirty="0">
                <a:solidFill>
                  <a:srgbClr val="FFFFFF"/>
                </a:solidFill>
              </a:rPr>
              <a:t> (</a:t>
            </a:r>
            <a:r>
              <a:rPr lang="en-US" dirty="0" smtClean="0">
                <a:solidFill>
                  <a:srgbClr val="FFFFFF"/>
                </a:solidFill>
              </a:rPr>
              <a:t>19</a:t>
            </a:r>
            <a:r>
              <a:rPr lang="hu-HU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09" y="1579002"/>
            <a:ext cx="5877381" cy="36037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71" y="500499"/>
            <a:ext cx="8881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Interconnecting dies within a socket and two sockets of a server by means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of the infinity Fabric (IF) [3]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242686" y="2290812"/>
            <a:ext cx="1540042" cy="178067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427621" y="1838425"/>
            <a:ext cx="433137" cy="27239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(8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470" y="647700"/>
            <a:ext cx="85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[59]: Clark M., The "Zen" Architecture, ARM Ryzen Tech Day presentation, 2. March,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50" y="1010210"/>
            <a:ext cx="9256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[60]: AMD Tech Day, March 2, 2017, AMD Marketing</a:t>
            </a:r>
          </a:p>
          <a:p>
            <a:r>
              <a:rPr lang="en-US" sz="1400" dirty="0"/>
              <a:t>         https://</a:t>
            </a:r>
            <a:r>
              <a:rPr lang="en-US" sz="1400" dirty="0" err="1"/>
              <a:t>www.reddit.com</a:t>
            </a:r>
            <a:r>
              <a:rPr lang="en-US" sz="1400" dirty="0"/>
              <a:t>/r/</a:t>
            </a:r>
            <a:r>
              <a:rPr lang="en-US" sz="1400" dirty="0" err="1"/>
              <a:t>Amd</a:t>
            </a:r>
            <a:r>
              <a:rPr lang="en-US" sz="1400" dirty="0"/>
              <a:t>/comments/</a:t>
            </a:r>
            <a:r>
              <a:rPr lang="en-US" sz="1400" dirty="0" err="1"/>
              <a:t>5x4hxu</a:t>
            </a:r>
            <a:r>
              <a:rPr lang="en-US" sz="1400" dirty="0"/>
              <a:t>/</a:t>
            </a:r>
            <a:r>
              <a:rPr lang="en-US" sz="1400" dirty="0" err="1"/>
              <a:t>we_are_amd_creators_of_athlon_radeon</a:t>
            </a:r>
            <a:r>
              <a:rPr lang="en-US" sz="1400" dirty="0"/>
              <a:t>_</a:t>
            </a:r>
          </a:p>
          <a:p>
            <a:r>
              <a:rPr lang="en-US" sz="1400" dirty="0"/>
              <a:t>         </a:t>
            </a:r>
            <a:r>
              <a:rPr lang="en-US" sz="1400" dirty="0" err="1"/>
              <a:t>and_other</a:t>
            </a:r>
            <a:r>
              <a:rPr lang="en-US" sz="1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27" y="1809190"/>
            <a:ext cx="867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[61]: Intelligent Energy Management: An </a:t>
            </a:r>
            <a:r>
              <a:rPr lang="en-US" sz="1400" dirty="0" err="1"/>
              <a:t>SoC</a:t>
            </a:r>
            <a:r>
              <a:rPr lang="en-US" sz="1400" dirty="0"/>
              <a:t> design based on </a:t>
            </a:r>
            <a:r>
              <a:rPr lang="en-US" sz="1400" dirty="0" err="1"/>
              <a:t>ARM926EJ</a:t>
            </a:r>
            <a:r>
              <a:rPr lang="en-US" sz="1400" dirty="0"/>
              <a:t>-S, Hot Chips 2003,</a:t>
            </a:r>
          </a:p>
          <a:p>
            <a:r>
              <a:rPr lang="en-US" sz="1400" dirty="0"/>
              <a:t>          https://</a:t>
            </a:r>
            <a:r>
              <a:rPr lang="en-US" sz="1400" dirty="0" err="1"/>
              <a:t>www.hotchips.org</a:t>
            </a:r>
            <a:r>
              <a:rPr lang="en-US" sz="1400" dirty="0"/>
              <a:t>/</a:t>
            </a:r>
            <a:r>
              <a:rPr lang="en-US" sz="1400" dirty="0" err="1"/>
              <a:t>wp</a:t>
            </a:r>
            <a:r>
              <a:rPr lang="en-US" sz="1400" dirty="0"/>
              <a:t>-content/uploads/</a:t>
            </a:r>
            <a:r>
              <a:rPr lang="en-US" sz="1400" dirty="0" err="1"/>
              <a:t>hc_archives</a:t>
            </a:r>
            <a:r>
              <a:rPr lang="en-US" sz="1400" dirty="0"/>
              <a:t>/</a:t>
            </a:r>
            <a:r>
              <a:rPr lang="en-US" sz="1400" dirty="0" err="1"/>
              <a:t>hc15</a:t>
            </a:r>
            <a:r>
              <a:rPr lang="en-US" sz="1400" dirty="0"/>
              <a:t>/</a:t>
            </a:r>
            <a:r>
              <a:rPr lang="en-US" sz="1400" dirty="0" err="1"/>
              <a:t>2_Mon</a:t>
            </a:r>
            <a:r>
              <a:rPr lang="en-US" sz="1400" dirty="0"/>
              <a:t>/</a:t>
            </a:r>
            <a:r>
              <a:rPr lang="en-US" sz="1400" dirty="0" err="1"/>
              <a:t>5.arm.pdf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6505" y="2414309"/>
            <a:ext cx="8986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[62]: </a:t>
            </a:r>
            <a:r>
              <a:rPr lang="en-US" sz="1400" dirty="0" err="1"/>
              <a:t>Deo</a:t>
            </a:r>
            <a:r>
              <a:rPr lang="en-US" sz="1400" dirty="0"/>
              <a:t> M., Enabling Next-Generation Platforms Using Intel's 3D System, </a:t>
            </a:r>
            <a:r>
              <a:rPr lang="en-US" sz="1400" dirty="0" smtClean="0"/>
              <a:t>White</a:t>
            </a:r>
            <a:r>
              <a:rPr lang="hu-HU" sz="1400" dirty="0" smtClean="0"/>
              <a:t> </a:t>
            </a:r>
            <a:r>
              <a:rPr lang="hu-HU" sz="1400" dirty="0" err="1" smtClean="0"/>
              <a:t>Paper</a:t>
            </a:r>
            <a:r>
              <a:rPr lang="hu-HU" sz="1400" dirty="0" smtClean="0"/>
              <a:t>, </a:t>
            </a:r>
            <a:r>
              <a:rPr lang="hu-HU" sz="1400" dirty="0" err="1" smtClean="0"/>
              <a:t>Altera</a:t>
            </a:r>
            <a:r>
              <a:rPr lang="hu-HU" sz="1400" dirty="0" smtClean="0"/>
              <a:t>, 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hu-HU" sz="1400" dirty="0" smtClean="0"/>
              <a:t>           </a:t>
            </a:r>
            <a:r>
              <a:rPr lang="en-US" sz="1400" dirty="0" smtClean="0"/>
              <a:t>2017,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://www.altera.com/content/dam/altera-www/global/en_US/pdfs/literature/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wp</a:t>
            </a:r>
            <a:r>
              <a:rPr lang="en-US" sz="1400" dirty="0" smtClean="0"/>
              <a:t>/wp-01251-enabling-nextgen-with-3d-system-in-package.pdf</a:t>
            </a:r>
            <a:endParaRPr lang="en-US" sz="1400" dirty="0"/>
          </a:p>
        </p:txBody>
      </p:sp>
      <p:sp>
        <p:nvSpPr>
          <p:cNvPr id="9" name="TextBox 6"/>
          <p:cNvSpPr txBox="1"/>
          <p:nvPr/>
        </p:nvSpPr>
        <p:spPr>
          <a:xfrm>
            <a:off x="50427" y="3244104"/>
            <a:ext cx="904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63</a:t>
            </a:r>
            <a:r>
              <a:rPr lang="en-US" sz="1400" dirty="0" smtClean="0"/>
              <a:t>]: </a:t>
            </a:r>
            <a:r>
              <a:rPr lang="hu-HU" sz="1400" dirty="0" err="1" smtClean="0"/>
              <a:t>Cutress</a:t>
            </a:r>
            <a:r>
              <a:rPr lang="hu-HU" sz="1400" dirty="0" smtClean="0"/>
              <a:t> I., </a:t>
            </a:r>
            <a:r>
              <a:rPr lang="en-US" sz="1400" dirty="0"/>
              <a:t>The AMD 2nd Gen Ryzen Deep Dive: The 2700X, 2700, 2600X, and 2600 </a:t>
            </a:r>
            <a:r>
              <a:rPr lang="en-US" sz="1400" dirty="0" smtClean="0"/>
              <a:t>Tested</a:t>
            </a:r>
            <a:r>
              <a:rPr lang="hu-HU" sz="1400" dirty="0" smtClean="0"/>
              <a:t>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</a:t>
            </a:r>
            <a:r>
              <a:rPr lang="hu-HU" sz="1400" dirty="0"/>
              <a:t>19 2018, https://</a:t>
            </a:r>
            <a:r>
              <a:rPr lang="hu-HU" sz="1400" dirty="0" smtClean="0"/>
              <a:t>www.anandtech.com/print/12625/amd-second-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generation-ryzen-7-2700x-2700-ryzen-5-2600x-2600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4349" y="4064374"/>
            <a:ext cx="8878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64</a:t>
            </a:r>
            <a:r>
              <a:rPr lang="en-US" sz="1400" dirty="0" smtClean="0"/>
              <a:t>]: </a:t>
            </a:r>
            <a:r>
              <a:rPr lang="de-DE" sz="1400" dirty="0"/>
              <a:t>AMDs 2019er CPU-Generationen heißen "Matisse" (CPU) und "Picasso" (APU</a:t>
            </a:r>
            <a:r>
              <a:rPr lang="de-DE" sz="1400" dirty="0" smtClean="0"/>
              <a:t>)</a:t>
            </a:r>
            <a:r>
              <a:rPr lang="hu-HU" sz="1400" dirty="0" smtClean="0"/>
              <a:t>, 3D Center,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Sept</a:t>
            </a:r>
            <a:r>
              <a:rPr lang="hu-HU" sz="1400" dirty="0" smtClean="0"/>
              <a:t>. </a:t>
            </a:r>
            <a:r>
              <a:rPr lang="hu-HU" sz="1400" dirty="0"/>
              <a:t>26 2017, http://</a:t>
            </a:r>
            <a:r>
              <a:rPr lang="hu-HU" sz="1400" dirty="0" smtClean="0"/>
              <a:t>www.3dcenter.org/</a:t>
            </a:r>
            <a:r>
              <a:rPr lang="hu-HU" sz="1400" dirty="0" err="1" smtClean="0"/>
              <a:t>news</a:t>
            </a:r>
            <a:r>
              <a:rPr lang="hu-HU" sz="1400" dirty="0" smtClean="0"/>
              <a:t>/amds-2019er-cpu-generationen-heissen-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matisse-cpu-und-picasso-apu</a:t>
            </a:r>
            <a:endParaRPr lang="en-US" sz="1400" dirty="0"/>
          </a:p>
        </p:txBody>
      </p:sp>
      <p:sp>
        <p:nvSpPr>
          <p:cNvPr id="11" name="TextBox 7"/>
          <p:cNvSpPr txBox="1"/>
          <p:nvPr/>
        </p:nvSpPr>
        <p:spPr>
          <a:xfrm>
            <a:off x="54349" y="4886326"/>
            <a:ext cx="936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65</a:t>
            </a:r>
            <a:r>
              <a:rPr lang="en-US" sz="1400" dirty="0" smtClean="0"/>
              <a:t>]: </a:t>
            </a:r>
            <a:r>
              <a:rPr lang="hu-HU" sz="1400" dirty="0" err="1" smtClean="0"/>
              <a:t>Bassiri</a:t>
            </a:r>
            <a:r>
              <a:rPr lang="hu-HU" sz="1400" dirty="0" smtClean="0"/>
              <a:t> S., </a:t>
            </a:r>
            <a:r>
              <a:rPr lang="en-US" sz="1400" dirty="0"/>
              <a:t>AMD Ryzen 7 2700X and Ryzen 5 2600X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Tweak</a:t>
            </a:r>
            <a:r>
              <a:rPr lang="hu-HU" sz="1400" dirty="0" smtClean="0"/>
              <a:t> </a:t>
            </a:r>
            <a:r>
              <a:rPr lang="hu-HU" sz="1400" dirty="0" err="1" smtClean="0"/>
              <a:t>Town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19 2018,</a:t>
            </a:r>
          </a:p>
          <a:p>
            <a:r>
              <a:rPr lang="hu-HU" sz="1400" dirty="0" smtClean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://www.tweaktown.com/reviews/8602/amd-ryzen-7-2700x-5-2600x-review/index2.html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46505" y="5516096"/>
            <a:ext cx="9059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/>
              <a:t>[</a:t>
            </a:r>
            <a:r>
              <a:rPr lang="hu-HU" sz="1400" dirty="0" smtClean="0"/>
              <a:t>66</a:t>
            </a:r>
            <a:r>
              <a:rPr lang="en-US" sz="1400" dirty="0" smtClean="0"/>
              <a:t>]: </a:t>
            </a:r>
            <a:r>
              <a:rPr lang="hu-HU" sz="1400" dirty="0" err="1" smtClean="0"/>
              <a:t>Kingsley-Hughes</a:t>
            </a:r>
            <a:r>
              <a:rPr lang="hu-HU" sz="1400" dirty="0" smtClean="0"/>
              <a:t> A., </a:t>
            </a:r>
            <a:r>
              <a:rPr lang="en-US" sz="1400" dirty="0"/>
              <a:t>AMD's 2nd-generation Ryzen - The ultimate desktop </a:t>
            </a:r>
            <a:r>
              <a:rPr lang="en-US" sz="1400" dirty="0" smtClean="0"/>
              <a:t>processor</a:t>
            </a:r>
            <a:r>
              <a:rPr lang="hu-HU" sz="1400" dirty="0" smtClean="0"/>
              <a:t>, ZD Net,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April</a:t>
            </a:r>
            <a:r>
              <a:rPr lang="hu-HU" sz="1400" dirty="0"/>
              <a:t> 19 2018, https://</a:t>
            </a:r>
            <a:r>
              <a:rPr lang="hu-HU" sz="1400" dirty="0" smtClean="0"/>
              <a:t>www.zdnet.com/article/amds-2nd-generation-ryzen-the-ultimate-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desktop-processor</a:t>
            </a:r>
            <a:r>
              <a:rPr lang="hu-HU" sz="1400" dirty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7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9)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470" y="647700"/>
            <a:ext cx="8877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67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smtClean="0">
                <a:solidFill>
                  <a:srgbClr val="000000"/>
                </a:solidFill>
              </a:rPr>
              <a:t>Kennedy P., </a:t>
            </a:r>
            <a:r>
              <a:rPr lang="en-US" sz="1400" dirty="0"/>
              <a:t>Intel </a:t>
            </a:r>
            <a:r>
              <a:rPr lang="en-US" sz="1400" dirty="0" err="1"/>
              <a:t>Optane</a:t>
            </a:r>
            <a:r>
              <a:rPr lang="en-US" sz="1400" dirty="0"/>
              <a:t> Memory – 3D </a:t>
            </a:r>
            <a:r>
              <a:rPr lang="en-US" sz="1400" dirty="0" err="1"/>
              <a:t>XPoint</a:t>
            </a:r>
            <a:r>
              <a:rPr lang="en-US" sz="1400" dirty="0"/>
              <a:t> for Client Workloads </a:t>
            </a:r>
            <a:r>
              <a:rPr lang="en-US" sz="1400" dirty="0" smtClean="0"/>
              <a:t>Launched</a:t>
            </a:r>
            <a:r>
              <a:rPr lang="hu-HU" sz="1400" dirty="0" smtClean="0">
                <a:solidFill>
                  <a:srgbClr val="000000"/>
                </a:solidFill>
              </a:rPr>
              <a:t>, STH,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</a:rPr>
              <a:t> 27 2017</a:t>
            </a:r>
            <a:r>
              <a:rPr lang="hu-HU" sz="1400" dirty="0">
                <a:solidFill>
                  <a:srgbClr val="000000"/>
                </a:solidFill>
              </a:rPr>
              <a:t>, https://</a:t>
            </a:r>
            <a:r>
              <a:rPr lang="hu-HU" sz="1400" dirty="0" smtClean="0">
                <a:solidFill>
                  <a:srgbClr val="000000"/>
                </a:solidFill>
              </a:rPr>
              <a:t>www.servethehome.com/intel-optane-memory-3d-xpoint-client-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workloads-launched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427" y="1456765"/>
            <a:ext cx="9301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AMD Tech Day at CES: 2018 Roadmap Revealed, with Ryzen APUs, Zen+ on 12nm,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Vega </a:t>
            </a:r>
            <a:r>
              <a:rPr lang="en-US" sz="1400" dirty="0">
                <a:solidFill>
                  <a:srgbClr val="000000"/>
                </a:solidFill>
              </a:rPr>
              <a:t>on </a:t>
            </a:r>
            <a:r>
              <a:rPr lang="en-US" sz="1400" dirty="0" smtClean="0">
                <a:solidFill>
                  <a:srgbClr val="000000"/>
                </a:solidFill>
              </a:rPr>
              <a:t>7nm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Febr. 1 </a:t>
            </a:r>
            <a:r>
              <a:rPr lang="hu-HU" sz="1400" dirty="0">
                <a:solidFill>
                  <a:srgbClr val="000000"/>
                </a:solidFill>
              </a:rPr>
              <a:t>2018,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www.anandtech.com/print/12233/amd-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tech-day-at-ces-2018-roadmap-revealed-with-ryzen-apus-zen-on-12nm-vega-on-7nm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5" y="2280959"/>
            <a:ext cx="920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Garrou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IFTLE 329 3D Integration Leaders – Europe; Trolls; More on Intel </a:t>
            </a:r>
            <a:r>
              <a:rPr lang="en-US" sz="1400" dirty="0" smtClean="0">
                <a:solidFill>
                  <a:srgbClr val="000000"/>
                </a:solidFill>
              </a:rPr>
              <a:t>EMIB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Solid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State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Technology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>
                <a:solidFill>
                  <a:srgbClr val="000000"/>
                </a:solidFill>
              </a:rPr>
              <a:t> 6 2017, http://</a:t>
            </a:r>
            <a:r>
              <a:rPr lang="hu-HU" sz="1400" dirty="0" smtClean="0">
                <a:solidFill>
                  <a:srgbClr val="000000"/>
                </a:solidFill>
              </a:rPr>
              <a:t>electroiq.com/insights-from-leading-edge/2017/04/iftle-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329-3d-integration-leaders-europe-trolls-more-on-intel-emib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0427" y="3110754"/>
            <a:ext cx="892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Alcorn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Intel Presents Its AMD EPYC Server Test </a:t>
            </a:r>
            <a:r>
              <a:rPr lang="en-US" sz="1400" dirty="0" smtClean="0">
                <a:solidFill>
                  <a:srgbClr val="000000"/>
                </a:solidFill>
              </a:rPr>
              <a:t>Results</a:t>
            </a:r>
            <a:r>
              <a:rPr lang="hu-HU" sz="1400" dirty="0" smtClean="0">
                <a:solidFill>
                  <a:srgbClr val="000000"/>
                </a:solidFill>
              </a:rPr>
              <a:t>, Tom’s Hardware, Nov. 27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://www.tomshardware.com/news/amd-intel-epyc-xeon-benchmarks,35993.html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9" y="3711949"/>
            <a:ext cx="737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/>
              <a:t>R281-Z91, https://b2b.gigabyte.com/Rack-Server/R281-Z91-rev-100#ov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54349" y="4111999"/>
            <a:ext cx="8450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72</a:t>
            </a:r>
            <a:r>
              <a:rPr lang="en-US" sz="1400" dirty="0" smtClean="0"/>
              <a:t>]: </a:t>
            </a:r>
            <a:r>
              <a:rPr lang="hu-HU" sz="1400" dirty="0"/>
              <a:t>AMD </a:t>
            </a:r>
            <a:r>
              <a:rPr lang="hu-HU" sz="1400" dirty="0" err="1"/>
              <a:t>Introduces</a:t>
            </a:r>
            <a:r>
              <a:rPr lang="hu-HU" sz="1400" dirty="0"/>
              <a:t> New </a:t>
            </a:r>
            <a:r>
              <a:rPr lang="hu-HU" sz="1400" dirty="0" err="1"/>
              <a:t>Ryzen</a:t>
            </a:r>
            <a:r>
              <a:rPr lang="hu-HU" sz="1400" dirty="0"/>
              <a:t> Mobile </a:t>
            </a:r>
            <a:r>
              <a:rPr lang="hu-HU" sz="1400" dirty="0" err="1" smtClean="0"/>
              <a:t>Processors</a:t>
            </a:r>
            <a:r>
              <a:rPr lang="hu-HU" sz="1400" dirty="0" smtClean="0"/>
              <a:t>, </a:t>
            </a:r>
            <a:r>
              <a:rPr lang="hu-HU" sz="1400" dirty="0" err="1" smtClean="0"/>
              <a:t>TechPowerUp</a:t>
            </a:r>
            <a:r>
              <a:rPr lang="hu-HU" sz="1400" dirty="0" smtClean="0"/>
              <a:t>, </a:t>
            </a:r>
            <a:r>
              <a:rPr lang="hu-HU" sz="1400" dirty="0" err="1" smtClean="0"/>
              <a:t>Oct</a:t>
            </a:r>
            <a:r>
              <a:rPr lang="hu-HU" sz="1400" dirty="0" smtClean="0"/>
              <a:t>. 26 2017, </a:t>
            </a:r>
          </a:p>
          <a:p>
            <a:r>
              <a:rPr lang="hu-HU" sz="1400" dirty="0" smtClean="0"/>
              <a:t>           https</a:t>
            </a:r>
            <a:r>
              <a:rPr lang="hu-HU" sz="1400" dirty="0"/>
              <a:t>://</a:t>
            </a:r>
            <a:r>
              <a:rPr lang="hu-HU" sz="1400" dirty="0" smtClean="0"/>
              <a:t>www.techpowerup.com/forums/threads/amd-introduces-new-ryzen-mobile-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processors.238193</a:t>
            </a:r>
            <a:r>
              <a:rPr lang="hu-HU" sz="14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63" y="4899261"/>
            <a:ext cx="9223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[73]: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The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2990WX 32-Core and 2950X 16-Core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</a:t>
            </a:r>
            <a:endParaRPr lang="en-US" sz="1400" dirty="0"/>
          </a:p>
          <a:p>
            <a:r>
              <a:rPr lang="en-US" sz="1400" dirty="0" smtClean="0"/>
              <a:t>           August </a:t>
            </a:r>
            <a:r>
              <a:rPr lang="en-US" sz="1400" dirty="0"/>
              <a:t>13,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www.anandtech.com/show/13124/the-amd-threadripper-2990wx-and-2950x-review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936" y="5688527"/>
            <a:ext cx="90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[74]: </a:t>
            </a:r>
            <a:r>
              <a:rPr lang="en-US" sz="1400" dirty="0" err="1"/>
              <a:t>Cutress</a:t>
            </a:r>
            <a:r>
              <a:rPr lang="en-US" sz="1400" dirty="0"/>
              <a:t> I., The AMD 2nd Gen Ryzen Deep Dive: The 2700X, 2700, 2600X, </a:t>
            </a:r>
            <a:r>
              <a:rPr lang="en-US" sz="1400" dirty="0" smtClean="0"/>
              <a:t>and 2600 Tested,</a:t>
            </a:r>
            <a:endParaRPr lang="en-US" sz="1400" dirty="0"/>
          </a:p>
          <a:p>
            <a:r>
              <a:rPr lang="en-US" sz="1400" dirty="0" smtClean="0"/>
              <a:t>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Apr. 19,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www.anandtech.com/show/12625/amd-second-generation-ryzen-7-2700x-2700-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ryzen-5-2600x-2600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55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</a:t>
            </a:r>
            <a:r>
              <a:rPr lang="en-US" altLang="en-US" sz="1600" dirty="0" smtClean="0"/>
              <a:t>(10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1191" y="647700"/>
            <a:ext cx="526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[75]: AMD </a:t>
            </a:r>
            <a:r>
              <a:rPr lang="en-US" sz="1400" dirty="0" err="1"/>
              <a:t>SenseMI</a:t>
            </a:r>
            <a:r>
              <a:rPr lang="en-US" sz="1400" dirty="0"/>
              <a:t> </a:t>
            </a:r>
            <a:r>
              <a:rPr lang="en-US" sz="1400" dirty="0" smtClean="0"/>
              <a:t>Technology, AMD,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://www.amd.com/en/technologies/sense-mi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88" y="1212738"/>
            <a:ext cx="909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[76]: </a:t>
            </a:r>
            <a:r>
              <a:rPr lang="en-US" sz="1400" dirty="0" smtClean="0"/>
              <a:t>Leather A., Frequency </a:t>
            </a:r>
            <a:r>
              <a:rPr lang="en-US" sz="1400" dirty="0"/>
              <a:t>boosting could be the hot CPU topic of </a:t>
            </a:r>
            <a:r>
              <a:rPr lang="en-US" sz="1400" dirty="0" smtClean="0"/>
              <a:t>2018, bit-tech, April </a:t>
            </a:r>
            <a:r>
              <a:rPr lang="en-US" sz="1400" dirty="0"/>
              <a:t>5,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://www.bit-tech.net/blogs/cpu-frequency-boosting-could-be-the-hot-topic-of-2018/1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38" y="1828799"/>
            <a:ext cx="897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[77]: Beck N. C al., “Zeppelin”: an SOC for Multi-chip Architectures, Presentation at ISSCC 2018,</a:t>
            </a:r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www.slideshare.net/AMD/isscc-2018-zeppelin-an-soc-for-multichip-architectures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184" y="2598822"/>
            <a:ext cx="882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[78]: </a:t>
            </a:r>
            <a:r>
              <a:rPr lang="en-US" sz="1400" dirty="0" err="1" smtClean="0"/>
              <a:t>Schor</a:t>
            </a:r>
            <a:r>
              <a:rPr lang="en-US" sz="1400" dirty="0" smtClean="0"/>
              <a:t> D., ISSCC </a:t>
            </a:r>
            <a:r>
              <a:rPr lang="en-US" sz="1400" dirty="0"/>
              <a:t>2018: AMD’s Zeppelin; Multi-chip routing and </a:t>
            </a:r>
            <a:r>
              <a:rPr lang="en-US" sz="1400" dirty="0" smtClean="0"/>
              <a:t>packaging, </a:t>
            </a:r>
            <a:r>
              <a:rPr lang="en-US" sz="1400" dirty="0" err="1" smtClean="0"/>
              <a:t>WikiChip</a:t>
            </a:r>
            <a:r>
              <a:rPr lang="en-US" sz="1400" dirty="0" smtClean="0"/>
              <a:t> Fuse,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March 24,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fuse.wikichip.org/news/1064/isscc-2018-amds-zeppelin-multi-chip-routing-and-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packaging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94" y="3584288"/>
            <a:ext cx="875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[79]: </a:t>
            </a:r>
            <a:r>
              <a:rPr lang="pl-PL" sz="1400" dirty="0"/>
              <a:t>AMD StoreMI Technology, AMD, 2018, https://</a:t>
            </a:r>
            <a:r>
              <a:rPr lang="pl-PL" sz="1400" dirty="0" smtClean="0"/>
              <a:t>www.amd.com/en/technologies/store-mi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38" y="3917491"/>
            <a:ext cx="9012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[80]: </a:t>
            </a:r>
            <a:r>
              <a:rPr lang="en-US" sz="1400" dirty="0" err="1"/>
              <a:t>Cutress</a:t>
            </a:r>
            <a:r>
              <a:rPr lang="en-US" sz="1400" dirty="0"/>
              <a:t> I., Intel Expands 8th Gen Core: Core i9 on Mobile, Iris Plus, Desktop, Chipsets,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vPro</a:t>
            </a:r>
            <a:r>
              <a:rPr lang="en-US" sz="1400" dirty="0"/>
              <a:t>, </a:t>
            </a:r>
            <a:r>
              <a:rPr lang="en-US" sz="1400" dirty="0" err="1"/>
              <a:t>AnandTech</a:t>
            </a:r>
            <a:r>
              <a:rPr lang="en-US" sz="1400" dirty="0"/>
              <a:t>, April 3 2018, https://www.anandtech.com/show/12607/intel-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expands-8th-gen-core-core-i9-on-mobile-iris-plus-desktop-chipsets-and-vpro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87" y="4738263"/>
            <a:ext cx="86960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[81]: </a:t>
            </a:r>
            <a:r>
              <a:rPr lang="en-US" sz="1400" dirty="0" err="1" smtClean="0"/>
              <a:t>Raettig</a:t>
            </a:r>
            <a:r>
              <a:rPr lang="en-US" sz="1400" dirty="0" smtClean="0"/>
              <a:t> N., </a:t>
            </a:r>
            <a:r>
              <a:rPr lang="de-DE" sz="1400" dirty="0" smtClean="0"/>
              <a:t>AMD </a:t>
            </a:r>
            <a:r>
              <a:rPr lang="de-DE" sz="1400" dirty="0"/>
              <a:t>Ryzen 2000 - Spiele-Benchmarks, Taktraten und Preise </a:t>
            </a:r>
            <a:r>
              <a:rPr lang="de-DE" sz="1400" dirty="0" smtClean="0"/>
              <a:t>aufgetaucht,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   GameStar, 07-03-2018,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://www.gamestar.de/artikel/amd-ryzen-2000-benchmarks-taktraten-und-preise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3326979.html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338" y="5765543"/>
            <a:ext cx="832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[82]: </a:t>
            </a:r>
            <a:r>
              <a:rPr lang="en-US" sz="1400" dirty="0" err="1" smtClean="0"/>
              <a:t>Hallock</a:t>
            </a:r>
            <a:r>
              <a:rPr lang="en-US" sz="1400" dirty="0" smtClean="0"/>
              <a:t> R., Understanding </a:t>
            </a:r>
            <a:r>
              <a:rPr lang="en-US" sz="1400" dirty="0"/>
              <a:t>Precision Boost Overdrive in Three Easy </a:t>
            </a:r>
            <a:r>
              <a:rPr lang="en-US" sz="1400" dirty="0" smtClean="0"/>
              <a:t>Steps,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AMD Communities, 13. Aug.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community.amd.com/community/gaming/blog/2018/08/13/understanding-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precision-boost-overdrive-in-three-easy-steps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45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10. </a:t>
            </a:r>
            <a:r>
              <a:rPr lang="en-US" altLang="en-US" sz="1600" dirty="0"/>
              <a:t>References </a:t>
            </a:r>
            <a:r>
              <a:rPr lang="en-US" altLang="en-US" sz="1600" dirty="0" smtClean="0"/>
              <a:t>(11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0063" y="647700"/>
            <a:ext cx="986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[83]: </a:t>
            </a:r>
            <a:r>
              <a:rPr lang="en-US" sz="1400" dirty="0" err="1" smtClean="0"/>
              <a:t>Gupsterg</a:t>
            </a:r>
            <a:r>
              <a:rPr lang="en-US" sz="1400" dirty="0" smtClean="0"/>
              <a:t>, Crosshair </a:t>
            </a:r>
            <a:r>
              <a:rPr lang="en-US" sz="1400" dirty="0"/>
              <a:t>VII Hero Essential Info </a:t>
            </a:r>
            <a:r>
              <a:rPr lang="en-US" sz="1400" dirty="0" smtClean="0"/>
              <a:t>Thread, Republic of Gamers, 04-25_2018,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rog.asus.com/forum/showthread.php?101617-Crosshair-VII-Hero-Essential-Info-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Thread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812" y="1376418"/>
            <a:ext cx="950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[84]: AMD Redefines High-Performance Computing with New Processor and Graphics </a:t>
            </a:r>
            <a:r>
              <a:rPr lang="en-US" sz="1400" dirty="0" smtClean="0"/>
              <a:t>Products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Preview at CES </a:t>
            </a:r>
            <a:r>
              <a:rPr lang="en-US" sz="1400" dirty="0" smtClean="0"/>
              <a:t>2018, AMD</a:t>
            </a:r>
            <a:r>
              <a:rPr lang="en-US" sz="1400" dirty="0"/>
              <a:t>, 2018 CES </a:t>
            </a:r>
            <a:r>
              <a:rPr lang="en-US" sz="1400" dirty="0" smtClean="0"/>
              <a:t>1/7/2018,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://www.amd.com/en-us/press-releases/Pages/ces-2018-2018jan07.aspx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88" y="2215949"/>
            <a:ext cx="9141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[85]: </a:t>
            </a:r>
            <a:r>
              <a:rPr lang="en-US" sz="1400" dirty="0" err="1"/>
              <a:t>Bott</a:t>
            </a:r>
            <a:r>
              <a:rPr lang="en-US" sz="1400" dirty="0"/>
              <a:t> E., Intel </a:t>
            </a:r>
            <a:r>
              <a:rPr lang="en-US" sz="1400" dirty="0" err="1"/>
              <a:t>Optane</a:t>
            </a:r>
            <a:r>
              <a:rPr lang="en-US" sz="1400" dirty="0"/>
              <a:t>: Memory acceleration kicks PCs into warp drive on April 24, ZD Net,</a:t>
            </a:r>
          </a:p>
          <a:p>
            <a:r>
              <a:rPr lang="en-US" sz="1400" dirty="0"/>
              <a:t>            March 27 2017, http://www.zdnet.com/article/intel-optane-memory-acceleration-</a:t>
            </a:r>
          </a:p>
          <a:p>
            <a:r>
              <a:rPr lang="en-US" sz="1400" dirty="0"/>
              <a:t>            modules-to-go-on-sale-april-24/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58" y="3060298"/>
            <a:ext cx="920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86]: </a:t>
            </a:r>
            <a:r>
              <a:rPr lang="en-US" sz="1400" dirty="0" err="1" smtClean="0"/>
              <a:t>Johndms</a:t>
            </a:r>
            <a:r>
              <a:rPr lang="en-US" sz="1400" dirty="0" smtClean="0"/>
              <a:t>, AMD </a:t>
            </a:r>
            <a:r>
              <a:rPr lang="en-US" sz="1400" dirty="0"/>
              <a:t>Extended Frequency Range (XFR) – </a:t>
            </a:r>
            <a:r>
              <a:rPr lang="en-US" sz="1400" dirty="0" smtClean="0"/>
              <a:t>Explained, </a:t>
            </a:r>
            <a:r>
              <a:rPr lang="en-US" sz="1400" dirty="0" err="1" smtClean="0"/>
              <a:t>Linustechtips</a:t>
            </a:r>
            <a:r>
              <a:rPr lang="en-US" sz="1400" dirty="0"/>
              <a:t>, </a:t>
            </a:r>
            <a:r>
              <a:rPr lang="en-US" sz="1400" dirty="0" smtClean="0"/>
              <a:t>Oct.23</a:t>
            </a:r>
            <a:r>
              <a:rPr lang="en-US" sz="1400" dirty="0"/>
              <a:t>, </a:t>
            </a:r>
            <a:r>
              <a:rPr lang="en-US" sz="1400" dirty="0" smtClean="0"/>
              <a:t>2017,</a:t>
            </a:r>
            <a:endParaRPr lang="en-US" sz="1400" dirty="0"/>
          </a:p>
          <a:p>
            <a:r>
              <a:rPr lang="en-US" sz="1400" dirty="0" smtClean="0"/>
              <a:t>         https</a:t>
            </a:r>
            <a:r>
              <a:rPr lang="en-US" sz="1400" dirty="0"/>
              <a:t>://linustechtips.com/main/topic/850358-amd-extended-frequency-range-xfr-explained</a:t>
            </a:r>
            <a:r>
              <a:rPr lang="en-US" sz="1400" dirty="0" smtClean="0"/>
              <a:t>/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563" y="3609473"/>
            <a:ext cx="895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[87</a:t>
            </a:r>
            <a:r>
              <a:rPr lang="en-US" sz="1400" dirty="0" smtClean="0"/>
              <a:t>]: Beck, N. &amp; al., </a:t>
            </a:r>
            <a:r>
              <a:rPr lang="en-US" sz="1400" dirty="0"/>
              <a:t>"Zeppelin": An </a:t>
            </a:r>
            <a:r>
              <a:rPr lang="en-US" sz="1400" dirty="0" err="1"/>
              <a:t>SoC</a:t>
            </a:r>
            <a:r>
              <a:rPr lang="en-US" sz="1400" dirty="0"/>
              <a:t> for Multichip </a:t>
            </a:r>
            <a:r>
              <a:rPr lang="en-US" sz="1400" dirty="0" smtClean="0"/>
              <a:t>Architectures, ISSCC 2018,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Digest of Technical Papers, pp. 40-42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560" y="4186990"/>
            <a:ext cx="8956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88]: Beck, N. &amp; al., "Zeppelin": An </a:t>
            </a:r>
            <a:r>
              <a:rPr lang="en-US" sz="1400" dirty="0" err="1"/>
              <a:t>SoC</a:t>
            </a:r>
            <a:r>
              <a:rPr lang="en-US" sz="1400" dirty="0"/>
              <a:t> for Multichip Architectures, ISSCC 2018, </a:t>
            </a:r>
            <a:r>
              <a:rPr lang="en-US" sz="1400" dirty="0" err="1"/>
              <a:t>Febr</a:t>
            </a:r>
            <a:r>
              <a:rPr lang="en-US" sz="1400" dirty="0"/>
              <a:t>. 12, 2018,</a:t>
            </a:r>
          </a:p>
          <a:p>
            <a:r>
              <a:rPr lang="en-US" sz="1400" dirty="0" smtClean="0"/>
              <a:t>         Presentation slides, </a:t>
            </a:r>
          </a:p>
          <a:p>
            <a:r>
              <a:rPr lang="en-US" sz="1400" dirty="0" smtClean="0"/>
              <a:t>         https</a:t>
            </a:r>
            <a:r>
              <a:rPr lang="en-US" sz="1400" dirty="0"/>
              <a:t>://www.slideshare.net/AMD/isscc-2018-zeppelin-an-soc-for-multichip-architectures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35" y="5014762"/>
            <a:ext cx="8934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[89]: O Donnell D., </a:t>
            </a:r>
            <a:r>
              <a:rPr lang="en-US" sz="1400" dirty="0" err="1" smtClean="0"/>
              <a:t>OC'd</a:t>
            </a:r>
            <a:r>
              <a:rPr lang="en-US" sz="1400" dirty="0" smtClean="0"/>
              <a:t> </a:t>
            </a:r>
            <a:r>
              <a:rPr lang="en-US" sz="1400" dirty="0" err="1" smtClean="0"/>
              <a:t>Threadripper</a:t>
            </a:r>
            <a:r>
              <a:rPr lang="en-US" sz="1400" dirty="0" smtClean="0"/>
              <a:t> 2990WX beat 5.0GHz and topped </a:t>
            </a:r>
            <a:r>
              <a:rPr lang="en-US" sz="1400" dirty="0" err="1" smtClean="0"/>
              <a:t>Cinebench</a:t>
            </a:r>
            <a:r>
              <a:rPr lang="en-US" sz="1400" dirty="0" smtClean="0"/>
              <a:t> scores...with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caveats, </a:t>
            </a:r>
            <a:r>
              <a:rPr lang="en-US" sz="1400" dirty="0" err="1" smtClean="0"/>
              <a:t>Notebookcheck</a:t>
            </a:r>
            <a:r>
              <a:rPr lang="en-US" sz="1400" dirty="0" smtClean="0"/>
              <a:t>, Aug. 10, 2018,</a:t>
            </a:r>
          </a:p>
          <a:p>
            <a:r>
              <a:rPr lang="en-US" sz="1400" dirty="0" smtClean="0"/>
              <a:t>         https</a:t>
            </a:r>
            <a:r>
              <a:rPr lang="en-US" sz="1400" dirty="0"/>
              <a:t>://</a:t>
            </a:r>
            <a:r>
              <a:rPr lang="en-US" sz="1400" dirty="0" smtClean="0"/>
              <a:t>www.notebookcheck.net/OC-d-Threadripper-2990WX-beat-5-0GHz-and-topped-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Cinebench-scores-with-caveats.321206.0.html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1934" y="6006167"/>
            <a:ext cx="83815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[90]: </a:t>
            </a:r>
            <a:r>
              <a:rPr lang="en-US" sz="1400" dirty="0" err="1"/>
              <a:t>Gwennap</a:t>
            </a:r>
            <a:r>
              <a:rPr lang="en-US" sz="1400" dirty="0"/>
              <a:t> : L., Sandy Bridge Spans Generations, Microprocessor, 9/27/10,</a:t>
            </a:r>
          </a:p>
          <a:p>
            <a:r>
              <a:rPr lang="en-US" sz="1400" dirty="0"/>
              <a:t>            http://www.cs.nyu.edu/courses/fall13/CSCI-GA.3033-008/Microprocessor-Report-</a:t>
            </a:r>
          </a:p>
          <a:p>
            <a:r>
              <a:rPr lang="en-US" sz="1400" dirty="0"/>
              <a:t>            Sandy-Bridge-Spans-Generations-243901.pdf</a:t>
            </a:r>
          </a:p>
        </p:txBody>
      </p:sp>
    </p:spTree>
    <p:extLst>
      <p:ext uri="{BB962C8B-B14F-4D97-AF65-F5344CB8AC3E}">
        <p14:creationId xmlns:p14="http://schemas.microsoft.com/office/powerpoint/2010/main" val="21120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80063" y="647700"/>
            <a:ext cx="9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91]: </a:t>
            </a:r>
            <a:r>
              <a:rPr lang="en-US" sz="1400" dirty="0" smtClean="0"/>
              <a:t>Intel Pentium D 820 Review Overclock Benchmark –Overclocking D820, </a:t>
            </a:r>
            <a:r>
              <a:rPr lang="en-US" sz="1400" dirty="0" err="1" smtClean="0"/>
              <a:t>Xtreview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2006-05-26, http</a:t>
            </a:r>
            <a:r>
              <a:rPr lang="en-US" sz="1400" dirty="0"/>
              <a:t>://</a:t>
            </a:r>
            <a:r>
              <a:rPr lang="en-US" sz="1400" dirty="0" smtClean="0"/>
              <a:t>xtreview.com/review88.htm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1935" y="1193532"/>
            <a:ext cx="9040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[92]: Douglas </a:t>
            </a:r>
            <a:r>
              <a:rPr lang="en-US" sz="1400" dirty="0" smtClean="0"/>
              <a:t>J., Intel </a:t>
            </a:r>
            <a:r>
              <a:rPr lang="en-US" sz="1400" dirty="0"/>
              <a:t>8xx series and </a:t>
            </a:r>
            <a:r>
              <a:rPr lang="en-US" sz="1400" dirty="0" err="1" smtClean="0"/>
              <a:t>Paxville</a:t>
            </a:r>
            <a:r>
              <a:rPr lang="en-US" sz="1400" dirty="0" smtClean="0"/>
              <a:t> Xeon-MP Microprocessors, Hot Chips 17, 2005,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www.hotchips.org/wp-content/uploads/hc_archives/hc17/3_Tue/HC17.S8/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HC17.S8T1.pdf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489031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617" y="393700"/>
            <a:ext cx="5582865" cy="6146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6497052"/>
            <a:ext cx="9072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https://en.wikichip.org/wiki/File:amd_if-ifop-serdes.png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6688" y="606390"/>
            <a:ext cx="897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CAKE. The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Coherent AMD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socKet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Extender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 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1212784"/>
            <a:ext cx="9005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 tooltip="Edit section: IFOP"/>
              </a:rPr>
              <a:t>edit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Infinity Fabric On-Package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deal with die-to-die communication in the same package. AMD designed a fairly straightforward custom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suitable for short in-package trace lengths which can achieve a power efficiency of roughly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/b. This was done by using a 32-bit low-swing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 tooltip="single-ended (page does not exist)"/>
              </a:rPr>
              <a:t>single-ended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data transmission with differential clocking which consumes roughly half the power of an equivalent differential drive. They utilize a zero-power driver state from the TX/RX impedance termination to the ground while the driver pull-up is disabled. This allows transmitting zeros with less power than transmitting ones which is also leveraged when the link is idle. Additionally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 tooltip="inversion encoding (page does not exist)"/>
              </a:rPr>
              <a:t>inversion encoding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was used to save another 10% average power per bit.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the performance sensitivity of the on-package links, the IFOP links are over-provisioned by about a factor of two relative to DDR4 channel bandwidth for mixed read/write traffic. They are bidirectional links and a CRC is transmitted along with every cycle of data. The IFOP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 four transfers per CAKE clock.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2782" y="6371924"/>
            <a:ext cx="743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https://en.wikichip.org/wiki/amd/infinity_fabric#CAKE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288" y="3986690"/>
            <a:ext cx="6024329" cy="191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338" y="5898637"/>
            <a:ext cx="8279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Infinity Scalable Data Fabric (SDF) is the data communication plane of the Infinity Fabric. 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6688" y="866222"/>
            <a:ext cx="8900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Infinity Fabric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InterSocket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the second type which are used for package-to-package communications such as in two-way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 tooltip="multiprocessing"/>
              </a:rPr>
              <a:t>multiprocessing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The IFIS were designed so they could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 tooltip="multiplexed"/>
              </a:rPr>
              <a:t>multiplexed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with other protocols such as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 tooltip="PCIe (page does not exist)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and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 tooltip="SATA (page does not exist)"/>
              </a:rPr>
              <a:t>SATA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They operate on TX/RX 16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 tooltip="differential (page does not exist)"/>
              </a:rPr>
              <a:t>differential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data lanes at roughly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/b. Those links are also aligned with the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 tooltip="package (page does not exist)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 tooltip="pinout (page does not exist)"/>
              </a:rPr>
              <a:t>pinout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of standard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lanes. Because they are 16-bit wide they run at 8 transfers per CAKE clock. Compared to the IFOP, the IFIS links have 8/9 of the bandwidth.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91" y="2860948"/>
            <a:ext cx="7966597" cy="1905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02782" y="6371924"/>
            <a:ext cx="743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https://en.wikichip.org/wiki/amd/infinity_fabric#CAKE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6" name="Picture 6" descr="https://images.anandtech.com/doci/13243/15347928592741412077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688" y="733425"/>
            <a:ext cx="8746434" cy="563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9626" y="6440559"/>
            <a:ext cx="713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https://images.anandtech.com/doci/13243/15347928592741412077127.jpg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153" y="1867301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Lectures only Sections 1 - 4, 6.1 and 8.2 will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discussed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FFFF"/>
                </a:solidFill>
                <a:latin typeface="Verdana"/>
              </a:rPr>
              <a:t>(except Sections 2.1.3 and 2.1.4)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20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9272" y="499596"/>
            <a:ext cx="827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Key features of the cache coherent interconnect, called Infinity Fabric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906" y="900955"/>
            <a:ext cx="585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enhanced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HyperTransport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interconnect </a:t>
            </a:r>
            <a:r>
              <a:rPr lang="en-US" sz="1600" dirty="0">
                <a:latin typeface="+mj-lt"/>
              </a:rPr>
              <a:t>with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978" y="1237133"/>
            <a:ext cx="5036956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lower latency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higher bandwidth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lower power consumption and 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option to scale it up or down as needed.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5866" y="638656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962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FF"/>
                </a:solidFill>
              </a:rPr>
              <a:t>1. </a:t>
            </a:r>
            <a:r>
              <a:rPr lang="en-US" dirty="0">
                <a:solidFill>
                  <a:srgbClr val="FFFFFF"/>
                </a:solidFill>
              </a:rPr>
              <a:t>Introduction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smtClean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21</a:t>
            </a:r>
            <a:r>
              <a:rPr lang="hu-HU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65" y="1345415"/>
            <a:ext cx="5811485" cy="4127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6" y="492792"/>
            <a:ext cx="862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new Zen 2-based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server (Rome) for 64 cores (11/2018) -1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87338" y="5823286"/>
            <a:ext cx="88566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Eight channel memory controller with equal access latency.</a:t>
            </a:r>
            <a:endParaRPr lang="en-US" sz="1600" dirty="0" smtClean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Up to 4 TB DDR4 memory and  128 </a:t>
            </a:r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4.0 lanes per socket (first </a:t>
            </a:r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4.0!).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49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FFFF"/>
                </a:solidFill>
              </a:rPr>
              <a:t>1. </a:t>
            </a:r>
            <a:r>
              <a:rPr lang="en-US" dirty="0">
                <a:solidFill>
                  <a:srgbClr val="FFFFFF"/>
                </a:solidFill>
              </a:rPr>
              <a:t>Introduction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smtClean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22</a:t>
            </a:r>
            <a:r>
              <a:rPr lang="hu-HU" dirty="0" smtClean="0">
                <a:solidFill>
                  <a:srgbClr val="FFFFFF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84" y="1309035"/>
            <a:ext cx="5236224" cy="417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06" y="492792"/>
            <a:ext cx="848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new Zen 2-based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Epyc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server (Rome) for 64 cores (11/2018) -2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63" y="5900286"/>
            <a:ext cx="9238619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Eight </a:t>
            </a:r>
            <a:r>
              <a:rPr lang="en-US" sz="1600" dirty="0">
                <a:latin typeface="+mj-lt"/>
              </a:rPr>
              <a:t>CPU </a:t>
            </a:r>
            <a:r>
              <a:rPr lang="en-US" sz="1600" dirty="0" err="1">
                <a:latin typeface="+mj-lt"/>
              </a:rPr>
              <a:t>chiplets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with </a:t>
            </a:r>
            <a:r>
              <a:rPr lang="en-US" sz="1600" dirty="0">
                <a:latin typeface="+mj-lt"/>
              </a:rPr>
              <a:t>64 </a:t>
            </a:r>
            <a:r>
              <a:rPr lang="en-US" sz="1600" dirty="0" smtClean="0">
                <a:latin typeface="+mj-lt"/>
              </a:rPr>
              <a:t>cores and a 14 nm I/O chip.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 has already started sampling EPYC 'Rome' processors </a:t>
            </a:r>
            <a:r>
              <a:rPr lang="en-US" sz="1600" dirty="0" smtClean="0">
                <a:latin typeface="+mj-lt"/>
              </a:rPr>
              <a:t>to enterprise </a:t>
            </a:r>
            <a:r>
              <a:rPr lang="en-US" sz="1600" dirty="0">
                <a:latin typeface="+mj-lt"/>
              </a:rPr>
              <a:t>customers.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7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The Zen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900252" y="2579500"/>
            <a:ext cx="7380000" cy="417041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The Zen 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97076" y="3038976"/>
            <a:ext cx="7380000" cy="41148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2.2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Zen+ 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89" b="8157"/>
          <a:stretch/>
        </p:blipFill>
        <p:spPr>
          <a:xfrm>
            <a:off x="379917" y="1280156"/>
            <a:ext cx="8279688" cy="24736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2. </a:t>
            </a:r>
            <a:r>
              <a:rPr lang="en-US" sz="1600" dirty="0"/>
              <a:t>The Zen </a:t>
            </a:r>
            <a:r>
              <a:rPr lang="en-US" sz="1600" dirty="0" smtClean="0"/>
              <a:t>cores </a:t>
            </a:r>
            <a:r>
              <a:rPr lang="hu-HU" sz="1600" dirty="0" smtClean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5087" y="500378"/>
            <a:ext cx="645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Roadmap of the Zen core as published in 2/2018 [68]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2388" y="2849084"/>
            <a:ext cx="3484346" cy="433136"/>
          </a:xfrm>
          <a:prstGeom prst="round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Current products</a:t>
            </a:r>
          </a:p>
        </p:txBody>
      </p:sp>
    </p:spTree>
    <p:extLst>
      <p:ext uri="{BB962C8B-B14F-4D97-AF65-F5344CB8AC3E}">
        <p14:creationId xmlns:p14="http://schemas.microsoft.com/office/powerpoint/2010/main" val="42343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403" y="1670794"/>
            <a:ext cx="819530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The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Zen core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67117" y="2579500"/>
            <a:ext cx="8166590" cy="417041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2.1.1 Introduction to the Zen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63941" y="3038976"/>
            <a:ext cx="8169766" cy="411480"/>
            <a:chOff x="699" y="1638"/>
            <a:chExt cx="4924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672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2.1.2 Innovations and enhancements introduced to raise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IPC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78689" y="3486349"/>
            <a:ext cx="8155017" cy="411480"/>
            <a:chOff x="699" y="1638"/>
            <a:chExt cx="4448" cy="366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2.1.3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Power management in Zen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83133" y="3949462"/>
            <a:ext cx="8156616" cy="411480"/>
            <a:chOff x="699" y="1638"/>
            <a:chExt cx="4448" cy="366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2.1.4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Further details relating the Zen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57675" y="4860757"/>
            <a:ext cx="5070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Only Sections 2.1.1 and 2.1.2 will be discussed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3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2.1.1 Introduction to the Zen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14052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25" y="498289"/>
            <a:ext cx="474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2.1.1 Introduction to the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Zen core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13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2.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Zen core </a:t>
            </a:r>
            <a:r>
              <a:rPr lang="hu-HU" sz="1600" dirty="0" smtClean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6628" y="914401"/>
            <a:ext cx="896431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First announced at AMD's Financial Analyst Day in 5/2016.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First details </a:t>
            </a:r>
            <a:r>
              <a:rPr lang="en-US" sz="1600" dirty="0">
                <a:latin typeface="+mj-lt"/>
              </a:rPr>
              <a:t>of the Zen architecture were published at the </a:t>
            </a:r>
            <a:r>
              <a:rPr lang="en-US" sz="1600" dirty="0" err="1">
                <a:latin typeface="+mj-lt"/>
              </a:rPr>
              <a:t>Computex</a:t>
            </a:r>
            <a:r>
              <a:rPr lang="en-US" sz="1600" dirty="0">
                <a:latin typeface="+mj-lt"/>
              </a:rPr>
              <a:t> Conference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in 6/2016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 to M. </a:t>
            </a:r>
            <a:r>
              <a:rPr lang="en-US" sz="1600" dirty="0" err="1">
                <a:latin typeface="+mj-lt"/>
              </a:rPr>
              <a:t>Papermaster</a:t>
            </a:r>
            <a:r>
              <a:rPr lang="en-US" sz="1600" dirty="0">
                <a:latin typeface="+mj-lt"/>
              </a:rPr>
              <a:t>, CTO of AMD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up to 300 engineers were working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on the core design.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Key design objective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raising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IPC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rather than power 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achieve this </a:t>
            </a:r>
            <a:r>
              <a:rPr lang="en-US" sz="1600" dirty="0" smtClean="0">
                <a:latin typeface="+mj-lt"/>
              </a:rPr>
              <a:t>AMD </a:t>
            </a:r>
            <a:r>
              <a:rPr lang="en-US" sz="1600" dirty="0">
                <a:latin typeface="+mj-lt"/>
              </a:rPr>
              <a:t>developed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SenseMI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technology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package, </a:t>
            </a:r>
            <a:r>
              <a:rPr lang="en-US" sz="1600" dirty="0" smtClean="0">
                <a:latin typeface="+mj-lt"/>
              </a:rPr>
              <a:t>to be discussed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 Sections 2.1.2 and 2.1.3.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20" y="449049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622" y="3272471"/>
            <a:ext cx="758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Key benefits of the Zen core vs. the previous Excavator architecture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443" y="3592621"/>
            <a:ext cx="6986143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14 nm </a:t>
            </a:r>
            <a:r>
              <a:rPr lang="en-US" sz="1600" dirty="0">
                <a:latin typeface="+mj-lt"/>
              </a:rPr>
              <a:t>process vs. 28 nm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52 % performance improvement for single threaded workloads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Up to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3.7x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improvement in performance/Watt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SMT</a:t>
            </a:r>
            <a:r>
              <a:rPr lang="en-US" sz="1600" dirty="0">
                <a:latin typeface="+mj-lt"/>
              </a:rPr>
              <a:t> support (2-way)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19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6" t="17992"/>
          <a:stretch/>
        </p:blipFill>
        <p:spPr>
          <a:xfrm>
            <a:off x="67378" y="2026315"/>
            <a:ext cx="9085169" cy="4272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49" y="497355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Remark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14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864348"/>
            <a:ext cx="8885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With Zen AMD departed from the Bulldozer design style cramming two integer parts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and an FP part into a module</a:t>
            </a:r>
            <a:r>
              <a:rPr lang="en-US" sz="1600" dirty="0">
                <a:latin typeface="+mj-lt"/>
              </a:rPr>
              <a:t> and declaring the module as being dual cores and</a:t>
            </a:r>
          </a:p>
          <a:p>
            <a:pPr fontAlgn="base"/>
            <a:r>
              <a:rPr lang="en-US" sz="1600" dirty="0">
                <a:latin typeface="+mj-lt"/>
              </a:rPr>
              <a:t>  followed the regular way of building up cores.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2.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Zen core </a:t>
            </a:r>
            <a:r>
              <a:rPr lang="hu-HU" sz="1600" dirty="0" smtClean="0"/>
              <a:t>(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897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77" r="6836" b="11212"/>
          <a:stretch/>
        </p:blipFill>
        <p:spPr>
          <a:xfrm>
            <a:off x="98611" y="1256934"/>
            <a:ext cx="8969773" cy="42089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9965" y="1926899"/>
            <a:ext cx="5536595" cy="1596812"/>
            <a:chOff x="389965" y="1926899"/>
            <a:chExt cx="5536595" cy="1596812"/>
          </a:xfrm>
        </p:grpSpPr>
        <p:sp>
          <p:nvSpPr>
            <p:cNvPr id="3" name="TextBox 2"/>
            <p:cNvSpPr txBox="1"/>
            <p:nvPr/>
          </p:nvSpPr>
          <p:spPr>
            <a:xfrm>
              <a:off x="389965" y="3092824"/>
              <a:ext cx="6944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11/2011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(32 nm)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2936" y="2935943"/>
              <a:ext cx="6944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11/2012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(32 nm)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86893" y="2604251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6/2015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(28 nm)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9013" y="2779062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1/2014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(28 nm)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7787" y="1926899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3/2017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(14 nm)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898" y="497355"/>
            <a:ext cx="860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IPC improvements of the Bulldozer Family and the Zen architecture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 smtClean="0"/>
              <a:t>2.</a:t>
            </a:r>
            <a:r>
              <a:rPr lang="en-US" sz="1600" dirty="0" smtClean="0"/>
              <a:t>1</a:t>
            </a:r>
            <a:r>
              <a:rPr lang="hu-HU" sz="1600" dirty="0" smtClean="0"/>
              <a:t> </a:t>
            </a:r>
            <a:r>
              <a:rPr lang="en-US" sz="1600" dirty="0"/>
              <a:t>The Zen core </a:t>
            </a:r>
            <a:r>
              <a:rPr lang="hu-HU" sz="1600" dirty="0" smtClean="0"/>
              <a:t>(</a:t>
            </a:r>
            <a:r>
              <a:rPr lang="en-US" sz="1600" dirty="0" smtClean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3778" y="2084296"/>
            <a:ext cx="486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b="1" dirty="0">
                <a:solidFill>
                  <a:srgbClr val="FF0000"/>
                </a:solidFill>
                <a:latin typeface="+mj-lt"/>
              </a:rPr>
              <a:t>Typical </a:t>
            </a:r>
            <a:r>
              <a:rPr lang="en-US" sz="1400" b="1" dirty="0" err="1">
                <a:solidFill>
                  <a:srgbClr val="FF0000"/>
                </a:solidFill>
                <a:latin typeface="+mj-lt"/>
              </a:rPr>
              <a:t>IPC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increase: 15 % vs. previous family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12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24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36784" y="1670794"/>
            <a:ext cx="7675696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2.1.2 Innovations and enhancements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22" y="499417"/>
            <a:ext cx="72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  <a:latin typeface="Verdana"/>
              </a:rPr>
              <a:t>2.1.2 Innovations and enhancements introduced to raise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IPC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78" y="1172446"/>
            <a:ext cx="6319935" cy="895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Neural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 improved branch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predictor (Part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Smart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prefetch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(Part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Large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Micro-Op cache (2K instructions)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IPC (1)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58" y="2679924"/>
            <a:ext cx="435805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Six-issue FX execution (up from 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Quad-issue FP execution  (up from 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978" y="2368662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Wider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 dispatch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5866" y="641427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38" y="3282211"/>
            <a:ext cx="5522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e) Further improvements of the microarchitecture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59" y="866274"/>
            <a:ext cx="1394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Innovations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3" y="2077450"/>
            <a:ext cx="1696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Enhancements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4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71438" y="520685"/>
            <a:ext cx="768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Neural-net improved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branch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predictor (Part of Sense MI) [10]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30" y="1239323"/>
            <a:ext cx="7371428" cy="52571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719918" y="2908848"/>
            <a:ext cx="2474258" cy="12573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097" y="489052"/>
            <a:ext cx="50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Smart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prefetch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(Part of Sense MI) [10]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92"/>
            <a:ext cx="9144000" cy="51447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404261" y="4119613"/>
            <a:ext cx="3657600" cy="5390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898" y="498289"/>
            <a:ext cx="561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Large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Micro-Op cache (2K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instructions)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680881" y="1259382"/>
            <a:ext cx="5715001" cy="5382549"/>
            <a:chOff x="1680881" y="1259382"/>
            <a:chExt cx="5715001" cy="53825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89" t="5814" r="46481" b="7845"/>
            <a:stretch/>
          </p:blipFill>
          <p:spPr>
            <a:xfrm>
              <a:off x="1680881" y="1259382"/>
              <a:ext cx="5715001" cy="53825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5143500" y="1976718"/>
              <a:ext cx="2050676" cy="71269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14051" y="2975777"/>
              <a:ext cx="11015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 ops dispatched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610537" y="2868328"/>
              <a:ext cx="684385" cy="107449"/>
            </a:xfrm>
            <a:prstGeom prst="rect">
              <a:avLst/>
            </a:prstGeom>
            <a:solidFill>
              <a:srgbClr val="343434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3054" y="2796427"/>
              <a:ext cx="1085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macro-ops/cycle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0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130622"/>
            <a:ext cx="7620000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sz="1600" kern="0" dirty="0" smtClean="0">
              <a:solidFill>
                <a:srgbClr val="FFFFFF"/>
              </a:solidFill>
            </a:endParaRP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180335"/>
            <a:ext cx="450850" cy="63023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502670"/>
            <a:ext cx="892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By contrast: 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The micro-op cache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introduced in Intel’s Sandy Bridge </a:t>
            </a:r>
            <a:r>
              <a:rPr lang="hu-HU" dirty="0" smtClean="0">
                <a:latin typeface="+mj-lt"/>
              </a:rPr>
              <a:t>[</a:t>
            </a:r>
            <a:r>
              <a:rPr lang="en-US" dirty="0" smtClean="0">
                <a:latin typeface="+mj-lt"/>
              </a:rPr>
              <a:t>90</a:t>
            </a:r>
            <a:r>
              <a:rPr lang="hu-HU" dirty="0" smtClean="0">
                <a:latin typeface="+mj-lt"/>
              </a:rPr>
              <a:t>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4045" y="1720367"/>
            <a:ext cx="2741214" cy="4835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9" t="5814" r="46481" b="7845"/>
          <a:stretch/>
        </p:blipFill>
        <p:spPr>
          <a:xfrm>
            <a:off x="1680881" y="1384507"/>
            <a:ext cx="5715001" cy="53825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5143500" y="3067624"/>
            <a:ext cx="1905000" cy="2823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814051" y="2013251"/>
            <a:ext cx="110158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ops dispatched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922" y="867201"/>
            <a:ext cx="8196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Six-issue FX execution (up from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 Quad-issue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 execution  (up from 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99" y="539864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Wider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 dispatch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8652" y="3137834"/>
            <a:ext cx="1058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800" dirty="0" smtClean="0">
                <a:solidFill>
                  <a:schemeClr val="bg1"/>
                </a:solidFill>
                <a:latin typeface="+mj-lt"/>
              </a:rPr>
              <a:t>4 ops dispatched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2976206" y="3066020"/>
            <a:ext cx="1905000" cy="2823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522848" y="3137834"/>
            <a:ext cx="924025" cy="212178"/>
          </a:xfrm>
          <a:prstGeom prst="rect">
            <a:avLst/>
          </a:prstGeom>
          <a:solidFill>
            <a:srgbClr val="343434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fontAlgn="base"/>
            <a:r>
              <a:rPr lang="en-US" sz="800" dirty="0" smtClean="0">
                <a:solidFill>
                  <a:srgbClr val="FFFFFF"/>
                </a:solidFill>
                <a:latin typeface="Verdana"/>
              </a:rPr>
              <a:t>6 </a:t>
            </a:r>
            <a:r>
              <a:rPr lang="en-US" sz="800" dirty="0">
                <a:solidFill>
                  <a:srgbClr val="FFFFFF"/>
                </a:solidFill>
                <a:latin typeface="Verdana"/>
              </a:rPr>
              <a:t>ops dispatched</a:t>
            </a:r>
          </a:p>
        </p:txBody>
      </p:sp>
    </p:spTree>
    <p:extLst>
      <p:ext uri="{BB962C8B-B14F-4D97-AF65-F5344CB8AC3E}">
        <p14:creationId xmlns:p14="http://schemas.microsoft.com/office/powerpoint/2010/main" val="968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00"/>
          <a:stretch/>
        </p:blipFill>
        <p:spPr>
          <a:xfrm>
            <a:off x="1486285" y="1525780"/>
            <a:ext cx="6171429" cy="4291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57" y="890133"/>
            <a:ext cx="3727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5-wide</a:t>
            </a:r>
            <a:r>
              <a:rPr lang="en-US" sz="1600" dirty="0">
                <a:solidFill>
                  <a:srgbClr val="000000"/>
                </a:solidFill>
              </a:rPr>
              <a:t> decoding, as shown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52" y="498295"/>
            <a:ext cx="701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Comparison: Decoding in Intel's </a:t>
            </a:r>
            <a:r>
              <a:rPr lang="en-US" dirty="0" err="1">
                <a:solidFill>
                  <a:srgbClr val="2D2D8A"/>
                </a:solidFill>
              </a:rPr>
              <a:t>Skylake</a:t>
            </a:r>
            <a:r>
              <a:rPr lang="en-US" dirty="0">
                <a:solidFill>
                  <a:srgbClr val="2D2D8A"/>
                </a:solidFill>
              </a:rPr>
              <a:t> microarchitecture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857" y="5894650"/>
            <a:ext cx="505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Figure: Decoding in Intel's </a:t>
            </a:r>
            <a:r>
              <a:rPr lang="en-US" sz="1600" dirty="0" err="1">
                <a:solidFill>
                  <a:srgbClr val="000000"/>
                </a:solidFill>
              </a:rPr>
              <a:t>Skylake's</a:t>
            </a:r>
            <a:r>
              <a:rPr lang="en-US" sz="1600" dirty="0">
                <a:solidFill>
                  <a:srgbClr val="000000"/>
                </a:solidFill>
              </a:rPr>
              <a:t> core [35]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535" y="4046060"/>
            <a:ext cx="1085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>
                <a:solidFill>
                  <a:srgbClr val="2D2D8A"/>
                </a:solidFill>
              </a:rPr>
              <a:t>μ</a:t>
            </a:r>
            <a:r>
              <a:rPr lang="en-US" sz="1200" b="1" dirty="0">
                <a:solidFill>
                  <a:srgbClr val="2D2D8A"/>
                </a:solidFill>
              </a:rPr>
              <a:t>OP cache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1720" y="4103369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2D2D8A"/>
                </a:solidFill>
              </a:rPr>
              <a:t>6 </a:t>
            </a:r>
            <a:r>
              <a:rPr lang="el-GR" sz="800" b="1" dirty="0">
                <a:solidFill>
                  <a:srgbClr val="2D2D8A"/>
                </a:solidFill>
              </a:rPr>
              <a:t>μ</a:t>
            </a:r>
            <a:r>
              <a:rPr lang="en-US" sz="800" b="1" dirty="0">
                <a:solidFill>
                  <a:srgbClr val="2D2D8A"/>
                </a:solidFill>
              </a:rPr>
              <a:t>OP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43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135930"/>
              </p:ext>
            </p:extLst>
          </p:nvPr>
        </p:nvGraphicFramePr>
        <p:xfrm>
          <a:off x="1292994" y="1241439"/>
          <a:ext cx="6436659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Feature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Zen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Excavator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ROB size 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(duplicated for each thread)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ROB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 instr./</a:t>
                      </a:r>
                      <a:r>
                        <a:rPr lang="en-US" sz="1400" dirty="0" err="1">
                          <a:latin typeface="+mj-lt"/>
                        </a:rPr>
                        <a:t>cyle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 instr./cycle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Integer scheduler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FP scheduler</a:t>
                      </a:r>
                      <a:r>
                        <a:rPr lang="en-US" sz="1400" baseline="0" dirty="0">
                          <a:latin typeface="+mj-lt"/>
                        </a:rPr>
                        <a:t> size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96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Load 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Store 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898" y="499417"/>
            <a:ext cx="700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Further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improvements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of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the microarchitecture of Zen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2.1.2 Innovations and enhancements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introduced to raise IPC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89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36784" y="1670794"/>
            <a:ext cx="7675696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2.1.3 Power management in Zen cores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8725" y="2550695"/>
            <a:ext cx="4869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It will be omitted 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4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800" dirty="0"/>
              <a:t>1. </a:t>
            </a:r>
            <a:r>
              <a:rPr lang="en-US" sz="1800" dirty="0"/>
              <a:t>Introduction to AMD’s processor families </a:t>
            </a:r>
            <a:r>
              <a:rPr lang="hu-HU" sz="1800" dirty="0" smtClean="0"/>
              <a:t>(</a:t>
            </a:r>
            <a:r>
              <a:rPr lang="en-US" sz="1800" dirty="0" smtClean="0"/>
              <a:t>27</a:t>
            </a:r>
            <a:r>
              <a:rPr lang="hu-HU" sz="1800" dirty="0" smtClean="0"/>
              <a:t>)</a:t>
            </a:r>
            <a:endParaRPr lang="hu-HU" sz="1800" dirty="0"/>
          </a:p>
        </p:txBody>
      </p: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243327" y="947502"/>
            <a:ext cx="416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Overview of AMD’s processor lines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145" y="6090539"/>
            <a:ext cx="8362476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the in-house designed K5, AMD licensed and manufactured Intel designed processors.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1576769"/>
            <a:ext cx="9211089" cy="3351365"/>
          </a:xfrm>
          <a:prstGeom prst="roundRect">
            <a:avLst/>
          </a:prstGeom>
          <a:solidFill>
            <a:srgbClr val="DD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713905" y="1724862"/>
            <a:ext cx="3568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in-house designed x86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838711" y="2538102"/>
            <a:ext cx="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65066" y="24079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6"/>
          <p:cNvSpPr>
            <a:spLocks noChangeArrowheads="1"/>
          </p:cNvSpPr>
          <p:nvPr/>
        </p:nvSpPr>
        <p:spPr bwMode="auto">
          <a:xfrm>
            <a:off x="6791121" y="244920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911392" y="2217616"/>
            <a:ext cx="7272000" cy="812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5400000" flipH="1" flipV="1">
            <a:off x="2178938" y="2320855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52018" y="2548534"/>
            <a:ext cx="1205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x86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-5400000" flipH="1" flipV="1">
            <a:off x="801293" y="2316264"/>
            <a:ext cx="196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-5400000" flipH="1" flipV="1">
            <a:off x="6728415" y="2332519"/>
            <a:ext cx="21113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1646675" y="2552616"/>
            <a:ext cx="1197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2247326" y="24111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73246" y="2548295"/>
            <a:ext cx="1237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Intermediate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families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731172" y="2551482"/>
            <a:ext cx="1285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Bulldozer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02443" y="2551482"/>
            <a:ext cx="706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868600" y="2548295"/>
            <a:ext cx="7453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rot="5400000" flipH="1" flipV="1">
            <a:off x="367155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73994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rot="5400000" flipH="1" flipV="1">
            <a:off x="525333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532172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rot="5400000" flipH="1" flipV="1">
            <a:off x="8110376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8178764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rot="5400000" flipH="1" flipV="1">
            <a:off x="4407618" y="210297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39350" y="3106940"/>
            <a:ext cx="13949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K8/K10/K10.5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08h/10h/10.5h)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(64-bit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x86 family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(2003-2009)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1817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11h/12h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(Mobile/DT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(2008-2011)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34768" y="3106940"/>
            <a:ext cx="15792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(High-performance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7851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(Low-power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(2011-2015)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83556" y="3123780"/>
            <a:ext cx="14398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(Modular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(2017- 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9168" y="3106940"/>
            <a:ext cx="10406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K5/K6/K7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Mobile/DT)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1996-2003)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 Box 58"/>
          <p:cNvSpPr txBox="1">
            <a:spLocks noChangeArrowheads="1"/>
          </p:cNvSpPr>
          <p:nvPr/>
        </p:nvSpPr>
        <p:spPr bwMode="auto">
          <a:xfrm>
            <a:off x="174348" y="503138"/>
            <a:ext cx="1920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Introduction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918" y="5043638"/>
            <a:ext cx="22092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K7: Athlon (1999-2003)</a:t>
            </a:r>
          </a:p>
        </p:txBody>
      </p:sp>
    </p:spTree>
    <p:extLst>
      <p:ext uri="{BB962C8B-B14F-4D97-AF65-F5344CB8AC3E}">
        <p14:creationId xmlns:p14="http://schemas.microsoft.com/office/powerpoint/2010/main" val="34702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490" y="497265"/>
            <a:ext cx="483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2.1.3 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5" y="860613"/>
            <a:ext cx="823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part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suite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 introduced the following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new 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the power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327" y="1452284"/>
            <a:ext cx="8455135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technology (actually AVS)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technology (actually Turbo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similar to Intel’s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17" y="233979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discussed next.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164" y="2019301"/>
            <a:ext cx="7938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 (actually configurable TDP)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7394" y="638656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057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0682" y="498198"/>
            <a:ext cx="385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2.1.3.1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893" y="874060"/>
            <a:ext cx="670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basically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(Adaptive Voltage Scaling)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787" y="1250577"/>
            <a:ext cx="882004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kind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(Adaptive Voltage and Frequency Scaling)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enhancement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(Dynamic Voltage and Frequency Scaling).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5866" y="642351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566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2014" y="498102"/>
            <a:ext cx="583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(Dynamic Voltage and Frequency Scaling)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4154" y="896472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means here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controlling core voltage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frequency (fc) according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to the actual workload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5142" y="1472035"/>
            <a:ext cx="8824852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runtime, then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selects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that is needed to maintain the chosen fc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 up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 a priory at chip testing while a guard band is also provided.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62068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213389" y="4252093"/>
            <a:ext cx="367661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79106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391660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786630" y="58475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568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5" grpId="0"/>
      <p:bldP spid="86" grpId="0"/>
      <p:bldP spid="8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96" y="498892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[61]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638800" y="35996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27625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90341" y="2004065"/>
            <a:ext cx="41168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Frequency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2417" y="2002485"/>
            <a:ext cx="4193777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(Adaptive Voltage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Frequency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Scaling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Aim: </a:t>
            </a:r>
            <a:r>
              <a:rPr lang="en-US" sz="1300" dirty="0" smtClean="0">
                <a:solidFill>
                  <a:srgbClr val="0070C0"/>
                </a:solidFill>
                <a:latin typeface="Verdana"/>
              </a:rPr>
              <a:t>to reduce guard band and thus dissipation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2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83649" y="1072008"/>
            <a:ext cx="154561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595281"/>
            <a:ext cx="31758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599764"/>
            <a:ext cx="31645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3479" y="2851811"/>
            <a:ext cx="307981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means that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voltage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statically (from a look-up table).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determined 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chip testing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certain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 for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variations.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7312" y="2856294"/>
            <a:ext cx="4229299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means that first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frequency (fc)  and voltage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similarly to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but then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reduces the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monitoring the actual parameters, like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speed, dissipation, die temperature etc..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200" y="499506"/>
            <a:ext cx="191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1722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25108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25" y="499271"/>
            <a:ext cx="332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Illustration of AVS and AFS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010891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Use cases of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AVFS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to exploit guard band reduction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1569239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(Adaptive Frequency Scaling)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420766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338848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47620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47463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138" y="2086927"/>
            <a:ext cx="3143361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also called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Undervolting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Poor Power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AMD (Zen)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585969"/>
            <a:ext cx="27382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 is 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given fc (P-state)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 min. allowed value,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power consumption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585969"/>
            <a:ext cx="24801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AFS is 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increase fc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given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max. allowed value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performance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6" y="3636310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36310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1554212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AVS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(Adaptive Voltage Scaling)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9231" y="2084779"/>
            <a:ext cx="3800592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also called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Overclocking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Boosting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AMD (Zen)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795866" y="641671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368924" y="4717225"/>
            <a:ext cx="1" cy="5109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116187" y="4350619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AVS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19537" y="4427620"/>
            <a:ext cx="4895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AFS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3314" y="3879828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100" dirty="0" smtClean="0">
                <a:latin typeface="+mj-lt"/>
              </a:rPr>
              <a:t>Without AVS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20725" y="5225760"/>
            <a:ext cx="8467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100" dirty="0" smtClean="0">
                <a:latin typeface="+mj-lt"/>
              </a:rPr>
              <a:t>With AVS</a:t>
            </a:r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 bwMode="auto">
          <a:xfrm flipH="1">
            <a:off x="2877954" y="4141438"/>
            <a:ext cx="144130" cy="32875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961570" y="5039103"/>
            <a:ext cx="434296" cy="15778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341653" y="4748588"/>
            <a:ext cx="434532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7369755" y="4742897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100" dirty="0" smtClean="0">
                <a:latin typeface="+mj-lt"/>
              </a:rPr>
              <a:t>With AFS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7310597" y="4604365"/>
            <a:ext cx="434296" cy="15778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5725425" y="3964848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100" dirty="0" smtClean="0">
                <a:latin typeface="+mj-lt"/>
              </a:rPr>
              <a:t>Without AFS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6264200" y="4245712"/>
            <a:ext cx="535353" cy="26848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372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2" grpId="0"/>
      <p:bldP spid="18" grpId="0"/>
      <p:bldP spid="2" grpId="0"/>
      <p:bldP spid="25" grpId="0"/>
      <p:bldP spid="4" grpId="0"/>
      <p:bldP spid="26" grpId="0"/>
      <p:bldP spid="31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3927" y="499532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939028"/>
            <a:ext cx="9074189" cy="5484194"/>
            <a:chOff x="113763" y="939028"/>
            <a:chExt cx="9074189" cy="5484194"/>
          </a:xfrm>
        </p:grpSpPr>
        <p:sp>
          <p:nvSpPr>
            <p:cNvPr id="12" name="Téglalap 11"/>
            <p:cNvSpPr/>
            <p:nvPr/>
          </p:nvSpPr>
          <p:spPr>
            <a:xfrm>
              <a:off x="2446115" y="5807183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093343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3699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40711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5340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5835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4690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5712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5835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5340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5340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5464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5340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5817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46722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463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5764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4618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36992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39422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54753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33887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07183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07183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36880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3794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43919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43919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54137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571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4517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4691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4071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392975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380092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594484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633119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443715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456591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06959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42201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4005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45554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686903"/>
              <a:ext cx="106792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838404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606581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3023259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3022824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302697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130064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130067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941176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83393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82955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83111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86149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7298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84001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70839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41417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48270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239794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127919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93902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88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258" t="32246" r="1810" b="10328"/>
          <a:stretch/>
        </p:blipFill>
        <p:spPr>
          <a:xfrm>
            <a:off x="2029630" y="1194189"/>
            <a:ext cx="5043863" cy="3498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118" r="2414" b="75772"/>
          <a:stretch/>
        </p:blipFill>
        <p:spPr>
          <a:xfrm>
            <a:off x="3891676" y="1411652"/>
            <a:ext cx="542303" cy="649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70" t="29040" r="55381" b="37910"/>
          <a:stretch/>
        </p:blipFill>
        <p:spPr>
          <a:xfrm>
            <a:off x="2586628" y="4874665"/>
            <a:ext cx="3940657" cy="1882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98" y="499416"/>
            <a:ext cx="818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AMD's Pure Power technology that implements AVS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888" y="497265"/>
            <a:ext cx="826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points of the implementation of AMD's Pure Power (actually AVS)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678" y="880784"/>
            <a:ext cx="748185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Real time monitoring of temperature, speed and voltage by sensors,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Adaptive closed-loop control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Per-core scaling of core frequency and voltage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5863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880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50" t="6702" r="6812" b="48462"/>
          <a:stretch/>
        </p:blipFill>
        <p:spPr>
          <a:xfrm>
            <a:off x="1331260" y="1600202"/>
            <a:ext cx="6427694" cy="2985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75" y="894091"/>
            <a:ext cx="8846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1000+ embedded sensors per CCX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 temperature, speed and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331" y="4814048"/>
            <a:ext cx="8476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Distributed embedded sensors on a Ryzen die (including two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0502" y="498102"/>
            <a:ext cx="846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Real time monitoring of temperature, speed and voltage by sensors </a:t>
            </a:r>
          </a:p>
        </p:txBody>
      </p:sp>
    </p:spTree>
    <p:extLst>
      <p:ext uri="{BB962C8B-B14F-4D97-AF65-F5344CB8AC3E}">
        <p14:creationId xmlns:p14="http://schemas.microsoft.com/office/powerpoint/2010/main" val="20013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42539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212" y="49828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1.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521" y="821285"/>
            <a:ext cx="473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accent6"/>
                </a:solidFill>
                <a:latin typeface="+mj-lt"/>
              </a:rPr>
              <a:t>AMD's unit shares on the world market </a:t>
            </a:r>
            <a:r>
              <a:rPr lang="en-US" sz="1600" dirty="0">
                <a:latin typeface="+mj-lt"/>
              </a:rPr>
              <a:t>[51]</a:t>
            </a:r>
          </a:p>
        </p:txBody>
      </p:sp>
    </p:spTree>
    <p:extLst>
      <p:ext uri="{BB962C8B-B14F-4D97-AF65-F5344CB8AC3E}">
        <p14:creationId xmlns:p14="http://schemas.microsoft.com/office/powerpoint/2010/main" val="41036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49" y="499416"/>
            <a:ext cx="654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Sensors implemented on a CCX die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262145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154" y="5095861"/>
            <a:ext cx="8644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 spikes in the voltage supply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they need to be addressed to avoid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erroneous operations (not detailed here).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/>
              <a:t>(</a:t>
            </a:r>
            <a:r>
              <a:rPr lang="hu-HU" sz="1600" dirty="0" smtClean="0"/>
              <a:t>1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080393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1" y="499229"/>
            <a:ext cx="414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Adaptive closed-loop control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97" y="900954"/>
            <a:ext cx="8560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System's Scalable Control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the required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infrastructure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AVS, as seen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4547" t="27253" r="4500"/>
          <a:stretch/>
        </p:blipFill>
        <p:spPr>
          <a:xfrm>
            <a:off x="2725270" y="1761565"/>
            <a:ext cx="3671047" cy="3186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3879" y="5311589"/>
            <a:ext cx="3376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Infinity Fabric [38]</a:t>
            </a:r>
          </a:p>
        </p:txBody>
      </p:sp>
    </p:spTree>
    <p:extLst>
      <p:ext uri="{BB962C8B-B14F-4D97-AF65-F5344CB8AC3E}">
        <p14:creationId xmlns:p14="http://schemas.microsoft.com/office/powerpoint/2010/main" val="8121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05083" y="895364"/>
            <a:ext cx="7468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 control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implementing AVS, as indicated below. 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9523" y="1628131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1" y="499229"/>
            <a:ext cx="414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Adaptive closed-loop control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17" y="4504767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[3]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90" y="2448897"/>
            <a:ext cx="7637929" cy="2745800"/>
          </a:xfrm>
        </p:spPr>
      </p:pic>
      <p:sp>
        <p:nvSpPr>
          <p:cNvPr id="8" name="TextBox 7"/>
          <p:cNvSpPr txBox="1"/>
          <p:nvPr/>
        </p:nvSpPr>
        <p:spPr>
          <a:xfrm>
            <a:off x="444646" y="1528616"/>
            <a:ext cx="8860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 (System Management Unit) microcontroller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allows to chose the proper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balance of performance and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1151" y="5497361"/>
            <a:ext cx="4358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Infinity System Management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" y="6064622"/>
            <a:ext cx="6182077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SVI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Serial VID Interface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VID: Voltage Identifier (transferred to the VR (Voltage Regulator)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46568" y="920562"/>
            <a:ext cx="9098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System Management Unit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the SMU microcontroller) is used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system settings according to user requirements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the Figure below shows.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026" y="499229"/>
            <a:ext cx="414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Adaptive closed-loop control -3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2500" y="2756848"/>
            <a:ext cx="1258437" cy="166502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1488" y="6400799"/>
            <a:ext cx="323310" cy="41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86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9" y="498012"/>
            <a:ext cx="645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Per core scaling of core frequency and voltage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169" y="860613"/>
            <a:ext cx="1911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has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70645" y="3160066"/>
            <a:ext cx="794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LDOs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one type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linear regulators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as seen below [39].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33" y="3680325"/>
            <a:ext cx="3592248" cy="2197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681" y="2864229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1933" y="1196790"/>
            <a:ext cx="6402137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digital Low Drop-Out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 Regulator (VR)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86" y="1855697"/>
            <a:ext cx="6646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consumption.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15" y="2487706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5102" y="6414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3776" y="6414274"/>
            <a:ext cx="4251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smtClean="0">
                <a:latin typeface="+mj-lt"/>
              </a:rPr>
              <a:t>FET: Field Effect Transistor (</a:t>
            </a:r>
            <a:r>
              <a:rPr lang="en-US" sz="1200" dirty="0" err="1" smtClean="0">
                <a:latin typeface="+mj-lt"/>
              </a:rPr>
              <a:t>térvezérlésű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dirty="0" err="1" smtClean="0">
                <a:latin typeface="+mj-lt"/>
              </a:rPr>
              <a:t>tranzisztor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4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  <p:bldP spid="9" grpId="0"/>
      <p:bldP spid="10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286" y="502404"/>
            <a:ext cx="559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separate VRs for each 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83" y="885979"/>
            <a:ext cx="879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two stage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implementation):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634" y="1196791"/>
            <a:ext cx="7298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953" y="5876363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[50]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592" y="1844490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15452" y="2245657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795866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166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2.1.3 Power management in Zen cores </a:t>
            </a:r>
            <a:r>
              <a:rPr lang="hu-HU" sz="1600" dirty="0"/>
              <a:t>(</a:t>
            </a:r>
            <a:r>
              <a:rPr lang="en-US" sz="1600" dirty="0" smtClean="0"/>
              <a:t>17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2864" y="498102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2.1.3.2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931" y="900954"/>
            <a:ext cx="5631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Basically, it is 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889" y="1250577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(that is AVS):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5056" y="2120297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917" y="4988859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[3]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13976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98102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2) Precision Boost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5102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055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19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58" y="498102"/>
            <a:ext cx="54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Specifying the Turbo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[38]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366681" y="2433915"/>
            <a:ext cx="4370294" cy="3785672"/>
            <a:chOff x="2164974" y="1519519"/>
            <a:chExt cx="4370294" cy="37856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ectangle 1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6873" y="1210234"/>
            <a:ext cx="7624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case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up to 2 cores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(in DTs)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961" y="1748119"/>
            <a:ext cx="353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33595" y="6427694"/>
            <a:ext cx="4841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in the Ryzen line [38]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95862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41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72" y="497922"/>
            <a:ext cx="828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/>
              <a:t>(</a:t>
            </a:r>
            <a:r>
              <a:rPr lang="en-US" sz="1600" dirty="0" smtClean="0"/>
              <a:t>20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814338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180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</a:t>
            </a:r>
            <a:r>
              <a:rPr lang="hu-HU" dirty="0"/>
              <a:t> (</a:t>
            </a:r>
            <a:r>
              <a:rPr lang="en-US" dirty="0" smtClean="0"/>
              <a:t>1b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5" y="1238516"/>
            <a:ext cx="8096015" cy="509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688" y="502418"/>
            <a:ext cx="885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Efficiency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Intel and AMD CPUs - 2004 to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Ryzen [89]</a:t>
            </a:r>
            <a:endParaRPr lang="en-US" sz="160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0673" y="5428652"/>
            <a:ext cx="6190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(Core 2)</a:t>
            </a:r>
          </a:p>
        </p:txBody>
      </p:sp>
    </p:spTree>
    <p:extLst>
      <p:ext uri="{BB962C8B-B14F-4D97-AF65-F5344CB8AC3E}">
        <p14:creationId xmlns:p14="http://schemas.microsoft.com/office/powerpoint/2010/main" val="28698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21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637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[82]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04184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97534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713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(and with it the socket power consumption)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6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0" y="1811991"/>
            <a:ext cx="5727037" cy="4393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225" y="874058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317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98" y="499416"/>
            <a:ext cx="889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2.1.3.3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clock frequency over the Turbo boost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/>
              <a:t>(</a:t>
            </a:r>
            <a:r>
              <a:rPr lang="en-US" sz="1600" dirty="0" smtClean="0"/>
              <a:t>22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32960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6626" y="64142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921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99519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Illustration of the operation of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23</a:t>
            </a:r>
            <a:r>
              <a:rPr lang="hu-HU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86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2.1.3 Power management in Zen cores </a:t>
            </a:r>
            <a:r>
              <a:rPr lang="hu-HU" sz="1600" dirty="0" smtClean="0"/>
              <a:t>(</a:t>
            </a:r>
            <a:r>
              <a:rPr lang="en-US" sz="1600" dirty="0" smtClean="0"/>
              <a:t>24)</a:t>
            </a:r>
            <a:endParaRPr lang="en-US" sz="1600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97368"/>
            <a:ext cx="658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the Ryzen 7 1800X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65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36784" y="1670794"/>
            <a:ext cx="7675696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2.1.4 Further details relating the Zen core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1093" y="2762451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It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will be omitted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05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35" t="6619" r="1235" b="13084"/>
          <a:stretch/>
        </p:blipFill>
        <p:spPr>
          <a:xfrm>
            <a:off x="171650" y="1659395"/>
            <a:ext cx="8789894" cy="4007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97" y="894047"/>
            <a:ext cx="558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of the FX-execution of Zen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(1)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1650" y="503222"/>
            <a:ext cx="508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>
                <a:solidFill>
                  <a:schemeClr val="accent6"/>
                </a:solidFill>
                <a:latin typeface="+mj-lt"/>
              </a:rPr>
              <a:t>2.1.4 Further details relating the Zen core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2" t="5258" r="468" b="15974"/>
          <a:stretch/>
        </p:blipFill>
        <p:spPr>
          <a:xfrm>
            <a:off x="166688" y="1245514"/>
            <a:ext cx="8870576" cy="3953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98" y="498759"/>
            <a:ext cx="557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of the FP-execution of Zen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44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3011"/>
            <a:ext cx="8776447" cy="5203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76" y="499507"/>
            <a:ext cx="423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cache architecture of Zen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3643" y="4706471"/>
            <a:ext cx="3772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err="1">
                <a:solidFill>
                  <a:schemeClr val="bg1"/>
                </a:solidFill>
                <a:latin typeface="+mj-lt"/>
              </a:rPr>
              <a:t>L3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is a victim cache, it is filled from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L2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victims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98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00" t="3733" r="5266" b="3386"/>
          <a:stretch/>
        </p:blipFill>
        <p:spPr>
          <a:xfrm>
            <a:off x="1506070" y="1254931"/>
            <a:ext cx="6157511" cy="5417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49" y="499506"/>
            <a:ext cx="430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Implementation of SMT in Zen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10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30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90" y="1275302"/>
            <a:ext cx="4847619" cy="3495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1" y="499506"/>
            <a:ext cx="199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Zen die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08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8" y="1232237"/>
            <a:ext cx="6656294" cy="5186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02706"/>
            <a:ext cx="806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Announcing details of the Zen architecture at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Computex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6/2016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834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27" t="14190" r="15223" b="10861"/>
          <a:stretch/>
        </p:blipFill>
        <p:spPr>
          <a:xfrm>
            <a:off x="13055" y="1264768"/>
            <a:ext cx="9077221" cy="3052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27" y="499506"/>
            <a:ext cx="655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Implementation of functional units on the Zen die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10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2.1.4 Further details relating the Zen core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86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2.2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Zen+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6782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</a:t>
            </a:r>
            <a:r>
              <a:rPr lang="en-US" sz="1600" dirty="0" smtClean="0"/>
              <a:t>core (1)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08" y="1598561"/>
            <a:ext cx="8348429" cy="3627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90" y="498003"/>
            <a:ext cx="788003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2.2 The Zen+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core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Improvements yielding from the 12 nm technology [74] </a:t>
            </a:r>
          </a:p>
        </p:txBody>
      </p:sp>
    </p:spTree>
    <p:extLst>
      <p:ext uri="{BB962C8B-B14F-4D97-AF65-F5344CB8AC3E}">
        <p14:creationId xmlns:p14="http://schemas.microsoft.com/office/powerpoint/2010/main" val="11397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4" y="1591815"/>
            <a:ext cx="6935151" cy="2874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26" y="498001"/>
            <a:ext cx="90735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use of the 12LP (Low Power) technology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(shown as an example while implementing a part of a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datapath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 [74]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188" y="4803016"/>
            <a:ext cx="903644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While employing the 12LP technology AMD implemented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refreshed Ryzen DT</a:t>
            </a:r>
            <a:r>
              <a:rPr lang="en-US" sz="1600" dirty="0" smtClean="0">
                <a:latin typeface="+mj-lt"/>
              </a:rPr>
              <a:t> 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line on the same die size</a:t>
            </a:r>
            <a:r>
              <a:rPr lang="en-US" sz="1600" dirty="0" smtClean="0">
                <a:latin typeface="+mj-lt"/>
              </a:rPr>
              <a:t> (213 mm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) and made use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same number of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transistors (4.8 billion) 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their original design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a consequence, with reducing the feature size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dark silicon </a:t>
            </a:r>
            <a:r>
              <a:rPr lang="en-US" sz="1600" dirty="0" smtClean="0">
                <a:latin typeface="+mj-lt"/>
              </a:rPr>
              <a:t>(unused silicon)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area has grown</a:t>
            </a:r>
            <a:r>
              <a:rPr lang="en-US" sz="1600" dirty="0" smtClean="0">
                <a:latin typeface="+mj-lt"/>
              </a:rPr>
              <a:t>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Since dark silicon acts as a thermal buffer between high-consumption parts of the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die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it improves the thermal behavior </a:t>
            </a:r>
            <a:r>
              <a:rPr lang="en-US" sz="1600" dirty="0" smtClean="0">
                <a:latin typeface="+mj-lt"/>
              </a:rPr>
              <a:t>of the die.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292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927" y="498002"/>
            <a:ext cx="665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Benefits of the 12LP technology according to AMD [74]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463" y="952900"/>
            <a:ext cx="87796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new Ryzen 2000 series processors draw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about 11 % less power </a:t>
            </a:r>
            <a:r>
              <a:rPr lang="en-US" sz="1600" dirty="0" smtClean="0">
                <a:latin typeface="+mj-lt"/>
              </a:rPr>
              <a:t>than the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Ryzen 1000 series </a:t>
            </a:r>
            <a:r>
              <a:rPr lang="en-US" sz="1600" dirty="0" smtClean="0">
                <a:latin typeface="+mj-lt"/>
              </a:rPr>
              <a:t>models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the same clock frequency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results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about 15 % more performance at the same power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105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88067" y="1241660"/>
            <a:ext cx="6628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13</a:t>
            </a:r>
            <a:r>
              <a:rPr lang="en-US" sz="1600" dirty="0">
                <a:latin typeface="+mj-lt"/>
              </a:rPr>
              <a:t>% </a:t>
            </a:r>
            <a:r>
              <a:rPr lang="en-US" sz="1600" dirty="0" smtClean="0">
                <a:latin typeface="+mj-lt"/>
              </a:rPr>
              <a:t>lower </a:t>
            </a:r>
            <a:r>
              <a:rPr lang="en-US" sz="1600" dirty="0">
                <a:latin typeface="+mj-lt"/>
              </a:rPr>
              <a:t>L1 </a:t>
            </a:r>
            <a:r>
              <a:rPr lang="en-US" sz="1600" dirty="0" smtClean="0">
                <a:latin typeface="+mj-lt"/>
              </a:rPr>
              <a:t>latency </a:t>
            </a:r>
            <a:r>
              <a:rPr lang="en-US" sz="1600" dirty="0">
                <a:latin typeface="+mj-lt"/>
              </a:rPr>
              <a:t>(1.10ns </a:t>
            </a:r>
            <a:r>
              <a:rPr lang="en-US" sz="1600" dirty="0" smtClean="0">
                <a:latin typeface="+mj-lt"/>
              </a:rPr>
              <a:t>vs. </a:t>
            </a:r>
            <a:r>
              <a:rPr lang="en-US" sz="1600" dirty="0">
                <a:latin typeface="+mj-lt"/>
              </a:rPr>
              <a:t>0.95ns)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34% </a:t>
            </a:r>
            <a:r>
              <a:rPr lang="en-US" sz="1600" dirty="0" smtClean="0">
                <a:latin typeface="+mj-lt"/>
              </a:rPr>
              <a:t>lower </a:t>
            </a:r>
            <a:r>
              <a:rPr lang="en-US" sz="1600" dirty="0">
                <a:latin typeface="+mj-lt"/>
              </a:rPr>
              <a:t>L2 </a:t>
            </a:r>
            <a:r>
              <a:rPr lang="en-US" sz="1600" dirty="0" smtClean="0">
                <a:latin typeface="+mj-lt"/>
              </a:rPr>
              <a:t>latency </a:t>
            </a:r>
            <a:r>
              <a:rPr lang="en-US" sz="1600" dirty="0">
                <a:latin typeface="+mj-lt"/>
              </a:rPr>
              <a:t>(4.6ns </a:t>
            </a:r>
            <a:r>
              <a:rPr lang="en-US" sz="1600" dirty="0" smtClean="0">
                <a:latin typeface="+mj-lt"/>
              </a:rPr>
              <a:t>vs. </a:t>
            </a:r>
            <a:r>
              <a:rPr lang="en-US" sz="1600" dirty="0">
                <a:latin typeface="+mj-lt"/>
              </a:rPr>
              <a:t>3.0ns)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16% </a:t>
            </a:r>
            <a:r>
              <a:rPr lang="en-US" sz="1600" dirty="0" smtClean="0">
                <a:latin typeface="+mj-lt"/>
              </a:rPr>
              <a:t>lower </a:t>
            </a:r>
            <a:r>
              <a:rPr lang="en-US" sz="1600" dirty="0">
                <a:latin typeface="+mj-lt"/>
              </a:rPr>
              <a:t>L3 </a:t>
            </a:r>
            <a:r>
              <a:rPr lang="en-US" sz="1600" dirty="0" smtClean="0">
                <a:latin typeface="+mj-lt"/>
              </a:rPr>
              <a:t>latency </a:t>
            </a:r>
            <a:r>
              <a:rPr lang="en-US" sz="1600" dirty="0">
                <a:latin typeface="+mj-lt"/>
              </a:rPr>
              <a:t>(11.0ns </a:t>
            </a:r>
            <a:r>
              <a:rPr lang="en-US" sz="1600" dirty="0" smtClean="0">
                <a:latin typeface="+mj-lt"/>
              </a:rPr>
              <a:t>vs. </a:t>
            </a:r>
            <a:r>
              <a:rPr lang="en-US" sz="1600" dirty="0">
                <a:latin typeface="+mj-lt"/>
              </a:rPr>
              <a:t>9.2ns)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11% </a:t>
            </a:r>
            <a:r>
              <a:rPr lang="en-US" sz="1600" dirty="0" smtClean="0">
                <a:latin typeface="+mj-lt"/>
              </a:rPr>
              <a:t>lower memory latency </a:t>
            </a:r>
            <a:r>
              <a:rPr lang="en-US" sz="1600" dirty="0">
                <a:latin typeface="+mj-lt"/>
              </a:rPr>
              <a:t>(74ns vs 66ns at DDR4-3200)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Increased DRAM </a:t>
            </a:r>
            <a:r>
              <a:rPr lang="en-US" sz="1600" dirty="0" smtClean="0">
                <a:latin typeface="+mj-lt"/>
              </a:rPr>
              <a:t>rate (</a:t>
            </a:r>
            <a:r>
              <a:rPr lang="en-US" sz="1600" dirty="0">
                <a:latin typeface="+mj-lt"/>
              </a:rPr>
              <a:t>DDR4-2666 </a:t>
            </a:r>
            <a:r>
              <a:rPr lang="en-US" sz="1600" dirty="0" smtClean="0">
                <a:latin typeface="+mj-lt"/>
              </a:rPr>
              <a:t>vs. </a:t>
            </a:r>
            <a:r>
              <a:rPr lang="en-US" sz="1600" dirty="0">
                <a:latin typeface="+mj-lt"/>
              </a:rPr>
              <a:t>DDR4-2933</a:t>
            </a:r>
            <a:r>
              <a:rPr lang="en-US" sz="1600" dirty="0" smtClean="0">
                <a:latin typeface="+mj-lt"/>
              </a:rPr>
              <a:t>)</a:t>
            </a:r>
            <a:endParaRPr lang="en-US" sz="14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90" y="500159"/>
            <a:ext cx="852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Benefits of the 12LP technology vs 14 nm technology in cache latencies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as given by AMD [74]</a:t>
            </a:r>
          </a:p>
        </p:txBody>
      </p:sp>
    </p:spTree>
    <p:extLst>
      <p:ext uri="{BB962C8B-B14F-4D97-AF65-F5344CB8AC3E}">
        <p14:creationId xmlns:p14="http://schemas.microsoft.com/office/powerpoint/2010/main" val="19992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8" y="1376407"/>
            <a:ext cx="7592659" cy="4965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37" y="499717"/>
            <a:ext cx="907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cache latencies in AMD’s 1000 and 2000 series Ryzen DT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processors [74]</a:t>
            </a:r>
          </a:p>
        </p:txBody>
      </p:sp>
    </p:spTree>
    <p:extLst>
      <p:ext uri="{BB962C8B-B14F-4D97-AF65-F5344CB8AC3E}">
        <p14:creationId xmlns:p14="http://schemas.microsoft.com/office/powerpoint/2010/main" val="11909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5" y="1405542"/>
            <a:ext cx="7674569" cy="5014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37" y="503322"/>
            <a:ext cx="927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cache latencies of AMD’s and competing Intel’s DT models [74]</a:t>
            </a:r>
          </a:p>
        </p:txBody>
      </p:sp>
    </p:spTree>
    <p:extLst>
      <p:ext uri="{BB962C8B-B14F-4D97-AF65-F5344CB8AC3E}">
        <p14:creationId xmlns:p14="http://schemas.microsoft.com/office/powerpoint/2010/main" val="35082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6" y="1268413"/>
            <a:ext cx="6931597" cy="4529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43" y="498003"/>
            <a:ext cx="722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IPC figures of subsequent DT models [74]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338" y="6074723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the Figure shows the R7 2700X provides on average only a few % (about 3 %)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higher IPC than the preceding R7 1800X.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413301" y="2040554"/>
            <a:ext cx="168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400" dirty="0" smtClean="0">
                <a:latin typeface="+mj-lt"/>
              </a:rPr>
              <a:t>A12-9800: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Excavator-based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9086" y="1511167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(12 nm)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6733" y="1750192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(14 nm)</a:t>
            </a:r>
            <a:endParaRPr lang="en-US" sz="14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3407" y="2477607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(28 nm)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6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028" y="933654"/>
            <a:ext cx="4435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This about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3 % IPC </a:t>
            </a:r>
            <a:r>
              <a:rPr lang="en-US" sz="1600" dirty="0" smtClean="0">
                <a:latin typeface="+mj-lt"/>
              </a:rPr>
              <a:t>boost is increased by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286" y="1299411"/>
            <a:ext cx="605595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about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6 % average clock frequency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gain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by </a:t>
            </a:r>
            <a:r>
              <a:rPr lang="en-US" sz="1600" dirty="0">
                <a:latin typeface="+mj-lt"/>
              </a:rPr>
              <a:t>a few % gain </a:t>
            </a:r>
            <a:r>
              <a:rPr lang="en-US" sz="1600" dirty="0" smtClean="0">
                <a:latin typeface="+mj-lt"/>
              </a:rPr>
              <a:t>due to </a:t>
            </a:r>
            <a:r>
              <a:rPr lang="en-US" sz="1600" dirty="0">
                <a:latin typeface="+mj-lt"/>
              </a:rPr>
              <a:t>Precision Boost 2 and XFR2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43" y="502420"/>
            <a:ext cx="722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IPC figures of subsequent DT models [74]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77" y="1944303"/>
            <a:ext cx="8480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and results in 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average performance gain of about 10 % </a:t>
            </a:r>
            <a:r>
              <a:rPr lang="en-US" sz="1600" dirty="0" smtClean="0">
                <a:latin typeface="+mj-lt"/>
              </a:rPr>
              <a:t>over the previous DT</a:t>
            </a:r>
          </a:p>
          <a:p>
            <a:pPr fontAlgn="base"/>
            <a:r>
              <a:rPr lang="en-US" sz="1600" dirty="0" smtClean="0">
                <a:latin typeface="+mj-lt"/>
              </a:rPr>
              <a:t> generation.</a:t>
            </a:r>
          </a:p>
        </p:txBody>
      </p:sp>
    </p:spTree>
    <p:extLst>
      <p:ext uri="{BB962C8B-B14F-4D97-AF65-F5344CB8AC3E}">
        <p14:creationId xmlns:p14="http://schemas.microsoft.com/office/powerpoint/2010/main" val="6618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466361"/>
              </p:ext>
            </p:extLst>
          </p:nvPr>
        </p:nvGraphicFramePr>
        <p:xfrm>
          <a:off x="135534" y="1323939"/>
          <a:ext cx="8883720" cy="5468446"/>
        </p:xfrm>
        <a:graphic>
          <a:graphicData uri="http://schemas.openxmlformats.org/drawingml/2006/table">
            <a:tbl>
              <a:tblPr/>
              <a:tblGrid>
                <a:gridCol w="350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Launched in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7-2018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2019?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Family 17h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(00h-0Fh)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Family 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(00h-0Fh)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Zen+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Family 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xxh-xxh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6431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4P 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31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2P 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7xx1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1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1P 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7xx1P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(85-140 W)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396889"/>
                  </a:ext>
                </a:extLst>
              </a:tr>
              <a:tr h="4581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(TR 1xxxX)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(TR 2xxxX/WX)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65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30-95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Summit 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(Ryzen 7/5/3 1xxx/1xxxX)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Raven Ridge (APU)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(Ryzen 7/5/3 2000G/GE)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Pinnacle 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(Ryzen 7/5 2xxx/2xxxX)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4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(~30-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56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814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 portable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Raven Ridge (APU)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(Ryzen 7/5/3 2x00U)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82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245054" y="4200454"/>
            <a:ext cx="1047906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Desktops</a:t>
            </a: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279286" y="5601940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Notebooks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152340" y="2948717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233437" y="600542"/>
            <a:ext cx="82707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Brand 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names </a:t>
            </a:r>
            <a:r>
              <a:rPr lang="hu-HU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Zen-based (Family 17h-based) processor lines</a:t>
            </a:r>
            <a:endParaRPr lang="en-US" dirty="0">
              <a:solidFill>
                <a:srgbClr val="3333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(</a:t>
            </a:r>
            <a:r>
              <a:rPr lang="en-US" sz="1600" dirty="0" smtClean="0"/>
              <a:t>2b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950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2.2 The Zen+ core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7929" y="498904"/>
            <a:ext cx="852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Performance gain in subsequent Zen-based lines expected by AMD [74]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88" y="6006164"/>
            <a:ext cx="610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CAGR: </a:t>
            </a:r>
            <a:r>
              <a:rPr lang="en-US" dirty="0"/>
              <a:t>Compounded Annual Rate of Growth</a:t>
            </a:r>
            <a:r>
              <a:rPr lang="en-US" sz="1600" dirty="0" smtClean="0">
                <a:latin typeface="+mj-lt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187" y="1278038"/>
            <a:ext cx="9030483" cy="4198736"/>
            <a:chOff x="52187" y="1278038"/>
            <a:chExt cx="9030483" cy="41987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87" y="1278038"/>
              <a:ext cx="9030483" cy="41987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20717" y="3118588"/>
              <a:ext cx="8050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500" dirty="0" smtClean="0">
                  <a:solidFill>
                    <a:schemeClr val="bg1"/>
                  </a:solidFill>
                  <a:latin typeface="+mj-lt"/>
                </a:rPr>
                <a:t>14 nm</a:t>
              </a:r>
              <a:endParaRPr lang="en-US" sz="1500" dirty="0" smtClean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8406" y="2693476"/>
              <a:ext cx="80502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500" dirty="0" smtClean="0">
                  <a:solidFill>
                    <a:schemeClr val="bg1"/>
                  </a:solidFill>
                  <a:latin typeface="+mj-lt"/>
                </a:rPr>
                <a:t>12 nm</a:t>
              </a:r>
              <a:endParaRPr lang="en-US" sz="1500" dirty="0" smtClean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93851" y="2114356"/>
              <a:ext cx="6832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500" dirty="0" smtClean="0">
                  <a:solidFill>
                    <a:schemeClr val="bg1"/>
                  </a:solidFill>
                  <a:latin typeface="+mj-lt"/>
                </a:rPr>
                <a:t>7 nm</a:t>
              </a:r>
              <a:endParaRPr lang="en-US" sz="1500" dirty="0" smtClean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61168" y="1679617"/>
              <a:ext cx="8402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500" dirty="0" smtClean="0">
                  <a:solidFill>
                    <a:schemeClr val="bg1"/>
                  </a:solidFill>
                  <a:latin typeface="+mj-lt"/>
                </a:rPr>
                <a:t>7 nm+</a:t>
              </a:r>
              <a:endParaRPr lang="en-US" sz="1500" dirty="0" smtClean="0"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65755" y="6420050"/>
            <a:ext cx="384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(Compounded: year/previous year)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0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The 4-core CCX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ding block</a:t>
            </a:r>
          </a:p>
        </p:txBody>
      </p:sp>
    </p:spTree>
    <p:extLst>
      <p:ext uri="{BB962C8B-B14F-4D97-AF65-F5344CB8AC3E}">
        <p14:creationId xmlns:p14="http://schemas.microsoft.com/office/powerpoint/2010/main" val="13210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1" y="497826"/>
            <a:ext cx="43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3. The 4-core CCX building block -1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3490" y="1857172"/>
            <a:ext cx="13516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Zen core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1000688" y="1461885"/>
            <a:ext cx="29527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953438" y="1461885"/>
            <a:ext cx="3095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22956" y="1093772"/>
            <a:ext cx="524534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Basic building blocks of AMD's Zen-based processors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32104" y="1852410"/>
            <a:ext cx="17331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4-core CCX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9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(Core </a:t>
            </a: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CompleX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20794" y="1830185"/>
            <a:ext cx="28232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8-core Zeppelin module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10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2x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CCX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001438" y="1717472"/>
            <a:ext cx="58738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44"/>
          <p:cNvSpPr>
            <a:spLocks noChangeShapeType="1"/>
          </p:cNvSpPr>
          <p:nvPr/>
        </p:nvSpPr>
        <p:spPr bwMode="auto">
          <a:xfrm>
            <a:off x="3934388" y="1461885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907401" y="1722235"/>
            <a:ext cx="58737" cy="58737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959413" y="1725410"/>
            <a:ext cx="58738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8208" t="7670" r="4267" b="15695"/>
          <a:stretch/>
        </p:blipFill>
        <p:spPr>
          <a:xfrm>
            <a:off x="4941268" y="2711248"/>
            <a:ext cx="4148944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6" y="3082790"/>
            <a:ext cx="954973" cy="7165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4448" t="25945" r="1949" b="20005"/>
          <a:stretch/>
        </p:blipFill>
        <p:spPr>
          <a:xfrm>
            <a:off x="2533813" y="5132956"/>
            <a:ext cx="2685887" cy="1403868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(1)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312894" y="1461885"/>
            <a:ext cx="3092824" cy="52879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</a:t>
            </a:r>
            <a:r>
              <a:rPr lang="en-US" sz="1600" dirty="0"/>
              <a:t>2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128" y="497458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4-core CCX building block -2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16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758" y="923366"/>
            <a:ext cx="87179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4-bit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CCX (CPU-Complex) </a:t>
            </a:r>
            <a:r>
              <a:rPr lang="en-US" sz="1600" dirty="0">
                <a:latin typeface="+mj-lt"/>
              </a:rPr>
              <a:t>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basic building block </a:t>
            </a:r>
            <a:r>
              <a:rPr lang="en-US" sz="1600" dirty="0">
                <a:latin typeface="+mj-lt"/>
              </a:rPr>
              <a:t>of Zen-based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processor lines.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Each core has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private 512 kB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cache whereas all 4 cores share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8 MB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cache that is split into 4 slices (see Figure) by low-order address interleave.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includes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1.4 billion transistors </a:t>
            </a:r>
            <a:r>
              <a:rPr lang="en-US" sz="1600" dirty="0">
                <a:latin typeface="+mj-lt"/>
              </a:rPr>
              <a:t>implemented on a die area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44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mm</a:t>
            </a:r>
            <a:r>
              <a:rPr lang="en-US" sz="1600" baseline="30000" dirty="0" err="1">
                <a:solidFill>
                  <a:srgbClr val="0070C0"/>
                </a:solidFill>
                <a:latin typeface="+mj-lt"/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2151534" y="2729748"/>
            <a:ext cx="4854389" cy="3106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3876" y="6091519"/>
            <a:ext cx="3882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The CCX building block [</a:t>
            </a:r>
            <a:r>
              <a:rPr lang="hu-HU" sz="1600" dirty="0">
                <a:latin typeface="+mj-lt"/>
              </a:rPr>
              <a:t>16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5037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5" y="927848"/>
            <a:ext cx="844974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cache </a:t>
            </a:r>
            <a:r>
              <a:rPr lang="en-US" sz="1600" dirty="0">
                <a:latin typeface="+mj-lt"/>
              </a:rPr>
              <a:t>is mostly exclusive to the </a:t>
            </a:r>
            <a:r>
              <a:rPr lang="en-US" sz="1600" dirty="0" err="1">
                <a:latin typeface="+mj-lt"/>
              </a:rPr>
              <a:t>L2</a:t>
            </a:r>
            <a:r>
              <a:rPr lang="en-US" sz="1600" dirty="0">
                <a:latin typeface="+mj-lt"/>
              </a:rPr>
              <a:t> cache, it is actually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victim cache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for the </a:t>
            </a:r>
            <a:r>
              <a:rPr lang="en-US" sz="1600" dirty="0" err="1">
                <a:latin typeface="+mj-lt"/>
              </a:rPr>
              <a:t>L2</a:t>
            </a:r>
            <a:r>
              <a:rPr lang="en-US" sz="1600" dirty="0">
                <a:latin typeface="+mj-lt"/>
              </a:rPr>
              <a:t> cache.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Due to the internal crossbar interconnection (see previous Figure), each core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can access each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cache segment with the same average latency.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77" y="500633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4-core CCX building block -3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</a:t>
            </a:r>
            <a:r>
              <a:rPr lang="en-US" sz="1600" dirty="0"/>
              <a:t>3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777394" y="64235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111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98" y="500633"/>
            <a:ext cx="871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Block diagram and die photograph of the CCX  Core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CompleX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15</a:t>
            </a:r>
            <a:r>
              <a:rPr lang="en-US" dirty="0">
                <a:latin typeface="+mj-lt"/>
              </a:rPr>
              <a:t>], [59]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</a:t>
            </a:r>
            <a:r>
              <a:rPr lang="en-US" sz="1600" dirty="0"/>
              <a:t>4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63" t="15613" r="32353" b="26548"/>
          <a:stretch/>
        </p:blipFill>
        <p:spPr>
          <a:xfrm>
            <a:off x="952126" y="1256958"/>
            <a:ext cx="7196791" cy="255603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6" y="3988087"/>
            <a:ext cx="7196791" cy="27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</a:t>
            </a:r>
            <a:r>
              <a:rPr lang="en-US" sz="1600" dirty="0"/>
              <a:t>5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465" y="498289"/>
            <a:ext cx="871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Comparing AMD's CCX (a)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ARM's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MPCore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(actually Cortex-A 73) (b)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0213" y="464419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fontAlgn="base">
              <a:buAutoNum type="alphaLcParenR"/>
            </a:pPr>
            <a:r>
              <a:rPr lang="en-US" sz="1400" dirty="0">
                <a:latin typeface="+mj-lt"/>
              </a:rPr>
              <a:t>(2017)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8529" y="4662121"/>
            <a:ext cx="143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b) 2016) [55]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228253"/>
            <a:ext cx="2919902" cy="1749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sz="1200" dirty="0">
                <a:solidFill>
                  <a:srgbClr val="000000"/>
                </a:solidFill>
                <a:latin typeface="+mj-lt"/>
              </a:rPr>
              <a:t>ACP:   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A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ccelerator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oherence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P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ort</a:t>
            </a:r>
          </a:p>
          <a:p>
            <a:r>
              <a:rPr lang="hu-HU" sz="1200" dirty="0">
                <a:solidFill>
                  <a:srgbClr val="000000"/>
                </a:solidFill>
                <a:latin typeface="+mj-lt"/>
              </a:rPr>
              <a:t>             (to connect non-cached </a:t>
            </a:r>
          </a:p>
          <a:p>
            <a:pPr>
              <a:spcAft>
                <a:spcPts val="400"/>
              </a:spcAft>
            </a:pPr>
            <a:r>
              <a:rPr lang="hu-HU" sz="1200" dirty="0">
                <a:solidFill>
                  <a:srgbClr val="000000"/>
                </a:solidFill>
                <a:latin typeface="+mj-lt"/>
              </a:rPr>
              <a:t>             coherent data sources)</a:t>
            </a:r>
          </a:p>
          <a:p>
            <a:pPr>
              <a:spcAft>
                <a:spcPts val="400"/>
              </a:spcAft>
            </a:pPr>
            <a:r>
              <a:rPr lang="hu-HU" sz="1200" dirty="0">
                <a:solidFill>
                  <a:srgbClr val="000000"/>
                </a:solidFill>
                <a:latin typeface="+mj-lt"/>
              </a:rPr>
              <a:t>SCU:   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S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noop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ontrol </a:t>
            </a:r>
            <a:r>
              <a:rPr lang="hu-HU" sz="1200" b="1" dirty="0">
                <a:solidFill>
                  <a:srgbClr val="000000"/>
                </a:solidFill>
                <a:latin typeface="+mj-lt"/>
              </a:rPr>
              <a:t>U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nit</a:t>
            </a:r>
          </a:p>
          <a:p>
            <a:r>
              <a:rPr lang="hu-HU" sz="1200" dirty="0">
                <a:solidFill>
                  <a:srgbClr val="000000"/>
                </a:solidFill>
                <a:latin typeface="+mj-lt"/>
              </a:rPr>
              <a:t>             (Provides coherence 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within the the processor)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r>
              <a:rPr lang="hu-HU" sz="1200" dirty="0">
                <a:solidFill>
                  <a:srgbClr val="000000"/>
                </a:solidFill>
              </a:rPr>
              <a:t>ECC:   </a:t>
            </a:r>
            <a:r>
              <a:rPr lang="en-US" sz="1200" dirty="0">
                <a:solidFill>
                  <a:srgbClr val="000000"/>
                </a:solidFill>
              </a:rPr>
              <a:t>  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b="1" dirty="0">
                <a:solidFill>
                  <a:srgbClr val="000000"/>
                </a:solidFill>
              </a:rPr>
              <a:t>E</a:t>
            </a:r>
            <a:r>
              <a:rPr lang="hu-HU" sz="1200" dirty="0">
                <a:solidFill>
                  <a:srgbClr val="000000"/>
                </a:solidFill>
              </a:rPr>
              <a:t>rror </a:t>
            </a:r>
            <a:r>
              <a:rPr lang="hu-HU" sz="1200" b="1" dirty="0">
                <a:solidFill>
                  <a:srgbClr val="000000"/>
                </a:solidFill>
              </a:rPr>
              <a:t>C</a:t>
            </a:r>
            <a:r>
              <a:rPr lang="hu-HU" sz="1200" dirty="0">
                <a:solidFill>
                  <a:srgbClr val="000000"/>
                </a:solidFill>
              </a:rPr>
              <a:t>orrecting </a:t>
            </a:r>
            <a:r>
              <a:rPr lang="hu-HU" sz="1200" b="1" dirty="0">
                <a:solidFill>
                  <a:srgbClr val="000000"/>
                </a:solidFill>
              </a:rPr>
              <a:t>C</a:t>
            </a:r>
            <a:r>
              <a:rPr lang="hu-HU" sz="1200" dirty="0">
                <a:solidFill>
                  <a:srgbClr val="000000"/>
                </a:solidFill>
              </a:rPr>
              <a:t>ode</a:t>
            </a:r>
          </a:p>
          <a:p>
            <a:endParaRPr lang="hu-HU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3829" y="5223640"/>
            <a:ext cx="3289683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2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ACE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   </a:t>
            </a:r>
            <a:r>
              <a:rPr lang="en-US" sz="1200" b="1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XI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oherency 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xtensions</a:t>
            </a:r>
            <a:endParaRPr lang="hu-HU" sz="1200" dirty="0">
              <a:solidFill>
                <a:srgbClr val="000000"/>
              </a:solidFill>
              <a:latin typeface="+mj-lt"/>
            </a:endParaRPr>
          </a:p>
          <a:p>
            <a:pPr lvl="0">
              <a:spcAft>
                <a:spcPts val="200"/>
              </a:spcAft>
            </a:pPr>
            <a:r>
              <a:rPr lang="hu-HU" sz="1200" dirty="0">
                <a:solidFill>
                  <a:srgbClr val="000000"/>
                </a:solidFill>
                <a:latin typeface="+mj-lt"/>
              </a:rPr>
              <a:t>           AMBA4 cache coherent interface</a:t>
            </a:r>
          </a:p>
          <a:p>
            <a:pPr lvl="0"/>
            <a:r>
              <a:rPr lang="hu-HU" sz="1200" dirty="0">
                <a:solidFill>
                  <a:srgbClr val="000000"/>
                </a:solidFill>
                <a:latin typeface="+mj-lt"/>
              </a:rPr>
              <a:t>             (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Used in 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big.LITTLE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systems</a:t>
            </a:r>
            <a:endParaRPr lang="hu-HU" sz="1200" dirty="0">
              <a:solidFill>
                <a:srgbClr val="000000"/>
              </a:solidFill>
              <a:latin typeface="+mj-lt"/>
            </a:endParaRPr>
          </a:p>
          <a:p>
            <a:pPr lvl="0">
              <a:spcAft>
                <a:spcPts val="300"/>
              </a:spcAft>
            </a:pP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for smartphones, tablets, etc.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8015" y="5223733"/>
            <a:ext cx="279114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1200" dirty="0">
                <a:solidFill>
                  <a:srgbClr val="000000"/>
                </a:solidFill>
                <a:latin typeface="Verdana"/>
              </a:rPr>
              <a:t>AMBA:  </a:t>
            </a:r>
            <a:r>
              <a:rPr lang="hu-HU" sz="1200" b="1" dirty="0">
                <a:solidFill>
                  <a:srgbClr val="000000"/>
                </a:solidFill>
                <a:latin typeface="Verdana"/>
              </a:rPr>
              <a:t>A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dvanced </a:t>
            </a:r>
            <a:r>
              <a:rPr lang="hu-HU" sz="1200" b="1" dirty="0">
                <a:solidFill>
                  <a:srgbClr val="000000"/>
                </a:solidFill>
                <a:latin typeface="Verdana"/>
              </a:rPr>
              <a:t>M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icrocontroller</a:t>
            </a:r>
          </a:p>
          <a:p>
            <a:pPr lvl="0">
              <a:spcAft>
                <a:spcPts val="200"/>
              </a:spcAft>
            </a:pPr>
            <a:r>
              <a:rPr lang="hu-HU" sz="1200" dirty="0">
                <a:solidFill>
                  <a:srgbClr val="000000"/>
                </a:solidFill>
                <a:latin typeface="Verdana"/>
              </a:rPr>
              <a:t>             </a:t>
            </a:r>
            <a:r>
              <a:rPr lang="hu-HU" sz="1200" b="1" dirty="0">
                <a:solidFill>
                  <a:srgbClr val="000000"/>
                </a:solidFill>
                <a:latin typeface="Verdana"/>
              </a:rPr>
              <a:t>B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us </a:t>
            </a:r>
            <a:r>
              <a:rPr lang="hu-HU" sz="1200" b="1" dirty="0">
                <a:solidFill>
                  <a:srgbClr val="000000"/>
                </a:solidFill>
                <a:latin typeface="Verdana"/>
              </a:rPr>
              <a:t>A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rchitecture</a:t>
            </a:r>
          </a:p>
          <a:p>
            <a:pPr lvl="0"/>
            <a:r>
              <a:rPr lang="hu-HU" sz="1200" dirty="0">
                <a:solidFill>
                  <a:srgbClr val="000000"/>
                </a:solidFill>
                <a:latin typeface="Verdana"/>
              </a:rPr>
              <a:t>             (O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n-chip bus standard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            for </a:t>
            </a:r>
            <a:r>
              <a:rPr lang="en-US" sz="1200" dirty="0" err="1">
                <a:solidFill>
                  <a:srgbClr val="000000"/>
                </a:solidFill>
                <a:latin typeface="Verdana"/>
              </a:rPr>
              <a:t>SoC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designs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)</a:t>
            </a:r>
            <a:endParaRPr lang="en-US" sz="14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7687" y="1212686"/>
            <a:ext cx="3415335" cy="3285435"/>
            <a:chOff x="647687" y="1479645"/>
            <a:chExt cx="3415335" cy="32854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9819" t="13968" r="44556" b="59722"/>
            <a:stretch/>
          </p:blipFill>
          <p:spPr>
            <a:xfrm>
              <a:off x="647687" y="1479645"/>
              <a:ext cx="3415335" cy="32854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9819" t="33380" r="56095" b="62452"/>
            <a:stretch/>
          </p:blipFill>
          <p:spPr>
            <a:xfrm>
              <a:off x="679069" y="4244310"/>
              <a:ext cx="893002" cy="520505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 bwMode="auto">
          <a:xfrm>
            <a:off x="1572071" y="2758628"/>
            <a:ext cx="1453517" cy="64545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91" y="1203614"/>
            <a:ext cx="3318877" cy="3391239"/>
            <a:chOff x="4453933" y="1808819"/>
            <a:chExt cx="4618567" cy="4538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Cortex-</a:t>
              </a:r>
              <a:r>
                <a:rPr lang="en-US" sz="1200" dirty="0" err="1">
                  <a:solidFill>
                    <a:schemeClr val="bg1"/>
                  </a:solidFill>
                </a:rPr>
                <a:t>A73</a:t>
              </a:r>
              <a:r>
                <a:rPr lang="en-US" sz="1200" dirty="0">
                  <a:solidFill>
                    <a:schemeClr val="bg1"/>
                  </a:solidFill>
                </a:rPr>
                <a:t> core</a:t>
              </a:r>
            </a:p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ARMv8.0</a:t>
              </a:r>
              <a:r>
                <a:rPr lang="en-US" sz="1200" dirty="0">
                  <a:solidFill>
                    <a:schemeClr val="bg1"/>
                  </a:solidFill>
                </a:rPr>
                <a:t> CPU</a:t>
              </a: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6306044" y="3695951"/>
            <a:ext cx="1980524" cy="47461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9505" y="6172201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 err="1">
                <a:solidFill>
                  <a:srgbClr val="000000"/>
                </a:solidFill>
                <a:latin typeface="+mj-lt"/>
              </a:rPr>
              <a:t>AXI4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:  Advanced eXtensible Interface</a:t>
            </a:r>
          </a:p>
          <a:p>
            <a:pPr lvl="0"/>
            <a:r>
              <a:rPr lang="hu-HU" sz="1200" dirty="0">
                <a:solidFill>
                  <a:srgbClr val="000000"/>
                </a:solidFill>
                <a:latin typeface="+mj-lt"/>
              </a:rPr>
              <a:t>            (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Not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c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ache coherent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200" dirty="0">
                <a:solidFill>
                  <a:srgbClr val="000000"/>
                </a:solidFill>
                <a:latin typeface="+mj-lt"/>
              </a:rPr>
              <a:t>interface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3834" y="2926078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(8 MB)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099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3. </a:t>
            </a:r>
            <a:r>
              <a:rPr lang="en-US" sz="1600" dirty="0"/>
              <a:t>The 4-core CCX building block </a:t>
            </a:r>
            <a:r>
              <a:rPr lang="hu-HU" sz="1600" dirty="0"/>
              <a:t>(</a:t>
            </a:r>
            <a:r>
              <a:rPr lang="en-US" sz="1600" dirty="0" err="1"/>
              <a:t>5b</a:t>
            </a:r>
            <a:r>
              <a:rPr lang="hu-HU" sz="1600" dirty="0"/>
              <a:t>)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1799"/>
          <a:stretch/>
        </p:blipFill>
        <p:spPr>
          <a:xfrm>
            <a:off x="3352800" y="1025517"/>
            <a:ext cx="5589494" cy="507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420035" y="4034118"/>
            <a:ext cx="5481918" cy="20170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46611" y="4025156"/>
            <a:ext cx="5957048" cy="1595712"/>
            <a:chOff x="13789" y="4186520"/>
            <a:chExt cx="5530891" cy="15957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8397" t="80380" b="2530"/>
            <a:stretch/>
          </p:blipFill>
          <p:spPr>
            <a:xfrm>
              <a:off x="325815" y="5082987"/>
              <a:ext cx="5066464" cy="6992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t="58032" b="20387"/>
            <a:stretch/>
          </p:blipFill>
          <p:spPr>
            <a:xfrm>
              <a:off x="13789" y="4186520"/>
              <a:ext cx="5530891" cy="88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904127" y="5916707"/>
            <a:ext cx="49561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j-lt"/>
              </a:rPr>
              <a:t>ARMv8.2</a:t>
            </a:r>
            <a:r>
              <a:rPr lang="en-US" sz="1400" dirty="0">
                <a:latin typeface="+mj-lt"/>
              </a:rPr>
              <a:t> support, (Cortex-</a:t>
            </a:r>
            <a:r>
              <a:rPr lang="en-US" sz="1400" dirty="0" err="1">
                <a:latin typeface="+mj-lt"/>
              </a:rPr>
              <a:t>A55</a:t>
            </a:r>
            <a:r>
              <a:rPr lang="en-US" sz="1400" dirty="0">
                <a:latin typeface="+mj-lt"/>
              </a:rPr>
              <a:t>/75), up to 8 cores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Shared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 cache, partial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 cache power down,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Private </a:t>
            </a:r>
            <a:r>
              <a:rPr lang="en-US" sz="1400" dirty="0" err="1">
                <a:latin typeface="+mj-lt"/>
              </a:rPr>
              <a:t>L2</a:t>
            </a:r>
            <a:r>
              <a:rPr lang="en-US" sz="1400" dirty="0">
                <a:latin typeface="+mj-lt"/>
              </a:rPr>
              <a:t> caches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7046259" y="3307976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6790" y="4370294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(a) (2016) [55]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3992" y="5625348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(b) (2017) [56]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65" y="498289"/>
            <a:ext cx="903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Comparing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ARM's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MPCore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(Cortex-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A73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 (a)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DynamIQ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core clusters (b)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770" y="5921190"/>
            <a:ext cx="366408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j-lt"/>
              </a:rPr>
              <a:t>ARMv8.1</a:t>
            </a:r>
            <a:r>
              <a:rPr lang="en-US" sz="1400" dirty="0">
                <a:latin typeface="+mj-lt"/>
              </a:rPr>
              <a:t> support, e.g. Cortex-</a:t>
            </a:r>
            <a:r>
              <a:rPr lang="en-US" sz="1400" dirty="0" err="1">
                <a:latin typeface="+mj-lt"/>
              </a:rPr>
              <a:t>A53</a:t>
            </a:r>
            <a:r>
              <a:rPr lang="en-US" sz="1400" dirty="0">
                <a:latin typeface="+mj-lt"/>
              </a:rPr>
              <a:t>/</a:t>
            </a:r>
          </a:p>
          <a:p>
            <a:pPr fontAlgn="base">
              <a:spcAft>
                <a:spcPts val="600"/>
              </a:spcAft>
            </a:pPr>
            <a:r>
              <a:rPr lang="en-US" sz="1400" dirty="0">
                <a:latin typeface="+mj-lt"/>
              </a:rPr>
              <a:t>      </a:t>
            </a:r>
            <a:r>
              <a:rPr lang="en-US" sz="1400" dirty="0" err="1">
                <a:latin typeface="+mj-lt"/>
              </a:rPr>
              <a:t>A57</a:t>
            </a:r>
            <a:r>
              <a:rPr lang="en-US" sz="1400" dirty="0">
                <a:latin typeface="+mj-lt"/>
              </a:rPr>
              <a:t>/</a:t>
            </a:r>
            <a:r>
              <a:rPr lang="en-US" sz="1400" dirty="0" err="1">
                <a:latin typeface="+mj-lt"/>
              </a:rPr>
              <a:t>A72</a:t>
            </a:r>
            <a:r>
              <a:rPr lang="en-US" sz="1400" dirty="0">
                <a:latin typeface="+mj-lt"/>
              </a:rPr>
              <a:t>/</a:t>
            </a:r>
            <a:r>
              <a:rPr lang="en-US" sz="1400" dirty="0" err="1">
                <a:latin typeface="+mj-lt"/>
              </a:rPr>
              <a:t>A73</a:t>
            </a:r>
            <a:r>
              <a:rPr lang="en-US" sz="1400" dirty="0">
                <a:latin typeface="+mj-lt"/>
              </a:rPr>
              <a:t>, up to 4 cores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Shared </a:t>
            </a:r>
            <a:r>
              <a:rPr lang="en-US" sz="1400" dirty="0" err="1">
                <a:latin typeface="+mj-lt"/>
              </a:rPr>
              <a:t>L2</a:t>
            </a:r>
            <a:r>
              <a:rPr lang="en-US" sz="1400" dirty="0">
                <a:latin typeface="+mj-lt"/>
              </a:rPr>
              <a:t> cache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2088" y="1188187"/>
            <a:ext cx="3146297" cy="3028000"/>
            <a:chOff x="4453933" y="1808819"/>
            <a:chExt cx="4618567" cy="453800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Cortex-</a:t>
              </a:r>
              <a:r>
                <a:rPr lang="en-US" sz="1200" dirty="0" err="1">
                  <a:solidFill>
                    <a:schemeClr val="bg1"/>
                  </a:solidFill>
                </a:rPr>
                <a:t>A73</a:t>
              </a:r>
              <a:r>
                <a:rPr lang="en-US" sz="1200" dirty="0">
                  <a:solidFill>
                    <a:schemeClr val="bg1"/>
                  </a:solidFill>
                </a:rPr>
                <a:t> core</a:t>
              </a:r>
            </a:p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ARMv8.0</a:t>
              </a:r>
              <a:r>
                <a:rPr lang="en-US" sz="1200" dirty="0">
                  <a:solidFill>
                    <a:schemeClr val="bg1"/>
                  </a:solidFill>
                </a:rPr>
                <a:t> CPU</a:t>
              </a:r>
            </a:p>
          </p:txBody>
        </p:sp>
      </p:grpSp>
      <p:sp>
        <p:nvSpPr>
          <p:cNvPr id="34" name="Oval 33"/>
          <p:cNvSpPr/>
          <p:nvPr/>
        </p:nvSpPr>
        <p:spPr bwMode="auto">
          <a:xfrm>
            <a:off x="6539756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904129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662957" y="3397624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641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The Zeppelin module</a:t>
            </a:r>
          </a:p>
        </p:txBody>
      </p:sp>
    </p:spTree>
    <p:extLst>
      <p:ext uri="{BB962C8B-B14F-4D97-AF65-F5344CB8AC3E}">
        <p14:creationId xmlns:p14="http://schemas.microsoft.com/office/powerpoint/2010/main" val="29038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1" y="501104"/>
            <a:ext cx="293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4. The Zeppelin module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3490" y="1857172"/>
            <a:ext cx="135165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Zen core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1000688" y="1461885"/>
            <a:ext cx="29527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953438" y="1461885"/>
            <a:ext cx="3095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22956" y="1093772"/>
            <a:ext cx="524534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Basic building blocks of AMD's Zen-based processors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32104" y="1852410"/>
            <a:ext cx="17331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4-core CCX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9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(Core </a:t>
            </a: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CompleX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20794" y="1830185"/>
            <a:ext cx="28232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8-core Zeppelin module 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sz="1300" dirty="0">
                <a:solidFill>
                  <a:srgbClr val="000000"/>
                </a:solidFill>
                <a:latin typeface="Verdana" pitchFamily="34" charset="0"/>
              </a:rPr>
              <a:t>10</a:t>
            </a: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err="1">
                <a:solidFill>
                  <a:srgbClr val="000000"/>
                </a:solidFill>
                <a:latin typeface="Verdana" pitchFamily="34" charset="0"/>
              </a:rPr>
              <a:t>2x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 CCX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001438" y="1717472"/>
            <a:ext cx="58738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44"/>
          <p:cNvSpPr>
            <a:spLocks noChangeShapeType="1"/>
          </p:cNvSpPr>
          <p:nvPr/>
        </p:nvSpPr>
        <p:spPr bwMode="auto">
          <a:xfrm>
            <a:off x="3934388" y="1461885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907401" y="1722235"/>
            <a:ext cx="58737" cy="58737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959413" y="1725410"/>
            <a:ext cx="58738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13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8208" t="7670" r="4267" b="15695"/>
          <a:stretch/>
        </p:blipFill>
        <p:spPr>
          <a:xfrm>
            <a:off x="4941268" y="2711248"/>
            <a:ext cx="4148944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26" y="3082790"/>
            <a:ext cx="954973" cy="7165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4448" t="25945" r="1949" b="20005"/>
          <a:stretch/>
        </p:blipFill>
        <p:spPr>
          <a:xfrm>
            <a:off x="2533813" y="5132956"/>
            <a:ext cx="2685887" cy="1403868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/>
              <a:t>4. </a:t>
            </a:r>
            <a:r>
              <a:rPr lang="en-US" sz="1600" dirty="0"/>
              <a:t>The Zeppelin module </a:t>
            </a:r>
            <a:r>
              <a:rPr lang="hu-HU" sz="1600" dirty="0"/>
              <a:t>(1)</a:t>
            </a:r>
            <a:r>
              <a:rPr lang="en-US" sz="1600" dirty="0"/>
              <a:t>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892258" y="1461885"/>
            <a:ext cx="4224847" cy="52879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90617</TotalTime>
  <Words>22132</Words>
  <Application>Microsoft Office PowerPoint</Application>
  <PresentationFormat>On-screen Show (4:3)</PresentationFormat>
  <Paragraphs>4353</Paragraphs>
  <Slides>298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298</vt:i4>
      </vt:variant>
    </vt:vector>
  </HeadingPairs>
  <TitlesOfParts>
    <vt:vector size="313" baseType="lpstr">
      <vt:lpstr>&amp;quot</vt:lpstr>
      <vt:lpstr>Agency FB</vt:lpstr>
      <vt:lpstr>Arial</vt:lpstr>
      <vt:lpstr>Calibri</vt:lpstr>
      <vt:lpstr>inherit</vt:lpstr>
      <vt:lpstr>Klavika Medium Condensed</vt:lpstr>
      <vt:lpstr>Rokkitt</vt:lpstr>
      <vt:lpstr>Symbol</vt:lpstr>
      <vt:lpstr>Times New Roman</vt:lpstr>
      <vt:lpstr>Verdana</vt:lpstr>
      <vt:lpstr>Wingdings</vt:lpstr>
      <vt:lpstr>2_Default Design</vt:lpstr>
      <vt:lpstr>14_Default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1. Introduction to AMD’s processor families (27)</vt:lpstr>
      <vt:lpstr>1. Introduction (1)</vt:lpstr>
      <vt:lpstr>1. Introduction (1b)</vt:lpstr>
      <vt:lpstr>1. Introduction (2)</vt:lpstr>
      <vt:lpstr>1. Introduction (2b)</vt:lpstr>
      <vt:lpstr>1. Introduction (3)</vt:lpstr>
      <vt:lpstr>11. Introduction (4)</vt:lpstr>
      <vt:lpstr>1. Introduction (5)</vt:lpstr>
      <vt:lpstr>1. Introduction (5b)</vt:lpstr>
      <vt:lpstr>PowerPoint Presentation</vt:lpstr>
      <vt:lpstr>1. Introduction (6)</vt:lpstr>
      <vt:lpstr>1. Introduction (7)</vt:lpstr>
      <vt:lpstr>1. Introduction (8)</vt:lpstr>
      <vt:lpstr>1. Introduction (9)</vt:lpstr>
      <vt:lpstr>1. Introduction (10)</vt:lpstr>
      <vt:lpstr>1. Introduction (10b)</vt:lpstr>
      <vt:lpstr>1. Introduction (11)</vt:lpstr>
      <vt:lpstr>1. Introduction (12)</vt:lpstr>
      <vt:lpstr>1. Introduction (13)</vt:lpstr>
      <vt:lpstr>1. Introduction (14)</vt:lpstr>
      <vt:lpstr>1. Introduction (15)</vt:lpstr>
      <vt:lpstr>1. Introduction (16)</vt:lpstr>
      <vt:lpstr>1. Introduction (17)</vt:lpstr>
      <vt:lpstr>1. Introduction (18)</vt:lpstr>
      <vt:lpstr>1. Introduction (19)</vt:lpstr>
      <vt:lpstr>1. Introduction (20)</vt:lpstr>
      <vt:lpstr>1. Introduction (21)</vt:lpstr>
      <vt:lpstr>1. Introduction (22)</vt:lpstr>
      <vt:lpstr>PowerPoint Presentation</vt:lpstr>
      <vt:lpstr>2. The Zen cores (1)</vt:lpstr>
      <vt:lpstr>PowerPoint Presentation</vt:lpstr>
      <vt:lpstr>PowerPoint Presentation</vt:lpstr>
      <vt:lpstr>2.1 The Zen core (1)</vt:lpstr>
      <vt:lpstr>2.1 The Zen core (3)</vt:lpstr>
      <vt:lpstr>2.1 The Zen core (4)</vt:lpstr>
      <vt:lpstr>PowerPoint Presentation</vt:lpstr>
      <vt:lpstr>2.1.2 Innovations and enhancements introduced to raise IPC (1)</vt:lpstr>
      <vt:lpstr>2.1.2 Innovations and enhancements introduced to raise IPC (2)</vt:lpstr>
      <vt:lpstr>2.1.2 Innovations and enhancements introduced to raise IPC (3)</vt:lpstr>
      <vt:lpstr>2.1.2 Innovations and enhancements introduced to raise IPC (4)</vt:lpstr>
      <vt:lpstr>PowerPoint Presentation</vt:lpstr>
      <vt:lpstr>2.1.2 Innovations and enhancements introduced to raise IPC (6)</vt:lpstr>
      <vt:lpstr>2.1.2 Innovations and enhancements introduced to raise IPC (7)</vt:lpstr>
      <vt:lpstr>2.1.2 Innovations and enhancements introduced to raise IPC (8)</vt:lpstr>
      <vt:lpstr>PowerPoint Presentation</vt:lpstr>
      <vt:lpstr>2.1.3 Power management in Zen cores (1)</vt:lpstr>
      <vt:lpstr>2.1.3 Power management in Zen cores (2)</vt:lpstr>
      <vt:lpstr>2.1.3 Power management in Zen cores (3)</vt:lpstr>
      <vt:lpstr>2.1.3 Power management in Zen cores (4)</vt:lpstr>
      <vt:lpstr>2.1.3 Power management in Zen cores (5)</vt:lpstr>
      <vt:lpstr>2.1.3 Power management in Zen cores (6)</vt:lpstr>
      <vt:lpstr>2.1.3 Power management in Zen cores (7)</vt:lpstr>
      <vt:lpstr>2.1.3 Power management in Zen cores (8)</vt:lpstr>
      <vt:lpstr>2.1.3 Power management in Zen cores (9)</vt:lpstr>
      <vt:lpstr>2.1.3 Power management in Zen cores (10)</vt:lpstr>
      <vt:lpstr>2.1.3 Power management in Zen cores (11)</vt:lpstr>
      <vt:lpstr>2.1.3 Power management in Zen cores (12)</vt:lpstr>
      <vt:lpstr>2.1.3 Power management in Zen cores (13)</vt:lpstr>
      <vt:lpstr>2.1.3 Power management in Zen cores (14)</vt:lpstr>
      <vt:lpstr>2.1.3 Power management in Zen cores (15)</vt:lpstr>
      <vt:lpstr>2.1.3 Power management in Zen cores (16)</vt:lpstr>
      <vt:lpstr>2.1.3 Power management in Zen cores (17)</vt:lpstr>
      <vt:lpstr>2.1.3 Power management in Zen cores (18)</vt:lpstr>
      <vt:lpstr>2.1.3 Power management in Zen cores (19)</vt:lpstr>
      <vt:lpstr>2.1.3 Power management in Zen cores (20)</vt:lpstr>
      <vt:lpstr>2.1.3 Power management in Zen cores (21)</vt:lpstr>
      <vt:lpstr>2.1.3 Power management in Zen cores (22)</vt:lpstr>
      <vt:lpstr>2.1.3 Power management in Zen cores (23)</vt:lpstr>
      <vt:lpstr>2.1.3 Power management in Zen cores (24)</vt:lpstr>
      <vt:lpstr>PowerPoint Presentation</vt:lpstr>
      <vt:lpstr>2.1.4 Further details relating the Zen core (1)</vt:lpstr>
      <vt:lpstr>2.1.4 Further details relating the Zen core (2)</vt:lpstr>
      <vt:lpstr>2.1.4 Further details relating the Zen core (3)</vt:lpstr>
      <vt:lpstr>2.1.4 Further details relating the Zen core (4)</vt:lpstr>
      <vt:lpstr>2.1.4 Further details relating the Zen core (5)</vt:lpstr>
      <vt:lpstr>2.1.4 Further details relating the Zen core (6)</vt:lpstr>
      <vt:lpstr>PowerPoint Presentation</vt:lpstr>
      <vt:lpstr>2.2 The Zen+ core (1)</vt:lpstr>
      <vt:lpstr>2.2 The Zen+ core (2)</vt:lpstr>
      <vt:lpstr>2.2 The Zen+ core (3)</vt:lpstr>
      <vt:lpstr>2.2 The Zen+ core (4)</vt:lpstr>
      <vt:lpstr>2.2 The Zen+ core (5)</vt:lpstr>
      <vt:lpstr>2.2 The Zen+ core (6)</vt:lpstr>
      <vt:lpstr>2.2 The Zen+ core (7)</vt:lpstr>
      <vt:lpstr>2.2 The Zen+ core (8)</vt:lpstr>
      <vt:lpstr>2.2 The Zen+ core (9)</vt:lpstr>
      <vt:lpstr>PowerPoint Presentation</vt:lpstr>
      <vt:lpstr>3. The 4-core CCX building block (1)</vt:lpstr>
      <vt:lpstr>3. The 4-core CCX building block (2)</vt:lpstr>
      <vt:lpstr>3. The 4-core CCX building block (3)</vt:lpstr>
      <vt:lpstr>3. The 4-core CCX building block (4)</vt:lpstr>
      <vt:lpstr>3. The 4-core CCX building block (5)</vt:lpstr>
      <vt:lpstr>3. The 4-core CCX building block (5b)</vt:lpstr>
      <vt:lpstr>PowerPoint Presentation</vt:lpstr>
      <vt:lpstr>4. The Zeppelin module (1) </vt:lpstr>
      <vt:lpstr>4. The Zeppelin module (2)</vt:lpstr>
      <vt:lpstr>4. The Zeppelin module (3)</vt:lpstr>
      <vt:lpstr>4. The Zeppelin module (4)</vt:lpstr>
      <vt:lpstr>4. The Zeppelin module (5)</vt:lpstr>
      <vt:lpstr>4. The Zeppelin module (6)</vt:lpstr>
      <vt:lpstr>PowerPoint Presentation</vt:lpstr>
      <vt:lpstr>5. The Infinity Fabric (1)</vt:lpstr>
      <vt:lpstr>5. The Infinity Fabric (2)</vt:lpstr>
      <vt:lpstr>5. The Infinity Fabric (3)</vt:lpstr>
      <vt:lpstr>5. The Infinity Fabric (4)</vt:lpstr>
      <vt:lpstr>5. The Infinity Fabric (5)</vt:lpstr>
      <vt:lpstr>5. The Infinity Fabric (6)</vt:lpstr>
      <vt:lpstr>5. The Infinity Fabric (7)</vt:lpstr>
      <vt:lpstr>5. The Infinity Fabric (8)</vt:lpstr>
      <vt:lpstr>5. The Infinity Fabric (9)</vt:lpstr>
      <vt:lpstr>5. The Infinity Fabric (10)</vt:lpstr>
      <vt:lpstr>5. The Infinity Fabric (11)</vt:lpstr>
      <vt:lpstr>5. The Infinity Fabric (12)</vt:lpstr>
      <vt:lpstr>5. The Infinity Fabric (13)</vt:lpstr>
      <vt:lpstr>5. The Infinity Fabric (14)</vt:lpstr>
      <vt:lpstr>5. The Infinity Fabric (15)</vt:lpstr>
      <vt:lpstr>5. The Infinity Fabric (16)</vt:lpstr>
      <vt:lpstr>5. The Infinity Fabric (17)</vt:lpstr>
      <vt:lpstr>5. The Infinity Fabric (18)</vt:lpstr>
      <vt:lpstr>5. The Infinity Fabric (19)</vt:lpstr>
      <vt:lpstr>5. The Infinity Fabric (20)</vt:lpstr>
      <vt:lpstr>5. The Infinity Fabric (21)</vt:lpstr>
      <vt:lpstr>5. The Infinity Fabric (22)</vt:lpstr>
      <vt:lpstr>5. The Infinity Fabric (23)</vt:lpstr>
      <vt:lpstr>5. The Infinity Fabric (24)</vt:lpstr>
      <vt:lpstr>5. The Infinity Fabric (25)</vt:lpstr>
      <vt:lpstr>5. The Infinity Fabric (26)</vt:lpstr>
      <vt:lpstr>5. The Infinity Fabric (27)</vt:lpstr>
      <vt:lpstr>5. The Infinity Fabric (28)</vt:lpstr>
      <vt:lpstr>PowerPoint Presentation</vt:lpstr>
      <vt:lpstr>6. The Ryzen desktop line</vt:lpstr>
      <vt:lpstr>PowerPoint Presentation</vt:lpstr>
      <vt:lpstr>6.1 The Ryzen desktop line (1)</vt:lpstr>
      <vt:lpstr>6.1 The Ryzen desktop line (2)</vt:lpstr>
      <vt:lpstr>6.1 The Ryzen desktop line (3)</vt:lpstr>
      <vt:lpstr>6.1 The Ryzen desktop line (4)</vt:lpstr>
      <vt:lpstr>6.1 The Ryzen desktop line (5)</vt:lpstr>
      <vt:lpstr>6.1 The Ryzen desktop line (6)</vt:lpstr>
      <vt:lpstr>6.1 The Ryzen desktop line (7)</vt:lpstr>
      <vt:lpstr>6.1 The Ryzen desktop line (8)</vt:lpstr>
      <vt:lpstr>6.1 The Ryzen desktop line (9)</vt:lpstr>
      <vt:lpstr>6.1 The Ryzen desktop line (10)</vt:lpstr>
      <vt:lpstr>6.1 The Ryzen desktop line (11)</vt:lpstr>
      <vt:lpstr>6.1 The Ryzen desktop line (12)</vt:lpstr>
      <vt:lpstr>PowerPoint Presentation</vt:lpstr>
      <vt:lpstr>6.2 The 2. gen. Ryzen desktop line (1)</vt:lpstr>
      <vt:lpstr>6.2 The 2. gen. Ryzen desktop line (2)</vt:lpstr>
      <vt:lpstr>6.2 The 2. gen. Ryzen desktop line (3)</vt:lpstr>
      <vt:lpstr>6.2 The 2. gen. Ryzen desktop line (4)</vt:lpstr>
      <vt:lpstr>6.2 The 2. gen. Ryzen desktop line (5)</vt:lpstr>
      <vt:lpstr>6.2 The 2. gen Ryzen desktop line (6)</vt:lpstr>
      <vt:lpstr>6.2 The 2. gen. Ryzen desktop line (7)</vt:lpstr>
      <vt:lpstr>6.2 The 2. gen. Ryzen desktop line (8)</vt:lpstr>
      <vt:lpstr>6.2 The 2. gen. Ryzen desktop line (9)</vt:lpstr>
      <vt:lpstr>6.2 The 2. gen. Ryzen desktop line (10)</vt:lpstr>
      <vt:lpstr>6.2 The 2. gen. Ryzen desktop line (11)</vt:lpstr>
      <vt:lpstr>6.2 The 2. gen. Ryzen desktop line (12)</vt:lpstr>
      <vt:lpstr>6.2 The 2. gen. Ryzen desktop line (13)</vt:lpstr>
      <vt:lpstr>6.2 The 2. gen. Ryzen desktop line (14)</vt:lpstr>
      <vt:lpstr>6.2 The 2. gen. Ryzen desktop line (15)</vt:lpstr>
      <vt:lpstr>6.2 The 2. gen. Ryzen desktop line (16)</vt:lpstr>
      <vt:lpstr>6.2 The 2. gen. Ryzen desktop line (17)</vt:lpstr>
      <vt:lpstr>6.2 The 2. gen. Ryzen desktop line (18)</vt:lpstr>
      <vt:lpstr>6.2 The 2. gen. Ryzen desktop line (19)</vt:lpstr>
      <vt:lpstr>6.2 The 2. gen. Ryzen desktop line (20)</vt:lpstr>
      <vt:lpstr>6.2 The 2. gen. Ryzen desktop line (21)</vt:lpstr>
      <vt:lpstr>6.2 The 2. gen. Ryzen desktop line (22)</vt:lpstr>
      <vt:lpstr>6.2 The 2. gen. Ryzen desktop line (23)</vt:lpstr>
      <vt:lpstr>6.2 The 2. gen. Ryzen desktop line (24)</vt:lpstr>
      <vt:lpstr>6.2 The 2. gen. Ryzen desktop line (25)</vt:lpstr>
      <vt:lpstr>6.2 The 2. gen. Ryzen desktop line (26)</vt:lpstr>
      <vt:lpstr>6.2 The 2. gen. Ryzen desktop line (27)</vt:lpstr>
      <vt:lpstr>6.2 The 2. gen. Ryzen desktop line (28)</vt:lpstr>
      <vt:lpstr>6.2 The 2. gen. Ryzen desktop line (29)</vt:lpstr>
      <vt:lpstr>6.2 The 2. gen. Ryzen desktop line (30)</vt:lpstr>
      <vt:lpstr>6.2 The 2. gen. Ryzen desktop line (31)</vt:lpstr>
      <vt:lpstr>6.2 The 2. gen. Ryzen desktop line (32)</vt:lpstr>
      <vt:lpstr>6.2 The 2. gen. Ryzen desktop line (33)</vt:lpstr>
      <vt:lpstr>PowerPoint Presentation</vt:lpstr>
      <vt:lpstr>6.3 The Ryzen desktop APU line (1)</vt:lpstr>
      <vt:lpstr>6.3 The Ryzen desktop APU line (2)</vt:lpstr>
      <vt:lpstr>PowerPoint Presentation</vt:lpstr>
      <vt:lpstr>7. The Ryzen Mobile line (1)</vt:lpstr>
      <vt:lpstr>7. The Ryzen Mobile line (2)</vt:lpstr>
      <vt:lpstr>7. The Ryzen Mobile line (3)</vt:lpstr>
      <vt:lpstr>7. The Ryzen Mobile line (4)</vt:lpstr>
      <vt:lpstr>7. The Ryzen Mobile line (5)</vt:lpstr>
      <vt:lpstr>7. The Ryzen Mobile line (6)</vt:lpstr>
      <vt:lpstr>7. The Ryzen Mobile line (7)</vt:lpstr>
      <vt:lpstr>7. The Ryzen Mobile line (8)</vt:lpstr>
      <vt:lpstr>7. The Ryzen Mobile line (9)</vt:lpstr>
      <vt:lpstr>7. The Ryzen Mobile line (10)</vt:lpstr>
      <vt:lpstr>7. The Ryzen Mobile line (11)</vt:lpstr>
      <vt:lpstr>7. The Ryzen Mobile line (12)</vt:lpstr>
      <vt:lpstr>7. The Ryzen Mobile line (13)</vt:lpstr>
      <vt:lpstr>7. The Ryzen Mobile line (14)</vt:lpstr>
      <vt:lpstr>7. The Ryzen Mobile line (15)</vt:lpstr>
      <vt:lpstr>7. The Ryzen Mobile line (16)</vt:lpstr>
      <vt:lpstr>7. The Ryzen Mobile line (17)</vt:lpstr>
      <vt:lpstr>7. The Ryzen Mobile line (18)</vt:lpstr>
      <vt:lpstr>7. The Ryzen Mobile line (19)</vt:lpstr>
      <vt:lpstr>7. The Ryzen Mobile line (20)</vt:lpstr>
      <vt:lpstr>7. The Ryzen Mobile line (21)</vt:lpstr>
      <vt:lpstr>7. The Ryzen Mobile line (22)</vt:lpstr>
      <vt:lpstr>PowerPoint Presentation</vt:lpstr>
      <vt:lpstr>8. The ThreadRipper HED line (1)</vt:lpstr>
      <vt:lpstr>PowerPoint Presentation</vt:lpstr>
      <vt:lpstr>8.1 The 1. gen. ThreadRipper HED line (1)</vt:lpstr>
      <vt:lpstr>8.1 The 1. gen. ThreadRipper HED line (2)</vt:lpstr>
      <vt:lpstr>8.1 The 1. gen. ThreadRipper HED line (3)</vt:lpstr>
      <vt:lpstr>8.1 The 1. gen. ThreadRipper HED line (4)</vt:lpstr>
      <vt:lpstr>8.1 The 1. gen. ThreadRipper HED line (5)</vt:lpstr>
      <vt:lpstr>8.1 The 1. gen. ThreadRipper HED line (6)</vt:lpstr>
      <vt:lpstr>8.1 The 1. gen. ThreadRipper HED line (7)</vt:lpstr>
      <vt:lpstr>8.1 The 1. gen. ThreadRipper HED line (8)</vt:lpstr>
      <vt:lpstr>8.1 The 1. gen. ThreadRipper HED line (9)</vt:lpstr>
      <vt:lpstr>8.1 The 1. gen. ThreadRipper HED line (10)</vt:lpstr>
      <vt:lpstr>8.1 The 1. gen. ThreadRipper HED line (11)</vt:lpstr>
      <vt:lpstr>8.1 The 1. gen. ThreadRipper HED line (12)</vt:lpstr>
      <vt:lpstr>8.1 The 1. gen. ThreadRipper HED line (13)</vt:lpstr>
      <vt:lpstr>8.1 The 1. gen. ThreadRipper HED line (14)</vt:lpstr>
      <vt:lpstr>8.1 The 1. gen. ThreadRipper HED line (15)</vt:lpstr>
      <vt:lpstr>8.1 The 1. gen. ThreadRipper HED line (16)</vt:lpstr>
      <vt:lpstr>8.1 The 1. gen. ThreadRipper HED line (17)</vt:lpstr>
      <vt:lpstr>8.1 The 1. gen. ThreadRipper HED line (18)</vt:lpstr>
      <vt:lpstr>8.1 The 1. gen. ThreadRipper HED line (19)</vt:lpstr>
      <vt:lpstr>8.1 The 1. gen. ThreadRipper HED line (20)</vt:lpstr>
      <vt:lpstr>8.1 The 1. gen. ThreadRipper HED line (21)</vt:lpstr>
      <vt:lpstr>8.1 The 1. gen. ThreadRipper HED line (22)</vt:lpstr>
      <vt:lpstr>PowerPoint Presentation</vt:lpstr>
      <vt:lpstr>8.2 The 2. gen. ThreadRipper HED line (1) </vt:lpstr>
      <vt:lpstr>8.2 The 2. gen. ThreadRipper HED line (2) </vt:lpstr>
      <vt:lpstr>8.2 The 2. gen. ThreadRipper HED line (3) </vt:lpstr>
      <vt:lpstr>8.2 The 2. gen. ThreadRipper HED line (4) </vt:lpstr>
      <vt:lpstr>8.2 The 2. gen. ThreadRipper HED line (5) </vt:lpstr>
      <vt:lpstr>8.2 The 2. gen. ThreadRipper HED line (6) </vt:lpstr>
      <vt:lpstr>8.2 The 2. gen. ThreadRipper HED line (7) </vt:lpstr>
      <vt:lpstr>8.2 The 2. gen. ThreadRipper HED line (8) </vt:lpstr>
      <vt:lpstr>8.2 The 2. gen. ThreadRipper HED line (9) </vt:lpstr>
      <vt:lpstr>8.2 The 2. gen. ThreadRipper HED line (10) </vt:lpstr>
      <vt:lpstr>8.2 The 2. gen. ThreadRipper HED line (19) </vt:lpstr>
      <vt:lpstr>8.2 The 2. gen. ThreadRipper HED line (11) </vt:lpstr>
      <vt:lpstr>8.2 The 2. gen. ThreadRipper HED line (12) </vt:lpstr>
      <vt:lpstr>8.2 The 2. gen. ThreadRipper HED line (13) </vt:lpstr>
      <vt:lpstr>8.2 The 2. gen. ThreadRipper HED line (14) </vt:lpstr>
      <vt:lpstr>8.2 The 2. gen. ThreadRipper HED line (15) </vt:lpstr>
      <vt:lpstr>8.2 The 2. gen. ThreadRipper HED line (16) </vt:lpstr>
      <vt:lpstr>8.2 The 2. gen. ThreadRipper HED line (17) </vt:lpstr>
      <vt:lpstr>8.2 The 2. gen. ThreadRipper HED line (18) </vt:lpstr>
      <vt:lpstr>8.2 The 2. gen. ThreadRipper HED line (20) </vt:lpstr>
      <vt:lpstr>8.2 The 2. gen. ThreadRipper HED line (21) </vt:lpstr>
      <vt:lpstr>8.2 The 2. gen. ThreadRipper HED line (22) </vt:lpstr>
      <vt:lpstr>8.2 The 2. gen. ThreadRipper HED line (23) </vt:lpstr>
      <vt:lpstr>PowerPoint Presentation</vt:lpstr>
      <vt:lpstr>9. The Epyc server line (1)</vt:lpstr>
      <vt:lpstr>9. The Epyc server line (2)</vt:lpstr>
      <vt:lpstr>9. The Epyc server line (3)</vt:lpstr>
      <vt:lpstr>9. The Epyc server line (4)</vt:lpstr>
      <vt:lpstr>9. The Epyc server line (5)</vt:lpstr>
      <vt:lpstr>9. The Epyc server line (6)</vt:lpstr>
      <vt:lpstr>9. The Epyc server line (7)</vt:lpstr>
      <vt:lpstr>9. The Epyc server line (8)</vt:lpstr>
      <vt:lpstr>9. The Epyc server line (9)</vt:lpstr>
      <vt:lpstr>9. The Epyc server line (10)</vt:lpstr>
      <vt:lpstr>9. The Epyc server line (11)</vt:lpstr>
      <vt:lpstr>9. The Epyc server line (12)</vt:lpstr>
      <vt:lpstr>9. The Epyc server line (13)</vt:lpstr>
      <vt:lpstr>9. The Epyc server line (14)</vt:lpstr>
      <vt:lpstr>9. The Epyc server line (15)</vt:lpstr>
      <vt:lpstr>9. The Epyc server line (16)</vt:lpstr>
      <vt:lpstr>9. The Epyc server line (17)</vt:lpstr>
      <vt:lpstr>9. The Epyc server line (18)</vt:lpstr>
      <vt:lpstr>9. The Epyc server line (19)</vt:lpstr>
      <vt:lpstr>9. The Epyc server line (20)</vt:lpstr>
      <vt:lpstr>9. The Epyc server line (21)</vt:lpstr>
      <vt:lpstr>9. The Epyc server line (22)</vt:lpstr>
      <vt:lpstr>9. The Epyc server line (23)</vt:lpstr>
      <vt:lpstr>PowerPoint Presentation</vt:lpstr>
      <vt:lpstr>10. References (1)</vt:lpstr>
      <vt:lpstr>10. References (2)</vt:lpstr>
      <vt:lpstr>10. References (3)</vt:lpstr>
      <vt:lpstr>10. References (4)</vt:lpstr>
      <vt:lpstr>10. References (5)</vt:lpstr>
      <vt:lpstr>10. References (6)</vt:lpstr>
      <vt:lpstr>10. References (7)</vt:lpstr>
      <vt:lpstr>10. References (8)</vt:lpstr>
      <vt:lpstr>10. References (9)</vt:lpstr>
      <vt:lpstr>10. References (10)</vt:lpstr>
      <vt:lpstr>10. References (11)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1691</cp:revision>
  <cp:lastPrinted>2018-05-10T11:18:24Z</cp:lastPrinted>
  <dcterms:created xsi:type="dcterms:W3CDTF">2017-08-07T19:29:33Z</dcterms:created>
  <dcterms:modified xsi:type="dcterms:W3CDTF">2018-11-07T06:33:51Z</dcterms:modified>
</cp:coreProperties>
</file>