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3" r:id="rId2"/>
    <p:sldMasterId id="2147483698" r:id="rId3"/>
    <p:sldMasterId id="2147483710" r:id="rId4"/>
    <p:sldMasterId id="2147483722" r:id="rId5"/>
    <p:sldMasterId id="2147483734" r:id="rId6"/>
  </p:sldMasterIdLst>
  <p:notesMasterIdLst>
    <p:notesMasterId r:id="rId347"/>
  </p:notesMasterIdLst>
  <p:sldIdLst>
    <p:sldId id="924" r:id="rId7"/>
    <p:sldId id="1138" r:id="rId8"/>
    <p:sldId id="1986" r:id="rId9"/>
    <p:sldId id="926" r:id="rId10"/>
    <p:sldId id="952" r:id="rId11"/>
    <p:sldId id="1589" r:id="rId12"/>
    <p:sldId id="1977" r:id="rId13"/>
    <p:sldId id="1590" r:id="rId14"/>
    <p:sldId id="1990" r:id="rId15"/>
    <p:sldId id="1983" r:id="rId16"/>
    <p:sldId id="1984" r:id="rId17"/>
    <p:sldId id="1403" r:id="rId18"/>
    <p:sldId id="998" r:id="rId19"/>
    <p:sldId id="956" r:id="rId20"/>
    <p:sldId id="957" r:id="rId21"/>
    <p:sldId id="958" r:id="rId22"/>
    <p:sldId id="1372" r:id="rId23"/>
    <p:sldId id="1704" r:id="rId24"/>
    <p:sldId id="999" r:id="rId25"/>
    <p:sldId id="1170" r:id="rId26"/>
    <p:sldId id="1000" r:id="rId27"/>
    <p:sldId id="1952" r:id="rId28"/>
    <p:sldId id="1001" r:id="rId29"/>
    <p:sldId id="1464" r:id="rId30"/>
    <p:sldId id="1665" r:id="rId31"/>
    <p:sldId id="1655" r:id="rId32"/>
    <p:sldId id="1171" r:id="rId33"/>
    <p:sldId id="1685" r:id="rId34"/>
    <p:sldId id="1147" r:id="rId35"/>
    <p:sldId id="1656" r:id="rId36"/>
    <p:sldId id="1962" r:id="rId37"/>
    <p:sldId id="2045" r:id="rId38"/>
    <p:sldId id="1954" r:id="rId39"/>
    <p:sldId id="1976" r:id="rId40"/>
    <p:sldId id="2047" r:id="rId41"/>
    <p:sldId id="2049" r:id="rId42"/>
    <p:sldId id="2046" r:id="rId43"/>
    <p:sldId id="1964" r:id="rId44"/>
    <p:sldId id="1965" r:id="rId45"/>
    <p:sldId id="2050" r:id="rId46"/>
    <p:sldId id="2053" r:id="rId47"/>
    <p:sldId id="1967" r:id="rId48"/>
    <p:sldId id="2054" r:id="rId49"/>
    <p:sldId id="1966" r:id="rId50"/>
    <p:sldId id="1958" r:id="rId51"/>
    <p:sldId id="2051" r:id="rId52"/>
    <p:sldId id="1972" r:id="rId53"/>
    <p:sldId id="1956" r:id="rId54"/>
    <p:sldId id="1975" r:id="rId55"/>
    <p:sldId id="1960" r:id="rId56"/>
    <p:sldId id="1985" r:id="rId57"/>
    <p:sldId id="1672" r:id="rId58"/>
    <p:sldId id="1678" r:id="rId59"/>
    <p:sldId id="1679" r:id="rId60"/>
    <p:sldId id="1387" r:id="rId61"/>
    <p:sldId id="1383" r:id="rId62"/>
    <p:sldId id="2048" r:id="rId63"/>
    <p:sldId id="1389" r:id="rId64"/>
    <p:sldId id="1673" r:id="rId65"/>
    <p:sldId id="1680" r:id="rId66"/>
    <p:sldId id="1674" r:id="rId67"/>
    <p:sldId id="1698" r:id="rId68"/>
    <p:sldId id="1676" r:id="rId69"/>
    <p:sldId id="1690" r:id="rId70"/>
    <p:sldId id="1375" r:id="rId71"/>
    <p:sldId id="1376" r:id="rId72"/>
    <p:sldId id="1377" r:id="rId73"/>
    <p:sldId id="1692" r:id="rId74"/>
    <p:sldId id="1687" r:id="rId75"/>
    <p:sldId id="1693" r:id="rId76"/>
    <p:sldId id="1699" r:id="rId77"/>
    <p:sldId id="1695" r:id="rId78"/>
    <p:sldId id="1388" r:id="rId79"/>
    <p:sldId id="1686" r:id="rId80"/>
    <p:sldId id="1700" r:id="rId81"/>
    <p:sldId id="1702" r:id="rId82"/>
    <p:sldId id="1696" r:id="rId83"/>
    <p:sldId id="1384" r:id="rId84"/>
    <p:sldId id="1681" r:id="rId85"/>
    <p:sldId id="1697" r:id="rId86"/>
    <p:sldId id="1682" r:id="rId87"/>
    <p:sldId id="1683" r:id="rId88"/>
    <p:sldId id="1636" r:id="rId89"/>
    <p:sldId id="1684" r:id="rId90"/>
    <p:sldId id="1637" r:id="rId91"/>
    <p:sldId id="1660" r:id="rId92"/>
    <p:sldId id="1640" r:id="rId93"/>
    <p:sldId id="1639" r:id="rId94"/>
    <p:sldId id="1641" r:id="rId95"/>
    <p:sldId id="1173" r:id="rId96"/>
    <p:sldId id="1542" r:id="rId97"/>
    <p:sldId id="1667" r:id="rId98"/>
    <p:sldId id="1466" r:id="rId99"/>
    <p:sldId id="1467" r:id="rId100"/>
    <p:sldId id="1468" r:id="rId101"/>
    <p:sldId id="1539" r:id="rId102"/>
    <p:sldId id="1465" r:id="rId103"/>
    <p:sldId id="1544" r:id="rId104"/>
    <p:sldId id="1668" r:id="rId105"/>
    <p:sldId id="1495" r:id="rId106"/>
    <p:sldId id="1512" r:id="rId107"/>
    <p:sldId id="1475" r:id="rId108"/>
    <p:sldId id="1517" r:id="rId109"/>
    <p:sldId id="1551" r:id="rId110"/>
    <p:sldId id="1550" r:id="rId111"/>
    <p:sldId id="1552" r:id="rId112"/>
    <p:sldId id="1520" r:id="rId113"/>
    <p:sldId id="1530" r:id="rId114"/>
    <p:sldId id="1523" r:id="rId115"/>
    <p:sldId id="1522" r:id="rId116"/>
    <p:sldId id="1521" r:id="rId117"/>
    <p:sldId id="1524" r:id="rId118"/>
    <p:sldId id="1527" r:id="rId119"/>
    <p:sldId id="1528" r:id="rId120"/>
    <p:sldId id="1529" r:id="rId121"/>
    <p:sldId id="1531" r:id="rId122"/>
    <p:sldId id="1532" r:id="rId123"/>
    <p:sldId id="1533" r:id="rId124"/>
    <p:sldId id="1534" r:id="rId125"/>
    <p:sldId id="1535" r:id="rId126"/>
    <p:sldId id="1536" r:id="rId127"/>
    <p:sldId id="1537" r:id="rId128"/>
    <p:sldId id="1538" r:id="rId129"/>
    <p:sldId id="1174" r:id="rId130"/>
    <p:sldId id="1546" r:id="rId131"/>
    <p:sldId id="1669" r:id="rId132"/>
    <p:sldId id="1548" r:id="rId133"/>
    <p:sldId id="1019" r:id="rId134"/>
    <p:sldId id="1020" r:id="rId135"/>
    <p:sldId id="930" r:id="rId136"/>
    <p:sldId id="1176" r:id="rId137"/>
    <p:sldId id="1391" r:id="rId138"/>
    <p:sldId id="1291" r:id="rId139"/>
    <p:sldId id="932" r:id="rId140"/>
    <p:sldId id="933" r:id="rId141"/>
    <p:sldId id="1292" r:id="rId142"/>
    <p:sldId id="935" r:id="rId143"/>
    <p:sldId id="1670" r:id="rId144"/>
    <p:sldId id="1156" r:id="rId145"/>
    <p:sldId id="1289" r:id="rId146"/>
    <p:sldId id="1290" r:id="rId147"/>
    <p:sldId id="1286" r:id="rId148"/>
    <p:sldId id="1287" r:id="rId149"/>
    <p:sldId id="1393" r:id="rId150"/>
    <p:sldId id="1293" r:id="rId151"/>
    <p:sldId id="1071" r:id="rId152"/>
    <p:sldId id="1072" r:id="rId153"/>
    <p:sldId id="1941" r:id="rId154"/>
    <p:sldId id="1067" r:id="rId155"/>
    <p:sldId id="1073" r:id="rId156"/>
    <p:sldId id="1987" r:id="rId157"/>
    <p:sldId id="1371" r:id="rId158"/>
    <p:sldId id="1177" r:id="rId159"/>
    <p:sldId id="1045" r:id="rId160"/>
    <p:sldId id="1602" r:id="rId161"/>
    <p:sldId id="1607" r:id="rId162"/>
    <p:sldId id="1786" r:id="rId163"/>
    <p:sldId id="2005" r:id="rId164"/>
    <p:sldId id="1806" r:id="rId165"/>
    <p:sldId id="1784" r:id="rId166"/>
    <p:sldId id="2039" r:id="rId167"/>
    <p:sldId id="1785" r:id="rId168"/>
    <p:sldId id="1797" r:id="rId169"/>
    <p:sldId id="1778" r:id="rId170"/>
    <p:sldId id="1781" r:id="rId171"/>
    <p:sldId id="1782" r:id="rId172"/>
    <p:sldId id="1783" r:id="rId173"/>
    <p:sldId id="1779" r:id="rId174"/>
    <p:sldId id="1780" r:id="rId175"/>
    <p:sldId id="1787" r:id="rId176"/>
    <p:sldId id="1992" r:id="rId177"/>
    <p:sldId id="1991" r:id="rId178"/>
    <p:sldId id="2035" r:id="rId179"/>
    <p:sldId id="1997" r:id="rId180"/>
    <p:sldId id="1998" r:id="rId181"/>
    <p:sldId id="2037" r:id="rId182"/>
    <p:sldId id="1800" r:id="rId183"/>
    <p:sldId id="1803" r:id="rId184"/>
    <p:sldId id="1053" r:id="rId185"/>
    <p:sldId id="1804" r:id="rId186"/>
    <p:sldId id="1805" r:id="rId187"/>
    <p:sldId id="1054" r:id="rId188"/>
    <p:sldId id="1055" r:id="rId189"/>
    <p:sldId id="1609" r:id="rId190"/>
    <p:sldId id="1610" r:id="rId191"/>
    <p:sldId id="1611" r:id="rId192"/>
    <p:sldId id="1944" r:id="rId193"/>
    <p:sldId id="1945" r:id="rId194"/>
    <p:sldId id="1671" r:id="rId195"/>
    <p:sldId id="1129" r:id="rId196"/>
    <p:sldId id="1943" r:id="rId197"/>
    <p:sldId id="1949" r:id="rId198"/>
    <p:sldId id="1946" r:id="rId199"/>
    <p:sldId id="1604" r:id="rId200"/>
    <p:sldId id="1320" r:id="rId201"/>
    <p:sldId id="1321" r:id="rId202"/>
    <p:sldId id="1322" r:id="rId203"/>
    <p:sldId id="1323" r:id="rId204"/>
    <p:sldId id="1324" r:id="rId205"/>
    <p:sldId id="1325" r:id="rId206"/>
    <p:sldId id="1326" r:id="rId207"/>
    <p:sldId id="1327" r:id="rId208"/>
    <p:sldId id="1328" r:id="rId209"/>
    <p:sldId id="2021" r:id="rId210"/>
    <p:sldId id="2024" r:id="rId211"/>
    <p:sldId id="2022" r:id="rId212"/>
    <p:sldId id="2025" r:id="rId213"/>
    <p:sldId id="1329" r:id="rId214"/>
    <p:sldId id="1330" r:id="rId215"/>
    <p:sldId id="1331" r:id="rId216"/>
    <p:sldId id="1613" r:id="rId217"/>
    <p:sldId id="1614" r:id="rId218"/>
    <p:sldId id="1615" r:id="rId219"/>
    <p:sldId id="1616" r:id="rId220"/>
    <p:sldId id="1617" r:id="rId221"/>
    <p:sldId id="1621" r:id="rId222"/>
    <p:sldId id="1622" r:id="rId223"/>
    <p:sldId id="1624" r:id="rId224"/>
    <p:sldId id="1627" r:id="rId225"/>
    <p:sldId id="1625" r:id="rId226"/>
    <p:sldId id="1559" r:id="rId227"/>
    <p:sldId id="1601" r:id="rId228"/>
    <p:sldId id="1596" r:id="rId229"/>
    <p:sldId id="1560" r:id="rId230"/>
    <p:sldId id="1629" r:id="rId231"/>
    <p:sldId id="1630" r:id="rId232"/>
    <p:sldId id="1631" r:id="rId233"/>
    <p:sldId id="1574" r:id="rId234"/>
    <p:sldId id="1598" r:id="rId235"/>
    <p:sldId id="1564" r:id="rId236"/>
    <p:sldId id="1563" r:id="rId237"/>
    <p:sldId id="1599" r:id="rId238"/>
    <p:sldId id="1568" r:id="rId239"/>
    <p:sldId id="1569" r:id="rId240"/>
    <p:sldId id="1626" r:id="rId241"/>
    <p:sldId id="1948" r:id="rId242"/>
    <p:sldId id="1332" r:id="rId243"/>
    <p:sldId id="1605" r:id="rId244"/>
    <p:sldId id="1334" r:id="rId245"/>
    <p:sldId id="1335" r:id="rId246"/>
    <p:sldId id="1336" r:id="rId247"/>
    <p:sldId id="1337" r:id="rId248"/>
    <p:sldId id="1338" r:id="rId249"/>
    <p:sldId id="1339" r:id="rId250"/>
    <p:sldId id="1340" r:id="rId251"/>
    <p:sldId id="1341" r:id="rId252"/>
    <p:sldId id="1580" r:id="rId253"/>
    <p:sldId id="1606" r:id="rId254"/>
    <p:sldId id="1581" r:id="rId255"/>
    <p:sldId id="1591" r:id="rId256"/>
    <p:sldId id="1594" r:id="rId257"/>
    <p:sldId id="1583" r:id="rId258"/>
    <p:sldId id="1585" r:id="rId259"/>
    <p:sldId id="1586" r:id="rId260"/>
    <p:sldId id="1595" r:id="rId261"/>
    <p:sldId id="1933" r:id="rId262"/>
    <p:sldId id="1929" r:id="rId263"/>
    <p:sldId id="1930" r:id="rId264"/>
    <p:sldId id="2044" r:id="rId265"/>
    <p:sldId id="1999" r:id="rId266"/>
    <p:sldId id="1932" r:id="rId267"/>
    <p:sldId id="2041" r:id="rId268"/>
    <p:sldId id="2042" r:id="rId269"/>
    <p:sldId id="2043" r:id="rId270"/>
    <p:sldId id="1773" r:id="rId271"/>
    <p:sldId id="1732" r:id="rId272"/>
    <p:sldId id="1899" r:id="rId273"/>
    <p:sldId id="1953" r:id="rId274"/>
    <p:sldId id="1950" r:id="rId275"/>
    <p:sldId id="1951" r:id="rId276"/>
    <p:sldId id="1988" r:id="rId277"/>
    <p:sldId id="1989" r:id="rId278"/>
    <p:sldId id="1807" r:id="rId279"/>
    <p:sldId id="1902" r:id="rId280"/>
    <p:sldId id="1863" r:id="rId281"/>
    <p:sldId id="1865" r:id="rId282"/>
    <p:sldId id="1868" r:id="rId283"/>
    <p:sldId id="1869" r:id="rId284"/>
    <p:sldId id="1870" r:id="rId285"/>
    <p:sldId id="1979" r:id="rId286"/>
    <p:sldId id="1980" r:id="rId287"/>
    <p:sldId id="1981" r:id="rId288"/>
    <p:sldId id="1982" r:id="rId289"/>
    <p:sldId id="1892" r:id="rId290"/>
    <p:sldId id="1876" r:id="rId291"/>
    <p:sldId id="1928" r:id="rId292"/>
    <p:sldId id="1900" r:id="rId293"/>
    <p:sldId id="1817" r:id="rId294"/>
    <p:sldId id="2032" r:id="rId295"/>
    <p:sldId id="1818" r:id="rId296"/>
    <p:sldId id="1850" r:id="rId297"/>
    <p:sldId id="1844" r:id="rId298"/>
    <p:sldId id="1842" r:id="rId299"/>
    <p:sldId id="2027" r:id="rId300"/>
    <p:sldId id="1851" r:id="rId301"/>
    <p:sldId id="1913" r:id="rId302"/>
    <p:sldId id="2001" r:id="rId303"/>
    <p:sldId id="2036" r:id="rId304"/>
    <p:sldId id="2000" r:id="rId305"/>
    <p:sldId id="2006" r:id="rId306"/>
    <p:sldId id="2008" r:id="rId307"/>
    <p:sldId id="2028" r:id="rId308"/>
    <p:sldId id="2010" r:id="rId309"/>
    <p:sldId id="2013" r:id="rId310"/>
    <p:sldId id="2014" r:id="rId311"/>
    <p:sldId id="2003" r:id="rId312"/>
    <p:sldId id="2015" r:id="rId313"/>
    <p:sldId id="2029" r:id="rId314"/>
    <p:sldId id="2031" r:id="rId315"/>
    <p:sldId id="2018" r:id="rId316"/>
    <p:sldId id="2004" r:id="rId317"/>
    <p:sldId id="1916" r:id="rId318"/>
    <p:sldId id="1917" r:id="rId319"/>
    <p:sldId id="1918" r:id="rId320"/>
    <p:sldId id="1919" r:id="rId321"/>
    <p:sldId id="1920" r:id="rId322"/>
    <p:sldId id="1923" r:id="rId323"/>
    <p:sldId id="1934" r:id="rId324"/>
    <p:sldId id="1935" r:id="rId325"/>
    <p:sldId id="1936" r:id="rId326"/>
    <p:sldId id="1937" r:id="rId327"/>
    <p:sldId id="1938" r:id="rId328"/>
    <p:sldId id="1939" r:id="rId329"/>
    <p:sldId id="868" r:id="rId330"/>
    <p:sldId id="917" r:id="rId331"/>
    <p:sldId id="918" r:id="rId332"/>
    <p:sldId id="919" r:id="rId333"/>
    <p:sldId id="920" r:id="rId334"/>
    <p:sldId id="921" r:id="rId335"/>
    <p:sldId id="922" r:id="rId336"/>
    <p:sldId id="923" r:id="rId337"/>
    <p:sldId id="1180" r:id="rId338"/>
    <p:sldId id="1342" r:id="rId339"/>
    <p:sldId id="1373" r:id="rId340"/>
    <p:sldId id="1553" r:id="rId341"/>
    <p:sldId id="1632" r:id="rId342"/>
    <p:sldId id="1857" r:id="rId343"/>
    <p:sldId id="1908" r:id="rId344"/>
    <p:sldId id="1978" r:id="rId345"/>
    <p:sldId id="2040" r:id="rId346"/>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322" userDrawn="1">
          <p15:clr>
            <a:srgbClr val="A4A3A4"/>
          </p15:clr>
        </p15:guide>
        <p15:guide id="4" pos="3419" userDrawn="1">
          <p15:clr>
            <a:srgbClr val="A4A3A4"/>
          </p15:clr>
        </p15:guide>
        <p15:guide id="5" pos="669" userDrawn="1">
          <p15:clr>
            <a:srgbClr val="A4A3A4"/>
          </p15:clr>
        </p15:guide>
        <p15:guide id="6" pos="952" userDrawn="1">
          <p15:clr>
            <a:srgbClr val="A4A3A4"/>
          </p15:clr>
        </p15:guide>
        <p15:guide id="7" pos="5687" userDrawn="1">
          <p15:clr>
            <a:srgbClr val="A4A3A4"/>
          </p15:clr>
        </p15:guide>
        <p15:guide id="8" pos="2880" userDrawn="1">
          <p15:clr>
            <a:srgbClr val="A4A3A4"/>
          </p15:clr>
        </p15:guide>
        <p15:guide id="9" orient="horz" pos="317" userDrawn="1">
          <p15:clr>
            <a:srgbClr val="A4A3A4"/>
          </p15:clr>
        </p15:guide>
        <p15:guide id="10" orient="horz" pos="232" userDrawn="1">
          <p15:clr>
            <a:srgbClr val="A4A3A4"/>
          </p15:clr>
        </p15:guide>
        <p15:guide id="11" pos="4864" userDrawn="1">
          <p15:clr>
            <a:srgbClr val="A4A3A4"/>
          </p15:clr>
        </p15:guide>
        <p15:guide id="13" orient="horz" pos="487" userDrawn="1">
          <p15:clr>
            <a:srgbClr val="A4A3A4"/>
          </p15:clr>
        </p15:guide>
        <p15:guide id="14" pos="45" userDrawn="1">
          <p15:clr>
            <a:srgbClr val="A4A3A4"/>
          </p15:clr>
        </p15:guide>
        <p15:guide id="15" pos="215"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5F4A"/>
    <a:srgbClr val="FE6F48"/>
    <a:srgbClr val="FD7C49"/>
    <a:srgbClr val="FF8D47"/>
    <a:srgbClr val="FFAA75"/>
    <a:srgbClr val="181876"/>
    <a:srgbClr val="FFE8B9"/>
    <a:srgbClr val="FFCC66"/>
    <a:srgbClr val="FFE08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87" autoAdjust="0"/>
    <p:restoredTop sz="94103" autoAdjust="0"/>
  </p:normalViewPr>
  <p:slideViewPr>
    <p:cSldViewPr snapToObjects="1" showGuides="1">
      <p:cViewPr varScale="1">
        <p:scale>
          <a:sx n="128" d="100"/>
          <a:sy n="128" d="100"/>
        </p:scale>
        <p:origin x="702" y="114"/>
      </p:cViewPr>
      <p:guideLst>
        <p:guide orient="horz" pos="3322"/>
        <p:guide pos="3419"/>
        <p:guide pos="669"/>
        <p:guide pos="952"/>
        <p:guide pos="5687"/>
        <p:guide pos="2880"/>
        <p:guide orient="horz" pos="317"/>
        <p:guide orient="horz" pos="232"/>
        <p:guide pos="4864"/>
        <p:guide orient="horz" pos="487"/>
        <p:guide pos="45"/>
        <p:guide pos="215"/>
      </p:guideLst>
    </p:cSldViewPr>
  </p:slideViewPr>
  <p:outlineViewPr>
    <p:cViewPr>
      <p:scale>
        <a:sx n="33" d="100"/>
        <a:sy n="33" d="100"/>
      </p:scale>
      <p:origin x="0" y="-21620"/>
    </p:cViewPr>
  </p:outlineViewPr>
  <p:notesTextViewPr>
    <p:cViewPr>
      <p:scale>
        <a:sx n="1" d="1"/>
        <a:sy n="1" d="1"/>
      </p:scale>
      <p:origin x="0" y="0"/>
    </p:cViewPr>
  </p:notesTextViewPr>
  <p:sorterViewPr>
    <p:cViewPr>
      <p:scale>
        <a:sx n="100" d="100"/>
        <a:sy n="100" d="100"/>
      </p:scale>
      <p:origin x="0" y="-34950"/>
    </p:cViewPr>
  </p:sorterViewPr>
  <p:notesViewPr>
    <p:cSldViewPr snapToObjects="1" showGuides="1">
      <p:cViewPr varScale="1">
        <p:scale>
          <a:sx n="47" d="100"/>
          <a:sy n="47" d="100"/>
        </p:scale>
        <p:origin x="2724" y="48"/>
      </p:cViewPr>
      <p:guideLst>
        <p:guide orient="horz" pos="3128"/>
        <p:guide pos="2140"/>
      </p:guideLst>
    </p:cSldViewPr>
  </p:notes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slide" Target="slides/slide318.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335" Type="http://schemas.openxmlformats.org/officeDocument/2006/relationships/slide" Target="slides/slide329.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346" Type="http://schemas.openxmlformats.org/officeDocument/2006/relationships/slide" Target="slides/slide340.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slide" Target="slides/slide320.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slide" Target="slides/slide275.xml"/><Relationship Id="rId337" Type="http://schemas.openxmlformats.org/officeDocument/2006/relationships/slide" Target="slides/slide331.xml"/><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7" Type="http://schemas.openxmlformats.org/officeDocument/2006/relationships/slide" Target="slides/slide1.xml"/><Relationship Id="rId183" Type="http://schemas.openxmlformats.org/officeDocument/2006/relationships/slide" Target="slides/slide177.xml"/><Relationship Id="rId239" Type="http://schemas.openxmlformats.org/officeDocument/2006/relationships/slide" Target="slides/slide233.xml"/><Relationship Id="rId250" Type="http://schemas.openxmlformats.org/officeDocument/2006/relationships/slide" Target="slides/slide244.xml"/><Relationship Id="rId292" Type="http://schemas.openxmlformats.org/officeDocument/2006/relationships/slide" Target="slides/slide286.xml"/><Relationship Id="rId306" Type="http://schemas.openxmlformats.org/officeDocument/2006/relationships/slide" Target="slides/slide300.xml"/><Relationship Id="rId45" Type="http://schemas.openxmlformats.org/officeDocument/2006/relationships/slide" Target="slides/slide39.xml"/><Relationship Id="rId87" Type="http://schemas.openxmlformats.org/officeDocument/2006/relationships/slide" Target="slides/slide81.xml"/><Relationship Id="rId110" Type="http://schemas.openxmlformats.org/officeDocument/2006/relationships/slide" Target="slides/slide104.xml"/><Relationship Id="rId348" Type="http://schemas.openxmlformats.org/officeDocument/2006/relationships/presProps" Target="presProps.xml"/><Relationship Id="rId152" Type="http://schemas.openxmlformats.org/officeDocument/2006/relationships/slide" Target="slides/slide146.xml"/><Relationship Id="rId194" Type="http://schemas.openxmlformats.org/officeDocument/2006/relationships/slide" Target="slides/slide188.xml"/><Relationship Id="rId208" Type="http://schemas.openxmlformats.org/officeDocument/2006/relationships/slide" Target="slides/slide202.xml"/><Relationship Id="rId261" Type="http://schemas.openxmlformats.org/officeDocument/2006/relationships/slide" Target="slides/slide255.xml"/><Relationship Id="rId14" Type="http://schemas.openxmlformats.org/officeDocument/2006/relationships/slide" Target="slides/slide8.xml"/><Relationship Id="rId56" Type="http://schemas.openxmlformats.org/officeDocument/2006/relationships/slide" Target="slides/slide50.xml"/><Relationship Id="rId317" Type="http://schemas.openxmlformats.org/officeDocument/2006/relationships/slide" Target="slides/slide311.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328" Type="http://schemas.openxmlformats.org/officeDocument/2006/relationships/slide" Target="slides/slide322.xml"/><Relationship Id="rId349" Type="http://schemas.openxmlformats.org/officeDocument/2006/relationships/viewProps" Target="viewProps.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339" Type="http://schemas.openxmlformats.org/officeDocument/2006/relationships/slide" Target="slides/slide333.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350" Type="http://schemas.openxmlformats.org/officeDocument/2006/relationships/theme" Target="theme/theme1.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329" Type="http://schemas.openxmlformats.org/officeDocument/2006/relationships/slide" Target="slides/slide323.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340" Type="http://schemas.openxmlformats.org/officeDocument/2006/relationships/slide" Target="slides/slide334.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330" Type="http://schemas.openxmlformats.org/officeDocument/2006/relationships/slide" Target="slides/slide324.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351" Type="http://schemas.openxmlformats.org/officeDocument/2006/relationships/tableStyles" Target="tableStyles.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341" Type="http://schemas.openxmlformats.org/officeDocument/2006/relationships/slide" Target="slides/slide335.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331" Type="http://schemas.openxmlformats.org/officeDocument/2006/relationships/slide" Target="slides/slide325.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342" Type="http://schemas.openxmlformats.org/officeDocument/2006/relationships/slide" Target="slides/slide336.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332" Type="http://schemas.openxmlformats.org/officeDocument/2006/relationships/slide" Target="slides/slide326.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343" Type="http://schemas.openxmlformats.org/officeDocument/2006/relationships/slide" Target="slides/slide337.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333" Type="http://schemas.openxmlformats.org/officeDocument/2006/relationships/slide" Target="slides/slide327.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344" Type="http://schemas.openxmlformats.org/officeDocument/2006/relationships/slide" Target="slides/slide338.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334" Type="http://schemas.openxmlformats.org/officeDocument/2006/relationships/slide" Target="slides/slide328.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345" Type="http://schemas.openxmlformats.org/officeDocument/2006/relationships/slide" Target="slides/slide339.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slide" Target="slides/slide319.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336" Type="http://schemas.openxmlformats.org/officeDocument/2006/relationships/slide" Target="slides/slide330.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347" Type="http://schemas.openxmlformats.org/officeDocument/2006/relationships/notesMaster" Target="notesMasters/notesMaster1.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 Id="rId162" Type="http://schemas.openxmlformats.org/officeDocument/2006/relationships/slide" Target="slides/slide156.xml"/><Relationship Id="rId218" Type="http://schemas.openxmlformats.org/officeDocument/2006/relationships/slide" Target="slides/slide212.xml"/><Relationship Id="rId271" Type="http://schemas.openxmlformats.org/officeDocument/2006/relationships/slide" Target="slides/slide265.xml"/><Relationship Id="rId24" Type="http://schemas.openxmlformats.org/officeDocument/2006/relationships/slide" Target="slides/slide18.xml"/><Relationship Id="rId66" Type="http://schemas.openxmlformats.org/officeDocument/2006/relationships/slide" Target="slides/slide60.xml"/><Relationship Id="rId131" Type="http://schemas.openxmlformats.org/officeDocument/2006/relationships/slide" Target="slides/slide125.xml"/><Relationship Id="rId327" Type="http://schemas.openxmlformats.org/officeDocument/2006/relationships/slide" Target="slides/slide321.xml"/><Relationship Id="rId173" Type="http://schemas.openxmlformats.org/officeDocument/2006/relationships/slide" Target="slides/slide167.xml"/><Relationship Id="rId229" Type="http://schemas.openxmlformats.org/officeDocument/2006/relationships/slide" Target="slides/slide223.xml"/><Relationship Id="rId240" Type="http://schemas.openxmlformats.org/officeDocument/2006/relationships/slide" Target="slides/slide234.xml"/><Relationship Id="rId35" Type="http://schemas.openxmlformats.org/officeDocument/2006/relationships/slide" Target="slides/slide29.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38" Type="http://schemas.openxmlformats.org/officeDocument/2006/relationships/slide" Target="slides/slide3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11"/>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52" y="11"/>
            <a:ext cx="2944283" cy="496571"/>
          </a:xfrm>
          <a:prstGeom prst="rect">
            <a:avLst/>
          </a:prstGeom>
        </p:spPr>
        <p:txBody>
          <a:bodyPr vert="horz" lIns="91440" tIns="45720" rIns="91440" bIns="45720" rtlCol="0"/>
          <a:lstStyle>
            <a:lvl1pPr algn="r">
              <a:defRPr sz="1200"/>
            </a:lvl1pPr>
          </a:lstStyle>
          <a:p>
            <a:fld id="{6940B343-904A-4A98-B355-DF0C26D1A24D}" type="datetimeFigureOut">
              <a:rPr lang="en-US" smtClean="0"/>
              <a:t>12/5/2018</a:t>
            </a:fld>
            <a:endParaRPr lang="en-US"/>
          </a:p>
        </p:txBody>
      </p:sp>
      <p:sp>
        <p:nvSpPr>
          <p:cNvPr id="4" name="Slide Image Placeholder 3"/>
          <p:cNvSpPr>
            <a:spLocks noGrp="1" noRot="1" noChangeAspect="1"/>
          </p:cNvSpPr>
          <p:nvPr>
            <p:ph type="sldImg" idx="2"/>
          </p:nvPr>
        </p:nvSpPr>
        <p:spPr>
          <a:xfrm>
            <a:off x="912813" y="744538"/>
            <a:ext cx="4968875"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22"/>
            <a:ext cx="5435600" cy="446912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9" y="9433116"/>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52" y="9433116"/>
            <a:ext cx="2944283" cy="496571"/>
          </a:xfrm>
          <a:prstGeom prst="rect">
            <a:avLst/>
          </a:prstGeom>
        </p:spPr>
        <p:txBody>
          <a:bodyPr vert="horz" lIns="91440" tIns="45720" rIns="91440" bIns="45720" rtlCol="0" anchor="b"/>
          <a:lstStyle>
            <a:lvl1pPr algn="r">
              <a:defRPr sz="1200"/>
            </a:lvl1pPr>
          </a:lstStyle>
          <a:p>
            <a:fld id="{4E9CD7CB-071C-4FF2-A716-D644C6C96EB9}" type="slidenum">
              <a:rPr lang="en-US" smtClean="0"/>
              <a:t>‹#›</a:t>
            </a:fld>
            <a:endParaRPr lang="en-US"/>
          </a:p>
        </p:txBody>
      </p:sp>
    </p:spTree>
    <p:extLst>
      <p:ext uri="{BB962C8B-B14F-4D97-AF65-F5344CB8AC3E}">
        <p14:creationId xmlns:p14="http://schemas.microsoft.com/office/powerpoint/2010/main" val="324035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lvl1pPr defTabSz="919163" eaLnBrk="0" hangingPunct="0">
              <a:spcBef>
                <a:spcPct val="30000"/>
              </a:spcBef>
              <a:defRPr sz="1200">
                <a:solidFill>
                  <a:schemeClr val="tx1"/>
                </a:solidFill>
                <a:latin typeface="Arial" pitchFamily="34" charset="0"/>
              </a:defRPr>
            </a:lvl1pPr>
            <a:lvl2pPr marL="742950" indent="-285750" defTabSz="919163" eaLnBrk="0" hangingPunct="0">
              <a:spcBef>
                <a:spcPct val="30000"/>
              </a:spcBef>
              <a:defRPr sz="1200">
                <a:solidFill>
                  <a:schemeClr val="tx1"/>
                </a:solidFill>
                <a:latin typeface="Arial" pitchFamily="34" charset="0"/>
              </a:defRPr>
            </a:lvl2pPr>
            <a:lvl3pPr marL="1143000" indent="-228600" defTabSz="919163" eaLnBrk="0" hangingPunct="0">
              <a:spcBef>
                <a:spcPct val="30000"/>
              </a:spcBef>
              <a:defRPr sz="1200">
                <a:solidFill>
                  <a:schemeClr val="tx1"/>
                </a:solidFill>
                <a:latin typeface="Arial" pitchFamily="34" charset="0"/>
              </a:defRPr>
            </a:lvl3pPr>
            <a:lvl4pPr marL="1600200" indent="-228600" defTabSz="919163" eaLnBrk="0" hangingPunct="0">
              <a:spcBef>
                <a:spcPct val="30000"/>
              </a:spcBef>
              <a:defRPr sz="1200">
                <a:solidFill>
                  <a:schemeClr val="tx1"/>
                </a:solidFill>
                <a:latin typeface="Arial" pitchFamily="34" charset="0"/>
              </a:defRPr>
            </a:lvl4pPr>
            <a:lvl5pPr marL="2057400" indent="-228600"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56BCE4B-AE99-45F1-B466-937507E2AA93}" type="slidenum">
              <a:rPr lang="hu-HU" altLang="en-US" smtClean="0">
                <a:solidFill>
                  <a:srgbClr val="000000"/>
                </a:solidFill>
              </a:rPr>
              <a:pPr eaLnBrk="1" hangingPunct="1">
                <a:spcBef>
                  <a:spcPct val="0"/>
                </a:spcBef>
              </a:pPr>
              <a:t>2</a:t>
            </a:fld>
            <a:endParaRPr lang="hu-HU" altLang="en-US" smtClean="0">
              <a:solidFill>
                <a:srgbClr val="000000"/>
              </a:solidFill>
            </a:endParaRPr>
          </a:p>
        </p:txBody>
      </p:sp>
      <p:sp>
        <p:nvSpPr>
          <p:cNvPr id="310275" name="Rectangle 7"/>
          <p:cNvSpPr txBox="1">
            <a:spLocks noGrp="1" noChangeArrowheads="1"/>
          </p:cNvSpPr>
          <p:nvPr/>
        </p:nvSpPr>
        <p:spPr bwMode="auto">
          <a:xfrm>
            <a:off x="5222882" y="6599239"/>
            <a:ext cx="39957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spcBef>
                <a:spcPct val="30000"/>
              </a:spcBef>
              <a:defRPr sz="1200">
                <a:solidFill>
                  <a:schemeClr val="tx1"/>
                </a:solidFill>
                <a:latin typeface="Arial" pitchFamily="34" charset="0"/>
              </a:defRPr>
            </a:lvl1pPr>
            <a:lvl2pPr marL="742950" indent="-285750" defTabSz="923925" eaLnBrk="0" hangingPunct="0">
              <a:spcBef>
                <a:spcPct val="30000"/>
              </a:spcBef>
              <a:defRPr sz="1200">
                <a:solidFill>
                  <a:schemeClr val="tx1"/>
                </a:solidFill>
                <a:latin typeface="Arial" pitchFamily="34" charset="0"/>
              </a:defRPr>
            </a:lvl2pPr>
            <a:lvl3pPr marL="1143000" indent="-228600" defTabSz="923925" eaLnBrk="0" hangingPunct="0">
              <a:spcBef>
                <a:spcPct val="30000"/>
              </a:spcBef>
              <a:defRPr sz="1200">
                <a:solidFill>
                  <a:schemeClr val="tx1"/>
                </a:solidFill>
                <a:latin typeface="Arial" pitchFamily="34" charset="0"/>
              </a:defRPr>
            </a:lvl3pPr>
            <a:lvl4pPr marL="1600200" indent="-228600" defTabSz="923925" eaLnBrk="0" hangingPunct="0">
              <a:spcBef>
                <a:spcPct val="30000"/>
              </a:spcBef>
              <a:defRPr sz="1200">
                <a:solidFill>
                  <a:schemeClr val="tx1"/>
                </a:solidFill>
                <a:latin typeface="Arial" pitchFamily="34" charset="0"/>
              </a:defRPr>
            </a:lvl4pPr>
            <a:lvl5pPr marL="2057400" indent="-228600" defTabSz="923925" eaLnBrk="0" hangingPunct="0">
              <a:spcBef>
                <a:spcPct val="30000"/>
              </a:spcBef>
              <a:defRPr sz="1200">
                <a:solidFill>
                  <a:schemeClr val="tx1"/>
                </a:solidFill>
                <a:latin typeface="Arial" pitchFamily="34" charset="0"/>
              </a:defRPr>
            </a:lvl5pPr>
            <a:lvl6pPr marL="2514600" indent="-228600" defTabSz="923925" eaLnBrk="0" fontAlgn="base" hangingPunct="0">
              <a:spcBef>
                <a:spcPct val="30000"/>
              </a:spcBef>
              <a:spcAft>
                <a:spcPct val="0"/>
              </a:spcAft>
              <a:defRPr sz="1200">
                <a:solidFill>
                  <a:schemeClr val="tx1"/>
                </a:solidFill>
                <a:latin typeface="Arial" pitchFamily="34" charset="0"/>
              </a:defRPr>
            </a:lvl6pPr>
            <a:lvl7pPr marL="2971800" indent="-228600" defTabSz="923925" eaLnBrk="0" fontAlgn="base" hangingPunct="0">
              <a:spcBef>
                <a:spcPct val="30000"/>
              </a:spcBef>
              <a:spcAft>
                <a:spcPct val="0"/>
              </a:spcAft>
              <a:defRPr sz="1200">
                <a:solidFill>
                  <a:schemeClr val="tx1"/>
                </a:solidFill>
                <a:latin typeface="Arial" pitchFamily="34" charset="0"/>
              </a:defRPr>
            </a:lvl7pPr>
            <a:lvl8pPr marL="3429000" indent="-228600" defTabSz="923925" eaLnBrk="0" fontAlgn="base" hangingPunct="0">
              <a:spcBef>
                <a:spcPct val="30000"/>
              </a:spcBef>
              <a:spcAft>
                <a:spcPct val="0"/>
              </a:spcAft>
              <a:defRPr sz="1200">
                <a:solidFill>
                  <a:schemeClr val="tx1"/>
                </a:solidFill>
                <a:latin typeface="Arial" pitchFamily="34" charset="0"/>
              </a:defRPr>
            </a:lvl8pPr>
            <a:lvl9pPr marL="3886200" indent="-228600" defTabSz="92392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E3310B93-56F9-47C1-A5DE-C70526C3C11F}" type="slidenum">
              <a:rPr lang="en-US" altLang="en-US">
                <a:solidFill>
                  <a:srgbClr val="000000"/>
                </a:solidFill>
                <a:cs typeface="Times New Roman" pitchFamily="18" charset="0"/>
              </a:rPr>
              <a:pPr algn="r" eaLnBrk="1" fontAlgn="base" hangingPunct="1">
                <a:spcBef>
                  <a:spcPct val="0"/>
                </a:spcBef>
                <a:spcAft>
                  <a:spcPct val="0"/>
                </a:spcAft>
              </a:pPr>
              <a:t>2</a:t>
            </a:fld>
            <a:endParaRPr lang="en-US" altLang="en-US">
              <a:solidFill>
                <a:srgbClr val="000000"/>
              </a:solidFill>
              <a:cs typeface="Times New Roman" pitchFamily="18" charset="0"/>
            </a:endParaRPr>
          </a:p>
        </p:txBody>
      </p:sp>
      <p:sp>
        <p:nvSpPr>
          <p:cNvPr id="310276" name="Rectangle 2"/>
          <p:cNvSpPr>
            <a:spLocks noGrp="1" noRot="1" noChangeAspect="1" noChangeArrowheads="1" noTextEdit="1"/>
          </p:cNvSpPr>
          <p:nvPr>
            <p:ph type="sldImg"/>
          </p:nvPr>
        </p:nvSpPr>
        <p:spPr>
          <a:xfrm>
            <a:off x="2879725" y="522288"/>
            <a:ext cx="3468688" cy="2603500"/>
          </a:xfrm>
          <a:ln/>
        </p:spPr>
      </p:sp>
      <p:sp>
        <p:nvSpPr>
          <p:cNvPr id="310277" name="Rectangle 3"/>
          <p:cNvSpPr>
            <a:spLocks noGrp="1" noChangeArrowheads="1"/>
          </p:cNvSpPr>
          <p:nvPr>
            <p:ph type="body" idx="1"/>
          </p:nvPr>
        </p:nvSpPr>
        <p:spPr>
          <a:xfrm>
            <a:off x="920750" y="3298830"/>
            <a:ext cx="7378700" cy="3125788"/>
          </a:xfrm>
          <a:noFill/>
        </p:spPr>
        <p:txBody>
          <a:bodyPr lIns="92382" tIns="46191" rIns="92382" bIns="46191"/>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9808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59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652266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81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2041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90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1629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97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619366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124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70505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9461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48421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133</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5277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fld id="{4E9CD7CB-071C-4FF2-A716-D644C6C96EB9}" type="slidenum">
              <a:rPr lang="en-US" smtClean="0"/>
              <a:t>135</a:t>
            </a:fld>
            <a:endParaRPr lang="en-US"/>
          </a:p>
        </p:txBody>
      </p:sp>
    </p:spTree>
    <p:extLst>
      <p:ext uri="{BB962C8B-B14F-4D97-AF65-F5344CB8AC3E}">
        <p14:creationId xmlns:p14="http://schemas.microsoft.com/office/powerpoint/2010/main" val="1845100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136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51597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81449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E1E84D-6531-4626-9B29-0C156F10B46F}" type="slidenum">
              <a:rPr lang="en-GB" altLang="en-US">
                <a:solidFill>
                  <a:prstClr val="black"/>
                </a:solidFill>
              </a:rPr>
              <a:pPr/>
              <a:t>139</a:t>
            </a:fld>
            <a:endParaRPr lang="en-GB" altLang="en-US">
              <a:solidFill>
                <a:prstClr val="black"/>
              </a:solidFill>
            </a:endParaRPr>
          </a:p>
        </p:txBody>
      </p:sp>
      <p:sp>
        <p:nvSpPr>
          <p:cNvPr id="231426" name="Rectangle 2"/>
          <p:cNvSpPr>
            <a:spLocks noGrp="1" noRot="1" noChangeAspect="1" noChangeArrowheads="1" noTextEdit="1"/>
          </p:cNvSpPr>
          <p:nvPr>
            <p:ph type="sldImg"/>
          </p:nvPr>
        </p:nvSpPr>
        <p:spPr>
          <a:xfrm>
            <a:off x="901700" y="763588"/>
            <a:ext cx="4986338" cy="3740150"/>
          </a:xfrm>
          <a:ln/>
        </p:spPr>
      </p:sp>
      <p:sp>
        <p:nvSpPr>
          <p:cNvPr id="231427" name="Rectangle 3"/>
          <p:cNvSpPr>
            <a:spLocks noGrp="1" noChangeArrowheads="1"/>
          </p:cNvSpPr>
          <p:nvPr>
            <p:ph type="body" idx="1"/>
          </p:nvPr>
        </p:nvSpPr>
        <p:spPr>
          <a:xfrm>
            <a:off x="725076" y="4908810"/>
            <a:ext cx="5289329" cy="3919107"/>
          </a:xfrm>
        </p:spPr>
        <p:txBody>
          <a:bodyPr/>
          <a:lstStyle/>
          <a:p>
            <a:r>
              <a:rPr lang="en-US" altLang="en-US"/>
              <a:t>Versions mostly refer to the instruction set that the ARM core executes. </a:t>
            </a:r>
          </a:p>
          <a:p>
            <a:endParaRPr lang="en-US" altLang="en-US"/>
          </a:p>
          <a:p>
            <a:r>
              <a:rPr lang="en-US" altLang="en-US"/>
              <a:t>The ARM7, which is still the most often used core in a low-power design, executes the version 4T instruction set. Architectural extensions were added for version 5TE to include DSP instructions, such as 16-bit signed MLA instructions, saturation arithmetic, etc. The ARM926EJ-S and ARM1026EJ-S cores are examples of Version 5 architectures. Version 6 added instructions for doing byte manipulations and graphics algorithms more efficiently. The ARM11 family implemented the Version 6 architecture. Version 7 architectures (which include the Cortex family of cores, such as the Cortex A8, Cortex M3 and Cortex R4) extended the functionality by adding things such as Thumb2, low-power features, and more security.</a:t>
            </a:r>
          </a:p>
        </p:txBody>
      </p:sp>
    </p:spTree>
    <p:extLst>
      <p:ext uri="{BB962C8B-B14F-4D97-AF65-F5344CB8AC3E}">
        <p14:creationId xmlns:p14="http://schemas.microsoft.com/office/powerpoint/2010/main" val="89881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145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675736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153</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264889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187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8680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188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48742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837778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193</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28990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211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24045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221</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319814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236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13843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19</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78583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237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05102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247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053433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256</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1963104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257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922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265</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179288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274</a:t>
            </a:fld>
            <a:endParaRPr lang="en-US"/>
          </a:p>
        </p:txBody>
      </p:sp>
    </p:spTree>
    <p:extLst>
      <p:ext uri="{BB962C8B-B14F-4D97-AF65-F5344CB8AC3E}">
        <p14:creationId xmlns:p14="http://schemas.microsoft.com/office/powerpoint/2010/main" val="3927598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275</a:t>
            </a:fld>
            <a:endParaRPr lang="en-US"/>
          </a:p>
        </p:txBody>
      </p:sp>
    </p:spTree>
    <p:extLst>
      <p:ext uri="{BB962C8B-B14F-4D97-AF65-F5344CB8AC3E}">
        <p14:creationId xmlns:p14="http://schemas.microsoft.com/office/powerpoint/2010/main" val="1726455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288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063234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297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768236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CD7CB-071C-4FF2-A716-D644C6C96EB9}" type="slidenum">
              <a:rPr lang="en-US" smtClean="0"/>
              <a:t>303</a:t>
            </a:fld>
            <a:endParaRPr lang="en-US"/>
          </a:p>
        </p:txBody>
      </p:sp>
    </p:spTree>
    <p:extLst>
      <p:ext uri="{BB962C8B-B14F-4D97-AF65-F5344CB8AC3E}">
        <p14:creationId xmlns:p14="http://schemas.microsoft.com/office/powerpoint/2010/main" val="118633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20</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06810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312</a:t>
            </a:fld>
            <a:endParaRPr lang="en-US" altLang="en-US" dirty="0">
              <a:solidFill>
                <a:srgbClr val="000000"/>
              </a:solidFill>
            </a:endParaRPr>
          </a:p>
        </p:txBody>
      </p:sp>
      <p:sp>
        <p:nvSpPr>
          <p:cNvPr id="102403" name="Rectangle 2"/>
          <p:cNvSpPr>
            <a:spLocks noGrp="1" noRot="1" noChangeAspect="1" noChangeArrowheads="1" noTextEdit="1"/>
          </p:cNvSpPr>
          <p:nvPr>
            <p:ph type="sldImg"/>
          </p:nvPr>
        </p:nvSpPr>
        <p:spPr>
          <a:xfrm>
            <a:off x="903288" y="749300"/>
            <a:ext cx="4992687" cy="3746500"/>
          </a:xfrm>
          <a:ln/>
        </p:spPr>
      </p:sp>
      <p:sp>
        <p:nvSpPr>
          <p:cNvPr id="102404" name="Rectangle 3"/>
          <p:cNvSpPr>
            <a:spLocks noGrp="1" noChangeArrowheads="1"/>
          </p:cNvSpPr>
          <p:nvPr>
            <p:ph type="body" idx="1"/>
          </p:nvPr>
        </p:nvSpPr>
        <p:spPr>
          <a:xfrm>
            <a:off x="679770" y="4743345"/>
            <a:ext cx="5433372" cy="4495684"/>
          </a:xfrm>
          <a:noFill/>
        </p:spPr>
        <p:txBody>
          <a:bodyPr/>
          <a:lstStyle/>
          <a:p>
            <a:pPr eaLnBrk="1" hangingPunct="1"/>
            <a:endParaRPr lang="hu-HU" altLang="en-US" dirty="0" smtClean="0">
              <a:latin typeface="Arial" pitchFamily="34" charset="0"/>
            </a:endParaRPr>
          </a:p>
        </p:txBody>
      </p:sp>
    </p:spTree>
    <p:extLst>
      <p:ext uri="{BB962C8B-B14F-4D97-AF65-F5344CB8AC3E}">
        <p14:creationId xmlns:p14="http://schemas.microsoft.com/office/powerpoint/2010/main" val="2520379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4E9CD7CB-071C-4FF2-A716-D644C6C96EB9}" type="slidenum">
              <a:rPr lang="en-US" smtClean="0"/>
              <a:t>315</a:t>
            </a:fld>
            <a:endParaRPr lang="en-US"/>
          </a:p>
        </p:txBody>
      </p:sp>
    </p:spTree>
    <p:extLst>
      <p:ext uri="{BB962C8B-B14F-4D97-AF65-F5344CB8AC3E}">
        <p14:creationId xmlns:p14="http://schemas.microsoft.com/office/powerpoint/2010/main" val="2933074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318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280688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324</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7575" y="744538"/>
            <a:ext cx="4967288" cy="3725862"/>
          </a:xfrm>
          <a:ln/>
        </p:spPr>
      </p:sp>
      <p:sp>
        <p:nvSpPr>
          <p:cNvPr id="102404" name="Rectangle 3"/>
          <p:cNvSpPr>
            <a:spLocks noGrp="1" noChangeArrowheads="1"/>
          </p:cNvSpPr>
          <p:nvPr>
            <p:ph type="body" idx="1"/>
          </p:nvPr>
        </p:nvSpPr>
        <p:spPr>
          <a:xfrm>
            <a:off x="680087"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4613384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325</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326</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1936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327</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10787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328</a:t>
            </a:fld>
            <a:endParaRPr lang="en-US" sz="1200">
              <a:solidFill>
                <a:srgbClr val="000000"/>
              </a:solidFill>
              <a:latin typeface="Arial" pitchFamily="34" charset="0"/>
            </a:endParaRPr>
          </a:p>
        </p:txBody>
      </p:sp>
    </p:spTree>
    <p:extLst>
      <p:ext uri="{BB962C8B-B14F-4D97-AF65-F5344CB8AC3E}">
        <p14:creationId xmlns:p14="http://schemas.microsoft.com/office/powerpoint/2010/main" val="1492748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329</a:t>
            </a:fld>
            <a:endParaRPr lang="en-US" sz="1200">
              <a:solidFill>
                <a:srgbClr val="000000"/>
              </a:solidFill>
              <a:latin typeface="Arial" pitchFamily="34" charset="0"/>
            </a:endParaRPr>
          </a:p>
        </p:txBody>
      </p:sp>
    </p:spTree>
    <p:extLst>
      <p:ext uri="{BB962C8B-B14F-4D97-AF65-F5344CB8AC3E}">
        <p14:creationId xmlns:p14="http://schemas.microsoft.com/office/powerpoint/2010/main" val="1568605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330</a:t>
            </a:fld>
            <a:endParaRPr lang="en-US" sz="1200">
              <a:solidFill>
                <a:srgbClr val="000000"/>
              </a:solidFill>
              <a:latin typeface="Arial" pitchFamily="34" charset="0"/>
            </a:endParaRPr>
          </a:p>
        </p:txBody>
      </p:sp>
    </p:spTree>
    <p:extLst>
      <p:ext uri="{BB962C8B-B14F-4D97-AF65-F5344CB8AC3E}">
        <p14:creationId xmlns:p14="http://schemas.microsoft.com/office/powerpoint/2010/main" val="96052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27</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55862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331</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46583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332</a:t>
            </a:fld>
            <a:endParaRPr lang="en-US" sz="1200">
              <a:solidFill>
                <a:srgbClr val="000000"/>
              </a:solidFill>
              <a:latin typeface="Arial" pitchFamily="34" charset="0"/>
            </a:endParaRPr>
          </a:p>
        </p:txBody>
      </p:sp>
    </p:spTree>
    <p:extLst>
      <p:ext uri="{BB962C8B-B14F-4D97-AF65-F5344CB8AC3E}">
        <p14:creationId xmlns:p14="http://schemas.microsoft.com/office/powerpoint/2010/main" val="3646583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333</a:t>
            </a:fld>
            <a:endParaRPr lang="en-US" sz="1200">
              <a:solidFill>
                <a:srgbClr val="000000"/>
              </a:solidFill>
              <a:latin typeface="Arial" pitchFamily="34" charset="0"/>
            </a:endParaRPr>
          </a:p>
        </p:txBody>
      </p:sp>
    </p:spTree>
    <p:extLst>
      <p:ext uri="{BB962C8B-B14F-4D97-AF65-F5344CB8AC3E}">
        <p14:creationId xmlns:p14="http://schemas.microsoft.com/office/powerpoint/2010/main" val="108971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28</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359537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100082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00CA7-23C6-4EFD-8BE6-E26AD1C9DF9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62196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lgn="l" defTabSz="914409" eaLnBrk="0" hangingPunct="0">
              <a:spcBef>
                <a:spcPct val="30000"/>
              </a:spcBef>
              <a:defRPr sz="1200">
                <a:solidFill>
                  <a:schemeClr val="tx1"/>
                </a:solidFill>
                <a:latin typeface="Arial" pitchFamily="34" charset="0"/>
              </a:defRPr>
            </a:lvl1pPr>
            <a:lvl2pPr marL="735298" indent="-282807" algn="l" defTabSz="914409" eaLnBrk="0" hangingPunct="0">
              <a:spcBef>
                <a:spcPct val="30000"/>
              </a:spcBef>
              <a:defRPr sz="1200">
                <a:solidFill>
                  <a:schemeClr val="tx1"/>
                </a:solidFill>
                <a:latin typeface="Arial" pitchFamily="34" charset="0"/>
              </a:defRPr>
            </a:lvl2pPr>
            <a:lvl3pPr marL="1131227" indent="-226245" algn="l" defTabSz="914409" eaLnBrk="0" hangingPunct="0">
              <a:spcBef>
                <a:spcPct val="30000"/>
              </a:spcBef>
              <a:defRPr sz="1200">
                <a:solidFill>
                  <a:schemeClr val="tx1"/>
                </a:solidFill>
                <a:latin typeface="Arial" pitchFamily="34" charset="0"/>
              </a:defRPr>
            </a:lvl3pPr>
            <a:lvl4pPr marL="1583718" indent="-226245" algn="l" defTabSz="914409" eaLnBrk="0" hangingPunct="0">
              <a:spcBef>
                <a:spcPct val="30000"/>
              </a:spcBef>
              <a:defRPr sz="1200">
                <a:solidFill>
                  <a:schemeClr val="tx1"/>
                </a:solidFill>
                <a:latin typeface="Arial" pitchFamily="34" charset="0"/>
              </a:defRPr>
            </a:lvl4pPr>
            <a:lvl5pPr marL="2036209" indent="-226245" algn="l" defTabSz="914409" eaLnBrk="0" hangingPunct="0">
              <a:spcBef>
                <a:spcPct val="30000"/>
              </a:spcBef>
              <a:defRPr sz="1200">
                <a:solidFill>
                  <a:schemeClr val="tx1"/>
                </a:solidFill>
                <a:latin typeface="Arial" pitchFamily="34" charset="0"/>
              </a:defRPr>
            </a:lvl5pPr>
            <a:lvl6pPr marL="2488700" indent="-226245" defTabSz="914409" eaLnBrk="0" fontAlgn="base" hangingPunct="0">
              <a:spcBef>
                <a:spcPct val="30000"/>
              </a:spcBef>
              <a:spcAft>
                <a:spcPct val="0"/>
              </a:spcAft>
              <a:defRPr sz="1200">
                <a:solidFill>
                  <a:schemeClr val="tx1"/>
                </a:solidFill>
                <a:latin typeface="Arial" pitchFamily="34" charset="0"/>
              </a:defRPr>
            </a:lvl6pPr>
            <a:lvl7pPr marL="2941190" indent="-226245" defTabSz="914409" eaLnBrk="0" fontAlgn="base" hangingPunct="0">
              <a:spcBef>
                <a:spcPct val="30000"/>
              </a:spcBef>
              <a:spcAft>
                <a:spcPct val="0"/>
              </a:spcAft>
              <a:defRPr sz="1200">
                <a:solidFill>
                  <a:schemeClr val="tx1"/>
                </a:solidFill>
                <a:latin typeface="Arial" pitchFamily="34" charset="0"/>
              </a:defRPr>
            </a:lvl7pPr>
            <a:lvl8pPr marL="3393681" indent="-226245" defTabSz="914409" eaLnBrk="0" fontAlgn="base" hangingPunct="0">
              <a:spcBef>
                <a:spcPct val="30000"/>
              </a:spcBef>
              <a:spcAft>
                <a:spcPct val="0"/>
              </a:spcAft>
              <a:defRPr sz="1200">
                <a:solidFill>
                  <a:schemeClr val="tx1"/>
                </a:solidFill>
                <a:latin typeface="Arial" pitchFamily="34" charset="0"/>
              </a:defRPr>
            </a:lvl8pPr>
            <a:lvl9pPr marL="3846172" indent="-226245" defTabSz="914409"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C251C86-8D92-4FEB-B6A8-2CBD7D4476B5}" type="slidenum">
              <a:rPr lang="en-US" altLang="en-US">
                <a:solidFill>
                  <a:srgbClr val="000000"/>
                </a:solidFill>
              </a:rPr>
              <a:pPr algn="r" eaLnBrk="1" hangingPunct="1">
                <a:spcBef>
                  <a:spcPct val="0"/>
                </a:spcBef>
              </a:pPr>
              <a:t>52</a:t>
            </a:fld>
            <a:endParaRPr lang="en-US" altLang="en-US">
              <a:solidFill>
                <a:srgbClr val="000000"/>
              </a:solidFill>
            </a:endParaRPr>
          </a:p>
        </p:txBody>
      </p:sp>
      <p:sp>
        <p:nvSpPr>
          <p:cNvPr id="102403" name="Rectangle 2"/>
          <p:cNvSpPr>
            <a:spLocks noGrp="1" noRot="1" noChangeAspect="1" noChangeArrowheads="1" noTextEdit="1"/>
          </p:cNvSpPr>
          <p:nvPr>
            <p:ph type="sldImg"/>
          </p:nvPr>
        </p:nvSpPr>
        <p:spPr>
          <a:xfrm>
            <a:off x="919163" y="744538"/>
            <a:ext cx="4964112" cy="3724275"/>
          </a:xfrm>
          <a:ln/>
        </p:spPr>
      </p:sp>
      <p:sp>
        <p:nvSpPr>
          <p:cNvPr id="102404" name="Rectangle 3"/>
          <p:cNvSpPr>
            <a:spLocks noGrp="1" noChangeArrowheads="1"/>
          </p:cNvSpPr>
          <p:nvPr>
            <p:ph type="body" idx="1"/>
          </p:nvPr>
        </p:nvSpPr>
        <p:spPr>
          <a:xfrm>
            <a:off x="680084" y="4716049"/>
            <a:ext cx="5435911" cy="4469814"/>
          </a:xfrm>
          <a:noFill/>
        </p:spPr>
        <p:txBody>
          <a:bodyPr/>
          <a:lstStyle/>
          <a:p>
            <a:pPr eaLnBrk="1" hangingPunct="1"/>
            <a:endParaRPr lang="hu-HU" altLang="en-US" smtClean="0">
              <a:latin typeface="Arial" pitchFamily="34" charset="0"/>
            </a:endParaRPr>
          </a:p>
        </p:txBody>
      </p:sp>
    </p:spTree>
    <p:extLst>
      <p:ext uri="{BB962C8B-B14F-4D97-AF65-F5344CB8AC3E}">
        <p14:creationId xmlns:p14="http://schemas.microsoft.com/office/powerpoint/2010/main" val="2484767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54988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a:xfrm>
            <a:off x="443060" y="1564848"/>
            <a:ext cx="8243739" cy="4561315"/>
          </a:xfrm>
          <a:prstGeom prst="rect">
            <a:avLst/>
          </a:prstGeo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539268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a:prstGeom prst="rect">
            <a:avLst/>
          </a:prstGeo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239432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a:prstGeom prst="rect">
            <a:avLst/>
          </a:prstGeom>
        </p:spPr>
        <p:txBody>
          <a:bodyPr/>
          <a:lstStyle/>
          <a:p>
            <a:pPr lvl="0"/>
            <a:endParaRPr lang="hu-HU" noProof="0" smtClean="0"/>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226784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1892365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4145439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2146997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4239504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452122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8281"/>
            <a:ext cx="9144000" cy="393700"/>
          </a:xfrm>
          <a:solidFill>
            <a:srgbClr val="0066FF"/>
          </a:solidFill>
        </p:spPr>
        <p:txBody>
          <a:bodyPr/>
          <a:lstStyle/>
          <a:p>
            <a:r>
              <a:rPr lang="en-US" smtClean="0"/>
              <a:t>Click to edit Master title style</a:t>
            </a: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2971419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317928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a:xfrm>
            <a:off x="443060" y="1564848"/>
            <a:ext cx="8243739" cy="4561315"/>
          </a:xfrm>
          <a:prstGeom prst="rect">
            <a:avLst/>
          </a:prstGeo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1313483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253649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903292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4238679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1473099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709612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F7C492-C8E2-488D-A832-BAC0754F66B8}" type="slidenum">
              <a:rPr lang="en-US"/>
              <a:pPr>
                <a:defRPr/>
              </a:pPr>
              <a:t>‹#›</a:t>
            </a:fld>
            <a:endParaRPr lang="en-US"/>
          </a:p>
        </p:txBody>
      </p:sp>
    </p:spTree>
    <p:extLst>
      <p:ext uri="{BB962C8B-B14F-4D97-AF65-F5344CB8AC3E}">
        <p14:creationId xmlns:p14="http://schemas.microsoft.com/office/powerpoint/2010/main" val="37112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p>
            <a:r>
              <a:rPr lang="hu-HU" smtClean="0"/>
              <a:t>Mintacím szerkesztése</a:t>
            </a: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5D7BC5F-438A-474D-82A8-B9A55BA94F03}" type="slidenum">
              <a:rPr lang="en-US"/>
              <a:pPr>
                <a:defRPr/>
              </a:pPr>
              <a:t>‹#›</a:t>
            </a:fld>
            <a:endParaRPr lang="en-US"/>
          </a:p>
        </p:txBody>
      </p:sp>
    </p:spTree>
    <p:extLst>
      <p:ext uri="{BB962C8B-B14F-4D97-AF65-F5344CB8AC3E}">
        <p14:creationId xmlns:p14="http://schemas.microsoft.com/office/powerpoint/2010/main" val="2434053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F29C1B-6D92-4B01-A3D3-A99A05064438}" type="slidenum">
              <a:rPr lang="en-US"/>
              <a:pPr>
                <a:defRPr/>
              </a:pPr>
              <a:t>‹#›</a:t>
            </a:fld>
            <a:endParaRPr lang="en-US"/>
          </a:p>
        </p:txBody>
      </p:sp>
    </p:spTree>
    <p:extLst>
      <p:ext uri="{BB962C8B-B14F-4D97-AF65-F5344CB8AC3E}">
        <p14:creationId xmlns:p14="http://schemas.microsoft.com/office/powerpoint/2010/main" val="3294241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E5642-C730-422F-9828-E4FD01076A3A}" type="slidenum">
              <a:rPr lang="en-US"/>
              <a:pPr>
                <a:defRPr/>
              </a:pPr>
              <a:t>‹#›</a:t>
            </a:fld>
            <a:endParaRPr lang="en-US"/>
          </a:p>
        </p:txBody>
      </p:sp>
    </p:spTree>
    <p:extLst>
      <p:ext uri="{BB962C8B-B14F-4D97-AF65-F5344CB8AC3E}">
        <p14:creationId xmlns:p14="http://schemas.microsoft.com/office/powerpoint/2010/main" val="3755313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3B116C-4BBE-4689-A2AC-4E6356B0C507}" type="slidenum">
              <a:rPr lang="en-US"/>
              <a:pPr>
                <a:defRPr/>
              </a:pPr>
              <a:t>‹#›</a:t>
            </a:fld>
            <a:endParaRPr lang="en-US"/>
          </a:p>
        </p:txBody>
      </p:sp>
    </p:spTree>
    <p:extLst>
      <p:ext uri="{BB962C8B-B14F-4D97-AF65-F5344CB8AC3E}">
        <p14:creationId xmlns:p14="http://schemas.microsoft.com/office/powerpoint/2010/main" val="748740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237148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solidFill>
            <a:srgbClr val="0066FF"/>
          </a:solidFill>
        </p:spPr>
        <p:txBody>
          <a:bodyPr/>
          <a:lstStyle/>
          <a:p>
            <a:r>
              <a:rPr lang="hu-HU" smtClean="0"/>
              <a:t>Mintacím szerkesztése</a:t>
            </a: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DC56F23F-9933-4EC0-B3D5-0D08573FF11B}" type="slidenum">
              <a:rPr lang="en-US"/>
              <a:pPr>
                <a:defRPr/>
              </a:pPr>
              <a:t>‹#›</a:t>
            </a:fld>
            <a:endParaRPr lang="en-US"/>
          </a:p>
        </p:txBody>
      </p:sp>
    </p:spTree>
    <p:extLst>
      <p:ext uri="{BB962C8B-B14F-4D97-AF65-F5344CB8AC3E}">
        <p14:creationId xmlns:p14="http://schemas.microsoft.com/office/powerpoint/2010/main" val="46684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00F5D7-CDC8-4FAE-881F-37475F3B7093}" type="slidenum">
              <a:rPr lang="en-US"/>
              <a:pPr>
                <a:defRPr/>
              </a:pPr>
              <a:t>‹#›</a:t>
            </a:fld>
            <a:endParaRPr lang="en-US"/>
          </a:p>
        </p:txBody>
      </p:sp>
    </p:spTree>
    <p:extLst>
      <p:ext uri="{BB962C8B-B14F-4D97-AF65-F5344CB8AC3E}">
        <p14:creationId xmlns:p14="http://schemas.microsoft.com/office/powerpoint/2010/main" val="205309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15DEB4-7578-4600-A616-7F887C1470A1}" type="slidenum">
              <a:rPr lang="en-US"/>
              <a:pPr>
                <a:defRPr/>
              </a:pPr>
              <a:t>‹#›</a:t>
            </a:fld>
            <a:endParaRPr lang="en-US"/>
          </a:p>
        </p:txBody>
      </p:sp>
    </p:spTree>
    <p:extLst>
      <p:ext uri="{BB962C8B-B14F-4D97-AF65-F5344CB8AC3E}">
        <p14:creationId xmlns:p14="http://schemas.microsoft.com/office/powerpoint/2010/main" val="2732765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8F05A5-778F-43FE-B14A-06B9FA6E62D8}" type="slidenum">
              <a:rPr lang="en-US"/>
              <a:pPr>
                <a:defRPr/>
              </a:pPr>
              <a:t>‹#›</a:t>
            </a:fld>
            <a:endParaRPr lang="en-US"/>
          </a:p>
        </p:txBody>
      </p:sp>
    </p:spTree>
    <p:extLst>
      <p:ext uri="{BB962C8B-B14F-4D97-AF65-F5344CB8AC3E}">
        <p14:creationId xmlns:p14="http://schemas.microsoft.com/office/powerpoint/2010/main" val="200884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7253A-7680-4316-85E0-8A63CDBE2049}" type="slidenum">
              <a:rPr lang="en-US"/>
              <a:pPr>
                <a:defRPr/>
              </a:pPr>
              <a:t>‹#›</a:t>
            </a:fld>
            <a:endParaRPr lang="en-US"/>
          </a:p>
        </p:txBody>
      </p:sp>
    </p:spTree>
    <p:extLst>
      <p:ext uri="{BB962C8B-B14F-4D97-AF65-F5344CB8AC3E}">
        <p14:creationId xmlns:p14="http://schemas.microsoft.com/office/powerpoint/2010/main" val="2526519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0FA5C-A6DE-4C4C-B68F-0E8D91760AFE}" type="slidenum">
              <a:rPr lang="en-US"/>
              <a:pPr>
                <a:defRPr/>
              </a:pPr>
              <a:t>‹#›</a:t>
            </a:fld>
            <a:endParaRPr lang="en-US"/>
          </a:p>
        </p:txBody>
      </p:sp>
    </p:spTree>
    <p:extLst>
      <p:ext uri="{BB962C8B-B14F-4D97-AF65-F5344CB8AC3E}">
        <p14:creationId xmlns:p14="http://schemas.microsoft.com/office/powerpoint/2010/main" val="2121670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394022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454738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4148904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852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360314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569243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1354627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3718582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1437347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941600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671285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604790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F7B11C3-7C78-4312-A770-E2334E118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83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B3F2D18-9BB3-49AA-A2D5-F6BD04AF9C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841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7321BF-3E83-417C-93F9-0C67297C2D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034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27529729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25EF012B-4587-4302-9498-F93ADBBFD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734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AE6B654-A3FB-4B3D-AA96-32D239D0E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09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D92B4165-F4F0-4859-8375-4E8F3F74AB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336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ACEEFCC-73C6-4E34-BA98-06816966E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682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21EA548-8986-4F63-9E9A-7C9AB425F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753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4002BCDA-CD3D-459A-B5F6-7253ED4651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53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9B4CE1C6-BAA7-44E9-A2FC-6C64E395E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480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250FA391-E49C-4445-B1C9-8D082153F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24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1454B-1DF7-4995-BAB1-9D8D4FBAA4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428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49723A-2E45-4C38-89CE-36A10C7730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35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0" y="-28281"/>
            <a:ext cx="9144000" cy="393700"/>
          </a:xfrm>
          <a:solidFill>
            <a:srgbClr val="0066FF"/>
          </a:solidFill>
        </p:spPr>
        <p:txBody>
          <a:bodyPr/>
          <a:lstStyle>
            <a:lvl1pPr>
              <a:defRPr>
                <a:solidFill>
                  <a:srgbClr val="0880F8"/>
                </a:solidFill>
              </a:defRPr>
            </a:lvl1pPr>
          </a:lstStyle>
          <a:p>
            <a:r>
              <a:rPr lang="hu-HU" dirty="0" smtClean="0"/>
              <a:t>Mintacím szerkesztése</a:t>
            </a:r>
            <a:endParaRPr lang="hu-HU" dirty="0"/>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167422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429ED4-A99D-4E17-ADDA-7EC4DA76A5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45297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C92BE-7D6A-4101-8426-A6D61ED95D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356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9139C2-0B52-4ADA-A3FC-6F01CC26A1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16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0B01DA-37FA-4FE9-B751-638C3CF0AD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5296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03A073-6AC8-430E-B890-27568C1287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114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201025-725D-45D6-8CFF-C2C1EAC451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600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32F07-A476-436C-AD2F-FA09FA4D6D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9103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72844-1DC8-4DD9-8F80-4234FDCD7B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0545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E8714-C9BB-4AB2-BDDA-E2039D9FAF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761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252649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398675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sz="1800"/>
            </a:lvl1pPr>
          </a:lstStyle>
          <a:p>
            <a:pPr>
              <a:defRPr/>
            </a:pPr>
            <a:endParaRPr lang="en-US"/>
          </a:p>
        </p:txBody>
      </p:sp>
      <p:sp>
        <p:nvSpPr>
          <p:cNvPr id="6" name="Footer Placeholder 5"/>
          <p:cNvSpPr>
            <a:spLocks noGrp="1" noChangeArrowheads="1"/>
          </p:cNvSpPr>
          <p:nvPr>
            <p:ph type="ftr" sz="quarter" idx="11"/>
          </p:nvPr>
        </p:nvSpPr>
        <p:spPr>
          <a:xfrm>
            <a:off x="3082565" y="6259397"/>
            <a:ext cx="2937235" cy="462077"/>
          </a:xfrm>
          <a:prstGeom prst="rect">
            <a:avLst/>
          </a:prstGeom>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20681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8280"/>
            <a:ext cx="9144000" cy="393700"/>
          </a:xfrm>
          <a:prstGeom prst="rect">
            <a:avLst/>
          </a:prstGeom>
          <a:solidFill>
            <a:srgbClr val="0066FF"/>
          </a:solidFill>
          <a:ln>
            <a:noFill/>
          </a:ln>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46660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495714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solidFill>
                  <a:srgbClr val="000000"/>
                </a:solidFill>
                <a:latin typeface="+mn-lt"/>
              </a:defRPr>
            </a:lvl1pPr>
          </a:lstStyle>
          <a:p>
            <a:pPr fontAlgn="base">
              <a:spcBef>
                <a:spcPct val="0"/>
              </a:spcBef>
              <a:spcAft>
                <a:spcPct val="0"/>
              </a:spcAft>
              <a:defRPr/>
            </a:pPr>
            <a:endParaRPr lang="en-US" sz="1400"/>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rgbClr val="000000"/>
                </a:solidFill>
                <a:latin typeface="+mn-lt"/>
              </a:defRPr>
            </a:lvl1pPr>
          </a:lstStyle>
          <a:p>
            <a:pPr algn="ctr" fontAlgn="base">
              <a:spcBef>
                <a:spcPct val="0"/>
              </a:spcBef>
              <a:spcAft>
                <a:spcPct val="0"/>
              </a:spcAft>
              <a:defRPr/>
            </a:pPr>
            <a:endParaRPr lang="en-US" sz="1400"/>
          </a:p>
        </p:txBody>
      </p:sp>
      <p:sp>
        <p:nvSpPr>
          <p:cNvPr id="1127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rgbClr val="FFFFFF"/>
                </a:solidFill>
                <a:latin typeface="+mn-lt"/>
              </a:defRPr>
            </a:lvl1pPr>
          </a:lstStyle>
          <a:p>
            <a:pPr fontAlgn="base">
              <a:spcBef>
                <a:spcPct val="0"/>
              </a:spcBef>
              <a:spcAft>
                <a:spcPct val="0"/>
              </a:spcAft>
              <a:defRPr/>
            </a:pPr>
            <a:fld id="{8FC222DB-D16D-4A8A-92BC-BB643043AAF9}" type="slidenum">
              <a:rPr lang="en-US" sz="1400"/>
              <a:pPr fontAlgn="base">
                <a:spcBef>
                  <a:spcPct val="0"/>
                </a:spcBef>
                <a:spcAft>
                  <a:spcPct val="0"/>
                </a:spcAft>
                <a:defRPr/>
              </a:pPr>
              <a:t>‹#›</a:t>
            </a:fld>
            <a:endParaRPr lang="en-US" sz="1400"/>
          </a:p>
        </p:txBody>
      </p:sp>
    </p:spTree>
    <p:extLst>
      <p:ext uri="{BB962C8B-B14F-4D97-AF65-F5344CB8AC3E}">
        <p14:creationId xmlns:p14="http://schemas.microsoft.com/office/powerpoint/2010/main" val="134555481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766960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566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A0F5CF37-D3AB-4160-B42C-2A6D35D2A53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865368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mn-lt"/>
                <a:cs typeface="+mn-cs"/>
              </a:defRPr>
            </a:lvl1pPr>
          </a:lstStyle>
          <a:p>
            <a:pPr fontAlgn="base">
              <a:spcBef>
                <a:spcPct val="0"/>
              </a:spcBef>
              <a:spcAft>
                <a:spcPct val="0"/>
              </a:spcAft>
              <a:defRPr/>
            </a:pPr>
            <a:endParaRPr lang="en-US" sz="1400">
              <a:solidFill>
                <a:srgbClr val="000000"/>
              </a:solidFill>
            </a:endParaRPr>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bg1"/>
                </a:solidFill>
                <a:latin typeface="+mn-lt"/>
                <a:cs typeface="+mn-cs"/>
              </a:defRPr>
            </a:lvl1pPr>
          </a:lstStyle>
          <a:p>
            <a:pPr fontAlgn="base">
              <a:spcBef>
                <a:spcPct val="0"/>
              </a:spcBef>
              <a:spcAft>
                <a:spcPct val="0"/>
              </a:spcAft>
              <a:defRPr/>
            </a:pPr>
            <a:fld id="{5B19A15A-9FCA-4B07-BEC3-4A718672D2E8}" type="slidenum">
              <a:rPr lang="en-US" sz="1400">
                <a:solidFill>
                  <a:srgbClr val="FFFFFF"/>
                </a:solidFill>
              </a:rPr>
              <a:pPr fontAlgn="base">
                <a:spcBef>
                  <a:spcPct val="0"/>
                </a:spcBef>
                <a:spcAft>
                  <a:spcPct val="0"/>
                </a:spcAft>
                <a:defRPr/>
              </a:pPr>
              <a:t>‹#›</a:t>
            </a:fld>
            <a:endParaRPr lang="en-US" sz="1400">
              <a:solidFill>
                <a:srgbClr val="FFFFFF"/>
              </a:solidFill>
            </a:endParaRPr>
          </a:p>
        </p:txBody>
      </p:sp>
    </p:spTree>
    <p:extLst>
      <p:ext uri="{BB962C8B-B14F-4D97-AF65-F5344CB8AC3E}">
        <p14:creationId xmlns:p14="http://schemas.microsoft.com/office/powerpoint/2010/main" val="294281921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cdn.javabeat.net/wp-content/uploads/2013/02/jvm-jre-jdk.png" TargetMode="External"/><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1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1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1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images.anandtech.com/doci/7739/Screen%20Shot%202014-02-04%20at%207.08.44%20PM.png" TargetMode="Externa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1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2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2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0.xml"/></Relationships>
</file>

<file path=ppt/slides/_rels/slide2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0.xml"/></Relationships>
</file>

<file path=ppt/slides/_rels/slide2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2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2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2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2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2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2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0.xml"/></Relationships>
</file>

<file path=ppt/slides/_rels/slide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xml"/></Relationships>
</file>

<file path=ppt/slides/_rels/slide2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2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0.xml"/></Relationships>
</file>

<file path=ppt/slides/_rels/slide2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26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0.xml"/></Relationships>
</file>

<file path=ppt/slides/_rels/slide2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2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2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2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2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xml"/></Relationships>
</file>

<file path=ppt/slides/_rels/slide2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xml"/></Relationships>
</file>

<file path=ppt/slides/_rels/slide2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2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2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2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2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2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2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29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2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2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29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2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2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3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105.png"/></Relationships>
</file>

<file path=ppt/slides/_rels/slide3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3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30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3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0.xml"/></Relationships>
</file>

<file path=ppt/slides/_rels/slide30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3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3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3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3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6.xml"/></Relationships>
</file>

<file path=ppt/slides/_rels/slide3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2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3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2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6.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57698" name="Rectangle 4"/>
          <p:cNvSpPr>
            <a:spLocks noChangeArrowheads="1"/>
          </p:cNvSpPr>
          <p:nvPr/>
        </p:nvSpPr>
        <p:spPr bwMode="auto">
          <a:xfrm>
            <a:off x="1371600" y="348615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fontAlgn="base">
              <a:spcBef>
                <a:spcPct val="20000"/>
              </a:spcBef>
              <a:spcAft>
                <a:spcPct val="0"/>
              </a:spcAft>
              <a:buClr>
                <a:srgbClr val="666600"/>
              </a:buClr>
              <a:buSzPct val="75000"/>
              <a:buFont typeface="Wingdings" pitchFamily="2" charset="2"/>
              <a:buNone/>
            </a:pPr>
            <a:r>
              <a:rPr lang="en-US" altLang="en-US" sz="3600" dirty="0" err="1">
                <a:solidFill>
                  <a:srgbClr val="FFFFFF"/>
                </a:solidFill>
              </a:rPr>
              <a:t>Dezső</a:t>
            </a:r>
            <a:r>
              <a:rPr lang="en-US" altLang="en-US" sz="3600" dirty="0">
                <a:solidFill>
                  <a:srgbClr val="FFFFFF"/>
                </a:solidFill>
              </a:rPr>
              <a:t> Sima</a:t>
            </a:r>
            <a:endParaRPr lang="en-US" altLang="en-US" sz="2800" dirty="0">
              <a:solidFill>
                <a:srgbClr val="FFFFFF"/>
              </a:solidFill>
            </a:endParaRPr>
          </a:p>
        </p:txBody>
      </p:sp>
      <p:sp>
        <p:nvSpPr>
          <p:cNvPr id="157699" name="Text Box 5"/>
          <p:cNvSpPr txBox="1">
            <a:spLocks noChangeArrowheads="1"/>
          </p:cNvSpPr>
          <p:nvPr/>
        </p:nvSpPr>
        <p:spPr bwMode="auto">
          <a:xfrm>
            <a:off x="6635750" y="6230938"/>
            <a:ext cx="200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altLang="en-US" dirty="0">
                <a:solidFill>
                  <a:srgbClr val="FFFFFF"/>
                </a:solidFill>
              </a:rPr>
              <a:t>© </a:t>
            </a:r>
            <a:r>
              <a:rPr lang="en-US" altLang="en-US" dirty="0" err="1">
                <a:solidFill>
                  <a:srgbClr val="FFFFFF"/>
                </a:solidFill>
              </a:rPr>
              <a:t>Dezső</a:t>
            </a:r>
            <a:r>
              <a:rPr lang="en-US" altLang="en-US" dirty="0">
                <a:solidFill>
                  <a:srgbClr val="FFFFFF"/>
                </a:solidFill>
              </a:rPr>
              <a:t> Sima </a:t>
            </a:r>
            <a:r>
              <a:rPr lang="en-US" altLang="en-US" dirty="0" smtClean="0">
                <a:solidFill>
                  <a:srgbClr val="FFFFFF"/>
                </a:solidFill>
              </a:rPr>
              <a:t>2018</a:t>
            </a:r>
            <a:endParaRPr lang="en-US" altLang="en-US" dirty="0">
              <a:solidFill>
                <a:srgbClr val="FFFFFF"/>
              </a:solidFill>
            </a:endParaRPr>
          </a:p>
        </p:txBody>
      </p:sp>
      <p:sp>
        <p:nvSpPr>
          <p:cNvPr id="157700" name="Text Box 7"/>
          <p:cNvSpPr txBox="1">
            <a:spLocks noChangeArrowheads="1"/>
          </p:cNvSpPr>
          <p:nvPr/>
        </p:nvSpPr>
        <p:spPr bwMode="auto">
          <a:xfrm>
            <a:off x="4229294" y="6218238"/>
            <a:ext cx="747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400">
                <a:solidFill>
                  <a:schemeClr val="tx1"/>
                </a:solidFill>
                <a:latin typeface="Verdana" pitchFamily="34" charset="0"/>
              </a:defRPr>
            </a:lvl1pPr>
            <a:lvl2pPr marL="742950" indent="-285750">
              <a:defRPr sz="1400">
                <a:solidFill>
                  <a:schemeClr val="tx1"/>
                </a:solidFill>
                <a:latin typeface="Verdana" pitchFamily="34" charset="0"/>
              </a:defRPr>
            </a:lvl2pPr>
            <a:lvl3pPr marL="1143000" indent="-228600">
              <a:defRPr sz="1400">
                <a:solidFill>
                  <a:schemeClr val="tx1"/>
                </a:solidFill>
                <a:latin typeface="Verdana" pitchFamily="34" charset="0"/>
              </a:defRPr>
            </a:lvl3pPr>
            <a:lvl4pPr marL="1600200" indent="-228600">
              <a:defRPr sz="1400">
                <a:solidFill>
                  <a:schemeClr val="tx1"/>
                </a:solidFill>
                <a:latin typeface="Verdana" pitchFamily="34" charset="0"/>
              </a:defRPr>
            </a:lvl4pPr>
            <a:lvl5pPr marL="2057400" indent="-22860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0" fontAlgn="base" hangingPunct="0">
              <a:spcBef>
                <a:spcPct val="0"/>
              </a:spcBef>
              <a:spcAft>
                <a:spcPct val="0"/>
              </a:spcAft>
            </a:pPr>
            <a:r>
              <a:rPr lang="en-US" altLang="en-US" dirty="0">
                <a:solidFill>
                  <a:srgbClr val="FFFFFF"/>
                </a:solidFill>
              </a:rPr>
              <a:t>(</a:t>
            </a:r>
            <a:r>
              <a:rPr lang="en-US" altLang="en-US" dirty="0" smtClean="0">
                <a:solidFill>
                  <a:srgbClr val="FFFFFF"/>
                </a:solidFill>
              </a:rPr>
              <a:t>v3.</a:t>
            </a:r>
            <a:r>
              <a:rPr lang="hu-HU" altLang="en-US" smtClean="0">
                <a:solidFill>
                  <a:srgbClr val="FFFFFF"/>
                </a:solidFill>
              </a:rPr>
              <a:t>2</a:t>
            </a:r>
            <a:r>
              <a:rPr lang="en-US" altLang="en-US" smtClean="0">
                <a:solidFill>
                  <a:srgbClr val="FFFFFF"/>
                </a:solidFill>
              </a:rPr>
              <a:t>)</a:t>
            </a:r>
            <a:endParaRPr lang="en-US" altLang="en-US" dirty="0">
              <a:solidFill>
                <a:srgbClr val="FFFFFF"/>
              </a:solidFill>
            </a:endParaRPr>
          </a:p>
        </p:txBody>
      </p:sp>
      <p:sp>
        <p:nvSpPr>
          <p:cNvPr id="157702" name="Text Box 6"/>
          <p:cNvSpPr txBox="1">
            <a:spLocks noChangeArrowheads="1"/>
          </p:cNvSpPr>
          <p:nvPr/>
        </p:nvSpPr>
        <p:spPr bwMode="auto">
          <a:xfrm>
            <a:off x="1983638" y="1654175"/>
            <a:ext cx="5183086" cy="6463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en-US" sz="3600" dirty="0" smtClean="0">
                <a:solidFill>
                  <a:srgbClr val="FF0000"/>
                </a:solidFill>
              </a:rPr>
              <a:t>ARM’s processor</a:t>
            </a:r>
            <a:r>
              <a:rPr lang="hu-HU" altLang="en-US" sz="3600" dirty="0" smtClean="0">
                <a:solidFill>
                  <a:srgbClr val="FF0000"/>
                </a:solidFill>
              </a:rPr>
              <a:t> </a:t>
            </a:r>
            <a:r>
              <a:rPr lang="hu-HU" altLang="en-US" sz="3600" dirty="0" err="1" smtClean="0">
                <a:solidFill>
                  <a:srgbClr val="FF0000"/>
                </a:solidFill>
              </a:rPr>
              <a:t>lines</a:t>
            </a:r>
            <a:endParaRPr lang="en-US" altLang="en-US" sz="3600" dirty="0">
              <a:solidFill>
                <a:srgbClr val="FF0000"/>
              </a:solidFill>
            </a:endParaRPr>
          </a:p>
        </p:txBody>
      </p:sp>
      <p:sp>
        <p:nvSpPr>
          <p:cNvPr id="157703" name="Text Box 7"/>
          <p:cNvSpPr txBox="1">
            <a:spLocks noChangeArrowheads="1"/>
          </p:cNvSpPr>
          <p:nvPr/>
        </p:nvSpPr>
        <p:spPr bwMode="auto">
          <a:xfrm>
            <a:off x="3044586" y="5421313"/>
            <a:ext cx="3070712" cy="52322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hu-HU" altLang="en-US" sz="2800" dirty="0" smtClean="0">
                <a:solidFill>
                  <a:srgbClr val="FFFFFF"/>
                </a:solidFill>
              </a:rPr>
              <a:t>November</a:t>
            </a:r>
            <a:r>
              <a:rPr lang="en-US" altLang="en-US" sz="2800" dirty="0" smtClean="0">
                <a:solidFill>
                  <a:srgbClr val="FFFFFF"/>
                </a:solidFill>
              </a:rPr>
              <a:t> </a:t>
            </a:r>
            <a:r>
              <a:rPr lang="en-US" altLang="en-US" sz="2800" dirty="0" smtClean="0">
                <a:solidFill>
                  <a:srgbClr val="FFFFFF"/>
                </a:solidFill>
              </a:rPr>
              <a:t>2018</a:t>
            </a:r>
            <a:endParaRPr lang="en-US" altLang="en-US" sz="2800" dirty="0">
              <a:solidFill>
                <a:srgbClr val="FFFFFF"/>
              </a:solidFill>
            </a:endParaRPr>
          </a:p>
        </p:txBody>
      </p:sp>
    </p:spTree>
    <p:extLst>
      <p:ext uri="{BB962C8B-B14F-4D97-AF65-F5344CB8AC3E}">
        <p14:creationId xmlns:p14="http://schemas.microsoft.com/office/powerpoint/2010/main" val="4278685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825" y="2552998"/>
            <a:ext cx="8776670" cy="830997"/>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Over time </a:t>
            </a:r>
            <a:r>
              <a:rPr lang="en-US" sz="1600" dirty="0">
                <a:solidFill>
                  <a:srgbClr val="0070C0"/>
                </a:solidFill>
              </a:rPr>
              <a:t>more and more advanced standard cell libraries were developed </a:t>
            </a:r>
            <a:r>
              <a:rPr lang="en-US" sz="1600" dirty="0">
                <a:solidFill>
                  <a:srgbClr val="000000"/>
                </a:solidFill>
              </a:rPr>
              <a:t>that </a:t>
            </a:r>
          </a:p>
          <a:p>
            <a:r>
              <a:rPr lang="en-US" sz="1600" dirty="0">
                <a:solidFill>
                  <a:srgbClr val="000000"/>
                </a:solidFill>
              </a:rPr>
              <a:t>      have a large variety of </a:t>
            </a:r>
            <a:r>
              <a:rPr lang="hu-HU" sz="1600" dirty="0">
                <a:solidFill>
                  <a:srgbClr val="000000"/>
                </a:solidFill>
              </a:rPr>
              <a:t>design options, e.g. </a:t>
            </a:r>
            <a:r>
              <a:rPr lang="en-US" sz="1600" dirty="0">
                <a:solidFill>
                  <a:srgbClr val="000000"/>
                </a:solidFill>
              </a:rPr>
              <a:t>cell types</a:t>
            </a:r>
            <a:r>
              <a:rPr lang="hu-HU" sz="1600" dirty="0">
                <a:solidFill>
                  <a:srgbClr val="000000"/>
                </a:solidFill>
              </a:rPr>
              <a:t> or</a:t>
            </a:r>
            <a:r>
              <a:rPr lang="en-US" sz="1600" dirty="0">
                <a:solidFill>
                  <a:srgbClr val="000000"/>
                </a:solidFill>
              </a:rPr>
              <a:t> drive strengths</a:t>
            </a:r>
            <a:r>
              <a:rPr lang="hu-HU" sz="1600" dirty="0">
                <a:solidFill>
                  <a:srgbClr val="000000"/>
                </a:solidFill>
              </a:rPr>
              <a:t>,</a:t>
            </a:r>
            <a:r>
              <a:rPr lang="en-US" sz="1600" dirty="0">
                <a:solidFill>
                  <a:srgbClr val="000000"/>
                </a:solidFill>
              </a:rPr>
              <a:t> which</a:t>
            </a:r>
            <a:endParaRPr lang="hu-HU" sz="1600" dirty="0">
              <a:solidFill>
                <a:srgbClr val="000000"/>
              </a:solidFill>
            </a:endParaRPr>
          </a:p>
          <a:p>
            <a:r>
              <a:rPr lang="hu-HU" sz="1600" dirty="0">
                <a:solidFill>
                  <a:srgbClr val="000000"/>
                </a:solidFill>
              </a:rPr>
              <a:t>     </a:t>
            </a:r>
            <a:r>
              <a:rPr lang="en-US" sz="1600" dirty="0">
                <a:solidFill>
                  <a:srgbClr val="000000"/>
                </a:solidFill>
              </a:rPr>
              <a:t> </a:t>
            </a:r>
            <a:r>
              <a:rPr lang="en-US" sz="1600" dirty="0">
                <a:solidFill>
                  <a:srgbClr val="0070C0"/>
                </a:solidFill>
              </a:rPr>
              <a:t>lessens the need</a:t>
            </a:r>
            <a:r>
              <a:rPr lang="hu-HU" sz="1600" dirty="0">
                <a:solidFill>
                  <a:srgbClr val="0070C0"/>
                </a:solidFill>
              </a:rPr>
              <a:t> </a:t>
            </a:r>
            <a:r>
              <a:rPr lang="en-US" sz="1600" dirty="0">
                <a:solidFill>
                  <a:srgbClr val="0070C0"/>
                </a:solidFill>
              </a:rPr>
              <a:t>for custom design</a:t>
            </a:r>
            <a:r>
              <a:rPr lang="en-US" sz="1600" dirty="0">
                <a:solidFill>
                  <a:srgbClr val="2D2D8A"/>
                </a:solidFill>
              </a:rPr>
              <a:t>. </a:t>
            </a:r>
            <a:endParaRPr lang="hu-HU" sz="1600" dirty="0">
              <a:solidFill>
                <a:srgbClr val="2D2D8A"/>
              </a:solidFill>
            </a:endParaRPr>
          </a:p>
        </p:txBody>
      </p:sp>
      <p:sp>
        <p:nvSpPr>
          <p:cNvPr id="4" name="TextBox 3"/>
          <p:cNvSpPr txBox="1"/>
          <p:nvPr/>
        </p:nvSpPr>
        <p:spPr>
          <a:xfrm>
            <a:off x="251520" y="2168860"/>
            <a:ext cx="877597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solidFill>
                  <a:srgbClr val="000000"/>
                </a:solidFill>
              </a:rPr>
              <a:t>Recently, </a:t>
            </a:r>
            <a:r>
              <a:rPr lang="en-US" sz="1600" dirty="0" smtClean="0">
                <a:solidFill>
                  <a:srgbClr val="FF0000"/>
                </a:solidFill>
              </a:rPr>
              <a:t>automated </a:t>
            </a:r>
            <a:r>
              <a:rPr lang="en-US" sz="1600" dirty="0">
                <a:solidFill>
                  <a:srgbClr val="FF0000"/>
                </a:solidFill>
              </a:rPr>
              <a:t>design tools are typically used </a:t>
            </a:r>
            <a:r>
              <a:rPr lang="en-US" sz="1600" dirty="0" smtClean="0">
                <a:solidFill>
                  <a:srgbClr val="000000"/>
                </a:solidFill>
              </a:rPr>
              <a:t>for</a:t>
            </a:r>
            <a:r>
              <a:rPr lang="hu-HU" sz="1600" dirty="0" smtClean="0">
                <a:solidFill>
                  <a:srgbClr val="000000"/>
                </a:solidFill>
              </a:rPr>
              <a:t> </a:t>
            </a:r>
            <a:r>
              <a:rPr lang="en-US" sz="1600" dirty="0" smtClean="0">
                <a:solidFill>
                  <a:srgbClr val="000000"/>
                </a:solidFill>
              </a:rPr>
              <a:t>processor </a:t>
            </a:r>
            <a:r>
              <a:rPr lang="en-US" sz="1600" dirty="0">
                <a:solidFill>
                  <a:srgbClr val="000000"/>
                </a:solidFill>
              </a:rPr>
              <a:t>design</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251520" y="1038507"/>
            <a:ext cx="8344977"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processor designs </a:t>
            </a:r>
            <a:r>
              <a:rPr lang="en-US" sz="1600" dirty="0" smtClean="0">
                <a:solidFill>
                  <a:srgbClr val="0070C0"/>
                </a:solidFill>
              </a:rPr>
              <a:t>before the Cortex-</a:t>
            </a:r>
            <a:r>
              <a:rPr lang="en-US" sz="1600" dirty="0" err="1" smtClean="0">
                <a:solidFill>
                  <a:srgbClr val="0070C0"/>
                </a:solidFill>
              </a:rPr>
              <a:t>A9</a:t>
            </a:r>
            <a:r>
              <a:rPr lang="en-US" sz="1600" dirty="0" smtClean="0">
                <a:solidFill>
                  <a:srgbClr val="0070C0"/>
                </a:solidFill>
              </a:rPr>
              <a:t> </a:t>
            </a:r>
            <a:r>
              <a:rPr lang="en-US" sz="1600" dirty="0" smtClean="0">
                <a:solidFill>
                  <a:srgbClr val="000000"/>
                </a:solidFill>
              </a:rPr>
              <a:t>were </a:t>
            </a:r>
            <a:r>
              <a:rPr lang="en-US" sz="1600" dirty="0" smtClean="0">
                <a:solidFill>
                  <a:srgbClr val="0070C0"/>
                </a:solidFill>
              </a:rPr>
              <a:t>partly </a:t>
            </a:r>
            <a:r>
              <a:rPr lang="en-US" sz="1600" dirty="0">
                <a:solidFill>
                  <a:srgbClr val="0070C0"/>
                </a:solidFill>
              </a:rPr>
              <a:t>hand </a:t>
            </a:r>
            <a:r>
              <a:rPr lang="en-US" sz="1600" dirty="0" smtClean="0">
                <a:solidFill>
                  <a:srgbClr val="0070C0"/>
                </a:solidFill>
              </a:rPr>
              <a:t>layouts </a:t>
            </a:r>
            <a:r>
              <a:rPr lang="en-US" sz="1600" dirty="0">
                <a:solidFill>
                  <a:srgbClr val="0070C0"/>
                </a:solidFill>
              </a:rPr>
              <a:t>and</a:t>
            </a:r>
          </a:p>
          <a:p>
            <a:pPr>
              <a:spcAft>
                <a:spcPts val="600"/>
              </a:spcAft>
            </a:pPr>
            <a:r>
              <a:rPr lang="en-US" sz="1600" dirty="0">
                <a:solidFill>
                  <a:srgbClr val="0070C0"/>
                </a:solidFill>
              </a:rPr>
              <a:t>      partly automated </a:t>
            </a:r>
            <a:r>
              <a:rPr lang="en-US" sz="1600" dirty="0" smtClean="0">
                <a:solidFill>
                  <a:srgbClr val="0070C0"/>
                </a:solidFill>
              </a:rPr>
              <a:t>layouts.</a:t>
            </a:r>
          </a:p>
          <a:p>
            <a:pPr marL="285750" indent="-285750">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a:t>
            </a:r>
            <a:r>
              <a:rPr lang="en-US" sz="1600" dirty="0" smtClean="0">
                <a:solidFill>
                  <a:srgbClr val="0070C0"/>
                </a:solidFill>
              </a:rPr>
              <a:t>first fully synthesizable design </a:t>
            </a:r>
            <a:r>
              <a:rPr lang="en-US" sz="1600" dirty="0" smtClean="0">
                <a:solidFill>
                  <a:srgbClr val="000000"/>
                </a:solidFill>
              </a:rPr>
              <a:t>was the </a:t>
            </a:r>
            <a:r>
              <a:rPr lang="en-US" sz="1600" dirty="0" smtClean="0">
                <a:solidFill>
                  <a:srgbClr val="0070C0"/>
                </a:solidFill>
              </a:rPr>
              <a:t>Cortex-A9</a:t>
            </a:r>
            <a:r>
              <a:rPr lang="en-US" sz="1600" dirty="0" smtClean="0">
                <a:solidFill>
                  <a:srgbClr val="000000"/>
                </a:solidFill>
              </a:rPr>
              <a:t> processor</a:t>
            </a:r>
            <a:endParaRPr lang="hu-HU" sz="1600" dirty="0" smtClean="0">
              <a:solidFill>
                <a:srgbClr val="000000"/>
              </a:solidFill>
            </a:endParaRPr>
          </a:p>
          <a:p>
            <a:pPr>
              <a:spcAft>
                <a:spcPts val="600"/>
              </a:spcAft>
            </a:pPr>
            <a:r>
              <a:rPr lang="hu-HU" sz="1600" dirty="0">
                <a:solidFill>
                  <a:srgbClr val="000000"/>
                </a:solidFill>
              </a:rPr>
              <a:t> </a:t>
            </a:r>
            <a:r>
              <a:rPr lang="hu-HU" sz="1600" dirty="0" smtClean="0">
                <a:solidFill>
                  <a:srgbClr val="000000"/>
                </a:solidFill>
              </a:rPr>
              <a:t>     (announced in 2007)</a:t>
            </a:r>
            <a:r>
              <a:rPr lang="en-US" sz="1600" dirty="0" smtClean="0">
                <a:solidFill>
                  <a:srgbClr val="000000"/>
                </a:solidFill>
              </a:rPr>
              <a:t>.</a:t>
            </a:r>
          </a:p>
        </p:txBody>
      </p:sp>
      <p:sp>
        <p:nvSpPr>
          <p:cNvPr id="6" name="TextBox 5"/>
          <p:cNvSpPr txBox="1"/>
          <p:nvPr/>
        </p:nvSpPr>
        <p:spPr>
          <a:xfrm>
            <a:off x="73172" y="507810"/>
            <a:ext cx="6907212" cy="369332"/>
          </a:xfrm>
          <a:prstGeom prst="rect">
            <a:avLst/>
          </a:prstGeom>
          <a:noFill/>
        </p:spPr>
        <p:txBody>
          <a:bodyPr wrap="none" rtlCol="0">
            <a:spAutoFit/>
          </a:bodyPr>
          <a:lstStyle/>
          <a:p>
            <a:r>
              <a:rPr lang="en-US" dirty="0" smtClean="0">
                <a:solidFill>
                  <a:srgbClr val="2D2D8A"/>
                </a:solidFill>
              </a:rPr>
              <a:t>Evolution of the approaches used to circuit design</a:t>
            </a:r>
            <a:r>
              <a:rPr lang="hu-HU" dirty="0" smtClean="0">
                <a:solidFill>
                  <a:srgbClr val="2D2D8A"/>
                </a:solidFill>
              </a:rPr>
              <a:t> -2</a:t>
            </a:r>
            <a:r>
              <a:rPr lang="en-US" dirty="0" smtClean="0">
                <a:solidFill>
                  <a:srgbClr val="2D2D8A"/>
                </a:solidFill>
              </a:rPr>
              <a:t> </a:t>
            </a:r>
            <a:r>
              <a:rPr lang="en-US" dirty="0" smtClean="0">
                <a:solidFill>
                  <a:srgbClr val="000000"/>
                </a:solidFill>
              </a:rPr>
              <a:t>[</a:t>
            </a:r>
            <a:r>
              <a:rPr lang="hu-HU" dirty="0" smtClean="0">
                <a:solidFill>
                  <a:srgbClr val="000000"/>
                </a:solidFill>
              </a:rPr>
              <a:t>1</a:t>
            </a:r>
            <a:r>
              <a:rPr lang="en-US" dirty="0" smtClean="0">
                <a:solidFill>
                  <a:srgbClr val="000000"/>
                </a:solidFill>
              </a:rPr>
              <a:t>]</a:t>
            </a:r>
            <a:endParaRPr lang="en-US" dirty="0">
              <a:solidFill>
                <a:srgbClr val="000000"/>
              </a:solidFill>
            </a:endParaRPr>
          </a:p>
        </p:txBody>
      </p:sp>
      <p:sp>
        <p:nvSpPr>
          <p:cNvPr id="8"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6</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701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3100" y="505124"/>
            <a:ext cx="8556302" cy="369332"/>
          </a:xfrm>
          <a:prstGeom prst="rect">
            <a:avLst/>
          </a:prstGeom>
          <a:noFill/>
        </p:spPr>
        <p:txBody>
          <a:bodyPr wrap="square" rtlCol="0">
            <a:spAutoFit/>
          </a:bodyPr>
          <a:lstStyle/>
          <a:p>
            <a:pPr fontAlgn="base">
              <a:spcBef>
                <a:spcPct val="0"/>
              </a:spcBef>
              <a:spcAft>
                <a:spcPct val="0"/>
              </a:spcAft>
              <a:defRPr/>
            </a:pPr>
            <a:r>
              <a:rPr lang="en-US" dirty="0" smtClean="0">
                <a:solidFill>
                  <a:schemeClr val="accent6"/>
                </a:solidFill>
              </a:rPr>
              <a:t>ISA </a:t>
            </a:r>
            <a:r>
              <a:rPr lang="en-US" dirty="0">
                <a:solidFill>
                  <a:schemeClr val="accent6"/>
                </a:solidFill>
              </a:rPr>
              <a:t>extensions</a:t>
            </a:r>
            <a:r>
              <a:rPr lang="hu-HU" dirty="0">
                <a:solidFill>
                  <a:schemeClr val="accent6"/>
                </a:solidFill>
              </a:rPr>
              <a:t> </a:t>
            </a:r>
            <a:r>
              <a:rPr lang="hu-HU" dirty="0" smtClean="0">
                <a:solidFill>
                  <a:schemeClr val="accent6"/>
                </a:solidFill>
              </a:rPr>
              <a:t>to speed up the </a:t>
            </a:r>
            <a:r>
              <a:rPr lang="hu-HU" dirty="0">
                <a:solidFill>
                  <a:schemeClr val="accent6"/>
                </a:solidFill>
              </a:rPr>
              <a:t>execution of </a:t>
            </a:r>
            <a:r>
              <a:rPr lang="hu-HU" dirty="0" smtClean="0">
                <a:solidFill>
                  <a:schemeClr val="accent6"/>
                </a:solidFill>
              </a:rPr>
              <a:t>bytecodes - Overview (3)</a:t>
            </a:r>
            <a:endParaRPr lang="en-US" dirty="0">
              <a:solidFill>
                <a:schemeClr val="accent6"/>
              </a:solidFill>
            </a:endParaRPr>
          </a:p>
        </p:txBody>
      </p:sp>
      <p:sp>
        <p:nvSpPr>
          <p:cNvPr id="22" name="Title 2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2.4.1 ISA extensions to speed up the execution of bytecodes - Overview (</a:t>
            </a:r>
            <a:r>
              <a:rPr lang="hu-HU" dirty="0">
                <a:solidFill>
                  <a:srgbClr val="FFFFFF"/>
                </a:solidFill>
              </a:rPr>
              <a:t>3</a:t>
            </a:r>
            <a:r>
              <a:rPr lang="en-US" dirty="0">
                <a:solidFill>
                  <a:srgbClr val="FFFFFF"/>
                </a:solidFill>
              </a:rPr>
              <a:t>) </a:t>
            </a:r>
          </a:p>
        </p:txBody>
      </p:sp>
      <p:sp>
        <p:nvSpPr>
          <p:cNvPr id="6" name="Text Box 7"/>
          <p:cNvSpPr txBox="1">
            <a:spLocks noChangeArrowheads="1"/>
          </p:cNvSpPr>
          <p:nvPr/>
        </p:nvSpPr>
        <p:spPr bwMode="auto">
          <a:xfrm>
            <a:off x="2549981" y="3117997"/>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10" name="Text Box 7"/>
          <p:cNvSpPr txBox="1">
            <a:spLocks noChangeArrowheads="1"/>
          </p:cNvSpPr>
          <p:nvPr/>
        </p:nvSpPr>
        <p:spPr bwMode="auto">
          <a:xfrm>
            <a:off x="2450269" y="1133745"/>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11" name="Text Box 7"/>
          <p:cNvSpPr txBox="1">
            <a:spLocks noChangeArrowheads="1"/>
          </p:cNvSpPr>
          <p:nvPr/>
        </p:nvSpPr>
        <p:spPr bwMode="auto">
          <a:xfrm>
            <a:off x="5790356" y="3122719"/>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4" name="Right Arrow 13"/>
          <p:cNvSpPr/>
          <p:nvPr/>
        </p:nvSpPr>
        <p:spPr bwMode="auto">
          <a:xfrm>
            <a:off x="5516683" y="3138255"/>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6" name="Straight Connector 15"/>
          <p:cNvCxnSpPr/>
          <p:nvPr/>
        </p:nvCxnSpPr>
        <p:spPr bwMode="auto">
          <a:xfrm flipH="1">
            <a:off x="6462225" y="3048245"/>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462385" y="3093250"/>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Left Brace 7"/>
          <p:cNvSpPr/>
          <p:nvPr/>
        </p:nvSpPr>
        <p:spPr bwMode="auto">
          <a:xfrm>
            <a:off x="2450807" y="1193382"/>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4" name="TextBox 23"/>
          <p:cNvSpPr txBox="1"/>
          <p:nvPr/>
        </p:nvSpPr>
        <p:spPr>
          <a:xfrm>
            <a:off x="2724340" y="3408285"/>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29" name="Lekerekített téglalap 7"/>
          <p:cNvSpPr/>
          <p:nvPr/>
        </p:nvSpPr>
        <p:spPr>
          <a:xfrm>
            <a:off x="3736310" y="481807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33" name="TextBox 32"/>
          <p:cNvSpPr txBox="1"/>
          <p:nvPr/>
        </p:nvSpPr>
        <p:spPr>
          <a:xfrm>
            <a:off x="3746496" y="5293957"/>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6" name="Lekerekített téglalap 7"/>
          <p:cNvSpPr/>
          <p:nvPr/>
        </p:nvSpPr>
        <p:spPr>
          <a:xfrm>
            <a:off x="6597345" y="4826536"/>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7542345" y="5302415"/>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39" name="Lekerekített téglalap 7"/>
          <p:cNvSpPr/>
          <p:nvPr/>
        </p:nvSpPr>
        <p:spPr>
          <a:xfrm>
            <a:off x="7722350" y="4818975"/>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41" name="TextBox 40"/>
          <p:cNvSpPr txBox="1"/>
          <p:nvPr/>
        </p:nvSpPr>
        <p:spPr>
          <a:xfrm>
            <a:off x="6735457" y="5494193"/>
            <a:ext cx="716863" cy="276999"/>
          </a:xfrm>
          <a:prstGeom prst="rect">
            <a:avLst/>
          </a:prstGeom>
          <a:noFill/>
        </p:spPr>
        <p:txBody>
          <a:bodyPr wrap="none" rtlCol="0">
            <a:spAutoFit/>
          </a:bodyPr>
          <a:lstStyle/>
          <a:p>
            <a:r>
              <a:rPr lang="hu-HU" sz="1200" dirty="0" smtClean="0"/>
              <a:t>(2011)</a:t>
            </a:r>
            <a:endParaRPr lang="en-US" sz="1200" dirty="0"/>
          </a:p>
        </p:txBody>
      </p:sp>
      <p:sp>
        <p:nvSpPr>
          <p:cNvPr id="43" name="TextBox 42"/>
          <p:cNvSpPr txBox="1"/>
          <p:nvPr/>
        </p:nvSpPr>
        <p:spPr>
          <a:xfrm>
            <a:off x="2860636" y="1428065"/>
            <a:ext cx="2817118" cy="1054135"/>
          </a:xfrm>
          <a:prstGeom prst="rect">
            <a:avLst/>
          </a:prstGeom>
          <a:noFill/>
        </p:spPr>
        <p:txBody>
          <a:bodyPr wrap="none" rtlCol="0">
            <a:spAutoFit/>
          </a:bodyPr>
          <a:lstStyle/>
          <a:p>
            <a:pPr algn="ctr">
              <a:spcAft>
                <a:spcPts val="300"/>
              </a:spcAft>
            </a:pPr>
            <a:r>
              <a:rPr lang="hu-HU" sz="1200" dirty="0" smtClean="0"/>
              <a:t>Implemented for compatibility.</a:t>
            </a:r>
          </a:p>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47" name="TextBox 46"/>
          <p:cNvSpPr txBox="1"/>
          <p:nvPr/>
        </p:nvSpPr>
        <p:spPr>
          <a:xfrm>
            <a:off x="3633406" y="4376037"/>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48" name="TextBox 47"/>
          <p:cNvSpPr txBox="1"/>
          <p:nvPr/>
        </p:nvSpPr>
        <p:spPr>
          <a:xfrm>
            <a:off x="3652391" y="2521931"/>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49" name="TextBox 48"/>
          <p:cNvSpPr txBox="1"/>
          <p:nvPr/>
        </p:nvSpPr>
        <p:spPr>
          <a:xfrm>
            <a:off x="4025035" y="2697305"/>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50" name="TextBox 49"/>
          <p:cNvSpPr txBox="1"/>
          <p:nvPr/>
        </p:nvSpPr>
        <p:spPr>
          <a:xfrm>
            <a:off x="341313" y="6268179"/>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grpSp>
        <p:nvGrpSpPr>
          <p:cNvPr id="53" name="Group 52"/>
          <p:cNvGrpSpPr/>
          <p:nvPr/>
        </p:nvGrpSpPr>
        <p:grpSpPr>
          <a:xfrm>
            <a:off x="212898" y="2348880"/>
            <a:ext cx="2320025" cy="3195355"/>
            <a:chOff x="212898" y="2663915"/>
            <a:chExt cx="2320025" cy="3195355"/>
          </a:xfrm>
        </p:grpSpPr>
        <p:sp>
          <p:nvSpPr>
            <p:cNvPr id="54"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55" name="Right Arrow 54"/>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6" name="TextBox 55"/>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57"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58" name="TextBox 57"/>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59" name="TextBox 58"/>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60" name="TextBox 59"/>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9342688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a:t>
            </a:r>
            <a:endParaRPr lang="en-US" dirty="0">
              <a:solidFill>
                <a:srgbClr val="FFFFFF"/>
              </a:solidFill>
            </a:endParaRPr>
          </a:p>
        </p:txBody>
      </p:sp>
      <p:sp>
        <p:nvSpPr>
          <p:cNvPr id="6" name="Text Box 7"/>
          <p:cNvSpPr txBox="1">
            <a:spLocks noChangeArrowheads="1"/>
          </p:cNvSpPr>
          <p:nvPr/>
        </p:nvSpPr>
        <p:spPr bwMode="auto">
          <a:xfrm>
            <a:off x="2659253" y="2958692"/>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10" name="Text Box 7"/>
          <p:cNvSpPr txBox="1">
            <a:spLocks noChangeArrowheads="1"/>
          </p:cNvSpPr>
          <p:nvPr/>
        </p:nvSpPr>
        <p:spPr bwMode="auto">
          <a:xfrm>
            <a:off x="2559541" y="1088740"/>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11" name="Text Box 7"/>
          <p:cNvSpPr txBox="1">
            <a:spLocks noChangeArrowheads="1"/>
          </p:cNvSpPr>
          <p:nvPr/>
        </p:nvSpPr>
        <p:spPr bwMode="auto">
          <a:xfrm>
            <a:off x="5899628" y="2963414"/>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4" name="Right Arrow 13"/>
          <p:cNvSpPr/>
          <p:nvPr/>
        </p:nvSpPr>
        <p:spPr bwMode="auto">
          <a:xfrm>
            <a:off x="5625955" y="2978950"/>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6" name="Straight Connector 15"/>
          <p:cNvCxnSpPr/>
          <p:nvPr/>
        </p:nvCxnSpPr>
        <p:spPr bwMode="auto">
          <a:xfrm flipH="1">
            <a:off x="6571497" y="2888940"/>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571657" y="2933945"/>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Left Brace 7"/>
          <p:cNvSpPr/>
          <p:nvPr/>
        </p:nvSpPr>
        <p:spPr bwMode="auto">
          <a:xfrm>
            <a:off x="2598179" y="1215070"/>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4" name="TextBox 23"/>
          <p:cNvSpPr txBox="1"/>
          <p:nvPr/>
        </p:nvSpPr>
        <p:spPr>
          <a:xfrm>
            <a:off x="2833612" y="3248980"/>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29" name="Lekerekített téglalap 7"/>
          <p:cNvSpPr/>
          <p:nvPr/>
        </p:nvSpPr>
        <p:spPr>
          <a:xfrm>
            <a:off x="3845582" y="4658773"/>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33" name="TextBox 32"/>
          <p:cNvSpPr txBox="1"/>
          <p:nvPr/>
        </p:nvSpPr>
        <p:spPr>
          <a:xfrm>
            <a:off x="3855768" y="5134652"/>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6" name="Lekerekített téglalap 7"/>
          <p:cNvSpPr/>
          <p:nvPr/>
        </p:nvSpPr>
        <p:spPr>
          <a:xfrm>
            <a:off x="6571497" y="46672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7587350" y="5143110"/>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39" name="Lekerekített téglalap 7"/>
          <p:cNvSpPr/>
          <p:nvPr/>
        </p:nvSpPr>
        <p:spPr>
          <a:xfrm>
            <a:off x="7767606" y="4659670"/>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41" name="TextBox 40"/>
          <p:cNvSpPr txBox="1"/>
          <p:nvPr/>
        </p:nvSpPr>
        <p:spPr>
          <a:xfrm>
            <a:off x="6790644" y="5334888"/>
            <a:ext cx="716863" cy="276999"/>
          </a:xfrm>
          <a:prstGeom prst="rect">
            <a:avLst/>
          </a:prstGeom>
          <a:noFill/>
        </p:spPr>
        <p:txBody>
          <a:bodyPr wrap="none" rtlCol="0">
            <a:spAutoFit/>
          </a:bodyPr>
          <a:lstStyle/>
          <a:p>
            <a:r>
              <a:rPr lang="hu-HU" sz="1200" dirty="0" smtClean="0"/>
              <a:t>(2011)</a:t>
            </a:r>
            <a:endParaRPr lang="en-US" sz="1200" dirty="0"/>
          </a:p>
        </p:txBody>
      </p:sp>
      <p:sp>
        <p:nvSpPr>
          <p:cNvPr id="43" name="TextBox 42"/>
          <p:cNvSpPr txBox="1"/>
          <p:nvPr/>
        </p:nvSpPr>
        <p:spPr>
          <a:xfrm>
            <a:off x="2969904" y="1381128"/>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47" name="TextBox 46"/>
          <p:cNvSpPr txBox="1"/>
          <p:nvPr/>
        </p:nvSpPr>
        <p:spPr>
          <a:xfrm>
            <a:off x="3742678" y="4216732"/>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48" name="TextBox 47"/>
          <p:cNvSpPr txBox="1"/>
          <p:nvPr/>
        </p:nvSpPr>
        <p:spPr>
          <a:xfrm>
            <a:off x="3761663" y="2213865"/>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49" name="TextBox 48"/>
          <p:cNvSpPr txBox="1"/>
          <p:nvPr/>
        </p:nvSpPr>
        <p:spPr>
          <a:xfrm>
            <a:off x="4134307" y="2449776"/>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50" name="TextBox 49"/>
          <p:cNvSpPr txBox="1"/>
          <p:nvPr/>
        </p:nvSpPr>
        <p:spPr>
          <a:xfrm>
            <a:off x="341313" y="626431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4" name="TextBox 33"/>
          <p:cNvSpPr txBox="1"/>
          <p:nvPr/>
        </p:nvSpPr>
        <p:spPr>
          <a:xfrm>
            <a:off x="72769" y="506610"/>
            <a:ext cx="3609193" cy="369332"/>
          </a:xfrm>
          <a:prstGeom prst="rect">
            <a:avLst/>
          </a:prstGeom>
          <a:noFill/>
        </p:spPr>
        <p:txBody>
          <a:bodyPr wrap="none" rtlCol="0">
            <a:spAutoFit/>
          </a:bodyPr>
          <a:lstStyle/>
          <a:p>
            <a:r>
              <a:rPr lang="hu-HU" dirty="0" smtClean="0">
                <a:solidFill>
                  <a:srgbClr val="2D2D8A"/>
                </a:solidFill>
              </a:rPr>
              <a:t>2.4.2 </a:t>
            </a:r>
            <a:r>
              <a:rPr lang="en-US" dirty="0" err="1" smtClean="0">
                <a:solidFill>
                  <a:srgbClr val="2D2D8A"/>
                </a:solidFill>
              </a:rPr>
              <a:t>Jazelle</a:t>
            </a:r>
            <a:r>
              <a:rPr lang="hu-HU" dirty="0" smtClean="0">
                <a:solidFill>
                  <a:srgbClr val="2D2D8A"/>
                </a:solidFill>
              </a:rPr>
              <a:t> (Jazelle DBX) -1</a:t>
            </a:r>
            <a:endParaRPr lang="en-US" dirty="0">
              <a:solidFill>
                <a:srgbClr val="2D2D8A"/>
              </a:solidFill>
            </a:endParaRPr>
          </a:p>
        </p:txBody>
      </p:sp>
      <p:grpSp>
        <p:nvGrpSpPr>
          <p:cNvPr id="4" name="Group 3"/>
          <p:cNvGrpSpPr/>
          <p:nvPr/>
        </p:nvGrpSpPr>
        <p:grpSpPr>
          <a:xfrm>
            <a:off x="134672" y="2449777"/>
            <a:ext cx="2488907" cy="3357520"/>
            <a:chOff x="134672" y="2584792"/>
            <a:chExt cx="2488907" cy="3357520"/>
          </a:xfrm>
        </p:grpSpPr>
        <p:sp>
          <p:nvSpPr>
            <p:cNvPr id="3"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12" name="Right Arrow 11"/>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3" name="TextBox 22"/>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26"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1" name="TextBox 30"/>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42" name="TextBox 41"/>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46" name="TextBox 45"/>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sp>
          <p:nvSpPr>
            <p:cNvPr id="2" name="Rounded Rectangle 1"/>
            <p:cNvSpPr/>
            <p:nvPr/>
          </p:nvSpPr>
          <p:spPr bwMode="auto">
            <a:xfrm>
              <a:off x="134672" y="2584792"/>
              <a:ext cx="2488907" cy="335752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19711602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(2)</a:t>
            </a:r>
            <a:endParaRPr lang="en-US" dirty="0">
              <a:solidFill>
                <a:srgbClr val="FFFFFF"/>
              </a:solidFill>
            </a:endParaRPr>
          </a:p>
        </p:txBody>
      </p:sp>
      <p:sp>
        <p:nvSpPr>
          <p:cNvPr id="6" name="TextBox 5"/>
          <p:cNvSpPr txBox="1"/>
          <p:nvPr/>
        </p:nvSpPr>
        <p:spPr>
          <a:xfrm>
            <a:off x="72769" y="504523"/>
            <a:ext cx="3631635" cy="369332"/>
          </a:xfrm>
          <a:prstGeom prst="rect">
            <a:avLst/>
          </a:prstGeom>
          <a:noFill/>
        </p:spPr>
        <p:txBody>
          <a:bodyPr wrap="none" rtlCol="0">
            <a:spAutoFit/>
          </a:bodyPr>
          <a:lstStyle/>
          <a:p>
            <a:r>
              <a:rPr lang="hu-HU" dirty="0" smtClean="0">
                <a:solidFill>
                  <a:srgbClr val="2D2D8A"/>
                </a:solidFill>
              </a:rPr>
              <a:t>2.4.2 </a:t>
            </a:r>
            <a:r>
              <a:rPr lang="en-US" dirty="0" err="1" smtClean="0">
                <a:solidFill>
                  <a:srgbClr val="2D2D8A"/>
                </a:solidFill>
              </a:rPr>
              <a:t>Jazelle</a:t>
            </a:r>
            <a:r>
              <a:rPr lang="hu-HU" dirty="0" smtClean="0">
                <a:solidFill>
                  <a:srgbClr val="2D2D8A"/>
                </a:solidFill>
              </a:rPr>
              <a:t> (Jazelle DBX) -2</a:t>
            </a:r>
            <a:endParaRPr lang="en-US" dirty="0">
              <a:solidFill>
                <a:srgbClr val="2D2D8A"/>
              </a:solidFill>
            </a:endParaRPr>
          </a:p>
        </p:txBody>
      </p:sp>
      <p:sp>
        <p:nvSpPr>
          <p:cNvPr id="9" name="TextBox 8"/>
          <p:cNvSpPr txBox="1"/>
          <p:nvPr/>
        </p:nvSpPr>
        <p:spPr>
          <a:xfrm>
            <a:off x="72685" y="970155"/>
            <a:ext cx="9046005" cy="584775"/>
          </a:xfrm>
          <a:prstGeom prst="rect">
            <a:avLst/>
          </a:prstGeom>
          <a:noFill/>
        </p:spPr>
        <p:txBody>
          <a:bodyPr wrap="square" rtlCol="0">
            <a:spAutoFit/>
          </a:bodyPr>
          <a:lstStyle/>
          <a:p>
            <a:r>
              <a:rPr lang="en-US" sz="1600" dirty="0" smtClean="0">
                <a:solidFill>
                  <a:srgbClr val="000000"/>
                </a:solidFill>
              </a:rPr>
              <a:t>It is ARM’s </a:t>
            </a:r>
            <a:r>
              <a:rPr lang="en-US" sz="1600" dirty="0" smtClean="0">
                <a:solidFill>
                  <a:srgbClr val="0070C0"/>
                </a:solidFill>
              </a:rPr>
              <a:t>third ISA option</a:t>
            </a:r>
            <a:r>
              <a:rPr lang="hu-HU" sz="1600" dirty="0" smtClean="0"/>
              <a:t>, introduced in the ARMv5TEJ ISA (in 2001), as indicated</a:t>
            </a:r>
          </a:p>
          <a:p>
            <a:pPr>
              <a:spcAft>
                <a:spcPts val="300"/>
              </a:spcAft>
            </a:pPr>
            <a:r>
              <a:rPr lang="hu-HU" sz="1600" dirty="0"/>
              <a:t> </a:t>
            </a:r>
            <a:r>
              <a:rPr lang="hu-HU" sz="1600" dirty="0" smtClean="0"/>
              <a:t>  below.</a:t>
            </a:r>
          </a:p>
        </p:txBody>
      </p:sp>
      <p:pic>
        <p:nvPicPr>
          <p:cNvPr id="10" name="Picture 2" descr="http://m.eet.com/media/1044424/JavaDBXPortHouse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t="1556" b="2233"/>
          <a:stretch/>
        </p:blipFill>
        <p:spPr bwMode="auto">
          <a:xfrm>
            <a:off x="1915206" y="1560276"/>
            <a:ext cx="5132069" cy="41127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73713" y="5919573"/>
            <a:ext cx="7369774" cy="338554"/>
          </a:xfrm>
          <a:prstGeom prst="rect">
            <a:avLst/>
          </a:prstGeom>
          <a:noFill/>
        </p:spPr>
        <p:txBody>
          <a:bodyPr wrap="none" rtlCol="0">
            <a:spAutoFit/>
          </a:bodyPr>
          <a:lstStyle/>
          <a:p>
            <a:r>
              <a:rPr lang="en-US" sz="1600" smtClean="0">
                <a:solidFill>
                  <a:srgbClr val="000000"/>
                </a:solidFill>
              </a:rPr>
              <a:t>Figure: The </a:t>
            </a:r>
            <a:r>
              <a:rPr lang="en-US" sz="1600" err="1" smtClean="0">
                <a:solidFill>
                  <a:srgbClr val="000000"/>
                </a:solidFill>
              </a:rPr>
              <a:t>Jazelle</a:t>
            </a:r>
            <a:r>
              <a:rPr lang="en-US" sz="1600" smtClean="0">
                <a:solidFill>
                  <a:srgbClr val="000000"/>
                </a:solidFill>
              </a:rPr>
              <a:t> ISA extension as ARM’s third ISA alternative [</a:t>
            </a:r>
            <a:r>
              <a:rPr lang="hu-HU" sz="1600" smtClean="0">
                <a:solidFill>
                  <a:srgbClr val="000000"/>
                </a:solidFill>
              </a:rPr>
              <a:t>67</a:t>
            </a:r>
            <a:r>
              <a:rPr lang="en-US" sz="1600" smtClean="0">
                <a:solidFill>
                  <a:srgbClr val="000000"/>
                </a:solidFill>
              </a:rPr>
              <a:t>] </a:t>
            </a:r>
            <a:endParaRPr lang="en-US" sz="1600">
              <a:solidFill>
                <a:srgbClr val="000000"/>
              </a:solidFill>
            </a:endParaRPr>
          </a:p>
        </p:txBody>
      </p:sp>
      <p:sp>
        <p:nvSpPr>
          <p:cNvPr id="3" name="Rectangle 2"/>
          <p:cNvSpPr/>
          <p:nvPr/>
        </p:nvSpPr>
        <p:spPr>
          <a:xfrm>
            <a:off x="195263" y="6375811"/>
            <a:ext cx="8550612" cy="338554"/>
          </a:xfrm>
          <a:prstGeom prst="rect">
            <a:avLst/>
          </a:prstGeom>
        </p:spPr>
        <p:txBody>
          <a:bodyPr wrap="square">
            <a:spAutoFit/>
          </a:bodyPr>
          <a:lstStyle/>
          <a:p>
            <a:r>
              <a:rPr lang="hu-HU" sz="1600" dirty="0" err="1"/>
              <a:t>It</a:t>
            </a:r>
            <a:r>
              <a:rPr lang="hu-HU" sz="1600" dirty="0"/>
              <a:t> </a:t>
            </a:r>
            <a:r>
              <a:rPr lang="en-US" sz="1600" dirty="0">
                <a:solidFill>
                  <a:srgbClr val="000000"/>
                </a:solidFill>
              </a:rPr>
              <a:t>aims at </a:t>
            </a:r>
            <a:r>
              <a:rPr lang="en-US" sz="1600" dirty="0">
                <a:solidFill>
                  <a:srgbClr val="0070C0"/>
                </a:solidFill>
              </a:rPr>
              <a:t>accelerating the execution of Java </a:t>
            </a:r>
            <a:r>
              <a:rPr lang="en-US" sz="1600" dirty="0" smtClean="0">
                <a:solidFill>
                  <a:srgbClr val="0070C0"/>
                </a:solidFill>
              </a:rPr>
              <a:t>bytecode</a:t>
            </a:r>
            <a:r>
              <a:rPr lang="hu-HU" sz="1600" dirty="0" smtClean="0">
                <a:solidFill>
                  <a:srgbClr val="0070C0"/>
                </a:solidFill>
              </a:rPr>
              <a:t>.</a:t>
            </a:r>
            <a:endParaRPr lang="en-US" sz="1600" dirty="0">
              <a:solidFill>
                <a:srgbClr val="000000"/>
              </a:solidFill>
            </a:endParaRPr>
          </a:p>
        </p:txBody>
      </p:sp>
    </p:spTree>
    <p:extLst>
      <p:ext uri="{BB962C8B-B14F-4D97-AF65-F5344CB8AC3E}">
        <p14:creationId xmlns:p14="http://schemas.microsoft.com/office/powerpoint/2010/main" val="1226977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(3)</a:t>
            </a:r>
            <a:endParaRPr lang="en-US" dirty="0">
              <a:solidFill>
                <a:srgbClr val="FFFFFF"/>
              </a:solidFill>
            </a:endParaRPr>
          </a:p>
        </p:txBody>
      </p:sp>
      <p:sp>
        <p:nvSpPr>
          <p:cNvPr id="3" name="TextBox 2"/>
          <p:cNvSpPr txBox="1"/>
          <p:nvPr/>
        </p:nvSpPr>
        <p:spPr>
          <a:xfrm>
            <a:off x="74116" y="505123"/>
            <a:ext cx="1909049" cy="369332"/>
          </a:xfrm>
          <a:prstGeom prst="rect">
            <a:avLst/>
          </a:prstGeom>
          <a:noFill/>
        </p:spPr>
        <p:txBody>
          <a:bodyPr wrap="none" rtlCol="0">
            <a:spAutoFit/>
          </a:bodyPr>
          <a:lstStyle/>
          <a:p>
            <a:r>
              <a:rPr lang="hu-HU" dirty="0" smtClean="0">
                <a:solidFill>
                  <a:schemeClr val="accent6"/>
                </a:solidFill>
              </a:rPr>
              <a:t> Java bytecode</a:t>
            </a:r>
            <a:endParaRPr lang="en-US" dirty="0">
              <a:solidFill>
                <a:schemeClr val="accent6"/>
              </a:solidFill>
            </a:endParaRPr>
          </a:p>
        </p:txBody>
      </p:sp>
      <p:sp>
        <p:nvSpPr>
          <p:cNvPr id="4" name="TextBox 3"/>
          <p:cNvSpPr txBox="1"/>
          <p:nvPr/>
        </p:nvSpPr>
        <p:spPr>
          <a:xfrm>
            <a:off x="292593" y="908720"/>
            <a:ext cx="8598316"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It is one kind of </a:t>
            </a:r>
            <a:r>
              <a:rPr lang="hu-HU" sz="1600" dirty="0" smtClean="0">
                <a:solidFill>
                  <a:srgbClr val="FF0000"/>
                </a:solidFill>
              </a:rPr>
              <a:t>bytecodes.</a:t>
            </a:r>
          </a:p>
          <a:p>
            <a:pPr marL="285750" indent="-285750">
              <a:buClr>
                <a:schemeClr val="tx1"/>
              </a:buClr>
              <a:buFont typeface="Arial" panose="020B0604020202020204" pitchFamily="34" charset="0"/>
              <a:buChar char="•"/>
            </a:pPr>
            <a:r>
              <a:rPr lang="hu-HU" sz="1600" dirty="0" smtClean="0">
                <a:solidFill>
                  <a:srgbClr val="FF0000"/>
                </a:solidFill>
              </a:rPr>
              <a:t>Bytecodes </a:t>
            </a:r>
            <a:r>
              <a:rPr lang="hu-HU" sz="1600" dirty="0" smtClean="0"/>
              <a:t>are</a:t>
            </a:r>
            <a:r>
              <a:rPr lang="hu-HU" sz="1600" dirty="0" smtClean="0">
                <a:solidFill>
                  <a:srgbClr val="FF0000"/>
                </a:solidFill>
              </a:rPr>
              <a:t> compact </a:t>
            </a:r>
            <a:r>
              <a:rPr lang="hu-HU" sz="1600" dirty="0" smtClean="0">
                <a:solidFill>
                  <a:srgbClr val="0070C0"/>
                </a:solidFill>
              </a:rPr>
              <a:t>1-byte codes written for a stack based </a:t>
            </a:r>
            <a:r>
              <a:rPr lang="hu-HU" sz="1600" dirty="0" smtClean="0">
                <a:solidFill>
                  <a:srgbClr val="FF0000"/>
                </a:solidFill>
              </a:rPr>
              <a:t>virtual machine</a:t>
            </a:r>
          </a:p>
          <a:p>
            <a:pPr>
              <a:spcAft>
                <a:spcPts val="600"/>
              </a:spcAft>
            </a:pPr>
            <a:r>
              <a:rPr lang="hu-HU" sz="1600" dirty="0">
                <a:solidFill>
                  <a:srgbClr val="0070C0"/>
                </a:solidFill>
              </a:rPr>
              <a:t> </a:t>
            </a:r>
            <a:r>
              <a:rPr lang="hu-HU" sz="1600" dirty="0" smtClean="0">
                <a:solidFill>
                  <a:srgbClr val="0070C0"/>
                </a:solidFill>
              </a:rPr>
              <a:t>     </a:t>
            </a:r>
            <a:r>
              <a:rPr lang="hu-HU" sz="1600" dirty="0" smtClean="0">
                <a:solidFill>
                  <a:srgbClr val="FF0000"/>
                </a:solidFill>
              </a:rPr>
              <a:t>(virtual ISA).</a:t>
            </a:r>
          </a:p>
          <a:p>
            <a:pPr>
              <a:spcAft>
                <a:spcPts val="600"/>
              </a:spcAft>
            </a:pPr>
            <a:r>
              <a:rPr lang="hu-HU" sz="1600" dirty="0" smtClean="0">
                <a:solidFill>
                  <a:srgbClr val="FF0000"/>
                </a:solidFill>
              </a:rPr>
              <a:t>    </a:t>
            </a:r>
            <a:r>
              <a:rPr lang="hu-HU" sz="1600" dirty="0" smtClean="0">
                <a:solidFill>
                  <a:srgbClr val="0070C0"/>
                </a:solidFill>
              </a:rPr>
              <a:t>All opcodes are one byte long followed by optional parameters.</a:t>
            </a:r>
            <a:r>
              <a:rPr lang="hu-HU" sz="1600" dirty="0" smtClean="0"/>
              <a:t>    </a:t>
            </a:r>
          </a:p>
        </p:txBody>
      </p:sp>
    </p:spTree>
    <p:extLst>
      <p:ext uri="{BB962C8B-B14F-4D97-AF65-F5344CB8AC3E}">
        <p14:creationId xmlns:p14="http://schemas.microsoft.com/office/powerpoint/2010/main" val="27246296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(4)</a:t>
            </a:r>
            <a:endParaRPr lang="en-US" dirty="0">
              <a:solidFill>
                <a:srgbClr val="FFFFFF"/>
              </a:solidFill>
            </a:endParaRPr>
          </a:p>
        </p:txBody>
      </p:sp>
      <p:pic>
        <p:nvPicPr>
          <p:cNvPr id="9218" name="Picture 2" descr="radare2 decompiling java bytecode"/>
          <p:cNvPicPr>
            <a:picLocks noChangeAspect="1" noChangeArrowheads="1"/>
          </p:cNvPicPr>
          <p:nvPr/>
        </p:nvPicPr>
        <p:blipFill rotWithShape="1">
          <a:blip r:embed="rId2">
            <a:extLst>
              <a:ext uri="{28A0092B-C50C-407E-A947-70E740481C1C}">
                <a14:useLocalDpi xmlns:a14="http://schemas.microsoft.com/office/drawing/2010/main" val="0"/>
              </a:ext>
            </a:extLst>
          </a:blip>
          <a:srcRect t="5368"/>
          <a:stretch/>
        </p:blipFill>
        <p:spPr bwMode="auto">
          <a:xfrm>
            <a:off x="2186735" y="728663"/>
            <a:ext cx="6795755" cy="61207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0903" y="598200"/>
            <a:ext cx="1984261" cy="646331"/>
          </a:xfrm>
          <a:prstGeom prst="rect">
            <a:avLst/>
          </a:prstGeom>
          <a:noFill/>
        </p:spPr>
        <p:txBody>
          <a:bodyPr wrap="none" rtlCol="0">
            <a:spAutoFit/>
          </a:bodyPr>
          <a:lstStyle/>
          <a:p>
            <a:r>
              <a:rPr lang="hu-HU" dirty="0" smtClean="0">
                <a:solidFill>
                  <a:schemeClr val="accent6"/>
                </a:solidFill>
              </a:rPr>
              <a:t>Part of a Java</a:t>
            </a:r>
          </a:p>
          <a:p>
            <a:r>
              <a:rPr lang="hu-HU" dirty="0" smtClean="0">
                <a:solidFill>
                  <a:schemeClr val="accent6"/>
                </a:solidFill>
              </a:rPr>
              <a:t>  </a:t>
            </a:r>
            <a:r>
              <a:rPr lang="hu-HU" dirty="0" err="1" smtClean="0">
                <a:solidFill>
                  <a:schemeClr val="accent6"/>
                </a:solidFill>
              </a:rPr>
              <a:t>bytecode</a:t>
            </a:r>
            <a:r>
              <a:rPr lang="hu-HU" dirty="0" smtClean="0">
                <a:solidFill>
                  <a:schemeClr val="accent6"/>
                </a:solidFill>
              </a:rPr>
              <a:t> </a:t>
            </a:r>
            <a:r>
              <a:rPr lang="hu-HU" dirty="0" smtClean="0"/>
              <a:t>[80]</a:t>
            </a:r>
            <a:endParaRPr lang="en-US" dirty="0"/>
          </a:p>
        </p:txBody>
      </p:sp>
    </p:spTree>
    <p:extLst>
      <p:ext uri="{BB962C8B-B14F-4D97-AF65-F5344CB8AC3E}">
        <p14:creationId xmlns:p14="http://schemas.microsoft.com/office/powerpoint/2010/main" val="35254054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(5)</a:t>
            </a:r>
            <a:endParaRPr lang="en-US" dirty="0">
              <a:solidFill>
                <a:srgbClr val="FFFFFF"/>
              </a:solidFill>
            </a:endParaRPr>
          </a:p>
        </p:txBody>
      </p:sp>
      <p:sp>
        <p:nvSpPr>
          <p:cNvPr id="3" name="TextBox 2"/>
          <p:cNvSpPr txBox="1"/>
          <p:nvPr/>
        </p:nvSpPr>
        <p:spPr>
          <a:xfrm>
            <a:off x="73770" y="504237"/>
            <a:ext cx="6017417" cy="369332"/>
          </a:xfrm>
          <a:prstGeom prst="rect">
            <a:avLst/>
          </a:prstGeom>
          <a:noFill/>
        </p:spPr>
        <p:txBody>
          <a:bodyPr wrap="none" rtlCol="0">
            <a:spAutoFit/>
          </a:bodyPr>
          <a:lstStyle/>
          <a:p>
            <a:r>
              <a:rPr lang="hu-HU" dirty="0" smtClean="0">
                <a:solidFill>
                  <a:schemeClr val="accent6"/>
                </a:solidFill>
              </a:rPr>
              <a:t>The computational model assumed for bytecodes</a:t>
            </a:r>
            <a:endParaRPr lang="en-US" dirty="0">
              <a:solidFill>
                <a:schemeClr val="accent6"/>
              </a:solidFill>
            </a:endParaRPr>
          </a:p>
        </p:txBody>
      </p:sp>
      <p:sp>
        <p:nvSpPr>
          <p:cNvPr id="4" name="TextBox 3"/>
          <p:cNvSpPr txBox="1"/>
          <p:nvPr/>
        </p:nvSpPr>
        <p:spPr>
          <a:xfrm>
            <a:off x="252878" y="970155"/>
            <a:ext cx="8754320"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The </a:t>
            </a:r>
            <a:r>
              <a:rPr lang="hu-HU" sz="1600" dirty="0" smtClean="0">
                <a:solidFill>
                  <a:srgbClr val="FF0000"/>
                </a:solidFill>
              </a:rPr>
              <a:t>computational model </a:t>
            </a:r>
            <a:r>
              <a:rPr lang="hu-HU" sz="1600" dirty="0" smtClean="0"/>
              <a:t>of bytecodes presumes a </a:t>
            </a:r>
            <a:r>
              <a:rPr lang="hu-HU" sz="1600" dirty="0" smtClean="0">
                <a:solidFill>
                  <a:srgbClr val="FF0000"/>
                </a:solidFill>
              </a:rPr>
              <a:t>stack based execution</a:t>
            </a:r>
            <a:r>
              <a:rPr lang="hu-HU" sz="1600" dirty="0" smtClean="0"/>
              <a:t>, i.e.</a:t>
            </a:r>
          </a:p>
          <a:p>
            <a:r>
              <a:rPr lang="hu-HU" sz="1600" dirty="0"/>
              <a:t> </a:t>
            </a:r>
            <a:r>
              <a:rPr lang="hu-HU" sz="1600" dirty="0" smtClean="0"/>
              <a:t>     operands are first loaded into the stack and operations will be executed on the</a:t>
            </a:r>
          </a:p>
          <a:p>
            <a:pPr>
              <a:spcAft>
                <a:spcPts val="600"/>
              </a:spcAft>
            </a:pPr>
            <a:r>
              <a:rPr lang="hu-HU" sz="1600" dirty="0"/>
              <a:t> </a:t>
            </a:r>
            <a:r>
              <a:rPr lang="hu-HU" sz="1600" dirty="0" smtClean="0"/>
              <a:t>     operands being in the stack.</a:t>
            </a:r>
          </a:p>
        </p:txBody>
      </p:sp>
    </p:spTree>
    <p:extLst>
      <p:ext uri="{BB962C8B-B14F-4D97-AF65-F5344CB8AC3E}">
        <p14:creationId xmlns:p14="http://schemas.microsoft.com/office/powerpoint/2010/main" val="12955669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(6)</a:t>
            </a:r>
            <a:endParaRPr lang="en-US" dirty="0">
              <a:solidFill>
                <a:srgbClr val="FFFFFF"/>
              </a:solidFill>
            </a:endParaRPr>
          </a:p>
        </p:txBody>
      </p:sp>
      <p:sp>
        <p:nvSpPr>
          <p:cNvPr id="4" name="TextBox 3"/>
          <p:cNvSpPr txBox="1"/>
          <p:nvPr/>
        </p:nvSpPr>
        <p:spPr>
          <a:xfrm>
            <a:off x="222073" y="968070"/>
            <a:ext cx="8533426" cy="164660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Bytecodes are </a:t>
            </a:r>
            <a:r>
              <a:rPr lang="hu-HU" sz="1600" dirty="0" smtClean="0">
                <a:solidFill>
                  <a:srgbClr val="0070C0"/>
                </a:solidFill>
              </a:rPr>
              <a:t>generated by compiling a source code assuming a </a:t>
            </a:r>
            <a:r>
              <a:rPr lang="hu-HU" sz="1600" dirty="0" smtClean="0">
                <a:solidFill>
                  <a:srgbClr val="FF0000"/>
                </a:solidFill>
              </a:rPr>
              <a:t>virtual ISA</a:t>
            </a:r>
          </a:p>
          <a:p>
            <a:r>
              <a:rPr lang="hu-HU" sz="1600" dirty="0" smtClean="0"/>
              <a:t>      that is </a:t>
            </a:r>
            <a:r>
              <a:rPr lang="hu-HU" sz="1600" dirty="0" smtClean="0">
                <a:solidFill>
                  <a:srgbClr val="0070C0"/>
                </a:solidFill>
              </a:rPr>
              <a:t>underlying the considered bytecode </a:t>
            </a:r>
            <a:r>
              <a:rPr lang="hu-HU" sz="1600" dirty="0" smtClean="0"/>
              <a:t>and is </a:t>
            </a:r>
            <a:r>
              <a:rPr lang="hu-HU" sz="1600" dirty="0" smtClean="0">
                <a:solidFill>
                  <a:srgbClr val="FF0000"/>
                </a:solidFill>
              </a:rPr>
              <a:t>not bound to any real ISA</a:t>
            </a:r>
            <a:r>
              <a:rPr lang="hu-HU" sz="1600" dirty="0" smtClean="0"/>
              <a:t>,</a:t>
            </a:r>
          </a:p>
          <a:p>
            <a:pPr>
              <a:spcAft>
                <a:spcPts val="600"/>
              </a:spcAft>
            </a:pPr>
            <a:r>
              <a:rPr lang="hu-HU" sz="1600" dirty="0"/>
              <a:t> </a:t>
            </a:r>
            <a:r>
              <a:rPr lang="hu-HU" sz="1600" dirty="0" smtClean="0"/>
              <a:t>     like the ARM or x86 ISA.</a:t>
            </a:r>
          </a:p>
          <a:p>
            <a:pPr marL="285750" indent="-285750">
              <a:buFont typeface="Arial" panose="020B0604020202020204" pitchFamily="34" charset="0"/>
              <a:buChar char="•"/>
            </a:pPr>
            <a:r>
              <a:rPr lang="hu-HU" sz="1600" dirty="0" smtClean="0"/>
              <a:t>So </a:t>
            </a:r>
            <a:r>
              <a:rPr lang="hu-HU" sz="1600" dirty="0" smtClean="0">
                <a:solidFill>
                  <a:srgbClr val="0070C0"/>
                </a:solidFill>
              </a:rPr>
              <a:t>bytecodes can not be directly run on any processor, </a:t>
            </a:r>
            <a:r>
              <a:rPr lang="hu-HU" sz="1600" dirty="0" smtClean="0"/>
              <a:t>i.e. they are a kind of</a:t>
            </a:r>
          </a:p>
          <a:p>
            <a:r>
              <a:rPr lang="hu-HU" sz="1600" dirty="0" smtClean="0"/>
              <a:t>      </a:t>
            </a:r>
            <a:r>
              <a:rPr lang="hu-HU" sz="1600" dirty="0" smtClean="0">
                <a:solidFill>
                  <a:srgbClr val="FF0000"/>
                </a:solidFill>
              </a:rPr>
              <a:t>pseudocode</a:t>
            </a:r>
            <a:r>
              <a:rPr lang="hu-HU" sz="1600" dirty="0" smtClean="0"/>
              <a:t> that can be executed by a </a:t>
            </a:r>
            <a:r>
              <a:rPr lang="hu-HU" sz="1600" dirty="0" smtClean="0">
                <a:solidFill>
                  <a:srgbClr val="FF0000"/>
                </a:solidFill>
              </a:rPr>
              <a:t>virtual machine</a:t>
            </a:r>
            <a:r>
              <a:rPr lang="hu-HU" sz="1600" dirty="0" smtClean="0"/>
              <a:t>, as indicated in the</a:t>
            </a:r>
          </a:p>
          <a:p>
            <a:pPr>
              <a:spcAft>
                <a:spcPts val="600"/>
              </a:spcAft>
            </a:pPr>
            <a:r>
              <a:rPr lang="hu-HU" sz="1600" dirty="0"/>
              <a:t> </a:t>
            </a:r>
            <a:r>
              <a:rPr lang="hu-HU" sz="1600" dirty="0" smtClean="0"/>
              <a:t>     next Figure for the Java bytecode.</a:t>
            </a:r>
          </a:p>
        </p:txBody>
      </p:sp>
      <p:sp>
        <p:nvSpPr>
          <p:cNvPr id="5" name="TextBox 4"/>
          <p:cNvSpPr txBox="1"/>
          <p:nvPr/>
        </p:nvSpPr>
        <p:spPr>
          <a:xfrm>
            <a:off x="74740" y="505125"/>
            <a:ext cx="7145739" cy="369332"/>
          </a:xfrm>
          <a:prstGeom prst="rect">
            <a:avLst/>
          </a:prstGeom>
          <a:noFill/>
        </p:spPr>
        <p:txBody>
          <a:bodyPr wrap="none" rtlCol="0">
            <a:spAutoFit/>
          </a:bodyPr>
          <a:lstStyle/>
          <a:p>
            <a:r>
              <a:rPr lang="hu-HU" dirty="0" smtClean="0">
                <a:solidFill>
                  <a:schemeClr val="accent6"/>
                </a:solidFill>
              </a:rPr>
              <a:t>Principle of generating and executing Java bytecode -1 </a:t>
            </a:r>
            <a:r>
              <a:rPr lang="hu-HU" dirty="0" smtClean="0"/>
              <a:t>[81]</a:t>
            </a:r>
            <a:endParaRPr lang="en-US" dirty="0"/>
          </a:p>
        </p:txBody>
      </p:sp>
    </p:spTree>
    <p:extLst>
      <p:ext uri="{BB962C8B-B14F-4D97-AF65-F5344CB8AC3E}">
        <p14:creationId xmlns:p14="http://schemas.microsoft.com/office/powerpoint/2010/main" val="7687263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(7)</a:t>
            </a:r>
            <a:endParaRPr lang="en-US" dirty="0">
              <a:solidFill>
                <a:srgbClr val="FFFFFF"/>
              </a:solidFill>
            </a:endParaRPr>
          </a:p>
        </p:txBody>
      </p:sp>
      <p:pic>
        <p:nvPicPr>
          <p:cNvPr id="3" name="Picture 2" descr="Java bytecodes, class compiler, virtual machine, JV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458" y="1223755"/>
            <a:ext cx="5510852" cy="30541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741" y="505124"/>
            <a:ext cx="7145739" cy="369332"/>
          </a:xfrm>
          <a:prstGeom prst="rect">
            <a:avLst/>
          </a:prstGeom>
          <a:noFill/>
        </p:spPr>
        <p:txBody>
          <a:bodyPr wrap="none" rtlCol="0">
            <a:spAutoFit/>
          </a:bodyPr>
          <a:lstStyle/>
          <a:p>
            <a:r>
              <a:rPr lang="hu-HU" dirty="0" smtClean="0">
                <a:solidFill>
                  <a:schemeClr val="accent6"/>
                </a:solidFill>
              </a:rPr>
              <a:t>Principle of generating and executing Java bytecode -2 </a:t>
            </a:r>
            <a:r>
              <a:rPr lang="hu-HU" dirty="0" smtClean="0"/>
              <a:t>[81]</a:t>
            </a:r>
            <a:endParaRPr lang="en-US" dirty="0"/>
          </a:p>
        </p:txBody>
      </p:sp>
    </p:spTree>
    <p:extLst>
      <p:ext uri="{BB962C8B-B14F-4D97-AF65-F5344CB8AC3E}">
        <p14:creationId xmlns:p14="http://schemas.microsoft.com/office/powerpoint/2010/main" val="37537135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(8)</a:t>
            </a:r>
            <a:endParaRPr lang="en-US" dirty="0">
              <a:solidFill>
                <a:srgbClr val="FFFFFF"/>
              </a:solidFill>
            </a:endParaRPr>
          </a:p>
        </p:txBody>
      </p:sp>
      <p:sp>
        <p:nvSpPr>
          <p:cNvPr id="3" name="TextBox 2"/>
          <p:cNvSpPr txBox="1"/>
          <p:nvPr/>
        </p:nvSpPr>
        <p:spPr>
          <a:xfrm>
            <a:off x="73100" y="505021"/>
            <a:ext cx="8247001" cy="369332"/>
          </a:xfrm>
          <a:prstGeom prst="rect">
            <a:avLst/>
          </a:prstGeom>
          <a:noFill/>
        </p:spPr>
        <p:txBody>
          <a:bodyPr wrap="none" rtlCol="0">
            <a:spAutoFit/>
          </a:bodyPr>
          <a:lstStyle/>
          <a:p>
            <a:r>
              <a:rPr lang="hu-HU" dirty="0" smtClean="0">
                <a:solidFill>
                  <a:schemeClr val="accent6"/>
                </a:solidFill>
              </a:rPr>
              <a:t>Generating and executing Java bytecode on different </a:t>
            </a:r>
            <a:r>
              <a:rPr lang="hu-HU" dirty="0" err="1" smtClean="0">
                <a:solidFill>
                  <a:schemeClr val="accent6"/>
                </a:solidFill>
              </a:rPr>
              <a:t>platforms</a:t>
            </a:r>
            <a:r>
              <a:rPr lang="hu-HU" dirty="0" smtClean="0">
                <a:solidFill>
                  <a:schemeClr val="accent6"/>
                </a:solidFill>
              </a:rPr>
              <a:t> </a:t>
            </a:r>
            <a:r>
              <a:rPr lang="hu-HU" dirty="0" smtClean="0"/>
              <a:t>[82]</a:t>
            </a:r>
            <a:endParaRPr lang="en-US" dirty="0"/>
          </a:p>
        </p:txBody>
      </p:sp>
      <p:sp>
        <p:nvSpPr>
          <p:cNvPr id="4" name="TextBox 3"/>
          <p:cNvSpPr txBox="1"/>
          <p:nvPr/>
        </p:nvSpPr>
        <p:spPr>
          <a:xfrm>
            <a:off x="290193" y="979680"/>
            <a:ext cx="8522333" cy="1154162"/>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is the task of the </a:t>
            </a:r>
            <a:r>
              <a:rPr lang="hu-HU" sz="1600" dirty="0" smtClean="0">
                <a:solidFill>
                  <a:srgbClr val="FF0000"/>
                </a:solidFill>
              </a:rPr>
              <a:t>Java compiler</a:t>
            </a:r>
            <a:r>
              <a:rPr lang="hu-HU" sz="1600" dirty="0" smtClean="0"/>
              <a:t> </a:t>
            </a:r>
            <a:r>
              <a:rPr lang="hu-HU" sz="1600" dirty="0" smtClean="0">
                <a:solidFill>
                  <a:srgbClr val="0070C0"/>
                </a:solidFill>
              </a:rPr>
              <a:t>to generate the Java bytecode </a:t>
            </a:r>
            <a:r>
              <a:rPr lang="hu-HU" sz="1600" dirty="0" smtClean="0"/>
              <a:t>from a given</a:t>
            </a:r>
          </a:p>
          <a:p>
            <a:pPr>
              <a:spcAft>
                <a:spcPts val="600"/>
              </a:spcAft>
            </a:pPr>
            <a:r>
              <a:rPr lang="hu-HU" sz="1600" dirty="0" smtClean="0"/>
              <a:t>      source language.</a:t>
            </a:r>
          </a:p>
          <a:p>
            <a:pPr marL="285750" indent="-285750">
              <a:buFont typeface="Arial" panose="020B0604020202020204" pitchFamily="34" charset="0"/>
              <a:buChar char="•"/>
            </a:pPr>
            <a:r>
              <a:rPr lang="hu-HU" sz="1600" dirty="0" smtClean="0"/>
              <a:t>The </a:t>
            </a:r>
            <a:r>
              <a:rPr lang="hu-HU" sz="1600" dirty="0" smtClean="0">
                <a:solidFill>
                  <a:srgbClr val="0070C0"/>
                </a:solidFill>
              </a:rPr>
              <a:t>Java compiler runs under a given OS </a:t>
            </a:r>
            <a:r>
              <a:rPr lang="hu-HU" sz="1600" dirty="0" smtClean="0"/>
              <a:t>on a particular platform, as seen</a:t>
            </a:r>
          </a:p>
          <a:p>
            <a:r>
              <a:rPr lang="hu-HU" sz="1600" dirty="0" smtClean="0"/>
              <a:t>      in the Figure below.</a:t>
            </a:r>
            <a:endParaRPr lang="en-US" sz="1600" dirty="0"/>
          </a:p>
        </p:txBody>
      </p:sp>
      <p:pic>
        <p:nvPicPr>
          <p:cNvPr id="5" name="Picture 4"/>
          <p:cNvPicPr>
            <a:picLocks noChangeAspect="1"/>
          </p:cNvPicPr>
          <p:nvPr/>
        </p:nvPicPr>
        <p:blipFill>
          <a:blip r:embed="rId2"/>
          <a:stretch>
            <a:fillRect/>
          </a:stretch>
        </p:blipFill>
        <p:spPr>
          <a:xfrm>
            <a:off x="731898" y="2389040"/>
            <a:ext cx="8160582" cy="3920280"/>
          </a:xfrm>
          <a:prstGeom prst="rect">
            <a:avLst/>
          </a:prstGeom>
        </p:spPr>
      </p:pic>
      <p:sp>
        <p:nvSpPr>
          <p:cNvPr id="6" name="TextBox 5"/>
          <p:cNvSpPr txBox="1"/>
          <p:nvPr/>
        </p:nvSpPr>
        <p:spPr>
          <a:xfrm>
            <a:off x="2084548" y="6465821"/>
            <a:ext cx="5357429" cy="338554"/>
          </a:xfrm>
          <a:prstGeom prst="rect">
            <a:avLst/>
          </a:prstGeom>
          <a:noFill/>
        </p:spPr>
        <p:txBody>
          <a:bodyPr wrap="none" rtlCol="0">
            <a:spAutoFit/>
          </a:bodyPr>
          <a:lstStyle/>
          <a:p>
            <a:r>
              <a:rPr lang="hu-HU" sz="1600" dirty="0" smtClean="0"/>
              <a:t>Figure: Principle of generating Java </a:t>
            </a:r>
            <a:r>
              <a:rPr lang="hu-HU" sz="1600" dirty="0" err="1" smtClean="0"/>
              <a:t>bytecode</a:t>
            </a:r>
            <a:r>
              <a:rPr lang="hu-HU" sz="1600" dirty="0" smtClean="0"/>
              <a:t> [82]</a:t>
            </a:r>
            <a:endParaRPr lang="en-US" sz="1600" dirty="0"/>
          </a:p>
        </p:txBody>
      </p:sp>
    </p:spTree>
    <p:extLst>
      <p:ext uri="{BB962C8B-B14F-4D97-AF65-F5344CB8AC3E}">
        <p14:creationId xmlns:p14="http://schemas.microsoft.com/office/powerpoint/2010/main" val="12867692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(9)</a:t>
            </a:r>
            <a:endParaRPr lang="en-US" dirty="0">
              <a:solidFill>
                <a:srgbClr val="FFFFFF"/>
              </a:solidFill>
            </a:endParaRPr>
          </a:p>
        </p:txBody>
      </p:sp>
      <p:sp>
        <p:nvSpPr>
          <p:cNvPr id="3" name="TextBox 2"/>
          <p:cNvSpPr txBox="1"/>
          <p:nvPr/>
        </p:nvSpPr>
        <p:spPr>
          <a:xfrm>
            <a:off x="225445" y="979210"/>
            <a:ext cx="8641981" cy="164660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The most straightforward way to implement a Java Virtual Machine or virtual </a:t>
            </a:r>
          </a:p>
          <a:p>
            <a:pPr>
              <a:spcAft>
                <a:spcPts val="600"/>
              </a:spcAft>
            </a:pPr>
            <a:r>
              <a:rPr lang="hu-HU" sz="1600" dirty="0">
                <a:solidFill>
                  <a:srgbClr val="0070C0"/>
                </a:solidFill>
              </a:rPr>
              <a:t> </a:t>
            </a:r>
            <a:r>
              <a:rPr lang="hu-HU" sz="1600" dirty="0" smtClean="0">
                <a:solidFill>
                  <a:srgbClr val="0070C0"/>
                </a:solidFill>
              </a:rPr>
              <a:t>     machines at all </a:t>
            </a:r>
            <a:r>
              <a:rPr lang="hu-HU" sz="1600" dirty="0" smtClean="0"/>
              <a:t>is to use a </a:t>
            </a:r>
            <a:r>
              <a:rPr lang="hu-HU" sz="1600" dirty="0" smtClean="0">
                <a:solidFill>
                  <a:srgbClr val="FF0000"/>
                </a:solidFill>
              </a:rPr>
              <a:t>software interpreter </a:t>
            </a:r>
            <a:r>
              <a:rPr lang="hu-HU" sz="1600" dirty="0" smtClean="0"/>
              <a:t>as a virtual machine.</a:t>
            </a:r>
          </a:p>
          <a:p>
            <a:pPr marL="285750" indent="-285750">
              <a:buFont typeface="Arial" panose="020B0604020202020204" pitchFamily="34" charset="0"/>
              <a:buChar char="•"/>
            </a:pPr>
            <a:r>
              <a:rPr lang="hu-HU" sz="1400" dirty="0" smtClean="0"/>
              <a:t>A </a:t>
            </a:r>
            <a:r>
              <a:rPr lang="hu-HU" sz="1600" dirty="0" smtClean="0">
                <a:solidFill>
                  <a:srgbClr val="0070C0"/>
                </a:solidFill>
              </a:rPr>
              <a:t>faster implementation </a:t>
            </a:r>
            <a:r>
              <a:rPr lang="hu-HU" sz="1600" dirty="0" smtClean="0"/>
              <a:t>can be achieved by </a:t>
            </a:r>
            <a:r>
              <a:rPr lang="hu-HU" sz="1600" dirty="0" smtClean="0">
                <a:solidFill>
                  <a:srgbClr val="0070C0"/>
                </a:solidFill>
              </a:rPr>
              <a:t>compiling the bytecode </a:t>
            </a:r>
            <a:r>
              <a:rPr lang="hu-HU" sz="1600" dirty="0" smtClean="0"/>
              <a:t>by a </a:t>
            </a:r>
            <a:r>
              <a:rPr lang="hu-HU" sz="1600" dirty="0" smtClean="0">
                <a:solidFill>
                  <a:srgbClr val="FF0000"/>
                </a:solidFill>
              </a:rPr>
              <a:t>JIT or</a:t>
            </a:r>
          </a:p>
          <a:p>
            <a:r>
              <a:rPr lang="hu-HU" sz="1600" dirty="0">
                <a:solidFill>
                  <a:srgbClr val="FF0000"/>
                </a:solidFill>
              </a:rPr>
              <a:t> </a:t>
            </a:r>
            <a:r>
              <a:rPr lang="hu-HU" sz="1600" dirty="0" smtClean="0">
                <a:solidFill>
                  <a:srgbClr val="FF0000"/>
                </a:solidFill>
              </a:rPr>
              <a:t>     AOT compiler</a:t>
            </a:r>
            <a:r>
              <a:rPr lang="hu-HU" sz="1600" dirty="0" smtClean="0"/>
              <a:t> (as seen in the next Figure and discussed in Section 3.3.3) </a:t>
            </a:r>
          </a:p>
          <a:p>
            <a:r>
              <a:rPr lang="hu-HU" sz="1600" dirty="0"/>
              <a:t> </a:t>
            </a:r>
            <a:r>
              <a:rPr lang="hu-HU" sz="1600" dirty="0" smtClean="0"/>
              <a:t>     on the processor itself and/or by using </a:t>
            </a:r>
            <a:r>
              <a:rPr lang="hu-HU" sz="1600" dirty="0" smtClean="0">
                <a:solidFill>
                  <a:srgbClr val="FF0000"/>
                </a:solidFill>
              </a:rPr>
              <a:t>hardware support </a:t>
            </a:r>
            <a:r>
              <a:rPr lang="hu-HU" sz="1600" dirty="0" smtClean="0"/>
              <a:t>for the execution,</a:t>
            </a:r>
          </a:p>
          <a:p>
            <a:r>
              <a:rPr lang="hu-HU" sz="1600" dirty="0"/>
              <a:t> </a:t>
            </a:r>
            <a:r>
              <a:rPr lang="hu-HU" sz="1600" dirty="0" smtClean="0"/>
              <a:t>     such as ARM's </a:t>
            </a:r>
            <a:r>
              <a:rPr lang="hu-HU" sz="1600" dirty="0" smtClean="0">
                <a:solidFill>
                  <a:srgbClr val="FF0000"/>
                </a:solidFill>
              </a:rPr>
              <a:t>Jazelle DBX </a:t>
            </a:r>
            <a:r>
              <a:rPr lang="hu-HU" sz="1600" dirty="0" smtClean="0"/>
              <a:t>or a </a:t>
            </a:r>
            <a:r>
              <a:rPr lang="hu-HU" sz="1600" dirty="0" smtClean="0">
                <a:solidFill>
                  <a:srgbClr val="FF0000"/>
                </a:solidFill>
              </a:rPr>
              <a:t>coprocessor</a:t>
            </a:r>
            <a:r>
              <a:rPr lang="hu-HU" sz="1600" dirty="0" smtClean="0"/>
              <a:t>.</a:t>
            </a:r>
            <a:endParaRPr lang="en-US" sz="1600" dirty="0"/>
          </a:p>
        </p:txBody>
      </p:sp>
      <p:sp>
        <p:nvSpPr>
          <p:cNvPr id="4" name="TextBox 3"/>
          <p:cNvSpPr txBox="1"/>
          <p:nvPr/>
        </p:nvSpPr>
        <p:spPr>
          <a:xfrm>
            <a:off x="74740" y="505125"/>
            <a:ext cx="4977709" cy="369332"/>
          </a:xfrm>
          <a:prstGeom prst="rect">
            <a:avLst/>
          </a:prstGeom>
          <a:noFill/>
        </p:spPr>
        <p:txBody>
          <a:bodyPr wrap="none" rtlCol="0">
            <a:spAutoFit/>
          </a:bodyPr>
          <a:lstStyle/>
          <a:p>
            <a:r>
              <a:rPr lang="hu-HU" dirty="0" smtClean="0">
                <a:solidFill>
                  <a:schemeClr val="accent6"/>
                </a:solidFill>
              </a:rPr>
              <a:t>Principle of executing Java </a:t>
            </a:r>
            <a:r>
              <a:rPr lang="hu-HU" dirty="0" err="1" smtClean="0">
                <a:solidFill>
                  <a:schemeClr val="accent6"/>
                </a:solidFill>
              </a:rPr>
              <a:t>bytecode</a:t>
            </a:r>
            <a:r>
              <a:rPr lang="hu-HU" dirty="0" smtClean="0">
                <a:solidFill>
                  <a:schemeClr val="accent6"/>
                </a:solidFill>
              </a:rPr>
              <a:t> </a:t>
            </a:r>
            <a:r>
              <a:rPr lang="hu-HU" dirty="0" smtClean="0"/>
              <a:t>[83]</a:t>
            </a:r>
            <a:endParaRPr lang="en-US" dirty="0"/>
          </a:p>
        </p:txBody>
      </p:sp>
    </p:spTree>
    <p:extLst>
      <p:ext uri="{BB962C8B-B14F-4D97-AF65-F5344CB8AC3E}">
        <p14:creationId xmlns:p14="http://schemas.microsoft.com/office/powerpoint/2010/main" val="654489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975500"/>
            <a:ext cx="9143999" cy="3668635"/>
            <a:chOff x="0" y="2438890"/>
            <a:chExt cx="9143999" cy="3668635"/>
          </a:xfrm>
        </p:grpSpPr>
        <p:pic>
          <p:nvPicPr>
            <p:cNvPr id="3" name="Picture 2"/>
            <p:cNvPicPr>
              <a:picLocks noChangeAspect="1"/>
            </p:cNvPicPr>
            <p:nvPr/>
          </p:nvPicPr>
          <p:blipFill rotWithShape="1">
            <a:blip r:embed="rId2"/>
            <a:srcRect l="3242" t="26335" r="11117" b="30204"/>
            <a:stretch/>
          </p:blipFill>
          <p:spPr>
            <a:xfrm>
              <a:off x="0" y="2438890"/>
              <a:ext cx="9143999" cy="2610290"/>
            </a:xfrm>
            <a:prstGeom prst="rect">
              <a:avLst/>
            </a:prstGeom>
          </p:spPr>
        </p:pic>
        <p:sp>
          <p:nvSpPr>
            <p:cNvPr id="5" name="TextBox 4"/>
            <p:cNvSpPr txBox="1"/>
            <p:nvPr/>
          </p:nvSpPr>
          <p:spPr>
            <a:xfrm>
              <a:off x="1033734" y="5172580"/>
              <a:ext cx="1107996" cy="461665"/>
            </a:xfrm>
            <a:prstGeom prst="rect">
              <a:avLst/>
            </a:prstGeom>
            <a:noFill/>
          </p:spPr>
          <p:txBody>
            <a:bodyPr wrap="none" rtlCol="0">
              <a:spAutoFit/>
            </a:bodyPr>
            <a:lstStyle/>
            <a:p>
              <a:r>
                <a:rPr lang="en-US" sz="1200" dirty="0" err="1" smtClean="0">
                  <a:solidFill>
                    <a:srgbClr val="474747"/>
                  </a:solidFill>
                </a:rPr>
                <a:t>4xA53</a:t>
              </a:r>
              <a:r>
                <a:rPr lang="en-US" sz="1200" dirty="0" smtClean="0">
                  <a:solidFill>
                    <a:srgbClr val="474747"/>
                  </a:solidFill>
                </a:rPr>
                <a:t> 2.0+</a:t>
              </a:r>
            </a:p>
            <a:p>
              <a:r>
                <a:rPr lang="en-US" sz="1200" dirty="0" err="1" smtClean="0">
                  <a:solidFill>
                    <a:srgbClr val="474747"/>
                  </a:solidFill>
                </a:rPr>
                <a:t>4xA57</a:t>
              </a:r>
              <a:r>
                <a:rPr lang="en-US" sz="1200" dirty="0" smtClean="0">
                  <a:solidFill>
                    <a:srgbClr val="474747"/>
                  </a:solidFill>
                </a:rPr>
                <a:t> 1.55</a:t>
              </a:r>
              <a:endParaRPr lang="en-US" sz="1200" dirty="0">
                <a:solidFill>
                  <a:srgbClr val="474747"/>
                </a:solidFill>
              </a:endParaRPr>
            </a:p>
          </p:txBody>
        </p:sp>
        <p:sp>
          <p:nvSpPr>
            <p:cNvPr id="6" name="TextBox 5"/>
            <p:cNvSpPr txBox="1"/>
            <p:nvPr/>
          </p:nvSpPr>
          <p:spPr>
            <a:xfrm>
              <a:off x="3806517" y="5163527"/>
              <a:ext cx="1260538" cy="461665"/>
            </a:xfrm>
            <a:prstGeom prst="rect">
              <a:avLst/>
            </a:prstGeom>
            <a:noFill/>
          </p:spPr>
          <p:txBody>
            <a:bodyPr wrap="none" rtlCol="0">
              <a:spAutoFit/>
            </a:bodyPr>
            <a:lstStyle/>
            <a:p>
              <a:r>
                <a:rPr lang="en-US" sz="1200" dirty="0" err="1" smtClean="0">
                  <a:solidFill>
                    <a:srgbClr val="474747"/>
                  </a:solidFill>
                </a:rPr>
                <a:t>2xKryo</a:t>
              </a:r>
              <a:r>
                <a:rPr lang="en-US" sz="1200" dirty="0" smtClean="0">
                  <a:solidFill>
                    <a:srgbClr val="474747"/>
                  </a:solidFill>
                </a:rPr>
                <a:t> 2.15+</a:t>
              </a:r>
            </a:p>
            <a:p>
              <a:r>
                <a:rPr lang="en-US" sz="1200" dirty="0" err="1" smtClean="0">
                  <a:solidFill>
                    <a:srgbClr val="474747"/>
                  </a:solidFill>
                </a:rPr>
                <a:t>2xKryo</a:t>
              </a:r>
              <a:r>
                <a:rPr lang="en-US" sz="1200" dirty="0" smtClean="0">
                  <a:solidFill>
                    <a:srgbClr val="474747"/>
                  </a:solidFill>
                </a:rPr>
                <a:t> 1.59</a:t>
              </a:r>
              <a:endParaRPr lang="en-US" sz="1200" dirty="0">
                <a:solidFill>
                  <a:srgbClr val="474747"/>
                </a:solidFill>
              </a:endParaRPr>
            </a:p>
          </p:txBody>
        </p:sp>
        <p:sp>
          <p:nvSpPr>
            <p:cNvPr id="7" name="TextBox 6"/>
            <p:cNvSpPr txBox="1"/>
            <p:nvPr/>
          </p:nvSpPr>
          <p:spPr>
            <a:xfrm>
              <a:off x="6609016" y="5163527"/>
              <a:ext cx="1608389" cy="461665"/>
            </a:xfrm>
            <a:prstGeom prst="rect">
              <a:avLst/>
            </a:prstGeom>
            <a:noFill/>
          </p:spPr>
          <p:txBody>
            <a:bodyPr wrap="none" rtlCol="0">
              <a:spAutoFit/>
            </a:bodyPr>
            <a:lstStyle/>
            <a:p>
              <a:r>
                <a:rPr lang="en-US" sz="1200" dirty="0" err="1" smtClean="0">
                  <a:solidFill>
                    <a:srgbClr val="474747"/>
                  </a:solidFill>
                </a:rPr>
                <a:t>4xKryo</a:t>
              </a:r>
              <a:r>
                <a:rPr lang="en-US" sz="1200" dirty="0" smtClean="0">
                  <a:solidFill>
                    <a:srgbClr val="474747"/>
                  </a:solidFill>
                </a:rPr>
                <a:t> 280 2.45+</a:t>
              </a:r>
            </a:p>
            <a:p>
              <a:r>
                <a:rPr lang="en-US" sz="1200" dirty="0" err="1" smtClean="0">
                  <a:solidFill>
                    <a:srgbClr val="474747"/>
                  </a:solidFill>
                </a:rPr>
                <a:t>4xKryo</a:t>
              </a:r>
              <a:r>
                <a:rPr lang="en-US" sz="1200" dirty="0" smtClean="0">
                  <a:solidFill>
                    <a:srgbClr val="474747"/>
                  </a:solidFill>
                </a:rPr>
                <a:t> 280 1.9</a:t>
              </a:r>
              <a:endParaRPr lang="en-US" sz="1200" dirty="0">
                <a:solidFill>
                  <a:srgbClr val="474747"/>
                </a:solidFill>
              </a:endParaRPr>
            </a:p>
          </p:txBody>
        </p:sp>
        <p:sp>
          <p:nvSpPr>
            <p:cNvPr id="8" name="TextBox 7"/>
            <p:cNvSpPr txBox="1"/>
            <p:nvPr/>
          </p:nvSpPr>
          <p:spPr>
            <a:xfrm>
              <a:off x="436204" y="3357646"/>
              <a:ext cx="2765501" cy="323165"/>
            </a:xfrm>
            <a:prstGeom prst="rect">
              <a:avLst/>
            </a:prstGeom>
            <a:noFill/>
          </p:spPr>
          <p:txBody>
            <a:bodyPr wrap="none" rtlCol="0">
              <a:spAutoFit/>
            </a:bodyPr>
            <a:lstStyle/>
            <a:p>
              <a:r>
                <a:rPr lang="en-US" sz="1500" dirty="0" smtClean="0">
                  <a:solidFill>
                    <a:srgbClr val="FFFFFF">
                      <a:lumMod val="50000"/>
                    </a:srgbClr>
                  </a:solidFill>
                </a:rPr>
                <a:t>(Full synthesizable design)</a:t>
              </a:r>
              <a:endParaRPr lang="en-US" sz="1500" dirty="0">
                <a:solidFill>
                  <a:srgbClr val="FFFFFF">
                    <a:lumMod val="50000"/>
                  </a:srgbClr>
                </a:solidFill>
              </a:endParaRPr>
            </a:p>
          </p:txBody>
        </p:sp>
        <p:sp>
          <p:nvSpPr>
            <p:cNvPr id="9" name="TextBox 8"/>
            <p:cNvSpPr txBox="1"/>
            <p:nvPr/>
          </p:nvSpPr>
          <p:spPr>
            <a:xfrm>
              <a:off x="1149762" y="5645860"/>
              <a:ext cx="716863" cy="461665"/>
            </a:xfrm>
            <a:prstGeom prst="rect">
              <a:avLst/>
            </a:prstGeom>
            <a:noFill/>
          </p:spPr>
          <p:txBody>
            <a:bodyPr wrap="none" rtlCol="0">
              <a:spAutoFit/>
            </a:bodyPr>
            <a:lstStyle/>
            <a:p>
              <a:pPr algn="ctr"/>
              <a:r>
                <a:rPr lang="en-US" sz="1200" dirty="0" smtClean="0">
                  <a:solidFill>
                    <a:srgbClr val="000000"/>
                  </a:solidFill>
                </a:rPr>
                <a:t>20 nm</a:t>
              </a:r>
            </a:p>
            <a:p>
              <a:pPr algn="ctr"/>
              <a:r>
                <a:rPr lang="en-US" sz="1200" dirty="0" smtClean="0">
                  <a:solidFill>
                    <a:srgbClr val="000000"/>
                  </a:solidFill>
                </a:rPr>
                <a:t>(2015)</a:t>
              </a:r>
              <a:endParaRPr lang="en-US" sz="1200" dirty="0">
                <a:solidFill>
                  <a:srgbClr val="000000"/>
                </a:solidFill>
              </a:endParaRPr>
            </a:p>
          </p:txBody>
        </p:sp>
        <p:sp>
          <p:nvSpPr>
            <p:cNvPr id="10" name="TextBox 9"/>
            <p:cNvSpPr txBox="1"/>
            <p:nvPr/>
          </p:nvSpPr>
          <p:spPr>
            <a:xfrm>
              <a:off x="3990151" y="5645860"/>
              <a:ext cx="716863" cy="461665"/>
            </a:xfrm>
            <a:prstGeom prst="rect">
              <a:avLst/>
            </a:prstGeom>
            <a:noFill/>
          </p:spPr>
          <p:txBody>
            <a:bodyPr wrap="none" rtlCol="0">
              <a:spAutoFit/>
            </a:bodyPr>
            <a:lstStyle/>
            <a:p>
              <a:pPr algn="ctr"/>
              <a:r>
                <a:rPr lang="en-US" sz="1200" dirty="0" smtClean="0">
                  <a:solidFill>
                    <a:srgbClr val="000000"/>
                  </a:solidFill>
                </a:rPr>
                <a:t>14 nm</a:t>
              </a:r>
            </a:p>
            <a:p>
              <a:pPr algn="ctr"/>
              <a:r>
                <a:rPr lang="en-US" sz="1200" dirty="0" smtClean="0">
                  <a:solidFill>
                    <a:srgbClr val="000000"/>
                  </a:solidFill>
                </a:rPr>
                <a:t>(2015)</a:t>
              </a:r>
              <a:endParaRPr lang="en-US" sz="1200" dirty="0">
                <a:solidFill>
                  <a:srgbClr val="000000"/>
                </a:solidFill>
              </a:endParaRPr>
            </a:p>
          </p:txBody>
        </p:sp>
        <p:sp>
          <p:nvSpPr>
            <p:cNvPr id="11" name="TextBox 10"/>
            <p:cNvSpPr txBox="1"/>
            <p:nvPr/>
          </p:nvSpPr>
          <p:spPr>
            <a:xfrm>
              <a:off x="6960482" y="5634245"/>
              <a:ext cx="716863" cy="461665"/>
            </a:xfrm>
            <a:prstGeom prst="rect">
              <a:avLst/>
            </a:prstGeom>
            <a:noFill/>
          </p:spPr>
          <p:txBody>
            <a:bodyPr wrap="none" rtlCol="0">
              <a:spAutoFit/>
            </a:bodyPr>
            <a:lstStyle/>
            <a:p>
              <a:pPr algn="ctr"/>
              <a:r>
                <a:rPr lang="en-US" sz="1200" dirty="0" smtClean="0">
                  <a:solidFill>
                    <a:srgbClr val="000000"/>
                  </a:solidFill>
                </a:rPr>
                <a:t>10 nm</a:t>
              </a:r>
            </a:p>
            <a:p>
              <a:pPr algn="ctr"/>
              <a:r>
                <a:rPr lang="en-US" sz="1200" dirty="0" smtClean="0">
                  <a:solidFill>
                    <a:srgbClr val="000000"/>
                  </a:solidFill>
                </a:rPr>
                <a:t>(2016)</a:t>
              </a:r>
              <a:endParaRPr lang="en-US" sz="1200" dirty="0">
                <a:solidFill>
                  <a:srgbClr val="000000"/>
                </a:solidFill>
              </a:endParaRPr>
            </a:p>
          </p:txBody>
        </p:sp>
      </p:grpSp>
      <p:sp>
        <p:nvSpPr>
          <p:cNvPr id="12" name="TextBox 11"/>
          <p:cNvSpPr txBox="1"/>
          <p:nvPr/>
        </p:nvSpPr>
        <p:spPr>
          <a:xfrm>
            <a:off x="76200" y="507049"/>
            <a:ext cx="9139661" cy="369332"/>
          </a:xfrm>
          <a:prstGeom prst="rect">
            <a:avLst/>
          </a:prstGeom>
          <a:noFill/>
        </p:spPr>
        <p:txBody>
          <a:bodyPr wrap="square" rtlCol="0">
            <a:spAutoFit/>
          </a:bodyPr>
          <a:lstStyle/>
          <a:p>
            <a:r>
              <a:rPr lang="en-US" dirty="0" smtClean="0">
                <a:solidFill>
                  <a:srgbClr val="2D2D8A"/>
                </a:solidFill>
              </a:rPr>
              <a:t>Design approaches used by Qualcomm to develop recent processors [116] </a:t>
            </a:r>
            <a:endParaRPr lang="en-US" dirty="0">
              <a:solidFill>
                <a:srgbClr val="2D2D8A"/>
              </a:solidFill>
            </a:endParaRPr>
          </a:p>
        </p:txBody>
      </p:sp>
      <p:sp>
        <p:nvSpPr>
          <p:cNvPr id="16"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7</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30727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(10)</a:t>
            </a:r>
            <a:endParaRPr lang="en-US" dirty="0">
              <a:solidFill>
                <a:srgbClr val="FFFFFF"/>
              </a:solidFill>
            </a:endParaRPr>
          </a:p>
        </p:txBody>
      </p:sp>
      <p:pic>
        <p:nvPicPr>
          <p:cNvPr id="6146" name="Picture 2" descr="The JVM – Java Virtual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49" y="1268760"/>
            <a:ext cx="7155509" cy="45555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00" y="506029"/>
            <a:ext cx="9046005" cy="369332"/>
          </a:xfrm>
          <a:prstGeom prst="rect">
            <a:avLst/>
          </a:prstGeom>
          <a:noFill/>
        </p:spPr>
        <p:txBody>
          <a:bodyPr wrap="square" rtlCol="0">
            <a:spAutoFit/>
          </a:bodyPr>
          <a:lstStyle/>
          <a:p>
            <a:r>
              <a:rPr lang="hu-HU" dirty="0" smtClean="0">
                <a:solidFill>
                  <a:schemeClr val="accent6"/>
                </a:solidFill>
              </a:rPr>
              <a:t>Implementing a Java Virtual Machine by including a JIT compiler into </a:t>
            </a:r>
            <a:r>
              <a:rPr lang="hu-HU" dirty="0" err="1" smtClean="0">
                <a:solidFill>
                  <a:schemeClr val="accent6"/>
                </a:solidFill>
              </a:rPr>
              <a:t>it</a:t>
            </a:r>
            <a:r>
              <a:rPr lang="hu-HU" dirty="0" smtClean="0">
                <a:solidFill>
                  <a:schemeClr val="accent6"/>
                </a:solidFill>
              </a:rPr>
              <a:t> </a:t>
            </a:r>
            <a:r>
              <a:rPr lang="hu-HU" dirty="0" smtClean="0"/>
              <a:t>[83]</a:t>
            </a:r>
            <a:endParaRPr lang="en-US" dirty="0"/>
          </a:p>
        </p:txBody>
      </p:sp>
    </p:spTree>
    <p:extLst>
      <p:ext uri="{BB962C8B-B14F-4D97-AF65-F5344CB8AC3E}">
        <p14:creationId xmlns:p14="http://schemas.microsoft.com/office/powerpoint/2010/main" val="405770332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(11)</a:t>
            </a:r>
            <a:endParaRPr lang="en-US" dirty="0">
              <a:solidFill>
                <a:srgbClr val="FFFFFF"/>
              </a:solidFill>
            </a:endParaRPr>
          </a:p>
        </p:txBody>
      </p:sp>
      <p:sp>
        <p:nvSpPr>
          <p:cNvPr id="3" name="TextBox 2"/>
          <p:cNvSpPr txBox="1"/>
          <p:nvPr/>
        </p:nvSpPr>
        <p:spPr>
          <a:xfrm>
            <a:off x="75050" y="505122"/>
            <a:ext cx="6063070" cy="369332"/>
          </a:xfrm>
          <a:prstGeom prst="rect">
            <a:avLst/>
          </a:prstGeom>
          <a:noFill/>
        </p:spPr>
        <p:txBody>
          <a:bodyPr wrap="none" rtlCol="0">
            <a:spAutoFit/>
          </a:bodyPr>
          <a:lstStyle/>
          <a:p>
            <a:r>
              <a:rPr lang="hu-HU" dirty="0" smtClean="0">
                <a:solidFill>
                  <a:schemeClr val="accent6"/>
                </a:solidFill>
              </a:rPr>
              <a:t>Portability of the Java bytecode or bytecodes at all</a:t>
            </a:r>
            <a:endParaRPr lang="en-US" dirty="0">
              <a:solidFill>
                <a:schemeClr val="accent6"/>
              </a:solidFill>
            </a:endParaRPr>
          </a:p>
        </p:txBody>
      </p:sp>
      <p:sp>
        <p:nvSpPr>
          <p:cNvPr id="4" name="TextBox 3"/>
          <p:cNvSpPr txBox="1"/>
          <p:nvPr/>
        </p:nvSpPr>
        <p:spPr>
          <a:xfrm>
            <a:off x="237277" y="983965"/>
            <a:ext cx="8915967" cy="164660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Since </a:t>
            </a:r>
            <a:r>
              <a:rPr lang="hu-HU" sz="1600" dirty="0" smtClean="0">
                <a:solidFill>
                  <a:srgbClr val="0070C0"/>
                </a:solidFill>
              </a:rPr>
              <a:t>bytecodes are not bound to a particular real ISA </a:t>
            </a:r>
            <a:r>
              <a:rPr lang="hu-HU" sz="1600" dirty="0" smtClean="0"/>
              <a:t>but will be executed</a:t>
            </a:r>
          </a:p>
          <a:p>
            <a:r>
              <a:rPr lang="hu-HU" sz="1600" dirty="0"/>
              <a:t> </a:t>
            </a:r>
            <a:r>
              <a:rPr lang="hu-HU" sz="1600" dirty="0" smtClean="0"/>
              <a:t>     by a virtual machine that suits the target ISA and target OS, </a:t>
            </a:r>
            <a:r>
              <a:rPr lang="hu-HU" sz="1600" dirty="0" smtClean="0">
                <a:solidFill>
                  <a:srgbClr val="FF0000"/>
                </a:solidFill>
              </a:rPr>
              <a:t>bytecodes are</a:t>
            </a:r>
          </a:p>
          <a:p>
            <a:pPr>
              <a:spcAft>
                <a:spcPts val="600"/>
              </a:spcAft>
            </a:pPr>
            <a:r>
              <a:rPr lang="hu-HU" sz="1600" dirty="0">
                <a:solidFill>
                  <a:srgbClr val="FF0000"/>
                </a:solidFill>
              </a:rPr>
              <a:t> </a:t>
            </a:r>
            <a:r>
              <a:rPr lang="hu-HU" sz="1600" dirty="0" smtClean="0">
                <a:solidFill>
                  <a:srgbClr val="FF0000"/>
                </a:solidFill>
              </a:rPr>
              <a:t>     portable.</a:t>
            </a:r>
          </a:p>
          <a:p>
            <a:pPr marL="285750" indent="-285750">
              <a:buFont typeface="Arial" panose="020B0604020202020204" pitchFamily="34" charset="0"/>
              <a:buChar char="•"/>
            </a:pPr>
            <a:r>
              <a:rPr lang="hu-HU" sz="1600" dirty="0" smtClean="0"/>
              <a:t>It follows that </a:t>
            </a:r>
            <a:r>
              <a:rPr lang="hu-HU" sz="1600" dirty="0" smtClean="0">
                <a:solidFill>
                  <a:srgbClr val="0070C0"/>
                </a:solidFill>
              </a:rPr>
              <a:t>for a given type of bytecode</a:t>
            </a:r>
            <a:r>
              <a:rPr lang="hu-HU" sz="1600" dirty="0" smtClean="0"/>
              <a:t>, e.g. Java bytecode, there are </a:t>
            </a:r>
            <a:r>
              <a:rPr lang="hu-HU" sz="1600" dirty="0" smtClean="0">
                <a:solidFill>
                  <a:srgbClr val="0070C0"/>
                </a:solidFill>
              </a:rPr>
              <a:t>many</a:t>
            </a:r>
          </a:p>
          <a:p>
            <a:r>
              <a:rPr lang="hu-HU" sz="1600" dirty="0">
                <a:solidFill>
                  <a:srgbClr val="0070C0"/>
                </a:solidFill>
              </a:rPr>
              <a:t> </a:t>
            </a:r>
            <a:r>
              <a:rPr lang="hu-HU" sz="1600" dirty="0" smtClean="0">
                <a:solidFill>
                  <a:srgbClr val="0070C0"/>
                </a:solidFill>
              </a:rPr>
              <a:t>     possible virtual machines</a:t>
            </a:r>
            <a:r>
              <a:rPr lang="hu-HU" sz="1600" dirty="0" smtClean="0"/>
              <a:t>, as the next Figure indicates.</a:t>
            </a:r>
            <a:endParaRPr lang="hu-HU" sz="1600" dirty="0"/>
          </a:p>
          <a:p>
            <a:endParaRPr lang="hu-HU" sz="1600" dirty="0" smtClean="0"/>
          </a:p>
        </p:txBody>
      </p:sp>
    </p:spTree>
    <p:extLst>
      <p:ext uri="{BB962C8B-B14F-4D97-AF65-F5344CB8AC3E}">
        <p14:creationId xmlns:p14="http://schemas.microsoft.com/office/powerpoint/2010/main" val="5481738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(12)</a:t>
            </a:r>
            <a:endParaRPr lang="en-US" dirty="0">
              <a:solidFill>
                <a:srgbClr val="FFFFFF"/>
              </a:solidFill>
            </a:endParaRPr>
          </a:p>
        </p:txBody>
      </p:sp>
      <p:pic>
        <p:nvPicPr>
          <p:cNvPr id="3" name="Picture 2" descr="http://www.devmanuals.com/images/images1/6java-co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55" y="1178750"/>
            <a:ext cx="4048125"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46498" y="1164236"/>
            <a:ext cx="4797502" cy="253915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The bytecode is processed </a:t>
            </a:r>
            <a:r>
              <a:rPr lang="hu-HU" sz="1600" dirty="0" smtClean="0"/>
              <a:t>by the </a:t>
            </a:r>
            <a:r>
              <a:rPr lang="hu-HU" sz="1600" dirty="0" smtClean="0">
                <a:solidFill>
                  <a:srgbClr val="FF0000"/>
                </a:solidFill>
              </a:rPr>
              <a:t>JVM</a:t>
            </a:r>
          </a:p>
          <a:p>
            <a:r>
              <a:rPr lang="hu-HU" sz="1600" dirty="0">
                <a:solidFill>
                  <a:srgbClr val="FF0000"/>
                </a:solidFill>
              </a:rPr>
              <a:t> </a:t>
            </a:r>
            <a:r>
              <a:rPr lang="hu-HU" sz="1600" dirty="0" smtClean="0">
                <a:solidFill>
                  <a:srgbClr val="FF0000"/>
                </a:solidFill>
              </a:rPr>
              <a:t>     </a:t>
            </a:r>
            <a:r>
              <a:rPr lang="hu-HU" sz="1600" dirty="0" smtClean="0"/>
              <a:t>component of the </a:t>
            </a:r>
            <a:r>
              <a:rPr lang="hu-HU" sz="1600" dirty="0" smtClean="0">
                <a:solidFill>
                  <a:srgbClr val="FF0000"/>
                </a:solidFill>
              </a:rPr>
              <a:t>Java Runtime</a:t>
            </a:r>
          </a:p>
          <a:p>
            <a:pPr>
              <a:spcAft>
                <a:spcPts val="600"/>
              </a:spcAft>
            </a:pPr>
            <a:r>
              <a:rPr lang="hu-HU" sz="1600" dirty="0">
                <a:solidFill>
                  <a:srgbClr val="FF0000"/>
                </a:solidFill>
              </a:rPr>
              <a:t> </a:t>
            </a:r>
            <a:r>
              <a:rPr lang="hu-HU" sz="1600" dirty="0" smtClean="0">
                <a:solidFill>
                  <a:srgbClr val="FF0000"/>
                </a:solidFill>
              </a:rPr>
              <a:t>      Environment (JRE).</a:t>
            </a:r>
            <a:endParaRPr lang="hu-HU" sz="1600" dirty="0" smtClean="0"/>
          </a:p>
          <a:p>
            <a:pPr marL="285750" indent="-285750">
              <a:buClr>
                <a:schemeClr val="tx1"/>
              </a:buClr>
              <a:buFont typeface="Arial" panose="020B0604020202020204" pitchFamily="34" charset="0"/>
              <a:buChar char="•"/>
            </a:pPr>
            <a:r>
              <a:rPr lang="hu-HU" sz="1600" dirty="0" smtClean="0">
                <a:solidFill>
                  <a:srgbClr val="0070C0"/>
                </a:solidFill>
              </a:rPr>
              <a:t>Each platform </a:t>
            </a:r>
            <a:r>
              <a:rPr lang="hu-HU" sz="1600" dirty="0" smtClean="0"/>
              <a:t>needs </a:t>
            </a:r>
            <a:r>
              <a:rPr lang="hu-HU" sz="1600" dirty="0" smtClean="0">
                <a:solidFill>
                  <a:srgbClr val="0070C0"/>
                </a:solidFill>
              </a:rPr>
              <a:t>one or more JVMs</a:t>
            </a:r>
          </a:p>
          <a:p>
            <a:r>
              <a:rPr lang="hu-HU" sz="1600" dirty="0"/>
              <a:t> </a:t>
            </a:r>
            <a:r>
              <a:rPr lang="hu-HU" sz="1600" dirty="0" smtClean="0"/>
              <a:t>      that suits the OS and the target ISA,</a:t>
            </a:r>
          </a:p>
          <a:p>
            <a:pPr>
              <a:spcAft>
                <a:spcPts val="600"/>
              </a:spcAft>
            </a:pPr>
            <a:r>
              <a:rPr lang="hu-HU" sz="1600" dirty="0"/>
              <a:t> </a:t>
            </a:r>
            <a:r>
              <a:rPr lang="hu-HU" sz="1600" dirty="0" smtClean="0"/>
              <a:t>       as indicated in the Figure.</a:t>
            </a:r>
          </a:p>
          <a:p>
            <a:pPr marL="285750" indent="-285750">
              <a:buFont typeface="Arial" panose="020B0604020202020204" pitchFamily="34" charset="0"/>
              <a:buChar char="•"/>
            </a:pPr>
            <a:r>
              <a:rPr lang="hu-HU" sz="1600" dirty="0" smtClean="0"/>
              <a:t>It is then the </a:t>
            </a:r>
            <a:r>
              <a:rPr lang="hu-HU" sz="1600" dirty="0" smtClean="0">
                <a:solidFill>
                  <a:srgbClr val="0070C0"/>
                </a:solidFill>
              </a:rPr>
              <a:t>task of the JVM to execute </a:t>
            </a:r>
          </a:p>
          <a:p>
            <a:r>
              <a:rPr lang="hu-HU" sz="1600" dirty="0">
                <a:solidFill>
                  <a:srgbClr val="0070C0"/>
                </a:solidFill>
              </a:rPr>
              <a:t> </a:t>
            </a:r>
            <a:r>
              <a:rPr lang="hu-HU" sz="1600" dirty="0" smtClean="0">
                <a:solidFill>
                  <a:srgbClr val="0070C0"/>
                </a:solidFill>
              </a:rPr>
              <a:t>      the bytecode </a:t>
            </a:r>
            <a:r>
              <a:rPr lang="hu-HU" sz="1600" dirty="0" smtClean="0"/>
              <a:t>e.g. by interpreting each</a:t>
            </a:r>
          </a:p>
          <a:p>
            <a:r>
              <a:rPr lang="hu-HU" sz="1600" dirty="0"/>
              <a:t> </a:t>
            </a:r>
            <a:r>
              <a:rPr lang="hu-HU" sz="1600" dirty="0" smtClean="0"/>
              <a:t>       bytecode instructions. </a:t>
            </a:r>
            <a:endParaRPr lang="en-US" sz="1600" dirty="0"/>
          </a:p>
        </p:txBody>
      </p:sp>
      <p:sp>
        <p:nvSpPr>
          <p:cNvPr id="6" name="TextBox 5"/>
          <p:cNvSpPr txBox="1"/>
          <p:nvPr/>
        </p:nvSpPr>
        <p:spPr>
          <a:xfrm>
            <a:off x="73843" y="505627"/>
            <a:ext cx="6829177" cy="369332"/>
          </a:xfrm>
          <a:prstGeom prst="rect">
            <a:avLst/>
          </a:prstGeom>
          <a:noFill/>
        </p:spPr>
        <p:txBody>
          <a:bodyPr wrap="none" rtlCol="0">
            <a:spAutoFit/>
          </a:bodyPr>
          <a:lstStyle/>
          <a:p>
            <a:r>
              <a:rPr lang="hu-HU" dirty="0" smtClean="0">
                <a:solidFill>
                  <a:schemeClr val="accent6"/>
                </a:solidFill>
              </a:rPr>
              <a:t>Example: Executing Java bytecode on different platforms</a:t>
            </a:r>
            <a:endParaRPr lang="en-US" dirty="0">
              <a:solidFill>
                <a:schemeClr val="accent6"/>
              </a:solidFill>
            </a:endParaRPr>
          </a:p>
        </p:txBody>
      </p:sp>
      <p:sp>
        <p:nvSpPr>
          <p:cNvPr id="7" name="TextBox 6"/>
          <p:cNvSpPr txBox="1"/>
          <p:nvPr/>
        </p:nvSpPr>
        <p:spPr>
          <a:xfrm>
            <a:off x="251520" y="6129300"/>
            <a:ext cx="6306150" cy="338554"/>
          </a:xfrm>
          <a:prstGeom prst="rect">
            <a:avLst/>
          </a:prstGeom>
          <a:noFill/>
        </p:spPr>
        <p:txBody>
          <a:bodyPr wrap="none" rtlCol="0">
            <a:spAutoFit/>
          </a:bodyPr>
          <a:lstStyle/>
          <a:p>
            <a:r>
              <a:rPr lang="hu-HU" sz="1600" dirty="0"/>
              <a:t>F</a:t>
            </a:r>
            <a:r>
              <a:rPr lang="hu-HU" sz="1600" dirty="0" smtClean="0"/>
              <a:t>igure: Different JVMs for different OSs and CPU ISA [84]  </a:t>
            </a:r>
            <a:endParaRPr lang="en-US" sz="1600" dirty="0"/>
          </a:p>
        </p:txBody>
      </p:sp>
    </p:spTree>
    <p:extLst>
      <p:ext uri="{BB962C8B-B14F-4D97-AF65-F5344CB8AC3E}">
        <p14:creationId xmlns:p14="http://schemas.microsoft.com/office/powerpoint/2010/main" val="23495465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(13)</a:t>
            </a:r>
            <a:endParaRPr lang="en-US" dirty="0">
              <a:solidFill>
                <a:srgbClr val="FFFFFF"/>
              </a:solidFill>
            </a:endParaRPr>
          </a:p>
        </p:txBody>
      </p:sp>
      <p:sp>
        <p:nvSpPr>
          <p:cNvPr id="5" name="TextBox 4"/>
          <p:cNvSpPr txBox="1"/>
          <p:nvPr/>
        </p:nvSpPr>
        <p:spPr>
          <a:xfrm>
            <a:off x="74515" y="506514"/>
            <a:ext cx="8246488" cy="369332"/>
          </a:xfrm>
          <a:prstGeom prst="rect">
            <a:avLst/>
          </a:prstGeom>
          <a:noFill/>
        </p:spPr>
        <p:txBody>
          <a:bodyPr wrap="none" rtlCol="0">
            <a:spAutoFit/>
          </a:bodyPr>
          <a:lstStyle/>
          <a:p>
            <a:r>
              <a:rPr lang="hu-HU" dirty="0" smtClean="0">
                <a:solidFill>
                  <a:schemeClr val="accent6"/>
                </a:solidFill>
              </a:rPr>
              <a:t>Jazelle DBX support for executing Java bytecode on ARM processors</a:t>
            </a:r>
            <a:endParaRPr lang="en-US" dirty="0">
              <a:solidFill>
                <a:schemeClr val="accent6"/>
              </a:solidFill>
            </a:endParaRPr>
          </a:p>
        </p:txBody>
      </p:sp>
      <p:sp>
        <p:nvSpPr>
          <p:cNvPr id="6" name="TextBox 5"/>
          <p:cNvSpPr txBox="1"/>
          <p:nvPr/>
        </p:nvSpPr>
        <p:spPr>
          <a:xfrm>
            <a:off x="219675" y="972385"/>
            <a:ext cx="8558369" cy="1969770"/>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An inherent </a:t>
            </a:r>
            <a:r>
              <a:rPr lang="hu-HU" sz="1600" dirty="0" smtClean="0">
                <a:solidFill>
                  <a:srgbClr val="FF0000"/>
                </a:solidFill>
              </a:rPr>
              <a:t>drawback of interpreting Java bytecode </a:t>
            </a:r>
            <a:r>
              <a:rPr lang="hu-HU" sz="1600" dirty="0" smtClean="0"/>
              <a:t>vs. compiled execution is </a:t>
            </a:r>
          </a:p>
          <a:p>
            <a:pPr>
              <a:spcAft>
                <a:spcPts val="600"/>
              </a:spcAft>
            </a:pPr>
            <a:r>
              <a:rPr lang="hu-HU" sz="1600" dirty="0"/>
              <a:t> </a:t>
            </a:r>
            <a:r>
              <a:rPr lang="hu-HU" sz="1600" dirty="0" smtClean="0"/>
              <a:t>      </a:t>
            </a:r>
            <a:r>
              <a:rPr lang="hu-HU" sz="1600" dirty="0" smtClean="0">
                <a:solidFill>
                  <a:srgbClr val="0070C0"/>
                </a:solidFill>
              </a:rPr>
              <a:t>slower speed</a:t>
            </a:r>
            <a:r>
              <a:rPr lang="hu-HU" sz="1600" dirty="0" smtClean="0"/>
              <a:t>.</a:t>
            </a:r>
          </a:p>
          <a:p>
            <a:pPr marL="285750" indent="-285750">
              <a:buClr>
                <a:schemeClr val="tx1"/>
              </a:buClr>
              <a:buFont typeface="Arial" panose="020B0604020202020204" pitchFamily="34" charset="0"/>
              <a:buChar char="•"/>
            </a:pPr>
            <a:r>
              <a:rPr lang="hu-HU" sz="1600" dirty="0" smtClean="0">
                <a:solidFill>
                  <a:srgbClr val="FF0000"/>
                </a:solidFill>
              </a:rPr>
              <a:t>Jazelle DBX</a:t>
            </a:r>
            <a:r>
              <a:rPr lang="hu-HU" sz="1600" dirty="0" smtClean="0"/>
              <a:t> aims at mitigating this drawback by providing </a:t>
            </a:r>
            <a:r>
              <a:rPr lang="hu-HU" sz="1600" dirty="0" smtClean="0">
                <a:solidFill>
                  <a:srgbClr val="0070C0"/>
                </a:solidFill>
              </a:rPr>
              <a:t>hardware support</a:t>
            </a:r>
          </a:p>
          <a:p>
            <a:pPr>
              <a:spcAft>
                <a:spcPts val="600"/>
              </a:spcAft>
            </a:pPr>
            <a:r>
              <a:rPr lang="hu-HU" sz="1600" dirty="0"/>
              <a:t> </a:t>
            </a:r>
            <a:r>
              <a:rPr lang="hu-HU" sz="1600" dirty="0" smtClean="0"/>
              <a:t>     for executing Java bytecode.</a:t>
            </a:r>
          </a:p>
          <a:p>
            <a:pPr marL="285750" indent="-285750">
              <a:buFont typeface="Arial" panose="020B0604020202020204" pitchFamily="34" charset="0"/>
              <a:buChar char="•"/>
            </a:pPr>
            <a:r>
              <a:rPr lang="hu-HU" sz="1600" dirty="0" smtClean="0"/>
              <a:t>For this reason Jazelle DBX provides a </a:t>
            </a:r>
            <a:r>
              <a:rPr lang="hu-HU" sz="1600" dirty="0" smtClean="0">
                <a:solidFill>
                  <a:srgbClr val="0070C0"/>
                </a:solidFill>
              </a:rPr>
              <a:t>third execution state, </a:t>
            </a:r>
            <a:r>
              <a:rPr lang="hu-HU" sz="1600" dirty="0" smtClean="0"/>
              <a:t>called the </a:t>
            </a:r>
            <a:r>
              <a:rPr lang="hu-HU" sz="1600" dirty="0" smtClean="0">
                <a:solidFill>
                  <a:srgbClr val="FF0000"/>
                </a:solidFill>
              </a:rPr>
              <a:t>Jaselle</a:t>
            </a:r>
          </a:p>
          <a:p>
            <a:r>
              <a:rPr lang="hu-HU" sz="1600" dirty="0">
                <a:solidFill>
                  <a:srgbClr val="FF0000"/>
                </a:solidFill>
              </a:rPr>
              <a:t> </a:t>
            </a:r>
            <a:r>
              <a:rPr lang="hu-HU" sz="1600" dirty="0" smtClean="0">
                <a:solidFill>
                  <a:srgbClr val="FF0000"/>
                </a:solidFill>
              </a:rPr>
              <a:t>    processor state</a:t>
            </a:r>
            <a:r>
              <a:rPr lang="hu-HU" sz="1600" dirty="0" smtClean="0"/>
              <a:t>, where </a:t>
            </a:r>
            <a:r>
              <a:rPr lang="hu-HU" sz="1600" dirty="0" smtClean="0">
                <a:solidFill>
                  <a:srgbClr val="0070C0"/>
                </a:solidFill>
              </a:rPr>
              <a:t>the processor decodes Java bytecode to ARM</a:t>
            </a:r>
          </a:p>
          <a:p>
            <a:r>
              <a:rPr lang="hu-HU" sz="1600" dirty="0">
                <a:solidFill>
                  <a:srgbClr val="0070C0"/>
                </a:solidFill>
              </a:rPr>
              <a:t> </a:t>
            </a:r>
            <a:r>
              <a:rPr lang="hu-HU" sz="1600" dirty="0" smtClean="0">
                <a:solidFill>
                  <a:srgbClr val="0070C0"/>
                </a:solidFill>
              </a:rPr>
              <a:t>    instructions</a:t>
            </a:r>
            <a:r>
              <a:rPr lang="hu-HU" sz="1600" dirty="0" smtClean="0"/>
              <a:t> as follows: </a:t>
            </a:r>
            <a:endParaRPr lang="en-US" sz="1600" dirty="0"/>
          </a:p>
        </p:txBody>
      </p:sp>
      <p:sp>
        <p:nvSpPr>
          <p:cNvPr id="8" name="TextBox 7"/>
          <p:cNvSpPr txBox="1"/>
          <p:nvPr/>
        </p:nvSpPr>
        <p:spPr>
          <a:xfrm>
            <a:off x="848880" y="2936373"/>
            <a:ext cx="8358635" cy="869469"/>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t>about 2/3 of Java bytecode will directly be mapped to ARM instructions, and</a:t>
            </a:r>
          </a:p>
          <a:p>
            <a:pPr marL="285750" indent="-285750">
              <a:buFont typeface="Arial" panose="020B0604020202020204" pitchFamily="34" charset="0"/>
              <a:buChar char="•"/>
            </a:pPr>
            <a:r>
              <a:rPr lang="hu-HU" sz="1600" dirty="0" smtClean="0"/>
              <a:t>the remainder will be trapped as exceptions and emulated by multiple ARM</a:t>
            </a:r>
          </a:p>
          <a:p>
            <a:r>
              <a:rPr lang="hu-HU" sz="1600" dirty="0" smtClean="0"/>
              <a:t>      instructions via rougly 8 kB of microcode memory.  </a:t>
            </a:r>
            <a:endParaRPr lang="en-US" sz="1600" dirty="0"/>
          </a:p>
        </p:txBody>
      </p:sp>
      <p:sp>
        <p:nvSpPr>
          <p:cNvPr id="4" name="TextBox 3"/>
          <p:cNvSpPr txBox="1"/>
          <p:nvPr/>
        </p:nvSpPr>
        <p:spPr>
          <a:xfrm>
            <a:off x="262710" y="3867195"/>
            <a:ext cx="8675388" cy="140038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A special instruction </a:t>
            </a:r>
            <a:r>
              <a:rPr lang="hu-HU" sz="1600" dirty="0" smtClean="0"/>
              <a:t>(the BXJ instruction) is used </a:t>
            </a:r>
            <a:r>
              <a:rPr lang="hu-HU" sz="1600" dirty="0" smtClean="0">
                <a:solidFill>
                  <a:srgbClr val="0070C0"/>
                </a:solidFill>
              </a:rPr>
              <a:t>to switch the processor from </a:t>
            </a:r>
          </a:p>
          <a:p>
            <a:pPr>
              <a:spcAft>
                <a:spcPts val="600"/>
              </a:spcAft>
            </a:pPr>
            <a:r>
              <a:rPr lang="hu-HU" sz="1600" dirty="0">
                <a:solidFill>
                  <a:srgbClr val="0070C0"/>
                </a:solidFill>
              </a:rPr>
              <a:t> </a:t>
            </a:r>
            <a:r>
              <a:rPr lang="hu-HU" sz="1600" dirty="0" smtClean="0">
                <a:solidFill>
                  <a:srgbClr val="0070C0"/>
                </a:solidFill>
              </a:rPr>
              <a:t>     the ARM state to </a:t>
            </a:r>
            <a:r>
              <a:rPr lang="hu-HU" sz="1600" dirty="0">
                <a:solidFill>
                  <a:srgbClr val="0070C0"/>
                </a:solidFill>
              </a:rPr>
              <a:t>the Jazelle </a:t>
            </a:r>
            <a:r>
              <a:rPr lang="hu-HU" sz="1600" dirty="0" smtClean="0">
                <a:solidFill>
                  <a:srgbClr val="0070C0"/>
                </a:solidFill>
              </a:rPr>
              <a:t>state. </a:t>
            </a:r>
            <a:endParaRPr lang="hu-HU" sz="1600" dirty="0">
              <a:solidFill>
                <a:srgbClr val="0070C0"/>
              </a:solidFill>
            </a:endParaRPr>
          </a:p>
          <a:p>
            <a:pPr marL="285750" indent="-285750">
              <a:buFont typeface="Arial" panose="020B0604020202020204" pitchFamily="34" charset="0"/>
              <a:buChar char="•"/>
            </a:pPr>
            <a:r>
              <a:rPr lang="hu-HU" sz="1600" dirty="0" smtClean="0"/>
              <a:t>Jazelle DBX was introduced in the ARMv5 based ARM926 in 2001 and was used</a:t>
            </a:r>
          </a:p>
          <a:p>
            <a:r>
              <a:rPr lang="hu-HU" sz="1600" dirty="0"/>
              <a:t> </a:t>
            </a:r>
            <a:r>
              <a:rPr lang="hu-HU" sz="1600" dirty="0" smtClean="0"/>
              <a:t>     in ARMv5 and ARMv6 processor implementations typically with </a:t>
            </a:r>
            <a:r>
              <a:rPr lang="hu-HU" sz="1600" dirty="0"/>
              <a:t>very </a:t>
            </a:r>
            <a:r>
              <a:rPr lang="hu-HU" sz="1600" dirty="0" smtClean="0"/>
              <a:t>limited</a:t>
            </a:r>
          </a:p>
          <a:p>
            <a:r>
              <a:rPr lang="hu-HU" sz="1600" dirty="0"/>
              <a:t> </a:t>
            </a:r>
            <a:r>
              <a:rPr lang="hu-HU" sz="1600" dirty="0" smtClean="0"/>
              <a:t>     </a:t>
            </a:r>
            <a:r>
              <a:rPr lang="hu-HU" sz="1600" dirty="0"/>
              <a:t>memory</a:t>
            </a:r>
            <a:r>
              <a:rPr lang="hu-HU" sz="1600" dirty="0" smtClean="0"/>
              <a:t>.</a:t>
            </a:r>
            <a:endParaRPr lang="en-US" sz="1600" dirty="0"/>
          </a:p>
        </p:txBody>
      </p:sp>
    </p:spTree>
    <p:extLst>
      <p:ext uri="{BB962C8B-B14F-4D97-AF65-F5344CB8AC3E}">
        <p14:creationId xmlns:p14="http://schemas.microsoft.com/office/powerpoint/2010/main" val="31935605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(14)</a:t>
            </a:r>
            <a:endParaRPr lang="en-US" dirty="0">
              <a:solidFill>
                <a:srgbClr val="FFFFFF"/>
              </a:solidFill>
            </a:endParaRPr>
          </a:p>
        </p:txBody>
      </p:sp>
      <p:pic>
        <p:nvPicPr>
          <p:cNvPr id="1026" name="Picture 2" descr="http://m.eet.com/media/1044425/JavaDBXPortHouse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262" y="1268760"/>
            <a:ext cx="4990993" cy="3476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772" y="505125"/>
            <a:ext cx="4344716" cy="369332"/>
          </a:xfrm>
          <a:prstGeom prst="rect">
            <a:avLst/>
          </a:prstGeom>
          <a:noFill/>
        </p:spPr>
        <p:txBody>
          <a:bodyPr wrap="none" rtlCol="0">
            <a:spAutoFit/>
          </a:bodyPr>
          <a:lstStyle/>
          <a:p>
            <a:r>
              <a:rPr lang="hu-HU" dirty="0" smtClean="0">
                <a:solidFill>
                  <a:schemeClr val="accent6"/>
                </a:solidFill>
              </a:rPr>
              <a:t>Implementation of Jazelle DBX </a:t>
            </a:r>
            <a:r>
              <a:rPr lang="hu-HU" dirty="0" smtClean="0"/>
              <a:t>[67]</a:t>
            </a:r>
            <a:endParaRPr lang="en-US" dirty="0"/>
          </a:p>
        </p:txBody>
      </p:sp>
    </p:spTree>
    <p:extLst>
      <p:ext uri="{BB962C8B-B14F-4D97-AF65-F5344CB8AC3E}">
        <p14:creationId xmlns:p14="http://schemas.microsoft.com/office/powerpoint/2010/main" val="32995209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(15)</a:t>
            </a:r>
            <a:endParaRPr lang="en-US" dirty="0">
              <a:solidFill>
                <a:srgbClr val="FFFFFF"/>
              </a:solidFill>
            </a:endParaRPr>
          </a:p>
        </p:txBody>
      </p:sp>
      <p:pic>
        <p:nvPicPr>
          <p:cNvPr id="3" name="Picture 2" descr="JVM, JRE and JD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4" y="1223755"/>
            <a:ext cx="3780421" cy="3780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6044" y="1101440"/>
            <a:ext cx="4121950" cy="162095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JDK (</a:t>
            </a:r>
            <a:r>
              <a:rPr lang="en-US" sz="1600" dirty="0" smtClean="0">
                <a:solidFill>
                  <a:srgbClr val="FF0000"/>
                </a:solidFill>
              </a:rPr>
              <a:t>Java </a:t>
            </a:r>
            <a:r>
              <a:rPr lang="en-US" sz="1600" dirty="0">
                <a:solidFill>
                  <a:srgbClr val="FF0000"/>
                </a:solidFill>
              </a:rPr>
              <a:t>Developer </a:t>
            </a:r>
            <a:r>
              <a:rPr lang="en-US" sz="1600" dirty="0" smtClean="0">
                <a:solidFill>
                  <a:srgbClr val="FF0000"/>
                </a:solidFill>
              </a:rPr>
              <a:t>Kit</a:t>
            </a:r>
            <a:r>
              <a:rPr lang="hu-HU" sz="1600" dirty="0" smtClean="0">
                <a:solidFill>
                  <a:srgbClr val="FF0000"/>
                </a:solidFill>
              </a:rPr>
              <a:t>)</a:t>
            </a:r>
            <a:r>
              <a:rPr lang="en-US" sz="1600" dirty="0" smtClean="0"/>
              <a:t> </a:t>
            </a:r>
            <a:r>
              <a:rPr lang="en-US" sz="1600" dirty="0"/>
              <a:t>contains </a:t>
            </a:r>
            <a:endParaRPr lang="hu-HU" sz="1600" dirty="0" smtClean="0"/>
          </a:p>
          <a:p>
            <a:r>
              <a:rPr lang="hu-HU" sz="1600" dirty="0"/>
              <a:t> </a:t>
            </a:r>
            <a:r>
              <a:rPr lang="hu-HU" sz="1600" dirty="0" smtClean="0"/>
              <a:t>     </a:t>
            </a:r>
            <a:r>
              <a:rPr lang="en-US" sz="1600" dirty="0" smtClean="0">
                <a:solidFill>
                  <a:srgbClr val="0070C0"/>
                </a:solidFill>
              </a:rPr>
              <a:t>tools </a:t>
            </a:r>
            <a:r>
              <a:rPr lang="en-US" sz="1600" dirty="0">
                <a:solidFill>
                  <a:srgbClr val="0070C0"/>
                </a:solidFill>
              </a:rPr>
              <a:t>needed </a:t>
            </a:r>
            <a:r>
              <a:rPr lang="hu-HU" sz="1600" dirty="0" smtClean="0">
                <a:solidFill>
                  <a:srgbClr val="0070C0"/>
                </a:solidFill>
              </a:rPr>
              <a:t>for</a:t>
            </a:r>
            <a:r>
              <a:rPr lang="en-US" sz="1600" dirty="0" smtClean="0">
                <a:solidFill>
                  <a:srgbClr val="0070C0"/>
                </a:solidFill>
              </a:rPr>
              <a:t> develop</a:t>
            </a:r>
            <a:r>
              <a:rPr lang="hu-HU" sz="1600" dirty="0" smtClean="0">
                <a:solidFill>
                  <a:srgbClr val="0070C0"/>
                </a:solidFill>
              </a:rPr>
              <a:t>ing</a:t>
            </a:r>
            <a:r>
              <a:rPr lang="en-US" sz="1600" dirty="0" smtClean="0">
                <a:solidFill>
                  <a:srgbClr val="0070C0"/>
                </a:solidFill>
              </a:rPr>
              <a:t> Java</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programs</a:t>
            </a:r>
            <a:r>
              <a:rPr lang="en-US" sz="1600" dirty="0" smtClean="0"/>
              <a:t>,</a:t>
            </a:r>
            <a:r>
              <a:rPr lang="hu-HU" sz="1600" dirty="0" smtClean="0"/>
              <a:t> such as the</a:t>
            </a:r>
            <a:r>
              <a:rPr lang="en-US" sz="1600" dirty="0" smtClean="0"/>
              <a:t> </a:t>
            </a:r>
            <a:r>
              <a:rPr lang="en-US" sz="1600" dirty="0"/>
              <a:t>compiler </a:t>
            </a:r>
            <a:endParaRPr lang="hu-HU" sz="1600" dirty="0" smtClean="0"/>
          </a:p>
          <a:p>
            <a:pPr>
              <a:spcAft>
                <a:spcPts val="300"/>
              </a:spcAft>
            </a:pPr>
            <a:r>
              <a:rPr lang="hu-HU" sz="1600" dirty="0"/>
              <a:t> </a:t>
            </a:r>
            <a:r>
              <a:rPr lang="hu-HU" sz="1600" dirty="0" smtClean="0"/>
              <a:t>     </a:t>
            </a:r>
            <a:r>
              <a:rPr lang="en-US" sz="1600" dirty="0" smtClean="0"/>
              <a:t>(</a:t>
            </a:r>
            <a:r>
              <a:rPr lang="en-US" sz="1600" dirty="0"/>
              <a:t>javac.exe), </a:t>
            </a:r>
            <a:r>
              <a:rPr lang="hu-HU" sz="1600" dirty="0" smtClean="0"/>
              <a:t>etc.</a:t>
            </a:r>
          </a:p>
          <a:p>
            <a:pPr marL="285750" indent="-285750">
              <a:buFont typeface="Arial" panose="020B0604020202020204" pitchFamily="34" charset="0"/>
              <a:buChar char="•"/>
            </a:pPr>
            <a:r>
              <a:rPr lang="hu-HU" sz="1600" dirty="0" smtClean="0"/>
              <a:t>The c</a:t>
            </a:r>
            <a:r>
              <a:rPr lang="en-US" sz="1600" dirty="0" err="1" smtClean="0"/>
              <a:t>ompiler</a:t>
            </a:r>
            <a:r>
              <a:rPr lang="en-US" sz="1600" dirty="0" smtClean="0"/>
              <a:t> </a:t>
            </a:r>
            <a:r>
              <a:rPr lang="en-US" sz="1600" dirty="0"/>
              <a:t>converts </a:t>
            </a:r>
            <a:r>
              <a:rPr lang="hu-HU" sz="1600" dirty="0" smtClean="0"/>
              <a:t>J</a:t>
            </a:r>
            <a:r>
              <a:rPr lang="en-US" sz="1600" dirty="0" smtClean="0"/>
              <a:t>ava </a:t>
            </a:r>
            <a:r>
              <a:rPr lang="en-US" sz="1600" dirty="0"/>
              <a:t>code </a:t>
            </a:r>
            <a:endParaRPr lang="hu-HU" sz="1600" dirty="0" smtClean="0"/>
          </a:p>
          <a:p>
            <a:r>
              <a:rPr lang="hu-HU" sz="1600" dirty="0"/>
              <a:t> </a:t>
            </a:r>
            <a:r>
              <a:rPr lang="hu-HU" sz="1600" dirty="0" smtClean="0"/>
              <a:t>     </a:t>
            </a:r>
            <a:r>
              <a:rPr lang="en-US" sz="1600" dirty="0" smtClean="0"/>
              <a:t>into </a:t>
            </a:r>
            <a:r>
              <a:rPr lang="en-US" sz="1600" dirty="0">
                <a:solidFill>
                  <a:srgbClr val="FF0000"/>
                </a:solidFill>
              </a:rPr>
              <a:t>byte code</a:t>
            </a:r>
            <a:r>
              <a:rPr lang="en-US" sz="1600" dirty="0" smtClean="0"/>
              <a:t>.</a:t>
            </a:r>
            <a:endParaRPr lang="en-US" sz="1600" dirty="0"/>
          </a:p>
        </p:txBody>
      </p:sp>
      <p:sp>
        <p:nvSpPr>
          <p:cNvPr id="6" name="TextBox 5"/>
          <p:cNvSpPr txBox="1"/>
          <p:nvPr/>
        </p:nvSpPr>
        <p:spPr>
          <a:xfrm>
            <a:off x="4707015" y="2666817"/>
            <a:ext cx="4436985" cy="1077218"/>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JRE (</a:t>
            </a:r>
            <a:r>
              <a:rPr lang="en-US" sz="1600" dirty="0" smtClean="0">
                <a:solidFill>
                  <a:srgbClr val="FF0000"/>
                </a:solidFill>
              </a:rPr>
              <a:t>Java </a:t>
            </a:r>
            <a:r>
              <a:rPr lang="en-US" sz="1600" dirty="0">
                <a:solidFill>
                  <a:srgbClr val="FF0000"/>
                </a:solidFill>
              </a:rPr>
              <a:t>Runtime </a:t>
            </a:r>
            <a:r>
              <a:rPr lang="en-US" sz="1600" dirty="0" smtClean="0">
                <a:solidFill>
                  <a:srgbClr val="FF0000"/>
                </a:solidFill>
              </a:rPr>
              <a:t>Environment</a:t>
            </a:r>
            <a:r>
              <a:rPr lang="hu-HU" sz="1600" dirty="0" smtClean="0">
                <a:solidFill>
                  <a:srgbClr val="FF0000"/>
                </a:solidFill>
              </a:rPr>
              <a:t>)</a:t>
            </a:r>
          </a:p>
          <a:p>
            <a:r>
              <a:rPr lang="hu-HU" sz="1600" dirty="0"/>
              <a:t> </a:t>
            </a:r>
            <a:r>
              <a:rPr lang="hu-HU" sz="1600" dirty="0" smtClean="0"/>
              <a:t>   </a:t>
            </a:r>
            <a:r>
              <a:rPr lang="en-US" sz="1600" dirty="0" smtClean="0"/>
              <a:t> </a:t>
            </a:r>
            <a:r>
              <a:rPr lang="hu-HU" sz="1600" dirty="0" smtClean="0"/>
              <a:t>  </a:t>
            </a:r>
            <a:r>
              <a:rPr lang="en-US" sz="1600" dirty="0" smtClean="0"/>
              <a:t>contains </a:t>
            </a:r>
            <a:r>
              <a:rPr lang="en-US" sz="1600" dirty="0" smtClean="0">
                <a:solidFill>
                  <a:srgbClr val="0070C0"/>
                </a:solidFill>
              </a:rPr>
              <a:t>JVM</a:t>
            </a:r>
            <a:r>
              <a:rPr lang="hu-HU" sz="1600" dirty="0" smtClean="0">
                <a:solidFill>
                  <a:srgbClr val="0070C0"/>
                </a:solidFill>
              </a:rPr>
              <a:t> that actually runs</a:t>
            </a:r>
          </a:p>
          <a:p>
            <a:r>
              <a:rPr lang="hu-HU" sz="1600" dirty="0">
                <a:solidFill>
                  <a:srgbClr val="0070C0"/>
                </a:solidFill>
              </a:rPr>
              <a:t> </a:t>
            </a:r>
            <a:r>
              <a:rPr lang="hu-HU" sz="1600" dirty="0" smtClean="0">
                <a:solidFill>
                  <a:srgbClr val="0070C0"/>
                </a:solidFill>
              </a:rPr>
              <a:t>      the Java program</a:t>
            </a:r>
            <a:r>
              <a:rPr lang="hu-HU" sz="1600" dirty="0" smtClean="0"/>
              <a:t>, </a:t>
            </a:r>
            <a:r>
              <a:rPr lang="en-US" sz="1600" dirty="0" smtClean="0"/>
              <a:t>class </a:t>
            </a:r>
            <a:r>
              <a:rPr lang="hu-HU" sz="1600" dirty="0" smtClean="0"/>
              <a:t>libraries</a:t>
            </a:r>
          </a:p>
          <a:p>
            <a:r>
              <a:rPr lang="hu-HU" sz="1600" dirty="0"/>
              <a:t> </a:t>
            </a:r>
            <a:r>
              <a:rPr lang="hu-HU" sz="1600" dirty="0" smtClean="0"/>
              <a:t>      </a:t>
            </a:r>
            <a:r>
              <a:rPr lang="en-US" sz="1600" dirty="0" smtClean="0"/>
              <a:t>and</a:t>
            </a:r>
            <a:r>
              <a:rPr lang="hu-HU" sz="1600" dirty="0" smtClean="0"/>
              <a:t> </a:t>
            </a:r>
            <a:r>
              <a:rPr lang="en-US" sz="1600" dirty="0" smtClean="0"/>
              <a:t>other </a:t>
            </a:r>
            <a:r>
              <a:rPr lang="en-US" sz="1600" dirty="0"/>
              <a:t>supporting files. </a:t>
            </a:r>
            <a:endParaRPr lang="hu-HU" sz="1600" dirty="0" smtClean="0"/>
          </a:p>
        </p:txBody>
      </p:sp>
      <p:sp>
        <p:nvSpPr>
          <p:cNvPr id="7" name="TextBox 6"/>
          <p:cNvSpPr txBox="1"/>
          <p:nvPr/>
        </p:nvSpPr>
        <p:spPr>
          <a:xfrm>
            <a:off x="4721530" y="3728353"/>
            <a:ext cx="4121950" cy="181588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smtClean="0">
                <a:solidFill>
                  <a:srgbClr val="FF0000"/>
                </a:solidFill>
              </a:rPr>
              <a:t>JVM </a:t>
            </a:r>
            <a:r>
              <a:rPr lang="hu-HU" sz="1600" dirty="0" smtClean="0">
                <a:solidFill>
                  <a:srgbClr val="FF0000"/>
                </a:solidFill>
              </a:rPr>
              <a:t>(Java Virtual Machine) </a:t>
            </a:r>
            <a:r>
              <a:rPr lang="en-US" sz="1600" dirty="0" smtClean="0">
                <a:solidFill>
                  <a:srgbClr val="0070C0"/>
                </a:solidFill>
              </a:rPr>
              <a:t>runs</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en-US" sz="1600" dirty="0">
                <a:solidFill>
                  <a:srgbClr val="0070C0"/>
                </a:solidFill>
              </a:rPr>
              <a:t>the program, and it uses the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class </a:t>
            </a:r>
            <a:r>
              <a:rPr lang="en-US" sz="1600" dirty="0">
                <a:solidFill>
                  <a:srgbClr val="0070C0"/>
                </a:solidFill>
              </a:rPr>
              <a:t>libraries, and other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supporting </a:t>
            </a:r>
            <a:r>
              <a:rPr lang="en-US" sz="1600" dirty="0"/>
              <a:t>files provided in JRE. </a:t>
            </a:r>
            <a:endParaRPr lang="hu-HU" sz="1600" dirty="0" smtClean="0"/>
          </a:p>
          <a:p>
            <a:pPr marL="285750" indent="-285750">
              <a:buFont typeface="Arial" panose="020B0604020202020204" pitchFamily="34" charset="0"/>
              <a:buChar char="•"/>
            </a:pPr>
            <a:r>
              <a:rPr lang="hu-HU" sz="1600" dirty="0" smtClean="0"/>
              <a:t>To </a:t>
            </a:r>
            <a:r>
              <a:rPr lang="en-US" sz="1600" dirty="0" smtClean="0"/>
              <a:t>run </a:t>
            </a:r>
            <a:r>
              <a:rPr lang="hu-HU" sz="1600" dirty="0" smtClean="0"/>
              <a:t>J</a:t>
            </a:r>
            <a:r>
              <a:rPr lang="en-US" sz="1600" dirty="0" smtClean="0"/>
              <a:t>ava program</a:t>
            </a:r>
            <a:r>
              <a:rPr lang="hu-HU" sz="1600" dirty="0" smtClean="0"/>
              <a:t>s</a:t>
            </a:r>
            <a:r>
              <a:rPr lang="en-US" sz="1600" dirty="0" smtClean="0"/>
              <a:t>, </a:t>
            </a:r>
            <a:r>
              <a:rPr lang="hu-HU" sz="1600" dirty="0" smtClean="0"/>
              <a:t>the fitting</a:t>
            </a:r>
          </a:p>
          <a:p>
            <a:r>
              <a:rPr lang="hu-HU" sz="1600" dirty="0"/>
              <a:t> </a:t>
            </a:r>
            <a:r>
              <a:rPr lang="hu-HU" sz="1600" dirty="0" smtClean="0"/>
              <a:t> </a:t>
            </a:r>
            <a:r>
              <a:rPr lang="en-US" sz="1600" dirty="0" smtClean="0"/>
              <a:t> </a:t>
            </a:r>
            <a:r>
              <a:rPr lang="hu-HU" sz="1600" dirty="0" smtClean="0"/>
              <a:t>    </a:t>
            </a:r>
            <a:r>
              <a:rPr lang="en-US" sz="1600" dirty="0" smtClean="0"/>
              <a:t>JRE </a:t>
            </a:r>
            <a:r>
              <a:rPr lang="hu-HU" sz="1600" dirty="0" smtClean="0"/>
              <a:t>needs to be </a:t>
            </a:r>
            <a:r>
              <a:rPr lang="en-US" sz="1600" dirty="0" smtClean="0"/>
              <a:t>installed </a:t>
            </a:r>
            <a:r>
              <a:rPr lang="hu-HU" sz="1600" dirty="0" smtClean="0"/>
              <a:t>o</a:t>
            </a:r>
            <a:r>
              <a:rPr lang="en-US" sz="1600" dirty="0" smtClean="0"/>
              <a:t>n the</a:t>
            </a:r>
            <a:endParaRPr lang="hu-HU" sz="1600" dirty="0" smtClean="0"/>
          </a:p>
          <a:p>
            <a:r>
              <a:rPr lang="hu-HU" sz="1600" dirty="0" smtClean="0"/>
              <a:t>       </a:t>
            </a:r>
            <a:r>
              <a:rPr lang="en-US" sz="1600" dirty="0" smtClean="0"/>
              <a:t>system</a:t>
            </a:r>
            <a:r>
              <a:rPr lang="hu-HU" sz="1600" dirty="0" smtClean="0"/>
              <a:t>.</a:t>
            </a:r>
            <a:endParaRPr lang="en-US" sz="1600" dirty="0"/>
          </a:p>
        </p:txBody>
      </p:sp>
      <p:sp>
        <p:nvSpPr>
          <p:cNvPr id="9" name="TextBox 8"/>
          <p:cNvSpPr txBox="1"/>
          <p:nvPr/>
        </p:nvSpPr>
        <p:spPr>
          <a:xfrm>
            <a:off x="341313" y="5472032"/>
            <a:ext cx="9046222" cy="882293"/>
          </a:xfrm>
          <a:prstGeom prst="rect">
            <a:avLst/>
          </a:prstGeom>
          <a:noFill/>
        </p:spPr>
        <p:txBody>
          <a:bodyPr wrap="square" rtlCol="0">
            <a:spAutoFit/>
          </a:bodyPr>
          <a:lstStyle/>
          <a:p>
            <a:pPr marL="285750" indent="-285750">
              <a:spcAft>
                <a:spcPts val="400"/>
              </a:spcAft>
              <a:buClr>
                <a:schemeClr val="tx1"/>
              </a:buClr>
              <a:buFont typeface="Arial" panose="020B0604020202020204" pitchFamily="34" charset="0"/>
              <a:buChar char="•"/>
            </a:pPr>
            <a:r>
              <a:rPr lang="en-US" sz="1600" dirty="0" smtClean="0">
                <a:solidFill>
                  <a:srgbClr val="0070C0"/>
                </a:solidFill>
              </a:rPr>
              <a:t>JVM itself</a:t>
            </a:r>
            <a:r>
              <a:rPr lang="hu-HU" sz="1600" dirty="0" smtClean="0">
                <a:solidFill>
                  <a:srgbClr val="0070C0"/>
                </a:solidFill>
              </a:rPr>
              <a:t> is</a:t>
            </a:r>
            <a:r>
              <a:rPr lang="en-US" sz="1600" dirty="0" smtClean="0">
                <a:solidFill>
                  <a:srgbClr val="0070C0"/>
                </a:solidFill>
              </a:rPr>
              <a:t> </a:t>
            </a:r>
            <a:r>
              <a:rPr lang="en-US" sz="1600" dirty="0">
                <a:solidFill>
                  <a:srgbClr val="0070C0"/>
                </a:solidFill>
              </a:rPr>
              <a:t>not </a:t>
            </a:r>
            <a:r>
              <a:rPr lang="en-US" sz="1600" dirty="0" smtClean="0">
                <a:solidFill>
                  <a:srgbClr val="0070C0"/>
                </a:solidFill>
              </a:rPr>
              <a:t>platform </a:t>
            </a:r>
            <a:r>
              <a:rPr lang="en-US" sz="1600" dirty="0">
                <a:solidFill>
                  <a:srgbClr val="0070C0"/>
                </a:solidFill>
              </a:rPr>
              <a:t>independent</a:t>
            </a:r>
            <a:r>
              <a:rPr lang="en-US" sz="1600" dirty="0" smtClean="0"/>
              <a:t>.</a:t>
            </a:r>
            <a:r>
              <a:rPr lang="hu-HU" sz="1600" dirty="0" smtClean="0"/>
              <a:t>  </a:t>
            </a:r>
          </a:p>
          <a:p>
            <a:pPr marL="285750" indent="-285750">
              <a:buFont typeface="Arial" panose="020B0604020202020204" pitchFamily="34" charset="0"/>
              <a:buChar char="•"/>
            </a:pPr>
            <a:r>
              <a:rPr lang="hu-HU" sz="1600" dirty="0" smtClean="0"/>
              <a:t>W</a:t>
            </a:r>
            <a:r>
              <a:rPr lang="en-US" sz="1600" dirty="0" err="1" smtClean="0"/>
              <a:t>hen</a:t>
            </a:r>
            <a:r>
              <a:rPr lang="en-US" sz="1600" dirty="0" smtClean="0"/>
              <a:t> </a:t>
            </a:r>
            <a:r>
              <a:rPr lang="en-US" sz="1600" dirty="0"/>
              <a:t>JVM has to interpret the byte codes to machine language, then it has </a:t>
            </a:r>
            <a:r>
              <a:rPr lang="en-US" sz="1600" dirty="0" smtClean="0"/>
              <a:t>to</a:t>
            </a:r>
            <a:endParaRPr lang="hu-HU" sz="1600" dirty="0" smtClean="0"/>
          </a:p>
          <a:p>
            <a:r>
              <a:rPr lang="hu-HU" sz="1600" dirty="0"/>
              <a:t> </a:t>
            </a:r>
            <a:r>
              <a:rPr lang="hu-HU" sz="1600" dirty="0" smtClean="0"/>
              <a:t>    </a:t>
            </a:r>
            <a:r>
              <a:rPr lang="en-US" sz="1600" dirty="0" smtClean="0"/>
              <a:t> </a:t>
            </a:r>
            <a:r>
              <a:rPr lang="hu-HU" sz="1600" dirty="0" smtClean="0"/>
              <a:t>interact with the OS and interpretes Java bytecode on the ARM ISA.</a:t>
            </a:r>
            <a:r>
              <a:rPr lang="en-US" sz="1600" dirty="0" smtClean="0"/>
              <a:t> </a:t>
            </a:r>
            <a:endParaRPr lang="en-US" sz="1600" dirty="0"/>
          </a:p>
        </p:txBody>
      </p:sp>
      <p:sp>
        <p:nvSpPr>
          <p:cNvPr id="10" name="TextBox 9"/>
          <p:cNvSpPr txBox="1"/>
          <p:nvPr/>
        </p:nvSpPr>
        <p:spPr>
          <a:xfrm>
            <a:off x="0" y="6390038"/>
            <a:ext cx="5328703" cy="338554"/>
          </a:xfrm>
          <a:prstGeom prst="rect">
            <a:avLst/>
          </a:prstGeom>
          <a:noFill/>
        </p:spPr>
        <p:txBody>
          <a:bodyPr wrap="none" rtlCol="0">
            <a:spAutoFit/>
          </a:bodyPr>
          <a:lstStyle/>
          <a:p>
            <a:r>
              <a:rPr lang="hu-HU" sz="1600" dirty="0" smtClean="0"/>
              <a:t>Figure: The Java programming </a:t>
            </a:r>
            <a:r>
              <a:rPr lang="hu-HU" sz="1600" dirty="0" err="1" smtClean="0"/>
              <a:t>environment</a:t>
            </a:r>
            <a:r>
              <a:rPr lang="hu-HU" sz="1600" dirty="0" smtClean="0"/>
              <a:t> [85] </a:t>
            </a:r>
            <a:endParaRPr lang="en-US" sz="1600" dirty="0"/>
          </a:p>
        </p:txBody>
      </p:sp>
      <p:sp>
        <p:nvSpPr>
          <p:cNvPr id="11" name="TextBox 10"/>
          <p:cNvSpPr txBox="1"/>
          <p:nvPr/>
        </p:nvSpPr>
        <p:spPr>
          <a:xfrm>
            <a:off x="73406" y="504338"/>
            <a:ext cx="5609036" cy="338554"/>
          </a:xfrm>
          <a:prstGeom prst="rect">
            <a:avLst/>
          </a:prstGeom>
          <a:noFill/>
        </p:spPr>
        <p:txBody>
          <a:bodyPr wrap="none" rtlCol="0">
            <a:spAutoFit/>
          </a:bodyPr>
          <a:lstStyle/>
          <a:p>
            <a:r>
              <a:rPr lang="hu-HU" sz="1600" dirty="0" smtClean="0">
                <a:solidFill>
                  <a:srgbClr val="FF0000"/>
                </a:solidFill>
              </a:rPr>
              <a:t>Remark 1: The Java programming </a:t>
            </a:r>
            <a:r>
              <a:rPr lang="hu-HU" sz="1600" dirty="0" err="1" smtClean="0">
                <a:solidFill>
                  <a:srgbClr val="FF0000"/>
                </a:solidFill>
              </a:rPr>
              <a:t>environment</a:t>
            </a:r>
            <a:r>
              <a:rPr lang="hu-HU" sz="1600" dirty="0" smtClean="0">
                <a:solidFill>
                  <a:srgbClr val="FF0000"/>
                </a:solidFill>
              </a:rPr>
              <a:t> </a:t>
            </a:r>
            <a:r>
              <a:rPr lang="hu-HU" sz="1600" dirty="0" smtClean="0"/>
              <a:t>[85]</a:t>
            </a:r>
            <a:endParaRPr lang="en-US" sz="1600" dirty="0"/>
          </a:p>
        </p:txBody>
      </p:sp>
    </p:spTree>
    <p:extLst>
      <p:ext uri="{BB962C8B-B14F-4D97-AF65-F5344CB8AC3E}">
        <p14:creationId xmlns:p14="http://schemas.microsoft.com/office/powerpoint/2010/main" val="15682875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2.4.2 </a:t>
            </a:r>
            <a:r>
              <a:rPr lang="en-US" dirty="0" err="1">
                <a:solidFill>
                  <a:srgbClr val="FFFFFF"/>
                </a:solidFill>
              </a:rPr>
              <a:t>Jazelle</a:t>
            </a:r>
            <a:r>
              <a:rPr lang="en-US" dirty="0">
                <a:solidFill>
                  <a:srgbClr val="FFFFFF"/>
                </a:solidFill>
              </a:rPr>
              <a:t> (</a:t>
            </a:r>
            <a:r>
              <a:rPr lang="en-US" dirty="0" err="1">
                <a:solidFill>
                  <a:srgbClr val="FFFFFF"/>
                </a:solidFill>
              </a:rPr>
              <a:t>Jazelle</a:t>
            </a:r>
            <a:r>
              <a:rPr lang="en-US" dirty="0">
                <a:solidFill>
                  <a:srgbClr val="FFFFFF"/>
                </a:solidFill>
              </a:rPr>
              <a:t> DBX) </a:t>
            </a:r>
            <a:r>
              <a:rPr lang="hu-HU" dirty="0">
                <a:solidFill>
                  <a:srgbClr val="FFFFFF"/>
                </a:solidFill>
              </a:rPr>
              <a:t>(16)</a:t>
            </a:r>
            <a:endParaRPr lang="en-US" dirty="0">
              <a:solidFill>
                <a:srgbClr val="FFFFFF"/>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748" b="36874"/>
          <a:stretch/>
        </p:blipFill>
        <p:spPr>
          <a:xfrm>
            <a:off x="0" y="2078850"/>
            <a:ext cx="9144000" cy="2025226"/>
          </a:xfrm>
          <a:prstGeom prst="rect">
            <a:avLst/>
          </a:prstGeom>
        </p:spPr>
      </p:pic>
      <p:sp>
        <p:nvSpPr>
          <p:cNvPr id="5" name="TextBox 4"/>
          <p:cNvSpPr txBox="1"/>
          <p:nvPr/>
        </p:nvSpPr>
        <p:spPr>
          <a:xfrm>
            <a:off x="881590" y="6309320"/>
            <a:ext cx="2671629" cy="369332"/>
          </a:xfrm>
          <a:prstGeom prst="rect">
            <a:avLst/>
          </a:prstGeom>
          <a:noFill/>
        </p:spPr>
        <p:txBody>
          <a:bodyPr wrap="none" rtlCol="0">
            <a:spAutoFit/>
          </a:bodyPr>
          <a:lstStyle/>
          <a:p>
            <a:r>
              <a:rPr lang="hu-HU" dirty="0" smtClean="0"/>
              <a:t>.Net native deep dive</a:t>
            </a:r>
            <a:endParaRPr lang="en-US" dirty="0"/>
          </a:p>
        </p:txBody>
      </p:sp>
      <p:sp>
        <p:nvSpPr>
          <p:cNvPr id="3" name="TextBox 2"/>
          <p:cNvSpPr txBox="1"/>
          <p:nvPr/>
        </p:nvSpPr>
        <p:spPr>
          <a:xfrm>
            <a:off x="73411" y="505458"/>
            <a:ext cx="3923895" cy="338554"/>
          </a:xfrm>
          <a:prstGeom prst="rect">
            <a:avLst/>
          </a:prstGeom>
          <a:noFill/>
        </p:spPr>
        <p:txBody>
          <a:bodyPr wrap="none" rtlCol="0">
            <a:spAutoFit/>
          </a:bodyPr>
          <a:lstStyle/>
          <a:p>
            <a:r>
              <a:rPr lang="hu-HU" sz="1600" dirty="0" smtClean="0">
                <a:solidFill>
                  <a:srgbClr val="FF0000"/>
                </a:solidFill>
              </a:rPr>
              <a:t>Remark 2: Code generation in .NET </a:t>
            </a:r>
            <a:endParaRPr lang="en-US" sz="1600" dirty="0">
              <a:solidFill>
                <a:srgbClr val="FF0000"/>
              </a:solidFill>
            </a:endParaRPr>
          </a:p>
        </p:txBody>
      </p:sp>
      <p:sp>
        <p:nvSpPr>
          <p:cNvPr id="6" name="TextBox 5"/>
          <p:cNvSpPr txBox="1"/>
          <p:nvPr/>
        </p:nvSpPr>
        <p:spPr>
          <a:xfrm>
            <a:off x="2614825" y="4215571"/>
            <a:ext cx="4017062" cy="338554"/>
          </a:xfrm>
          <a:prstGeom prst="rect">
            <a:avLst/>
          </a:prstGeom>
          <a:noFill/>
        </p:spPr>
        <p:txBody>
          <a:bodyPr wrap="none" rtlCol="0">
            <a:spAutoFit/>
          </a:bodyPr>
          <a:lstStyle/>
          <a:p>
            <a:r>
              <a:rPr lang="hu-HU" sz="1600" dirty="0" smtClean="0"/>
              <a:t>Figure: Code generation in .NET [88]</a:t>
            </a:r>
            <a:endParaRPr lang="en-US" sz="1600" dirty="0"/>
          </a:p>
        </p:txBody>
      </p:sp>
      <p:sp>
        <p:nvSpPr>
          <p:cNvPr id="7" name="TextBox 6"/>
          <p:cNvSpPr txBox="1"/>
          <p:nvPr/>
        </p:nvSpPr>
        <p:spPr>
          <a:xfrm>
            <a:off x="75089" y="980905"/>
            <a:ext cx="8821133" cy="830997"/>
          </a:xfrm>
          <a:prstGeom prst="rect">
            <a:avLst/>
          </a:prstGeom>
          <a:noFill/>
        </p:spPr>
        <p:txBody>
          <a:bodyPr wrap="none" rtlCol="0">
            <a:spAutoFit/>
          </a:bodyPr>
          <a:lstStyle/>
          <a:p>
            <a:r>
              <a:rPr lang="hu-HU" sz="1600" dirty="0" smtClean="0"/>
              <a:t>A further example for making use of the virtual machine principle is Microsoft's</a:t>
            </a:r>
          </a:p>
          <a:p>
            <a:r>
              <a:rPr lang="hu-HU" sz="1600" dirty="0"/>
              <a:t> </a:t>
            </a:r>
            <a:r>
              <a:rPr lang="hu-HU" sz="1600" dirty="0" smtClean="0"/>
              <a:t> </a:t>
            </a:r>
            <a:r>
              <a:rPr lang="hu-HU" sz="1600" dirty="0" smtClean="0">
                <a:solidFill>
                  <a:srgbClr val="FF0000"/>
                </a:solidFill>
              </a:rPr>
              <a:t>MSIL bytecode </a:t>
            </a:r>
            <a:r>
              <a:rPr lang="hu-HU" sz="1600" dirty="0" smtClean="0"/>
              <a:t>(officially known as </a:t>
            </a:r>
            <a:r>
              <a:rPr lang="hu-HU" sz="1600" dirty="0" smtClean="0">
                <a:solidFill>
                  <a:srgbClr val="FF0000"/>
                </a:solidFill>
              </a:rPr>
              <a:t>CIL (Common Intermediate language)</a:t>
            </a:r>
            <a:r>
              <a:rPr lang="hu-HU" sz="1600" dirty="0" smtClean="0"/>
              <a:t>), that is</a:t>
            </a:r>
          </a:p>
          <a:p>
            <a:r>
              <a:rPr lang="hu-HU" sz="1600" dirty="0">
                <a:solidFill>
                  <a:srgbClr val="0070C0"/>
                </a:solidFill>
              </a:rPr>
              <a:t> </a:t>
            </a:r>
            <a:r>
              <a:rPr lang="hu-HU" sz="1600" dirty="0" smtClean="0">
                <a:solidFill>
                  <a:srgbClr val="0070C0"/>
                </a:solidFill>
              </a:rPr>
              <a:t> utilized by the .NET framwork </a:t>
            </a:r>
            <a:r>
              <a:rPr lang="hu-HU" sz="1600" dirty="0" smtClean="0"/>
              <a:t>(see the Figure below).  </a:t>
            </a:r>
            <a:endParaRPr lang="en-US" sz="1600" dirty="0"/>
          </a:p>
        </p:txBody>
      </p:sp>
    </p:spTree>
    <p:extLst>
      <p:ext uri="{BB962C8B-B14F-4D97-AF65-F5344CB8AC3E}">
        <p14:creationId xmlns:p14="http://schemas.microsoft.com/office/powerpoint/2010/main" val="77434101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(1)</a:t>
            </a:r>
            <a:endParaRPr lang="en-US" dirty="0">
              <a:solidFill>
                <a:srgbClr val="FFFFFF"/>
              </a:solidFill>
            </a:endParaRPr>
          </a:p>
        </p:txBody>
      </p:sp>
      <p:sp>
        <p:nvSpPr>
          <p:cNvPr id="6" name="Text Box 7"/>
          <p:cNvSpPr txBox="1">
            <a:spLocks noChangeArrowheads="1"/>
          </p:cNvSpPr>
          <p:nvPr/>
        </p:nvSpPr>
        <p:spPr bwMode="auto">
          <a:xfrm>
            <a:off x="2549981" y="3633767"/>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7" name="Text Box 7"/>
          <p:cNvSpPr txBox="1">
            <a:spLocks noChangeArrowheads="1"/>
          </p:cNvSpPr>
          <p:nvPr/>
        </p:nvSpPr>
        <p:spPr bwMode="auto">
          <a:xfrm>
            <a:off x="2450269" y="1763815"/>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8" name="Text Box 7"/>
          <p:cNvSpPr txBox="1">
            <a:spLocks noChangeArrowheads="1"/>
          </p:cNvSpPr>
          <p:nvPr/>
        </p:nvSpPr>
        <p:spPr bwMode="auto">
          <a:xfrm>
            <a:off x="5790356" y="3638489"/>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0" name="Right Arrow 9"/>
          <p:cNvSpPr/>
          <p:nvPr/>
        </p:nvSpPr>
        <p:spPr bwMode="auto">
          <a:xfrm>
            <a:off x="5516683" y="3654025"/>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1" name="Straight Connector 10"/>
          <p:cNvCxnSpPr/>
          <p:nvPr/>
        </p:nvCxnSpPr>
        <p:spPr bwMode="auto">
          <a:xfrm flipH="1">
            <a:off x="6462225" y="3564015"/>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462385" y="3609020"/>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p:cNvSpPr/>
          <p:nvPr/>
        </p:nvSpPr>
        <p:spPr bwMode="auto">
          <a:xfrm>
            <a:off x="2488907" y="1890145"/>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5" name="TextBox 14"/>
          <p:cNvSpPr txBox="1"/>
          <p:nvPr/>
        </p:nvSpPr>
        <p:spPr>
          <a:xfrm>
            <a:off x="2724340" y="3924055"/>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17" name="Lekerekített téglalap 7"/>
          <p:cNvSpPr/>
          <p:nvPr/>
        </p:nvSpPr>
        <p:spPr>
          <a:xfrm>
            <a:off x="3736310" y="533384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19" name="TextBox 18"/>
          <p:cNvSpPr txBox="1"/>
          <p:nvPr/>
        </p:nvSpPr>
        <p:spPr>
          <a:xfrm>
            <a:off x="3746496" y="5809727"/>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20" name="Lekerekített téglalap 7"/>
          <p:cNvSpPr/>
          <p:nvPr/>
        </p:nvSpPr>
        <p:spPr>
          <a:xfrm>
            <a:off x="6462225" y="5342306"/>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21" name="TextBox 20"/>
          <p:cNvSpPr txBox="1"/>
          <p:nvPr/>
        </p:nvSpPr>
        <p:spPr>
          <a:xfrm>
            <a:off x="7478078" y="5818185"/>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22" name="Lekerekített téglalap 7"/>
          <p:cNvSpPr/>
          <p:nvPr/>
        </p:nvSpPr>
        <p:spPr>
          <a:xfrm>
            <a:off x="7658334" y="5334745"/>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23" name="TextBox 22"/>
          <p:cNvSpPr txBox="1"/>
          <p:nvPr/>
        </p:nvSpPr>
        <p:spPr>
          <a:xfrm>
            <a:off x="6681372" y="6009963"/>
            <a:ext cx="716863" cy="276999"/>
          </a:xfrm>
          <a:prstGeom prst="rect">
            <a:avLst/>
          </a:prstGeom>
          <a:noFill/>
        </p:spPr>
        <p:txBody>
          <a:bodyPr wrap="none" rtlCol="0">
            <a:spAutoFit/>
          </a:bodyPr>
          <a:lstStyle/>
          <a:p>
            <a:r>
              <a:rPr lang="hu-HU" sz="1200" dirty="0" smtClean="0"/>
              <a:t>(2011)</a:t>
            </a:r>
            <a:endParaRPr lang="en-US" sz="1200" dirty="0"/>
          </a:p>
        </p:txBody>
      </p:sp>
      <p:sp>
        <p:nvSpPr>
          <p:cNvPr id="25" name="TextBox 24"/>
          <p:cNvSpPr txBox="1"/>
          <p:nvPr/>
        </p:nvSpPr>
        <p:spPr>
          <a:xfrm>
            <a:off x="2860632" y="2056203"/>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27" name="TextBox 26"/>
          <p:cNvSpPr txBox="1"/>
          <p:nvPr/>
        </p:nvSpPr>
        <p:spPr>
          <a:xfrm>
            <a:off x="3633406" y="4891807"/>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28" name="TextBox 27"/>
          <p:cNvSpPr txBox="1"/>
          <p:nvPr/>
        </p:nvSpPr>
        <p:spPr>
          <a:xfrm>
            <a:off x="3652391" y="2888940"/>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29" name="TextBox 28"/>
          <p:cNvSpPr txBox="1"/>
          <p:nvPr/>
        </p:nvSpPr>
        <p:spPr>
          <a:xfrm>
            <a:off x="4025035" y="3124851"/>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30" name="TextBox 29"/>
          <p:cNvSpPr txBox="1"/>
          <p:nvPr/>
        </p:nvSpPr>
        <p:spPr>
          <a:xfrm>
            <a:off x="296525" y="653434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1" name="TextBox 30"/>
          <p:cNvSpPr txBox="1"/>
          <p:nvPr/>
        </p:nvSpPr>
        <p:spPr>
          <a:xfrm>
            <a:off x="74185" y="504235"/>
            <a:ext cx="6045053" cy="369332"/>
          </a:xfrm>
          <a:prstGeom prst="rect">
            <a:avLst/>
          </a:prstGeom>
          <a:noFill/>
        </p:spPr>
        <p:txBody>
          <a:bodyPr wrap="none" rtlCol="0">
            <a:spAutoFit/>
          </a:bodyPr>
          <a:lstStyle/>
          <a:p>
            <a:r>
              <a:rPr lang="hu-HU" dirty="0" smtClean="0">
                <a:solidFill>
                  <a:schemeClr val="accent6"/>
                </a:solidFill>
              </a:rPr>
              <a:t>2.4.3 Jazelle RCT (Runtime Compilation Target) -1</a:t>
            </a:r>
            <a:endParaRPr lang="en-US" dirty="0">
              <a:solidFill>
                <a:schemeClr val="accent6"/>
              </a:solidFill>
            </a:endParaRPr>
          </a:p>
        </p:txBody>
      </p:sp>
      <p:sp>
        <p:nvSpPr>
          <p:cNvPr id="32" name="TextBox 31"/>
          <p:cNvSpPr txBox="1"/>
          <p:nvPr/>
        </p:nvSpPr>
        <p:spPr>
          <a:xfrm>
            <a:off x="72906" y="967184"/>
            <a:ext cx="8648714" cy="830997"/>
          </a:xfrm>
          <a:prstGeom prst="rect">
            <a:avLst/>
          </a:prstGeom>
          <a:noFill/>
        </p:spPr>
        <p:txBody>
          <a:bodyPr wrap="none" rtlCol="0">
            <a:spAutoFit/>
          </a:bodyPr>
          <a:lstStyle/>
          <a:p>
            <a:r>
              <a:rPr lang="hu-HU" sz="1600" dirty="0"/>
              <a:t>It was </a:t>
            </a:r>
            <a:r>
              <a:rPr lang="hu-HU" sz="1600" dirty="0">
                <a:solidFill>
                  <a:srgbClr val="0070C0"/>
                </a:solidFill>
              </a:rPr>
              <a:t>introduced </a:t>
            </a:r>
            <a:r>
              <a:rPr lang="hu-HU" sz="1600" dirty="0" smtClean="0">
                <a:solidFill>
                  <a:srgbClr val="0070C0"/>
                </a:solidFill>
              </a:rPr>
              <a:t>in 2005 </a:t>
            </a:r>
            <a:r>
              <a:rPr lang="hu-HU" sz="1600" dirty="0" smtClean="0"/>
              <a:t>(along </a:t>
            </a:r>
            <a:r>
              <a:rPr lang="hu-HU" sz="1600" dirty="0"/>
              <a:t>with the first Cortex processor (Cortex-A8),</a:t>
            </a:r>
          </a:p>
          <a:p>
            <a:r>
              <a:rPr lang="hu-HU" sz="1600" dirty="0"/>
              <a:t> </a:t>
            </a:r>
            <a:r>
              <a:rPr lang="hu-HU" sz="1600" dirty="0" smtClean="0"/>
              <a:t> based </a:t>
            </a:r>
            <a:r>
              <a:rPr lang="hu-HU" sz="1600" dirty="0"/>
              <a:t>on the ARMv7 Issue </a:t>
            </a:r>
            <a:r>
              <a:rPr lang="hu-HU" sz="1600" dirty="0" smtClean="0"/>
              <a:t>A,) </a:t>
            </a:r>
            <a:r>
              <a:rPr lang="hu-HU" sz="1600" dirty="0"/>
              <a:t>but </a:t>
            </a:r>
            <a:r>
              <a:rPr lang="hu-HU" sz="1600" dirty="0">
                <a:solidFill>
                  <a:srgbClr val="0070C0"/>
                </a:solidFill>
              </a:rPr>
              <a:t>withdrawn </a:t>
            </a:r>
            <a:r>
              <a:rPr lang="hu-HU" sz="1600" dirty="0" smtClean="0">
                <a:solidFill>
                  <a:srgbClr val="0070C0"/>
                </a:solidFill>
              </a:rPr>
              <a:t>in 2011 </a:t>
            </a:r>
            <a:r>
              <a:rPr lang="hu-HU" sz="1600" dirty="0" smtClean="0"/>
              <a:t>(with </a:t>
            </a:r>
            <a:r>
              <a:rPr lang="hu-HU" sz="1600" dirty="0"/>
              <a:t>the ARMv7 Issue </a:t>
            </a:r>
            <a:r>
              <a:rPr lang="hu-HU" sz="1600" dirty="0" smtClean="0"/>
              <a:t>C,)</a:t>
            </a:r>
          </a:p>
          <a:p>
            <a:r>
              <a:rPr lang="hu-HU" sz="1600" dirty="0" smtClean="0"/>
              <a:t>  as seen below. </a:t>
            </a:r>
            <a:endParaRPr lang="en-US" sz="1600" dirty="0"/>
          </a:p>
        </p:txBody>
      </p:sp>
      <p:sp>
        <p:nvSpPr>
          <p:cNvPr id="33" name="Rounded Rectangle 32"/>
          <p:cNvSpPr/>
          <p:nvPr/>
        </p:nvSpPr>
        <p:spPr bwMode="auto">
          <a:xfrm>
            <a:off x="2724340" y="3520548"/>
            <a:ext cx="6238888" cy="283406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nvGrpSpPr>
          <p:cNvPr id="34" name="Group 33"/>
          <p:cNvGrpSpPr/>
          <p:nvPr/>
        </p:nvGrpSpPr>
        <p:grpSpPr>
          <a:xfrm>
            <a:off x="212898" y="3203099"/>
            <a:ext cx="2320025" cy="3195355"/>
            <a:chOff x="212898" y="2663915"/>
            <a:chExt cx="2320025" cy="3195355"/>
          </a:xfrm>
        </p:grpSpPr>
        <p:sp>
          <p:nvSpPr>
            <p:cNvPr id="35"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36" name="Right Arrow 35"/>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7" name="TextBox 36"/>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38"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9" name="TextBox 38"/>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40" name="TextBox 39"/>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41" name="TextBox 40"/>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65883814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(2)</a:t>
            </a:r>
            <a:endParaRPr lang="en-US" dirty="0">
              <a:solidFill>
                <a:srgbClr val="FFFFFF"/>
              </a:solidFill>
            </a:endParaRPr>
          </a:p>
        </p:txBody>
      </p:sp>
      <p:sp>
        <p:nvSpPr>
          <p:cNvPr id="3" name="TextBox 2"/>
          <p:cNvSpPr txBox="1"/>
          <p:nvPr/>
        </p:nvSpPr>
        <p:spPr>
          <a:xfrm>
            <a:off x="73770" y="506739"/>
            <a:ext cx="5939255" cy="369332"/>
          </a:xfrm>
          <a:prstGeom prst="rect">
            <a:avLst/>
          </a:prstGeom>
          <a:noFill/>
        </p:spPr>
        <p:txBody>
          <a:bodyPr wrap="none" rtlCol="0">
            <a:spAutoFit/>
          </a:bodyPr>
          <a:lstStyle/>
          <a:p>
            <a:r>
              <a:rPr lang="hu-HU" dirty="0" smtClean="0">
                <a:solidFill>
                  <a:schemeClr val="accent6"/>
                </a:solidFill>
              </a:rPr>
              <a:t>Jazelle RCT (Runtime Compilation Target) </a:t>
            </a:r>
            <a:r>
              <a:rPr lang="hu-HU" dirty="0" smtClean="0"/>
              <a:t>[86] </a:t>
            </a:r>
            <a:r>
              <a:rPr lang="hu-HU" dirty="0" smtClean="0">
                <a:solidFill>
                  <a:schemeClr val="accent6"/>
                </a:solidFill>
              </a:rPr>
              <a:t>-2</a:t>
            </a:r>
            <a:endParaRPr lang="en-US" dirty="0">
              <a:solidFill>
                <a:schemeClr val="accent6"/>
              </a:solidFill>
            </a:endParaRPr>
          </a:p>
        </p:txBody>
      </p:sp>
      <p:sp>
        <p:nvSpPr>
          <p:cNvPr id="4" name="TextBox 3"/>
          <p:cNvSpPr txBox="1"/>
          <p:nvPr/>
        </p:nvSpPr>
        <p:spPr>
          <a:xfrm>
            <a:off x="211983" y="953725"/>
            <a:ext cx="8946745" cy="1723549"/>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FF0000"/>
                </a:solidFill>
              </a:rPr>
              <a:t>Jazelle RCT </a:t>
            </a:r>
            <a:r>
              <a:rPr lang="hu-HU" sz="1600" dirty="0" smtClean="0"/>
              <a:t>is dubbed also as the </a:t>
            </a:r>
            <a:r>
              <a:rPr lang="hu-HU" sz="1600" dirty="0" smtClean="0">
                <a:solidFill>
                  <a:srgbClr val="FF0000"/>
                </a:solidFill>
              </a:rPr>
              <a:t>ThumbEE</a:t>
            </a:r>
            <a:r>
              <a:rPr lang="hu-HU" sz="1600" dirty="0" smtClean="0"/>
              <a:t> extension, since it makes use  </a:t>
            </a:r>
          </a:p>
          <a:p>
            <a:r>
              <a:rPr lang="hu-HU" sz="1600" dirty="0" smtClean="0"/>
              <a:t>       of the ThumEE execution environment that is based on an enhanced version</a:t>
            </a:r>
          </a:p>
          <a:p>
            <a:pPr>
              <a:spcAft>
                <a:spcPts val="600"/>
              </a:spcAft>
            </a:pPr>
            <a:r>
              <a:rPr lang="hu-HU" sz="1600" dirty="0" smtClean="0"/>
              <a:t>       of the Thumb2 instruction set.</a:t>
            </a:r>
          </a:p>
          <a:p>
            <a:pPr marL="285750" indent="-285750">
              <a:spcAft>
                <a:spcPts val="600"/>
              </a:spcAft>
              <a:buFont typeface="Arial" panose="020B0604020202020204" pitchFamily="34" charset="0"/>
              <a:buChar char="•"/>
            </a:pPr>
            <a:r>
              <a:rPr lang="hu-HU" sz="1600" dirty="0" smtClean="0"/>
              <a:t>It aims at </a:t>
            </a:r>
            <a:r>
              <a:rPr lang="hu-HU" sz="1600" dirty="0" smtClean="0">
                <a:solidFill>
                  <a:srgbClr val="0070C0"/>
                </a:solidFill>
              </a:rPr>
              <a:t>speeding up the execution of </a:t>
            </a:r>
            <a:r>
              <a:rPr lang="hu-HU" sz="1600" dirty="0" smtClean="0">
                <a:solidFill>
                  <a:srgbClr val="FF0000"/>
                </a:solidFill>
              </a:rPr>
              <a:t>dynamically generated code</a:t>
            </a:r>
            <a:r>
              <a:rPr lang="hu-HU" sz="1600" dirty="0" smtClean="0">
                <a:solidFill>
                  <a:srgbClr val="0070C0"/>
                </a:solidFill>
              </a:rPr>
              <a:t>.</a:t>
            </a:r>
          </a:p>
          <a:p>
            <a:pPr marL="285750" indent="-285750">
              <a:buFont typeface="Arial" panose="020B0604020202020204" pitchFamily="34" charset="0"/>
              <a:buChar char="•"/>
            </a:pPr>
            <a:r>
              <a:rPr lang="hu-HU" sz="1600" dirty="0" smtClean="0"/>
              <a:t>This is code that is </a:t>
            </a:r>
            <a:r>
              <a:rPr lang="hu-HU" sz="1600" dirty="0" smtClean="0">
                <a:solidFill>
                  <a:srgbClr val="0070C0"/>
                </a:solidFill>
              </a:rPr>
              <a:t>compiled e.g. from a portable bytecode </a:t>
            </a:r>
            <a:r>
              <a:rPr lang="hu-HU" sz="1600" dirty="0" smtClean="0"/>
              <a:t>e.g. Java, Perl, Python</a:t>
            </a:r>
          </a:p>
          <a:p>
            <a:r>
              <a:rPr lang="hu-HU" sz="1600" dirty="0"/>
              <a:t> </a:t>
            </a:r>
            <a:r>
              <a:rPr lang="hu-HU" sz="1600" dirty="0" smtClean="0"/>
              <a:t>     bytecode or .Net MSIL, </a:t>
            </a:r>
            <a:r>
              <a:rPr lang="hu-HU" sz="1600" dirty="0" smtClean="0">
                <a:solidFill>
                  <a:srgbClr val="0070C0"/>
                </a:solidFill>
              </a:rPr>
              <a:t>on the processor </a:t>
            </a:r>
            <a:endParaRPr lang="en-US" sz="1600" dirty="0">
              <a:solidFill>
                <a:srgbClr val="0070C0"/>
              </a:solidFill>
            </a:endParaRPr>
          </a:p>
        </p:txBody>
      </p:sp>
      <p:sp>
        <p:nvSpPr>
          <p:cNvPr id="8" name="TextBox 7"/>
          <p:cNvSpPr txBox="1"/>
          <p:nvPr/>
        </p:nvSpPr>
        <p:spPr>
          <a:xfrm>
            <a:off x="932667" y="2638382"/>
            <a:ext cx="7599773" cy="88229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either</a:t>
            </a:r>
            <a:r>
              <a:rPr lang="en-US" sz="1600" dirty="0">
                <a:solidFill>
                  <a:srgbClr val="0070C0"/>
                </a:solidFill>
              </a:rPr>
              <a:t> </a:t>
            </a:r>
            <a:r>
              <a:rPr lang="en-US" sz="1600" dirty="0" smtClean="0">
                <a:solidFill>
                  <a:srgbClr val="0070C0"/>
                </a:solidFill>
              </a:rPr>
              <a:t>while downloading</a:t>
            </a:r>
            <a:r>
              <a:rPr lang="hu-HU" sz="1600" dirty="0" smtClean="0">
                <a:solidFill>
                  <a:srgbClr val="0070C0"/>
                </a:solidFill>
              </a:rPr>
              <a:t> the bytecode </a:t>
            </a:r>
            <a:r>
              <a:rPr lang="hu-HU" sz="1600" dirty="0" smtClean="0"/>
              <a:t>(by an </a:t>
            </a:r>
            <a:r>
              <a:rPr lang="hu-HU" sz="1600" dirty="0" smtClean="0">
                <a:solidFill>
                  <a:srgbClr val="FF0000"/>
                </a:solidFill>
              </a:rPr>
              <a:t>Ahead-Of-Time or AOT</a:t>
            </a:r>
          </a:p>
          <a:p>
            <a:pPr>
              <a:spcAft>
                <a:spcPts val="400"/>
              </a:spcAft>
            </a:pPr>
            <a:r>
              <a:rPr lang="hu-HU" sz="1600" dirty="0"/>
              <a:t> </a:t>
            </a:r>
            <a:r>
              <a:rPr lang="hu-HU" sz="1600" dirty="0" smtClean="0"/>
              <a:t>     </a:t>
            </a:r>
            <a:r>
              <a:rPr lang="hu-HU" sz="1600" dirty="0" smtClean="0">
                <a:solidFill>
                  <a:srgbClr val="FF0000"/>
                </a:solidFill>
              </a:rPr>
              <a:t>compiler</a:t>
            </a:r>
            <a:r>
              <a:rPr lang="hu-HU" sz="1600" dirty="0" smtClean="0"/>
              <a:t>) or</a:t>
            </a:r>
          </a:p>
          <a:p>
            <a:pPr marL="285750" indent="-285750">
              <a:buFont typeface="Arial" panose="020B0604020202020204" pitchFamily="34" charset="0"/>
              <a:buChar char="•"/>
            </a:pPr>
            <a:r>
              <a:rPr lang="hu-HU" sz="1600" dirty="0" smtClean="0"/>
              <a:t> </a:t>
            </a:r>
            <a:r>
              <a:rPr lang="hu-HU" sz="1600" dirty="0" smtClean="0">
                <a:solidFill>
                  <a:srgbClr val="0070C0"/>
                </a:solidFill>
              </a:rPr>
              <a:t>during execution of the code </a:t>
            </a:r>
            <a:r>
              <a:rPr lang="hu-HU" sz="1600" dirty="0" smtClean="0"/>
              <a:t>(by an </a:t>
            </a:r>
            <a:r>
              <a:rPr lang="hu-HU" sz="1600" dirty="0" smtClean="0">
                <a:solidFill>
                  <a:srgbClr val="FF0000"/>
                </a:solidFill>
              </a:rPr>
              <a:t>Just-In-Time compiler</a:t>
            </a:r>
            <a:r>
              <a:rPr lang="hu-HU" sz="1600" dirty="0" smtClean="0"/>
              <a:t>).</a:t>
            </a:r>
            <a:endParaRPr lang="en-US" sz="1600" dirty="0"/>
          </a:p>
        </p:txBody>
      </p:sp>
    </p:spTree>
    <p:extLst>
      <p:ext uri="{BB962C8B-B14F-4D97-AF65-F5344CB8AC3E}">
        <p14:creationId xmlns:p14="http://schemas.microsoft.com/office/powerpoint/2010/main" val="23168674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(3)</a:t>
            </a:r>
          </a:p>
        </p:txBody>
      </p:sp>
      <p:sp>
        <p:nvSpPr>
          <p:cNvPr id="8" name="TextBox 7"/>
          <p:cNvSpPr txBox="1"/>
          <p:nvPr/>
        </p:nvSpPr>
        <p:spPr>
          <a:xfrm>
            <a:off x="75050" y="506207"/>
            <a:ext cx="7821180" cy="369332"/>
          </a:xfrm>
          <a:prstGeom prst="rect">
            <a:avLst/>
          </a:prstGeom>
          <a:noFill/>
        </p:spPr>
        <p:txBody>
          <a:bodyPr wrap="none" rtlCol="0">
            <a:spAutoFit/>
          </a:bodyPr>
          <a:lstStyle/>
          <a:p>
            <a:r>
              <a:rPr lang="hu-HU" dirty="0" smtClean="0">
                <a:solidFill>
                  <a:schemeClr val="accent6"/>
                </a:solidFill>
              </a:rPr>
              <a:t>Example: Just-in-time (JIT) compilation in Java environment </a:t>
            </a:r>
            <a:r>
              <a:rPr lang="hu-HU" dirty="0" smtClean="0"/>
              <a:t>[73]</a:t>
            </a:r>
            <a:endParaRPr lang="hu-HU" dirty="0"/>
          </a:p>
        </p:txBody>
      </p:sp>
      <p:sp>
        <p:nvSpPr>
          <p:cNvPr id="9" name="TextBox 8"/>
          <p:cNvSpPr txBox="1"/>
          <p:nvPr/>
        </p:nvSpPr>
        <p:spPr>
          <a:xfrm>
            <a:off x="259943" y="978282"/>
            <a:ext cx="8847137" cy="830997"/>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Java </a:t>
            </a:r>
            <a:r>
              <a:rPr lang="en-US" sz="1600" dirty="0">
                <a:solidFill>
                  <a:srgbClr val="0070C0"/>
                </a:solidFill>
              </a:rPr>
              <a:t>bytecode </a:t>
            </a:r>
            <a:r>
              <a:rPr lang="hu-HU" sz="1600" dirty="0" smtClean="0">
                <a:solidFill>
                  <a:srgbClr val="0070C0"/>
                </a:solidFill>
              </a:rPr>
              <a:t>is </a:t>
            </a:r>
            <a:r>
              <a:rPr lang="en-US" sz="1600" dirty="0" smtClean="0">
                <a:solidFill>
                  <a:srgbClr val="0070C0"/>
                </a:solidFill>
              </a:rPr>
              <a:t>loaded</a:t>
            </a:r>
            <a:r>
              <a:rPr lang="hu-HU" sz="1600" dirty="0" smtClean="0">
                <a:solidFill>
                  <a:srgbClr val="0070C0"/>
                </a:solidFill>
              </a:rPr>
              <a:t>,</a:t>
            </a:r>
            <a:r>
              <a:rPr lang="en-US" sz="1600" dirty="0" smtClean="0">
                <a:solidFill>
                  <a:srgbClr val="0070C0"/>
                </a:solidFill>
              </a:rPr>
              <a:t> </a:t>
            </a:r>
            <a:r>
              <a:rPr lang="hu-HU" sz="1600" dirty="0" smtClean="0">
                <a:solidFill>
                  <a:srgbClr val="0070C0"/>
                </a:solidFill>
              </a:rPr>
              <a:t>compiled to native code each time a method is called, compiled code is cached in memory and will be executed </a:t>
            </a:r>
            <a:r>
              <a:rPr lang="en-US" sz="1600" dirty="0" smtClean="0">
                <a:solidFill>
                  <a:srgbClr val="0070C0"/>
                </a:solidFill>
              </a:rPr>
              <a:t>by </a:t>
            </a:r>
            <a:r>
              <a:rPr lang="hu-HU" sz="1600" dirty="0" smtClean="0">
                <a:solidFill>
                  <a:srgbClr val="0070C0"/>
                </a:solidFill>
              </a:rPr>
              <a:t>the</a:t>
            </a:r>
            <a:r>
              <a:rPr lang="en-US" sz="1600" dirty="0" smtClean="0">
                <a:solidFill>
                  <a:srgbClr val="0070C0"/>
                </a:solidFill>
              </a:rPr>
              <a:t> </a:t>
            </a:r>
            <a:r>
              <a:rPr lang="en-US" sz="1600" dirty="0">
                <a:solidFill>
                  <a:srgbClr val="0070C0"/>
                </a:solidFill>
              </a:rPr>
              <a:t>Java Virtual Machine (JVM</a:t>
            </a:r>
            <a:r>
              <a:rPr lang="en-US" sz="1600" dirty="0" smtClean="0">
                <a:solidFill>
                  <a:srgbClr val="0070C0"/>
                </a:solidFill>
              </a:rPr>
              <a:t>)</a:t>
            </a:r>
            <a:r>
              <a:rPr lang="hu-HU" sz="1600" dirty="0" smtClean="0"/>
              <a:t>, as shwn below.</a:t>
            </a:r>
          </a:p>
        </p:txBody>
      </p:sp>
      <p:sp>
        <p:nvSpPr>
          <p:cNvPr id="10" name="TextBox 9"/>
          <p:cNvSpPr txBox="1"/>
          <p:nvPr/>
        </p:nvSpPr>
        <p:spPr>
          <a:xfrm>
            <a:off x="1317997" y="6309320"/>
            <a:ext cx="6224333" cy="338554"/>
          </a:xfrm>
          <a:prstGeom prst="rect">
            <a:avLst/>
          </a:prstGeom>
          <a:noFill/>
        </p:spPr>
        <p:txBody>
          <a:bodyPr wrap="none" rtlCol="0">
            <a:spAutoFit/>
          </a:bodyPr>
          <a:lstStyle/>
          <a:p>
            <a:r>
              <a:rPr lang="hu-HU" sz="1600" smtClean="0"/>
              <a:t>Figure: Just-in-time compilation in Java einvironment [73]</a:t>
            </a:r>
            <a:endParaRPr lang="hu-HU" sz="1600"/>
          </a:p>
        </p:txBody>
      </p:sp>
      <p:grpSp>
        <p:nvGrpSpPr>
          <p:cNvPr id="3" name="Group 2"/>
          <p:cNvGrpSpPr/>
          <p:nvPr/>
        </p:nvGrpSpPr>
        <p:grpSpPr>
          <a:xfrm>
            <a:off x="1241630" y="2079196"/>
            <a:ext cx="6976053" cy="3960094"/>
            <a:chOff x="1241630" y="2348880"/>
            <a:chExt cx="6976053" cy="3960094"/>
          </a:xfrm>
        </p:grpSpPr>
        <p:grpSp>
          <p:nvGrpSpPr>
            <p:cNvPr id="7" name="Group 6"/>
            <p:cNvGrpSpPr/>
            <p:nvPr/>
          </p:nvGrpSpPr>
          <p:grpSpPr>
            <a:xfrm>
              <a:off x="1241630" y="2348880"/>
              <a:ext cx="6681851" cy="3825425"/>
              <a:chOff x="1781689" y="2078850"/>
              <a:chExt cx="6681851" cy="3825425"/>
            </a:xfrm>
          </p:grpSpPr>
          <p:pic>
            <p:nvPicPr>
              <p:cNvPr id="2050" name="Picture 2" descr="http://en.citizendium.org/images/7/76/JITcompila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t="10036"/>
              <a:stretch/>
            </p:blipFill>
            <p:spPr bwMode="auto">
              <a:xfrm>
                <a:off x="1781689" y="2078850"/>
                <a:ext cx="6074557" cy="3825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77245" y="2877325"/>
                <a:ext cx="1686295" cy="461665"/>
              </a:xfrm>
              <a:prstGeom prst="rect">
                <a:avLst/>
              </a:prstGeom>
              <a:noFill/>
            </p:spPr>
            <p:txBody>
              <a:bodyPr wrap="none" rtlCol="0">
                <a:spAutoFit/>
              </a:bodyPr>
              <a:lstStyle/>
              <a:p>
                <a:pPr algn="ctr"/>
                <a:r>
                  <a:rPr lang="hu-HU" sz="1200" smtClean="0"/>
                  <a:t> Platform neutral</a:t>
                </a:r>
              </a:p>
              <a:p>
                <a:pPr algn="ctr"/>
                <a:r>
                  <a:rPr lang="hu-HU" sz="1200" smtClean="0"/>
                  <a:t> portable bytecode </a:t>
                </a:r>
                <a:endParaRPr lang="hu-HU" sz="1200"/>
              </a:p>
            </p:txBody>
          </p:sp>
          <p:sp>
            <p:nvSpPr>
              <p:cNvPr id="4" name="TextBox 3"/>
              <p:cNvSpPr txBox="1"/>
              <p:nvPr/>
            </p:nvSpPr>
            <p:spPr>
              <a:xfrm>
                <a:off x="7065770" y="2547395"/>
                <a:ext cx="1016625" cy="276999"/>
              </a:xfrm>
              <a:prstGeom prst="rect">
                <a:avLst/>
              </a:prstGeom>
              <a:noFill/>
            </p:spPr>
            <p:txBody>
              <a:bodyPr wrap="none" rtlCol="0">
                <a:spAutoFit/>
              </a:bodyPr>
              <a:lstStyle/>
              <a:p>
                <a:r>
                  <a:rPr lang="hu-HU" sz="1200" smtClean="0"/>
                  <a:t>Extensions</a:t>
                </a:r>
                <a:endParaRPr lang="hu-HU" sz="1200"/>
              </a:p>
            </p:txBody>
          </p:sp>
        </p:grpSp>
        <p:sp>
          <p:nvSpPr>
            <p:cNvPr id="11" name="TextBox 10"/>
            <p:cNvSpPr txBox="1"/>
            <p:nvPr/>
          </p:nvSpPr>
          <p:spPr>
            <a:xfrm>
              <a:off x="7677150" y="5229200"/>
              <a:ext cx="540533" cy="307777"/>
            </a:xfrm>
            <a:prstGeom prst="rect">
              <a:avLst/>
            </a:prstGeom>
            <a:noFill/>
          </p:spPr>
          <p:txBody>
            <a:bodyPr wrap="none" rtlCol="0">
              <a:spAutoFit/>
            </a:bodyPr>
            <a:lstStyle/>
            <a:p>
              <a:r>
                <a:rPr lang="hu-HU" sz="1400" smtClean="0"/>
                <a:t>JVM</a:t>
              </a:r>
              <a:endParaRPr lang="hu-HU" sz="1400"/>
            </a:p>
          </p:txBody>
        </p:sp>
        <p:sp>
          <p:nvSpPr>
            <p:cNvPr id="12" name="Up Arrow 11"/>
            <p:cNvSpPr/>
            <p:nvPr/>
          </p:nvSpPr>
          <p:spPr bwMode="auto">
            <a:xfrm>
              <a:off x="3941930" y="5814265"/>
              <a:ext cx="135015" cy="432000"/>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3973884" y="6031975"/>
              <a:ext cx="1943289" cy="276999"/>
            </a:xfrm>
            <a:prstGeom prst="rect">
              <a:avLst/>
            </a:prstGeom>
            <a:noFill/>
          </p:spPr>
          <p:txBody>
            <a:bodyPr wrap="none" rtlCol="0">
              <a:spAutoFit/>
            </a:bodyPr>
            <a:lstStyle/>
            <a:p>
              <a:r>
                <a:rPr lang="hu-HU" sz="1200" dirty="0" smtClean="0"/>
                <a:t> ThumbEE ISA support</a:t>
              </a:r>
              <a:endParaRPr lang="hu-HU" sz="1200" dirty="0"/>
            </a:p>
          </p:txBody>
        </p:sp>
      </p:grpSp>
    </p:spTree>
    <p:extLst>
      <p:ext uri="{BB962C8B-B14F-4D97-AF65-F5344CB8AC3E}">
        <p14:creationId xmlns:p14="http://schemas.microsoft.com/office/powerpoint/2010/main" val="136764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825" y="1299641"/>
            <a:ext cx="9070617" cy="1154162"/>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600" dirty="0">
                <a:solidFill>
                  <a:srgbClr val="FF0000"/>
                </a:solidFill>
              </a:rPr>
              <a:t>ARM designs dominate recently the embedded and the mobile market</a:t>
            </a:r>
            <a:endParaRPr lang="hu-HU" sz="1600" dirty="0">
              <a:solidFill>
                <a:srgbClr val="FF0000"/>
              </a:solidFill>
            </a:endParaRPr>
          </a:p>
          <a:p>
            <a:pPr>
              <a:spcAft>
                <a:spcPts val="600"/>
              </a:spcAft>
            </a:pPr>
            <a:r>
              <a:rPr lang="hu-HU" sz="1600" dirty="0">
                <a:solidFill>
                  <a:srgbClr val="FF0000"/>
                </a:solidFill>
              </a:rPr>
              <a:t>    </a:t>
            </a:r>
            <a:r>
              <a:rPr lang="en-US" sz="1600" dirty="0">
                <a:solidFill>
                  <a:srgbClr val="FF0000"/>
                </a:solidFill>
              </a:rPr>
              <a:t> </a:t>
            </a:r>
            <a:r>
              <a:rPr lang="en-US" sz="1600" dirty="0">
                <a:solidFill>
                  <a:srgbClr val="000000"/>
                </a:solidFill>
              </a:rPr>
              <a:t> (including smartphones and tablets</a:t>
            </a:r>
            <a:r>
              <a:rPr lang="en-US" sz="1600" dirty="0" smtClean="0">
                <a:solidFill>
                  <a:srgbClr val="000000"/>
                </a:solidFill>
              </a:rPr>
              <a:t>).</a:t>
            </a:r>
            <a:endParaRPr lang="hu-HU" sz="1600" dirty="0" smtClean="0">
              <a:solidFill>
                <a:srgbClr val="000000"/>
              </a:solidFill>
            </a:endParaRPr>
          </a:p>
          <a:p>
            <a:pPr marL="285750" indent="-285750">
              <a:buFont typeface="Arial" panose="020B0604020202020204" pitchFamily="34" charset="0"/>
              <a:buChar char="•"/>
            </a:pPr>
            <a:r>
              <a:rPr lang="en-US" sz="1600" dirty="0" smtClean="0">
                <a:solidFill>
                  <a:srgbClr val="000000"/>
                </a:solidFill>
              </a:rPr>
              <a:t>As </a:t>
            </a:r>
            <a:r>
              <a:rPr lang="en-US" sz="1600" dirty="0">
                <a:solidFill>
                  <a:srgbClr val="000000"/>
                </a:solidFill>
              </a:rPr>
              <a:t>of 2014 more than 50 billion ARM </a:t>
            </a:r>
            <a:r>
              <a:rPr lang="en-US" sz="1600" dirty="0" smtClean="0">
                <a:solidFill>
                  <a:srgbClr val="000000"/>
                </a:solidFill>
              </a:rPr>
              <a:t>based processors </a:t>
            </a:r>
            <a:r>
              <a:rPr lang="en-US" sz="1600" dirty="0">
                <a:solidFill>
                  <a:srgbClr val="000000"/>
                </a:solidFill>
              </a:rPr>
              <a:t>have been </a:t>
            </a:r>
            <a:r>
              <a:rPr lang="en-US" sz="1600" dirty="0" smtClean="0">
                <a:solidFill>
                  <a:srgbClr val="000000"/>
                </a:solidFill>
              </a:rPr>
              <a:t>produced</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in total</a:t>
            </a:r>
            <a:r>
              <a:rPr lang="en-US" sz="1600" dirty="0" smtClean="0">
                <a:solidFill>
                  <a:srgbClr val="000000"/>
                </a:solidFill>
              </a:rPr>
              <a:t>, up from</a:t>
            </a:r>
            <a:r>
              <a:rPr lang="hu-HU" sz="1600" dirty="0" smtClean="0">
                <a:solidFill>
                  <a:srgbClr val="000000"/>
                </a:solidFill>
              </a:rPr>
              <a:t> </a:t>
            </a:r>
            <a:r>
              <a:rPr lang="en-US" sz="1600" dirty="0" smtClean="0">
                <a:solidFill>
                  <a:srgbClr val="000000"/>
                </a:solidFill>
              </a:rPr>
              <a:t>10</a:t>
            </a:r>
            <a:r>
              <a:rPr lang="en-US" sz="1600" dirty="0">
                <a:solidFill>
                  <a:srgbClr val="000000"/>
                </a:solidFill>
              </a:rPr>
              <a:t> billion in 2008 </a:t>
            </a:r>
            <a:r>
              <a:rPr lang="en-US" sz="1600" dirty="0" smtClean="0">
                <a:solidFill>
                  <a:srgbClr val="000000"/>
                </a:solidFill>
              </a:rPr>
              <a:t>[</a:t>
            </a:r>
            <a:r>
              <a:rPr lang="hu-HU" sz="1600" dirty="0" smtClean="0">
                <a:solidFill>
                  <a:srgbClr val="000000"/>
                </a:solidFill>
              </a:rPr>
              <a:t>59</a:t>
            </a:r>
            <a:r>
              <a:rPr lang="en-US" sz="1600" dirty="0" smtClean="0">
                <a:solidFill>
                  <a:srgbClr val="000000"/>
                </a:solidFill>
              </a:rPr>
              <a:t>], </a:t>
            </a:r>
            <a:r>
              <a:rPr lang="en-US" sz="1600" dirty="0">
                <a:solidFill>
                  <a:srgbClr val="000000"/>
                </a:solidFill>
              </a:rPr>
              <a:t>[19], as indicated in the next Figure. </a:t>
            </a:r>
          </a:p>
        </p:txBody>
      </p:sp>
      <p:sp>
        <p:nvSpPr>
          <p:cNvPr id="4" name="TextBox 3"/>
          <p:cNvSpPr txBox="1"/>
          <p:nvPr/>
        </p:nvSpPr>
        <p:spPr>
          <a:xfrm>
            <a:off x="73261" y="509912"/>
            <a:ext cx="7894469" cy="646331"/>
          </a:xfrm>
          <a:prstGeom prst="rect">
            <a:avLst/>
          </a:prstGeom>
          <a:noFill/>
        </p:spPr>
        <p:txBody>
          <a:bodyPr wrap="none" rtlCol="0">
            <a:spAutoFit/>
          </a:bodyPr>
          <a:lstStyle/>
          <a:p>
            <a:r>
              <a:rPr lang="hu-HU" dirty="0" smtClean="0">
                <a:solidFill>
                  <a:srgbClr val="333399"/>
                </a:solidFill>
              </a:rPr>
              <a:t>Dominance of AMD designs  in the embedded and mobile market</a:t>
            </a:r>
          </a:p>
          <a:p>
            <a:r>
              <a:rPr lang="hu-HU" dirty="0">
                <a:solidFill>
                  <a:srgbClr val="333399"/>
                </a:solidFill>
              </a:rPr>
              <a:t> </a:t>
            </a:r>
            <a:r>
              <a:rPr lang="hu-HU" dirty="0" smtClean="0">
                <a:solidFill>
                  <a:srgbClr val="333399"/>
                </a:solidFill>
              </a:rPr>
              <a:t> (including smartphones and tablets)</a:t>
            </a:r>
            <a:endParaRPr lang="en-US" dirty="0">
              <a:solidFill>
                <a:srgbClr val="333399"/>
              </a:solidFill>
            </a:endParaRPr>
          </a:p>
        </p:txBody>
      </p:sp>
      <p:sp>
        <p:nvSpPr>
          <p:cNvPr id="7"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8</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1949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(4)</a:t>
            </a:r>
            <a:endParaRPr lang="en-US" dirty="0">
              <a:solidFill>
                <a:srgbClr val="FFFFFF"/>
              </a:solidFill>
            </a:endParaRPr>
          </a:p>
        </p:txBody>
      </p:sp>
      <p:sp>
        <p:nvSpPr>
          <p:cNvPr id="8" name="TextBox 7"/>
          <p:cNvSpPr txBox="1"/>
          <p:nvPr/>
        </p:nvSpPr>
        <p:spPr>
          <a:xfrm>
            <a:off x="72765" y="505021"/>
            <a:ext cx="4107215" cy="369332"/>
          </a:xfrm>
          <a:prstGeom prst="rect">
            <a:avLst/>
          </a:prstGeom>
          <a:noFill/>
        </p:spPr>
        <p:txBody>
          <a:bodyPr wrap="none" rtlCol="0">
            <a:spAutoFit/>
          </a:bodyPr>
          <a:lstStyle/>
          <a:p>
            <a:r>
              <a:rPr lang="hu-HU" dirty="0" smtClean="0">
                <a:solidFill>
                  <a:schemeClr val="accent6"/>
                </a:solidFill>
              </a:rPr>
              <a:t>Benefits of using Jaselle RCT </a:t>
            </a:r>
            <a:r>
              <a:rPr lang="hu-HU" dirty="0" smtClean="0"/>
              <a:t>[67]</a:t>
            </a:r>
            <a:endParaRPr lang="en-US" dirty="0"/>
          </a:p>
        </p:txBody>
      </p:sp>
      <p:sp>
        <p:nvSpPr>
          <p:cNvPr id="9" name="TextBox 8"/>
          <p:cNvSpPr txBox="1"/>
          <p:nvPr/>
        </p:nvSpPr>
        <p:spPr>
          <a:xfrm>
            <a:off x="269130" y="977350"/>
            <a:ext cx="8974316"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provides a </a:t>
            </a:r>
            <a:r>
              <a:rPr lang="hu-HU" sz="1600" dirty="0" smtClean="0">
                <a:solidFill>
                  <a:srgbClr val="0070C0"/>
                </a:solidFill>
              </a:rPr>
              <a:t>higher speed up </a:t>
            </a:r>
            <a:r>
              <a:rPr lang="hu-HU" sz="1600" dirty="0" smtClean="0"/>
              <a:t>in executing bytecode than Jaselle DBX but requires</a:t>
            </a:r>
          </a:p>
          <a:p>
            <a:r>
              <a:rPr lang="hu-HU" sz="1600" dirty="0"/>
              <a:t> </a:t>
            </a:r>
            <a:r>
              <a:rPr lang="hu-HU" sz="1600" dirty="0" smtClean="0"/>
              <a:t>     </a:t>
            </a:r>
            <a:r>
              <a:rPr lang="hu-HU" sz="1600" dirty="0" smtClean="0">
                <a:solidFill>
                  <a:srgbClr val="0070C0"/>
                </a:solidFill>
              </a:rPr>
              <a:t>more memory</a:t>
            </a:r>
            <a:r>
              <a:rPr lang="hu-HU" sz="1600" dirty="0" smtClean="0"/>
              <a:t>.</a:t>
            </a:r>
            <a:endParaRPr lang="en-US" sz="1600" dirty="0"/>
          </a:p>
        </p:txBody>
      </p:sp>
      <p:sp>
        <p:nvSpPr>
          <p:cNvPr id="10" name="TextBox 9"/>
          <p:cNvSpPr txBox="1"/>
          <p:nvPr/>
        </p:nvSpPr>
        <p:spPr>
          <a:xfrm>
            <a:off x="270968" y="1508351"/>
            <a:ext cx="8717066" cy="2462213"/>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It follows that </a:t>
            </a:r>
            <a:r>
              <a:rPr lang="hu-HU" sz="1600" dirty="0" smtClean="0">
                <a:solidFill>
                  <a:srgbClr val="FF0000"/>
                </a:solidFill>
              </a:rPr>
              <a:t>the introduction of Jazelle RCT (ThumbEE) made Jazelle DBX</a:t>
            </a:r>
          </a:p>
          <a:p>
            <a:pPr>
              <a:spcAft>
                <a:spcPts val="600"/>
              </a:spcAft>
            </a:pPr>
            <a:r>
              <a:rPr lang="hu-HU" sz="1600" dirty="0">
                <a:solidFill>
                  <a:srgbClr val="FF0000"/>
                </a:solidFill>
              </a:rPr>
              <a:t> </a:t>
            </a:r>
            <a:r>
              <a:rPr lang="hu-HU" sz="1600" dirty="0" smtClean="0">
                <a:solidFill>
                  <a:srgbClr val="FF0000"/>
                </a:solidFill>
              </a:rPr>
              <a:t>     more or less superfluous.</a:t>
            </a:r>
          </a:p>
          <a:p>
            <a:r>
              <a:rPr lang="hu-HU" sz="1600" dirty="0" smtClean="0"/>
              <a:t>    As a consequence, when ARMv7 based Cortex-A processors introduced</a:t>
            </a:r>
          </a:p>
          <a:p>
            <a:r>
              <a:rPr lang="hu-HU" sz="1600" dirty="0"/>
              <a:t> </a:t>
            </a:r>
            <a:r>
              <a:rPr lang="hu-HU" sz="1600" dirty="0" smtClean="0"/>
              <a:t>     Jazelle RCT(ThumbEE), at the same time they </a:t>
            </a:r>
            <a:r>
              <a:rPr lang="hu-HU" sz="1600" dirty="0" smtClean="0">
                <a:solidFill>
                  <a:srgbClr val="0070C0"/>
                </a:solidFill>
              </a:rPr>
              <a:t>typically stopped supporting</a:t>
            </a:r>
          </a:p>
          <a:p>
            <a:pPr>
              <a:spcAft>
                <a:spcPts val="600"/>
              </a:spcAft>
            </a:pPr>
            <a:r>
              <a:rPr lang="hu-HU" sz="1600" dirty="0">
                <a:solidFill>
                  <a:srgbClr val="0070C0"/>
                </a:solidFill>
              </a:rPr>
              <a:t> </a:t>
            </a:r>
            <a:r>
              <a:rPr lang="hu-HU" sz="1600" dirty="0" smtClean="0">
                <a:solidFill>
                  <a:srgbClr val="0070C0"/>
                </a:solidFill>
              </a:rPr>
              <a:t>     Jazelle DBX.</a:t>
            </a:r>
          </a:p>
          <a:p>
            <a:r>
              <a:rPr lang="hu-HU" sz="1600" dirty="0" smtClean="0"/>
              <a:t>    (In fact, the Cortex-A8/A7 or A15 processors as well as the subsequent ARMv8 </a:t>
            </a:r>
          </a:p>
          <a:p>
            <a:r>
              <a:rPr lang="hu-HU" sz="1600" dirty="0"/>
              <a:t> </a:t>
            </a:r>
            <a:r>
              <a:rPr lang="hu-HU" sz="1600" dirty="0" smtClean="0"/>
              <a:t>      based processors provided instead only a trivial (software emulated) Jazelle</a:t>
            </a:r>
          </a:p>
          <a:p>
            <a:r>
              <a:rPr lang="hu-HU" sz="1600" dirty="0"/>
              <a:t> </a:t>
            </a:r>
            <a:r>
              <a:rPr lang="hu-HU" sz="1600" dirty="0" smtClean="0"/>
              <a:t>      implementation (see Section 2.4.4) whereas the Cortex-A5 and A9 processos</a:t>
            </a:r>
          </a:p>
          <a:p>
            <a:r>
              <a:rPr lang="hu-HU" sz="1600" dirty="0"/>
              <a:t> </a:t>
            </a:r>
            <a:r>
              <a:rPr lang="hu-HU" sz="1600" dirty="0" smtClean="0"/>
              <a:t>      supported Jazelle DBX as an option).</a:t>
            </a:r>
            <a:endParaRPr lang="en-US" sz="1600" dirty="0"/>
          </a:p>
        </p:txBody>
      </p:sp>
    </p:spTree>
    <p:extLst>
      <p:ext uri="{BB962C8B-B14F-4D97-AF65-F5344CB8AC3E}">
        <p14:creationId xmlns:p14="http://schemas.microsoft.com/office/powerpoint/2010/main" val="33526623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2.4.3 </a:t>
            </a:r>
            <a:r>
              <a:rPr lang="en-US" dirty="0" err="1">
                <a:solidFill>
                  <a:srgbClr val="FFFFFF"/>
                </a:solidFill>
              </a:rPr>
              <a:t>Jazelle</a:t>
            </a:r>
            <a:r>
              <a:rPr lang="en-US" dirty="0">
                <a:solidFill>
                  <a:srgbClr val="FFFFFF"/>
                </a:solidFill>
              </a:rPr>
              <a:t> RCT (Runtime Compilation Target) </a:t>
            </a:r>
            <a:r>
              <a:rPr lang="hu-HU" dirty="0">
                <a:solidFill>
                  <a:srgbClr val="FFFFFF"/>
                </a:solidFill>
              </a:rPr>
              <a:t>(5)</a:t>
            </a:r>
            <a:endParaRPr lang="en-US" dirty="0">
              <a:solidFill>
                <a:srgbClr val="FFFFFF"/>
              </a:solidFill>
            </a:endParaRPr>
          </a:p>
        </p:txBody>
      </p:sp>
      <p:sp>
        <p:nvSpPr>
          <p:cNvPr id="3" name="TextBox 2"/>
          <p:cNvSpPr txBox="1"/>
          <p:nvPr/>
        </p:nvSpPr>
        <p:spPr>
          <a:xfrm>
            <a:off x="73850" y="505357"/>
            <a:ext cx="4800930" cy="369332"/>
          </a:xfrm>
          <a:prstGeom prst="rect">
            <a:avLst/>
          </a:prstGeom>
          <a:noFill/>
        </p:spPr>
        <p:txBody>
          <a:bodyPr wrap="none" rtlCol="0">
            <a:spAutoFit/>
          </a:bodyPr>
          <a:lstStyle/>
          <a:p>
            <a:r>
              <a:rPr lang="hu-HU" dirty="0" smtClean="0">
                <a:solidFill>
                  <a:schemeClr val="accent6"/>
                </a:solidFill>
              </a:rPr>
              <a:t>Drawbacks of dynamic </a:t>
            </a:r>
            <a:r>
              <a:rPr lang="hu-HU" dirty="0" err="1" smtClean="0">
                <a:solidFill>
                  <a:schemeClr val="accent6"/>
                </a:solidFill>
              </a:rPr>
              <a:t>compilation</a:t>
            </a:r>
            <a:r>
              <a:rPr lang="hu-HU" dirty="0" smtClean="0">
                <a:solidFill>
                  <a:schemeClr val="accent6"/>
                </a:solidFill>
              </a:rPr>
              <a:t> </a:t>
            </a:r>
            <a:r>
              <a:rPr lang="hu-HU" dirty="0" smtClean="0"/>
              <a:t>[67]</a:t>
            </a:r>
            <a:endParaRPr lang="en-US" dirty="0"/>
          </a:p>
        </p:txBody>
      </p:sp>
      <p:sp>
        <p:nvSpPr>
          <p:cNvPr id="4" name="TextBox 3"/>
          <p:cNvSpPr txBox="1"/>
          <p:nvPr/>
        </p:nvSpPr>
        <p:spPr>
          <a:xfrm>
            <a:off x="271973" y="986585"/>
            <a:ext cx="8802687" cy="1477328"/>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AOT or </a:t>
            </a:r>
            <a:r>
              <a:rPr lang="en-US" sz="1600" dirty="0" smtClean="0"/>
              <a:t>JIT </a:t>
            </a:r>
            <a:r>
              <a:rPr lang="en-US" sz="1600" dirty="0"/>
              <a:t>compilation causes a </a:t>
            </a:r>
            <a:r>
              <a:rPr lang="en-US" sz="1600" dirty="0">
                <a:solidFill>
                  <a:srgbClr val="0070C0"/>
                </a:solidFill>
              </a:rPr>
              <a:t>delay between an application's launch and its </a:t>
            </a:r>
            <a:endParaRPr lang="hu-HU" sz="1600" dirty="0" smtClean="0">
              <a:solidFill>
                <a:srgbClr val="0070C0"/>
              </a:solidFill>
            </a:endParaRPr>
          </a:p>
          <a:p>
            <a:pPr>
              <a:spcAft>
                <a:spcPts val="600"/>
              </a:spcAft>
            </a:pPr>
            <a:r>
              <a:rPr lang="hu-HU" sz="1600" dirty="0">
                <a:solidFill>
                  <a:srgbClr val="0070C0"/>
                </a:solidFill>
              </a:rPr>
              <a:t> </a:t>
            </a:r>
            <a:r>
              <a:rPr lang="hu-HU" sz="1600" dirty="0" smtClean="0">
                <a:solidFill>
                  <a:srgbClr val="0070C0"/>
                </a:solidFill>
              </a:rPr>
              <a:t>     </a:t>
            </a:r>
            <a:r>
              <a:rPr lang="en-US" sz="1600" dirty="0" smtClean="0">
                <a:solidFill>
                  <a:srgbClr val="0070C0"/>
                </a:solidFill>
              </a:rPr>
              <a:t>actual run</a:t>
            </a:r>
            <a:r>
              <a:rPr lang="hu-HU" sz="1600" dirty="0" smtClean="0"/>
              <a:t>, this can prevent their use in real time application</a:t>
            </a:r>
            <a:r>
              <a:rPr lang="en-US" sz="1600" dirty="0" smtClean="0"/>
              <a:t>.</a:t>
            </a:r>
            <a:endParaRPr lang="hu-HU" sz="1600" dirty="0" smtClean="0"/>
          </a:p>
          <a:p>
            <a:pPr marL="285750" indent="-285750">
              <a:spcAft>
                <a:spcPts val="600"/>
              </a:spcAft>
              <a:buFont typeface="Arial" panose="020B0604020202020204" pitchFamily="34" charset="0"/>
              <a:buChar char="•"/>
            </a:pPr>
            <a:r>
              <a:rPr lang="hu-HU" sz="1600" dirty="0" smtClean="0"/>
              <a:t>Further on,</a:t>
            </a:r>
            <a:r>
              <a:rPr lang="en-US" sz="1600" dirty="0" smtClean="0"/>
              <a:t> </a:t>
            </a:r>
            <a:r>
              <a:rPr lang="en-US" sz="1600" dirty="0">
                <a:solidFill>
                  <a:srgbClr val="0070C0"/>
                </a:solidFill>
              </a:rPr>
              <a:t>dynamically compiled code expands four to six times</a:t>
            </a:r>
            <a:r>
              <a:rPr lang="en-US" sz="1600" dirty="0" smtClean="0"/>
              <a:t>.</a:t>
            </a:r>
            <a:endParaRPr lang="hu-HU" sz="1600" dirty="0" smtClean="0"/>
          </a:p>
          <a:p>
            <a:r>
              <a:rPr lang="en-US" sz="1600" dirty="0" smtClean="0"/>
              <a:t> </a:t>
            </a:r>
            <a:r>
              <a:rPr lang="hu-HU" sz="1600" dirty="0" smtClean="0"/>
              <a:t>   </a:t>
            </a:r>
            <a:r>
              <a:rPr lang="en-US" sz="1600" dirty="0" smtClean="0"/>
              <a:t>So</a:t>
            </a:r>
            <a:r>
              <a:rPr lang="en-US" sz="1600" dirty="0"/>
              <a:t>, in addition to </a:t>
            </a:r>
            <a:r>
              <a:rPr lang="hu-HU" sz="1600" dirty="0" smtClean="0"/>
              <a:t>delaying the</a:t>
            </a:r>
            <a:r>
              <a:rPr lang="en-US" sz="1600" dirty="0" smtClean="0"/>
              <a:t> </a:t>
            </a:r>
            <a:r>
              <a:rPr lang="en-US" sz="1600" dirty="0"/>
              <a:t>startup </a:t>
            </a:r>
            <a:r>
              <a:rPr lang="hu-HU" sz="1600" dirty="0" smtClean="0"/>
              <a:t>of an application,</a:t>
            </a:r>
            <a:r>
              <a:rPr lang="en-US" sz="1600" dirty="0" smtClean="0"/>
              <a:t> </a:t>
            </a:r>
            <a:r>
              <a:rPr lang="hu-HU" sz="1600" dirty="0" smtClean="0"/>
              <a:t>AOT and </a:t>
            </a:r>
            <a:r>
              <a:rPr lang="en-US" sz="1600" dirty="0" smtClean="0"/>
              <a:t>JIT</a:t>
            </a:r>
            <a:r>
              <a:rPr lang="hu-HU" sz="1600" dirty="0"/>
              <a:t> </a:t>
            </a:r>
            <a:r>
              <a:rPr lang="hu-HU" sz="1600" dirty="0" smtClean="0"/>
              <a:t>compilation</a:t>
            </a:r>
          </a:p>
          <a:p>
            <a:r>
              <a:rPr lang="hu-HU" sz="1600" dirty="0"/>
              <a:t> </a:t>
            </a:r>
            <a:r>
              <a:rPr lang="hu-HU" sz="1600" dirty="0" smtClean="0"/>
              <a:t>     requires </a:t>
            </a:r>
            <a:r>
              <a:rPr lang="en-US" sz="1600" dirty="0" smtClean="0"/>
              <a:t>extra memory</a:t>
            </a:r>
            <a:r>
              <a:rPr lang="hu-HU" sz="1600" dirty="0"/>
              <a:t> </a:t>
            </a:r>
            <a:r>
              <a:rPr lang="hu-HU" sz="1600" dirty="0" smtClean="0"/>
              <a:t>for the code compiled.</a:t>
            </a:r>
            <a:endParaRPr lang="en-US" sz="1600" dirty="0"/>
          </a:p>
        </p:txBody>
      </p:sp>
      <p:sp>
        <p:nvSpPr>
          <p:cNvPr id="5" name="TextBox 4"/>
          <p:cNvSpPr txBox="1"/>
          <p:nvPr/>
        </p:nvSpPr>
        <p:spPr>
          <a:xfrm>
            <a:off x="303353" y="2424125"/>
            <a:ext cx="8396081"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As a consequence, </a:t>
            </a:r>
            <a:r>
              <a:rPr lang="hu-HU" sz="1600" dirty="0" smtClean="0">
                <a:solidFill>
                  <a:srgbClr val="FF0000"/>
                </a:solidFill>
              </a:rPr>
              <a:t>ARM depricated the use of the Jazelle RCT (ThumbEE)</a:t>
            </a:r>
          </a:p>
          <a:p>
            <a:r>
              <a:rPr lang="hu-HU" sz="1600" dirty="0"/>
              <a:t> </a:t>
            </a:r>
            <a:r>
              <a:rPr lang="hu-HU" sz="1600" dirty="0" smtClean="0"/>
              <a:t>     ISA extension </a:t>
            </a:r>
            <a:r>
              <a:rPr lang="hu-HU" sz="1600" dirty="0" smtClean="0">
                <a:solidFill>
                  <a:srgbClr val="0070C0"/>
                </a:solidFill>
              </a:rPr>
              <a:t>in the ARMv7 Issue C </a:t>
            </a:r>
            <a:r>
              <a:rPr lang="hu-HU" sz="1600" dirty="0" smtClean="0"/>
              <a:t>(</a:t>
            </a:r>
            <a:r>
              <a:rPr lang="hu-HU" sz="1600" dirty="0" smtClean="0">
                <a:solidFill>
                  <a:srgbClr val="0070C0"/>
                </a:solidFill>
              </a:rPr>
              <a:t>10/2011</a:t>
            </a:r>
            <a:r>
              <a:rPr lang="hu-HU" sz="1600" dirty="0" smtClean="0"/>
              <a:t>) and subsequent ARMv8 ISA.</a:t>
            </a:r>
            <a:endParaRPr lang="en-US" sz="1600" dirty="0"/>
          </a:p>
        </p:txBody>
      </p:sp>
    </p:spTree>
    <p:extLst>
      <p:ext uri="{BB962C8B-B14F-4D97-AF65-F5344CB8AC3E}">
        <p14:creationId xmlns:p14="http://schemas.microsoft.com/office/powerpoint/2010/main" val="97877548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2.4.4 Trivial implementation of </a:t>
            </a:r>
            <a:r>
              <a:rPr lang="en-US" dirty="0" err="1">
                <a:solidFill>
                  <a:srgbClr val="FFFFFF"/>
                </a:solidFill>
              </a:rPr>
              <a:t>Jazelle</a:t>
            </a:r>
            <a:r>
              <a:rPr lang="en-US" dirty="0">
                <a:solidFill>
                  <a:srgbClr val="FFFFFF"/>
                </a:solidFill>
              </a:rPr>
              <a:t> </a:t>
            </a:r>
            <a:r>
              <a:rPr lang="hu-HU" dirty="0">
                <a:solidFill>
                  <a:srgbClr val="FFFFFF"/>
                </a:solidFill>
              </a:rPr>
              <a:t>(1)</a:t>
            </a:r>
            <a:endParaRPr lang="en-US" dirty="0">
              <a:solidFill>
                <a:srgbClr val="FFFFFF"/>
              </a:solidFill>
            </a:endParaRPr>
          </a:p>
        </p:txBody>
      </p:sp>
      <p:sp>
        <p:nvSpPr>
          <p:cNvPr id="6" name="Text Box 7"/>
          <p:cNvSpPr txBox="1">
            <a:spLocks noChangeArrowheads="1"/>
          </p:cNvSpPr>
          <p:nvPr/>
        </p:nvSpPr>
        <p:spPr bwMode="auto">
          <a:xfrm>
            <a:off x="2549981" y="3116800"/>
            <a:ext cx="33721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p:txBody>
      </p:sp>
      <p:sp>
        <p:nvSpPr>
          <p:cNvPr id="7" name="Text Box 7"/>
          <p:cNvSpPr txBox="1">
            <a:spLocks noChangeArrowheads="1"/>
          </p:cNvSpPr>
          <p:nvPr/>
        </p:nvSpPr>
        <p:spPr bwMode="auto">
          <a:xfrm>
            <a:off x="2450269" y="1246848"/>
            <a:ext cx="369041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Trivial implementation of Jazelle</a:t>
            </a:r>
            <a:r>
              <a:rPr lang="hu-HU" altLang="en-US" sz="1300" b="1" baseline="30000" dirty="0" smtClean="0">
                <a:solidFill>
                  <a:srgbClr val="000000"/>
                </a:solidFill>
              </a:rPr>
              <a:t>1</a:t>
            </a:r>
            <a:r>
              <a:rPr lang="hu-HU" altLang="en-US" sz="1300" b="1" dirty="0" smtClean="0">
                <a:solidFill>
                  <a:srgbClr val="000000"/>
                </a:solidFill>
              </a:rPr>
              <a:t> </a:t>
            </a:r>
          </a:p>
        </p:txBody>
      </p:sp>
      <p:sp>
        <p:nvSpPr>
          <p:cNvPr id="8" name="Text Box 7"/>
          <p:cNvSpPr txBox="1">
            <a:spLocks noChangeArrowheads="1"/>
          </p:cNvSpPr>
          <p:nvPr/>
        </p:nvSpPr>
        <p:spPr bwMode="auto">
          <a:xfrm>
            <a:off x="5790356" y="3121522"/>
            <a:ext cx="26970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 RCT (ThumbEE)</a:t>
            </a:r>
          </a:p>
          <a:p>
            <a:pPr algn="ctr">
              <a:spcBef>
                <a:spcPct val="0"/>
              </a:spcBef>
              <a:buClrTx/>
              <a:buSzTx/>
              <a:buFontTx/>
              <a:buNone/>
            </a:pPr>
            <a:r>
              <a:rPr lang="hu-HU" altLang="en-US" sz="1300" dirty="0" smtClean="0">
                <a:solidFill>
                  <a:srgbClr val="000000"/>
                </a:solidFill>
              </a:rPr>
              <a:t>Depricated, </a:t>
            </a:r>
          </a:p>
          <a:p>
            <a:pPr algn="ctr">
              <a:spcBef>
                <a:spcPct val="0"/>
              </a:spcBef>
              <a:buClrTx/>
              <a:buSzTx/>
              <a:buFontTx/>
              <a:buNone/>
            </a:pPr>
            <a:r>
              <a:rPr lang="hu-HU" altLang="en-US" sz="1300" dirty="0" smtClean="0">
                <a:solidFill>
                  <a:srgbClr val="000000"/>
                </a:solidFill>
              </a:rPr>
              <a:t>no more support</a:t>
            </a:r>
          </a:p>
          <a:p>
            <a:pPr algn="ctr">
              <a:spcBef>
                <a:spcPct val="0"/>
              </a:spcBef>
              <a:buClrTx/>
              <a:buSzTx/>
              <a:buFontTx/>
              <a:buNone/>
            </a:pPr>
            <a:r>
              <a:rPr lang="hu-HU" altLang="en-US" sz="1300" dirty="0" smtClean="0">
                <a:solidFill>
                  <a:srgbClr val="000000"/>
                </a:solidFill>
              </a:rPr>
              <a:t>in ARMv8 processors</a:t>
            </a:r>
          </a:p>
        </p:txBody>
      </p:sp>
      <p:sp>
        <p:nvSpPr>
          <p:cNvPr id="10" name="Right Arrow 9"/>
          <p:cNvSpPr/>
          <p:nvPr/>
        </p:nvSpPr>
        <p:spPr bwMode="auto">
          <a:xfrm>
            <a:off x="5516683" y="3137058"/>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11" name="Straight Connector 10"/>
          <p:cNvCxnSpPr/>
          <p:nvPr/>
        </p:nvCxnSpPr>
        <p:spPr bwMode="auto">
          <a:xfrm flipH="1">
            <a:off x="6462225" y="3047048"/>
            <a:ext cx="1440000" cy="101036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462385" y="3092053"/>
            <a:ext cx="1440000" cy="999984"/>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Left Brace 12"/>
          <p:cNvSpPr/>
          <p:nvPr/>
        </p:nvSpPr>
        <p:spPr bwMode="auto">
          <a:xfrm>
            <a:off x="2488907" y="1373178"/>
            <a:ext cx="253770" cy="284400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5" name="TextBox 14"/>
          <p:cNvSpPr txBox="1"/>
          <p:nvPr/>
        </p:nvSpPr>
        <p:spPr>
          <a:xfrm>
            <a:off x="2724340" y="3407088"/>
            <a:ext cx="3082057" cy="892552"/>
          </a:xfrm>
          <a:prstGeom prst="rect">
            <a:avLst/>
          </a:prstGeom>
          <a:noFill/>
        </p:spPr>
        <p:txBody>
          <a:bodyPr wrap="square" rtlCol="0">
            <a:spAutoFit/>
          </a:bodyPr>
          <a:lstStyle/>
          <a:p>
            <a:pPr algn="ctr"/>
            <a:r>
              <a:rPr lang="hu-HU" sz="1300" dirty="0" smtClean="0"/>
              <a:t>Speeds up</a:t>
            </a:r>
            <a:r>
              <a:rPr lang="en-US" sz="1300" dirty="0" smtClean="0"/>
              <a:t> </a:t>
            </a:r>
            <a:r>
              <a:rPr lang="hu-HU" sz="1300" dirty="0" smtClean="0"/>
              <a:t>bytecode execution</a:t>
            </a:r>
          </a:p>
          <a:p>
            <a:pPr algn="ctr"/>
            <a:r>
              <a:rPr lang="hu-HU" sz="1300" dirty="0" smtClean="0"/>
              <a:t>with </a:t>
            </a:r>
            <a:r>
              <a:rPr lang="en-US" sz="1300" dirty="0" smtClean="0"/>
              <a:t>JIT</a:t>
            </a:r>
            <a:r>
              <a:rPr lang="hu-HU" sz="1300" dirty="0" smtClean="0"/>
              <a:t> or</a:t>
            </a:r>
            <a:r>
              <a:rPr lang="en-US" sz="1300" dirty="0" smtClean="0"/>
              <a:t> </a:t>
            </a:r>
            <a:r>
              <a:rPr lang="en-US" sz="1300" dirty="0"/>
              <a:t>AOT </a:t>
            </a:r>
            <a:r>
              <a:rPr lang="en-US" sz="1300" dirty="0" smtClean="0"/>
              <a:t>compilation</a:t>
            </a:r>
            <a:r>
              <a:rPr lang="hu-HU" sz="1300" dirty="0" smtClean="0"/>
              <a:t>.</a:t>
            </a:r>
          </a:p>
          <a:p>
            <a:pPr algn="ctr"/>
            <a:r>
              <a:rPr lang="hu-HU" sz="1300" dirty="0" smtClean="0"/>
              <a:t>Possible use for</a:t>
            </a:r>
            <a:r>
              <a:rPr lang="en-US" sz="1300" dirty="0" smtClean="0"/>
              <a:t> </a:t>
            </a:r>
            <a:r>
              <a:rPr lang="en-US" sz="1300" dirty="0"/>
              <a:t>Java, .NET MSIL</a:t>
            </a:r>
            <a:r>
              <a:rPr lang="en-US" sz="1300" dirty="0" smtClean="0"/>
              <a:t>,</a:t>
            </a:r>
            <a:endParaRPr lang="hu-HU" sz="1300" dirty="0" smtClean="0"/>
          </a:p>
          <a:p>
            <a:pPr algn="ctr"/>
            <a:r>
              <a:rPr lang="en-US" sz="1300" dirty="0" smtClean="0"/>
              <a:t> Python</a:t>
            </a:r>
            <a:r>
              <a:rPr lang="hu-HU" sz="1300" dirty="0" smtClean="0"/>
              <a:t>,</a:t>
            </a:r>
            <a:r>
              <a:rPr lang="en-US" sz="1300" dirty="0" smtClean="0"/>
              <a:t> Perl</a:t>
            </a:r>
            <a:r>
              <a:rPr lang="hu-HU" sz="1300" dirty="0" smtClean="0"/>
              <a:t> etc</a:t>
            </a:r>
            <a:r>
              <a:rPr lang="en-US" sz="1300" dirty="0" smtClean="0"/>
              <a:t>.</a:t>
            </a:r>
            <a:endParaRPr lang="en-US" sz="1300" dirty="0"/>
          </a:p>
        </p:txBody>
      </p:sp>
      <p:sp>
        <p:nvSpPr>
          <p:cNvPr id="17" name="Lekerekített téglalap 7"/>
          <p:cNvSpPr/>
          <p:nvPr/>
        </p:nvSpPr>
        <p:spPr>
          <a:xfrm>
            <a:off x="3736310" y="481688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A</a:t>
            </a:r>
            <a:endParaRPr lang="hu-HU" sz="1050" dirty="0">
              <a:solidFill>
                <a:srgbClr val="FFFFFF"/>
              </a:solidFill>
              <a:ea typeface="Verdana" panose="020B0604030504040204" pitchFamily="34" charset="0"/>
              <a:cs typeface="Verdana" panose="020B0604030504040204" pitchFamily="34" charset="0"/>
            </a:endParaRPr>
          </a:p>
        </p:txBody>
      </p:sp>
      <p:sp>
        <p:nvSpPr>
          <p:cNvPr id="19" name="TextBox 18"/>
          <p:cNvSpPr txBox="1"/>
          <p:nvPr/>
        </p:nvSpPr>
        <p:spPr>
          <a:xfrm>
            <a:off x="3746496" y="5292760"/>
            <a:ext cx="1015471"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8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20" name="Lekerekített téglalap 7"/>
          <p:cNvSpPr/>
          <p:nvPr/>
        </p:nvSpPr>
        <p:spPr>
          <a:xfrm>
            <a:off x="6462225" y="4825339"/>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ARMv7-A</a:t>
            </a:r>
          </a:p>
          <a:p>
            <a:pPr algn="ctr"/>
            <a:r>
              <a:rPr lang="hu-HU" sz="1050" dirty="0" smtClean="0">
                <a:solidFill>
                  <a:srgbClr val="FFFFFF"/>
                </a:solidFill>
                <a:ea typeface="Verdana" panose="020B0604030504040204" pitchFamily="34" charset="0"/>
                <a:cs typeface="Verdana" panose="020B0604030504040204" pitchFamily="34" charset="0"/>
              </a:rPr>
              <a:t>Issue C</a:t>
            </a:r>
            <a:endParaRPr lang="hu-HU" sz="1050" dirty="0">
              <a:solidFill>
                <a:srgbClr val="FFFFFF"/>
              </a:solidFill>
              <a:ea typeface="Verdana" panose="020B0604030504040204" pitchFamily="34" charset="0"/>
              <a:cs typeface="Verdana" panose="020B0604030504040204" pitchFamily="34" charset="0"/>
            </a:endParaRPr>
          </a:p>
        </p:txBody>
      </p:sp>
      <p:sp>
        <p:nvSpPr>
          <p:cNvPr id="21" name="TextBox 20"/>
          <p:cNvSpPr txBox="1"/>
          <p:nvPr/>
        </p:nvSpPr>
        <p:spPr>
          <a:xfrm>
            <a:off x="7478078" y="5301218"/>
            <a:ext cx="1485150" cy="461665"/>
          </a:xfrm>
          <a:prstGeom prst="rect">
            <a:avLst/>
          </a:prstGeom>
          <a:noFill/>
        </p:spPr>
        <p:txBody>
          <a:bodyPr wrap="none" rtlCol="0">
            <a:spAutoFit/>
          </a:bodyPr>
          <a:lstStyle/>
          <a:p>
            <a:pPr algn="ctr"/>
            <a:r>
              <a:rPr lang="en-US" sz="1200" dirty="0" smtClean="0">
                <a:solidFill>
                  <a:srgbClr val="000000"/>
                </a:solidFill>
              </a:rPr>
              <a:t>Cortex-A</a:t>
            </a:r>
            <a:r>
              <a:rPr lang="hu-HU" sz="1200" dirty="0" smtClean="0">
                <a:solidFill>
                  <a:srgbClr val="000000"/>
                </a:solidFill>
              </a:rPr>
              <a:t>57/A53 </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a:t>
            </a:r>
            <a:r>
              <a:rPr lang="hu-HU" sz="1200" dirty="0" smtClean="0">
                <a:solidFill>
                  <a:srgbClr val="000000"/>
                </a:solidFill>
              </a:rPr>
              <a:t>12</a:t>
            </a:r>
            <a:r>
              <a:rPr lang="en-US" sz="1200" dirty="0" smtClean="0">
                <a:solidFill>
                  <a:srgbClr val="000000"/>
                </a:solidFill>
              </a:rPr>
              <a:t>)</a:t>
            </a:r>
            <a:endParaRPr lang="en-US" sz="1200" dirty="0">
              <a:solidFill>
                <a:srgbClr val="000000"/>
              </a:solidFill>
            </a:endParaRPr>
          </a:p>
        </p:txBody>
      </p:sp>
      <p:sp>
        <p:nvSpPr>
          <p:cNvPr id="22" name="Lekerekített téglalap 7"/>
          <p:cNvSpPr/>
          <p:nvPr/>
        </p:nvSpPr>
        <p:spPr>
          <a:xfrm>
            <a:off x="7658334" y="4817778"/>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endParaRPr lang="hu-HU" sz="1050" dirty="0">
              <a:solidFill>
                <a:srgbClr val="FFFFFF"/>
              </a:solidFill>
              <a:ea typeface="Verdana" panose="020B0604030504040204" pitchFamily="34" charset="0"/>
              <a:cs typeface="Verdana" panose="020B0604030504040204" pitchFamily="34" charset="0"/>
            </a:endParaRPr>
          </a:p>
        </p:txBody>
      </p:sp>
      <p:sp>
        <p:nvSpPr>
          <p:cNvPr id="23" name="TextBox 22"/>
          <p:cNvSpPr txBox="1"/>
          <p:nvPr/>
        </p:nvSpPr>
        <p:spPr>
          <a:xfrm>
            <a:off x="6681372" y="5492996"/>
            <a:ext cx="716863" cy="276999"/>
          </a:xfrm>
          <a:prstGeom prst="rect">
            <a:avLst/>
          </a:prstGeom>
          <a:noFill/>
        </p:spPr>
        <p:txBody>
          <a:bodyPr wrap="none" rtlCol="0">
            <a:spAutoFit/>
          </a:bodyPr>
          <a:lstStyle/>
          <a:p>
            <a:r>
              <a:rPr lang="hu-HU" sz="1200" dirty="0" smtClean="0"/>
              <a:t>(2011)</a:t>
            </a:r>
            <a:endParaRPr lang="en-US" sz="1200" dirty="0"/>
          </a:p>
        </p:txBody>
      </p:sp>
      <p:sp>
        <p:nvSpPr>
          <p:cNvPr id="25" name="TextBox 24"/>
          <p:cNvSpPr txBox="1"/>
          <p:nvPr/>
        </p:nvSpPr>
        <p:spPr>
          <a:xfrm>
            <a:off x="2860632" y="1539236"/>
            <a:ext cx="2817118" cy="830997"/>
          </a:xfrm>
          <a:prstGeom prst="rect">
            <a:avLst/>
          </a:prstGeom>
          <a:noFill/>
        </p:spPr>
        <p:txBody>
          <a:bodyPr wrap="none" rtlCol="0">
            <a:spAutoFit/>
          </a:bodyPr>
          <a:lstStyle/>
          <a:p>
            <a:pPr algn="ctr"/>
            <a:r>
              <a:rPr lang="hu-HU" sz="1200" dirty="0" smtClean="0"/>
              <a:t>Does not </a:t>
            </a:r>
            <a:r>
              <a:rPr lang="en-US" sz="1200" dirty="0" smtClean="0"/>
              <a:t>accelerate </a:t>
            </a:r>
            <a:r>
              <a:rPr lang="en-US" sz="1200" dirty="0"/>
              <a:t>the </a:t>
            </a:r>
            <a:r>
              <a:rPr lang="en-US" sz="1200" dirty="0" smtClean="0"/>
              <a:t>execution</a:t>
            </a:r>
            <a:endParaRPr lang="hu-HU" sz="1200" dirty="0" smtClean="0"/>
          </a:p>
          <a:p>
            <a:pPr algn="ctr"/>
            <a:r>
              <a:rPr lang="en-US" sz="1200" dirty="0" smtClean="0"/>
              <a:t> </a:t>
            </a:r>
            <a:r>
              <a:rPr lang="en-US" sz="1200" dirty="0"/>
              <a:t>of </a:t>
            </a:r>
            <a:r>
              <a:rPr lang="en-US" sz="1200" dirty="0" smtClean="0"/>
              <a:t>bytecodes</a:t>
            </a:r>
            <a:r>
              <a:rPr lang="en-US" sz="1200" dirty="0"/>
              <a:t>, </a:t>
            </a:r>
            <a:endParaRPr lang="hu-HU" sz="1200" dirty="0" smtClean="0"/>
          </a:p>
          <a:p>
            <a:pPr algn="ctr"/>
            <a:r>
              <a:rPr lang="hu-HU" sz="1200" dirty="0" smtClean="0"/>
              <a:t>  </a:t>
            </a:r>
            <a:r>
              <a:rPr lang="en-US" sz="1200" dirty="0" smtClean="0"/>
              <a:t>the </a:t>
            </a:r>
            <a:r>
              <a:rPr lang="en-US" sz="1200" dirty="0"/>
              <a:t>JVM uses software </a:t>
            </a:r>
            <a:r>
              <a:rPr lang="en-US" sz="1200" dirty="0" smtClean="0"/>
              <a:t>routines</a:t>
            </a:r>
            <a:endParaRPr lang="hu-HU" sz="1200" dirty="0" smtClean="0"/>
          </a:p>
          <a:p>
            <a:pPr algn="ctr"/>
            <a:r>
              <a:rPr lang="en-US" sz="1200" dirty="0" smtClean="0"/>
              <a:t> </a:t>
            </a:r>
            <a:r>
              <a:rPr lang="en-US" sz="1200" dirty="0"/>
              <a:t>to </a:t>
            </a:r>
            <a:r>
              <a:rPr lang="en-US" sz="1200" dirty="0" smtClean="0"/>
              <a:t>execute</a:t>
            </a:r>
            <a:r>
              <a:rPr lang="hu-HU" sz="1200" dirty="0" smtClean="0"/>
              <a:t> them.</a:t>
            </a:r>
            <a:endParaRPr lang="en-US" sz="1200" dirty="0"/>
          </a:p>
        </p:txBody>
      </p:sp>
      <p:sp>
        <p:nvSpPr>
          <p:cNvPr id="27" name="TextBox 26"/>
          <p:cNvSpPr txBox="1"/>
          <p:nvPr/>
        </p:nvSpPr>
        <p:spPr>
          <a:xfrm>
            <a:off x="3633406" y="4374840"/>
            <a:ext cx="1215397" cy="276999"/>
          </a:xfrm>
          <a:prstGeom prst="rect">
            <a:avLst/>
          </a:prstGeom>
          <a:noFill/>
        </p:spPr>
        <p:txBody>
          <a:bodyPr wrap="none" rtlCol="0">
            <a:spAutoFit/>
          </a:bodyPr>
          <a:lstStyle/>
          <a:p>
            <a:r>
              <a:rPr lang="hu-HU" sz="1200" i="1" dirty="0" smtClean="0"/>
              <a:t>Section 2.4.3</a:t>
            </a:r>
            <a:endParaRPr lang="en-US" sz="1200" i="1" dirty="0"/>
          </a:p>
        </p:txBody>
      </p:sp>
      <p:sp>
        <p:nvSpPr>
          <p:cNvPr id="28" name="TextBox 27"/>
          <p:cNvSpPr txBox="1"/>
          <p:nvPr/>
        </p:nvSpPr>
        <p:spPr>
          <a:xfrm>
            <a:off x="3652391" y="2371973"/>
            <a:ext cx="1215397" cy="276999"/>
          </a:xfrm>
          <a:prstGeom prst="rect">
            <a:avLst/>
          </a:prstGeom>
          <a:noFill/>
        </p:spPr>
        <p:txBody>
          <a:bodyPr wrap="none" rtlCol="0">
            <a:spAutoFit/>
          </a:bodyPr>
          <a:lstStyle/>
          <a:p>
            <a:r>
              <a:rPr lang="hu-HU" sz="1200" i="1" dirty="0" smtClean="0"/>
              <a:t>Section 2.4.4</a:t>
            </a:r>
            <a:endParaRPr lang="en-US" sz="1200" i="1" dirty="0"/>
          </a:p>
        </p:txBody>
      </p:sp>
      <p:sp>
        <p:nvSpPr>
          <p:cNvPr id="29" name="TextBox 28"/>
          <p:cNvSpPr txBox="1"/>
          <p:nvPr/>
        </p:nvSpPr>
        <p:spPr>
          <a:xfrm>
            <a:off x="4025035" y="2607884"/>
            <a:ext cx="452368" cy="461665"/>
          </a:xfrm>
          <a:prstGeom prst="rect">
            <a:avLst/>
          </a:prstGeom>
          <a:noFill/>
        </p:spPr>
        <p:txBody>
          <a:bodyPr wrap="none" rtlCol="0">
            <a:spAutoFit/>
          </a:bodyPr>
          <a:lstStyle/>
          <a:p>
            <a:r>
              <a:rPr lang="hu-HU" sz="2400" b="1" dirty="0" smtClean="0">
                <a:solidFill>
                  <a:srgbClr val="FF0000"/>
                </a:solidFill>
              </a:rPr>
              <a:t>+</a:t>
            </a:r>
            <a:endParaRPr lang="en-US" sz="2400" b="1" dirty="0">
              <a:solidFill>
                <a:srgbClr val="FF0000"/>
              </a:solidFill>
            </a:endParaRPr>
          </a:p>
        </p:txBody>
      </p:sp>
      <p:sp>
        <p:nvSpPr>
          <p:cNvPr id="30" name="TextBox 29"/>
          <p:cNvSpPr txBox="1"/>
          <p:nvPr/>
        </p:nvSpPr>
        <p:spPr>
          <a:xfrm>
            <a:off x="296525" y="5994285"/>
            <a:ext cx="8767657" cy="292388"/>
          </a:xfrm>
          <a:prstGeom prst="rect">
            <a:avLst/>
          </a:prstGeom>
          <a:noFill/>
        </p:spPr>
        <p:txBody>
          <a:bodyPr wrap="none" rtlCol="0">
            <a:spAutoFit/>
          </a:bodyPr>
          <a:lstStyle/>
          <a:p>
            <a:r>
              <a:rPr lang="hu-HU" sz="1300" baseline="30000" dirty="0" smtClean="0"/>
              <a:t>1</a:t>
            </a:r>
            <a:r>
              <a:rPr lang="hu-HU" sz="1300" dirty="0" smtClean="0"/>
              <a:t>A few ARMv7 processors, such as the Cortex-A5 and the Cortex-A9 support Jazelle DBX as an option. </a:t>
            </a:r>
            <a:endParaRPr lang="en-US" sz="1300" dirty="0"/>
          </a:p>
        </p:txBody>
      </p:sp>
      <p:sp>
        <p:nvSpPr>
          <p:cNvPr id="31" name="TextBox 30"/>
          <p:cNvSpPr txBox="1"/>
          <p:nvPr/>
        </p:nvSpPr>
        <p:spPr>
          <a:xfrm>
            <a:off x="73101" y="504233"/>
            <a:ext cx="5043497" cy="369332"/>
          </a:xfrm>
          <a:prstGeom prst="rect">
            <a:avLst/>
          </a:prstGeom>
          <a:noFill/>
        </p:spPr>
        <p:txBody>
          <a:bodyPr wrap="none" rtlCol="0">
            <a:spAutoFit/>
          </a:bodyPr>
          <a:lstStyle/>
          <a:p>
            <a:r>
              <a:rPr lang="hu-HU" dirty="0" smtClean="0">
                <a:solidFill>
                  <a:schemeClr val="accent6"/>
                </a:solidFill>
              </a:rPr>
              <a:t>2.4.4 Trivial implementation of Jazelle -1</a:t>
            </a:r>
            <a:endParaRPr lang="en-US" dirty="0">
              <a:solidFill>
                <a:schemeClr val="accent6"/>
              </a:solidFill>
            </a:endParaRPr>
          </a:p>
        </p:txBody>
      </p:sp>
      <p:sp>
        <p:nvSpPr>
          <p:cNvPr id="3" name="Rounded Rectangle 2"/>
          <p:cNvSpPr/>
          <p:nvPr/>
        </p:nvSpPr>
        <p:spPr bwMode="auto">
          <a:xfrm>
            <a:off x="2423651" y="1223755"/>
            <a:ext cx="3717028" cy="1425217"/>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nvGrpSpPr>
          <p:cNvPr id="32" name="Group 31"/>
          <p:cNvGrpSpPr/>
          <p:nvPr/>
        </p:nvGrpSpPr>
        <p:grpSpPr>
          <a:xfrm>
            <a:off x="212898" y="2672577"/>
            <a:ext cx="2320025" cy="3195355"/>
            <a:chOff x="212898" y="2663915"/>
            <a:chExt cx="2320025" cy="3195355"/>
          </a:xfrm>
        </p:grpSpPr>
        <p:sp>
          <p:nvSpPr>
            <p:cNvPr id="33" name="Text Box 7"/>
            <p:cNvSpPr txBox="1">
              <a:spLocks noChangeArrowheads="1"/>
            </p:cNvSpPr>
            <p:nvPr/>
          </p:nvSpPr>
          <p:spPr bwMode="auto">
            <a:xfrm>
              <a:off x="212898" y="2663915"/>
              <a:ext cx="2205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hu-HU" altLang="en-US" sz="1300" b="1" dirty="0" smtClean="0">
                  <a:solidFill>
                    <a:srgbClr val="000000"/>
                  </a:solidFill>
                </a:rPr>
                <a:t>Jazelle</a:t>
              </a:r>
            </a:p>
            <a:p>
              <a:pPr algn="ctr">
                <a:spcBef>
                  <a:spcPct val="0"/>
                </a:spcBef>
                <a:buClrTx/>
                <a:buSzTx/>
                <a:buNone/>
              </a:pPr>
              <a:r>
                <a:rPr lang="hu-HU" altLang="en-US" sz="1300" b="1" dirty="0" smtClean="0">
                  <a:solidFill>
                    <a:srgbClr val="000000"/>
                  </a:solidFill>
                </a:rPr>
                <a:t>(Jazelle DBX)</a:t>
              </a:r>
              <a:endParaRPr lang="en-US" altLang="en-US" sz="1300" dirty="0">
                <a:solidFill>
                  <a:srgbClr val="000000"/>
                </a:solidFill>
              </a:endParaRPr>
            </a:p>
          </p:txBody>
        </p:sp>
        <p:sp>
          <p:nvSpPr>
            <p:cNvPr id="34" name="Right Arrow 33"/>
            <p:cNvSpPr/>
            <p:nvPr/>
          </p:nvSpPr>
          <p:spPr bwMode="auto">
            <a:xfrm>
              <a:off x="2116002" y="2689943"/>
              <a:ext cx="360000" cy="252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259288" y="3248980"/>
              <a:ext cx="2273635" cy="1092607"/>
            </a:xfrm>
            <a:prstGeom prst="rect">
              <a:avLst/>
            </a:prstGeom>
            <a:noFill/>
          </p:spPr>
          <p:txBody>
            <a:bodyPr wrap="none" rtlCol="0">
              <a:spAutoFit/>
            </a:bodyPr>
            <a:lstStyle/>
            <a:p>
              <a:pPr algn="ctr"/>
              <a:r>
                <a:rPr lang="hu-HU" sz="1300" dirty="0" smtClean="0"/>
                <a:t>Speeds up the exe</a:t>
              </a:r>
              <a:r>
                <a:rPr lang="en-US" sz="1300" dirty="0" err="1" smtClean="0"/>
                <a:t>cution</a:t>
              </a:r>
              <a:endParaRPr lang="hu-HU" sz="1300" dirty="0" smtClean="0"/>
            </a:p>
            <a:p>
              <a:pPr algn="ctr"/>
              <a:r>
                <a:rPr lang="en-US" sz="1300" dirty="0" smtClean="0"/>
                <a:t> </a:t>
              </a:r>
              <a:r>
                <a:rPr lang="hu-HU" sz="1300" dirty="0" smtClean="0"/>
                <a:t>of Java bytecode</a:t>
              </a:r>
            </a:p>
            <a:p>
              <a:pPr algn="ctr"/>
              <a:r>
                <a:rPr lang="en-US" sz="1300" dirty="0" smtClean="0"/>
                <a:t>on </a:t>
              </a:r>
              <a:r>
                <a:rPr lang="en-US" sz="1300" dirty="0"/>
                <a:t>resource-constrained </a:t>
              </a:r>
              <a:endParaRPr lang="hu-HU" sz="1300" dirty="0" smtClean="0"/>
            </a:p>
            <a:p>
              <a:pPr algn="ctr"/>
              <a:r>
                <a:rPr lang="en-US" sz="1300" dirty="0" smtClean="0"/>
                <a:t>devices</a:t>
              </a:r>
              <a:r>
                <a:rPr lang="hu-HU" sz="1300" dirty="0" smtClean="0"/>
                <a:t> by partially</a:t>
              </a:r>
            </a:p>
            <a:p>
              <a:pPr algn="ctr"/>
              <a:r>
                <a:rPr lang="hu-HU" sz="1300" dirty="0" smtClean="0"/>
                <a:t>hardware support</a:t>
              </a:r>
              <a:r>
                <a:rPr lang="en-US" sz="1300" dirty="0" smtClean="0"/>
                <a:t>.</a:t>
              </a:r>
              <a:endParaRPr lang="en-US" sz="1300" dirty="0"/>
            </a:p>
          </p:txBody>
        </p:sp>
        <p:sp>
          <p:nvSpPr>
            <p:cNvPr id="36" name="Lekerekített téglalap 4"/>
            <p:cNvSpPr/>
            <p:nvPr/>
          </p:nvSpPr>
          <p:spPr>
            <a:xfrm>
              <a:off x="765972" y="492752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ARMv5TEJ</a:t>
              </a:r>
              <a:endParaRPr lang="hu-HU" sz="1050" dirty="0">
                <a:solidFill>
                  <a:srgbClr val="FFFFFF"/>
                </a:solidFill>
                <a:ea typeface="Verdana" panose="020B0604030504040204" pitchFamily="34" charset="0"/>
                <a:cs typeface="Verdana" panose="020B0604030504040204" pitchFamily="34" charset="0"/>
              </a:endParaRPr>
            </a:p>
          </p:txBody>
        </p:sp>
        <p:sp>
          <p:nvSpPr>
            <p:cNvPr id="37" name="TextBox 36"/>
            <p:cNvSpPr txBox="1"/>
            <p:nvPr/>
          </p:nvSpPr>
          <p:spPr>
            <a:xfrm>
              <a:off x="900987" y="5397605"/>
              <a:ext cx="821059" cy="461665"/>
            </a:xfrm>
            <a:prstGeom prst="rect">
              <a:avLst/>
            </a:prstGeom>
            <a:noFill/>
          </p:spPr>
          <p:txBody>
            <a:bodyPr wrap="none" rtlCol="0">
              <a:spAutoFit/>
            </a:bodyPr>
            <a:lstStyle/>
            <a:p>
              <a:pPr algn="ctr"/>
              <a:r>
                <a:rPr lang="en-US" sz="1200" dirty="0">
                  <a:solidFill>
                    <a:srgbClr val="000000"/>
                  </a:solidFill>
                </a:rPr>
                <a:t>ARM926</a:t>
              </a: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1</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225777" y="5398979"/>
              <a:ext cx="490840" cy="276999"/>
            </a:xfrm>
            <a:prstGeom prst="rect">
              <a:avLst/>
            </a:prstGeom>
            <a:noFill/>
          </p:spPr>
          <p:txBody>
            <a:bodyPr wrap="none" rtlCol="0">
              <a:spAutoFit/>
            </a:bodyPr>
            <a:lstStyle/>
            <a:p>
              <a:r>
                <a:rPr lang="hu-HU" sz="1200" i="1" dirty="0" smtClean="0"/>
                <a:t>E.g.</a:t>
              </a:r>
              <a:endParaRPr lang="en-US" sz="1200" i="1" dirty="0"/>
            </a:p>
          </p:txBody>
        </p:sp>
        <p:sp>
          <p:nvSpPr>
            <p:cNvPr id="39" name="TextBox 38"/>
            <p:cNvSpPr txBox="1"/>
            <p:nvPr/>
          </p:nvSpPr>
          <p:spPr>
            <a:xfrm>
              <a:off x="716617" y="4485480"/>
              <a:ext cx="1215397" cy="276999"/>
            </a:xfrm>
            <a:prstGeom prst="rect">
              <a:avLst/>
            </a:prstGeom>
            <a:noFill/>
          </p:spPr>
          <p:txBody>
            <a:bodyPr wrap="none" rtlCol="0">
              <a:spAutoFit/>
            </a:bodyPr>
            <a:lstStyle/>
            <a:p>
              <a:r>
                <a:rPr lang="hu-HU" sz="1200" i="1" dirty="0" smtClean="0"/>
                <a:t>Section 2.4.2</a:t>
              </a:r>
              <a:endParaRPr lang="en-US" sz="1200" i="1" dirty="0"/>
            </a:p>
          </p:txBody>
        </p:sp>
      </p:grpSp>
    </p:spTree>
    <p:extLst>
      <p:ext uri="{BB962C8B-B14F-4D97-AF65-F5344CB8AC3E}">
        <p14:creationId xmlns:p14="http://schemas.microsoft.com/office/powerpoint/2010/main" val="864179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2.4.4 Trivial implementation of </a:t>
            </a:r>
            <a:r>
              <a:rPr lang="en-US" dirty="0" err="1">
                <a:solidFill>
                  <a:srgbClr val="FFFFFF"/>
                </a:solidFill>
              </a:rPr>
              <a:t>Jazelle</a:t>
            </a:r>
            <a:r>
              <a:rPr lang="en-US" dirty="0">
                <a:solidFill>
                  <a:srgbClr val="FFFFFF"/>
                </a:solidFill>
              </a:rPr>
              <a:t> </a:t>
            </a:r>
            <a:r>
              <a:rPr lang="hu-HU" dirty="0">
                <a:solidFill>
                  <a:srgbClr val="FFFFFF"/>
                </a:solidFill>
              </a:rPr>
              <a:t>(2)</a:t>
            </a:r>
            <a:endParaRPr lang="en-US" dirty="0">
              <a:solidFill>
                <a:srgbClr val="FFFFFF"/>
              </a:solidFill>
            </a:endParaRPr>
          </a:p>
        </p:txBody>
      </p:sp>
      <p:sp>
        <p:nvSpPr>
          <p:cNvPr id="3" name="TextBox 2"/>
          <p:cNvSpPr txBox="1"/>
          <p:nvPr/>
        </p:nvSpPr>
        <p:spPr>
          <a:xfrm>
            <a:off x="73770" y="504233"/>
            <a:ext cx="4833503" cy="369332"/>
          </a:xfrm>
          <a:prstGeom prst="rect">
            <a:avLst/>
          </a:prstGeom>
          <a:noFill/>
        </p:spPr>
        <p:txBody>
          <a:bodyPr wrap="none" rtlCol="0">
            <a:spAutoFit/>
          </a:bodyPr>
          <a:lstStyle/>
          <a:p>
            <a:r>
              <a:rPr lang="hu-HU" dirty="0" smtClean="0">
                <a:solidFill>
                  <a:schemeClr val="accent6"/>
                </a:solidFill>
              </a:rPr>
              <a:t>Trivial implementation of Jazelle -2 </a:t>
            </a:r>
            <a:r>
              <a:rPr lang="hu-HU" dirty="0" smtClean="0"/>
              <a:t>[87]</a:t>
            </a:r>
            <a:endParaRPr lang="en-US" dirty="0"/>
          </a:p>
        </p:txBody>
      </p:sp>
      <p:sp>
        <p:nvSpPr>
          <p:cNvPr id="4" name="TextBox 3"/>
          <p:cNvSpPr txBox="1"/>
          <p:nvPr/>
        </p:nvSpPr>
        <p:spPr>
          <a:xfrm>
            <a:off x="306050" y="1787150"/>
            <a:ext cx="839832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trivial </a:t>
            </a:r>
            <a:r>
              <a:rPr lang="en-US" sz="1600" dirty="0" err="1"/>
              <a:t>Jazelle</a:t>
            </a:r>
            <a:r>
              <a:rPr lang="en-US" sz="1600" dirty="0"/>
              <a:t> implementation, </a:t>
            </a:r>
            <a:r>
              <a:rPr lang="en-US" sz="1600" dirty="0">
                <a:solidFill>
                  <a:srgbClr val="0070C0"/>
                </a:solidFill>
              </a:rPr>
              <a:t>the processor does not </a:t>
            </a:r>
            <a:r>
              <a:rPr lang="en-US" sz="1600" dirty="0" smtClean="0">
                <a:solidFill>
                  <a:srgbClr val="0070C0"/>
                </a:solidFill>
              </a:rPr>
              <a:t>accelerate</a:t>
            </a:r>
            <a:r>
              <a:rPr lang="hu-HU" sz="1600" dirty="0" smtClean="0">
                <a:solidFill>
                  <a:srgbClr val="0070C0"/>
                </a:solidFill>
              </a:rPr>
              <a:t> </a:t>
            </a:r>
          </a:p>
          <a:p>
            <a:r>
              <a:rPr lang="en-US" sz="1600" dirty="0" smtClean="0">
                <a:solidFill>
                  <a:srgbClr val="0070C0"/>
                </a:solidFill>
              </a:rPr>
              <a:t> </a:t>
            </a:r>
            <a:r>
              <a:rPr lang="hu-HU" sz="1600" dirty="0" smtClean="0">
                <a:solidFill>
                  <a:srgbClr val="0070C0"/>
                </a:solidFill>
              </a:rPr>
              <a:t>     </a:t>
            </a:r>
            <a:r>
              <a:rPr lang="en-US" sz="1600" dirty="0" smtClean="0">
                <a:solidFill>
                  <a:srgbClr val="0070C0"/>
                </a:solidFill>
              </a:rPr>
              <a:t>the </a:t>
            </a:r>
            <a:r>
              <a:rPr lang="en-US" sz="1600" dirty="0">
                <a:solidFill>
                  <a:srgbClr val="0070C0"/>
                </a:solidFill>
              </a:rPr>
              <a:t>execution of any bytecodes, </a:t>
            </a:r>
            <a:r>
              <a:rPr lang="en-US" sz="1600" dirty="0" smtClean="0">
                <a:solidFill>
                  <a:srgbClr val="0070C0"/>
                </a:solidFill>
              </a:rPr>
              <a:t>JVM </a:t>
            </a:r>
            <a:r>
              <a:rPr lang="en-US" sz="1600" dirty="0">
                <a:solidFill>
                  <a:srgbClr val="0070C0"/>
                </a:solidFill>
              </a:rPr>
              <a:t>uses software routines to </a:t>
            </a:r>
            <a:r>
              <a:rPr lang="en-US" sz="1600" dirty="0" smtClean="0">
                <a:solidFill>
                  <a:srgbClr val="0070C0"/>
                </a:solidFill>
              </a:rPr>
              <a:t>execute</a:t>
            </a:r>
            <a:r>
              <a:rPr lang="hu-HU" sz="1600" dirty="0" smtClean="0">
                <a:solidFill>
                  <a:srgbClr val="0070C0"/>
                </a:solidFill>
              </a:rPr>
              <a:t> any</a:t>
            </a:r>
          </a:p>
          <a:p>
            <a:r>
              <a:rPr lang="hu-HU" sz="1600" dirty="0">
                <a:solidFill>
                  <a:srgbClr val="0070C0"/>
                </a:solidFill>
              </a:rPr>
              <a:t> </a:t>
            </a:r>
            <a:r>
              <a:rPr lang="hu-HU" sz="1600" dirty="0" smtClean="0">
                <a:solidFill>
                  <a:srgbClr val="0070C0"/>
                </a:solidFill>
              </a:rPr>
              <a:t>     bytecode.</a:t>
            </a:r>
            <a:endParaRPr lang="en-US" sz="1600" dirty="0">
              <a:solidFill>
                <a:srgbClr val="0070C0"/>
              </a:solidFill>
            </a:endParaRPr>
          </a:p>
          <a:p>
            <a:endParaRPr lang="en-US" sz="1600" dirty="0"/>
          </a:p>
        </p:txBody>
      </p:sp>
      <p:sp>
        <p:nvSpPr>
          <p:cNvPr id="5" name="TextBox 4"/>
          <p:cNvSpPr txBox="1"/>
          <p:nvPr/>
        </p:nvSpPr>
        <p:spPr>
          <a:xfrm>
            <a:off x="308670" y="979680"/>
            <a:ext cx="8998361"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70C0"/>
                </a:solidFill>
              </a:rPr>
              <a:t>The introduction of Jazelle RCT in Cortex-A processors made Jazelle DBX obsolete</a:t>
            </a:r>
            <a:r>
              <a:rPr lang="hu-HU" sz="1600" dirty="0" smtClean="0"/>
              <a:t>,</a:t>
            </a:r>
          </a:p>
          <a:p>
            <a:r>
              <a:rPr lang="hu-HU" sz="1600" dirty="0"/>
              <a:t> </a:t>
            </a:r>
            <a:r>
              <a:rPr lang="hu-HU" sz="1600" dirty="0" smtClean="0"/>
              <a:t>     but </a:t>
            </a:r>
            <a:r>
              <a:rPr lang="hu-HU" sz="1600" dirty="0" smtClean="0">
                <a:solidFill>
                  <a:srgbClr val="0070C0"/>
                </a:solidFill>
              </a:rPr>
              <a:t>for reasons of compatibility</a:t>
            </a:r>
            <a:r>
              <a:rPr lang="hu-HU" sz="1600" dirty="0" smtClean="0"/>
              <a:t>, in subsequent processors ARM provided a </a:t>
            </a:r>
          </a:p>
          <a:p>
            <a:r>
              <a:rPr lang="hu-HU" sz="1600" dirty="0"/>
              <a:t> </a:t>
            </a:r>
            <a:r>
              <a:rPr lang="hu-HU" sz="1600" dirty="0" smtClean="0"/>
              <a:t>     so called </a:t>
            </a:r>
            <a:r>
              <a:rPr lang="hu-HU" sz="1600" dirty="0" smtClean="0">
                <a:solidFill>
                  <a:srgbClr val="FF0000"/>
                </a:solidFill>
              </a:rPr>
              <a:t>trivial implementation of Jazelle. </a:t>
            </a:r>
            <a:endParaRPr lang="en-US" sz="1600" dirty="0">
              <a:solidFill>
                <a:srgbClr val="FF0000"/>
              </a:solidFill>
            </a:endParaRPr>
          </a:p>
        </p:txBody>
      </p:sp>
    </p:spTree>
    <p:extLst>
      <p:ext uri="{BB962C8B-B14F-4D97-AF65-F5344CB8AC3E}">
        <p14:creationId xmlns:p14="http://schemas.microsoft.com/office/powerpoint/2010/main" val="21386693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5</a:t>
            </a:r>
            <a:r>
              <a:rPr lang="en-US" sz="1900" dirty="0" smtClean="0">
                <a:solidFill>
                  <a:srgbClr val="FFFFFF"/>
                </a:solidFill>
              </a:rPr>
              <a:t> </a:t>
            </a:r>
            <a:r>
              <a:rPr lang="en-US" sz="1900" dirty="0">
                <a:solidFill>
                  <a:srgbClr val="FFFFFF"/>
                </a:solidFill>
              </a:rPr>
              <a:t>ISA </a:t>
            </a:r>
            <a:r>
              <a:rPr lang="en-US" sz="1900" dirty="0" smtClean="0">
                <a:solidFill>
                  <a:srgbClr val="FFFFFF"/>
                </a:solidFill>
              </a:rPr>
              <a:t>extensions</a:t>
            </a:r>
            <a:r>
              <a:rPr lang="hu-HU" sz="1900" dirty="0" smtClean="0">
                <a:solidFill>
                  <a:srgbClr val="FFFFFF"/>
                </a:solidFill>
              </a:rPr>
              <a:t> introduced</a:t>
            </a:r>
            <a:r>
              <a:rPr lang="en-US" sz="1900" dirty="0" smtClean="0">
                <a:solidFill>
                  <a:srgbClr val="FFFFFF"/>
                </a:solidFill>
              </a:rPr>
              <a:t> to </a:t>
            </a:r>
            <a:r>
              <a:rPr lang="en-US" sz="1900" dirty="0">
                <a:solidFill>
                  <a:srgbClr val="FFFFFF"/>
                </a:solidFill>
              </a:rPr>
              <a:t>enhance </a:t>
            </a:r>
            <a:r>
              <a:rPr lang="en-US" sz="1900" dirty="0" smtClean="0">
                <a:solidFill>
                  <a:srgbClr val="FFFFFF"/>
                </a:solidFill>
              </a:rPr>
              <a:t>security</a:t>
            </a:r>
            <a:endParaRPr lang="en-US" sz="1900" dirty="0">
              <a:solidFill>
                <a:srgbClr val="FFFFFF"/>
              </a:solidFill>
            </a:endParaRPr>
          </a:p>
        </p:txBody>
      </p:sp>
      <p:sp>
        <p:nvSpPr>
          <p:cNvPr id="3" name="TextBox 2"/>
          <p:cNvSpPr txBox="1"/>
          <p:nvPr/>
        </p:nvSpPr>
        <p:spPr>
          <a:xfrm>
            <a:off x="3431036" y="2573905"/>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31518188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2.5.1 ISA extensions introduced to enhance security - Overview (1)</a:t>
            </a:r>
            <a:endParaRPr lang="hu-HU" dirty="0">
              <a:solidFill>
                <a:srgbClr val="FFFFFF"/>
              </a:solidFill>
            </a:endParaRPr>
          </a:p>
        </p:txBody>
      </p:sp>
      <p:grpSp>
        <p:nvGrpSpPr>
          <p:cNvPr id="3" name="Group 2"/>
          <p:cNvGrpSpPr/>
          <p:nvPr/>
        </p:nvGrpSpPr>
        <p:grpSpPr>
          <a:xfrm>
            <a:off x="29701" y="1493785"/>
            <a:ext cx="9132809" cy="1980220"/>
            <a:chOff x="29701" y="1628800"/>
            <a:chExt cx="9132809" cy="1980220"/>
          </a:xfrm>
        </p:grpSpPr>
        <p:grpSp>
          <p:nvGrpSpPr>
            <p:cNvPr id="17" name="Group 16"/>
            <p:cNvGrpSpPr/>
            <p:nvPr/>
          </p:nvGrpSpPr>
          <p:grpSpPr>
            <a:xfrm>
              <a:off x="29701" y="1628800"/>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7099186" y="2393379"/>
              <a:ext cx="1710190"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25" name="TextBox 24"/>
          <p:cNvSpPr txBox="1"/>
          <p:nvPr/>
        </p:nvSpPr>
        <p:spPr>
          <a:xfrm>
            <a:off x="74549" y="505987"/>
            <a:ext cx="8251939" cy="684803"/>
          </a:xfrm>
          <a:prstGeom prst="rect">
            <a:avLst/>
          </a:prstGeom>
          <a:noFill/>
        </p:spPr>
        <p:txBody>
          <a:bodyPr wrap="none" rtlCol="0">
            <a:spAutoFit/>
          </a:bodyPr>
          <a:lstStyle/>
          <a:p>
            <a:pPr>
              <a:spcAft>
                <a:spcPts val="300"/>
              </a:spcAft>
            </a:pPr>
            <a:r>
              <a:rPr lang="hu-HU" dirty="0" smtClean="0">
                <a:solidFill>
                  <a:schemeClr val="accent6"/>
                </a:solidFill>
              </a:rPr>
              <a:t>2.5 ISA extensions introduced to enhance security</a:t>
            </a:r>
          </a:p>
          <a:p>
            <a:r>
              <a:rPr lang="hu-HU" dirty="0" smtClean="0">
                <a:solidFill>
                  <a:schemeClr val="accent6"/>
                </a:solidFill>
              </a:rPr>
              <a:t>2.5.1 </a:t>
            </a:r>
            <a:r>
              <a:rPr lang="hu-HU" dirty="0">
                <a:solidFill>
                  <a:schemeClr val="accent6"/>
                </a:solidFill>
              </a:rPr>
              <a:t>ISA extensions introduced to </a:t>
            </a:r>
            <a:r>
              <a:rPr lang="hu-HU" dirty="0" smtClean="0">
                <a:solidFill>
                  <a:schemeClr val="accent6"/>
                </a:solidFill>
              </a:rPr>
              <a:t>enhance security - Overview (1)</a:t>
            </a:r>
            <a:endParaRPr lang="hu-HU" dirty="0">
              <a:solidFill>
                <a:schemeClr val="accent6"/>
              </a:solidFill>
            </a:endParaRPr>
          </a:p>
        </p:txBody>
      </p:sp>
    </p:spTree>
    <p:extLst>
      <p:ext uri="{BB962C8B-B14F-4D97-AF65-F5344CB8AC3E}">
        <p14:creationId xmlns:p14="http://schemas.microsoft.com/office/powerpoint/2010/main" val="21607565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2.5.1 ISA extensions introduced to enhance security - Overview (</a:t>
            </a:r>
            <a:r>
              <a:rPr lang="hu-HU" dirty="0">
                <a:solidFill>
                  <a:srgbClr val="FFFFFF"/>
                </a:solidFill>
              </a:rPr>
              <a:t>2</a:t>
            </a:r>
            <a:r>
              <a:rPr lang="en-US" dirty="0">
                <a:solidFill>
                  <a:srgbClr val="FFFFFF"/>
                </a:solidFill>
              </a:rPr>
              <a:t>)</a:t>
            </a:r>
          </a:p>
        </p:txBody>
      </p:sp>
      <p:grpSp>
        <p:nvGrpSpPr>
          <p:cNvPr id="4" name="Group 3"/>
          <p:cNvGrpSpPr/>
          <p:nvPr/>
        </p:nvGrpSpPr>
        <p:grpSpPr>
          <a:xfrm>
            <a:off x="242697" y="1138843"/>
            <a:ext cx="8604799" cy="5705072"/>
            <a:chOff x="64897" y="1138843"/>
            <a:chExt cx="8604799" cy="5705072"/>
          </a:xfrm>
        </p:grpSpPr>
        <p:grpSp>
          <p:nvGrpSpPr>
            <p:cNvPr id="5" name="Group 4"/>
            <p:cNvGrpSpPr/>
            <p:nvPr/>
          </p:nvGrpSpPr>
          <p:grpSpPr>
            <a:xfrm>
              <a:off x="64897" y="1138843"/>
              <a:ext cx="8604799" cy="5392652"/>
              <a:chOff x="64897" y="1138843"/>
              <a:chExt cx="8604799" cy="5392652"/>
            </a:xfrm>
          </p:grpSpPr>
          <p:grpSp>
            <p:nvGrpSpPr>
              <p:cNvPr id="7" name="Group 6"/>
              <p:cNvGrpSpPr/>
              <p:nvPr/>
            </p:nvGrpSpPr>
            <p:grpSpPr>
              <a:xfrm>
                <a:off x="64897" y="1138844"/>
                <a:ext cx="8604799" cy="5392651"/>
                <a:chOff x="64897" y="1332224"/>
                <a:chExt cx="8604799" cy="5392651"/>
              </a:xfrm>
            </p:grpSpPr>
            <p:sp>
              <p:nvSpPr>
                <p:cNvPr id="12"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5"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6"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7"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r>
                    <a:rPr lang="en-US" sz="1050" dirty="0" smtClean="0">
                      <a:solidFill>
                        <a:srgbClr val="FFFFFF"/>
                      </a:solidFill>
                      <a:ea typeface="Verdana" panose="020B0604030504040204" pitchFamily="34" charset="0"/>
                      <a:cs typeface="Verdana" panose="020B0604030504040204" pitchFamily="34" charset="0"/>
                    </a:rPr>
                    <a:t>.0</a:t>
                  </a:r>
                  <a:r>
                    <a:rPr lang="hu-HU" sz="1050" dirty="0" smtClean="0">
                      <a:solidFill>
                        <a:srgbClr val="FFFFFF"/>
                      </a:solidFill>
                      <a:ea typeface="Verdana" panose="020B0604030504040204" pitchFamily="34" charset="0"/>
                      <a:cs typeface="Verdana" panose="020B0604030504040204" pitchFamily="34" charset="0"/>
                    </a:rPr>
                    <a:t>-A</a:t>
                  </a:r>
                  <a:endParaRPr lang="hu-HU" sz="1050" dirty="0">
                    <a:solidFill>
                      <a:srgbClr val="FFFFFF"/>
                    </a:solidFill>
                    <a:ea typeface="Verdana" panose="020B0604030504040204" pitchFamily="34" charset="0"/>
                    <a:cs typeface="Verdana" panose="020B0604030504040204" pitchFamily="34" charset="0"/>
                  </a:endParaRPr>
                </a:p>
              </p:txBody>
            </p:sp>
            <p:sp>
              <p:nvSpPr>
                <p:cNvPr id="18"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9"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1"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3"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4"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7"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9"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1"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3"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4"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5" name="TextBox 34"/>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6" name="TextBox 3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7" name="TextBox 3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8" name="TextBox 3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9" name="TextBox 3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1" name="Rounded Rectangle 40"/>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6" name="TextBox 45"/>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8" name="TextBox 7"/>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9" name="TextBox 8"/>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10" name="TextBox 9"/>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1" name="Straight Connector 10"/>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7" name="TextBox 66"/>
          <p:cNvSpPr txBox="1"/>
          <p:nvPr/>
        </p:nvSpPr>
        <p:spPr>
          <a:xfrm>
            <a:off x="959794" y="4130281"/>
            <a:ext cx="1520151" cy="116248"/>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68" name="Rounded Rectangle 67"/>
          <p:cNvSpPr/>
          <p:nvPr/>
        </p:nvSpPr>
        <p:spPr bwMode="auto">
          <a:xfrm>
            <a:off x="2343816" y="1673769"/>
            <a:ext cx="1457549" cy="68645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2573662" y="177516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71" name="TextBox 70"/>
          <p:cNvSpPr txBox="1"/>
          <p:nvPr/>
        </p:nvSpPr>
        <p:spPr>
          <a:xfrm>
            <a:off x="73011" y="504938"/>
            <a:ext cx="7371890" cy="646331"/>
          </a:xfrm>
          <a:prstGeom prst="rect">
            <a:avLst/>
          </a:prstGeom>
          <a:noFill/>
        </p:spPr>
        <p:txBody>
          <a:bodyPr wrap="none" rtlCol="0">
            <a:spAutoFit/>
          </a:bodyPr>
          <a:lstStyle/>
          <a:p>
            <a:r>
              <a:rPr lang="hu-HU" dirty="0">
                <a:solidFill>
                  <a:schemeClr val="accent6"/>
                </a:solidFill>
              </a:rPr>
              <a:t>ISA extensions introduced to enhance security - Overview (2)</a:t>
            </a:r>
          </a:p>
          <a:p>
            <a:r>
              <a:rPr lang="hu-HU" dirty="0">
                <a:solidFill>
                  <a:schemeClr val="accent6"/>
                </a:solidFill>
              </a:rPr>
              <a:t>  (Based on [64</a:t>
            </a:r>
            <a:r>
              <a:rPr lang="hu-HU" dirty="0" smtClean="0">
                <a:solidFill>
                  <a:schemeClr val="accent6"/>
                </a:solidFill>
              </a:rPr>
              <a:t>])</a:t>
            </a:r>
            <a:endParaRPr lang="en-US" dirty="0">
              <a:solidFill>
                <a:schemeClr val="accent6"/>
              </a:solidFill>
            </a:endParaRPr>
          </a:p>
        </p:txBody>
      </p:sp>
      <p:grpSp>
        <p:nvGrpSpPr>
          <p:cNvPr id="72" name="Group 71"/>
          <p:cNvGrpSpPr/>
          <p:nvPr/>
        </p:nvGrpSpPr>
        <p:grpSpPr>
          <a:xfrm>
            <a:off x="6471521" y="3293985"/>
            <a:ext cx="2358120" cy="360000"/>
            <a:chOff x="6291215" y="3293985"/>
            <a:chExt cx="2358120" cy="360000"/>
          </a:xfrm>
        </p:grpSpPr>
        <p:sp>
          <p:nvSpPr>
            <p:cNvPr id="73"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4"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5"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33069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2.5.1 ISA extensions introduced to enhance security - Overview (</a:t>
            </a:r>
            <a:r>
              <a:rPr lang="hu-HU" dirty="0">
                <a:solidFill>
                  <a:srgbClr val="FFFFFF"/>
                </a:solidFill>
              </a:rPr>
              <a:t>3</a:t>
            </a:r>
            <a:r>
              <a:rPr lang="en-US" dirty="0">
                <a:solidFill>
                  <a:srgbClr val="FFFFFF"/>
                </a:solidFill>
              </a:rPr>
              <a:t>)</a:t>
            </a:r>
          </a:p>
        </p:txBody>
      </p:sp>
      <p:sp>
        <p:nvSpPr>
          <p:cNvPr id="3" name="Text Box 7"/>
          <p:cNvSpPr txBox="1">
            <a:spLocks noChangeArrowheads="1"/>
          </p:cNvSpPr>
          <p:nvPr/>
        </p:nvSpPr>
        <p:spPr bwMode="auto">
          <a:xfrm>
            <a:off x="1511660" y="2066410"/>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The </a:t>
            </a:r>
            <a:r>
              <a:rPr lang="en-US" altLang="en-US" sz="1300" b="1" dirty="0" err="1">
                <a:solidFill>
                  <a:srgbClr val="000000"/>
                </a:solidFill>
              </a:rPr>
              <a:t>TrustZone</a:t>
            </a:r>
            <a:r>
              <a:rPr lang="en-US" altLang="en-US" sz="1300" b="1" dirty="0">
                <a:solidFill>
                  <a:srgbClr val="000000"/>
                </a:solidFill>
              </a:rPr>
              <a:t> extension </a:t>
            </a:r>
          </a:p>
        </p:txBody>
      </p:sp>
      <p:sp>
        <p:nvSpPr>
          <p:cNvPr id="4" name="Text Box 16"/>
          <p:cNvSpPr txBox="1">
            <a:spLocks noChangeArrowheads="1"/>
          </p:cNvSpPr>
          <p:nvPr/>
        </p:nvSpPr>
        <p:spPr bwMode="auto">
          <a:xfrm>
            <a:off x="2366755" y="1268760"/>
            <a:ext cx="441338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ISA extensios nroduced to enhance security</a:t>
            </a:r>
            <a:endParaRPr lang="en-US" altLang="en-US" sz="1300" b="1" dirty="0">
              <a:solidFill>
                <a:srgbClr val="000000"/>
              </a:solidFill>
            </a:endParaRPr>
          </a:p>
        </p:txBody>
      </p:sp>
      <p:sp>
        <p:nvSpPr>
          <p:cNvPr id="5" name="Line 17"/>
          <p:cNvSpPr>
            <a:spLocks noChangeShapeType="1"/>
          </p:cNvSpPr>
          <p:nvPr/>
        </p:nvSpPr>
        <p:spPr bwMode="auto">
          <a:xfrm flipV="1">
            <a:off x="2753719" y="1844032"/>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569074" y="159144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2723240" y="183348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6266037" y="182710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 Box 7"/>
          <p:cNvSpPr txBox="1">
            <a:spLocks noChangeArrowheads="1"/>
          </p:cNvSpPr>
          <p:nvPr/>
        </p:nvSpPr>
        <p:spPr bwMode="auto">
          <a:xfrm>
            <a:off x="5070261" y="2097242"/>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None/>
            </a:pPr>
            <a:r>
              <a:rPr lang="en-US" altLang="en-US" sz="1300" b="1" dirty="0">
                <a:solidFill>
                  <a:srgbClr val="000000"/>
                </a:solidFill>
              </a:rPr>
              <a:t>The Cryptography </a:t>
            </a:r>
            <a:r>
              <a:rPr lang="en-US" altLang="en-US" sz="1300" b="1" dirty="0" smtClean="0">
                <a:solidFill>
                  <a:srgbClr val="000000"/>
                </a:solidFill>
              </a:rPr>
              <a:t>extension</a:t>
            </a:r>
            <a:endParaRPr lang="en-US" altLang="en-US" sz="1300" b="1" dirty="0">
              <a:solidFill>
                <a:srgbClr val="000000"/>
              </a:solidFill>
            </a:endParaRPr>
          </a:p>
        </p:txBody>
      </p:sp>
      <p:sp>
        <p:nvSpPr>
          <p:cNvPr id="10" name="Oval 13"/>
          <p:cNvSpPr>
            <a:spLocks noChangeArrowheads="1"/>
          </p:cNvSpPr>
          <p:nvPr/>
        </p:nvSpPr>
        <p:spPr bwMode="auto">
          <a:xfrm>
            <a:off x="2688632" y="198583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1" name="Oval 13"/>
          <p:cNvSpPr>
            <a:spLocks noChangeArrowheads="1"/>
          </p:cNvSpPr>
          <p:nvPr/>
        </p:nvSpPr>
        <p:spPr bwMode="auto">
          <a:xfrm>
            <a:off x="6234772" y="198107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TextBox 11"/>
          <p:cNvSpPr txBox="1"/>
          <p:nvPr/>
        </p:nvSpPr>
        <p:spPr>
          <a:xfrm>
            <a:off x="1961710" y="2634363"/>
            <a:ext cx="1391728" cy="292388"/>
          </a:xfrm>
          <a:prstGeom prst="rect">
            <a:avLst/>
          </a:prstGeom>
          <a:noFill/>
        </p:spPr>
        <p:txBody>
          <a:bodyPr wrap="none" rtlCol="0">
            <a:spAutoFit/>
          </a:bodyPr>
          <a:lstStyle/>
          <a:p>
            <a:r>
              <a:rPr lang="hu-HU" sz="1300" i="1" dirty="0" smtClean="0">
                <a:solidFill>
                  <a:srgbClr val="000000"/>
                </a:solidFill>
              </a:rPr>
              <a:t>ARMv6 (2001)</a:t>
            </a:r>
            <a:endParaRPr lang="en-US" sz="1300" i="1" dirty="0">
              <a:solidFill>
                <a:srgbClr val="000000"/>
              </a:solidFill>
            </a:endParaRPr>
          </a:p>
        </p:txBody>
      </p:sp>
      <p:sp>
        <p:nvSpPr>
          <p:cNvPr id="13" name="TextBox 12"/>
          <p:cNvSpPr txBox="1"/>
          <p:nvPr/>
        </p:nvSpPr>
        <p:spPr>
          <a:xfrm>
            <a:off x="5718678" y="2634363"/>
            <a:ext cx="1391727" cy="292388"/>
          </a:xfrm>
          <a:prstGeom prst="rect">
            <a:avLst/>
          </a:prstGeom>
          <a:noFill/>
        </p:spPr>
        <p:txBody>
          <a:bodyPr wrap="none" rtlCol="0">
            <a:spAutoFit/>
          </a:bodyPr>
          <a:lstStyle/>
          <a:p>
            <a:pPr algn="ctr"/>
            <a:r>
              <a:rPr lang="hu-HU" sz="1300" i="1" dirty="0" smtClean="0">
                <a:solidFill>
                  <a:srgbClr val="000000"/>
                </a:solidFill>
              </a:rPr>
              <a:t>ARMv8 (201</a:t>
            </a:r>
            <a:r>
              <a:rPr lang="en-US" sz="1300" i="1" dirty="0" smtClean="0">
                <a:solidFill>
                  <a:srgbClr val="000000"/>
                </a:solidFill>
              </a:rPr>
              <a:t>2</a:t>
            </a:r>
            <a:r>
              <a:rPr lang="hu-HU" sz="1300" i="1" dirty="0" smtClean="0">
                <a:solidFill>
                  <a:srgbClr val="000000"/>
                </a:solidFill>
              </a:rPr>
              <a:t>)</a:t>
            </a:r>
            <a:endParaRPr lang="en-US" sz="1300" i="1" dirty="0">
              <a:solidFill>
                <a:srgbClr val="000000"/>
              </a:solidFill>
            </a:endParaRPr>
          </a:p>
        </p:txBody>
      </p:sp>
      <p:sp>
        <p:nvSpPr>
          <p:cNvPr id="14" name="TextBox 13"/>
          <p:cNvSpPr txBox="1"/>
          <p:nvPr/>
        </p:nvSpPr>
        <p:spPr>
          <a:xfrm>
            <a:off x="2006715" y="2956303"/>
            <a:ext cx="1301959" cy="292388"/>
          </a:xfrm>
          <a:prstGeom prst="rect">
            <a:avLst/>
          </a:prstGeom>
          <a:noFill/>
        </p:spPr>
        <p:txBody>
          <a:bodyPr wrap="none" rtlCol="0">
            <a:spAutoFit/>
          </a:bodyPr>
          <a:lstStyle/>
          <a:p>
            <a:r>
              <a:rPr lang="hu-HU" sz="1300" i="1" dirty="0" smtClean="0"/>
              <a:t>Section 2.5.2</a:t>
            </a:r>
            <a:endParaRPr lang="en-US" sz="1300" i="1" dirty="0"/>
          </a:p>
        </p:txBody>
      </p:sp>
      <p:sp>
        <p:nvSpPr>
          <p:cNvPr id="15" name="TextBox 14"/>
          <p:cNvSpPr txBox="1"/>
          <p:nvPr/>
        </p:nvSpPr>
        <p:spPr>
          <a:xfrm>
            <a:off x="5655306" y="2956303"/>
            <a:ext cx="1301959" cy="292388"/>
          </a:xfrm>
          <a:prstGeom prst="rect">
            <a:avLst/>
          </a:prstGeom>
          <a:noFill/>
        </p:spPr>
        <p:txBody>
          <a:bodyPr wrap="none" rtlCol="0">
            <a:spAutoFit/>
          </a:bodyPr>
          <a:lstStyle/>
          <a:p>
            <a:r>
              <a:rPr lang="hu-HU" sz="1300" i="1" dirty="0" smtClean="0"/>
              <a:t>Section 2.5.3</a:t>
            </a:r>
            <a:endParaRPr lang="en-US" sz="1300" i="1" dirty="0"/>
          </a:p>
        </p:txBody>
      </p:sp>
      <p:sp>
        <p:nvSpPr>
          <p:cNvPr id="16" name="TextBox 15"/>
          <p:cNvSpPr txBox="1"/>
          <p:nvPr/>
        </p:nvSpPr>
        <p:spPr>
          <a:xfrm>
            <a:off x="73409" y="506119"/>
            <a:ext cx="9165701" cy="369332"/>
          </a:xfrm>
          <a:prstGeom prst="rect">
            <a:avLst/>
          </a:prstGeom>
          <a:noFill/>
        </p:spPr>
        <p:txBody>
          <a:bodyPr wrap="square" rtlCol="0">
            <a:spAutoFit/>
          </a:bodyPr>
          <a:lstStyle/>
          <a:p>
            <a:r>
              <a:rPr lang="hu-HU" dirty="0">
                <a:solidFill>
                  <a:schemeClr val="accent6"/>
                </a:solidFill>
              </a:rPr>
              <a:t>ISA extensions </a:t>
            </a:r>
            <a:r>
              <a:rPr lang="hu-HU" dirty="0" smtClean="0">
                <a:solidFill>
                  <a:schemeClr val="accent6"/>
                </a:solidFill>
              </a:rPr>
              <a:t>introduced to enhance security - O</a:t>
            </a:r>
            <a:r>
              <a:rPr lang="hu-HU" dirty="0" smtClean="0">
                <a:solidFill>
                  <a:srgbClr val="333399"/>
                </a:solidFill>
              </a:rPr>
              <a:t>verview (3)</a:t>
            </a:r>
            <a:endParaRPr lang="en-US" dirty="0">
              <a:solidFill>
                <a:schemeClr val="accent6"/>
              </a:solidFill>
            </a:endParaRPr>
          </a:p>
        </p:txBody>
      </p:sp>
    </p:spTree>
    <p:extLst>
      <p:ext uri="{BB962C8B-B14F-4D97-AF65-F5344CB8AC3E}">
        <p14:creationId xmlns:p14="http://schemas.microsoft.com/office/powerpoint/2010/main" val="17809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animBg="1"/>
      <p:bldP spid="11" grpId="0" animBg="1"/>
      <p:bldP spid="12" grpId="0"/>
      <p:bldP spid="1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29"/>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2.5.2 The </a:t>
            </a:r>
            <a:r>
              <a:rPr lang="en-US" dirty="0" err="1">
                <a:solidFill>
                  <a:srgbClr val="FFFFFF"/>
                </a:solidFill>
              </a:rPr>
              <a:t>TrustZone</a:t>
            </a:r>
            <a:r>
              <a:rPr lang="en-US" dirty="0">
                <a:solidFill>
                  <a:srgbClr val="FFFFFF"/>
                </a:solidFill>
              </a:rPr>
              <a:t> extension </a:t>
            </a:r>
            <a:r>
              <a:rPr lang="hu-HU" dirty="0">
                <a:solidFill>
                  <a:srgbClr val="FFFFFF"/>
                </a:solidFill>
              </a:rPr>
              <a:t>(1)</a:t>
            </a:r>
            <a:endParaRPr lang="en-US" dirty="0">
              <a:solidFill>
                <a:srgbClr val="FFFFFF"/>
              </a:solidFill>
            </a:endParaRPr>
          </a:p>
        </p:txBody>
      </p:sp>
      <p:sp>
        <p:nvSpPr>
          <p:cNvPr id="4" name="TextBox 3"/>
          <p:cNvSpPr txBox="1"/>
          <p:nvPr/>
        </p:nvSpPr>
        <p:spPr>
          <a:xfrm>
            <a:off x="74894" y="505761"/>
            <a:ext cx="4319965" cy="369332"/>
          </a:xfrm>
          <a:prstGeom prst="rect">
            <a:avLst/>
          </a:prstGeom>
          <a:noFill/>
        </p:spPr>
        <p:txBody>
          <a:bodyPr wrap="none" rtlCol="0">
            <a:spAutoFit/>
          </a:bodyPr>
          <a:lstStyle/>
          <a:p>
            <a:r>
              <a:rPr lang="hu-HU" dirty="0" smtClean="0">
                <a:solidFill>
                  <a:srgbClr val="2D2D8A"/>
                </a:solidFill>
              </a:rPr>
              <a:t>2.5.2 </a:t>
            </a:r>
            <a:r>
              <a:rPr lang="en-US" dirty="0" smtClean="0">
                <a:solidFill>
                  <a:srgbClr val="2D2D8A"/>
                </a:solidFill>
              </a:rPr>
              <a:t>The </a:t>
            </a:r>
            <a:r>
              <a:rPr lang="en-US" dirty="0" err="1" smtClean="0">
                <a:solidFill>
                  <a:srgbClr val="2D2D8A"/>
                </a:solidFill>
              </a:rPr>
              <a:t>TrustZone</a:t>
            </a:r>
            <a:r>
              <a:rPr lang="en-US" dirty="0" smtClean="0">
                <a:solidFill>
                  <a:srgbClr val="2D2D8A"/>
                </a:solidFill>
              </a:rPr>
              <a:t> extension </a:t>
            </a:r>
            <a:r>
              <a:rPr lang="en-US" dirty="0" smtClean="0"/>
              <a:t>[</a:t>
            </a:r>
            <a:r>
              <a:rPr lang="hu-HU" dirty="0" smtClean="0"/>
              <a:t>68</a:t>
            </a:r>
            <a:r>
              <a:rPr lang="en-US" dirty="0" smtClean="0"/>
              <a:t>]</a:t>
            </a:r>
            <a:endParaRPr lang="en-US" dirty="0"/>
          </a:p>
        </p:txBody>
      </p:sp>
      <p:sp>
        <p:nvSpPr>
          <p:cNvPr id="5" name="TextBox 4"/>
          <p:cNvSpPr txBox="1"/>
          <p:nvPr/>
        </p:nvSpPr>
        <p:spPr>
          <a:xfrm>
            <a:off x="340166" y="1311435"/>
            <a:ext cx="8614987"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is achieved </a:t>
            </a:r>
            <a:r>
              <a:rPr lang="en-US" sz="1600" dirty="0" smtClean="0">
                <a:solidFill>
                  <a:srgbClr val="0070C0"/>
                </a:solidFill>
              </a:rPr>
              <a:t>by partitioning system wide hardware and software resources </a:t>
            </a:r>
            <a:r>
              <a:rPr lang="en-US" sz="1600" dirty="0" smtClean="0">
                <a:solidFill>
                  <a:srgbClr val="000000"/>
                </a:solidFill>
              </a:rPr>
              <a:t>so</a:t>
            </a:r>
          </a:p>
          <a:p>
            <a:r>
              <a:rPr lang="en-US" sz="1600" dirty="0" smtClean="0">
                <a:solidFill>
                  <a:srgbClr val="000000"/>
                </a:solidFill>
              </a:rPr>
              <a:t>      that </a:t>
            </a:r>
            <a:r>
              <a:rPr lang="en-US" sz="1600" dirty="0" smtClean="0">
                <a:solidFill>
                  <a:srgbClr val="0070C0"/>
                </a:solidFill>
              </a:rPr>
              <a:t>they exist in one of two worlds</a:t>
            </a:r>
            <a:r>
              <a:rPr lang="en-US" sz="1600" dirty="0" smtClean="0">
                <a:solidFill>
                  <a:srgbClr val="000000"/>
                </a:solidFill>
              </a:rPr>
              <a:t>; </a:t>
            </a:r>
            <a:endParaRPr lang="en-US" sz="1600" dirty="0">
              <a:solidFill>
                <a:srgbClr val="000000"/>
              </a:solidFill>
            </a:endParaRPr>
          </a:p>
        </p:txBody>
      </p:sp>
      <p:sp>
        <p:nvSpPr>
          <p:cNvPr id="6" name="TextBox 5"/>
          <p:cNvSpPr txBox="1"/>
          <p:nvPr/>
        </p:nvSpPr>
        <p:spPr>
          <a:xfrm>
            <a:off x="791580" y="1838977"/>
            <a:ext cx="5831020"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in the </a:t>
            </a:r>
            <a:r>
              <a:rPr lang="en-US" sz="1600" dirty="0" smtClean="0">
                <a:solidFill>
                  <a:srgbClr val="FF0000"/>
                </a:solidFill>
              </a:rPr>
              <a:t>Secure world </a:t>
            </a:r>
            <a:r>
              <a:rPr lang="en-US" sz="1600" dirty="0" smtClean="0">
                <a:solidFill>
                  <a:srgbClr val="000000"/>
                </a:solidFill>
              </a:rPr>
              <a:t>for the security subsystem and </a:t>
            </a:r>
          </a:p>
          <a:p>
            <a:pPr marL="285750" indent="-285750">
              <a:spcAft>
                <a:spcPts val="300"/>
              </a:spcAft>
              <a:buFont typeface="Arial" panose="020B0604020202020204" pitchFamily="34" charset="0"/>
              <a:buChar char="•"/>
            </a:pPr>
            <a:r>
              <a:rPr lang="en-US" sz="1600" dirty="0" smtClean="0">
                <a:solidFill>
                  <a:srgbClr val="000000"/>
                </a:solidFill>
              </a:rPr>
              <a:t>the</a:t>
            </a:r>
            <a:r>
              <a:rPr lang="hu-HU" sz="1600" dirty="0" smtClean="0">
                <a:solidFill>
                  <a:srgbClr val="000000"/>
                </a:solidFill>
              </a:rPr>
              <a:t>   </a:t>
            </a:r>
            <a:r>
              <a:rPr lang="en-US" sz="1600" dirty="0" smtClean="0">
                <a:solidFill>
                  <a:srgbClr val="000000"/>
                </a:solidFill>
              </a:rPr>
              <a:t> </a:t>
            </a:r>
            <a:r>
              <a:rPr lang="en-US" sz="1600" dirty="0" smtClean="0">
                <a:solidFill>
                  <a:srgbClr val="FF0000"/>
                </a:solidFill>
              </a:rPr>
              <a:t>Normal world </a:t>
            </a:r>
            <a:r>
              <a:rPr lang="en-US" sz="1600" dirty="0" smtClean="0">
                <a:solidFill>
                  <a:srgbClr val="000000"/>
                </a:solidFill>
              </a:rPr>
              <a:t>for everything else. </a:t>
            </a:r>
            <a:endParaRPr lang="en-US" sz="1600" dirty="0">
              <a:solidFill>
                <a:srgbClr val="000000"/>
              </a:solidFill>
            </a:endParaRPr>
          </a:p>
        </p:txBody>
      </p:sp>
      <p:sp>
        <p:nvSpPr>
          <p:cNvPr id="7" name="TextBox 6"/>
          <p:cNvSpPr txBox="1"/>
          <p:nvPr/>
        </p:nvSpPr>
        <p:spPr>
          <a:xfrm>
            <a:off x="239713" y="2488180"/>
            <a:ext cx="871661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smtClean="0">
                <a:solidFill>
                  <a:srgbClr val="0070C0"/>
                </a:solidFill>
              </a:rPr>
              <a:t>Hardware logic of the </a:t>
            </a:r>
            <a:r>
              <a:rPr lang="en-US" sz="1600" dirty="0" err="1" smtClean="0">
                <a:solidFill>
                  <a:srgbClr val="0070C0"/>
                </a:solidFill>
              </a:rPr>
              <a:t>TrustZone</a:t>
            </a:r>
            <a:r>
              <a:rPr lang="en-US" sz="1600" dirty="0" smtClean="0">
                <a:solidFill>
                  <a:srgbClr val="0070C0"/>
                </a:solidFill>
              </a:rPr>
              <a:t> ensures that no Secure world resources can be</a:t>
            </a:r>
          </a:p>
          <a:p>
            <a:pPr>
              <a:spcAft>
                <a:spcPts val="400"/>
              </a:spcAft>
            </a:pPr>
            <a:r>
              <a:rPr lang="en-US" sz="1600" dirty="0" smtClean="0">
                <a:solidFill>
                  <a:srgbClr val="0070C0"/>
                </a:solidFill>
              </a:rPr>
              <a:t>     accessed from the Normal world</a:t>
            </a:r>
            <a:r>
              <a:rPr lang="en-US" sz="1600" dirty="0" smtClean="0">
                <a:solidFill>
                  <a:srgbClr val="000000"/>
                </a:solidFill>
              </a:rPr>
              <a:t>. </a:t>
            </a:r>
            <a:endParaRPr lang="hu-HU" sz="1600" dirty="0" smtClean="0">
              <a:solidFill>
                <a:srgbClr val="000000"/>
              </a:solidFill>
            </a:endParaRPr>
          </a:p>
        </p:txBody>
      </p:sp>
      <p:sp>
        <p:nvSpPr>
          <p:cNvPr id="9" name="TextBox 8"/>
          <p:cNvSpPr txBox="1"/>
          <p:nvPr/>
        </p:nvSpPr>
        <p:spPr>
          <a:xfrm>
            <a:off x="249238" y="3388280"/>
            <a:ext cx="3034613"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For details see e.g. [</a:t>
            </a:r>
            <a:r>
              <a:rPr lang="hu-HU" sz="1600" dirty="0" smtClean="0">
                <a:solidFill>
                  <a:srgbClr val="000000"/>
                </a:solidFill>
              </a:rPr>
              <a:t>68</a:t>
            </a:r>
            <a:r>
              <a:rPr lang="en-US" sz="1600" dirty="0" smtClean="0">
                <a:solidFill>
                  <a:srgbClr val="000000"/>
                </a:solidFill>
              </a:rPr>
              <a:t>].</a:t>
            </a:r>
            <a:endParaRPr lang="en-US" sz="1600" dirty="0">
              <a:solidFill>
                <a:srgbClr val="000000"/>
              </a:solidFill>
            </a:endParaRPr>
          </a:p>
        </p:txBody>
      </p:sp>
      <p:sp>
        <p:nvSpPr>
          <p:cNvPr id="3" name="TextBox 2"/>
          <p:cNvSpPr txBox="1"/>
          <p:nvPr/>
        </p:nvSpPr>
        <p:spPr>
          <a:xfrm>
            <a:off x="342668" y="994811"/>
            <a:ext cx="6888168" cy="338554"/>
          </a:xfrm>
          <a:prstGeom prst="rect">
            <a:avLst/>
          </a:prstGeom>
          <a:noFill/>
        </p:spPr>
        <p:txBody>
          <a:bodyPr wrap="none" rtlCol="0">
            <a:spAutoFit/>
          </a:bodyPr>
          <a:lstStyle/>
          <a:p>
            <a:pPr marL="285750" lvl="0" indent="-285750">
              <a:spcAft>
                <a:spcPts val="400"/>
              </a:spcAft>
              <a:buFont typeface="Arial" panose="020B0604020202020204" pitchFamily="34" charset="0"/>
              <a:buChar char="•"/>
            </a:pPr>
            <a:r>
              <a:rPr lang="en-US" sz="1600" dirty="0">
                <a:solidFill>
                  <a:srgbClr val="000000"/>
                </a:solidFill>
              </a:rPr>
              <a:t>It provides a </a:t>
            </a:r>
            <a:r>
              <a:rPr lang="en-US" sz="1600" dirty="0">
                <a:solidFill>
                  <a:srgbClr val="0070C0"/>
                </a:solidFill>
              </a:rPr>
              <a:t>system-wide protection </a:t>
            </a:r>
            <a:r>
              <a:rPr lang="en-US" sz="1600" dirty="0">
                <a:solidFill>
                  <a:srgbClr val="000000"/>
                </a:solidFill>
              </a:rPr>
              <a:t>against possible attacks</a:t>
            </a:r>
            <a:r>
              <a:rPr lang="en-US" sz="1600" dirty="0" smtClean="0">
                <a:solidFill>
                  <a:srgbClr val="000000"/>
                </a:solidFill>
              </a:rPr>
              <a:t>.</a:t>
            </a:r>
            <a:endParaRPr lang="hu-HU" dirty="0"/>
          </a:p>
        </p:txBody>
      </p:sp>
      <p:sp>
        <p:nvSpPr>
          <p:cNvPr id="10" name="TextBox 9"/>
          <p:cNvSpPr txBox="1"/>
          <p:nvPr/>
        </p:nvSpPr>
        <p:spPr>
          <a:xfrm>
            <a:off x="239713" y="3054195"/>
            <a:ext cx="7386574" cy="338554"/>
          </a:xfrm>
          <a:prstGeom prst="rect">
            <a:avLst/>
          </a:prstGeom>
          <a:noFill/>
        </p:spPr>
        <p:txBody>
          <a:bodyPr wrap="none" rtlCol="0">
            <a:spAutoFit/>
          </a:bodyPr>
          <a:lstStyle/>
          <a:p>
            <a:pPr marL="285750" lvl="0" indent="-285750">
              <a:buFont typeface="Arial" panose="020B0604020202020204" pitchFamily="34" charset="0"/>
              <a:buChar char="•"/>
            </a:pPr>
            <a:r>
              <a:rPr lang="hu-HU" sz="1600" dirty="0">
                <a:solidFill>
                  <a:srgbClr val="000000"/>
                </a:solidFill>
              </a:rPr>
              <a:t>The trustZone extension was introduced as part of the ARMv6 ISA</a:t>
            </a:r>
            <a:r>
              <a:rPr lang="hu-HU" sz="1600" dirty="0" smtClean="0">
                <a:solidFill>
                  <a:srgbClr val="000000"/>
                </a:solidFill>
              </a:rPr>
              <a:t>.</a:t>
            </a:r>
            <a:endParaRPr lang="hu-HU" dirty="0"/>
          </a:p>
        </p:txBody>
      </p:sp>
    </p:spTree>
    <p:extLst>
      <p:ext uri="{BB962C8B-B14F-4D97-AF65-F5344CB8AC3E}">
        <p14:creationId xmlns:p14="http://schemas.microsoft.com/office/powerpoint/2010/main" val="10117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2.5.3 The Cryptography extension</a:t>
            </a:r>
            <a:r>
              <a:rPr lang="hu-HU" dirty="0">
                <a:solidFill>
                  <a:srgbClr val="FFFFFF"/>
                </a:solidFill>
              </a:rPr>
              <a:t> (1)</a:t>
            </a:r>
            <a:endParaRPr lang="en-US" dirty="0">
              <a:solidFill>
                <a:srgbClr val="FFFFFF"/>
              </a:solidFill>
            </a:endParaRPr>
          </a:p>
        </p:txBody>
      </p:sp>
      <p:sp>
        <p:nvSpPr>
          <p:cNvPr id="4" name="TextBox 3"/>
          <p:cNvSpPr txBox="1"/>
          <p:nvPr/>
        </p:nvSpPr>
        <p:spPr>
          <a:xfrm>
            <a:off x="70455" y="504838"/>
            <a:ext cx="4740529" cy="369332"/>
          </a:xfrm>
          <a:prstGeom prst="rect">
            <a:avLst/>
          </a:prstGeom>
          <a:noFill/>
        </p:spPr>
        <p:txBody>
          <a:bodyPr wrap="none" rtlCol="0">
            <a:spAutoFit/>
          </a:bodyPr>
          <a:lstStyle/>
          <a:p>
            <a:r>
              <a:rPr lang="hu-HU" dirty="0" smtClean="0">
                <a:solidFill>
                  <a:srgbClr val="2D2D8A"/>
                </a:solidFill>
              </a:rPr>
              <a:t>2.5.3 </a:t>
            </a:r>
            <a:r>
              <a:rPr lang="en-US" dirty="0" smtClean="0">
                <a:solidFill>
                  <a:srgbClr val="2D2D8A"/>
                </a:solidFill>
              </a:rPr>
              <a:t>The Cryptography extension </a:t>
            </a:r>
            <a:r>
              <a:rPr lang="en-US" dirty="0" smtClean="0"/>
              <a:t>[</a:t>
            </a:r>
            <a:r>
              <a:rPr lang="hu-HU" dirty="0" smtClean="0"/>
              <a:t>69</a:t>
            </a:r>
            <a:r>
              <a:rPr lang="en-US" dirty="0" smtClean="0"/>
              <a:t>]</a:t>
            </a:r>
            <a:endParaRPr lang="en-US" dirty="0"/>
          </a:p>
        </p:txBody>
      </p:sp>
      <p:sp>
        <p:nvSpPr>
          <p:cNvPr id="5" name="TextBox 4"/>
          <p:cNvSpPr txBox="1"/>
          <p:nvPr/>
        </p:nvSpPr>
        <p:spPr>
          <a:xfrm>
            <a:off x="328735" y="977060"/>
            <a:ext cx="881844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adds </a:t>
            </a:r>
            <a:r>
              <a:rPr lang="en-US" sz="1600" dirty="0" smtClean="0">
                <a:solidFill>
                  <a:srgbClr val="0070C0"/>
                </a:solidFill>
              </a:rPr>
              <a:t>new instructions to accelerate the execution of cryptographic algorithms</a:t>
            </a:r>
            <a:r>
              <a:rPr lang="en-US" sz="1600" dirty="0" smtClean="0">
                <a:solidFill>
                  <a:srgbClr val="000000"/>
                </a:solidFill>
              </a:rPr>
              <a:t>,</a:t>
            </a:r>
          </a:p>
          <a:p>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 like </a:t>
            </a:r>
            <a:endParaRPr lang="en-US" sz="1600" dirty="0">
              <a:solidFill>
                <a:srgbClr val="000000"/>
              </a:solidFill>
            </a:endParaRPr>
          </a:p>
        </p:txBody>
      </p:sp>
      <p:sp>
        <p:nvSpPr>
          <p:cNvPr id="7" name="TextBox 6"/>
          <p:cNvSpPr txBox="1"/>
          <p:nvPr/>
        </p:nvSpPr>
        <p:spPr>
          <a:xfrm>
            <a:off x="626370" y="1490226"/>
            <a:ext cx="8495403"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Encryption</a:t>
            </a:r>
            <a:r>
              <a:rPr lang="hu-HU" sz="1600" dirty="0" smtClean="0">
                <a:solidFill>
                  <a:srgbClr val="000000"/>
                </a:solidFill>
              </a:rPr>
              <a:t>/</a:t>
            </a:r>
            <a:r>
              <a:rPr lang="en-US" sz="1600" dirty="0" smtClean="0">
                <a:solidFill>
                  <a:srgbClr val="000000"/>
                </a:solidFill>
              </a:rPr>
              <a:t>decryption according to the Advanced </a:t>
            </a:r>
            <a:r>
              <a:rPr lang="en-US" sz="1600" dirty="0">
                <a:solidFill>
                  <a:srgbClr val="000000"/>
                </a:solidFill>
              </a:rPr>
              <a:t>Encryption Standard (AES</a:t>
            </a:r>
            <a:r>
              <a:rPr lang="en-US" sz="1600" dirty="0" smtClean="0">
                <a:solidFill>
                  <a:srgbClr val="000000"/>
                </a:solidFill>
              </a:rPr>
              <a:t>),</a:t>
            </a:r>
            <a:endParaRPr lang="en-US" sz="1600" dirty="0">
              <a:solidFill>
                <a:srgbClr val="000000"/>
              </a:solidFill>
            </a:endParaRPr>
          </a:p>
          <a:p>
            <a:pPr marL="285750" indent="-285750">
              <a:spcAft>
                <a:spcPts val="400"/>
              </a:spcAft>
              <a:buFont typeface="Arial" panose="020B0604020202020204" pitchFamily="34" charset="0"/>
              <a:buChar char="•"/>
            </a:pPr>
            <a:r>
              <a:rPr lang="en-US" sz="1600" dirty="0" smtClean="0">
                <a:solidFill>
                  <a:srgbClr val="000000"/>
                </a:solidFill>
              </a:rPr>
              <a:t>Secure </a:t>
            </a:r>
            <a:r>
              <a:rPr lang="en-US" sz="1600" dirty="0">
                <a:solidFill>
                  <a:srgbClr val="000000"/>
                </a:solidFill>
              </a:rPr>
              <a:t>Hash Algorithm (SHA) functions SHA-1, SHA-224, and SHA-256</a:t>
            </a:r>
            <a:r>
              <a:rPr lang="en-US" sz="1600" dirty="0" smtClean="0">
                <a:solidFill>
                  <a:srgbClr val="000000"/>
                </a:solidFill>
              </a:rPr>
              <a:t>.</a:t>
            </a:r>
            <a:endParaRPr lang="en-US" sz="1600" dirty="0">
              <a:solidFill>
                <a:srgbClr val="000000"/>
              </a:solidFill>
            </a:endParaRPr>
          </a:p>
        </p:txBody>
      </p:sp>
      <p:sp>
        <p:nvSpPr>
          <p:cNvPr id="8" name="TextBox 7"/>
          <p:cNvSpPr txBox="1"/>
          <p:nvPr/>
        </p:nvSpPr>
        <p:spPr>
          <a:xfrm>
            <a:off x="264901" y="2417220"/>
            <a:ext cx="882831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It is similar to Intel’s AES-NI ISA extension introduced along with the </a:t>
            </a:r>
            <a:r>
              <a:rPr lang="en-US" sz="1600" dirty="0" err="1" smtClean="0">
                <a:solidFill>
                  <a:srgbClr val="000000"/>
                </a:solidFill>
              </a:rPr>
              <a:t>Westmere</a:t>
            </a:r>
            <a:r>
              <a:rPr lang="en-US" sz="1600" dirty="0" smtClean="0">
                <a:solidFill>
                  <a:srgbClr val="000000"/>
                </a:solidFill>
              </a:rPr>
              <a:t> </a:t>
            </a:r>
          </a:p>
          <a:p>
            <a:r>
              <a:rPr lang="en-US" sz="1600" dirty="0">
                <a:solidFill>
                  <a:srgbClr val="000000"/>
                </a:solidFill>
              </a:rPr>
              <a:t> </a:t>
            </a:r>
            <a:r>
              <a:rPr lang="en-US" sz="1600" dirty="0" smtClean="0">
                <a:solidFill>
                  <a:srgbClr val="000000"/>
                </a:solidFill>
              </a:rPr>
              <a:t>     basic architecture (2009). </a:t>
            </a:r>
            <a:r>
              <a:rPr lang="hu-HU" sz="1600" dirty="0" smtClean="0">
                <a:solidFill>
                  <a:srgbClr val="000000"/>
                </a:solidFill>
              </a:rPr>
              <a:t> </a:t>
            </a:r>
          </a:p>
        </p:txBody>
      </p:sp>
      <p:sp>
        <p:nvSpPr>
          <p:cNvPr id="3" name="TextBox 2"/>
          <p:cNvSpPr txBox="1"/>
          <p:nvPr/>
        </p:nvSpPr>
        <p:spPr>
          <a:xfrm>
            <a:off x="262710" y="2147190"/>
            <a:ext cx="5039393" cy="338554"/>
          </a:xfrm>
          <a:prstGeom prst="rect">
            <a:avLst/>
          </a:prstGeom>
          <a:noFill/>
        </p:spPr>
        <p:txBody>
          <a:bodyPr wrap="none" rtlCol="0">
            <a:spAutoFit/>
          </a:bodyPr>
          <a:lstStyle/>
          <a:p>
            <a:pPr marL="285750" lvl="0" indent="-285750">
              <a:buFont typeface="Arial" panose="020B0604020202020204" pitchFamily="34" charset="0"/>
              <a:buChar char="•"/>
            </a:pPr>
            <a:r>
              <a:rPr lang="hu-HU" sz="1600" dirty="0">
                <a:solidFill>
                  <a:srgbClr val="000000"/>
                </a:solidFill>
              </a:rPr>
              <a:t>It was introduced as part of the ARMv8 ISA</a:t>
            </a:r>
            <a:r>
              <a:rPr lang="hu-HU" sz="1600" dirty="0" smtClean="0">
                <a:solidFill>
                  <a:srgbClr val="000000"/>
                </a:solidFill>
              </a:rPr>
              <a:t>.</a:t>
            </a:r>
            <a:endParaRPr lang="hu-HU" dirty="0"/>
          </a:p>
        </p:txBody>
      </p:sp>
    </p:spTree>
    <p:extLst>
      <p:ext uri="{BB962C8B-B14F-4D97-AF65-F5344CB8AC3E}">
        <p14:creationId xmlns:p14="http://schemas.microsoft.com/office/powerpoint/2010/main" val="5725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4"/>
            <a:ext cx="9078163" cy="436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4679" y="513200"/>
            <a:ext cx="5619680" cy="369332"/>
          </a:xfrm>
          <a:prstGeom prst="rect">
            <a:avLst/>
          </a:prstGeom>
          <a:noFill/>
        </p:spPr>
        <p:txBody>
          <a:bodyPr wrap="none" rtlCol="0">
            <a:spAutoFit/>
          </a:bodyPr>
          <a:lstStyle/>
          <a:p>
            <a:r>
              <a:rPr lang="en-US" dirty="0" smtClean="0">
                <a:solidFill>
                  <a:schemeClr val="accent6"/>
                </a:solidFill>
              </a:rPr>
              <a:t>Total number of ARM based chips shipped </a:t>
            </a:r>
            <a:r>
              <a:rPr lang="en-US" dirty="0" smtClean="0"/>
              <a:t>[</a:t>
            </a:r>
            <a:r>
              <a:rPr lang="hu-HU" dirty="0" smtClean="0"/>
              <a:t>19</a:t>
            </a:r>
            <a:r>
              <a:rPr lang="en-US" dirty="0" smtClean="0"/>
              <a:t>]</a:t>
            </a:r>
            <a:endParaRPr lang="en-US" dirty="0"/>
          </a:p>
        </p:txBody>
      </p:sp>
      <p:sp>
        <p:nvSpPr>
          <p:cNvPr id="5" name="TextBox 4"/>
          <p:cNvSpPr txBox="1"/>
          <p:nvPr/>
        </p:nvSpPr>
        <p:spPr>
          <a:xfrm>
            <a:off x="116505" y="5705671"/>
            <a:ext cx="9136015" cy="1246495"/>
          </a:xfrm>
          <a:prstGeom prst="rect">
            <a:avLst/>
          </a:prstGeom>
          <a:noFill/>
        </p:spPr>
        <p:txBody>
          <a:bodyPr wrap="square" rtlCol="0">
            <a:spAutoFit/>
          </a:bodyPr>
          <a:lstStyle/>
          <a:p>
            <a:pPr>
              <a:spcAft>
                <a:spcPts val="300"/>
              </a:spcAft>
            </a:pPr>
            <a:r>
              <a:rPr lang="hu-HU" sz="1400" dirty="0" smtClean="0"/>
              <a:t>Keil: Software development tool for embedded processors</a:t>
            </a:r>
          </a:p>
          <a:p>
            <a:r>
              <a:rPr lang="hu-HU" sz="1400" dirty="0" smtClean="0">
                <a:solidFill>
                  <a:srgbClr val="FF0000"/>
                </a:solidFill>
              </a:rPr>
              <a:t>Linaro</a:t>
            </a:r>
            <a:r>
              <a:rPr lang="hu-HU" sz="1400" dirty="0" smtClean="0"/>
              <a:t>: Nonprofit company, established by </a:t>
            </a:r>
            <a:r>
              <a:rPr lang="en-US" sz="1400" dirty="0" smtClean="0"/>
              <a:t>ARM</a:t>
            </a:r>
            <a:r>
              <a:rPr lang="en-US" sz="1400" dirty="0"/>
              <a:t>, Freescale, IBM, Samsung, ST-Ericsson and </a:t>
            </a:r>
            <a:r>
              <a:rPr lang="hu-HU" sz="1400" dirty="0" smtClean="0"/>
              <a:t>TI </a:t>
            </a:r>
          </a:p>
          <a:p>
            <a:pPr>
              <a:spcAft>
                <a:spcPts val="300"/>
              </a:spcAft>
            </a:pPr>
            <a:r>
              <a:rPr lang="hu-HU" sz="1400" dirty="0"/>
              <a:t> </a:t>
            </a:r>
            <a:r>
              <a:rPr lang="hu-HU" sz="1400" dirty="0" smtClean="0"/>
              <a:t>           to support </a:t>
            </a:r>
            <a:r>
              <a:rPr lang="en-US" sz="1400" dirty="0" smtClean="0"/>
              <a:t>open </a:t>
            </a:r>
            <a:r>
              <a:rPr lang="en-US" sz="1400" dirty="0"/>
              <a:t>source software developers using Linux </a:t>
            </a:r>
            <a:r>
              <a:rPr lang="en-US" sz="1400" dirty="0" smtClean="0"/>
              <a:t>on</a:t>
            </a:r>
            <a:r>
              <a:rPr lang="hu-HU" sz="1400" dirty="0" smtClean="0"/>
              <a:t> </a:t>
            </a:r>
            <a:r>
              <a:rPr lang="en-US" sz="1400" dirty="0" err="1" smtClean="0"/>
              <a:t>SoCs</a:t>
            </a:r>
            <a:r>
              <a:rPr lang="en-US" sz="1400" dirty="0" smtClean="0"/>
              <a:t>.</a:t>
            </a:r>
            <a:endParaRPr lang="hu-HU" sz="1400" dirty="0" smtClean="0"/>
          </a:p>
          <a:p>
            <a:r>
              <a:rPr lang="en-US" sz="1400" dirty="0"/>
              <a:t>SBSA: Server Base System Architecture, a standardized </a:t>
            </a:r>
            <a:r>
              <a:rPr lang="hu-HU" sz="1400" dirty="0"/>
              <a:t>server platform for</a:t>
            </a:r>
            <a:r>
              <a:rPr lang="en-US" sz="1400" dirty="0"/>
              <a:t> 64-bit ARM</a:t>
            </a:r>
            <a:r>
              <a:rPr lang="hu-HU" sz="1400" dirty="0"/>
              <a:t> processors.         </a:t>
            </a:r>
            <a:r>
              <a:rPr lang="en-US" sz="1400" dirty="0"/>
              <a:t> </a:t>
            </a:r>
            <a:r>
              <a:rPr lang="hu-HU" sz="1400" dirty="0"/>
              <a:t> </a:t>
            </a:r>
          </a:p>
          <a:p>
            <a:endParaRPr lang="en-US" sz="1400" dirty="0"/>
          </a:p>
        </p:txBody>
      </p:sp>
      <p:sp>
        <p:nvSpPr>
          <p:cNvPr id="8"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9</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0148098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22375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a:t>
            </a:r>
            <a:r>
              <a:rPr lang="en-US"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 </a:t>
            </a:r>
            <a:r>
              <a:rPr lang="en-US" sz="1900" dirty="0" smtClean="0">
                <a:solidFill>
                  <a:srgbClr val="FFFFFF"/>
                </a:solidFill>
              </a:rPr>
              <a:t>ARM’s </a:t>
            </a:r>
            <a:r>
              <a:rPr lang="en-US" sz="1900" dirty="0">
                <a:solidFill>
                  <a:srgbClr val="FFFFFF"/>
                </a:solidFill>
              </a:rPr>
              <a:t>processor </a:t>
            </a:r>
            <a:r>
              <a:rPr lang="hu-HU" sz="1900" dirty="0" smtClean="0">
                <a:solidFill>
                  <a:srgbClr val="FFFFFF"/>
                </a:solidFill>
              </a:rPr>
              <a:t>series</a:t>
            </a:r>
            <a:endParaRPr lang="hu-HU" sz="1900" dirty="0">
              <a:solidFill>
                <a:srgbClr val="FFFFFF"/>
              </a:solidFill>
            </a:endParaRPr>
          </a:p>
        </p:txBody>
      </p:sp>
      <p:grpSp>
        <p:nvGrpSpPr>
          <p:cNvPr id="4" name="Group 3"/>
          <p:cNvGrpSpPr>
            <a:grpSpLocks/>
          </p:cNvGrpSpPr>
          <p:nvPr/>
        </p:nvGrpSpPr>
        <p:grpSpPr bwMode="auto">
          <a:xfrm>
            <a:off x="597685" y="2171289"/>
            <a:ext cx="7916863" cy="432182"/>
            <a:chOff x="699" y="1638"/>
            <a:chExt cx="4448" cy="309"/>
          </a:xfrm>
        </p:grpSpPr>
        <p:sp>
          <p:nvSpPr>
            <p:cNvPr id="5"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3.1 </a:t>
              </a:r>
              <a:r>
                <a:rPr lang="en-US" altLang="en-US" sz="1900" dirty="0" smtClean="0">
                  <a:solidFill>
                    <a:srgbClr val="FFFFFF"/>
                  </a:solidFill>
                  <a:latin typeface="Verdana" pitchFamily="34" charset="0"/>
                  <a:cs typeface="Times New Roman" pitchFamily="18" charset="0"/>
                </a:rPr>
                <a:t>Overview</a:t>
              </a:r>
              <a:endParaRPr lang="en-US" altLang="en-US" sz="1900" dirty="0">
                <a:solidFill>
                  <a:srgbClr val="FFFFFF"/>
                </a:solidFill>
                <a:latin typeface="Verdana" pitchFamily="34" charset="0"/>
                <a:cs typeface="Times New Roman" pitchFamily="18" charset="0"/>
              </a:endParaRPr>
            </a:p>
          </p:txBody>
        </p:sp>
        <p:sp>
          <p:nvSpPr>
            <p:cNvPr id="6" name="Text Box 6"/>
            <p:cNvSpPr txBox="1">
              <a:spLocks noChangeArrowheads="1"/>
            </p:cNvSpPr>
            <p:nvPr/>
          </p:nvSpPr>
          <p:spPr bwMode="auto">
            <a:xfrm>
              <a:off x="699" y="164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7" name="Group 6"/>
          <p:cNvGrpSpPr>
            <a:grpSpLocks/>
          </p:cNvGrpSpPr>
          <p:nvPr/>
        </p:nvGrpSpPr>
        <p:grpSpPr bwMode="auto">
          <a:xfrm>
            <a:off x="594510" y="2661288"/>
            <a:ext cx="7920038" cy="431800"/>
            <a:chOff x="699" y="1638"/>
            <a:chExt cx="4448" cy="272"/>
          </a:xfrm>
        </p:grpSpPr>
        <p:sp>
          <p:nvSpPr>
            <p:cNvPr id="8"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hu-HU" sz="1900" dirty="0" smtClean="0">
                  <a:solidFill>
                    <a:srgbClr val="FFFFFF"/>
                  </a:solidFill>
                  <a:latin typeface="+mn-lt"/>
                </a:rPr>
                <a:t>.2 Processors implementing the ARMv1 – ARMv2 ISA</a:t>
              </a:r>
              <a:endParaRPr lang="hu-HU" sz="1900" dirty="0">
                <a:solidFill>
                  <a:srgbClr val="FFFFFF"/>
                </a:solidFill>
                <a:latin typeface="+mn-lt"/>
              </a:endParaRPr>
            </a:p>
          </p:txBody>
        </p:sp>
        <p:sp>
          <p:nvSpPr>
            <p:cNvPr id="9" name="Text Box 9"/>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0" name="Group 9"/>
          <p:cNvGrpSpPr>
            <a:grpSpLocks/>
          </p:cNvGrpSpPr>
          <p:nvPr/>
        </p:nvGrpSpPr>
        <p:grpSpPr bwMode="auto">
          <a:xfrm>
            <a:off x="597685" y="3149438"/>
            <a:ext cx="7916863" cy="431801"/>
            <a:chOff x="699" y="1638"/>
            <a:chExt cx="4448" cy="272"/>
          </a:xfrm>
        </p:grpSpPr>
        <p:sp>
          <p:nvSpPr>
            <p:cNvPr id="11"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en-US" sz="1900" dirty="0" smtClean="0">
                  <a:solidFill>
                    <a:srgbClr val="FFFFFF"/>
                  </a:solidFill>
                  <a:latin typeface="+mn-lt"/>
                </a:rPr>
                <a:t>.</a:t>
              </a:r>
              <a:r>
                <a:rPr lang="hu-HU" sz="1900" dirty="0" smtClean="0">
                  <a:solidFill>
                    <a:srgbClr val="FFFFFF"/>
                  </a:solidFill>
                  <a:latin typeface="+mn-lt"/>
                </a:rPr>
                <a:t>3</a:t>
              </a:r>
              <a:r>
                <a:rPr lang="en-US" sz="1900" dirty="0" smtClean="0">
                  <a:solidFill>
                    <a:srgbClr val="FFFFFF"/>
                  </a:solidFill>
                  <a:latin typeface="+mn-lt"/>
                </a:rPr>
                <a:t> Processors implementing</a:t>
              </a:r>
              <a:r>
                <a:rPr lang="hu-HU" sz="1900" dirty="0" smtClean="0">
                  <a:solidFill>
                    <a:srgbClr val="FFFFFF"/>
                  </a:solidFill>
                  <a:latin typeface="+mn-lt"/>
                </a:rPr>
                <a:t> </a:t>
              </a:r>
              <a:r>
                <a:rPr lang="en-US" sz="1900" dirty="0" smtClean="0">
                  <a:solidFill>
                    <a:srgbClr val="FFFFFF"/>
                  </a:solidFill>
                  <a:latin typeface="+mn-lt"/>
                </a:rPr>
                <a:t>the </a:t>
              </a:r>
              <a:r>
                <a:rPr lang="en-US" sz="1900" dirty="0" err="1" smtClean="0">
                  <a:solidFill>
                    <a:srgbClr val="FFFFFF"/>
                  </a:solidFill>
                  <a:latin typeface="+mn-lt"/>
                </a:rPr>
                <a:t>ARMv</a:t>
              </a:r>
              <a:r>
                <a:rPr lang="hu-HU" sz="1900" dirty="0" smtClean="0">
                  <a:solidFill>
                    <a:srgbClr val="FFFFFF"/>
                  </a:solidFill>
                  <a:latin typeface="+mn-lt"/>
                </a:rPr>
                <a:t>3</a:t>
              </a:r>
              <a:r>
                <a:rPr lang="en-US" sz="1900" dirty="0" smtClean="0">
                  <a:solidFill>
                    <a:srgbClr val="FFFFFF"/>
                  </a:solidFill>
                  <a:latin typeface="+mn-lt"/>
                </a:rPr>
                <a:t> </a:t>
              </a:r>
              <a:r>
                <a:rPr lang="en-US" sz="1900" dirty="0">
                  <a:solidFill>
                    <a:srgbClr val="FFFFFF"/>
                  </a:solidFill>
                  <a:latin typeface="+mn-lt"/>
                </a:rPr>
                <a:t>– </a:t>
              </a:r>
              <a:r>
                <a:rPr lang="en-US" sz="1900" dirty="0" err="1" smtClean="0">
                  <a:solidFill>
                    <a:srgbClr val="FFFFFF"/>
                  </a:solidFill>
                  <a:latin typeface="+mn-lt"/>
                </a:rPr>
                <a:t>ARMv</a:t>
              </a:r>
              <a:r>
                <a:rPr lang="hu-HU" sz="1900" dirty="0" smtClean="0">
                  <a:solidFill>
                    <a:srgbClr val="FFFFFF"/>
                  </a:solidFill>
                  <a:latin typeface="+mn-lt"/>
                </a:rPr>
                <a:t>6</a:t>
              </a:r>
              <a:r>
                <a:rPr lang="en-US" sz="1900" dirty="0" smtClean="0">
                  <a:solidFill>
                    <a:srgbClr val="FFFFFF"/>
                  </a:solidFill>
                  <a:latin typeface="+mn-lt"/>
                </a:rPr>
                <a:t> ISA</a:t>
              </a:r>
              <a:endParaRPr lang="en-US" sz="1900" dirty="0">
                <a:solidFill>
                  <a:srgbClr val="FFFFFF"/>
                </a:solidFill>
                <a:latin typeface="+mn-lt"/>
              </a:endParaRPr>
            </a:p>
          </p:txBody>
        </p:sp>
        <p:sp>
          <p:nvSpPr>
            <p:cNvPr id="12"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3" name="Group 12"/>
          <p:cNvGrpSpPr>
            <a:grpSpLocks/>
          </p:cNvGrpSpPr>
          <p:nvPr/>
        </p:nvGrpSpPr>
        <p:grpSpPr bwMode="auto">
          <a:xfrm>
            <a:off x="615577" y="3627269"/>
            <a:ext cx="7916863" cy="431801"/>
            <a:chOff x="699" y="1638"/>
            <a:chExt cx="4448" cy="272"/>
          </a:xfrm>
        </p:grpSpPr>
        <p:sp>
          <p:nvSpPr>
            <p:cNvPr id="14"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altLang="en-US" sz="1900" dirty="0">
                  <a:solidFill>
                    <a:srgbClr val="FFFFFF"/>
                  </a:solidFill>
                  <a:latin typeface="+mn-lt"/>
                  <a:cs typeface="Times New Roman" pitchFamily="18" charset="0"/>
                </a:rPr>
                <a:t>3</a:t>
              </a:r>
              <a:r>
                <a:rPr lang="en-US" sz="1900" dirty="0" smtClean="0">
                  <a:solidFill>
                    <a:srgbClr val="FFFFFF"/>
                  </a:solidFill>
                  <a:latin typeface="+mn-lt"/>
                </a:rPr>
                <a:t>.</a:t>
              </a:r>
              <a:r>
                <a:rPr lang="hu-HU" sz="1900" dirty="0" smtClean="0">
                  <a:solidFill>
                    <a:srgbClr val="FFFFFF"/>
                  </a:solidFill>
                  <a:latin typeface="+mn-lt"/>
                </a:rPr>
                <a:t>4</a:t>
              </a:r>
              <a:r>
                <a:rPr lang="en-US" sz="1900" dirty="0" smtClean="0">
                  <a:solidFill>
                    <a:srgbClr val="FFFFFF"/>
                  </a:solidFill>
                  <a:latin typeface="+mn-lt"/>
                </a:rPr>
                <a:t> Processors implementing</a:t>
              </a:r>
              <a:r>
                <a:rPr lang="hu-HU" sz="1900" dirty="0" smtClean="0">
                  <a:solidFill>
                    <a:srgbClr val="FFFFFF"/>
                  </a:solidFill>
                  <a:latin typeface="+mn-lt"/>
                </a:rPr>
                <a:t> </a:t>
              </a:r>
              <a:r>
                <a:rPr lang="en-US" sz="1900" dirty="0" smtClean="0">
                  <a:solidFill>
                    <a:srgbClr val="FFFFFF"/>
                  </a:solidFill>
                  <a:latin typeface="+mn-lt"/>
                </a:rPr>
                <a:t>the </a:t>
              </a:r>
              <a:r>
                <a:rPr lang="en-US" sz="1900" dirty="0" err="1" smtClean="0">
                  <a:solidFill>
                    <a:srgbClr val="FFFFFF"/>
                  </a:solidFill>
                  <a:latin typeface="+mn-lt"/>
                </a:rPr>
                <a:t>ARMv</a:t>
              </a:r>
              <a:r>
                <a:rPr lang="hu-HU" sz="1900" dirty="0" smtClean="0">
                  <a:solidFill>
                    <a:srgbClr val="FFFFFF"/>
                  </a:solidFill>
                  <a:latin typeface="+mn-lt"/>
                </a:rPr>
                <a:t>7</a:t>
              </a:r>
              <a:r>
                <a:rPr lang="en-US" sz="1900" dirty="0" smtClean="0">
                  <a:solidFill>
                    <a:srgbClr val="FFFFFF"/>
                  </a:solidFill>
                  <a:latin typeface="+mn-lt"/>
                </a:rPr>
                <a:t> </a:t>
              </a:r>
              <a:r>
                <a:rPr lang="en-US" sz="1900" dirty="0">
                  <a:solidFill>
                    <a:srgbClr val="FFFFFF"/>
                  </a:solidFill>
                  <a:latin typeface="+mn-lt"/>
                </a:rPr>
                <a:t>– </a:t>
              </a:r>
              <a:r>
                <a:rPr lang="en-US" sz="1900" dirty="0" err="1" smtClean="0">
                  <a:solidFill>
                    <a:srgbClr val="FFFFFF"/>
                  </a:solidFill>
                  <a:latin typeface="+mn-lt"/>
                </a:rPr>
                <a:t>ARMv</a:t>
              </a:r>
              <a:r>
                <a:rPr lang="hu-HU" sz="1900" dirty="0" smtClean="0">
                  <a:solidFill>
                    <a:srgbClr val="FFFFFF"/>
                  </a:solidFill>
                  <a:latin typeface="+mn-lt"/>
                </a:rPr>
                <a:t>8</a:t>
              </a:r>
              <a:r>
                <a:rPr lang="en-US" sz="1900" dirty="0" smtClean="0">
                  <a:solidFill>
                    <a:srgbClr val="FFFFFF"/>
                  </a:solidFill>
                  <a:latin typeface="+mn-lt"/>
                </a:rPr>
                <a:t> ISA</a:t>
              </a:r>
              <a:endParaRPr lang="en-US" sz="1900" dirty="0">
                <a:solidFill>
                  <a:srgbClr val="FFFFFF"/>
                </a:solidFill>
                <a:latin typeface="+mn-lt"/>
              </a:endParaRPr>
            </a:p>
          </p:txBody>
        </p:sp>
        <p:sp>
          <p:nvSpPr>
            <p:cNvPr id="15"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sp>
        <p:nvSpPr>
          <p:cNvPr id="2" name="TextBox 1"/>
          <p:cNvSpPr txBox="1"/>
          <p:nvPr/>
        </p:nvSpPr>
        <p:spPr>
          <a:xfrm>
            <a:off x="1006538" y="4509120"/>
            <a:ext cx="3767378" cy="338554"/>
          </a:xfrm>
          <a:prstGeom prst="rect">
            <a:avLst/>
          </a:prstGeom>
          <a:noFill/>
        </p:spPr>
        <p:txBody>
          <a:bodyPr wrap="none" rtlCol="0">
            <a:spAutoFit/>
          </a:bodyPr>
          <a:lstStyle/>
          <a:p>
            <a:r>
              <a:rPr lang="en-US" sz="1600" dirty="0" smtClean="0">
                <a:solidFill>
                  <a:schemeClr val="bg1"/>
                </a:solidFill>
              </a:rPr>
              <a:t>Only Section 3.4 will be discussed.</a:t>
            </a:r>
            <a:endParaRPr lang="en-US" sz="1600" dirty="0">
              <a:solidFill>
                <a:schemeClr val="bg1"/>
              </a:solidFill>
            </a:endParaRPr>
          </a:p>
        </p:txBody>
      </p:sp>
    </p:spTree>
    <p:extLst>
      <p:ext uri="{BB962C8B-B14F-4D97-AF65-F5344CB8AC3E}">
        <p14:creationId xmlns:p14="http://schemas.microsoft.com/office/powerpoint/2010/main" val="69050947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60185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.1</a:t>
            </a:r>
            <a:r>
              <a:rPr lang="en-US"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 </a:t>
            </a:r>
            <a:r>
              <a:rPr lang="en-US" sz="1900" dirty="0" smtClean="0">
                <a:solidFill>
                  <a:srgbClr val="FFFFFF"/>
                </a:solidFill>
              </a:rPr>
              <a:t>ARM’s </a:t>
            </a:r>
            <a:r>
              <a:rPr lang="en-US" sz="1900" dirty="0">
                <a:solidFill>
                  <a:srgbClr val="FFFFFF"/>
                </a:solidFill>
              </a:rPr>
              <a:t>processor </a:t>
            </a:r>
            <a:r>
              <a:rPr lang="hu-HU" sz="1900" dirty="0" smtClean="0">
                <a:solidFill>
                  <a:srgbClr val="FFFFFF"/>
                </a:solidFill>
              </a:rPr>
              <a:t>series</a:t>
            </a:r>
            <a:endParaRPr lang="hu-HU" sz="1900" dirty="0">
              <a:solidFill>
                <a:srgbClr val="FFFFFF"/>
              </a:solidFill>
            </a:endParaRPr>
          </a:p>
        </p:txBody>
      </p:sp>
    </p:spTree>
    <p:extLst>
      <p:ext uri="{BB962C8B-B14F-4D97-AF65-F5344CB8AC3E}">
        <p14:creationId xmlns:p14="http://schemas.microsoft.com/office/powerpoint/2010/main" val="242898748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7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3.1 </a:t>
            </a:r>
            <a:r>
              <a:rPr lang="en-US" dirty="0">
                <a:solidFill>
                  <a:srgbClr val="FFFFFF"/>
                </a:solidFill>
              </a:rPr>
              <a:t>Overview of ARM’s processor series </a:t>
            </a:r>
            <a:r>
              <a:rPr lang="hu-HU" dirty="0">
                <a:solidFill>
                  <a:srgbClr val="FFFFFF"/>
                </a:solidFill>
              </a:rPr>
              <a:t>(1)</a:t>
            </a:r>
            <a:endParaRPr lang="en-US" dirty="0">
              <a:solidFill>
                <a:srgbClr val="FFFFFF"/>
              </a:solidFill>
            </a:endParaRPr>
          </a:p>
        </p:txBody>
      </p:sp>
      <p:sp>
        <p:nvSpPr>
          <p:cNvPr id="3" name="TextBox 2"/>
          <p:cNvSpPr txBox="1"/>
          <p:nvPr/>
        </p:nvSpPr>
        <p:spPr>
          <a:xfrm>
            <a:off x="72880" y="505125"/>
            <a:ext cx="1723100"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.1</a:t>
            </a:r>
            <a:r>
              <a:rPr lang="en-US" dirty="0" smtClean="0">
                <a:solidFill>
                  <a:srgbClr val="333399"/>
                </a:solidFill>
              </a:rPr>
              <a:t> </a:t>
            </a:r>
            <a:r>
              <a:rPr lang="hu-HU" dirty="0" smtClean="0">
                <a:solidFill>
                  <a:srgbClr val="333399"/>
                </a:solidFill>
              </a:rPr>
              <a:t>Overview</a:t>
            </a:r>
            <a:endParaRPr lang="en-US" dirty="0">
              <a:solidFill>
                <a:srgbClr val="333399"/>
              </a:solidFill>
            </a:endParaRPr>
          </a:p>
        </p:txBody>
      </p:sp>
      <p:sp>
        <p:nvSpPr>
          <p:cNvPr id="4" name="TextBox 3"/>
          <p:cNvSpPr txBox="1"/>
          <p:nvPr/>
        </p:nvSpPr>
        <p:spPr>
          <a:xfrm>
            <a:off x="72883" y="989205"/>
            <a:ext cx="8950848" cy="584775"/>
          </a:xfrm>
          <a:prstGeom prst="rect">
            <a:avLst/>
          </a:prstGeom>
          <a:noFill/>
        </p:spPr>
        <p:txBody>
          <a:bodyPr wrap="none" rtlCol="0">
            <a:spAutoFit/>
          </a:bodyPr>
          <a:lstStyle/>
          <a:p>
            <a:r>
              <a:rPr lang="en-US" sz="1600" dirty="0" smtClean="0">
                <a:solidFill>
                  <a:srgbClr val="000000"/>
                </a:solidFill>
              </a:rPr>
              <a:t>Subsequently</a:t>
            </a:r>
            <a:r>
              <a:rPr lang="en-US" sz="1600" dirty="0">
                <a:solidFill>
                  <a:srgbClr val="000000"/>
                </a:solidFill>
              </a:rPr>
              <a:t>, we give an overview of ARM’s processor </a:t>
            </a:r>
            <a:r>
              <a:rPr lang="hu-HU" sz="1600" dirty="0" smtClean="0">
                <a:solidFill>
                  <a:srgbClr val="000000"/>
                </a:solidFill>
              </a:rPr>
              <a:t>series</a:t>
            </a:r>
            <a:r>
              <a:rPr lang="en-US" sz="1600" dirty="0" smtClean="0">
                <a:solidFill>
                  <a:srgbClr val="000000"/>
                </a:solidFill>
              </a:rPr>
              <a:t> </a:t>
            </a:r>
            <a:r>
              <a:rPr lang="hu-HU" sz="1600" dirty="0" smtClean="0">
                <a:solidFill>
                  <a:srgbClr val="0070C0"/>
                </a:solidFill>
              </a:rPr>
              <a:t>sub</a:t>
            </a:r>
            <a:r>
              <a:rPr lang="en-US" sz="1600" dirty="0" smtClean="0">
                <a:solidFill>
                  <a:srgbClr val="0070C0"/>
                </a:solidFill>
              </a:rPr>
              <a:t>divided </a:t>
            </a:r>
            <a:r>
              <a:rPr lang="en-US" sz="1600" dirty="0">
                <a:solidFill>
                  <a:srgbClr val="0070C0"/>
                </a:solidFill>
              </a:rPr>
              <a:t>into three </a:t>
            </a:r>
          </a:p>
          <a:p>
            <a:pPr>
              <a:spcAft>
                <a:spcPts val="400"/>
              </a:spcAft>
            </a:pPr>
            <a:r>
              <a:rPr lang="en-US" sz="1600" dirty="0">
                <a:solidFill>
                  <a:srgbClr val="0070C0"/>
                </a:solidFill>
              </a:rPr>
              <a:t>     </a:t>
            </a:r>
            <a:r>
              <a:rPr lang="hu-HU" sz="1600" dirty="0" smtClean="0">
                <a:solidFill>
                  <a:srgbClr val="0070C0"/>
                </a:solidFill>
              </a:rPr>
              <a:t>sections</a:t>
            </a:r>
            <a:r>
              <a:rPr lang="en-US" sz="1600" dirty="0" smtClean="0">
                <a:solidFill>
                  <a:srgbClr val="0070C0"/>
                </a:solidFill>
              </a:rPr>
              <a:t>, </a:t>
            </a:r>
            <a:r>
              <a:rPr lang="en-US" sz="1600" dirty="0">
                <a:solidFill>
                  <a:srgbClr val="0070C0"/>
                </a:solidFill>
              </a:rPr>
              <a:t>according their underlying ISAs</a:t>
            </a:r>
            <a:r>
              <a:rPr lang="en-US" sz="1600" dirty="0" smtClean="0">
                <a:solidFill>
                  <a:srgbClr val="000000"/>
                </a:solidFill>
              </a:rPr>
              <a:t>, </a:t>
            </a:r>
            <a:r>
              <a:rPr lang="en-US" sz="1600" dirty="0">
                <a:solidFill>
                  <a:srgbClr val="000000"/>
                </a:solidFill>
              </a:rPr>
              <a:t>as follows.</a:t>
            </a:r>
          </a:p>
        </p:txBody>
      </p:sp>
      <p:sp>
        <p:nvSpPr>
          <p:cNvPr id="5" name="Text Box 7"/>
          <p:cNvSpPr txBox="1">
            <a:spLocks noChangeArrowheads="1"/>
          </p:cNvSpPr>
          <p:nvPr/>
        </p:nvSpPr>
        <p:spPr bwMode="auto">
          <a:xfrm>
            <a:off x="293999" y="2666527"/>
            <a:ext cx="2655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a:t>
            </a:r>
          </a:p>
          <a:p>
            <a:pPr algn="ctr">
              <a:spcBef>
                <a:spcPct val="0"/>
              </a:spcBef>
              <a:buClrTx/>
              <a:buSzTx/>
              <a:buFontTx/>
              <a:buNone/>
            </a:pPr>
            <a:r>
              <a:rPr lang="hu-HU" altLang="en-US" sz="1300" b="1" dirty="0">
                <a:solidFill>
                  <a:srgbClr val="000000"/>
                </a:solidFill>
              </a:rPr>
              <a:t>t</a:t>
            </a:r>
            <a:r>
              <a:rPr lang="hu-HU" altLang="en-US" sz="1300" b="1" dirty="0" smtClean="0">
                <a:solidFill>
                  <a:srgbClr val="000000"/>
                </a:solidFill>
              </a:rPr>
              <a:t>he ARMv1 – ARMv2 ISA</a:t>
            </a:r>
            <a:endParaRPr lang="en-US" altLang="en-US" sz="1300" b="1" dirty="0">
              <a:solidFill>
                <a:srgbClr val="000000"/>
              </a:solidFill>
            </a:endParaRPr>
          </a:p>
        </p:txBody>
      </p:sp>
      <p:sp>
        <p:nvSpPr>
          <p:cNvPr id="6" name="Text Box 16"/>
          <p:cNvSpPr txBox="1">
            <a:spLocks noChangeArrowheads="1"/>
          </p:cNvSpPr>
          <p:nvPr/>
        </p:nvSpPr>
        <p:spPr bwMode="auto">
          <a:xfrm>
            <a:off x="3298591" y="1804573"/>
            <a:ext cx="235352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processor</a:t>
            </a:r>
            <a:r>
              <a:rPr lang="hu-HU" altLang="en-US" sz="1300" b="1" dirty="0" smtClean="0">
                <a:solidFill>
                  <a:srgbClr val="000000"/>
                </a:solidFill>
              </a:rPr>
              <a:t> series</a:t>
            </a:r>
            <a:endParaRPr lang="en-US" altLang="en-US" sz="1300" b="1" dirty="0">
              <a:solidFill>
                <a:srgbClr val="000000"/>
              </a:solidFill>
            </a:endParaRPr>
          </a:p>
        </p:txBody>
      </p:sp>
      <p:sp>
        <p:nvSpPr>
          <p:cNvPr id="7" name="Line 17"/>
          <p:cNvSpPr>
            <a:spLocks noChangeShapeType="1"/>
          </p:cNvSpPr>
          <p:nvPr/>
        </p:nvSpPr>
        <p:spPr bwMode="auto">
          <a:xfrm flipV="1">
            <a:off x="1624434" y="2308030"/>
            <a:ext cx="5672193"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flipH="1">
            <a:off x="4483944" y="2118582"/>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1622483" y="2322411"/>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7288442" y="231603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TextBox 10"/>
          <p:cNvSpPr txBox="1"/>
          <p:nvPr/>
        </p:nvSpPr>
        <p:spPr>
          <a:xfrm>
            <a:off x="386535" y="3260920"/>
            <a:ext cx="2337499"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Earl</a:t>
            </a:r>
            <a:r>
              <a:rPr lang="en-US" altLang="en-US" sz="1300" i="1" dirty="0" err="1" smtClean="0">
                <a:solidFill>
                  <a:srgbClr val="000000"/>
                </a:solidFill>
              </a:rPr>
              <a:t>i</a:t>
            </a:r>
            <a:r>
              <a:rPr lang="hu-HU" altLang="en-US" sz="1300" i="1" dirty="0" smtClean="0">
                <a:solidFill>
                  <a:srgbClr val="000000"/>
                </a:solidFill>
              </a:rPr>
              <a:t>est ARM processors)</a:t>
            </a:r>
            <a:endParaRPr lang="en-US" sz="1300" i="1" dirty="0">
              <a:solidFill>
                <a:srgbClr val="000000"/>
              </a:solidFill>
            </a:endParaRPr>
          </a:p>
        </p:txBody>
      </p:sp>
      <p:sp>
        <p:nvSpPr>
          <p:cNvPr id="14" name="Line 25"/>
          <p:cNvSpPr>
            <a:spLocks noChangeShapeType="1"/>
          </p:cNvSpPr>
          <p:nvPr/>
        </p:nvSpPr>
        <p:spPr bwMode="auto">
          <a:xfrm flipH="1">
            <a:off x="4481513" y="2293989"/>
            <a:ext cx="2431" cy="1807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8" name="Oval 13"/>
          <p:cNvSpPr>
            <a:spLocks noChangeArrowheads="1"/>
          </p:cNvSpPr>
          <p:nvPr/>
        </p:nvSpPr>
        <p:spPr bwMode="auto">
          <a:xfrm>
            <a:off x="1587875" y="247476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7257177" y="2470002"/>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TextBox 19"/>
          <p:cNvSpPr txBox="1"/>
          <p:nvPr/>
        </p:nvSpPr>
        <p:spPr>
          <a:xfrm>
            <a:off x="860953" y="3485945"/>
            <a:ext cx="1452642" cy="292388"/>
          </a:xfrm>
          <a:prstGeom prst="rect">
            <a:avLst/>
          </a:prstGeom>
          <a:noFill/>
        </p:spPr>
        <p:txBody>
          <a:bodyPr wrap="none" rtlCol="0">
            <a:spAutoFit/>
          </a:bodyPr>
          <a:lstStyle/>
          <a:p>
            <a:r>
              <a:rPr lang="en-US" sz="1300" dirty="0" smtClean="0"/>
              <a:t>(~ 19</a:t>
            </a:r>
            <a:r>
              <a:rPr lang="hu-HU" sz="1300" dirty="0" smtClean="0"/>
              <a:t>85</a:t>
            </a:r>
            <a:r>
              <a:rPr lang="en-US" sz="1300" dirty="0" smtClean="0"/>
              <a:t>-199</a:t>
            </a:r>
            <a:r>
              <a:rPr lang="hu-HU" sz="1300" dirty="0" smtClean="0"/>
              <a:t>0</a:t>
            </a:r>
            <a:r>
              <a:rPr lang="en-US" sz="1300" dirty="0" smtClean="0"/>
              <a:t>)</a:t>
            </a:r>
            <a:endParaRPr lang="en-US" sz="1300" dirty="0"/>
          </a:p>
        </p:txBody>
      </p:sp>
      <p:sp>
        <p:nvSpPr>
          <p:cNvPr id="23" name="TextBox 22"/>
          <p:cNvSpPr txBox="1"/>
          <p:nvPr/>
        </p:nvSpPr>
        <p:spPr>
          <a:xfrm>
            <a:off x="1006483" y="3881511"/>
            <a:ext cx="1212191" cy="292388"/>
          </a:xfrm>
          <a:prstGeom prst="rect">
            <a:avLst/>
          </a:prstGeom>
          <a:noFill/>
        </p:spPr>
        <p:txBody>
          <a:bodyPr wrap="none" rtlCol="0">
            <a:spAutoFit/>
          </a:bodyPr>
          <a:lstStyle/>
          <a:p>
            <a:r>
              <a:rPr lang="hu-HU" sz="1300" i="1" dirty="0" smtClean="0"/>
              <a:t>ARM1-ARM3</a:t>
            </a:r>
            <a:endParaRPr lang="hu-HU" sz="1300" i="1" dirty="0"/>
          </a:p>
        </p:txBody>
      </p:sp>
      <p:sp>
        <p:nvSpPr>
          <p:cNvPr id="26" name="TextBox 25"/>
          <p:cNvSpPr txBox="1"/>
          <p:nvPr/>
        </p:nvSpPr>
        <p:spPr>
          <a:xfrm>
            <a:off x="720725" y="4341040"/>
            <a:ext cx="1754006" cy="492443"/>
          </a:xfrm>
          <a:prstGeom prst="rect">
            <a:avLst/>
          </a:prstGeom>
          <a:noFill/>
        </p:spPr>
        <p:txBody>
          <a:bodyPr wrap="none" rtlCol="0">
            <a:spAutoFit/>
          </a:bodyPr>
          <a:lstStyle/>
          <a:p>
            <a:pPr algn="ctr"/>
            <a:r>
              <a:rPr lang="hu-HU" sz="1300" dirty="0" smtClean="0"/>
              <a:t>26-bit address bus</a:t>
            </a:r>
          </a:p>
          <a:p>
            <a:pPr algn="ctr"/>
            <a:r>
              <a:rPr lang="hu-HU" sz="1300" dirty="0" smtClean="0"/>
              <a:t>32-bit data buses</a:t>
            </a:r>
            <a:endParaRPr lang="en-US" sz="1300" dirty="0"/>
          </a:p>
        </p:txBody>
      </p:sp>
      <p:sp>
        <p:nvSpPr>
          <p:cNvPr id="12" name="Text Box 7"/>
          <p:cNvSpPr txBox="1">
            <a:spLocks noChangeArrowheads="1"/>
          </p:cNvSpPr>
          <p:nvPr/>
        </p:nvSpPr>
        <p:spPr bwMode="auto">
          <a:xfrm>
            <a:off x="3155683" y="2673243"/>
            <a:ext cx="25864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 the ARMv3 – v6 ISA</a:t>
            </a:r>
            <a:endParaRPr lang="en-US" altLang="en-US" sz="1300" b="1" dirty="0">
              <a:solidFill>
                <a:srgbClr val="000000"/>
              </a:solidFill>
            </a:endParaRPr>
          </a:p>
        </p:txBody>
      </p:sp>
      <p:sp>
        <p:nvSpPr>
          <p:cNvPr id="15" name="TextBox 14"/>
          <p:cNvSpPr txBox="1"/>
          <p:nvPr/>
        </p:nvSpPr>
        <p:spPr>
          <a:xfrm>
            <a:off x="3493834" y="3269974"/>
            <a:ext cx="2137124"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Early ARM processors)</a:t>
            </a:r>
            <a:endParaRPr lang="en-US" sz="1300" i="1" dirty="0">
              <a:solidFill>
                <a:srgbClr val="000000"/>
              </a:solidFill>
            </a:endParaRPr>
          </a:p>
        </p:txBody>
      </p:sp>
      <p:sp>
        <p:nvSpPr>
          <p:cNvPr id="21" name="TextBox 20"/>
          <p:cNvSpPr txBox="1"/>
          <p:nvPr/>
        </p:nvSpPr>
        <p:spPr>
          <a:xfrm>
            <a:off x="3830758" y="3493277"/>
            <a:ext cx="1452642" cy="292388"/>
          </a:xfrm>
          <a:prstGeom prst="rect">
            <a:avLst/>
          </a:prstGeom>
          <a:noFill/>
        </p:spPr>
        <p:txBody>
          <a:bodyPr wrap="none" rtlCol="0">
            <a:spAutoFit/>
          </a:bodyPr>
          <a:lstStyle/>
          <a:p>
            <a:r>
              <a:rPr lang="en-US" sz="1300" dirty="0" smtClean="0"/>
              <a:t>(~ 199</a:t>
            </a:r>
            <a:r>
              <a:rPr lang="hu-HU" sz="1300" dirty="0" smtClean="0"/>
              <a:t>1</a:t>
            </a:r>
            <a:r>
              <a:rPr lang="en-US" sz="1300" dirty="0" smtClean="0"/>
              <a:t>-2004)</a:t>
            </a:r>
            <a:endParaRPr lang="en-US" sz="1300" dirty="0"/>
          </a:p>
        </p:txBody>
      </p:sp>
      <p:sp>
        <p:nvSpPr>
          <p:cNvPr id="24" name="TextBox 23"/>
          <p:cNvSpPr txBox="1"/>
          <p:nvPr/>
        </p:nvSpPr>
        <p:spPr>
          <a:xfrm>
            <a:off x="3650738" y="3885443"/>
            <a:ext cx="1715534" cy="292388"/>
          </a:xfrm>
          <a:prstGeom prst="rect">
            <a:avLst/>
          </a:prstGeom>
          <a:noFill/>
        </p:spPr>
        <p:txBody>
          <a:bodyPr wrap="none" rtlCol="0">
            <a:spAutoFit/>
          </a:bodyPr>
          <a:lstStyle/>
          <a:p>
            <a:r>
              <a:rPr lang="hu-HU" sz="1300" i="1" dirty="0" smtClean="0"/>
              <a:t>ARM6xx-ARM11xx</a:t>
            </a:r>
            <a:endParaRPr lang="hu-HU" sz="1300" i="1" dirty="0"/>
          </a:p>
        </p:txBody>
      </p:sp>
      <p:sp>
        <p:nvSpPr>
          <p:cNvPr id="27" name="TextBox 26"/>
          <p:cNvSpPr txBox="1"/>
          <p:nvPr/>
        </p:nvSpPr>
        <p:spPr>
          <a:xfrm>
            <a:off x="3581890" y="4348909"/>
            <a:ext cx="1754006" cy="492443"/>
          </a:xfrm>
          <a:prstGeom prst="rect">
            <a:avLst/>
          </a:prstGeom>
          <a:noFill/>
        </p:spPr>
        <p:txBody>
          <a:bodyPr wrap="none" rtlCol="0">
            <a:spAutoFit/>
          </a:bodyPr>
          <a:lstStyle/>
          <a:p>
            <a:pPr algn="ctr"/>
            <a:r>
              <a:rPr lang="hu-HU" sz="1300" dirty="0" smtClean="0"/>
              <a:t>32-bit address bus</a:t>
            </a:r>
          </a:p>
          <a:p>
            <a:pPr algn="ctr"/>
            <a:r>
              <a:rPr lang="hu-HU" sz="1300" dirty="0" smtClean="0"/>
              <a:t>32-bit data buses</a:t>
            </a:r>
            <a:endParaRPr lang="en-US" sz="1300" dirty="0"/>
          </a:p>
        </p:txBody>
      </p:sp>
      <p:sp>
        <p:nvSpPr>
          <p:cNvPr id="16" name="Text Box 7"/>
          <p:cNvSpPr txBox="1">
            <a:spLocks noChangeArrowheads="1"/>
          </p:cNvSpPr>
          <p:nvPr/>
        </p:nvSpPr>
        <p:spPr bwMode="auto">
          <a:xfrm>
            <a:off x="5631483" y="2673243"/>
            <a:ext cx="3351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Processors implementing </a:t>
            </a:r>
          </a:p>
          <a:p>
            <a:pPr algn="ctr">
              <a:spcBef>
                <a:spcPct val="0"/>
              </a:spcBef>
              <a:buClrTx/>
              <a:buSzTx/>
              <a:buFontTx/>
              <a:buNone/>
            </a:pPr>
            <a:r>
              <a:rPr lang="hu-HU" altLang="en-US" sz="1300" b="1" dirty="0" smtClean="0">
                <a:solidFill>
                  <a:srgbClr val="000000"/>
                </a:solidFill>
              </a:rPr>
              <a:t>the ARMv7 – ARMv8 ISA</a:t>
            </a:r>
            <a:endParaRPr lang="en-US" altLang="en-US" sz="1300" b="1" dirty="0">
              <a:solidFill>
                <a:srgbClr val="000000"/>
              </a:solidFill>
            </a:endParaRPr>
          </a:p>
        </p:txBody>
      </p:sp>
      <p:sp>
        <p:nvSpPr>
          <p:cNvPr id="17" name="TextBox 16"/>
          <p:cNvSpPr txBox="1"/>
          <p:nvPr/>
        </p:nvSpPr>
        <p:spPr>
          <a:xfrm>
            <a:off x="6057165" y="3286528"/>
            <a:ext cx="2401619" cy="292388"/>
          </a:xfrm>
          <a:prstGeom prst="rect">
            <a:avLst/>
          </a:prstGeom>
          <a:noFill/>
        </p:spPr>
        <p:txBody>
          <a:bodyPr wrap="none" rtlCol="0">
            <a:spAutoFit/>
          </a:bodyPr>
          <a:lstStyle/>
          <a:p>
            <a:r>
              <a:rPr lang="en-US" altLang="en-US" sz="1300" i="1" dirty="0" smtClean="0">
                <a:solidFill>
                  <a:srgbClr val="000000"/>
                </a:solidFill>
              </a:rPr>
              <a:t>(</a:t>
            </a:r>
            <a:r>
              <a:rPr lang="hu-HU" altLang="en-US" sz="1300" i="1" dirty="0" smtClean="0">
                <a:solidFill>
                  <a:srgbClr val="000000"/>
                </a:solidFill>
              </a:rPr>
              <a:t>ARM’s Cortex processors</a:t>
            </a:r>
            <a:r>
              <a:rPr lang="en-US" altLang="en-US" sz="1300" i="1" dirty="0" smtClean="0">
                <a:solidFill>
                  <a:srgbClr val="000000"/>
                </a:solidFill>
              </a:rPr>
              <a:t>)</a:t>
            </a:r>
            <a:endParaRPr lang="en-US" sz="1300" i="1" dirty="0">
              <a:solidFill>
                <a:srgbClr val="000000"/>
              </a:solidFill>
            </a:endParaRPr>
          </a:p>
        </p:txBody>
      </p:sp>
      <p:sp>
        <p:nvSpPr>
          <p:cNvPr id="22" name="TextBox 21"/>
          <p:cNvSpPr txBox="1"/>
          <p:nvPr/>
        </p:nvSpPr>
        <p:spPr>
          <a:xfrm>
            <a:off x="6372200" y="3528338"/>
            <a:ext cx="1768433" cy="292388"/>
          </a:xfrm>
          <a:prstGeom prst="rect">
            <a:avLst/>
          </a:prstGeom>
          <a:noFill/>
        </p:spPr>
        <p:txBody>
          <a:bodyPr wrap="none" rtlCol="0">
            <a:spAutoFit/>
          </a:bodyPr>
          <a:lstStyle/>
          <a:p>
            <a:r>
              <a:rPr lang="en-US" sz="1300" dirty="0" smtClean="0"/>
              <a:t>(Since 2004/2012)</a:t>
            </a:r>
            <a:endParaRPr lang="en-US" sz="1300" dirty="0"/>
          </a:p>
        </p:txBody>
      </p:sp>
      <p:sp>
        <p:nvSpPr>
          <p:cNvPr id="25" name="TextBox 24"/>
          <p:cNvSpPr txBox="1"/>
          <p:nvPr/>
        </p:nvSpPr>
        <p:spPr>
          <a:xfrm>
            <a:off x="6687235" y="3885766"/>
            <a:ext cx="1181734" cy="292388"/>
          </a:xfrm>
          <a:prstGeom prst="rect">
            <a:avLst/>
          </a:prstGeom>
          <a:noFill/>
        </p:spPr>
        <p:txBody>
          <a:bodyPr wrap="none" rtlCol="0">
            <a:spAutoFit/>
          </a:bodyPr>
          <a:lstStyle/>
          <a:p>
            <a:r>
              <a:rPr lang="hu-HU" sz="1300" i="1" dirty="0" smtClean="0"/>
              <a:t>Cortex lines</a:t>
            </a:r>
            <a:endParaRPr lang="hu-HU" sz="1300" i="1" dirty="0"/>
          </a:p>
        </p:txBody>
      </p:sp>
      <p:sp>
        <p:nvSpPr>
          <p:cNvPr id="28" name="TextBox 27"/>
          <p:cNvSpPr txBox="1"/>
          <p:nvPr/>
        </p:nvSpPr>
        <p:spPr>
          <a:xfrm>
            <a:off x="5787135" y="4317748"/>
            <a:ext cx="3042821" cy="692497"/>
          </a:xfrm>
          <a:prstGeom prst="rect">
            <a:avLst/>
          </a:prstGeom>
          <a:noFill/>
        </p:spPr>
        <p:txBody>
          <a:bodyPr wrap="none" rtlCol="0">
            <a:spAutoFit/>
          </a:bodyPr>
          <a:lstStyle/>
          <a:p>
            <a:pPr algn="ctr"/>
            <a:r>
              <a:rPr lang="en-US" sz="1300" dirty="0" smtClean="0"/>
              <a:t> </a:t>
            </a:r>
            <a:r>
              <a:rPr lang="hu-HU" sz="1300" dirty="0" smtClean="0"/>
              <a:t>ARMv7: 32-bit </a:t>
            </a:r>
          </a:p>
          <a:p>
            <a:pPr algn="ctr"/>
            <a:r>
              <a:rPr lang="hu-HU" sz="1300" dirty="0" smtClean="0"/>
              <a:t>ARMv8: 64-bit</a:t>
            </a:r>
          </a:p>
          <a:p>
            <a:pPr algn="ctr"/>
            <a:r>
              <a:rPr lang="hu-HU" sz="1300" dirty="0" smtClean="0"/>
              <a:t>with AArch64 and AArch32 modes</a:t>
            </a:r>
            <a:endParaRPr lang="en-US" sz="1300" dirty="0"/>
          </a:p>
        </p:txBody>
      </p:sp>
      <p:sp>
        <p:nvSpPr>
          <p:cNvPr id="29" name="TextBox 28"/>
          <p:cNvSpPr txBox="1"/>
          <p:nvPr/>
        </p:nvSpPr>
        <p:spPr>
          <a:xfrm>
            <a:off x="751239" y="5153382"/>
            <a:ext cx="1285929" cy="292388"/>
          </a:xfrm>
          <a:prstGeom prst="rect">
            <a:avLst/>
          </a:prstGeom>
          <a:noFill/>
        </p:spPr>
        <p:txBody>
          <a:bodyPr wrap="none" rtlCol="0">
            <a:spAutoFit/>
          </a:bodyPr>
          <a:lstStyle/>
          <a:p>
            <a:r>
              <a:rPr lang="en-US" sz="1300" i="1" dirty="0" smtClean="0"/>
              <a:t>(Section 3.2)</a:t>
            </a:r>
            <a:endParaRPr lang="en-US" sz="1300" i="1" dirty="0"/>
          </a:p>
        </p:txBody>
      </p:sp>
      <p:sp>
        <p:nvSpPr>
          <p:cNvPr id="30" name="TextBox 29"/>
          <p:cNvSpPr txBox="1"/>
          <p:nvPr/>
        </p:nvSpPr>
        <p:spPr>
          <a:xfrm>
            <a:off x="3695780" y="5153382"/>
            <a:ext cx="1285929" cy="292388"/>
          </a:xfrm>
          <a:prstGeom prst="rect">
            <a:avLst/>
          </a:prstGeom>
          <a:noFill/>
        </p:spPr>
        <p:txBody>
          <a:bodyPr wrap="none" rtlCol="0">
            <a:spAutoFit/>
          </a:bodyPr>
          <a:lstStyle/>
          <a:p>
            <a:r>
              <a:rPr lang="en-US" sz="1300" i="1" dirty="0" smtClean="0"/>
              <a:t>(Section 3.3)</a:t>
            </a:r>
            <a:endParaRPr lang="en-US" sz="1300" i="1" dirty="0"/>
          </a:p>
        </p:txBody>
      </p:sp>
      <p:sp>
        <p:nvSpPr>
          <p:cNvPr id="31" name="TextBox 30"/>
          <p:cNvSpPr txBox="1"/>
          <p:nvPr/>
        </p:nvSpPr>
        <p:spPr>
          <a:xfrm>
            <a:off x="6691899" y="5153382"/>
            <a:ext cx="1285929" cy="292388"/>
          </a:xfrm>
          <a:prstGeom prst="rect">
            <a:avLst/>
          </a:prstGeom>
          <a:noFill/>
        </p:spPr>
        <p:txBody>
          <a:bodyPr wrap="none" rtlCol="0">
            <a:spAutoFit/>
          </a:bodyPr>
          <a:lstStyle/>
          <a:p>
            <a:r>
              <a:rPr lang="en-US" sz="1300" i="1" dirty="0" smtClean="0"/>
              <a:t>(Section 3.4)</a:t>
            </a:r>
            <a:endParaRPr lang="en-US" sz="1300" i="1" dirty="0"/>
          </a:p>
        </p:txBody>
      </p:sp>
      <p:sp>
        <p:nvSpPr>
          <p:cNvPr id="32" name="Oval 13"/>
          <p:cNvSpPr>
            <a:spLocks noChangeArrowheads="1"/>
          </p:cNvSpPr>
          <p:nvPr/>
        </p:nvSpPr>
        <p:spPr bwMode="auto">
          <a:xfrm>
            <a:off x="4445103" y="244782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Tree>
    <p:extLst>
      <p:ext uri="{BB962C8B-B14F-4D97-AF65-F5344CB8AC3E}">
        <p14:creationId xmlns:p14="http://schemas.microsoft.com/office/powerpoint/2010/main" val="61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ppt_x"/>
                                          </p:val>
                                        </p:tav>
                                        <p:tav tm="100000">
                                          <p:val>
                                            <p:strVal val="#ppt_x"/>
                                          </p:val>
                                        </p:tav>
                                      </p:tavLst>
                                    </p:anim>
                                    <p:anim calcmode="lin" valueType="num">
                                      <p:cBhvr additive="base">
                                        <p:cTn id="8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additive="base">
                                        <p:cTn id="93" dur="500" fill="hold"/>
                                        <p:tgtEl>
                                          <p:spTgt spid="17"/>
                                        </p:tgtEl>
                                        <p:attrNameLst>
                                          <p:attrName>ppt_x</p:attrName>
                                        </p:attrNameLst>
                                      </p:cBhvr>
                                      <p:tavLst>
                                        <p:tav tm="0">
                                          <p:val>
                                            <p:strVal val="#ppt_x"/>
                                          </p:val>
                                        </p:tav>
                                        <p:tav tm="100000">
                                          <p:val>
                                            <p:strVal val="#ppt_x"/>
                                          </p:val>
                                        </p:tav>
                                      </p:tavLst>
                                    </p:anim>
                                    <p:anim calcmode="lin" valueType="num">
                                      <p:cBhvr additive="base">
                                        <p:cTn id="94" dur="500" fill="hold"/>
                                        <p:tgtEl>
                                          <p:spTgt spid="1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additive="base">
                                        <p:cTn id="109" dur="500" fill="hold"/>
                                        <p:tgtEl>
                                          <p:spTgt spid="32"/>
                                        </p:tgtEl>
                                        <p:attrNameLst>
                                          <p:attrName>ppt_x</p:attrName>
                                        </p:attrNameLst>
                                      </p:cBhvr>
                                      <p:tavLst>
                                        <p:tav tm="0">
                                          <p:val>
                                            <p:strVal val="#ppt_x"/>
                                          </p:val>
                                        </p:tav>
                                        <p:tav tm="100000">
                                          <p:val>
                                            <p:strVal val="#ppt_x"/>
                                          </p:val>
                                        </p:tav>
                                      </p:tavLst>
                                    </p:anim>
                                    <p:anim calcmode="lin" valueType="num">
                                      <p:cBhvr additive="base">
                                        <p:cTn id="11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P spid="10" grpId="0" animBg="1"/>
      <p:bldP spid="11" grpId="0"/>
      <p:bldP spid="14" grpId="0" animBg="1"/>
      <p:bldP spid="18" grpId="0" animBg="1"/>
      <p:bldP spid="19" grpId="0" animBg="1"/>
      <p:bldP spid="20" grpId="0"/>
      <p:bldP spid="23" grpId="0"/>
      <p:bldP spid="26" grpId="0"/>
      <p:bldP spid="12" grpId="0"/>
      <p:bldP spid="15" grpId="0"/>
      <p:bldP spid="21" grpId="0"/>
      <p:bldP spid="24" grpId="0"/>
      <p:bldP spid="27" grpId="0"/>
      <p:bldP spid="16" grpId="0"/>
      <p:bldP spid="17" grpId="0"/>
      <p:bldP spid="22" grpId="0"/>
      <p:bldP spid="25" grpId="0"/>
      <p:bldP spid="28" grpId="0"/>
      <p:bldP spid="29" grpId="0"/>
      <p:bldP spid="30" grpId="0"/>
      <p:bldP spid="31" grpId="0"/>
      <p:bldP spid="3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7126"/>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.2</a:t>
            </a:r>
            <a:r>
              <a:rPr lang="en-US" sz="1900" dirty="0" smtClean="0">
                <a:solidFill>
                  <a:srgbClr val="FFFFFF"/>
                </a:solidFill>
              </a:rPr>
              <a:t> </a:t>
            </a:r>
            <a:r>
              <a:rPr lang="hu-HU" sz="1900" dirty="0" smtClean="0">
                <a:solidFill>
                  <a:srgbClr val="FFFFFF"/>
                </a:solidFill>
              </a:rPr>
              <a:t>Processors implementing the ARM v1 - ARM v2 ISA</a:t>
            </a:r>
            <a:endParaRPr lang="hu-HU" sz="1900" dirty="0">
              <a:solidFill>
                <a:srgbClr val="FFFFFF"/>
              </a:solidFill>
            </a:endParaRPr>
          </a:p>
        </p:txBody>
      </p:sp>
    </p:spTree>
    <p:extLst>
      <p:ext uri="{BB962C8B-B14F-4D97-AF65-F5344CB8AC3E}">
        <p14:creationId xmlns:p14="http://schemas.microsoft.com/office/powerpoint/2010/main" val="32865093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53" y="504790"/>
            <a:ext cx="7250062"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.2 Processors implementing the </a:t>
            </a:r>
            <a:r>
              <a:rPr lang="en-US" dirty="0" smtClean="0">
                <a:solidFill>
                  <a:srgbClr val="333399"/>
                </a:solidFill>
              </a:rPr>
              <a:t>ARMv1 </a:t>
            </a:r>
            <a:r>
              <a:rPr lang="en-US" dirty="0">
                <a:solidFill>
                  <a:srgbClr val="333399"/>
                </a:solidFill>
              </a:rPr>
              <a:t>– </a:t>
            </a:r>
            <a:r>
              <a:rPr lang="en-US" dirty="0" err="1" smtClean="0">
                <a:solidFill>
                  <a:srgbClr val="333399"/>
                </a:solidFill>
              </a:rPr>
              <a:t>ARMv</a:t>
            </a:r>
            <a:r>
              <a:rPr lang="hu-HU" dirty="0" smtClean="0">
                <a:solidFill>
                  <a:srgbClr val="333399"/>
                </a:solidFill>
              </a:rPr>
              <a:t>2 ISA -1 </a:t>
            </a:r>
            <a:r>
              <a:rPr lang="hu-HU" dirty="0" smtClean="0"/>
              <a:t>[5]</a:t>
            </a:r>
            <a:endParaRPr lang="en-US" dirty="0"/>
          </a:p>
        </p:txBody>
      </p:sp>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241772"/>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76790" y="1268760"/>
            <a:ext cx="3690165" cy="99011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6" name="Title 1"/>
          <p:cNvSpPr>
            <a:spLocks noGrp="1"/>
          </p:cNvSpPr>
          <p:nvPr>
            <p:ph type="title"/>
          </p:nvPr>
        </p:nvSpPr>
        <p:spPr>
          <a:xfrm>
            <a:off x="0" y="-429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3.2</a:t>
            </a:r>
            <a:r>
              <a:rPr lang="en-US" dirty="0">
                <a:solidFill>
                  <a:srgbClr val="FFFFFF"/>
                </a:solidFill>
              </a:rPr>
              <a:t> </a:t>
            </a:r>
            <a:r>
              <a:rPr lang="hu-HU" dirty="0">
                <a:solidFill>
                  <a:srgbClr val="FFFFFF"/>
                </a:solidFill>
              </a:rPr>
              <a:t>Processors implementing the ARM v1 - ARM v2 ISA (1)</a:t>
            </a:r>
          </a:p>
        </p:txBody>
      </p:sp>
    </p:spTree>
    <p:extLst>
      <p:ext uri="{BB962C8B-B14F-4D97-AF65-F5344CB8AC3E}">
        <p14:creationId xmlns:p14="http://schemas.microsoft.com/office/powerpoint/2010/main" val="276241762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30" y="505123"/>
            <a:ext cx="1085362" cy="338554"/>
          </a:xfrm>
          <a:prstGeom prst="rect">
            <a:avLst/>
          </a:prstGeom>
          <a:noFill/>
        </p:spPr>
        <p:txBody>
          <a:bodyPr wrap="none" rtlCol="0">
            <a:spAutoFit/>
          </a:bodyPr>
          <a:lstStyle/>
          <a:p>
            <a:r>
              <a:rPr lang="hu-HU" sz="1600" dirty="0" smtClean="0">
                <a:solidFill>
                  <a:srgbClr val="FF0000"/>
                </a:solidFill>
              </a:rPr>
              <a:t>R</a:t>
            </a:r>
            <a:r>
              <a:rPr lang="en-US" sz="1600" dirty="0" err="1" smtClean="0">
                <a:solidFill>
                  <a:srgbClr val="FF0000"/>
                </a:solidFill>
              </a:rPr>
              <a:t>emarks</a:t>
            </a:r>
            <a:endParaRPr lang="en-US" sz="1600" dirty="0">
              <a:solidFill>
                <a:srgbClr val="FF0000"/>
              </a:solidFill>
            </a:endParaRPr>
          </a:p>
        </p:txBody>
      </p:sp>
      <p:sp>
        <p:nvSpPr>
          <p:cNvPr id="4" name="TextBox 3"/>
          <p:cNvSpPr txBox="1"/>
          <p:nvPr/>
        </p:nvSpPr>
        <p:spPr>
          <a:xfrm>
            <a:off x="689865" y="1331734"/>
            <a:ext cx="8491427" cy="2021066"/>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p</a:t>
            </a:r>
            <a:r>
              <a:rPr lang="en-US" sz="1600" dirty="0" err="1" smtClean="0">
                <a:solidFill>
                  <a:srgbClr val="000000"/>
                </a:solidFill>
              </a:rPr>
              <a:t>rocessors</a:t>
            </a:r>
            <a:r>
              <a:rPr lang="en-US" sz="1600" dirty="0" smtClean="0">
                <a:solidFill>
                  <a:srgbClr val="000000"/>
                </a:solidFill>
              </a:rPr>
              <a:t> </a:t>
            </a:r>
            <a:r>
              <a:rPr lang="en-US" sz="1600" dirty="0">
                <a:solidFill>
                  <a:srgbClr val="000000"/>
                </a:solidFill>
              </a:rPr>
              <a:t>based on the ARM </a:t>
            </a:r>
            <a:r>
              <a:rPr lang="en-US" sz="1600" dirty="0">
                <a:solidFill>
                  <a:srgbClr val="0070C0"/>
                </a:solidFill>
              </a:rPr>
              <a:t>ISA versions ARMv1 and ARMv2 </a:t>
            </a:r>
            <a:r>
              <a:rPr lang="en-US" sz="1600" dirty="0" smtClean="0">
                <a:solidFill>
                  <a:srgbClr val="000000"/>
                </a:solidFill>
              </a:rPr>
              <a:t>(like ARM1, </a:t>
            </a:r>
            <a:endParaRPr lang="hu-HU" sz="1600" dirty="0" smtClean="0">
              <a:solidFill>
                <a:srgbClr val="000000"/>
              </a:solidFill>
            </a:endParaRPr>
          </a:p>
          <a:p>
            <a:pPr>
              <a:spcAft>
                <a:spcPts val="600"/>
              </a:spcAft>
            </a:pPr>
            <a:r>
              <a:rPr lang="hu-HU" sz="1600" dirty="0">
                <a:solidFill>
                  <a:srgbClr val="000000"/>
                </a:solidFill>
              </a:rPr>
              <a:t> </a:t>
            </a:r>
            <a:r>
              <a:rPr lang="hu-HU" sz="1600" dirty="0" smtClean="0">
                <a:solidFill>
                  <a:srgbClr val="000000"/>
                </a:solidFill>
              </a:rPr>
              <a:t>     </a:t>
            </a:r>
            <a:r>
              <a:rPr lang="en-US" sz="1600" dirty="0" smtClean="0">
                <a:solidFill>
                  <a:srgbClr val="000000"/>
                </a:solidFill>
              </a:rPr>
              <a:t>ARM2</a:t>
            </a:r>
            <a:r>
              <a:rPr lang="hu-HU" sz="1600" dirty="0" smtClean="0">
                <a:solidFill>
                  <a:srgbClr val="000000"/>
                </a:solidFill>
              </a:rPr>
              <a:t> </a:t>
            </a:r>
            <a:r>
              <a:rPr lang="en-US" sz="1600" dirty="0" smtClean="0">
                <a:solidFill>
                  <a:srgbClr val="000000"/>
                </a:solidFill>
              </a:rPr>
              <a:t>or ARM3) implement only a </a:t>
            </a:r>
            <a:r>
              <a:rPr lang="en-US" sz="1600" dirty="0" smtClean="0">
                <a:solidFill>
                  <a:srgbClr val="0070C0"/>
                </a:solidFill>
              </a:rPr>
              <a:t>26-bit address bus </a:t>
            </a:r>
            <a:r>
              <a:rPr lang="en-US" sz="1600" dirty="0" smtClean="0">
                <a:solidFill>
                  <a:srgbClr val="000000"/>
                </a:solidFill>
              </a:rPr>
              <a:t>and a </a:t>
            </a:r>
            <a:r>
              <a:rPr lang="en-US" sz="1600" dirty="0" smtClean="0">
                <a:solidFill>
                  <a:srgbClr val="0070C0"/>
                </a:solidFill>
              </a:rPr>
              <a:t>32-bit data bus</a:t>
            </a:r>
            <a:r>
              <a:rPr lang="en-US" sz="1600" dirty="0" smtClean="0">
                <a:solidFill>
                  <a:srgbClr val="000000"/>
                </a:solidFill>
              </a:rPr>
              <a:t>.</a:t>
            </a:r>
          </a:p>
          <a:p>
            <a:pPr marL="285750" indent="-285750">
              <a:spcAft>
                <a:spcPts val="400"/>
              </a:spcAft>
              <a:buFont typeface="Arial" panose="020B0604020202020204" pitchFamily="34" charset="0"/>
              <a:buChar char="•"/>
            </a:pPr>
            <a:r>
              <a:rPr lang="en-US" sz="1600" dirty="0" smtClean="0">
                <a:solidFill>
                  <a:srgbClr val="000000"/>
                </a:solidFill>
              </a:rPr>
              <a:t>They are called </a:t>
            </a:r>
            <a:r>
              <a:rPr lang="en-US" sz="1600" dirty="0" smtClean="0">
                <a:solidFill>
                  <a:srgbClr val="FF0000"/>
                </a:solidFill>
              </a:rPr>
              <a:t>26-bit architectures</a:t>
            </a:r>
            <a:r>
              <a:rPr lang="en-US" sz="1600" dirty="0" smtClean="0">
                <a:solidFill>
                  <a:srgbClr val="000000"/>
                </a:solidFill>
              </a:rPr>
              <a:t>.</a:t>
            </a:r>
          </a:p>
          <a:p>
            <a:pPr marL="285750" indent="-285750">
              <a:buFont typeface="Arial" panose="020B0604020202020204" pitchFamily="34" charset="0"/>
              <a:buChar char="•"/>
            </a:pPr>
            <a:r>
              <a:rPr lang="hu-HU" sz="1600" dirty="0" smtClean="0">
                <a:solidFill>
                  <a:srgbClr val="000000"/>
                </a:solidFill>
              </a:rPr>
              <a:t>By contrast, p</a:t>
            </a:r>
            <a:r>
              <a:rPr lang="en-US" sz="1600" dirty="0" err="1" smtClean="0">
                <a:solidFill>
                  <a:srgbClr val="000000"/>
                </a:solidFill>
              </a:rPr>
              <a:t>rocessors</a:t>
            </a:r>
            <a:r>
              <a:rPr lang="en-US" sz="1600" dirty="0" smtClean="0">
                <a:solidFill>
                  <a:srgbClr val="000000"/>
                </a:solidFill>
              </a:rPr>
              <a:t> based on the </a:t>
            </a:r>
            <a:r>
              <a:rPr lang="en-US" sz="1600" dirty="0" smtClean="0">
                <a:solidFill>
                  <a:srgbClr val="0070C0"/>
                </a:solidFill>
              </a:rPr>
              <a:t>ARMv3 or higher </a:t>
            </a:r>
            <a:r>
              <a:rPr lang="en-US" sz="1600" dirty="0" smtClean="0">
                <a:solidFill>
                  <a:srgbClr val="000000"/>
                </a:solidFill>
              </a:rPr>
              <a:t>ISA version support</a:t>
            </a:r>
            <a:endParaRPr lang="hu-HU" sz="1600" dirty="0" smtClean="0">
              <a:solidFill>
                <a:srgbClr val="000000"/>
              </a:solidFill>
            </a:endParaRPr>
          </a:p>
          <a:p>
            <a:r>
              <a:rPr lang="hu-HU" sz="1600" dirty="0">
                <a:solidFill>
                  <a:srgbClr val="000000"/>
                </a:solidFill>
              </a:rPr>
              <a:t> </a:t>
            </a:r>
            <a:r>
              <a:rPr lang="hu-HU" sz="1600" dirty="0" smtClean="0">
                <a:solidFill>
                  <a:srgbClr val="000000"/>
                </a:solidFill>
              </a:rPr>
              <a:t>     </a:t>
            </a:r>
            <a:r>
              <a:rPr lang="en-US" sz="1600" dirty="0" smtClean="0">
                <a:solidFill>
                  <a:srgbClr val="000000"/>
                </a:solidFill>
              </a:rPr>
              <a:t> already a</a:t>
            </a:r>
            <a:r>
              <a:rPr lang="hu-HU" sz="1600" dirty="0" smtClean="0">
                <a:solidFill>
                  <a:srgbClr val="000000"/>
                </a:solidFill>
              </a:rPr>
              <a:t> </a:t>
            </a:r>
            <a:r>
              <a:rPr lang="en-US" sz="1600" dirty="0" smtClean="0">
                <a:solidFill>
                  <a:srgbClr val="0070C0"/>
                </a:solidFill>
              </a:rPr>
              <a:t>32-bit address space </a:t>
            </a:r>
            <a:r>
              <a:rPr lang="en-US" sz="1600" dirty="0" smtClean="0">
                <a:solidFill>
                  <a:srgbClr val="000000"/>
                </a:solidFill>
              </a:rPr>
              <a:t>and are known as </a:t>
            </a:r>
            <a:r>
              <a:rPr lang="en-US" sz="1600" dirty="0" smtClean="0">
                <a:solidFill>
                  <a:srgbClr val="FF0000"/>
                </a:solidFill>
              </a:rPr>
              <a:t>32-bit architectures</a:t>
            </a:r>
            <a:r>
              <a:rPr lang="hu-HU" sz="1600" dirty="0" smtClean="0">
                <a:solidFill>
                  <a:srgbClr val="FF0000"/>
                </a:solidFill>
              </a:rPr>
              <a:t> </a:t>
            </a:r>
          </a:p>
          <a:p>
            <a:pPr>
              <a:spcAft>
                <a:spcPts val="600"/>
              </a:spcAft>
            </a:pPr>
            <a:r>
              <a:rPr lang="hu-HU" sz="1600" dirty="0">
                <a:solidFill>
                  <a:srgbClr val="FF0000"/>
                </a:solidFill>
              </a:rPr>
              <a:t> </a:t>
            </a:r>
            <a:r>
              <a:rPr lang="hu-HU" sz="1600" dirty="0" smtClean="0">
                <a:solidFill>
                  <a:srgbClr val="FF0000"/>
                </a:solidFill>
              </a:rPr>
              <a:t>      </a:t>
            </a:r>
            <a:r>
              <a:rPr lang="hu-HU" sz="1600" dirty="0" smtClean="0">
                <a:solidFill>
                  <a:srgbClr val="0070C0"/>
                </a:solidFill>
              </a:rPr>
              <a:t>up to the ARMv7 ISA</a:t>
            </a:r>
            <a:r>
              <a:rPr lang="en-US" sz="1600" dirty="0" smtClean="0">
                <a:solidFill>
                  <a:srgbClr val="0070C0"/>
                </a:solidFill>
              </a:rPr>
              <a:t>.</a:t>
            </a:r>
            <a:r>
              <a:rPr lang="hu-HU" sz="1600" dirty="0" smtClean="0">
                <a:solidFill>
                  <a:srgbClr val="0070C0"/>
                </a:solidFill>
              </a:rPr>
              <a:t>  </a:t>
            </a:r>
          </a:p>
          <a:p>
            <a:pPr marL="285750" indent="-285750">
              <a:buFont typeface="Arial" panose="020B0604020202020204" pitchFamily="34" charset="0"/>
              <a:buChar char="•"/>
            </a:pPr>
            <a:r>
              <a:rPr lang="hu-HU" sz="1600" dirty="0" smtClean="0">
                <a:solidFill>
                  <a:srgbClr val="000000"/>
                </a:solidFill>
              </a:rPr>
              <a:t>In the </a:t>
            </a:r>
            <a:r>
              <a:rPr lang="hu-HU" sz="1600" dirty="0" smtClean="0">
                <a:solidFill>
                  <a:srgbClr val="FF0000"/>
                </a:solidFill>
              </a:rPr>
              <a:t>ARMv8 ISA the AArch64 </a:t>
            </a:r>
            <a:r>
              <a:rPr lang="hu-HU" sz="1600" dirty="0" smtClean="0">
                <a:solidFill>
                  <a:srgbClr val="000000"/>
                </a:solidFill>
              </a:rPr>
              <a:t>mode supports already </a:t>
            </a:r>
            <a:r>
              <a:rPr lang="hu-HU" sz="1600" dirty="0" smtClean="0">
                <a:solidFill>
                  <a:srgbClr val="FF0000"/>
                </a:solidFill>
              </a:rPr>
              <a:t>64-bit addressing</a:t>
            </a:r>
            <a:r>
              <a:rPr lang="hu-HU" sz="1600" dirty="0" smtClean="0">
                <a:solidFill>
                  <a:srgbClr val="000000"/>
                </a:solidFill>
              </a:rPr>
              <a:t>.</a:t>
            </a:r>
            <a:endParaRPr lang="en-US" sz="1600" dirty="0">
              <a:solidFill>
                <a:srgbClr val="000000"/>
              </a:solidFill>
            </a:endParaRPr>
          </a:p>
        </p:txBody>
      </p:sp>
      <p:sp>
        <p:nvSpPr>
          <p:cNvPr id="5" name="Title 1"/>
          <p:cNvSpPr>
            <a:spLocks noGrp="1"/>
          </p:cNvSpPr>
          <p:nvPr>
            <p:ph type="title"/>
          </p:nvPr>
        </p:nvSpPr>
        <p:spPr>
          <a:xfrm>
            <a:off x="0" y="-4412"/>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3.2</a:t>
            </a:r>
            <a:r>
              <a:rPr lang="en-US" dirty="0">
                <a:solidFill>
                  <a:srgbClr val="FFFFFF"/>
                </a:solidFill>
              </a:rPr>
              <a:t> </a:t>
            </a:r>
            <a:r>
              <a:rPr lang="hu-HU" dirty="0">
                <a:solidFill>
                  <a:srgbClr val="FFFFFF"/>
                </a:solidFill>
              </a:rPr>
              <a:t>Processors implementing the ARM v1 - ARM v2 ISA (2)</a:t>
            </a:r>
            <a:endParaRPr lang="en-US" dirty="0">
              <a:solidFill>
                <a:srgbClr val="FFFFFF"/>
              </a:solidFill>
            </a:endParaRPr>
          </a:p>
        </p:txBody>
      </p:sp>
      <p:sp>
        <p:nvSpPr>
          <p:cNvPr id="2" name="TextBox 1"/>
          <p:cNvSpPr txBox="1"/>
          <p:nvPr/>
        </p:nvSpPr>
        <p:spPr>
          <a:xfrm>
            <a:off x="243782" y="983839"/>
            <a:ext cx="412164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As already discussed in Section 2.1</a:t>
            </a:r>
            <a:endParaRPr lang="en-US" sz="1600" dirty="0"/>
          </a:p>
        </p:txBody>
      </p:sp>
    </p:spTree>
    <p:extLst>
      <p:ext uri="{BB962C8B-B14F-4D97-AF65-F5344CB8AC3E}">
        <p14:creationId xmlns:p14="http://schemas.microsoft.com/office/powerpoint/2010/main" val="94365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additive="base">
                                        <p:cTn id="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 calcmode="lin" valueType="num">
                                      <p:cBhvr additive="base">
                                        <p:cTn id="2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3</a:t>
            </a:r>
            <a:r>
              <a:rPr lang="hu-HU" sz="1900" dirty="0" smtClean="0">
                <a:solidFill>
                  <a:srgbClr val="FFFFFF"/>
                </a:solidFill>
              </a:rPr>
              <a:t>.3</a:t>
            </a:r>
            <a:r>
              <a:rPr lang="en-US" sz="1900" dirty="0" smtClean="0">
                <a:solidFill>
                  <a:srgbClr val="FFFFFF"/>
                </a:solidFill>
              </a:rPr>
              <a:t> </a:t>
            </a:r>
            <a:r>
              <a:rPr lang="hu-HU" sz="1900" dirty="0" smtClean="0">
                <a:solidFill>
                  <a:srgbClr val="FFFFFF"/>
                </a:solidFill>
              </a:rPr>
              <a:t>Processors implementing the ARM v3 - ARM v6 ISA</a:t>
            </a:r>
            <a:endParaRPr lang="hu-HU" sz="1900" dirty="0">
              <a:solidFill>
                <a:srgbClr val="FFFFFF"/>
              </a:solidFill>
            </a:endParaRPr>
          </a:p>
        </p:txBody>
      </p:sp>
    </p:spTree>
    <p:extLst>
      <p:ext uri="{BB962C8B-B14F-4D97-AF65-F5344CB8AC3E}">
        <p14:creationId xmlns:p14="http://schemas.microsoft.com/office/powerpoint/2010/main" val="74737566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ima Dezső\Documents\arm_processors\armhistor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45" y="1073425"/>
            <a:ext cx="8145905" cy="576098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462735" y="2123856"/>
            <a:ext cx="3690165" cy="373541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a:solidFill>
                <a:srgbClr val="000000"/>
              </a:solidFill>
            </a:endParaRPr>
          </a:p>
        </p:txBody>
      </p:sp>
      <p:sp>
        <p:nvSpPr>
          <p:cNvPr id="6" name="Title 1"/>
          <p:cNvSpPr>
            <a:spLocks noGrp="1"/>
          </p:cNvSpPr>
          <p:nvPr>
            <p:ph type="title"/>
          </p:nvPr>
        </p:nvSpPr>
        <p:spPr>
          <a:xfrm>
            <a:off x="0" y="-3312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(1)</a:t>
            </a:r>
            <a:endParaRPr lang="en-US" dirty="0">
              <a:solidFill>
                <a:srgbClr val="FFFFFF"/>
              </a:solidFill>
            </a:endParaRPr>
          </a:p>
        </p:txBody>
      </p:sp>
      <p:sp>
        <p:nvSpPr>
          <p:cNvPr id="7" name="TextBox 6"/>
          <p:cNvSpPr txBox="1"/>
          <p:nvPr/>
        </p:nvSpPr>
        <p:spPr>
          <a:xfrm>
            <a:off x="72880" y="504789"/>
            <a:ext cx="6916637"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.3 Processors implementing the </a:t>
            </a:r>
            <a:r>
              <a:rPr lang="en-US" dirty="0" err="1" smtClean="0">
                <a:solidFill>
                  <a:srgbClr val="333399"/>
                </a:solidFill>
              </a:rPr>
              <a:t>ARMv</a:t>
            </a:r>
            <a:r>
              <a:rPr lang="hu-HU" dirty="0" smtClean="0">
                <a:solidFill>
                  <a:srgbClr val="333399"/>
                </a:solidFill>
              </a:rPr>
              <a:t>3</a:t>
            </a:r>
            <a:r>
              <a:rPr lang="en-US" dirty="0" smtClean="0">
                <a:solidFill>
                  <a:srgbClr val="333399"/>
                </a:solidFill>
              </a:rPr>
              <a:t> </a:t>
            </a:r>
            <a:r>
              <a:rPr lang="en-US" dirty="0">
                <a:solidFill>
                  <a:srgbClr val="333399"/>
                </a:solidFill>
              </a:rPr>
              <a:t>– </a:t>
            </a:r>
            <a:r>
              <a:rPr lang="en-US" dirty="0" smtClean="0">
                <a:solidFill>
                  <a:srgbClr val="333399"/>
                </a:solidFill>
              </a:rPr>
              <a:t>ARMv6</a:t>
            </a:r>
            <a:r>
              <a:rPr lang="hu-HU" dirty="0" smtClean="0">
                <a:solidFill>
                  <a:srgbClr val="333399"/>
                </a:solidFill>
              </a:rPr>
              <a:t> ISA </a:t>
            </a:r>
            <a:r>
              <a:rPr lang="en-US" dirty="0" smtClean="0">
                <a:solidFill>
                  <a:srgbClr val="000000"/>
                </a:solidFill>
              </a:rPr>
              <a:t>[</a:t>
            </a:r>
            <a:r>
              <a:rPr lang="hu-HU" dirty="0" smtClean="0">
                <a:solidFill>
                  <a:srgbClr val="000000"/>
                </a:solidFill>
              </a:rPr>
              <a:t>5</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7874018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5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(2)</a:t>
            </a:r>
            <a:endParaRPr lang="en-US" dirty="0">
              <a:solidFill>
                <a:srgbClr val="FFFFFF"/>
              </a:solidFill>
            </a:endParaRPr>
          </a:p>
        </p:txBody>
      </p:sp>
      <p:grpSp>
        <p:nvGrpSpPr>
          <p:cNvPr id="3" name="Group 2"/>
          <p:cNvGrpSpPr/>
          <p:nvPr/>
        </p:nvGrpSpPr>
        <p:grpSpPr>
          <a:xfrm>
            <a:off x="242697" y="1138843"/>
            <a:ext cx="8604799" cy="5705072"/>
            <a:chOff x="64897" y="1138843"/>
            <a:chExt cx="8604799" cy="5705072"/>
          </a:xfrm>
        </p:grpSpPr>
        <p:grpSp>
          <p:nvGrpSpPr>
            <p:cNvPr id="4" name="Group 3"/>
            <p:cNvGrpSpPr/>
            <p:nvPr/>
          </p:nvGrpSpPr>
          <p:grpSpPr>
            <a:xfrm>
              <a:off x="64897" y="1138843"/>
              <a:ext cx="8604799" cy="5392652"/>
              <a:chOff x="64897" y="1138843"/>
              <a:chExt cx="8604799" cy="5392652"/>
            </a:xfrm>
          </p:grpSpPr>
          <p:grpSp>
            <p:nvGrpSpPr>
              <p:cNvPr id="6" name="Group 5"/>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9" name="Jobbra nyíl 30"/>
                <p:cNvSpPr/>
                <p:nvPr/>
              </p:nvSpPr>
              <p:spPr>
                <a:xfrm>
                  <a:off x="6243948" y="3595323"/>
                  <a:ext cx="88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Rounded Rectangle 42"/>
                <p:cNvSpPr/>
                <p:nvPr/>
              </p:nvSpPr>
              <p:spPr bwMode="auto">
                <a:xfrm>
                  <a:off x="1128905" y="5207623"/>
                  <a:ext cx="7517365" cy="46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0070C0"/>
                      </a:solidFill>
                    </a:rPr>
                    <a:t>To reduce</a:t>
                  </a:r>
                </a:p>
                <a:p>
                  <a:pPr algn="ctr"/>
                  <a:r>
                    <a:rPr lang="hu-HU" sz="1200" dirty="0">
                      <a:solidFill>
                        <a:srgbClr val="0070C0"/>
                      </a:solidFill>
                    </a:rPr>
                    <a:t>c</a:t>
                  </a:r>
                  <a:r>
                    <a:rPr lang="hu-HU" sz="1200" dirty="0" smtClean="0">
                      <a:solidFill>
                        <a:srgbClr val="0070C0"/>
                      </a:solidFill>
                    </a:rPr>
                    <a:t>ode size</a:t>
                  </a:r>
                  <a:endParaRPr lang="hu-HU" sz="1200" dirty="0">
                    <a:solidFill>
                      <a:srgbClr val="0070C0"/>
                    </a:solidFill>
                  </a:endParaRPr>
                </a:p>
              </p:txBody>
            </p:sp>
            <p:sp>
              <p:nvSpPr>
                <p:cNvPr id="45"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6"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7" name="Jobbra nyíl 30"/>
                <p:cNvSpPr/>
                <p:nvPr/>
              </p:nvSpPr>
              <p:spPr>
                <a:xfrm>
                  <a:off x="7155277" y="359022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smtClean="0">
                    <a:solidFill>
                      <a:srgbClr val="0070C0"/>
                    </a:solidFill>
                  </a:rPr>
                  <a:t>compute</a:t>
                </a:r>
              </a:p>
              <a:p>
                <a:pPr algn="ctr"/>
                <a:r>
                  <a:rPr lang="hu-HU" sz="1200" dirty="0" smtClean="0">
                    <a:solidFill>
                      <a:srgbClr val="0070C0"/>
                    </a:solidFill>
                  </a:rPr>
                  <a:t>capabilities</a:t>
                </a:r>
                <a:endParaRPr lang="hu-HU" sz="1200" dirty="0">
                  <a:solidFill>
                    <a:srgbClr val="0070C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4" name="TextBox 63"/>
          <p:cNvSpPr txBox="1"/>
          <p:nvPr/>
        </p:nvSpPr>
        <p:spPr>
          <a:xfrm>
            <a:off x="959794" y="4130281"/>
            <a:ext cx="1520151" cy="646331"/>
          </a:xfrm>
          <a:prstGeom prst="rect">
            <a:avLst/>
          </a:prstGeom>
          <a:noFill/>
        </p:spPr>
        <p:txBody>
          <a:bodyPr wrap="square" rtlCol="0">
            <a:spAutoFit/>
          </a:bodyPr>
          <a:lstStyle/>
          <a:p>
            <a:pPr algn="ctr"/>
            <a:r>
              <a:rPr lang="hu-HU" sz="1200" dirty="0" smtClean="0">
                <a:solidFill>
                  <a:srgbClr val="0070C0"/>
                </a:solidFill>
              </a:rPr>
              <a:t>To speed up</a:t>
            </a:r>
          </a:p>
          <a:p>
            <a:pPr algn="ctr"/>
            <a:r>
              <a:rPr lang="hu-HU" sz="1200" dirty="0" smtClean="0">
                <a:solidFill>
                  <a:srgbClr val="0070C0"/>
                </a:solidFill>
              </a:rPr>
              <a:t>the execution</a:t>
            </a:r>
          </a:p>
          <a:p>
            <a:pPr algn="ctr"/>
            <a:r>
              <a:rPr lang="hu-HU" sz="1200" dirty="0" smtClean="0">
                <a:solidFill>
                  <a:srgbClr val="0070C0"/>
                </a:solidFill>
              </a:rPr>
              <a:t> of bytecodes</a:t>
            </a:r>
            <a:endParaRPr lang="hu-HU" sz="1200" dirty="0">
              <a:solidFill>
                <a:srgbClr val="0070C0"/>
              </a:solidFill>
            </a:endParaRPr>
          </a:p>
        </p:txBody>
      </p:sp>
      <p:sp>
        <p:nvSpPr>
          <p:cNvPr id="66" name="TextBox 65"/>
          <p:cNvSpPr txBox="1"/>
          <p:nvPr/>
        </p:nvSpPr>
        <p:spPr>
          <a:xfrm>
            <a:off x="2573662" y="1775160"/>
            <a:ext cx="1059393" cy="461665"/>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a:solidFill>
                  <a:srgbClr val="0070C0"/>
                </a:solidFill>
              </a:rPr>
              <a:t>s</a:t>
            </a:r>
            <a:r>
              <a:rPr lang="hu-HU" sz="1200" dirty="0" smtClean="0">
                <a:solidFill>
                  <a:srgbClr val="0070C0"/>
                </a:solidFill>
              </a:rPr>
              <a:t>ecurity</a:t>
            </a:r>
            <a:endParaRPr lang="hu-HU" sz="1200" dirty="0">
              <a:solidFill>
                <a:srgbClr val="0070C0"/>
              </a:solidFill>
            </a:endParaRPr>
          </a:p>
        </p:txBody>
      </p:sp>
      <p:sp>
        <p:nvSpPr>
          <p:cNvPr id="67" name="Rounded Rectangle 66"/>
          <p:cNvSpPr/>
          <p:nvPr/>
        </p:nvSpPr>
        <p:spPr bwMode="auto">
          <a:xfrm>
            <a:off x="242697" y="2488692"/>
            <a:ext cx="4968725" cy="3594449"/>
          </a:xfrm>
          <a:prstGeom prst="round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68" name="TextBox 67"/>
          <p:cNvSpPr txBox="1"/>
          <p:nvPr/>
        </p:nvSpPr>
        <p:spPr>
          <a:xfrm>
            <a:off x="74495" y="506119"/>
            <a:ext cx="9105891" cy="369332"/>
          </a:xfrm>
          <a:prstGeom prst="rect">
            <a:avLst/>
          </a:prstGeom>
          <a:noFill/>
        </p:spPr>
        <p:txBody>
          <a:bodyPr wrap="none" rtlCol="0">
            <a:spAutoFit/>
          </a:bodyPr>
          <a:lstStyle/>
          <a:p>
            <a:r>
              <a:rPr lang="en-US" dirty="0">
                <a:solidFill>
                  <a:srgbClr val="333399"/>
                </a:solidFill>
              </a:rPr>
              <a:t>Main extensions introduced </a:t>
            </a:r>
            <a:r>
              <a:rPr lang="en-US" dirty="0" smtClean="0">
                <a:solidFill>
                  <a:srgbClr val="333399"/>
                </a:solidFill>
              </a:rPr>
              <a:t>in the </a:t>
            </a:r>
            <a:r>
              <a:rPr lang="en-US" dirty="0" err="1" smtClean="0">
                <a:solidFill>
                  <a:srgbClr val="333399"/>
                </a:solidFill>
              </a:rPr>
              <a:t>ARMv</a:t>
            </a:r>
            <a:r>
              <a:rPr lang="hu-HU" dirty="0" smtClean="0">
                <a:solidFill>
                  <a:srgbClr val="333399"/>
                </a:solidFill>
              </a:rPr>
              <a:t>4 – ARM v</a:t>
            </a:r>
            <a:r>
              <a:rPr lang="en-US" dirty="0" smtClean="0">
                <a:solidFill>
                  <a:srgbClr val="333399"/>
                </a:solidFill>
              </a:rPr>
              <a:t>6 ISA version</a:t>
            </a:r>
            <a:r>
              <a:rPr lang="hu-HU" dirty="0" smtClean="0">
                <a:solidFill>
                  <a:srgbClr val="333399"/>
                </a:solidFill>
              </a:rPr>
              <a:t>s</a:t>
            </a:r>
            <a:r>
              <a:rPr lang="en-US" dirty="0" smtClean="0">
                <a:solidFill>
                  <a:srgbClr val="333399"/>
                </a:solidFill>
              </a:rPr>
              <a:t> </a:t>
            </a:r>
            <a:r>
              <a:rPr lang="en-US" dirty="0">
                <a:solidFill>
                  <a:srgbClr val="333399"/>
                </a:solidFill>
              </a:rPr>
              <a:t>(simplified)</a:t>
            </a:r>
          </a:p>
        </p:txBody>
      </p:sp>
    </p:spTree>
    <p:extLst>
      <p:ext uri="{BB962C8B-B14F-4D97-AF65-F5344CB8AC3E}">
        <p14:creationId xmlns:p14="http://schemas.microsoft.com/office/powerpoint/2010/main" val="42066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47" name="Text Box 47"/>
          <p:cNvSpPr txBox="1">
            <a:spLocks noChangeArrowheads="1"/>
          </p:cNvSpPr>
          <p:nvPr/>
        </p:nvSpPr>
        <p:spPr bwMode="auto">
          <a:xfrm>
            <a:off x="251520" y="6115050"/>
            <a:ext cx="3216275"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err="1">
                <a:solidFill>
                  <a:srgbClr val="000000"/>
                </a:solidFill>
                <a:latin typeface="Times New Roman" pitchFamily="18" charset="0"/>
              </a:rPr>
              <a:t>XScale</a:t>
            </a:r>
            <a:r>
              <a:rPr lang="en-US" altLang="en-US" sz="1400">
                <a:solidFill>
                  <a:srgbClr val="000000"/>
                </a:solidFill>
                <a:latin typeface="Times New Roman" pitchFamily="18" charset="0"/>
              </a:rPr>
              <a:t> is a trademark of Intel Corporation</a:t>
            </a:r>
          </a:p>
        </p:txBody>
      </p:sp>
      <p:sp>
        <p:nvSpPr>
          <p:cNvPr id="3" name="TextBox 2"/>
          <p:cNvSpPr txBox="1"/>
          <p:nvPr/>
        </p:nvSpPr>
        <p:spPr>
          <a:xfrm>
            <a:off x="72882" y="504790"/>
            <a:ext cx="8774197" cy="369332"/>
          </a:xfrm>
          <a:prstGeom prst="rect">
            <a:avLst/>
          </a:prstGeom>
          <a:noFill/>
        </p:spPr>
        <p:txBody>
          <a:bodyPr wrap="none" rtlCol="0">
            <a:spAutoFit/>
          </a:bodyPr>
          <a:lstStyle/>
          <a:p>
            <a:r>
              <a:rPr lang="hu-HU" dirty="0" smtClean="0">
                <a:solidFill>
                  <a:srgbClr val="333399"/>
                </a:solidFill>
              </a:rPr>
              <a:t>Overview of ARM’s </a:t>
            </a:r>
            <a:r>
              <a:rPr lang="en-US" dirty="0" smtClean="0">
                <a:solidFill>
                  <a:srgbClr val="333399"/>
                </a:solidFill>
              </a:rPr>
              <a:t>processors </a:t>
            </a:r>
            <a:r>
              <a:rPr lang="hu-HU" dirty="0" smtClean="0">
                <a:solidFill>
                  <a:srgbClr val="333399"/>
                </a:solidFill>
              </a:rPr>
              <a:t>implementing the </a:t>
            </a:r>
            <a:r>
              <a:rPr lang="en-US" dirty="0" err="1" smtClean="0">
                <a:solidFill>
                  <a:srgbClr val="333399"/>
                </a:solidFill>
              </a:rPr>
              <a:t>ARMv4</a:t>
            </a:r>
            <a:r>
              <a:rPr lang="en-US" dirty="0" smtClean="0">
                <a:solidFill>
                  <a:srgbClr val="333399"/>
                </a:solidFill>
              </a:rPr>
              <a:t> </a:t>
            </a:r>
            <a:r>
              <a:rPr lang="en-US" dirty="0">
                <a:solidFill>
                  <a:srgbClr val="333399"/>
                </a:solidFill>
              </a:rPr>
              <a:t>– </a:t>
            </a:r>
            <a:r>
              <a:rPr lang="en-US" dirty="0" err="1" smtClean="0">
                <a:solidFill>
                  <a:srgbClr val="333399"/>
                </a:solidFill>
              </a:rPr>
              <a:t>ARMv6</a:t>
            </a:r>
            <a:r>
              <a:rPr lang="hu-HU" dirty="0" smtClean="0">
                <a:solidFill>
                  <a:srgbClr val="333399"/>
                </a:solidFill>
              </a:rPr>
              <a:t> ISA </a:t>
            </a:r>
            <a:r>
              <a:rPr lang="en-US" dirty="0" smtClean="0">
                <a:solidFill>
                  <a:srgbClr val="000000"/>
                </a:solidFill>
              </a:rPr>
              <a:t>[</a:t>
            </a:r>
            <a:r>
              <a:rPr lang="hu-HU" dirty="0" smtClean="0">
                <a:solidFill>
                  <a:srgbClr val="000000"/>
                </a:solidFill>
              </a:rPr>
              <a:t>5</a:t>
            </a:r>
            <a:r>
              <a:rPr lang="en-US" dirty="0" smtClean="0">
                <a:solidFill>
                  <a:srgbClr val="000000"/>
                </a:solidFill>
              </a:rPr>
              <a:t>]</a:t>
            </a:r>
            <a:endParaRPr lang="en-US" dirty="0">
              <a:solidFill>
                <a:srgbClr val="000000"/>
              </a:solidFill>
            </a:endParaRPr>
          </a:p>
        </p:txBody>
      </p:sp>
      <p:sp>
        <p:nvSpPr>
          <p:cNvPr id="61" name="Title 1"/>
          <p:cNvSpPr>
            <a:spLocks noGrp="1"/>
          </p:cNvSpPr>
          <p:nvPr>
            <p:ph type="title"/>
          </p:nvPr>
        </p:nvSpPr>
        <p:spPr>
          <a:xfrm>
            <a:off x="0" y="-2794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(3)</a:t>
            </a:r>
            <a:endParaRPr lang="en-US" dirty="0">
              <a:solidFill>
                <a:srgbClr val="FFFFFF"/>
              </a:solidFill>
            </a:endParaRPr>
          </a:p>
        </p:txBody>
      </p:sp>
      <p:grpSp>
        <p:nvGrpSpPr>
          <p:cNvPr id="4" name="Group 3"/>
          <p:cNvGrpSpPr/>
          <p:nvPr/>
        </p:nvGrpSpPr>
        <p:grpSpPr>
          <a:xfrm>
            <a:off x="-18510" y="1178750"/>
            <a:ext cx="9271030" cy="4718813"/>
            <a:chOff x="-254461" y="1178750"/>
            <a:chExt cx="9687001" cy="4802950"/>
          </a:xfrm>
        </p:grpSpPr>
        <p:sp>
          <p:nvSpPr>
            <p:cNvPr id="230402" name="AutoShape 2"/>
            <p:cNvSpPr>
              <a:spLocks noChangeArrowheads="1"/>
            </p:cNvSpPr>
            <p:nvPr/>
          </p:nvSpPr>
          <p:spPr bwMode="auto">
            <a:xfrm>
              <a:off x="152400" y="4234687"/>
              <a:ext cx="8763000" cy="838200"/>
            </a:xfrm>
            <a:prstGeom prst="notchedRightArrow">
              <a:avLst>
                <a:gd name="adj1" fmla="val 56944"/>
                <a:gd name="adj2" fmla="val 159093"/>
              </a:avLst>
            </a:prstGeom>
            <a:gradFill rotWithShape="0">
              <a:gsLst>
                <a:gs pos="0">
                  <a:srgbClr val="D5F8FF"/>
                </a:gs>
                <a:gs pos="100000">
                  <a:schemeClr val="accent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230404" name="Text Box 4"/>
            <p:cNvSpPr txBox="1">
              <a:spLocks noChangeArrowheads="1"/>
            </p:cNvSpPr>
            <p:nvPr/>
          </p:nvSpPr>
          <p:spPr bwMode="auto">
            <a:xfrm>
              <a:off x="2971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1998</a:t>
              </a:r>
              <a:endParaRPr lang="en-US" altLang="en-US" sz="1400">
                <a:solidFill>
                  <a:srgbClr val="000000"/>
                </a:solidFill>
              </a:endParaRPr>
            </a:p>
          </p:txBody>
        </p:sp>
        <p:sp>
          <p:nvSpPr>
            <p:cNvPr id="230405" name="Text Box 5"/>
            <p:cNvSpPr txBox="1">
              <a:spLocks noChangeArrowheads="1"/>
            </p:cNvSpPr>
            <p:nvPr/>
          </p:nvSpPr>
          <p:spPr bwMode="auto">
            <a:xfrm>
              <a:off x="426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2000</a:t>
              </a:r>
              <a:endParaRPr lang="en-US" altLang="en-US" sz="1400">
                <a:solidFill>
                  <a:srgbClr val="000000"/>
                </a:solidFill>
              </a:endParaRPr>
            </a:p>
          </p:txBody>
        </p:sp>
        <p:sp>
          <p:nvSpPr>
            <p:cNvPr id="230406" name="Text Box 6"/>
            <p:cNvSpPr txBox="1">
              <a:spLocks noChangeArrowheads="1"/>
            </p:cNvSpPr>
            <p:nvPr/>
          </p:nvSpPr>
          <p:spPr bwMode="auto">
            <a:xfrm>
              <a:off x="55626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2002</a:t>
              </a:r>
              <a:endParaRPr lang="en-US" altLang="en-US" sz="1400">
                <a:solidFill>
                  <a:srgbClr val="000000"/>
                </a:solidFill>
              </a:endParaRPr>
            </a:p>
          </p:txBody>
        </p:sp>
        <p:sp>
          <p:nvSpPr>
            <p:cNvPr id="230407" name="Text Box 7"/>
            <p:cNvSpPr txBox="1">
              <a:spLocks noChangeArrowheads="1"/>
            </p:cNvSpPr>
            <p:nvPr/>
          </p:nvSpPr>
          <p:spPr bwMode="auto">
            <a:xfrm>
              <a:off x="6781800" y="56769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2004</a:t>
              </a:r>
              <a:endParaRPr lang="en-US" altLang="en-US" sz="1400">
                <a:solidFill>
                  <a:srgbClr val="000000"/>
                </a:solidFill>
              </a:endParaRPr>
            </a:p>
          </p:txBody>
        </p:sp>
        <p:sp>
          <p:nvSpPr>
            <p:cNvPr id="230408" name="Line 8"/>
            <p:cNvSpPr>
              <a:spLocks noChangeShapeType="1"/>
            </p:cNvSpPr>
            <p:nvPr/>
          </p:nvSpPr>
          <p:spPr bwMode="auto">
            <a:xfrm>
              <a:off x="609600" y="5486400"/>
              <a:ext cx="8229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09" name="Line 9"/>
            <p:cNvSpPr>
              <a:spLocks noChangeShapeType="1"/>
            </p:cNvSpPr>
            <p:nvPr/>
          </p:nvSpPr>
          <p:spPr bwMode="auto">
            <a:xfrm flipV="1">
              <a:off x="609600" y="1371600"/>
              <a:ext cx="0" cy="411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0" name="Text Box 10"/>
            <p:cNvSpPr txBox="1">
              <a:spLocks noChangeArrowheads="1"/>
            </p:cNvSpPr>
            <p:nvPr/>
          </p:nvSpPr>
          <p:spPr bwMode="auto">
            <a:xfrm>
              <a:off x="8518140" y="5509465"/>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time</a:t>
              </a:r>
              <a:endParaRPr lang="en-US" altLang="en-US" sz="1400">
                <a:solidFill>
                  <a:srgbClr val="000000"/>
                </a:solidFill>
              </a:endParaRPr>
            </a:p>
          </p:txBody>
        </p:sp>
        <p:sp>
          <p:nvSpPr>
            <p:cNvPr id="230411" name="Text Box 11"/>
            <p:cNvSpPr txBox="1">
              <a:spLocks noChangeArrowheads="1"/>
            </p:cNvSpPr>
            <p:nvPr/>
          </p:nvSpPr>
          <p:spPr bwMode="auto">
            <a:xfrm rot="-5400000">
              <a:off x="-457200" y="186455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version</a:t>
              </a:r>
              <a:endParaRPr lang="en-US" altLang="en-US" sz="1400">
                <a:solidFill>
                  <a:srgbClr val="000000"/>
                </a:solidFill>
              </a:endParaRPr>
            </a:p>
          </p:txBody>
        </p:sp>
        <p:sp>
          <p:nvSpPr>
            <p:cNvPr id="230412" name="Line 12"/>
            <p:cNvSpPr>
              <a:spLocks noChangeShapeType="1"/>
            </p:cNvSpPr>
            <p:nvPr/>
          </p:nvSpPr>
          <p:spPr bwMode="auto">
            <a:xfrm>
              <a:off x="342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3" name="Line 13"/>
            <p:cNvSpPr>
              <a:spLocks noChangeShapeType="1"/>
            </p:cNvSpPr>
            <p:nvPr/>
          </p:nvSpPr>
          <p:spPr bwMode="auto">
            <a:xfrm>
              <a:off x="472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4" name="Line 14"/>
            <p:cNvSpPr>
              <a:spLocks noChangeShapeType="1"/>
            </p:cNvSpPr>
            <p:nvPr/>
          </p:nvSpPr>
          <p:spPr bwMode="auto">
            <a:xfrm>
              <a:off x="60198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5" name="Line 15"/>
            <p:cNvSpPr>
              <a:spLocks noChangeShapeType="1"/>
            </p:cNvSpPr>
            <p:nvPr/>
          </p:nvSpPr>
          <p:spPr bwMode="auto">
            <a:xfrm>
              <a:off x="72390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16" name="Text Box 16"/>
            <p:cNvSpPr txBox="1">
              <a:spLocks noChangeArrowheads="1"/>
            </p:cNvSpPr>
            <p:nvPr/>
          </p:nvSpPr>
          <p:spPr bwMode="auto">
            <a:xfrm>
              <a:off x="914400" y="3270287"/>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ARMv5</a:t>
              </a:r>
              <a:endParaRPr lang="en-US" altLang="en-US" sz="1400">
                <a:solidFill>
                  <a:srgbClr val="000000"/>
                </a:solidFill>
              </a:endParaRPr>
            </a:p>
          </p:txBody>
        </p:sp>
        <p:sp>
          <p:nvSpPr>
            <p:cNvPr id="230417" name="Text Box 17"/>
            <p:cNvSpPr txBox="1">
              <a:spLocks noChangeArrowheads="1"/>
            </p:cNvSpPr>
            <p:nvPr/>
          </p:nvSpPr>
          <p:spPr bwMode="auto">
            <a:xfrm>
              <a:off x="3309938" y="1987057"/>
              <a:ext cx="1143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ARMv6</a:t>
              </a:r>
              <a:endParaRPr lang="en-US" altLang="en-US" sz="1400">
                <a:solidFill>
                  <a:srgbClr val="000000"/>
                </a:solidFill>
              </a:endParaRPr>
            </a:p>
          </p:txBody>
        </p:sp>
        <p:sp>
          <p:nvSpPr>
            <p:cNvPr id="230418" name="Text Box 18"/>
            <p:cNvSpPr txBox="1">
              <a:spLocks noChangeArrowheads="1"/>
            </p:cNvSpPr>
            <p:nvPr/>
          </p:nvSpPr>
          <p:spPr bwMode="auto">
            <a:xfrm>
              <a:off x="4572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1994</a:t>
              </a:r>
              <a:endParaRPr lang="en-US" altLang="en-US" sz="1400">
                <a:solidFill>
                  <a:srgbClr val="000000"/>
                </a:solidFill>
              </a:endParaRPr>
            </a:p>
          </p:txBody>
        </p:sp>
        <p:sp>
          <p:nvSpPr>
            <p:cNvPr id="230419" name="Line 19"/>
            <p:cNvSpPr>
              <a:spLocks noChangeShapeType="1"/>
            </p:cNvSpPr>
            <p:nvPr/>
          </p:nvSpPr>
          <p:spPr bwMode="auto">
            <a:xfrm>
              <a:off x="21336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0" name="Line 20"/>
            <p:cNvSpPr>
              <a:spLocks noChangeShapeType="1"/>
            </p:cNvSpPr>
            <p:nvPr/>
          </p:nvSpPr>
          <p:spPr bwMode="auto">
            <a:xfrm>
              <a:off x="914400" y="54102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1" name="Text Box 21"/>
            <p:cNvSpPr txBox="1">
              <a:spLocks noChangeArrowheads="1"/>
            </p:cNvSpPr>
            <p:nvPr/>
          </p:nvSpPr>
          <p:spPr bwMode="auto">
            <a:xfrm>
              <a:off x="16764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1996</a:t>
              </a:r>
              <a:endParaRPr lang="en-US" altLang="en-US" sz="1400">
                <a:solidFill>
                  <a:srgbClr val="000000"/>
                </a:solidFill>
              </a:endParaRPr>
            </a:p>
          </p:txBody>
        </p:sp>
        <p:sp>
          <p:nvSpPr>
            <p:cNvPr id="230422" name="Line 22"/>
            <p:cNvSpPr>
              <a:spLocks noChangeShapeType="1"/>
            </p:cNvSpPr>
            <p:nvPr/>
          </p:nvSpPr>
          <p:spPr bwMode="auto">
            <a:xfrm>
              <a:off x="8382000" y="5486400"/>
              <a:ext cx="0" cy="15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30423" name="Text Box 23"/>
            <p:cNvSpPr txBox="1">
              <a:spLocks noChangeArrowheads="1"/>
            </p:cNvSpPr>
            <p:nvPr/>
          </p:nvSpPr>
          <p:spPr bwMode="auto">
            <a:xfrm>
              <a:off x="7924800" y="56388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r>
                <a:rPr lang="en-US" altLang="en-US" sz="1400" b="1">
                  <a:solidFill>
                    <a:srgbClr val="000000"/>
                  </a:solidFill>
                </a:rPr>
                <a:t>2006</a:t>
              </a:r>
              <a:endParaRPr lang="en-US" altLang="en-US" sz="1400">
                <a:solidFill>
                  <a:srgbClr val="000000"/>
                </a:solidFill>
              </a:endParaRPr>
            </a:p>
          </p:txBody>
        </p:sp>
        <p:sp>
          <p:nvSpPr>
            <p:cNvPr id="230424" name="AutoShape 24"/>
            <p:cNvSpPr>
              <a:spLocks noChangeArrowheads="1"/>
            </p:cNvSpPr>
            <p:nvPr/>
          </p:nvSpPr>
          <p:spPr bwMode="auto">
            <a:xfrm>
              <a:off x="1776413" y="2938500"/>
              <a:ext cx="7010400" cy="990600"/>
            </a:xfrm>
            <a:prstGeom prst="notchedRightArrow">
              <a:avLst>
                <a:gd name="adj1" fmla="val 51602"/>
                <a:gd name="adj2" fmla="val 118342"/>
              </a:avLst>
            </a:prstGeom>
            <a:gradFill rotWithShape="0">
              <a:gsLst>
                <a:gs pos="0">
                  <a:srgbClr val="CCFFCC"/>
                </a:gs>
                <a:gs pos="100000">
                  <a:schemeClr val="accent1"/>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230426" name="Text Box 26"/>
            <p:cNvSpPr txBox="1">
              <a:spLocks noChangeArrowheads="1"/>
            </p:cNvSpPr>
            <p:nvPr/>
          </p:nvSpPr>
          <p:spPr bwMode="auto">
            <a:xfrm>
              <a:off x="-254461" y="4387513"/>
              <a:ext cx="685800" cy="53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r>
                <a:rPr lang="hu-HU" altLang="en-US" sz="1400" b="1" smtClean="0">
                  <a:solidFill>
                    <a:srgbClr val="000000"/>
                  </a:solidFill>
                </a:rPr>
                <a:t>ARM</a:t>
              </a:r>
              <a:r>
                <a:rPr lang="en-US" altLang="en-US" sz="1400" b="1" smtClean="0">
                  <a:solidFill>
                    <a:srgbClr val="000000"/>
                  </a:solidFill>
                </a:rPr>
                <a:t>V4</a:t>
              </a:r>
              <a:endParaRPr lang="en-US" altLang="en-US" sz="1400">
                <a:solidFill>
                  <a:srgbClr val="000000"/>
                </a:solidFill>
              </a:endParaRPr>
            </a:p>
          </p:txBody>
        </p:sp>
        <p:sp>
          <p:nvSpPr>
            <p:cNvPr id="230427" name="Text Box 27"/>
            <p:cNvSpPr txBox="1">
              <a:spLocks noChangeArrowheads="1"/>
            </p:cNvSpPr>
            <p:nvPr/>
          </p:nvSpPr>
          <p:spPr bwMode="auto">
            <a:xfrm>
              <a:off x="2090292" y="3995362"/>
              <a:ext cx="1311578"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err="1" smtClean="0">
                  <a:solidFill>
                    <a:srgbClr val="000000"/>
                  </a:solidFill>
                </a:rPr>
                <a:t>StrongARM</a:t>
              </a:r>
              <a:endParaRPr lang="en-US" altLang="en-US" sz="1400" b="1" baseline="30000">
                <a:solidFill>
                  <a:srgbClr val="000000"/>
                </a:solidFill>
              </a:endParaRPr>
            </a:p>
          </p:txBody>
        </p:sp>
        <p:sp>
          <p:nvSpPr>
            <p:cNvPr id="230428" name="Oval 28"/>
            <p:cNvSpPr>
              <a:spLocks noChangeArrowheads="1"/>
            </p:cNvSpPr>
            <p:nvPr/>
          </p:nvSpPr>
          <p:spPr bwMode="auto">
            <a:xfrm>
              <a:off x="2133600" y="4325175"/>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29" name="Text Box 29"/>
            <p:cNvSpPr txBox="1">
              <a:spLocks noChangeArrowheads="1"/>
            </p:cNvSpPr>
            <p:nvPr/>
          </p:nvSpPr>
          <p:spPr bwMode="auto">
            <a:xfrm>
              <a:off x="4745038" y="3798683"/>
              <a:ext cx="14573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ARM926EJ-S</a:t>
              </a:r>
              <a:endParaRPr lang="en-US" altLang="en-US" sz="1400" b="1" baseline="30000">
                <a:solidFill>
                  <a:srgbClr val="000000"/>
                </a:solidFill>
              </a:endParaRPr>
            </a:p>
          </p:txBody>
        </p:sp>
        <p:sp>
          <p:nvSpPr>
            <p:cNvPr id="230430" name="Oval 30"/>
            <p:cNvSpPr>
              <a:spLocks noChangeArrowheads="1"/>
            </p:cNvSpPr>
            <p:nvPr/>
          </p:nvSpPr>
          <p:spPr bwMode="auto">
            <a:xfrm>
              <a:off x="5224463" y="33845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1" name="Oval 31"/>
            <p:cNvSpPr>
              <a:spLocks noChangeArrowheads="1"/>
            </p:cNvSpPr>
            <p:nvPr/>
          </p:nvSpPr>
          <p:spPr bwMode="auto">
            <a:xfrm>
              <a:off x="3738563" y="31417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2" name="Text Box 32"/>
            <p:cNvSpPr txBox="1">
              <a:spLocks noChangeArrowheads="1"/>
            </p:cNvSpPr>
            <p:nvPr/>
          </p:nvSpPr>
          <p:spPr bwMode="auto">
            <a:xfrm>
              <a:off x="4062413" y="2879862"/>
              <a:ext cx="856325"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err="1" smtClean="0">
                  <a:solidFill>
                    <a:srgbClr val="000000"/>
                  </a:solidFill>
                </a:rPr>
                <a:t>XScale</a:t>
              </a:r>
              <a:endParaRPr lang="en-US" altLang="en-US" sz="1400" b="1">
                <a:solidFill>
                  <a:srgbClr val="000000"/>
                </a:solidFill>
              </a:endParaRPr>
            </a:p>
          </p:txBody>
        </p:sp>
        <p:sp>
          <p:nvSpPr>
            <p:cNvPr id="230433" name="Oval 33"/>
            <p:cNvSpPr>
              <a:spLocks noChangeArrowheads="1"/>
            </p:cNvSpPr>
            <p:nvPr/>
          </p:nvSpPr>
          <p:spPr bwMode="auto">
            <a:xfrm>
              <a:off x="4724400" y="3155987"/>
              <a:ext cx="252413" cy="273050"/>
            </a:xfrm>
            <a:prstGeom prst="ellipse">
              <a:avLst/>
            </a:prstGeom>
            <a:solidFill>
              <a:srgbClr val="66FF33"/>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4" name="Text Box 34"/>
            <p:cNvSpPr txBox="1">
              <a:spLocks noChangeArrowheads="1"/>
            </p:cNvSpPr>
            <p:nvPr/>
          </p:nvSpPr>
          <p:spPr bwMode="auto">
            <a:xfrm>
              <a:off x="3035300" y="2690217"/>
              <a:ext cx="1101725"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ARM102xE</a:t>
              </a:r>
              <a:endParaRPr lang="en-US" altLang="en-US" sz="1400" b="1" baseline="30000">
                <a:solidFill>
                  <a:srgbClr val="000000"/>
                </a:solidFill>
              </a:endParaRPr>
            </a:p>
          </p:txBody>
        </p:sp>
        <p:sp>
          <p:nvSpPr>
            <p:cNvPr id="230435" name="Oval 35"/>
            <p:cNvSpPr>
              <a:spLocks noChangeArrowheads="1"/>
            </p:cNvSpPr>
            <p:nvPr/>
          </p:nvSpPr>
          <p:spPr bwMode="auto">
            <a:xfrm>
              <a:off x="5824538" y="3129000"/>
              <a:ext cx="255587" cy="273050"/>
            </a:xfrm>
            <a:prstGeom prst="ellipse">
              <a:avLst/>
            </a:prstGeom>
            <a:solidFill>
              <a:srgbClr val="0066CC"/>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6" name="Text Box 36"/>
            <p:cNvSpPr txBox="1">
              <a:spLocks noChangeArrowheads="1"/>
            </p:cNvSpPr>
            <p:nvPr/>
          </p:nvSpPr>
          <p:spPr bwMode="auto">
            <a:xfrm>
              <a:off x="5027613" y="2780227"/>
              <a:ext cx="158569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ARM1026EJ-S</a:t>
              </a:r>
              <a:endParaRPr lang="en-US" altLang="en-US" sz="1400" b="1" baseline="30000">
                <a:solidFill>
                  <a:srgbClr val="000000"/>
                </a:solidFill>
              </a:endParaRPr>
            </a:p>
          </p:txBody>
        </p:sp>
        <p:sp>
          <p:nvSpPr>
            <p:cNvPr id="230437" name="Oval 37"/>
            <p:cNvSpPr>
              <a:spLocks noChangeArrowheads="1"/>
            </p:cNvSpPr>
            <p:nvPr/>
          </p:nvSpPr>
          <p:spPr bwMode="auto">
            <a:xfrm>
              <a:off x="3886200" y="4387087"/>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8" name="Oval 38"/>
            <p:cNvSpPr>
              <a:spLocks noChangeArrowheads="1"/>
            </p:cNvSpPr>
            <p:nvPr/>
          </p:nvSpPr>
          <p:spPr bwMode="auto">
            <a:xfrm>
              <a:off x="4119563" y="3370300"/>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39" name="Text Box 39"/>
            <p:cNvSpPr txBox="1">
              <a:spLocks noChangeArrowheads="1"/>
            </p:cNvSpPr>
            <p:nvPr/>
          </p:nvSpPr>
          <p:spPr bwMode="auto">
            <a:xfrm>
              <a:off x="3760788" y="3690562"/>
              <a:ext cx="1003300"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ARM9x6E</a:t>
              </a:r>
              <a:endParaRPr lang="en-US" altLang="en-US" sz="1400" b="1" baseline="30000">
                <a:solidFill>
                  <a:srgbClr val="000000"/>
                </a:solidFill>
              </a:endParaRPr>
            </a:p>
          </p:txBody>
        </p:sp>
        <p:sp>
          <p:nvSpPr>
            <p:cNvPr id="230440" name="Text Box 40"/>
            <p:cNvSpPr txBox="1">
              <a:spLocks noChangeArrowheads="1"/>
            </p:cNvSpPr>
            <p:nvPr/>
          </p:nvSpPr>
          <p:spPr bwMode="auto">
            <a:xfrm>
              <a:off x="3641725" y="4085372"/>
              <a:ext cx="9921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ARM92xT</a:t>
              </a:r>
              <a:endParaRPr lang="en-US" altLang="en-US" sz="1400" b="1" baseline="30000">
                <a:solidFill>
                  <a:srgbClr val="000000"/>
                </a:solidFill>
              </a:endParaRPr>
            </a:p>
          </p:txBody>
        </p:sp>
        <p:sp>
          <p:nvSpPr>
            <p:cNvPr id="230442" name="Text Box 42"/>
            <p:cNvSpPr txBox="1">
              <a:spLocks noChangeArrowheads="1"/>
            </p:cNvSpPr>
            <p:nvPr/>
          </p:nvSpPr>
          <p:spPr bwMode="auto">
            <a:xfrm>
              <a:off x="5092700" y="161558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ARM1136JF-S™</a:t>
              </a:r>
              <a:endParaRPr lang="en-US" altLang="en-US" sz="1400" b="1" baseline="30000">
                <a:solidFill>
                  <a:srgbClr val="000000"/>
                </a:solidFill>
              </a:endParaRPr>
            </a:p>
          </p:txBody>
        </p:sp>
        <p:sp>
          <p:nvSpPr>
            <p:cNvPr id="230443" name="Oval 43"/>
            <p:cNvSpPr>
              <a:spLocks noChangeArrowheads="1"/>
            </p:cNvSpPr>
            <p:nvPr/>
          </p:nvSpPr>
          <p:spPr bwMode="auto">
            <a:xfrm>
              <a:off x="1600200" y="4387087"/>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44" name="Text Box 44"/>
            <p:cNvSpPr txBox="1">
              <a:spLocks noChangeArrowheads="1"/>
            </p:cNvSpPr>
            <p:nvPr/>
          </p:nvSpPr>
          <p:spPr bwMode="auto">
            <a:xfrm>
              <a:off x="579963" y="4085372"/>
              <a:ext cx="1516762"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ARM7TDMI-S</a:t>
              </a:r>
              <a:endParaRPr lang="en-US" altLang="en-US" sz="1400" b="1" baseline="30000">
                <a:solidFill>
                  <a:srgbClr val="000000"/>
                </a:solidFill>
              </a:endParaRPr>
            </a:p>
          </p:txBody>
        </p:sp>
        <p:sp>
          <p:nvSpPr>
            <p:cNvPr id="230445" name="Oval 45"/>
            <p:cNvSpPr>
              <a:spLocks noChangeArrowheads="1"/>
            </p:cNvSpPr>
            <p:nvPr/>
          </p:nvSpPr>
          <p:spPr bwMode="auto">
            <a:xfrm>
              <a:off x="3276600" y="4629975"/>
              <a:ext cx="255588"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46" name="Text Box 46"/>
            <p:cNvSpPr txBox="1">
              <a:spLocks noChangeArrowheads="1"/>
            </p:cNvSpPr>
            <p:nvPr/>
          </p:nvSpPr>
          <p:spPr bwMode="auto">
            <a:xfrm>
              <a:off x="3035300" y="4901437"/>
              <a:ext cx="116998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ARM720T</a:t>
              </a:r>
              <a:endParaRPr lang="en-US" altLang="en-US" sz="1400" b="1" baseline="30000">
                <a:solidFill>
                  <a:srgbClr val="000000"/>
                </a:solidFill>
              </a:endParaRPr>
            </a:p>
          </p:txBody>
        </p:sp>
        <p:sp>
          <p:nvSpPr>
            <p:cNvPr id="230450" name="Oval 50"/>
            <p:cNvSpPr>
              <a:spLocks noChangeArrowheads="1"/>
            </p:cNvSpPr>
            <p:nvPr/>
          </p:nvSpPr>
          <p:spPr bwMode="auto">
            <a:xfrm>
              <a:off x="2411413" y="4617275"/>
              <a:ext cx="255587" cy="273050"/>
            </a:xfrm>
            <a:prstGeom prst="ellipse">
              <a:avLst/>
            </a:prstGeom>
            <a:solidFill>
              <a:srgbClr val="00FF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51" name="Text Box 51"/>
            <p:cNvSpPr txBox="1">
              <a:spLocks noChangeArrowheads="1"/>
            </p:cNvSpPr>
            <p:nvPr/>
          </p:nvSpPr>
          <p:spPr bwMode="auto">
            <a:xfrm>
              <a:off x="2117725" y="4947725"/>
              <a:ext cx="82747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SC100</a:t>
              </a:r>
              <a:endParaRPr lang="en-US" altLang="en-US" sz="1400" b="1" baseline="30000">
                <a:solidFill>
                  <a:srgbClr val="000000"/>
                </a:solidFill>
              </a:endParaRPr>
            </a:p>
          </p:txBody>
        </p:sp>
        <p:sp>
          <p:nvSpPr>
            <p:cNvPr id="230452" name="Oval 52"/>
            <p:cNvSpPr>
              <a:spLocks noChangeArrowheads="1"/>
            </p:cNvSpPr>
            <p:nvPr/>
          </p:nvSpPr>
          <p:spPr bwMode="auto">
            <a:xfrm>
              <a:off x="6016625" y="3449675"/>
              <a:ext cx="254000" cy="273050"/>
            </a:xfrm>
            <a:prstGeom prst="ellipse">
              <a:avLst/>
            </a:prstGeom>
            <a:solidFill>
              <a:srgbClr val="FF99FF"/>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230453" name="Text Box 53"/>
            <p:cNvSpPr txBox="1">
              <a:spLocks noChangeArrowheads="1"/>
            </p:cNvSpPr>
            <p:nvPr/>
          </p:nvSpPr>
          <p:spPr bwMode="auto">
            <a:xfrm>
              <a:off x="5938838" y="3960592"/>
              <a:ext cx="1153442"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r>
                <a:rPr lang="en-US" altLang="en-US" sz="1400" b="1" smtClean="0">
                  <a:solidFill>
                    <a:srgbClr val="000000"/>
                  </a:solidFill>
                </a:rPr>
                <a:t>SC200</a:t>
              </a:r>
              <a:endParaRPr lang="en-US" altLang="en-US" sz="1400" b="1" baseline="30000">
                <a:solidFill>
                  <a:srgbClr val="000000"/>
                </a:solidFill>
              </a:endParaRPr>
            </a:p>
          </p:txBody>
        </p:sp>
        <p:sp>
          <p:nvSpPr>
            <p:cNvPr id="230456" name="Text Box 56"/>
            <p:cNvSpPr txBox="1">
              <a:spLocks noChangeArrowheads="1"/>
            </p:cNvSpPr>
            <p:nvPr/>
          </p:nvSpPr>
          <p:spPr bwMode="auto">
            <a:xfrm>
              <a:off x="6064645" y="2472450"/>
              <a:ext cx="1702710"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ARM1176JZF-S</a:t>
              </a:r>
              <a:endParaRPr lang="en-US" altLang="en-US" sz="1400" b="1" baseline="30000">
                <a:solidFill>
                  <a:srgbClr val="000000"/>
                </a:solidFill>
              </a:endParaRPr>
            </a:p>
          </p:txBody>
        </p:sp>
        <p:sp>
          <p:nvSpPr>
            <p:cNvPr id="60" name="AutoShape 49"/>
            <p:cNvSpPr>
              <a:spLocks noChangeArrowheads="1"/>
            </p:cNvSpPr>
            <p:nvPr/>
          </p:nvSpPr>
          <p:spPr bwMode="auto">
            <a:xfrm>
              <a:off x="3429000" y="1262887"/>
              <a:ext cx="5124450" cy="914400"/>
            </a:xfrm>
            <a:prstGeom prst="notchedRightArrow">
              <a:avLst>
                <a:gd name="adj1" fmla="val 50343"/>
                <a:gd name="adj2" fmla="val 103997"/>
              </a:avLst>
            </a:prstGeom>
            <a:solidFill>
              <a:schemeClr val="bg1"/>
            </a:solidFill>
            <a:ln>
              <a:noFill/>
            </a:ln>
            <a:effectLst/>
            <a:extLst/>
          </p:spPr>
          <p:txBody>
            <a:bodyPr wrap="none" anchor="ctr"/>
            <a:lstStyle/>
            <a:p>
              <a:pPr fontAlgn="base"/>
              <a:endParaRPr lang="en-US" altLang="en-US" sz="1400">
                <a:solidFill>
                  <a:srgbClr val="000000"/>
                </a:solidFill>
              </a:endParaRPr>
            </a:p>
          </p:txBody>
        </p:sp>
        <p:sp>
          <p:nvSpPr>
            <p:cNvPr id="63" name="Text Box 57"/>
            <p:cNvSpPr txBox="1">
              <a:spLocks noChangeArrowheads="1"/>
            </p:cNvSpPr>
            <p:nvPr/>
          </p:nvSpPr>
          <p:spPr bwMode="auto">
            <a:xfrm>
              <a:off x="5902379" y="1338579"/>
              <a:ext cx="1729961" cy="307777"/>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smtClean="0">
                  <a:solidFill>
                    <a:srgbClr val="000000"/>
                  </a:solidFill>
                </a:rPr>
                <a:t>ARM1156T2F-S</a:t>
              </a:r>
              <a:endParaRPr lang="en-US" altLang="en-US" sz="1400" b="1" baseline="30000">
                <a:solidFill>
                  <a:srgbClr val="000000"/>
                </a:solidFill>
              </a:endParaRPr>
            </a:p>
          </p:txBody>
        </p:sp>
        <p:sp>
          <p:nvSpPr>
            <p:cNvPr id="64" name="AutoShape 25"/>
            <p:cNvSpPr>
              <a:spLocks noChangeArrowheads="1"/>
            </p:cNvSpPr>
            <p:nvPr/>
          </p:nvSpPr>
          <p:spPr bwMode="auto">
            <a:xfrm>
              <a:off x="4071938" y="1640802"/>
              <a:ext cx="4648200" cy="914400"/>
            </a:xfrm>
            <a:prstGeom prst="notchedRightArrow">
              <a:avLst>
                <a:gd name="adj1" fmla="val 52315"/>
                <a:gd name="adj2" fmla="val 123553"/>
              </a:avLst>
            </a:prstGeom>
            <a:gradFill rotWithShape="0">
              <a:gsLst>
                <a:gs pos="0">
                  <a:srgbClr val="FFFFCC"/>
                </a:gs>
                <a:gs pos="100000">
                  <a:schemeClr val="tx2"/>
                </a:gs>
              </a:gsLst>
              <a:lin ang="0" scaled="1"/>
            </a:gradFill>
            <a:ln>
              <a:noFill/>
            </a:ln>
            <a:effectLst/>
            <a:extLs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endParaRPr lang="en-US" altLang="en-US" sz="1400">
                <a:solidFill>
                  <a:srgbClr val="000000"/>
                </a:solidFill>
              </a:endParaRPr>
            </a:p>
          </p:txBody>
        </p:sp>
        <p:sp>
          <p:nvSpPr>
            <p:cNvPr id="65" name="Oval 41"/>
            <p:cNvSpPr>
              <a:spLocks noChangeArrowheads="1"/>
            </p:cNvSpPr>
            <p:nvPr/>
          </p:nvSpPr>
          <p:spPr bwMode="auto">
            <a:xfrm>
              <a:off x="6181725" y="1987057"/>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6" name="Oval 54"/>
            <p:cNvSpPr>
              <a:spLocks noChangeArrowheads="1"/>
            </p:cNvSpPr>
            <p:nvPr/>
          </p:nvSpPr>
          <p:spPr bwMode="auto">
            <a:xfrm>
              <a:off x="7292975" y="20981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7" name="Oval 55"/>
            <p:cNvSpPr>
              <a:spLocks noChangeArrowheads="1"/>
            </p:cNvSpPr>
            <p:nvPr/>
          </p:nvSpPr>
          <p:spPr bwMode="auto">
            <a:xfrm>
              <a:off x="7337425" y="1894982"/>
              <a:ext cx="255588" cy="273050"/>
            </a:xfrm>
            <a:prstGeom prst="ellipse">
              <a:avLst/>
            </a:prstGeom>
            <a:solidFill>
              <a:srgbClr val="FF9999"/>
            </a:solidFill>
            <a:ln w="28575">
              <a:solidFill>
                <a:schemeClr val="tx1"/>
              </a:solidFill>
              <a:round/>
              <a:headEnd/>
              <a:tailEnd/>
            </a:ln>
            <a:effectLst>
              <a:outerShdw dist="35921" dir="2700000" algn="ctr" rotWithShape="0">
                <a:srgbClr val="808080"/>
              </a:outerShdw>
            </a:effectLst>
          </p:spPr>
          <p:txBody>
            <a:bodyPr wrap="none" anchor="ctr">
              <a:spAutoFit/>
            </a:bodyPr>
            <a:lstStyle/>
            <a:p>
              <a:endParaRPr lang="en-US">
                <a:solidFill>
                  <a:srgbClr val="000000"/>
                </a:solidFill>
              </a:endParaRPr>
            </a:p>
          </p:txBody>
        </p:sp>
        <p:sp>
          <p:nvSpPr>
            <p:cNvPr id="68" name="Text Box 42"/>
            <p:cNvSpPr txBox="1">
              <a:spLocks noChangeArrowheads="1"/>
            </p:cNvSpPr>
            <p:nvPr/>
          </p:nvSpPr>
          <p:spPr bwMode="auto">
            <a:xfrm>
              <a:off x="5092700" y="1565092"/>
              <a:ext cx="1544638" cy="304800"/>
            </a:xfrm>
            <a:prstGeom prst="rect">
              <a:avLst/>
            </a:prstGeom>
            <a:noFill/>
            <a:ln>
              <a:noFill/>
            </a:ln>
            <a:effectLst/>
            <a:extLst>
              <a:ext uri="{909E8E84-426E-40DD-AFC4-6F175D3DCCD1}">
                <a14:hiddenFill xmlns:a14="http://schemas.microsoft.com/office/drawing/2010/main">
                  <a:solidFill>
                    <a:srgbClr val="006D8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r>
                <a:rPr lang="en-US" altLang="en-US" sz="1400" b="1">
                  <a:solidFill>
                    <a:srgbClr val="000000"/>
                  </a:solidFill>
                </a:rPr>
                <a:t>ARM1136JF-S™</a:t>
              </a:r>
              <a:endParaRPr lang="en-US" altLang="en-US" sz="1400" b="1" baseline="30000">
                <a:solidFill>
                  <a:srgbClr val="000000"/>
                </a:solidFill>
              </a:endParaRPr>
            </a:p>
          </p:txBody>
        </p:sp>
      </p:grpSp>
    </p:spTree>
    <p:extLst>
      <p:ext uri="{BB962C8B-B14F-4D97-AF65-F5344CB8AC3E}">
        <p14:creationId xmlns:p14="http://schemas.microsoft.com/office/powerpoint/2010/main" val="3559025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428" y="918245"/>
            <a:ext cx="8891408" cy="275973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err="1" smtClean="0">
                <a:solidFill>
                  <a:srgbClr val="000000"/>
                </a:solidFill>
              </a:rPr>
              <a:t>ARM’s</a:t>
            </a:r>
            <a:r>
              <a:rPr lang="en-US" sz="1600" dirty="0" smtClean="0">
                <a:solidFill>
                  <a:srgbClr val="000000"/>
                </a:solidFill>
              </a:rPr>
              <a:t> parent company is </a:t>
            </a:r>
            <a:r>
              <a:rPr lang="en-US" sz="1600" dirty="0" smtClean="0">
                <a:solidFill>
                  <a:srgbClr val="FF0000"/>
                </a:solidFill>
              </a:rPr>
              <a:t>Acorn Computers </a:t>
            </a:r>
            <a:r>
              <a:rPr lang="en-US" sz="1600" dirty="0" smtClean="0">
                <a:solidFill>
                  <a:srgbClr val="000000"/>
                </a:solidFill>
              </a:rPr>
              <a:t>(UK).</a:t>
            </a: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Acorn Computers started their </a:t>
            </a:r>
            <a:r>
              <a:rPr lang="en-US" sz="1600" i="1" dirty="0">
                <a:solidFill>
                  <a:srgbClr val="0070C0"/>
                </a:solidFill>
              </a:rPr>
              <a:t>Acorn RISC Machine </a:t>
            </a:r>
            <a:r>
              <a:rPr lang="en-US" sz="1600" dirty="0">
                <a:solidFill>
                  <a:srgbClr val="0070C0"/>
                </a:solidFill>
              </a:rPr>
              <a:t>project in October 1983</a:t>
            </a:r>
          </a:p>
          <a:p>
            <a:r>
              <a:rPr lang="en-US"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(two years after </a:t>
            </a:r>
            <a:r>
              <a:rPr lang="en-US" sz="1600" dirty="0" smtClean="0">
                <a:solidFill>
                  <a:srgbClr val="000000"/>
                </a:solidFill>
              </a:rPr>
              <a:t>the introduction of the </a:t>
            </a:r>
            <a:r>
              <a:rPr lang="en-US" sz="1600" dirty="0">
                <a:solidFill>
                  <a:srgbClr val="000000"/>
                </a:solidFill>
              </a:rPr>
              <a:t>IBM PC) to develop </a:t>
            </a:r>
            <a:r>
              <a:rPr lang="en-US" sz="1600" dirty="0" smtClean="0">
                <a:solidFill>
                  <a:srgbClr val="000000"/>
                </a:solidFill>
              </a:rPr>
              <a:t>an </a:t>
            </a:r>
            <a:r>
              <a:rPr lang="en-US" sz="1600" dirty="0">
                <a:solidFill>
                  <a:srgbClr val="000000"/>
                </a:solidFill>
              </a:rPr>
              <a:t>own </a:t>
            </a:r>
            <a:r>
              <a:rPr lang="en-US" sz="1600" dirty="0" smtClean="0">
                <a:solidFill>
                  <a:srgbClr val="000000"/>
                </a:solidFill>
              </a:rPr>
              <a:t>powerful</a:t>
            </a:r>
            <a:endParaRPr lang="en-US" sz="1600" dirty="0">
              <a:solidFill>
                <a:srgbClr val="000000"/>
              </a:solidFill>
            </a:endParaRPr>
          </a:p>
          <a:p>
            <a:pPr>
              <a:spcAft>
                <a:spcPts val="400"/>
              </a:spcAft>
            </a:pPr>
            <a:r>
              <a:rPr lang="en-US" sz="1600" dirty="0">
                <a:solidFill>
                  <a:srgbClr val="000000"/>
                </a:solidFill>
              </a:rPr>
              <a:t> </a:t>
            </a:r>
            <a:r>
              <a:rPr lang="hu-HU" sz="1600" dirty="0" smtClean="0">
                <a:solidFill>
                  <a:srgbClr val="000000"/>
                </a:solidFill>
              </a:rPr>
              <a:t>    </a:t>
            </a:r>
            <a:r>
              <a:rPr lang="en-US" sz="1600" dirty="0" smtClean="0">
                <a:solidFill>
                  <a:srgbClr val="000000"/>
                </a:solidFill>
              </a:rPr>
              <a:t> processor for </a:t>
            </a:r>
            <a:r>
              <a:rPr lang="en-US" sz="1600" dirty="0">
                <a:solidFill>
                  <a:srgbClr val="000000"/>
                </a:solidFill>
              </a:rPr>
              <a:t>a line of business computers</a:t>
            </a:r>
            <a:r>
              <a:rPr lang="en-US" sz="1600" dirty="0" smtClean="0">
                <a:solidFill>
                  <a:srgbClr val="000000"/>
                </a:solidFill>
              </a:rPr>
              <a:t>.</a:t>
            </a:r>
            <a:endParaRPr lang="en-US" sz="1600" dirty="0">
              <a:solidFill>
                <a:srgbClr val="000000"/>
              </a:solidFill>
            </a:endParaRPr>
          </a:p>
          <a:p>
            <a:pPr marL="285750" indent="-285750">
              <a:buFont typeface="Arial" panose="020B0604020202020204" pitchFamily="34" charset="0"/>
              <a:buChar char="•"/>
            </a:pPr>
            <a:r>
              <a:rPr lang="en-US" sz="1600" dirty="0" smtClean="0">
                <a:solidFill>
                  <a:srgbClr val="000000"/>
                </a:solidFill>
              </a:rPr>
              <a:t>The </a:t>
            </a:r>
            <a:r>
              <a:rPr lang="en-US" sz="1600" dirty="0">
                <a:solidFill>
                  <a:srgbClr val="0070C0"/>
                </a:solidFill>
              </a:rPr>
              <a:t>acronym</a:t>
            </a:r>
            <a:r>
              <a:rPr lang="en-US" sz="1600" dirty="0">
                <a:solidFill>
                  <a:srgbClr val="000000"/>
                </a:solidFill>
              </a:rPr>
              <a:t> </a:t>
            </a:r>
            <a:r>
              <a:rPr lang="en-US" sz="1600" dirty="0">
                <a:solidFill>
                  <a:srgbClr val="FF0000"/>
                </a:solidFill>
              </a:rPr>
              <a:t>ARM</a:t>
            </a:r>
            <a:r>
              <a:rPr lang="en-US" sz="1600" dirty="0">
                <a:solidFill>
                  <a:srgbClr val="000000"/>
                </a:solidFill>
              </a:rPr>
              <a:t> </a:t>
            </a:r>
            <a:r>
              <a:rPr lang="en-US" sz="1600" dirty="0" smtClean="0">
                <a:solidFill>
                  <a:srgbClr val="000000"/>
                </a:solidFill>
              </a:rPr>
              <a:t>was coined originally at this time (1983) from the designation </a:t>
            </a:r>
          </a:p>
          <a:p>
            <a:pPr>
              <a:spcAft>
                <a:spcPts val="400"/>
              </a:spcAft>
            </a:pPr>
            <a:r>
              <a:rPr lang="en-US"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70C0"/>
                </a:solidFill>
              </a:rPr>
              <a:t>Acorn RISC Machine.</a:t>
            </a:r>
          </a:p>
          <a:p>
            <a:pPr marL="285750" indent="-285750">
              <a:buClr>
                <a:schemeClr val="tx1"/>
              </a:buClr>
              <a:buFont typeface="Arial" panose="020B0604020202020204" pitchFamily="34" charset="0"/>
              <a:buChar char="•"/>
            </a:pPr>
            <a:r>
              <a:rPr lang="en-US" sz="1600" dirty="0">
                <a:solidFill>
                  <a:srgbClr val="0070C0"/>
                </a:solidFill>
              </a:rPr>
              <a:t>In 1990 </a:t>
            </a:r>
            <a:r>
              <a:rPr lang="en-US" sz="1600" dirty="0" smtClean="0">
                <a:solidFill>
                  <a:srgbClr val="000000"/>
                </a:solidFill>
              </a:rPr>
              <a:t>the company </a:t>
            </a:r>
            <a:r>
              <a:rPr lang="en-US" sz="1600" dirty="0" smtClean="0">
                <a:solidFill>
                  <a:srgbClr val="FF0000"/>
                </a:solidFill>
              </a:rPr>
              <a:t>Advanced RISC Machines Ltd. (ARM Ltd.) </a:t>
            </a:r>
            <a:r>
              <a:rPr lang="en-US" sz="1600" dirty="0" smtClean="0">
                <a:solidFill>
                  <a:srgbClr val="000000"/>
                </a:solidFill>
              </a:rPr>
              <a:t>was </a:t>
            </a:r>
            <a:r>
              <a:rPr lang="en-US" sz="1600" dirty="0">
                <a:solidFill>
                  <a:srgbClr val="0070C0"/>
                </a:solidFill>
              </a:rPr>
              <a:t>founded</a:t>
            </a:r>
            <a:r>
              <a:rPr lang="en-US" sz="1600" dirty="0" smtClean="0">
                <a:solidFill>
                  <a:srgbClr val="0070C0"/>
                </a:solidFill>
              </a:rPr>
              <a:t> </a:t>
            </a:r>
            <a:r>
              <a:rPr lang="en-US" sz="1600" dirty="0" smtClean="0">
                <a:solidFill>
                  <a:srgbClr val="000000"/>
                </a:solidFill>
              </a:rPr>
              <a:t>as a</a:t>
            </a:r>
          </a:p>
          <a:p>
            <a:pPr>
              <a:spcAft>
                <a:spcPts val="400"/>
              </a:spcAft>
            </a:pPr>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   </a:t>
            </a:r>
            <a:r>
              <a:rPr lang="en-US" sz="1600" dirty="0" smtClean="0">
                <a:solidFill>
                  <a:srgbClr val="0070C0"/>
                </a:solidFill>
              </a:rPr>
              <a:t>joint venture </a:t>
            </a:r>
            <a:r>
              <a:rPr lang="en-US" sz="1600" dirty="0" smtClean="0">
                <a:solidFill>
                  <a:srgbClr val="000000"/>
                </a:solidFill>
              </a:rPr>
              <a:t>of </a:t>
            </a:r>
            <a:r>
              <a:rPr lang="en-US" sz="1600" dirty="0" smtClean="0">
                <a:solidFill>
                  <a:srgbClr val="0070C0"/>
                </a:solidFill>
              </a:rPr>
              <a:t>Acorn Computers, Apple Computers and VLSI Technology</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Accordingly, also</a:t>
            </a:r>
            <a:r>
              <a:rPr lang="en-US" sz="1600" dirty="0" smtClean="0">
                <a:solidFill>
                  <a:srgbClr val="0000FF"/>
                </a:solidFill>
              </a:rPr>
              <a:t> </a:t>
            </a:r>
            <a:r>
              <a:rPr lang="en-US" sz="1600" dirty="0">
                <a:solidFill>
                  <a:srgbClr val="0070C0"/>
                </a:solidFill>
              </a:rPr>
              <a:t>the interpretation of ARM </a:t>
            </a:r>
            <a:r>
              <a:rPr lang="en-US" sz="1600" dirty="0" smtClean="0">
                <a:solidFill>
                  <a:srgbClr val="000000"/>
                </a:solidFill>
              </a:rPr>
              <a:t>was changed to “</a:t>
            </a:r>
            <a:r>
              <a:rPr lang="en-US" sz="1600" dirty="0">
                <a:solidFill>
                  <a:srgbClr val="0070C0"/>
                </a:solidFill>
              </a:rPr>
              <a:t>Advanced RISC</a:t>
            </a:r>
            <a:endParaRPr lang="hu-HU" sz="1600" dirty="0">
              <a:solidFill>
                <a:srgbClr val="0070C0"/>
              </a:solidFill>
            </a:endParaRPr>
          </a:p>
          <a:p>
            <a:r>
              <a:rPr lang="hu-HU" sz="1600" dirty="0">
                <a:solidFill>
                  <a:srgbClr val="0070C0"/>
                </a:solidFill>
              </a:rPr>
              <a:t> </a:t>
            </a:r>
            <a:r>
              <a:rPr lang="en-US" sz="1600" dirty="0">
                <a:solidFill>
                  <a:srgbClr val="0070C0"/>
                </a:solidFill>
              </a:rPr>
              <a:t> </a:t>
            </a:r>
            <a:r>
              <a:rPr lang="hu-HU" sz="1600" dirty="0">
                <a:solidFill>
                  <a:srgbClr val="0070C0"/>
                </a:solidFill>
              </a:rPr>
              <a:t>    </a:t>
            </a:r>
            <a:r>
              <a:rPr lang="en-US" sz="1600" dirty="0">
                <a:solidFill>
                  <a:srgbClr val="0070C0"/>
                </a:solidFill>
              </a:rPr>
              <a:t>Machines</a:t>
            </a:r>
            <a:r>
              <a:rPr lang="en-US" sz="1600" dirty="0" smtClean="0">
                <a:solidFill>
                  <a:srgbClr val="000000"/>
                </a:solidFill>
              </a:rPr>
              <a:t>”. </a:t>
            </a:r>
            <a:endParaRPr lang="en-US" sz="1600" dirty="0">
              <a:solidFill>
                <a:srgbClr val="000000"/>
              </a:solidFill>
            </a:endParaRPr>
          </a:p>
        </p:txBody>
      </p:sp>
      <p:sp>
        <p:nvSpPr>
          <p:cNvPr id="5" name="TextBox 4"/>
          <p:cNvSpPr txBox="1"/>
          <p:nvPr/>
        </p:nvSpPr>
        <p:spPr>
          <a:xfrm>
            <a:off x="73522" y="509804"/>
            <a:ext cx="3467616" cy="338554"/>
          </a:xfrm>
          <a:prstGeom prst="rect">
            <a:avLst/>
          </a:prstGeom>
          <a:noFill/>
        </p:spPr>
        <p:txBody>
          <a:bodyPr wrap="none" rtlCol="0">
            <a:spAutoFit/>
          </a:bodyPr>
          <a:lstStyle/>
          <a:p>
            <a:r>
              <a:rPr lang="en-US" sz="1600" dirty="0">
                <a:solidFill>
                  <a:srgbClr val="FF0000"/>
                </a:solidFill>
              </a:rPr>
              <a:t>Historical remarks </a:t>
            </a:r>
            <a:r>
              <a:rPr lang="en-US" sz="1600" dirty="0" smtClean="0">
                <a:solidFill>
                  <a:srgbClr val="FF0000"/>
                </a:solidFill>
              </a:rPr>
              <a:t>[</a:t>
            </a:r>
            <a:r>
              <a:rPr lang="hu-HU" sz="1600" dirty="0" smtClean="0">
                <a:solidFill>
                  <a:srgbClr val="FF0000"/>
                </a:solidFill>
              </a:rPr>
              <a:t>60</a:t>
            </a:r>
            <a:r>
              <a:rPr lang="en-US" sz="1600" dirty="0" smtClean="0">
                <a:solidFill>
                  <a:srgbClr val="FF0000"/>
                </a:solidFill>
              </a:rPr>
              <a:t>], [</a:t>
            </a:r>
            <a:r>
              <a:rPr lang="hu-HU" sz="1600" dirty="0" smtClean="0">
                <a:solidFill>
                  <a:srgbClr val="FF0000"/>
                </a:solidFill>
              </a:rPr>
              <a:t>61</a:t>
            </a:r>
            <a:r>
              <a:rPr lang="en-US" sz="1600" dirty="0" smtClean="0">
                <a:solidFill>
                  <a:srgbClr val="FF0000"/>
                </a:solidFill>
              </a:rPr>
              <a:t>] -1</a:t>
            </a:r>
            <a:endParaRPr lang="en-US" sz="1600" dirty="0">
              <a:solidFill>
                <a:srgbClr val="FF0000"/>
              </a:solidFill>
            </a:endParaRPr>
          </a:p>
        </p:txBody>
      </p:sp>
      <p:sp>
        <p:nvSpPr>
          <p:cNvPr id="6" name="Title 1"/>
          <p:cNvSpPr>
            <a:spLocks noGrp="1"/>
          </p:cNvSpPr>
          <p:nvPr>
            <p:ph type="title"/>
          </p:nvPr>
        </p:nvSpPr>
        <p:spPr>
          <a:xfrm>
            <a:off x="3175" y="-57150"/>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10</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2510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21" y="967535"/>
            <a:ext cx="7551718" cy="586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046" y="505862"/>
            <a:ext cx="8782725" cy="369332"/>
          </a:xfrm>
          <a:prstGeom prst="rect">
            <a:avLst/>
          </a:prstGeom>
          <a:noFill/>
        </p:spPr>
        <p:txBody>
          <a:bodyPr wrap="none" rtlCol="0">
            <a:spAutoFit/>
          </a:bodyPr>
          <a:lstStyle/>
          <a:p>
            <a:r>
              <a:rPr lang="en-US" dirty="0" smtClean="0">
                <a:solidFill>
                  <a:srgbClr val="2D2D8A"/>
                </a:solidFill>
              </a:rPr>
              <a:t>Evolution of the pipeline length</a:t>
            </a:r>
            <a:r>
              <a:rPr lang="hu-HU" dirty="0" smtClean="0">
                <a:solidFill>
                  <a:srgbClr val="2D2D8A"/>
                </a:solidFill>
              </a:rPr>
              <a:t> of</a:t>
            </a:r>
            <a:r>
              <a:rPr lang="en-US" dirty="0" smtClean="0">
                <a:solidFill>
                  <a:srgbClr val="2D2D8A"/>
                </a:solidFill>
              </a:rPr>
              <a:t> ARM</a:t>
            </a:r>
            <a:r>
              <a:rPr lang="hu-HU" dirty="0" smtClean="0">
                <a:solidFill>
                  <a:srgbClr val="2D2D8A"/>
                </a:solidFill>
              </a:rPr>
              <a:t> v4</a:t>
            </a:r>
            <a:r>
              <a:rPr lang="en-US" dirty="0" smtClean="0">
                <a:solidFill>
                  <a:srgbClr val="2D2D8A"/>
                </a:solidFill>
              </a:rPr>
              <a:t> – ARM</a:t>
            </a:r>
            <a:r>
              <a:rPr lang="hu-HU" dirty="0" smtClean="0">
                <a:solidFill>
                  <a:srgbClr val="2D2D8A"/>
                </a:solidFill>
              </a:rPr>
              <a:t> v6 based</a:t>
            </a:r>
            <a:r>
              <a:rPr lang="en-US" dirty="0" smtClean="0">
                <a:solidFill>
                  <a:srgbClr val="2D2D8A"/>
                </a:solidFill>
              </a:rPr>
              <a:t> processors </a:t>
            </a:r>
            <a:r>
              <a:rPr lang="en-US" dirty="0" smtClean="0">
                <a:solidFill>
                  <a:srgbClr val="000000"/>
                </a:solidFill>
              </a:rPr>
              <a:t>[</a:t>
            </a:r>
            <a:r>
              <a:rPr lang="hu-HU" dirty="0" smtClean="0">
                <a:solidFill>
                  <a:srgbClr val="000000"/>
                </a:solidFill>
              </a:rPr>
              <a:t>8</a:t>
            </a:r>
            <a:r>
              <a:rPr lang="en-US" dirty="0" smtClean="0">
                <a:solidFill>
                  <a:srgbClr val="000000"/>
                </a:solidFill>
              </a:rPr>
              <a:t>]</a:t>
            </a:r>
            <a:endParaRPr lang="en-US" dirty="0">
              <a:solidFill>
                <a:srgbClr val="000000"/>
              </a:solidFill>
            </a:endParaRPr>
          </a:p>
        </p:txBody>
      </p:sp>
      <p:sp>
        <p:nvSpPr>
          <p:cNvPr id="6" name="Title 1"/>
          <p:cNvSpPr>
            <a:spLocks noGrp="1"/>
          </p:cNvSpPr>
          <p:nvPr>
            <p:ph type="title"/>
          </p:nvPr>
        </p:nvSpPr>
        <p:spPr>
          <a:xfrm>
            <a:off x="0" y="-3642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(4)</a:t>
            </a:r>
            <a:endParaRPr lang="en-US" dirty="0">
              <a:solidFill>
                <a:srgbClr val="FFFFFF"/>
              </a:solidFill>
            </a:endParaRPr>
          </a:p>
        </p:txBody>
      </p:sp>
      <p:sp>
        <p:nvSpPr>
          <p:cNvPr id="2" name="TextBox 1"/>
          <p:cNvSpPr txBox="1"/>
          <p:nvPr/>
        </p:nvSpPr>
        <p:spPr>
          <a:xfrm>
            <a:off x="573220" y="1853825"/>
            <a:ext cx="803425" cy="307777"/>
          </a:xfrm>
          <a:prstGeom prst="rect">
            <a:avLst/>
          </a:prstGeom>
          <a:noFill/>
        </p:spPr>
        <p:txBody>
          <a:bodyPr wrap="none" rtlCol="0">
            <a:spAutoFit/>
          </a:bodyPr>
          <a:lstStyle/>
          <a:p>
            <a:r>
              <a:rPr lang="hu-HU" sz="1400" smtClean="0"/>
              <a:t>ARMv4</a:t>
            </a:r>
            <a:endParaRPr lang="hu-HU" sz="1400"/>
          </a:p>
        </p:txBody>
      </p:sp>
      <p:sp>
        <p:nvSpPr>
          <p:cNvPr id="7" name="TextBox 6"/>
          <p:cNvSpPr txBox="1"/>
          <p:nvPr/>
        </p:nvSpPr>
        <p:spPr>
          <a:xfrm>
            <a:off x="573220" y="2986208"/>
            <a:ext cx="803425" cy="307777"/>
          </a:xfrm>
          <a:prstGeom prst="rect">
            <a:avLst/>
          </a:prstGeom>
          <a:noFill/>
        </p:spPr>
        <p:txBody>
          <a:bodyPr wrap="none" rtlCol="0">
            <a:spAutoFit/>
          </a:bodyPr>
          <a:lstStyle/>
          <a:p>
            <a:r>
              <a:rPr lang="hu-HU" sz="1400" smtClean="0"/>
              <a:t>ARMv4</a:t>
            </a:r>
            <a:endParaRPr lang="hu-HU" sz="1400"/>
          </a:p>
        </p:txBody>
      </p:sp>
      <p:sp>
        <p:nvSpPr>
          <p:cNvPr id="8" name="TextBox 7"/>
          <p:cNvSpPr txBox="1"/>
          <p:nvPr/>
        </p:nvSpPr>
        <p:spPr>
          <a:xfrm>
            <a:off x="566555" y="4066328"/>
            <a:ext cx="803425" cy="307777"/>
          </a:xfrm>
          <a:prstGeom prst="rect">
            <a:avLst/>
          </a:prstGeom>
          <a:noFill/>
        </p:spPr>
        <p:txBody>
          <a:bodyPr wrap="none" rtlCol="0">
            <a:spAutoFit/>
          </a:bodyPr>
          <a:lstStyle/>
          <a:p>
            <a:r>
              <a:rPr lang="hu-HU" sz="1400" smtClean="0"/>
              <a:t>ARMv5</a:t>
            </a:r>
            <a:endParaRPr lang="hu-HU" sz="1400"/>
          </a:p>
        </p:txBody>
      </p:sp>
      <p:sp>
        <p:nvSpPr>
          <p:cNvPr id="9" name="TextBox 8"/>
          <p:cNvSpPr txBox="1"/>
          <p:nvPr/>
        </p:nvSpPr>
        <p:spPr>
          <a:xfrm>
            <a:off x="566555" y="4966428"/>
            <a:ext cx="803425" cy="307777"/>
          </a:xfrm>
          <a:prstGeom prst="rect">
            <a:avLst/>
          </a:prstGeom>
          <a:noFill/>
        </p:spPr>
        <p:txBody>
          <a:bodyPr wrap="none" rtlCol="0">
            <a:spAutoFit/>
          </a:bodyPr>
          <a:lstStyle/>
          <a:p>
            <a:r>
              <a:rPr lang="hu-HU" sz="1400" smtClean="0"/>
              <a:t>ARMv5</a:t>
            </a:r>
            <a:endParaRPr lang="hu-HU" sz="1400"/>
          </a:p>
        </p:txBody>
      </p:sp>
      <p:sp>
        <p:nvSpPr>
          <p:cNvPr id="10" name="TextBox 9"/>
          <p:cNvSpPr txBox="1"/>
          <p:nvPr/>
        </p:nvSpPr>
        <p:spPr>
          <a:xfrm>
            <a:off x="566555" y="5974649"/>
            <a:ext cx="803425" cy="307777"/>
          </a:xfrm>
          <a:prstGeom prst="rect">
            <a:avLst/>
          </a:prstGeom>
          <a:noFill/>
        </p:spPr>
        <p:txBody>
          <a:bodyPr wrap="none" rtlCol="0">
            <a:spAutoFit/>
          </a:bodyPr>
          <a:lstStyle/>
          <a:p>
            <a:r>
              <a:rPr lang="hu-HU" sz="1400" smtClean="0"/>
              <a:t>ARMv6</a:t>
            </a:r>
            <a:endParaRPr lang="hu-HU" sz="1400"/>
          </a:p>
        </p:txBody>
      </p:sp>
    </p:spTree>
    <p:extLst>
      <p:ext uri="{BB962C8B-B14F-4D97-AF65-F5344CB8AC3E}">
        <p14:creationId xmlns:p14="http://schemas.microsoft.com/office/powerpoint/2010/main" val="34356545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744"/>
          <a:stretch/>
        </p:blipFill>
        <p:spPr bwMode="auto">
          <a:xfrm>
            <a:off x="293820" y="976236"/>
            <a:ext cx="8629650" cy="5373970"/>
          </a:xfrm>
          <a:prstGeom prst="rect">
            <a:avLst/>
          </a:prstGeom>
          <a:solidFill>
            <a:srgbClr val="FFEBAB"/>
          </a:solidFill>
          <a:ln>
            <a:noFill/>
          </a:ln>
          <a:extLst/>
        </p:spPr>
      </p:pic>
      <p:sp>
        <p:nvSpPr>
          <p:cNvPr id="4" name="TextBox 3"/>
          <p:cNvSpPr txBox="1"/>
          <p:nvPr/>
        </p:nvSpPr>
        <p:spPr>
          <a:xfrm>
            <a:off x="72883" y="505319"/>
            <a:ext cx="8332730" cy="369332"/>
          </a:xfrm>
          <a:prstGeom prst="rect">
            <a:avLst/>
          </a:prstGeom>
          <a:noFill/>
        </p:spPr>
        <p:txBody>
          <a:bodyPr wrap="none" rtlCol="0">
            <a:spAutoFit/>
          </a:bodyPr>
          <a:lstStyle/>
          <a:p>
            <a:r>
              <a:rPr lang="en-US" dirty="0" smtClean="0">
                <a:solidFill>
                  <a:srgbClr val="2D2D8A"/>
                </a:solidFill>
              </a:rPr>
              <a:t>Main features of the ARM</a:t>
            </a:r>
            <a:r>
              <a:rPr lang="hu-HU" dirty="0" smtClean="0">
                <a:solidFill>
                  <a:srgbClr val="2D2D8A"/>
                </a:solidFill>
              </a:rPr>
              <a:t>v5</a:t>
            </a:r>
            <a:r>
              <a:rPr lang="en-US" dirty="0" smtClean="0">
                <a:solidFill>
                  <a:srgbClr val="2D2D8A"/>
                </a:solidFill>
              </a:rPr>
              <a:t> – ARM</a:t>
            </a:r>
            <a:r>
              <a:rPr lang="hu-HU" dirty="0" smtClean="0">
                <a:solidFill>
                  <a:srgbClr val="2D2D8A"/>
                </a:solidFill>
              </a:rPr>
              <a:t>v6</a:t>
            </a:r>
            <a:r>
              <a:rPr lang="en-US" dirty="0" smtClean="0">
                <a:solidFill>
                  <a:srgbClr val="2D2D8A"/>
                </a:solidFill>
              </a:rPr>
              <a:t> processors </a:t>
            </a:r>
            <a:r>
              <a:rPr lang="hu-HU" dirty="0" smtClean="0">
                <a:solidFill>
                  <a:srgbClr val="2D2D8A"/>
                </a:solidFill>
              </a:rPr>
              <a:t>(≈1999-2003) </a:t>
            </a:r>
            <a:r>
              <a:rPr lang="en-US" dirty="0" smtClean="0">
                <a:solidFill>
                  <a:srgbClr val="000000"/>
                </a:solidFill>
              </a:rPr>
              <a:t>[</a:t>
            </a:r>
            <a:r>
              <a:rPr lang="hu-HU" dirty="0" smtClean="0">
                <a:solidFill>
                  <a:srgbClr val="000000"/>
                </a:solidFill>
              </a:rPr>
              <a:t>57</a:t>
            </a:r>
            <a:r>
              <a:rPr lang="en-US" dirty="0" smtClean="0">
                <a:solidFill>
                  <a:srgbClr val="000000"/>
                </a:solidFill>
              </a:rPr>
              <a:t>] </a:t>
            </a:r>
            <a:endParaRPr lang="en-US" dirty="0">
              <a:solidFill>
                <a:srgbClr val="000000"/>
              </a:solidFill>
            </a:endParaRPr>
          </a:p>
        </p:txBody>
      </p:sp>
      <p:sp>
        <p:nvSpPr>
          <p:cNvPr id="6" name="Title 1"/>
          <p:cNvSpPr>
            <a:spLocks noGrp="1"/>
          </p:cNvSpPr>
          <p:nvPr>
            <p:ph type="title"/>
          </p:nvPr>
        </p:nvSpPr>
        <p:spPr>
          <a:xfrm>
            <a:off x="0" y="-272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(5)</a:t>
            </a:r>
            <a:endParaRPr lang="en-US" dirty="0">
              <a:solidFill>
                <a:srgbClr val="FFFFFF"/>
              </a:solidFill>
            </a:endParaRPr>
          </a:p>
        </p:txBody>
      </p:sp>
    </p:spTree>
    <p:extLst>
      <p:ext uri="{BB962C8B-B14F-4D97-AF65-F5344CB8AC3E}">
        <p14:creationId xmlns:p14="http://schemas.microsoft.com/office/powerpoint/2010/main" val="18502220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846" y="506423"/>
            <a:ext cx="7750263" cy="369332"/>
          </a:xfrm>
          <a:prstGeom prst="rect">
            <a:avLst/>
          </a:prstGeom>
          <a:noFill/>
        </p:spPr>
        <p:txBody>
          <a:bodyPr wrap="none" rtlCol="0">
            <a:spAutoFit/>
          </a:bodyPr>
          <a:lstStyle/>
          <a:p>
            <a:r>
              <a:rPr lang="hu-HU" dirty="0" smtClean="0">
                <a:solidFill>
                  <a:srgbClr val="2D2D8A"/>
                </a:solidFill>
              </a:rPr>
              <a:t>Introduction of mu</a:t>
            </a:r>
            <a:r>
              <a:rPr lang="en-US" dirty="0" smtClean="0">
                <a:solidFill>
                  <a:srgbClr val="2D2D8A"/>
                </a:solidFill>
              </a:rPr>
              <a:t>l</a:t>
            </a:r>
            <a:r>
              <a:rPr lang="hu-HU" dirty="0" smtClean="0">
                <a:solidFill>
                  <a:srgbClr val="2D2D8A"/>
                </a:solidFill>
              </a:rPr>
              <a:t>ticore processors by ARM: t</a:t>
            </a:r>
            <a:r>
              <a:rPr lang="en-US" dirty="0" smtClean="0">
                <a:solidFill>
                  <a:srgbClr val="2D2D8A"/>
                </a:solidFill>
              </a:rPr>
              <a:t>he ARM11 </a:t>
            </a:r>
            <a:r>
              <a:rPr lang="en-US" dirty="0" err="1" smtClean="0">
                <a:solidFill>
                  <a:srgbClr val="2D2D8A"/>
                </a:solidFill>
              </a:rPr>
              <a:t>MPCore</a:t>
            </a:r>
            <a:endParaRPr lang="en-US" dirty="0">
              <a:solidFill>
                <a:srgbClr val="2D2D8A"/>
              </a:solidFill>
            </a:endParaRPr>
          </a:p>
        </p:txBody>
      </p:sp>
      <p:sp>
        <p:nvSpPr>
          <p:cNvPr id="10"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(6)</a:t>
            </a:r>
            <a:endParaRPr lang="en-US" dirty="0">
              <a:solidFill>
                <a:srgbClr val="FFFFFF"/>
              </a:solidFill>
            </a:endParaRPr>
          </a:p>
        </p:txBody>
      </p:sp>
      <p:sp>
        <p:nvSpPr>
          <p:cNvPr id="5" name="TextBox 4"/>
          <p:cNvSpPr txBox="1"/>
          <p:nvPr/>
        </p:nvSpPr>
        <p:spPr>
          <a:xfrm>
            <a:off x="205634" y="996110"/>
            <a:ext cx="9009967" cy="90794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07/2003: First public disclosure</a:t>
            </a:r>
            <a:r>
              <a:rPr lang="hu-HU" sz="1600" dirty="0" smtClean="0">
                <a:solidFill>
                  <a:srgbClr val="000000"/>
                </a:solidFill>
              </a:rPr>
              <a:t> of the ARM11 MPCore.</a:t>
            </a:r>
            <a:endParaRPr lang="en-US" sz="1600" dirty="0" smtClean="0">
              <a:solidFill>
                <a:srgbClr val="000000"/>
              </a:solidFill>
            </a:endParaRPr>
          </a:p>
          <a:p>
            <a:pPr marL="285750" indent="-285750">
              <a:buFont typeface="Arial" panose="020B0604020202020204" pitchFamily="34" charset="0"/>
              <a:buChar char="•"/>
            </a:pPr>
            <a:r>
              <a:rPr lang="en-US" sz="1600" dirty="0" smtClean="0">
                <a:solidFill>
                  <a:srgbClr val="0070C0"/>
                </a:solidFill>
              </a:rPr>
              <a:t>05/2004</a:t>
            </a:r>
            <a:r>
              <a:rPr lang="en-US" sz="1600" dirty="0" smtClean="0">
                <a:solidFill>
                  <a:srgbClr val="000000"/>
                </a:solidFill>
              </a:rPr>
              <a:t>: </a:t>
            </a:r>
            <a:r>
              <a:rPr lang="en-US" sz="1600" dirty="0" smtClean="0">
                <a:solidFill>
                  <a:srgbClr val="FF0000"/>
                </a:solidFill>
              </a:rPr>
              <a:t>ARM11 </a:t>
            </a:r>
            <a:r>
              <a:rPr lang="en-US" sz="1600" dirty="0" err="1" smtClean="0">
                <a:solidFill>
                  <a:srgbClr val="FF0000"/>
                </a:solidFill>
              </a:rPr>
              <a:t>MPCore</a:t>
            </a:r>
            <a:r>
              <a:rPr lang="en-US" sz="1600" dirty="0" smtClean="0">
                <a:solidFill>
                  <a:srgbClr val="FF0000"/>
                </a:solidFill>
              </a:rPr>
              <a:t> </a:t>
            </a:r>
            <a:r>
              <a:rPr lang="en-US" sz="1600" dirty="0" smtClean="0">
                <a:solidFill>
                  <a:srgbClr val="000000"/>
                </a:solidFill>
              </a:rPr>
              <a:t>(</a:t>
            </a:r>
            <a:r>
              <a:rPr lang="en-US" sz="1600" dirty="0" smtClean="0">
                <a:solidFill>
                  <a:srgbClr val="0070C0"/>
                </a:solidFill>
              </a:rPr>
              <a:t>multi core ARM11 with 1-4 cores</a:t>
            </a:r>
            <a:r>
              <a:rPr lang="en-US" sz="1600" dirty="0" smtClean="0">
                <a:solidFill>
                  <a:srgbClr val="000000"/>
                </a:solidFill>
              </a:rPr>
              <a:t>) available for licensing</a:t>
            </a:r>
          </a:p>
          <a:p>
            <a:pPr>
              <a:spcAft>
                <a:spcPts val="400"/>
              </a:spcAft>
            </a:pPr>
            <a:r>
              <a:rPr lang="en-US" sz="1600" dirty="0" smtClean="0">
                <a:solidFill>
                  <a:srgbClr val="000000"/>
                </a:solidFill>
              </a:rPr>
              <a:t>                 with an evaluation system for early software development.</a:t>
            </a:r>
            <a:r>
              <a:rPr lang="hu-HU" sz="1600" dirty="0" smtClean="0">
                <a:solidFill>
                  <a:srgbClr val="000000"/>
                </a:solidFill>
              </a:rPr>
              <a:t>               </a:t>
            </a:r>
            <a:endParaRPr lang="en-US" sz="1600" dirty="0" smtClean="0">
              <a:solidFill>
                <a:srgbClr val="000000"/>
              </a:solidFill>
            </a:endParaRPr>
          </a:p>
        </p:txBody>
      </p:sp>
      <p:sp>
        <p:nvSpPr>
          <p:cNvPr id="8" name="TextBox 7"/>
          <p:cNvSpPr txBox="1"/>
          <p:nvPr/>
        </p:nvSpPr>
        <p:spPr>
          <a:xfrm>
            <a:off x="251520" y="2724414"/>
            <a:ext cx="8820980" cy="907941"/>
          </a:xfrm>
          <a:prstGeom prst="rect">
            <a:avLst/>
          </a:prstGeom>
          <a:noFill/>
        </p:spPr>
        <p:txBody>
          <a:bodyPr wrap="square" rtlCol="0">
            <a:spAutoFit/>
          </a:bodyPr>
          <a:lstStyle/>
          <a:p>
            <a:pPr marL="285750" indent="-285750">
              <a:spcAft>
                <a:spcPts val="600"/>
              </a:spcAft>
              <a:buClr>
                <a:schemeClr val="tx1"/>
              </a:buClr>
              <a:buFont typeface="Arial" panose="020B0604020202020204" pitchFamily="34" charset="0"/>
              <a:buChar char="•"/>
            </a:pPr>
            <a:r>
              <a:rPr lang="en-US" sz="1600" dirty="0" smtClean="0">
                <a:solidFill>
                  <a:srgbClr val="FF0000"/>
                </a:solidFill>
              </a:rPr>
              <a:t>IEM (</a:t>
            </a:r>
            <a:r>
              <a:rPr lang="hu-HU" sz="1600" dirty="0" smtClean="0">
                <a:solidFill>
                  <a:srgbClr val="FF0000"/>
                </a:solidFill>
              </a:rPr>
              <a:t>I</a:t>
            </a:r>
            <a:r>
              <a:rPr lang="en-US" sz="1600" dirty="0" err="1" smtClean="0">
                <a:solidFill>
                  <a:srgbClr val="FF0000"/>
                </a:solidFill>
              </a:rPr>
              <a:t>ntelligent</a:t>
            </a:r>
            <a:r>
              <a:rPr lang="en-US" sz="1600" dirty="0" smtClean="0">
                <a:solidFill>
                  <a:srgbClr val="FF0000"/>
                </a:solidFill>
              </a:rPr>
              <a:t> Energy Manager)</a:t>
            </a:r>
          </a:p>
          <a:p>
            <a:r>
              <a:rPr lang="en-US" sz="1600" dirty="0"/>
              <a:t> </a:t>
            </a:r>
            <a:r>
              <a:rPr lang="en-US" sz="1600" dirty="0" smtClean="0"/>
              <a:t>   It dynamically predicts the required performance and lowers</a:t>
            </a:r>
            <a:r>
              <a:rPr lang="hu-HU" sz="1600" dirty="0" smtClean="0"/>
              <a:t> </a:t>
            </a:r>
            <a:r>
              <a:rPr lang="en-US" sz="1600" dirty="0" smtClean="0"/>
              <a:t>the voltage and</a:t>
            </a:r>
            <a:endParaRPr lang="hu-HU" sz="1600" dirty="0" smtClean="0"/>
          </a:p>
          <a:p>
            <a:r>
              <a:rPr lang="hu-HU" sz="1600" dirty="0"/>
              <a:t> </a:t>
            </a:r>
            <a:r>
              <a:rPr lang="hu-HU" sz="1600" dirty="0" smtClean="0"/>
              <a:t>     the </a:t>
            </a:r>
            <a:r>
              <a:rPr lang="en-US" sz="1600" dirty="0" smtClean="0"/>
              <a:t>frequency</a:t>
            </a:r>
            <a:r>
              <a:rPr lang="hu-HU" sz="1600" dirty="0" smtClean="0"/>
              <a:t> accordingly.</a:t>
            </a:r>
            <a:r>
              <a:rPr lang="en-US" sz="1600" dirty="0" smtClean="0"/>
              <a:t> </a:t>
            </a:r>
            <a:endParaRPr lang="en-US" sz="1600" dirty="0"/>
          </a:p>
        </p:txBody>
      </p:sp>
      <p:sp>
        <p:nvSpPr>
          <p:cNvPr id="2" name="TextBox 1"/>
          <p:cNvSpPr txBox="1"/>
          <p:nvPr/>
        </p:nvSpPr>
        <p:spPr>
          <a:xfrm>
            <a:off x="251520" y="2438706"/>
            <a:ext cx="4001032" cy="338554"/>
          </a:xfrm>
          <a:prstGeom prst="rect">
            <a:avLst/>
          </a:prstGeom>
          <a:noFill/>
        </p:spPr>
        <p:txBody>
          <a:bodyPr wrap="none" rtlCol="0">
            <a:spAutoFit/>
          </a:bodyPr>
          <a:lstStyle/>
          <a:p>
            <a:pPr marL="285750" indent="-285750">
              <a:buFont typeface="Arial" panose="020B0604020202020204" pitchFamily="34" charset="0"/>
              <a:buChar char="•"/>
            </a:pPr>
            <a:r>
              <a:rPr lang="en-US" sz="1600" smtClean="0">
                <a:solidFill>
                  <a:srgbClr val="000000"/>
                </a:solidFill>
              </a:rPr>
              <a:t>The </a:t>
            </a:r>
            <a:r>
              <a:rPr lang="en-US" sz="1600">
                <a:solidFill>
                  <a:srgbClr val="000000"/>
                </a:solidFill>
              </a:rPr>
              <a:t>ARM11 </a:t>
            </a:r>
            <a:r>
              <a:rPr lang="en-US" sz="1600" err="1">
                <a:solidFill>
                  <a:srgbClr val="000000"/>
                </a:solidFill>
              </a:rPr>
              <a:t>MPCore</a:t>
            </a:r>
            <a:r>
              <a:rPr lang="en-US" sz="1600">
                <a:solidFill>
                  <a:srgbClr val="000000"/>
                </a:solidFill>
              </a:rPr>
              <a:t> incorporates:</a:t>
            </a:r>
            <a:endParaRPr lang="hu-HU" sz="1600"/>
          </a:p>
        </p:txBody>
      </p:sp>
      <p:sp>
        <p:nvSpPr>
          <p:cNvPr id="3" name="TextBox 2"/>
          <p:cNvSpPr txBox="1"/>
          <p:nvPr/>
        </p:nvSpPr>
        <p:spPr>
          <a:xfrm>
            <a:off x="206080" y="1877160"/>
            <a:ext cx="9631070" cy="584775"/>
          </a:xfrm>
          <a:prstGeom prst="rect">
            <a:avLst/>
          </a:prstGeom>
          <a:noFill/>
        </p:spPr>
        <p:txBody>
          <a:bodyPr wrap="square" rtlCol="0">
            <a:spAutoFit/>
          </a:bodyPr>
          <a:lstStyle/>
          <a:p>
            <a:pPr marL="285750" indent="-285750">
              <a:buFont typeface="Arial" panose="020B0604020202020204" pitchFamily="34" charset="0"/>
              <a:buChar char="•"/>
            </a:pPr>
            <a:r>
              <a:rPr lang="hu-HU" sz="1600" dirty="0">
                <a:solidFill>
                  <a:srgbClr val="000000"/>
                </a:solidFill>
              </a:rPr>
              <a:t>It i</a:t>
            </a:r>
            <a:r>
              <a:rPr lang="en-US" sz="1600" dirty="0">
                <a:solidFill>
                  <a:srgbClr val="000000"/>
                </a:solidFill>
              </a:rPr>
              <a:t>s basically an </a:t>
            </a:r>
            <a:r>
              <a:rPr lang="en-US" sz="1600" dirty="0">
                <a:solidFill>
                  <a:srgbClr val="0070C0"/>
                </a:solidFill>
              </a:rPr>
              <a:t>up to four way </a:t>
            </a:r>
            <a:r>
              <a:rPr lang="hu-HU" sz="1600" dirty="0" smtClean="0">
                <a:solidFill>
                  <a:srgbClr val="0070C0"/>
                </a:solidFill>
              </a:rPr>
              <a:t>(4-socket) </a:t>
            </a:r>
            <a:r>
              <a:rPr lang="en-US" sz="1600" dirty="0" smtClean="0">
                <a:solidFill>
                  <a:srgbClr val="FF0000"/>
                </a:solidFill>
              </a:rPr>
              <a:t>cache </a:t>
            </a:r>
            <a:r>
              <a:rPr lang="en-US" sz="1600" dirty="0">
                <a:solidFill>
                  <a:srgbClr val="FF0000"/>
                </a:solidFill>
              </a:rPr>
              <a:t>coherent symmetric </a:t>
            </a:r>
            <a:r>
              <a:rPr lang="en-US" sz="1600" dirty="0" smtClean="0">
                <a:solidFill>
                  <a:srgbClr val="FF0000"/>
                </a:solidFill>
              </a:rPr>
              <a:t>multicore</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processor</a:t>
            </a:r>
            <a:endParaRPr lang="hu-HU" sz="1600" dirty="0"/>
          </a:p>
        </p:txBody>
      </p:sp>
    </p:spTree>
    <p:extLst>
      <p:ext uri="{BB962C8B-B14F-4D97-AF65-F5344CB8AC3E}">
        <p14:creationId xmlns:p14="http://schemas.microsoft.com/office/powerpoint/2010/main" val="13473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900"/>
            <a:ext cx="9144000" cy="444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050" y="505988"/>
            <a:ext cx="4869410" cy="369332"/>
          </a:xfrm>
          <a:prstGeom prst="rect">
            <a:avLst/>
          </a:prstGeom>
          <a:noFill/>
        </p:spPr>
        <p:txBody>
          <a:bodyPr wrap="none" rtlCol="0">
            <a:spAutoFit/>
          </a:bodyPr>
          <a:lstStyle/>
          <a:p>
            <a:r>
              <a:rPr lang="en-US" dirty="0" smtClean="0">
                <a:solidFill>
                  <a:srgbClr val="2D2D8A"/>
                </a:solidFill>
              </a:rPr>
              <a:t>Block diagram of the </a:t>
            </a:r>
            <a:r>
              <a:rPr lang="en-US" dirty="0" err="1" smtClean="0">
                <a:solidFill>
                  <a:srgbClr val="2D2D8A"/>
                </a:solidFill>
              </a:rPr>
              <a:t>ARM11</a:t>
            </a:r>
            <a:r>
              <a:rPr lang="en-US" dirty="0" smtClean="0">
                <a:solidFill>
                  <a:srgbClr val="2D2D8A"/>
                </a:solidFill>
              </a:rPr>
              <a:t> MP</a:t>
            </a:r>
            <a:r>
              <a:rPr lang="hu-HU" dirty="0" smtClean="0">
                <a:solidFill>
                  <a:srgbClr val="2D2D8A"/>
                </a:solidFill>
              </a:rPr>
              <a:t>Core</a:t>
            </a:r>
            <a:r>
              <a:rPr lang="en-US" dirty="0" smtClean="0">
                <a:solidFill>
                  <a:srgbClr val="2D2D8A"/>
                </a:solidFill>
              </a:rPr>
              <a:t> </a:t>
            </a:r>
            <a:r>
              <a:rPr lang="en-US" dirty="0" smtClean="0">
                <a:solidFill>
                  <a:srgbClr val="000000"/>
                </a:solidFill>
              </a:rPr>
              <a:t>[</a:t>
            </a:r>
            <a:r>
              <a:rPr lang="hu-HU" dirty="0" smtClean="0">
                <a:solidFill>
                  <a:srgbClr val="000000"/>
                </a:solidFill>
              </a:rPr>
              <a:t>9</a:t>
            </a:r>
            <a:r>
              <a:rPr lang="en-US" dirty="0" smtClean="0">
                <a:solidFill>
                  <a:srgbClr val="000000"/>
                </a:solidFill>
              </a:rPr>
              <a:t>]</a:t>
            </a:r>
            <a:endParaRPr lang="en-US" dirty="0">
              <a:solidFill>
                <a:srgbClr val="000000"/>
              </a:solidFill>
            </a:endParaRPr>
          </a:p>
        </p:txBody>
      </p:sp>
      <p:sp>
        <p:nvSpPr>
          <p:cNvPr id="8" name="TextBox 7"/>
          <p:cNvSpPr txBox="1"/>
          <p:nvPr/>
        </p:nvSpPr>
        <p:spPr>
          <a:xfrm>
            <a:off x="190573" y="6084295"/>
            <a:ext cx="5670142" cy="338554"/>
          </a:xfrm>
          <a:prstGeom prst="rect">
            <a:avLst/>
          </a:prstGeom>
          <a:noFill/>
        </p:spPr>
        <p:txBody>
          <a:bodyPr wrap="none" rtlCol="0">
            <a:spAutoFit/>
          </a:bodyPr>
          <a:lstStyle/>
          <a:p>
            <a:r>
              <a:rPr lang="en-US" sz="1600" smtClean="0">
                <a:solidFill>
                  <a:srgbClr val="000000"/>
                </a:solidFill>
              </a:rPr>
              <a:t>Note that the ARM11 MP</a:t>
            </a:r>
            <a:r>
              <a:rPr lang="hu-HU" sz="1600" smtClean="0">
                <a:solidFill>
                  <a:srgbClr val="000000"/>
                </a:solidFill>
              </a:rPr>
              <a:t>Core</a:t>
            </a:r>
            <a:r>
              <a:rPr lang="en-US" sz="1600" smtClean="0">
                <a:solidFill>
                  <a:srgbClr val="000000"/>
                </a:solidFill>
              </a:rPr>
              <a:t> </a:t>
            </a:r>
            <a:r>
              <a:rPr lang="en-US" sz="1600" smtClean="0">
                <a:solidFill>
                  <a:srgbClr val="0070C0"/>
                </a:solidFill>
              </a:rPr>
              <a:t>does not include an L2</a:t>
            </a:r>
            <a:r>
              <a:rPr lang="en-US" sz="1600" smtClean="0">
                <a:solidFill>
                  <a:srgbClr val="000000"/>
                </a:solidFill>
              </a:rPr>
              <a:t>.</a:t>
            </a:r>
            <a:endParaRPr lang="en-US" sz="1600">
              <a:solidFill>
                <a:srgbClr val="000000"/>
              </a:solidFill>
            </a:endParaRPr>
          </a:p>
        </p:txBody>
      </p:sp>
      <p:sp>
        <p:nvSpPr>
          <p:cNvPr id="9"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(7)</a:t>
            </a:r>
            <a:endParaRPr lang="en-US" dirty="0">
              <a:solidFill>
                <a:srgbClr val="FFFFFF"/>
              </a:solidFill>
            </a:endParaRPr>
          </a:p>
        </p:txBody>
      </p:sp>
    </p:spTree>
    <p:extLst>
      <p:ext uri="{BB962C8B-B14F-4D97-AF65-F5344CB8AC3E}">
        <p14:creationId xmlns:p14="http://schemas.microsoft.com/office/powerpoint/2010/main" val="392164191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6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3.3</a:t>
            </a:r>
            <a:r>
              <a:rPr lang="en-US" dirty="0">
                <a:solidFill>
                  <a:srgbClr val="FFFFFF"/>
                </a:solidFill>
              </a:rPr>
              <a:t> </a:t>
            </a:r>
            <a:r>
              <a:rPr lang="hu-HU" dirty="0">
                <a:solidFill>
                  <a:srgbClr val="FFFFFF"/>
                </a:solidFill>
              </a:rPr>
              <a:t>Processors implementing the ARM v3 - ARM v6 ISA (8)</a:t>
            </a:r>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2628953"/>
              </p:ext>
            </p:extLst>
          </p:nvPr>
        </p:nvGraphicFramePr>
        <p:xfrm>
          <a:off x="926595" y="1223755"/>
          <a:ext cx="7110790" cy="5139519"/>
        </p:xfrm>
        <a:graphic>
          <a:graphicData uri="http://schemas.openxmlformats.org/drawingml/2006/table">
            <a:tbl>
              <a:tblPr firstRow="1" bandRow="1">
                <a:tableStyleId>{5C22544A-7EE6-4342-B048-85BDC9FD1C3A}</a:tableStyleId>
              </a:tblPr>
              <a:tblGrid>
                <a:gridCol w="1485165">
                  <a:extLst>
                    <a:ext uri="{9D8B030D-6E8A-4147-A177-3AD203B41FA5}">
                      <a16:colId xmlns:a16="http://schemas.microsoft.com/office/drawing/2014/main" val="20000"/>
                    </a:ext>
                  </a:extLst>
                </a:gridCol>
                <a:gridCol w="5625625">
                  <a:extLst>
                    <a:ext uri="{9D8B030D-6E8A-4147-A177-3AD203B41FA5}">
                      <a16:colId xmlns:a16="http://schemas.microsoft.com/office/drawing/2014/main" val="20001"/>
                    </a:ext>
                  </a:extLst>
                </a:gridCol>
              </a:tblGrid>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Year of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launching</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Dual core design</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0"/>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10/2001</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1"/>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11/2002</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2"/>
                  </a:ext>
                </a:extLst>
              </a:tr>
              <a:tr h="351564">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03/2004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S</a:t>
                      </a:r>
                      <a:r>
                        <a:rPr lang="hu-HU"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un</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release</a:t>
                      </a:r>
                      <a:r>
                        <a:rPr lang="hu-HU"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s</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the </a:t>
                      </a:r>
                      <a:r>
                        <a:rPr lang="en-US" sz="1200" kern="1200" dirty="0" err="1"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UltraSPARC</a:t>
                      </a:r>
                      <a:r>
                        <a:rPr lang="en-US" sz="1200" kern="1200"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 IV (Jaguar) dual core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3"/>
                  </a:ext>
                </a:extLst>
              </a:tr>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05/2004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ARM announces the availability of the </a:t>
                      </a:r>
                      <a:r>
                        <a:rPr lang="en-US" sz="1200" dirty="0" err="1" smtClean="0">
                          <a:effectLst/>
                          <a:latin typeface="Verdana" panose="020B0604030504040204" pitchFamily="34" charset="0"/>
                          <a:ea typeface="Verdana" panose="020B0604030504040204" pitchFamily="34" charset="0"/>
                          <a:cs typeface="Verdana" panose="020B0604030504040204" pitchFamily="34" charset="0"/>
                        </a:rPr>
                        <a:t>synthetizable</a:t>
                      </a:r>
                      <a:r>
                        <a:rPr lang="en-US" sz="1200"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ARM11 </a:t>
                      </a:r>
                      <a:r>
                        <a:rPr lang="en-US" sz="1200" dirty="0" err="1">
                          <a:effectLst/>
                          <a:latin typeface="Verdana" panose="020B0604030504040204" pitchFamily="34" charset="0"/>
                          <a:ea typeface="Verdana" panose="020B0604030504040204" pitchFamily="34" charset="0"/>
                          <a:cs typeface="Verdana" panose="020B0604030504040204" pitchFamily="34" charset="0"/>
                        </a:rPr>
                        <a:t>MPCore</a:t>
                      </a:r>
                      <a:r>
                        <a:rPr lang="en-US" sz="1200" dirty="0">
                          <a:effectLst/>
                          <a:latin typeface="Verdana" panose="020B0604030504040204" pitchFamily="34" charset="0"/>
                          <a:ea typeface="Verdana" panose="020B0604030504040204" pitchFamily="34" charset="0"/>
                          <a:cs typeface="Verdana" panose="020B0604030504040204" pitchFamily="34" charset="0"/>
                        </a:rPr>
                        <a:t> quad core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4"/>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05/2004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IBM launches dual core POWER5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5"/>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08/2004</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AMD demonstrates first x86 dual core (Opteron) processor</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6"/>
                  </a:ext>
                </a:extLst>
              </a:tr>
              <a:tr h="593297">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ARM demonstrates the ARM11 </a:t>
                      </a:r>
                      <a:r>
                        <a:rPr lang="en-US" sz="1200" dirty="0" err="1">
                          <a:effectLst/>
                          <a:latin typeface="Verdana" panose="020B0604030504040204" pitchFamily="34" charset="0"/>
                          <a:ea typeface="Verdana" panose="020B0604030504040204" pitchFamily="34" charset="0"/>
                          <a:cs typeface="Verdana" panose="020B0604030504040204" pitchFamily="34" charset="0"/>
                        </a:rPr>
                        <a:t>MPCore</a:t>
                      </a:r>
                      <a:r>
                        <a:rPr lang="en-US" sz="1200" dirty="0">
                          <a:effectLst/>
                          <a:latin typeface="Verdana" panose="020B0604030504040204" pitchFamily="34" charset="0"/>
                          <a:ea typeface="Verdana" panose="020B0604030504040204" pitchFamily="34" charset="0"/>
                          <a:cs typeface="Verdana" panose="020B0604030504040204" pitchFamily="34" charset="0"/>
                        </a:rPr>
                        <a:t> quad core test chip </a:t>
                      </a:r>
                    </a:p>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in cooperation with NEC</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7"/>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Intel launches dual core Pentium processors (Pentium D)</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8"/>
                  </a:ext>
                </a:extLst>
              </a:tr>
              <a:tr h="351564">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04/2005</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AMD launches dual core Opteron server processors</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9"/>
                  </a:ext>
                </a:extLst>
              </a:tr>
              <a:tr h="351564">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06/2006</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hu-HU" sz="12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Intel launches their Core 2 line of multicore processors</a:t>
                      </a:r>
                      <a:endParaRPr lang="en-US" sz="12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10"/>
                  </a:ext>
                </a:extLst>
              </a:tr>
              <a:tr h="351564">
                <a:tc>
                  <a:txBody>
                    <a:bodyPr/>
                    <a:lstStyle/>
                    <a:p>
                      <a:pPr algn="ctr">
                        <a:lnSpc>
                          <a:spcPct val="115000"/>
                        </a:lnSpc>
                        <a:spcAft>
                          <a:spcPts val="0"/>
                        </a:spcAft>
                      </a:pPr>
                      <a:r>
                        <a:rPr lang="hu-HU" sz="13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10/2007</a:t>
                      </a:r>
                      <a:endPar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lnSpc>
                          <a:spcPct val="115000"/>
                        </a:lnSpc>
                        <a:spcAft>
                          <a:spcPts val="0"/>
                        </a:spcAft>
                      </a:pPr>
                      <a:r>
                        <a:rPr lang="hu-HU" sz="130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ARM launches their</a:t>
                      </a:r>
                      <a:r>
                        <a:rPr lang="hu-HU" sz="1300"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first multicore Cortex model </a:t>
                      </a:r>
                    </a:p>
                    <a:p>
                      <a:pPr algn="ctr">
                        <a:lnSpc>
                          <a:spcPct val="115000"/>
                        </a:lnSpc>
                        <a:spcAft>
                          <a:spcPts val="0"/>
                        </a:spcAft>
                      </a:pPr>
                      <a:r>
                        <a:rPr lang="hu-HU" sz="1300"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(the quad core Cortex A9 MPcore)</a:t>
                      </a:r>
                      <a:endParaRPr lang="en-US" sz="13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11"/>
                  </a:ext>
                </a:extLst>
              </a:tr>
            </a:tbl>
          </a:graphicData>
        </a:graphic>
      </p:graphicFrame>
      <p:sp>
        <p:nvSpPr>
          <p:cNvPr id="5" name="TextBox 4"/>
          <p:cNvSpPr txBox="1"/>
          <p:nvPr/>
        </p:nvSpPr>
        <p:spPr>
          <a:xfrm>
            <a:off x="73140" y="506347"/>
            <a:ext cx="5100884" cy="338554"/>
          </a:xfrm>
          <a:prstGeom prst="rect">
            <a:avLst/>
          </a:prstGeom>
          <a:noFill/>
        </p:spPr>
        <p:txBody>
          <a:bodyPr wrap="none" rtlCol="0">
            <a:spAutoFit/>
          </a:bodyPr>
          <a:lstStyle/>
          <a:p>
            <a:pPr algn="l"/>
            <a:r>
              <a:rPr lang="hu-HU" sz="1600" dirty="0" smtClean="0">
                <a:solidFill>
                  <a:srgbClr val="FF0000"/>
                </a:solidFill>
              </a:rPr>
              <a:t>Remark: </a:t>
            </a:r>
            <a:r>
              <a:rPr lang="en-US" sz="1600" dirty="0" smtClean="0">
                <a:solidFill>
                  <a:srgbClr val="FF0000"/>
                </a:solidFill>
              </a:rPr>
              <a:t>Emergence of multi core processors </a:t>
            </a:r>
            <a:endParaRPr lang="en-US" sz="1600" dirty="0">
              <a:solidFill>
                <a:srgbClr val="FF0000"/>
              </a:solidFill>
            </a:endParaRPr>
          </a:p>
        </p:txBody>
      </p:sp>
      <p:sp>
        <p:nvSpPr>
          <p:cNvPr id="6" name="Rounded Rectangle 5"/>
          <p:cNvSpPr/>
          <p:nvPr/>
        </p:nvSpPr>
        <p:spPr bwMode="auto">
          <a:xfrm>
            <a:off x="926595" y="5769375"/>
            <a:ext cx="7110790" cy="571166"/>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1918386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hu-HU" sz="1900" dirty="0">
                <a:solidFill>
                  <a:schemeClr val="bg1"/>
                </a:solidFill>
              </a:rPr>
              <a:t>3</a:t>
            </a:r>
            <a:r>
              <a:rPr lang="hu-HU" sz="1900" dirty="0" smtClean="0">
                <a:solidFill>
                  <a:schemeClr val="bg1"/>
                </a:solidFill>
              </a:rPr>
              <a:t>.</a:t>
            </a:r>
            <a:r>
              <a:rPr lang="en-US" sz="1900" dirty="0" smtClean="0">
                <a:solidFill>
                  <a:schemeClr val="bg1"/>
                </a:solidFill>
              </a:rPr>
              <a:t>4 </a:t>
            </a:r>
            <a:r>
              <a:rPr lang="en-US" sz="1900" dirty="0">
                <a:solidFill>
                  <a:schemeClr val="bg1"/>
                </a:solidFill>
              </a:rPr>
              <a:t>Processors implementing the ARM v7 - ARM v8 </a:t>
            </a:r>
            <a:r>
              <a:rPr lang="en-US" sz="1900" dirty="0" smtClean="0">
                <a:solidFill>
                  <a:schemeClr val="bg1"/>
                </a:solidFill>
              </a:rPr>
              <a:t>ISA</a:t>
            </a:r>
            <a:endParaRPr lang="en-US" sz="1900" dirty="0">
              <a:solidFill>
                <a:schemeClr val="bg1"/>
              </a:solidFill>
            </a:endParaRPr>
          </a:p>
        </p:txBody>
      </p:sp>
    </p:spTree>
    <p:extLst>
      <p:ext uri="{BB962C8B-B14F-4D97-AF65-F5344CB8AC3E}">
        <p14:creationId xmlns:p14="http://schemas.microsoft.com/office/powerpoint/2010/main" val="160402032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(1)</a:t>
            </a:r>
            <a:endParaRPr lang="en-US" dirty="0">
              <a:solidFill>
                <a:srgbClr val="FFFFFF"/>
              </a:solidFill>
            </a:endParaRPr>
          </a:p>
        </p:txBody>
      </p:sp>
      <p:sp>
        <p:nvSpPr>
          <p:cNvPr id="3" name="TextBox 2"/>
          <p:cNvSpPr txBox="1"/>
          <p:nvPr/>
        </p:nvSpPr>
        <p:spPr>
          <a:xfrm>
            <a:off x="75050" y="504251"/>
            <a:ext cx="6435736" cy="369332"/>
          </a:xfrm>
          <a:prstGeom prst="rect">
            <a:avLst/>
          </a:prstGeom>
          <a:noFill/>
        </p:spPr>
        <p:txBody>
          <a:bodyPr wrap="none" rtlCol="0">
            <a:spAutoFit/>
          </a:bodyPr>
          <a:lstStyle/>
          <a:p>
            <a:r>
              <a:rPr lang="hu-HU" dirty="0">
                <a:solidFill>
                  <a:srgbClr val="333399"/>
                </a:solidFill>
              </a:rPr>
              <a:t>3</a:t>
            </a:r>
            <a:r>
              <a:rPr lang="hu-HU" dirty="0" smtClean="0">
                <a:solidFill>
                  <a:srgbClr val="333399"/>
                </a:solidFill>
              </a:rPr>
              <a:t>.4 Processors implementing the ARMv7 - ARMv8</a:t>
            </a:r>
            <a:r>
              <a:rPr lang="en-US" dirty="0" smtClean="0">
                <a:solidFill>
                  <a:srgbClr val="333399"/>
                </a:solidFill>
              </a:rPr>
              <a:t> </a:t>
            </a:r>
            <a:r>
              <a:rPr lang="hu-HU" dirty="0" smtClean="0">
                <a:solidFill>
                  <a:srgbClr val="333399"/>
                </a:solidFill>
              </a:rPr>
              <a:t>ISA</a:t>
            </a:r>
            <a:endParaRPr lang="en-US" dirty="0">
              <a:solidFill>
                <a:srgbClr val="333399"/>
              </a:solidFill>
            </a:endParaRPr>
          </a:p>
        </p:txBody>
      </p:sp>
      <p:sp>
        <p:nvSpPr>
          <p:cNvPr id="17" name="TextBox 16"/>
          <p:cNvSpPr txBox="1"/>
          <p:nvPr/>
        </p:nvSpPr>
        <p:spPr>
          <a:xfrm>
            <a:off x="329421" y="982300"/>
            <a:ext cx="8802025" cy="1528624"/>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0070C0"/>
                </a:solidFill>
              </a:rPr>
              <a:t>P</a:t>
            </a:r>
            <a:r>
              <a:rPr lang="en-US" sz="1600" dirty="0" smtClean="0">
                <a:solidFill>
                  <a:srgbClr val="0070C0"/>
                </a:solidFill>
              </a:rPr>
              <a:t>rocessors implementing the </a:t>
            </a:r>
            <a:r>
              <a:rPr lang="en-US" sz="1600" dirty="0" err="1" smtClean="0">
                <a:solidFill>
                  <a:srgbClr val="0070C0"/>
                </a:solidFill>
              </a:rPr>
              <a:t>ARMv7</a:t>
            </a:r>
            <a:r>
              <a:rPr lang="en-US" sz="1600" dirty="0" smtClean="0">
                <a:solidFill>
                  <a:srgbClr val="0070C0"/>
                </a:solidFill>
              </a:rPr>
              <a:t> or </a:t>
            </a:r>
            <a:r>
              <a:rPr lang="en-US" sz="1600" dirty="0" err="1" smtClean="0">
                <a:solidFill>
                  <a:srgbClr val="0070C0"/>
                </a:solidFill>
              </a:rPr>
              <a:t>ARMv8</a:t>
            </a:r>
            <a:r>
              <a:rPr lang="en-US" sz="1600" dirty="0" smtClean="0">
                <a:solidFill>
                  <a:srgbClr val="0070C0"/>
                </a:solidFill>
              </a:rPr>
              <a:t> ISA are designated </a:t>
            </a:r>
            <a:r>
              <a:rPr lang="en-US" sz="1600" dirty="0" smtClean="0">
                <a:solidFill>
                  <a:srgbClr val="FF0000"/>
                </a:solidFill>
              </a:rPr>
              <a:t>Cortex family</a:t>
            </a:r>
          </a:p>
          <a:p>
            <a:pPr>
              <a:spcAft>
                <a:spcPts val="600"/>
              </a:spcAft>
              <a:buClr>
                <a:schemeClr val="tx1"/>
              </a:buClr>
            </a:pPr>
            <a:r>
              <a:rPr lang="en-US" sz="1600" dirty="0">
                <a:solidFill>
                  <a:srgbClr val="0070C0"/>
                </a:solidFill>
              </a:rPr>
              <a:t> </a:t>
            </a:r>
            <a:r>
              <a:rPr lang="en-US" sz="1600" dirty="0" smtClean="0">
                <a:solidFill>
                  <a:srgbClr val="0070C0"/>
                </a:solidFill>
              </a:rPr>
              <a:t>     processors.</a:t>
            </a:r>
          </a:p>
          <a:p>
            <a:pPr marL="285750" indent="-285750">
              <a:spcAft>
                <a:spcPts val="400"/>
              </a:spcAft>
              <a:buClr>
                <a:schemeClr val="tx1"/>
              </a:buClr>
              <a:buFont typeface="Arial" panose="020B0604020202020204" pitchFamily="34" charset="0"/>
              <a:buChar char="•"/>
            </a:pPr>
            <a:r>
              <a:rPr lang="en-US" sz="1600" dirty="0" smtClean="0">
                <a:solidFill>
                  <a:srgbClr val="0070C0"/>
                </a:solidFill>
              </a:rPr>
              <a:t>The </a:t>
            </a:r>
            <a:r>
              <a:rPr lang="en-US" sz="1600" dirty="0" smtClean="0">
                <a:solidFill>
                  <a:srgbClr val="FF0000"/>
                </a:solidFill>
              </a:rPr>
              <a:t>Cortex-family</a:t>
            </a:r>
            <a:r>
              <a:rPr lang="en-US" sz="1600" dirty="0" smtClean="0">
                <a:solidFill>
                  <a:srgbClr val="0070C0"/>
                </a:solidFill>
              </a:rPr>
              <a:t> </a:t>
            </a:r>
            <a:r>
              <a:rPr lang="en-US" sz="1600" dirty="0" smtClean="0"/>
              <a:t>along with its first member</a:t>
            </a:r>
            <a:r>
              <a:rPr lang="en-US" sz="1600" dirty="0" smtClean="0">
                <a:solidFill>
                  <a:srgbClr val="0070C0"/>
                </a:solidFill>
              </a:rPr>
              <a:t>, </a:t>
            </a:r>
            <a:r>
              <a:rPr lang="en-US" sz="1600" dirty="0" smtClean="0"/>
              <a:t>the </a:t>
            </a:r>
            <a:r>
              <a:rPr lang="en-US" sz="1600" dirty="0" smtClean="0">
                <a:solidFill>
                  <a:srgbClr val="0070C0"/>
                </a:solidFill>
              </a:rPr>
              <a:t>Cortex-</a:t>
            </a:r>
            <a:r>
              <a:rPr lang="en-US" sz="1600" dirty="0" err="1" smtClean="0">
                <a:solidFill>
                  <a:srgbClr val="0070C0"/>
                </a:solidFill>
              </a:rPr>
              <a:t>M3</a:t>
            </a:r>
            <a:r>
              <a:rPr lang="en-US" sz="1600" dirty="0" smtClean="0">
                <a:solidFill>
                  <a:srgbClr val="0070C0"/>
                </a:solidFill>
              </a:rPr>
              <a:t> processor </a:t>
            </a:r>
            <a:r>
              <a:rPr lang="en-US" sz="1600" dirty="0" smtClean="0"/>
              <a:t>was</a:t>
            </a:r>
          </a:p>
          <a:p>
            <a:pPr>
              <a:spcAft>
                <a:spcPts val="600"/>
              </a:spcAft>
              <a:buClr>
                <a:schemeClr val="tx1"/>
              </a:buClr>
            </a:pPr>
            <a:r>
              <a:rPr lang="en-US" sz="1600" dirty="0"/>
              <a:t> </a:t>
            </a:r>
            <a:r>
              <a:rPr lang="en-US" sz="1600" dirty="0" smtClean="0"/>
              <a:t>     announced in </a:t>
            </a:r>
            <a:r>
              <a:rPr lang="en-US" sz="1600" dirty="0" smtClean="0">
                <a:solidFill>
                  <a:srgbClr val="0070C0"/>
                </a:solidFill>
              </a:rPr>
              <a:t>10/2004,</a:t>
            </a:r>
            <a:r>
              <a:rPr lang="en-US" sz="1600" dirty="0" smtClean="0">
                <a:solidFill>
                  <a:srgbClr val="FF0000"/>
                </a:solidFill>
              </a:rPr>
              <a:t> </a:t>
            </a:r>
            <a:r>
              <a:rPr lang="en-US" sz="1600" dirty="0" smtClean="0"/>
              <a:t>without disclosing the </a:t>
            </a:r>
            <a:r>
              <a:rPr lang="hu-HU" sz="1600" dirty="0" smtClean="0"/>
              <a:t>ARMv7 ISA.</a:t>
            </a:r>
            <a:endParaRPr lang="en-US" sz="1600" dirty="0" smtClean="0"/>
          </a:p>
          <a:p>
            <a:pPr marL="285750" indent="-285750">
              <a:spcAft>
                <a:spcPts val="400"/>
              </a:spcAft>
              <a:buClr>
                <a:schemeClr val="tx1"/>
              </a:buClr>
              <a:buFont typeface="Arial" panose="020B0604020202020204" pitchFamily="34" charset="0"/>
              <a:buChar char="•"/>
            </a:pPr>
            <a:r>
              <a:rPr lang="en-US" sz="1600" dirty="0" smtClean="0"/>
              <a:t>AMD revealed the </a:t>
            </a:r>
            <a:r>
              <a:rPr lang="en-US" sz="1600" dirty="0" smtClean="0">
                <a:solidFill>
                  <a:srgbClr val="FF0000"/>
                </a:solidFill>
              </a:rPr>
              <a:t>technical specification of the </a:t>
            </a:r>
            <a:r>
              <a:rPr lang="en-US" sz="1600" dirty="0" err="1" smtClean="0">
                <a:solidFill>
                  <a:srgbClr val="FF0000"/>
                </a:solidFill>
              </a:rPr>
              <a:t>ARMv7</a:t>
            </a:r>
            <a:r>
              <a:rPr lang="en-US" sz="1600" dirty="0" smtClean="0">
                <a:solidFill>
                  <a:srgbClr val="FF0000"/>
                </a:solidFill>
              </a:rPr>
              <a:t> ISA </a:t>
            </a:r>
            <a:r>
              <a:rPr lang="en-US" sz="1600" dirty="0" smtClean="0"/>
              <a:t>finally in </a:t>
            </a:r>
            <a:r>
              <a:rPr lang="hu-HU" sz="1600" dirty="0" smtClean="0">
                <a:solidFill>
                  <a:srgbClr val="0070C0"/>
                </a:solidFill>
              </a:rPr>
              <a:t>3/2005</a:t>
            </a:r>
            <a:r>
              <a:rPr lang="en-US" sz="1600" dirty="0" smtClean="0">
                <a:solidFill>
                  <a:srgbClr val="0070C0"/>
                </a:solidFill>
              </a:rPr>
              <a:t>.</a:t>
            </a:r>
            <a:endParaRPr lang="hu-HU" sz="1600" dirty="0" smtClean="0">
              <a:solidFill>
                <a:srgbClr val="0070C0"/>
              </a:solidFill>
            </a:endParaRPr>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918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(2)</a:t>
            </a:r>
            <a:endParaRPr lang="en-US" dirty="0">
              <a:solidFill>
                <a:srgbClr val="FFFFFF"/>
              </a:solidFill>
            </a:endParaRPr>
          </a:p>
        </p:txBody>
      </p:sp>
      <p:sp>
        <p:nvSpPr>
          <p:cNvPr id="4" name="TextBox 3"/>
          <p:cNvSpPr txBox="1"/>
          <p:nvPr/>
        </p:nvSpPr>
        <p:spPr>
          <a:xfrm>
            <a:off x="73220" y="1808820"/>
            <a:ext cx="3630738" cy="338554"/>
          </a:xfrm>
          <a:prstGeom prst="rect">
            <a:avLst/>
          </a:prstGeom>
          <a:noFill/>
        </p:spPr>
        <p:txBody>
          <a:bodyPr wrap="none" rtlCol="0">
            <a:spAutoFit/>
          </a:bodyPr>
          <a:lstStyle/>
          <a:p>
            <a:r>
              <a:rPr lang="en-US" sz="1600" dirty="0">
                <a:solidFill>
                  <a:srgbClr val="FF0000"/>
                </a:solidFill>
              </a:rPr>
              <a:t>The Cortex-A </a:t>
            </a:r>
            <a:r>
              <a:rPr lang="en-US" sz="1600" dirty="0" smtClean="0">
                <a:solidFill>
                  <a:srgbClr val="FF0000"/>
                </a:solidFill>
              </a:rPr>
              <a:t>(application) profile</a:t>
            </a:r>
            <a:endParaRPr lang="en-US" sz="1600" dirty="0">
              <a:solidFill>
                <a:srgbClr val="FF0000"/>
              </a:solidFill>
            </a:endParaRPr>
          </a:p>
        </p:txBody>
      </p:sp>
      <p:sp>
        <p:nvSpPr>
          <p:cNvPr id="5" name="TextBox 4"/>
          <p:cNvSpPr txBox="1"/>
          <p:nvPr/>
        </p:nvSpPr>
        <p:spPr>
          <a:xfrm>
            <a:off x="412295" y="2114942"/>
            <a:ext cx="8345170"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It aims </a:t>
            </a:r>
            <a:r>
              <a:rPr lang="en-US" sz="1600" dirty="0" smtClean="0">
                <a:solidFill>
                  <a:srgbClr val="000000"/>
                </a:solidFill>
              </a:rPr>
              <a:t>at </a:t>
            </a:r>
            <a:r>
              <a:rPr lang="en-US" sz="1600" dirty="0" smtClean="0">
                <a:solidFill>
                  <a:srgbClr val="0070C0"/>
                </a:solidFill>
              </a:rPr>
              <a:t>application processors for complex OS and user applications</a:t>
            </a:r>
            <a:r>
              <a:rPr lang="en-US" sz="1600" dirty="0" smtClean="0">
                <a:solidFill>
                  <a:srgbClr val="000000"/>
                </a:solidFill>
              </a:rPr>
              <a:t>, </a:t>
            </a:r>
            <a:r>
              <a:rPr lang="en-US" sz="1600" dirty="0">
                <a:solidFill>
                  <a:srgbClr val="000000"/>
                </a:solidFill>
              </a:rPr>
              <a:t>like </a:t>
            </a:r>
            <a:endParaRPr lang="en-US" sz="1600" dirty="0" smtClean="0">
              <a:solidFill>
                <a:srgbClr val="000000"/>
              </a:solidFill>
            </a:endParaRPr>
          </a:p>
          <a:p>
            <a:r>
              <a:rPr lang="en-US" sz="1600" dirty="0">
                <a:solidFill>
                  <a:srgbClr val="000000"/>
                </a:solidFill>
              </a:rPr>
              <a:t> </a:t>
            </a:r>
            <a:r>
              <a:rPr lang="en-US" sz="1600" dirty="0" smtClean="0">
                <a:solidFill>
                  <a:srgbClr val="000000"/>
                </a:solidFill>
              </a:rPr>
              <a:t>    processors in smartphones, </a:t>
            </a:r>
            <a:r>
              <a:rPr lang="en-US" sz="1600" dirty="0">
                <a:solidFill>
                  <a:srgbClr val="000000"/>
                </a:solidFill>
              </a:rPr>
              <a:t>tablets, netbooks, eBook </a:t>
            </a:r>
            <a:r>
              <a:rPr lang="en-US" sz="1600" dirty="0" smtClean="0">
                <a:solidFill>
                  <a:srgbClr val="000000"/>
                </a:solidFill>
              </a:rPr>
              <a:t>readers etc.</a:t>
            </a:r>
            <a:endParaRPr lang="en-US" sz="1600" dirty="0">
              <a:solidFill>
                <a:srgbClr val="000000"/>
              </a:solidFill>
            </a:endParaRPr>
          </a:p>
        </p:txBody>
      </p:sp>
      <p:sp>
        <p:nvSpPr>
          <p:cNvPr id="10" name="TextBox 9"/>
          <p:cNvSpPr txBox="1"/>
          <p:nvPr/>
        </p:nvSpPr>
        <p:spPr>
          <a:xfrm>
            <a:off x="74277" y="979680"/>
            <a:ext cx="9015032" cy="830997"/>
          </a:xfrm>
          <a:prstGeom prst="rect">
            <a:avLst/>
          </a:prstGeom>
          <a:noFill/>
        </p:spPr>
        <p:txBody>
          <a:bodyPr wrap="none" rtlCol="0">
            <a:spAutoFit/>
          </a:bodyPr>
          <a:lstStyle/>
          <a:p>
            <a:pPr lvl="0"/>
            <a:r>
              <a:rPr lang="en-US" sz="1600" dirty="0" smtClean="0">
                <a:solidFill>
                  <a:srgbClr val="000000"/>
                </a:solidFill>
              </a:rPr>
              <a:t>Along with revealing the </a:t>
            </a:r>
            <a:r>
              <a:rPr lang="hu-HU" sz="1600" dirty="0" smtClean="0"/>
              <a:t>technical specifications </a:t>
            </a:r>
            <a:r>
              <a:rPr lang="hu-HU" sz="1600" dirty="0" smtClean="0">
                <a:solidFill>
                  <a:srgbClr val="000000"/>
                </a:solidFill>
              </a:rPr>
              <a:t>for the </a:t>
            </a:r>
            <a:r>
              <a:rPr lang="hu-HU" sz="1600" dirty="0" smtClean="0">
                <a:solidFill>
                  <a:srgbClr val="FF0000"/>
                </a:solidFill>
              </a:rPr>
              <a:t>ARMv7 ISA </a:t>
            </a:r>
            <a:r>
              <a:rPr lang="en-US" sz="1600" dirty="0" smtClean="0">
                <a:solidFill>
                  <a:srgbClr val="0070C0"/>
                </a:solidFill>
              </a:rPr>
              <a:t>in 3/2005 </a:t>
            </a:r>
            <a:r>
              <a:rPr lang="en-US" sz="1600" dirty="0" smtClean="0"/>
              <a:t>ARM</a:t>
            </a:r>
          </a:p>
          <a:p>
            <a:pPr lvl="0"/>
            <a:r>
              <a:rPr lang="en-US" sz="1600" dirty="0">
                <a:solidFill>
                  <a:srgbClr val="FF0000"/>
                </a:solidFill>
              </a:rPr>
              <a:t> </a:t>
            </a:r>
            <a:r>
              <a:rPr lang="en-US" sz="1600" dirty="0" smtClean="0">
                <a:solidFill>
                  <a:srgbClr val="FF0000"/>
                </a:solidFill>
              </a:rPr>
              <a:t> </a:t>
            </a:r>
            <a:r>
              <a:rPr lang="en-US" sz="1600" dirty="0" smtClean="0">
                <a:solidFill>
                  <a:srgbClr val="000000"/>
                </a:solidFill>
              </a:rPr>
              <a:t>introduced </a:t>
            </a:r>
            <a:r>
              <a:rPr lang="en-US" sz="1600" dirty="0" smtClean="0">
                <a:solidFill>
                  <a:srgbClr val="FF0000"/>
                </a:solidFill>
              </a:rPr>
              <a:t>three family profiles</a:t>
            </a:r>
            <a:r>
              <a:rPr lang="hu-HU" sz="1600" dirty="0" smtClean="0">
                <a:solidFill>
                  <a:srgbClr val="0070C0"/>
                </a:solidFill>
              </a:rPr>
              <a:t> </a:t>
            </a:r>
            <a:r>
              <a:rPr lang="en-US" sz="1600" dirty="0" smtClean="0">
                <a:solidFill>
                  <a:srgbClr val="0070C0"/>
                </a:solidFill>
              </a:rPr>
              <a:t>to </a:t>
            </a:r>
            <a:r>
              <a:rPr lang="en-US" sz="1600" dirty="0">
                <a:solidFill>
                  <a:srgbClr val="0070C0"/>
                </a:solidFill>
              </a:rPr>
              <a:t>optimize </a:t>
            </a:r>
            <a:r>
              <a:rPr lang="en-US" sz="1600" dirty="0" smtClean="0">
                <a:solidFill>
                  <a:srgbClr val="0070C0"/>
                </a:solidFill>
              </a:rPr>
              <a:t>its </a:t>
            </a:r>
            <a:r>
              <a:rPr lang="hu-HU" sz="1600" dirty="0" smtClean="0">
                <a:solidFill>
                  <a:srgbClr val="0070C0"/>
                </a:solidFill>
              </a:rPr>
              <a:t>Cortex family </a:t>
            </a:r>
            <a:r>
              <a:rPr lang="en-US" sz="1600" dirty="0" smtClean="0">
                <a:solidFill>
                  <a:srgbClr val="0070C0"/>
                </a:solidFill>
              </a:rPr>
              <a:t>processors </a:t>
            </a:r>
            <a:r>
              <a:rPr lang="hu-HU" sz="1600" dirty="0" smtClean="0">
                <a:solidFill>
                  <a:srgbClr val="0070C0"/>
                </a:solidFill>
              </a:rPr>
              <a:t>for</a:t>
            </a:r>
            <a:endParaRPr lang="en-US" sz="1600" dirty="0" smtClean="0">
              <a:solidFill>
                <a:srgbClr val="0070C0"/>
              </a:solidFill>
            </a:endParaRPr>
          </a:p>
          <a:p>
            <a:pPr lvl="0"/>
            <a:r>
              <a:rPr lang="en-US" sz="1600" dirty="0">
                <a:solidFill>
                  <a:srgbClr val="0070C0"/>
                </a:solidFill>
              </a:rPr>
              <a:t> </a:t>
            </a:r>
            <a:r>
              <a:rPr lang="en-US" sz="1600" dirty="0" smtClean="0">
                <a:solidFill>
                  <a:srgbClr val="0070C0"/>
                </a:solidFill>
              </a:rPr>
              <a:t> specific </a:t>
            </a:r>
            <a:r>
              <a:rPr lang="en-US" sz="1600" dirty="0">
                <a:solidFill>
                  <a:srgbClr val="0070C0"/>
                </a:solidFill>
              </a:rPr>
              <a:t>market </a:t>
            </a:r>
            <a:r>
              <a:rPr lang="hu-HU" sz="1600" dirty="0" smtClean="0">
                <a:solidFill>
                  <a:srgbClr val="0070C0"/>
                </a:solidFill>
              </a:rPr>
              <a:t>segments:</a:t>
            </a:r>
            <a:endParaRPr lang="en-US" dirty="0"/>
          </a:p>
        </p:txBody>
      </p:sp>
      <p:sp>
        <p:nvSpPr>
          <p:cNvPr id="11" name="TextBox 10"/>
          <p:cNvSpPr txBox="1"/>
          <p:nvPr/>
        </p:nvSpPr>
        <p:spPr>
          <a:xfrm>
            <a:off x="74357" y="505022"/>
            <a:ext cx="5511573" cy="369332"/>
          </a:xfrm>
          <a:prstGeom prst="rect">
            <a:avLst/>
          </a:prstGeom>
          <a:noFill/>
        </p:spPr>
        <p:txBody>
          <a:bodyPr wrap="none" rtlCol="0">
            <a:spAutoFit/>
          </a:bodyPr>
          <a:lstStyle/>
          <a:p>
            <a:r>
              <a:rPr lang="hu-HU" dirty="0" smtClean="0">
                <a:solidFill>
                  <a:schemeClr val="accent6"/>
                </a:solidFill>
              </a:rPr>
              <a:t>Profiles of </a:t>
            </a:r>
            <a:r>
              <a:rPr lang="en-US" dirty="0" smtClean="0">
                <a:solidFill>
                  <a:schemeClr val="accent6"/>
                </a:solidFill>
              </a:rPr>
              <a:t>ARM</a:t>
            </a:r>
            <a:r>
              <a:rPr lang="hu-HU" dirty="0" smtClean="0">
                <a:solidFill>
                  <a:schemeClr val="accent6"/>
                </a:solidFill>
              </a:rPr>
              <a:t>’s</a:t>
            </a:r>
            <a:r>
              <a:rPr lang="en-US" dirty="0" smtClean="0">
                <a:solidFill>
                  <a:schemeClr val="accent6"/>
                </a:solidFill>
              </a:rPr>
              <a:t> Cortex family </a:t>
            </a:r>
            <a:r>
              <a:rPr lang="en-US" dirty="0" smtClean="0"/>
              <a:t>[6], [7], [113]</a:t>
            </a:r>
            <a:endParaRPr lang="en-US" dirty="0"/>
          </a:p>
        </p:txBody>
      </p:sp>
      <p:sp>
        <p:nvSpPr>
          <p:cNvPr id="12" name="TextBox 11"/>
          <p:cNvSpPr txBox="1"/>
          <p:nvPr/>
        </p:nvSpPr>
        <p:spPr>
          <a:xfrm>
            <a:off x="412016" y="2699717"/>
            <a:ext cx="87108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Cortex-A family supports a </a:t>
            </a:r>
            <a:r>
              <a:rPr lang="en-US" sz="1600" dirty="0" smtClean="0">
                <a:solidFill>
                  <a:srgbClr val="FF0000"/>
                </a:solidFill>
              </a:rPr>
              <a:t>Virtual Memory System Architecture </a:t>
            </a:r>
            <a:r>
              <a:rPr lang="en-US" sz="1600" dirty="0" smtClean="0">
                <a:solidFill>
                  <a:srgbClr val="0070C0"/>
                </a:solidFill>
              </a:rPr>
              <a:t>based on a</a:t>
            </a:r>
          </a:p>
          <a:p>
            <a:pPr>
              <a:spcAft>
                <a:spcPts val="600"/>
              </a:spcAft>
            </a:pPr>
            <a:r>
              <a:rPr lang="en-US" sz="1600" dirty="0" smtClean="0">
                <a:solidFill>
                  <a:srgbClr val="0070C0"/>
                </a:solidFill>
              </a:rPr>
              <a:t>      Memory Management Unit (</a:t>
            </a:r>
            <a:r>
              <a:rPr lang="en-US" sz="1600" dirty="0" err="1" smtClean="0">
                <a:solidFill>
                  <a:srgbClr val="0070C0"/>
                </a:solidFill>
              </a:rPr>
              <a:t>MMU</a:t>
            </a:r>
            <a:r>
              <a:rPr lang="en-US" sz="1600" dirty="0" smtClean="0">
                <a:solidFill>
                  <a:srgbClr val="0070C0"/>
                </a:solidFill>
              </a:rPr>
              <a:t>).</a:t>
            </a:r>
          </a:p>
        </p:txBody>
      </p:sp>
      <p:sp>
        <p:nvSpPr>
          <p:cNvPr id="13" name="TextBox 12"/>
          <p:cNvSpPr txBox="1"/>
          <p:nvPr/>
        </p:nvSpPr>
        <p:spPr>
          <a:xfrm>
            <a:off x="950043" y="3621013"/>
            <a:ext cx="2856872" cy="907941"/>
          </a:xfrm>
          <a:prstGeom prst="rect">
            <a:avLst/>
          </a:prstGeom>
          <a:noFill/>
        </p:spPr>
        <p:txBody>
          <a:bodyPr wrap="none" rtlCol="0">
            <a:spAutoFit/>
          </a:bodyPr>
          <a:lstStyle/>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err="1">
                <a:solidFill>
                  <a:srgbClr val="FF0000"/>
                </a:solidFill>
              </a:rPr>
              <a:t>A64</a:t>
            </a:r>
            <a:r>
              <a:rPr lang="en-US" sz="1600" dirty="0">
                <a:solidFill>
                  <a:srgbClr val="000000"/>
                </a:solidFill>
              </a:rPr>
              <a:t> (</a:t>
            </a:r>
            <a:r>
              <a:rPr lang="en-US" sz="1600" dirty="0" err="1">
                <a:solidFill>
                  <a:srgbClr val="000000"/>
                </a:solidFill>
              </a:rPr>
              <a:t>AArch64</a:t>
            </a:r>
            <a:r>
              <a:rPr lang="en-US" sz="1600" dirty="0">
                <a:solidFill>
                  <a:srgbClr val="000000"/>
                </a:solidFill>
              </a:rPr>
              <a:t>), </a:t>
            </a:r>
            <a:endParaRPr lang="en-US" sz="1600" dirty="0" smtClean="0">
              <a:solidFill>
                <a:srgbClr val="000000"/>
              </a:solidFill>
            </a:endParaRPr>
          </a:p>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err="1">
                <a:solidFill>
                  <a:srgbClr val="FF0000"/>
                </a:solidFill>
              </a:rPr>
              <a:t>A32</a:t>
            </a:r>
            <a:r>
              <a:rPr lang="en-US" sz="1600" dirty="0">
                <a:solidFill>
                  <a:srgbClr val="000000"/>
                </a:solidFill>
              </a:rPr>
              <a:t> (</a:t>
            </a:r>
            <a:r>
              <a:rPr lang="en-US" sz="1600" dirty="0" err="1">
                <a:solidFill>
                  <a:srgbClr val="000000"/>
                </a:solidFill>
              </a:rPr>
              <a:t>AArch32</a:t>
            </a:r>
            <a:r>
              <a:rPr lang="en-US" sz="1600" dirty="0">
                <a:solidFill>
                  <a:srgbClr val="000000"/>
                </a:solidFill>
              </a:rPr>
              <a:t>) </a:t>
            </a:r>
            <a:r>
              <a:rPr lang="en-US" sz="1600" dirty="0" smtClean="0">
                <a:solidFill>
                  <a:srgbClr val="000000"/>
                </a:solidFill>
              </a:rPr>
              <a:t>and</a:t>
            </a:r>
          </a:p>
          <a:p>
            <a:pPr marL="285750" lvl="0" indent="-285750">
              <a:spcAft>
                <a:spcPts val="300"/>
              </a:spcAft>
              <a:buFont typeface="Arial" panose="020B0604020202020204" pitchFamily="34" charset="0"/>
              <a:buChar char="•"/>
            </a:pPr>
            <a:r>
              <a:rPr lang="en-US" sz="1600" dirty="0" smtClean="0">
                <a:solidFill>
                  <a:srgbClr val="000000"/>
                </a:solidFill>
              </a:rPr>
              <a:t>the </a:t>
            </a:r>
            <a:r>
              <a:rPr lang="en-US" sz="1600" dirty="0" err="1">
                <a:solidFill>
                  <a:srgbClr val="FF0000"/>
                </a:solidFill>
              </a:rPr>
              <a:t>T32</a:t>
            </a:r>
            <a:r>
              <a:rPr lang="en-US" sz="1600" dirty="0">
                <a:solidFill>
                  <a:srgbClr val="000000"/>
                </a:solidFill>
              </a:rPr>
              <a:t> (</a:t>
            </a:r>
            <a:r>
              <a:rPr lang="en-US" sz="1600" dirty="0" err="1">
                <a:solidFill>
                  <a:srgbClr val="000000"/>
                </a:solidFill>
              </a:rPr>
              <a:t>Thumb32</a:t>
            </a:r>
            <a:r>
              <a:rPr lang="en-US" sz="1600" dirty="0" smtClean="0">
                <a:solidFill>
                  <a:srgbClr val="000000"/>
                </a:solidFill>
              </a:rPr>
              <a:t>)</a:t>
            </a:r>
            <a:endParaRPr lang="en-US" dirty="0"/>
          </a:p>
        </p:txBody>
      </p:sp>
      <p:sp>
        <p:nvSpPr>
          <p:cNvPr id="15" name="TextBox 14"/>
          <p:cNvSpPr txBox="1"/>
          <p:nvPr/>
        </p:nvSpPr>
        <p:spPr>
          <a:xfrm>
            <a:off x="645338" y="4526811"/>
            <a:ext cx="1875835" cy="338554"/>
          </a:xfrm>
          <a:prstGeom prst="rect">
            <a:avLst/>
          </a:prstGeom>
          <a:noFill/>
        </p:spPr>
        <p:txBody>
          <a:bodyPr wrap="none" rtlCol="0">
            <a:spAutoFit/>
          </a:bodyPr>
          <a:lstStyle/>
          <a:p>
            <a:r>
              <a:rPr lang="en-US" sz="1600" dirty="0">
                <a:solidFill>
                  <a:srgbClr val="000000"/>
                </a:solidFill>
              </a:rPr>
              <a:t> instruction set. </a:t>
            </a:r>
            <a:endParaRPr lang="en-US" dirty="0"/>
          </a:p>
        </p:txBody>
      </p:sp>
      <p:sp>
        <p:nvSpPr>
          <p:cNvPr id="3" name="TextBox 2"/>
          <p:cNvSpPr txBox="1"/>
          <p:nvPr/>
        </p:nvSpPr>
        <p:spPr>
          <a:xfrm>
            <a:off x="404646" y="3248980"/>
            <a:ext cx="3964547"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rPr>
              <a:t>It supports </a:t>
            </a:r>
            <a:r>
              <a:rPr lang="en-US" sz="1600" dirty="0">
                <a:solidFill>
                  <a:srgbClr val="0070C0"/>
                </a:solidFill>
              </a:rPr>
              <a:t>three instruction sets</a:t>
            </a:r>
            <a:r>
              <a:rPr lang="en-US" sz="1600" dirty="0" smtClean="0">
                <a:solidFill>
                  <a:srgbClr val="0070C0"/>
                </a:solidFill>
              </a:rPr>
              <a:t>:</a:t>
            </a:r>
            <a:endParaRPr lang="en-US" dirty="0"/>
          </a:p>
        </p:txBody>
      </p:sp>
      <p:sp>
        <p:nvSpPr>
          <p:cNvPr id="1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2419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5" grpId="0"/>
      <p:bldP spid="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4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a:t>
            </a:r>
            <a:r>
              <a:rPr lang="en-US" dirty="0" err="1">
                <a:solidFill>
                  <a:srgbClr val="FFFFFF"/>
                </a:solidFill>
              </a:rPr>
              <a:t>v7</a:t>
            </a:r>
            <a:r>
              <a:rPr lang="en-US" dirty="0">
                <a:solidFill>
                  <a:srgbClr val="FFFFFF"/>
                </a:solidFill>
              </a:rPr>
              <a:t> - ARM </a:t>
            </a:r>
            <a:r>
              <a:rPr lang="en-US" dirty="0" err="1">
                <a:solidFill>
                  <a:srgbClr val="FFFFFF"/>
                </a:solidFill>
              </a:rPr>
              <a:t>v8</a:t>
            </a:r>
            <a:r>
              <a:rPr lang="en-US" dirty="0">
                <a:solidFill>
                  <a:srgbClr val="FFFFFF"/>
                </a:solidFill>
              </a:rPr>
              <a:t> ISA</a:t>
            </a:r>
            <a:r>
              <a:rPr lang="hu-HU" dirty="0">
                <a:solidFill>
                  <a:srgbClr val="FFFFFF"/>
                </a:solidFill>
              </a:rPr>
              <a:t> (</a:t>
            </a:r>
            <a:r>
              <a:rPr lang="en-US" dirty="0">
                <a:solidFill>
                  <a:srgbClr val="FFFFFF"/>
                </a:solidFill>
              </a:rPr>
              <a:t>3</a:t>
            </a:r>
            <a:r>
              <a:rPr lang="hu-HU" dirty="0">
                <a:solidFill>
                  <a:srgbClr val="FFFFFF"/>
                </a:solidFill>
              </a:rPr>
              <a:t>)</a:t>
            </a:r>
            <a:endParaRPr lang="en-US" dirty="0">
              <a:solidFill>
                <a:srgbClr val="FFFFFF"/>
              </a:solidFill>
            </a:endParaRPr>
          </a:p>
        </p:txBody>
      </p:sp>
      <p:sp>
        <p:nvSpPr>
          <p:cNvPr id="4" name="TextBox 3"/>
          <p:cNvSpPr txBox="1"/>
          <p:nvPr/>
        </p:nvSpPr>
        <p:spPr>
          <a:xfrm>
            <a:off x="73577" y="505528"/>
            <a:ext cx="4161332" cy="338554"/>
          </a:xfrm>
          <a:prstGeom prst="rect">
            <a:avLst/>
          </a:prstGeom>
          <a:noFill/>
        </p:spPr>
        <p:txBody>
          <a:bodyPr wrap="none" rtlCol="0">
            <a:spAutoFit/>
          </a:bodyPr>
          <a:lstStyle/>
          <a:p>
            <a:r>
              <a:rPr lang="en-US" sz="1600" dirty="0">
                <a:solidFill>
                  <a:srgbClr val="FF0000"/>
                </a:solidFill>
              </a:rPr>
              <a:t>The Cortex-R </a:t>
            </a:r>
            <a:r>
              <a:rPr lang="en-US" sz="1600" dirty="0" smtClean="0">
                <a:solidFill>
                  <a:srgbClr val="FF0000"/>
                </a:solidFill>
              </a:rPr>
              <a:t>(Real-time) profile [113]</a:t>
            </a:r>
            <a:endParaRPr lang="en-US" sz="1600" dirty="0">
              <a:solidFill>
                <a:srgbClr val="FF0000"/>
              </a:solidFill>
            </a:endParaRPr>
          </a:p>
        </p:txBody>
      </p:sp>
      <p:sp>
        <p:nvSpPr>
          <p:cNvPr id="5" name="TextBox 4"/>
          <p:cNvSpPr txBox="1"/>
          <p:nvPr/>
        </p:nvSpPr>
        <p:spPr>
          <a:xfrm>
            <a:off x="233483" y="953725"/>
            <a:ext cx="906715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It marks </a:t>
            </a:r>
            <a:r>
              <a:rPr lang="en-US" sz="1600" dirty="0" smtClean="0">
                <a:solidFill>
                  <a:srgbClr val="0070C0"/>
                </a:solidFill>
              </a:rPr>
              <a:t>embedded processors </a:t>
            </a:r>
            <a:r>
              <a:rPr lang="en-US" sz="1600" dirty="0">
                <a:solidFill>
                  <a:srgbClr val="0070C0"/>
                </a:solidFill>
              </a:rPr>
              <a:t>for </a:t>
            </a:r>
            <a:r>
              <a:rPr lang="en-US" sz="1600" dirty="0" smtClean="0">
                <a:solidFill>
                  <a:srgbClr val="0070C0"/>
                </a:solidFill>
              </a:rPr>
              <a:t>real </a:t>
            </a:r>
            <a:r>
              <a:rPr lang="en-US" sz="1600" dirty="0">
                <a:solidFill>
                  <a:srgbClr val="0070C0"/>
                </a:solidFill>
              </a:rPr>
              <a:t>time applications</a:t>
            </a:r>
            <a:r>
              <a:rPr lang="en-US" sz="1600" dirty="0">
                <a:solidFill>
                  <a:srgbClr val="2D2D8A"/>
                </a:solidFill>
              </a:rPr>
              <a:t>, </a:t>
            </a:r>
            <a:r>
              <a:rPr lang="en-US" sz="1600" dirty="0">
                <a:solidFill>
                  <a:srgbClr val="000000"/>
                </a:solidFill>
              </a:rPr>
              <a:t>like mass storage </a:t>
            </a:r>
            <a:r>
              <a:rPr lang="en-US" sz="1600" dirty="0" smtClean="0">
                <a:solidFill>
                  <a:srgbClr val="000000"/>
                </a:solidFill>
              </a:rPr>
              <a:t>or</a:t>
            </a:r>
          </a:p>
          <a:p>
            <a:r>
              <a:rPr lang="en-US" sz="1600" dirty="0">
                <a:solidFill>
                  <a:srgbClr val="000000"/>
                </a:solidFill>
              </a:rPr>
              <a:t> </a:t>
            </a:r>
            <a:r>
              <a:rPr lang="en-US" sz="1600" dirty="0" smtClean="0">
                <a:solidFill>
                  <a:srgbClr val="000000"/>
                </a:solidFill>
              </a:rPr>
              <a:t>     printer controllers</a:t>
            </a:r>
            <a:r>
              <a:rPr lang="en-US" sz="1600" dirty="0">
                <a:solidFill>
                  <a:srgbClr val="000000"/>
                </a:solidFill>
              </a:rPr>
              <a:t>.</a:t>
            </a:r>
          </a:p>
        </p:txBody>
      </p:sp>
      <p:sp>
        <p:nvSpPr>
          <p:cNvPr id="6" name="TextBox 5"/>
          <p:cNvSpPr txBox="1"/>
          <p:nvPr/>
        </p:nvSpPr>
        <p:spPr>
          <a:xfrm>
            <a:off x="109590" y="2483605"/>
            <a:ext cx="4728987" cy="338554"/>
          </a:xfrm>
          <a:prstGeom prst="rect">
            <a:avLst/>
          </a:prstGeom>
          <a:noFill/>
        </p:spPr>
        <p:txBody>
          <a:bodyPr wrap="none" rtlCol="0">
            <a:spAutoFit/>
          </a:bodyPr>
          <a:lstStyle/>
          <a:p>
            <a:r>
              <a:rPr lang="en-US" sz="1600" dirty="0">
                <a:solidFill>
                  <a:srgbClr val="FF0000"/>
                </a:solidFill>
              </a:rPr>
              <a:t>The Cortex-M </a:t>
            </a:r>
            <a:r>
              <a:rPr lang="en-US" sz="1600" dirty="0" smtClean="0">
                <a:solidFill>
                  <a:srgbClr val="FF0000"/>
                </a:solidFill>
              </a:rPr>
              <a:t>(Microcontroller) profile [113]</a:t>
            </a:r>
            <a:endParaRPr lang="en-US" sz="1600" dirty="0">
              <a:solidFill>
                <a:srgbClr val="FF0000"/>
              </a:solidFill>
            </a:endParaRPr>
          </a:p>
        </p:txBody>
      </p:sp>
      <p:sp>
        <p:nvSpPr>
          <p:cNvPr id="7" name="TextBox 6"/>
          <p:cNvSpPr txBox="1"/>
          <p:nvPr/>
        </p:nvSpPr>
        <p:spPr>
          <a:xfrm>
            <a:off x="453786" y="2798640"/>
            <a:ext cx="88316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0000"/>
                </a:solidFill>
              </a:rPr>
              <a:t>Processors of the M profile are optimized </a:t>
            </a:r>
            <a:r>
              <a:rPr lang="en-US" sz="1600" dirty="0">
                <a:solidFill>
                  <a:srgbClr val="0070C0"/>
                </a:solidFill>
              </a:rPr>
              <a:t>for </a:t>
            </a:r>
            <a:r>
              <a:rPr lang="en-US" sz="1600" dirty="0" smtClean="0">
                <a:solidFill>
                  <a:srgbClr val="0070C0"/>
                </a:solidFill>
              </a:rPr>
              <a:t>deeply embedded processors</a:t>
            </a:r>
          </a:p>
          <a:p>
            <a:r>
              <a:rPr lang="en-US" sz="1600" dirty="0">
                <a:solidFill>
                  <a:srgbClr val="0070C0"/>
                </a:solidFill>
              </a:rPr>
              <a:t> </a:t>
            </a:r>
            <a:r>
              <a:rPr lang="en-US" sz="1600" dirty="0" smtClean="0">
                <a:solidFill>
                  <a:srgbClr val="0070C0"/>
                </a:solidFill>
              </a:rPr>
              <a:t>     aimed at microcontroller and cost </a:t>
            </a:r>
            <a:r>
              <a:rPr lang="en-US" sz="1600" dirty="0">
                <a:solidFill>
                  <a:srgbClr val="0070C0"/>
                </a:solidFill>
              </a:rPr>
              <a:t>sensitive </a:t>
            </a:r>
            <a:r>
              <a:rPr lang="en-US" sz="1600" dirty="0" smtClean="0">
                <a:solidFill>
                  <a:srgbClr val="0070C0"/>
                </a:solidFill>
              </a:rPr>
              <a:t>applications</a:t>
            </a:r>
            <a:r>
              <a:rPr lang="en-US" sz="1600" dirty="0" smtClean="0">
                <a:solidFill>
                  <a:srgbClr val="000000"/>
                </a:solidFill>
              </a:rPr>
              <a:t>, </a:t>
            </a:r>
            <a:r>
              <a:rPr lang="en-US" sz="1600" dirty="0">
                <a:solidFill>
                  <a:srgbClr val="000000"/>
                </a:solidFill>
              </a:rPr>
              <a:t>like automotive </a:t>
            </a:r>
            <a:r>
              <a:rPr lang="en-US" sz="1600" dirty="0" smtClean="0">
                <a:solidFill>
                  <a:srgbClr val="000000"/>
                </a:solidFill>
              </a:rPr>
              <a:t>body</a:t>
            </a:r>
          </a:p>
          <a:p>
            <a:r>
              <a:rPr lang="en-US" sz="1600" dirty="0">
                <a:solidFill>
                  <a:srgbClr val="000000"/>
                </a:solidFill>
              </a:rPr>
              <a:t> </a:t>
            </a:r>
            <a:r>
              <a:rPr lang="en-US" sz="1600" dirty="0" smtClean="0">
                <a:solidFill>
                  <a:srgbClr val="000000"/>
                </a:solidFill>
              </a:rPr>
              <a:t>     </a:t>
            </a:r>
            <a:r>
              <a:rPr lang="en-US" sz="1600" dirty="0">
                <a:solidFill>
                  <a:srgbClr val="000000"/>
                </a:solidFill>
              </a:rPr>
              <a:t>electronics</a:t>
            </a:r>
            <a:r>
              <a:rPr lang="en-US" sz="1600" dirty="0" smtClean="0">
                <a:solidFill>
                  <a:srgbClr val="000000"/>
                </a:solidFill>
              </a:rPr>
              <a:t>, </a:t>
            </a:r>
            <a:r>
              <a:rPr lang="hu-HU" sz="1600" dirty="0" smtClean="0">
                <a:solidFill>
                  <a:srgbClr val="000000"/>
                </a:solidFill>
              </a:rPr>
              <a:t>or </a:t>
            </a:r>
            <a:r>
              <a:rPr lang="en-US" sz="1600" dirty="0" smtClean="0">
                <a:solidFill>
                  <a:srgbClr val="000000"/>
                </a:solidFill>
              </a:rPr>
              <a:t>smart </a:t>
            </a:r>
            <a:r>
              <a:rPr lang="en-US" sz="1600" dirty="0">
                <a:solidFill>
                  <a:srgbClr val="000000"/>
                </a:solidFill>
              </a:rPr>
              <a:t>sensors.</a:t>
            </a:r>
          </a:p>
        </p:txBody>
      </p:sp>
      <p:sp>
        <p:nvSpPr>
          <p:cNvPr id="10" name="TextBox 9"/>
          <p:cNvSpPr txBox="1"/>
          <p:nvPr/>
        </p:nvSpPr>
        <p:spPr>
          <a:xfrm>
            <a:off x="232553" y="1493495"/>
            <a:ext cx="8337347"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000000"/>
                </a:solidFill>
              </a:rPr>
              <a:t>It implements </a:t>
            </a:r>
            <a:r>
              <a:rPr lang="en-US" sz="1600" dirty="0">
                <a:solidFill>
                  <a:srgbClr val="000000"/>
                </a:solidFill>
              </a:rPr>
              <a:t>a </a:t>
            </a:r>
            <a:r>
              <a:rPr lang="en-US" sz="1600" dirty="0">
                <a:solidFill>
                  <a:srgbClr val="FF0000"/>
                </a:solidFill>
              </a:rPr>
              <a:t>Protected Memory System Architecture (</a:t>
            </a:r>
            <a:r>
              <a:rPr lang="en-US" sz="1600" dirty="0" err="1">
                <a:solidFill>
                  <a:srgbClr val="FF0000"/>
                </a:solidFill>
              </a:rPr>
              <a:t>PMSA</a:t>
            </a:r>
            <a:r>
              <a:rPr lang="en-US" sz="1600" dirty="0">
                <a:solidFill>
                  <a:srgbClr val="FF0000"/>
                </a:solidFill>
              </a:rPr>
              <a:t>) </a:t>
            </a:r>
            <a:r>
              <a:rPr lang="en-US" sz="1600" dirty="0">
                <a:solidFill>
                  <a:srgbClr val="0070C0"/>
                </a:solidFill>
              </a:rPr>
              <a:t>based on a </a:t>
            </a:r>
            <a:endParaRPr lang="en-US" sz="1600" dirty="0" smtClean="0">
              <a:solidFill>
                <a:srgbClr val="0070C0"/>
              </a:solidFill>
            </a:endParaRPr>
          </a:p>
          <a:p>
            <a:pPr lvl="0">
              <a:spcAft>
                <a:spcPts val="600"/>
              </a:spcAft>
            </a:pPr>
            <a:r>
              <a:rPr lang="en-US" sz="1600" dirty="0">
                <a:solidFill>
                  <a:srgbClr val="0070C0"/>
                </a:solidFill>
              </a:rPr>
              <a:t> </a:t>
            </a:r>
            <a:r>
              <a:rPr lang="en-US" sz="1600" dirty="0" smtClean="0">
                <a:solidFill>
                  <a:srgbClr val="0070C0"/>
                </a:solidFill>
              </a:rPr>
              <a:t>     Memory </a:t>
            </a:r>
            <a:r>
              <a:rPr lang="en-US" sz="1600" dirty="0">
                <a:solidFill>
                  <a:srgbClr val="0070C0"/>
                </a:solidFill>
              </a:rPr>
              <a:t>Protection Unit (</a:t>
            </a:r>
            <a:r>
              <a:rPr lang="en-US" sz="1600" dirty="0" err="1">
                <a:solidFill>
                  <a:srgbClr val="0070C0"/>
                </a:solidFill>
              </a:rPr>
              <a:t>MPU</a:t>
            </a:r>
            <a:r>
              <a:rPr lang="en-US" sz="1600" dirty="0" smtClean="0">
                <a:solidFill>
                  <a:srgbClr val="0070C0"/>
                </a:solidFill>
              </a:rPr>
              <a:t>).</a:t>
            </a:r>
          </a:p>
          <a:p>
            <a:pPr marL="285750" indent="-285750">
              <a:buFont typeface="Arial" panose="020B0604020202020204" pitchFamily="34" charset="0"/>
              <a:buChar char="•"/>
            </a:pPr>
            <a:r>
              <a:rPr lang="en-US" sz="1600" dirty="0" smtClean="0"/>
              <a:t>Supports </a:t>
            </a:r>
            <a:r>
              <a:rPr lang="en-US" sz="1600" dirty="0"/>
              <a:t>the </a:t>
            </a:r>
            <a:r>
              <a:rPr lang="en-US" sz="1600" dirty="0" err="1">
                <a:solidFill>
                  <a:srgbClr val="FF0000"/>
                </a:solidFill>
              </a:rPr>
              <a:t>A32</a:t>
            </a:r>
            <a:r>
              <a:rPr lang="en-US" sz="1600" dirty="0">
                <a:solidFill>
                  <a:srgbClr val="FF0000"/>
                </a:solidFill>
              </a:rPr>
              <a:t> and </a:t>
            </a:r>
            <a:r>
              <a:rPr lang="en-US" sz="1600" dirty="0" err="1">
                <a:solidFill>
                  <a:srgbClr val="FF0000"/>
                </a:solidFill>
              </a:rPr>
              <a:t>T32</a:t>
            </a:r>
            <a:r>
              <a:rPr lang="en-US" sz="1600" dirty="0">
                <a:solidFill>
                  <a:srgbClr val="FF0000"/>
                </a:solidFill>
              </a:rPr>
              <a:t> </a:t>
            </a:r>
            <a:r>
              <a:rPr lang="en-US" sz="1600" dirty="0"/>
              <a:t>instruction sets</a:t>
            </a:r>
            <a:r>
              <a:rPr lang="en-US" sz="1600" dirty="0" smtClean="0"/>
              <a:t>.</a:t>
            </a:r>
            <a:endParaRPr lang="en-US" dirty="0"/>
          </a:p>
        </p:txBody>
      </p:sp>
      <p:sp>
        <p:nvSpPr>
          <p:cNvPr id="12" name="TextBox 11"/>
          <p:cNvSpPr txBox="1"/>
          <p:nvPr/>
        </p:nvSpPr>
        <p:spPr>
          <a:xfrm>
            <a:off x="445332" y="3661576"/>
            <a:ext cx="8601009" cy="1231106"/>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Supports </a:t>
            </a:r>
            <a:r>
              <a:rPr lang="en-US" sz="1600" dirty="0" smtClean="0">
                <a:solidFill>
                  <a:srgbClr val="0070C0"/>
                </a:solidFill>
              </a:rPr>
              <a:t>writing interrupt </a:t>
            </a:r>
            <a:r>
              <a:rPr lang="en-US" sz="1600" dirty="0">
                <a:solidFill>
                  <a:srgbClr val="0070C0"/>
                </a:solidFill>
              </a:rPr>
              <a:t>handlers in high-level languages</a:t>
            </a:r>
            <a:r>
              <a:rPr lang="en-US" sz="1600" dirty="0"/>
              <a:t>. </a:t>
            </a:r>
            <a:endParaRPr lang="en-US" sz="1600" dirty="0" smtClean="0"/>
          </a:p>
          <a:p>
            <a:pPr marL="285750" indent="-285750">
              <a:spcAft>
                <a:spcPts val="600"/>
              </a:spcAft>
              <a:buFont typeface="Arial" panose="020B0604020202020204" pitchFamily="34" charset="0"/>
              <a:buChar char="•"/>
            </a:pPr>
            <a:r>
              <a:rPr lang="en-US" sz="1600" dirty="0" smtClean="0"/>
              <a:t>It implements a </a:t>
            </a:r>
            <a:r>
              <a:rPr lang="en-US" sz="1600" dirty="0" smtClean="0">
                <a:solidFill>
                  <a:srgbClr val="FF0000"/>
                </a:solidFill>
              </a:rPr>
              <a:t>variant of the Protected Memory System Architecture (</a:t>
            </a:r>
            <a:r>
              <a:rPr lang="en-US" sz="1600" dirty="0" err="1" smtClean="0">
                <a:solidFill>
                  <a:srgbClr val="FF0000"/>
                </a:solidFill>
              </a:rPr>
              <a:t>PMSA</a:t>
            </a:r>
            <a:r>
              <a:rPr lang="en-US" sz="1600" dirty="0" smtClean="0">
                <a:solidFill>
                  <a:srgbClr val="FF0000"/>
                </a:solidFill>
              </a:rPr>
              <a:t>).</a:t>
            </a:r>
          </a:p>
          <a:p>
            <a:pPr marL="285750" indent="-285750">
              <a:buFont typeface="Arial" panose="020B0604020202020204" pitchFamily="34" charset="0"/>
              <a:buChar char="•"/>
            </a:pPr>
            <a:r>
              <a:rPr lang="en-US" sz="1600" dirty="0" smtClean="0"/>
              <a:t>It supports a variant of the </a:t>
            </a:r>
            <a:r>
              <a:rPr lang="en-US" sz="1600" dirty="0" err="1" smtClean="0">
                <a:solidFill>
                  <a:srgbClr val="FF0000"/>
                </a:solidFill>
              </a:rPr>
              <a:t>T32</a:t>
            </a:r>
            <a:r>
              <a:rPr lang="en-US" sz="1600" dirty="0" smtClean="0">
                <a:solidFill>
                  <a:srgbClr val="FF0000"/>
                </a:solidFill>
              </a:rPr>
              <a:t> </a:t>
            </a:r>
            <a:r>
              <a:rPr lang="en-US" sz="1600" dirty="0" smtClean="0"/>
              <a:t>instruction set.</a:t>
            </a:r>
            <a:endParaRPr lang="en-US" sz="1600" dirty="0"/>
          </a:p>
          <a:p>
            <a:endParaRPr lang="en-US" sz="1600" dirty="0"/>
          </a:p>
        </p:txBody>
      </p:sp>
    </p:spTree>
    <p:extLst>
      <p:ext uri="{BB962C8B-B14F-4D97-AF65-F5344CB8AC3E}">
        <p14:creationId xmlns:p14="http://schemas.microsoft.com/office/powerpoint/2010/main" val="15335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818" y="504789"/>
            <a:ext cx="8810425" cy="369332"/>
          </a:xfrm>
          <a:prstGeom prst="rect">
            <a:avLst/>
          </a:prstGeom>
          <a:noFill/>
        </p:spPr>
        <p:txBody>
          <a:bodyPr wrap="none" rtlCol="0">
            <a:spAutoFit/>
          </a:bodyPr>
          <a:lstStyle/>
          <a:p>
            <a:r>
              <a:rPr lang="en-US" dirty="0" err="1" smtClean="0">
                <a:solidFill>
                  <a:srgbClr val="2D2D8A"/>
                </a:solidFill>
              </a:rPr>
              <a:t>Exten</a:t>
            </a:r>
            <a:r>
              <a:rPr lang="hu-HU" dirty="0" smtClean="0">
                <a:solidFill>
                  <a:srgbClr val="2D2D8A"/>
                </a:solidFill>
              </a:rPr>
              <a:t>ding</a:t>
            </a:r>
            <a:r>
              <a:rPr lang="en-US" dirty="0" smtClean="0">
                <a:solidFill>
                  <a:srgbClr val="2D2D8A"/>
                </a:solidFill>
              </a:rPr>
              <a:t> the ARM Cortex family with the </a:t>
            </a:r>
            <a:r>
              <a:rPr lang="en-US" dirty="0" err="1" smtClean="0">
                <a:solidFill>
                  <a:srgbClr val="2D2D8A"/>
                </a:solidFill>
              </a:rPr>
              <a:t>SecurCore</a:t>
            </a:r>
            <a:r>
              <a:rPr lang="en-US" dirty="0" smtClean="0">
                <a:solidFill>
                  <a:srgbClr val="2D2D8A"/>
                </a:solidFill>
              </a:rPr>
              <a:t> profile in 10/2007</a:t>
            </a:r>
            <a:endParaRPr lang="en-US" dirty="0">
              <a:solidFill>
                <a:srgbClr val="2D2D8A"/>
              </a:solidFill>
            </a:endParaRPr>
          </a:p>
        </p:txBody>
      </p:sp>
      <p:sp>
        <p:nvSpPr>
          <p:cNvPr id="6" name="TextBox 5"/>
          <p:cNvSpPr txBox="1"/>
          <p:nvPr/>
        </p:nvSpPr>
        <p:spPr>
          <a:xfrm>
            <a:off x="235659" y="977645"/>
            <a:ext cx="6141810"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0000"/>
                </a:solidFill>
              </a:rPr>
              <a:t>In 10/2007 ARM introduced the </a:t>
            </a:r>
            <a:r>
              <a:rPr lang="en-US" sz="1600" dirty="0" err="1" smtClean="0">
                <a:solidFill>
                  <a:srgbClr val="FF0000"/>
                </a:solidFill>
              </a:rPr>
              <a:t>SecurCore</a:t>
            </a:r>
            <a:r>
              <a:rPr lang="en-US" sz="1600" dirty="0" smtClean="0">
                <a:solidFill>
                  <a:srgbClr val="FF0000"/>
                </a:solidFill>
              </a:rPr>
              <a:t> profile</a:t>
            </a:r>
            <a:r>
              <a:rPr lang="en-US" sz="1600" dirty="0" smtClean="0">
                <a:solidFill>
                  <a:srgbClr val="000000"/>
                </a:solidFill>
              </a:rPr>
              <a:t>.</a:t>
            </a:r>
          </a:p>
          <a:p>
            <a:pPr marL="285750" indent="-285750">
              <a:spcAft>
                <a:spcPts val="300"/>
              </a:spcAft>
              <a:buFont typeface="Arial" panose="020B0604020202020204" pitchFamily="34" charset="0"/>
              <a:buChar char="•"/>
            </a:pPr>
            <a:r>
              <a:rPr lang="en-US" sz="1600" dirty="0" smtClean="0">
                <a:solidFill>
                  <a:srgbClr val="000000"/>
                </a:solidFill>
              </a:rPr>
              <a:t>It is optimized </a:t>
            </a:r>
            <a:r>
              <a:rPr lang="en-US" sz="1600" dirty="0" smtClean="0">
                <a:solidFill>
                  <a:srgbClr val="0070C0"/>
                </a:solidFill>
              </a:rPr>
              <a:t>for smart card and secure applications</a:t>
            </a:r>
            <a:r>
              <a:rPr lang="en-US" sz="1600" dirty="0" smtClean="0">
                <a:solidFill>
                  <a:srgbClr val="000000"/>
                </a:solidFill>
              </a:rPr>
              <a:t>. </a:t>
            </a:r>
            <a:endParaRPr lang="en-US" sz="1600" dirty="0">
              <a:solidFill>
                <a:srgbClr val="000000"/>
              </a:solidFill>
            </a:endParaRPr>
          </a:p>
        </p:txBody>
      </p:sp>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a:solidFill>
                  <a:srgbClr val="FFFFFF"/>
                </a:solidFill>
              </a:rPr>
              <a:t>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25165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553"/>
          <a:stretch/>
        </p:blipFill>
        <p:spPr bwMode="auto">
          <a:xfrm>
            <a:off x="1994740" y="1268760"/>
            <a:ext cx="4962525" cy="2970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01670" y="4530606"/>
            <a:ext cx="5849678" cy="338554"/>
          </a:xfrm>
          <a:prstGeom prst="rect">
            <a:avLst/>
          </a:prstGeom>
          <a:noFill/>
        </p:spPr>
        <p:txBody>
          <a:bodyPr wrap="none" rtlCol="0">
            <a:spAutoFit/>
          </a:bodyPr>
          <a:lstStyle/>
          <a:p>
            <a:r>
              <a:rPr lang="hu-HU" sz="1600" dirty="0" smtClean="0">
                <a:solidFill>
                  <a:srgbClr val="000000"/>
                </a:solidFill>
              </a:rPr>
              <a:t>Figure: </a:t>
            </a:r>
            <a:r>
              <a:rPr lang="en-US" sz="1600" dirty="0" smtClean="0">
                <a:solidFill>
                  <a:srgbClr val="000000"/>
                </a:solidFill>
              </a:rPr>
              <a:t>The </a:t>
            </a:r>
            <a:r>
              <a:rPr lang="en-US" sz="1600" dirty="0">
                <a:solidFill>
                  <a:srgbClr val="000000"/>
                </a:solidFill>
              </a:rPr>
              <a:t>headquarters of ARM </a:t>
            </a:r>
            <a:r>
              <a:rPr lang="en-US" sz="1600" dirty="0" smtClean="0">
                <a:solidFill>
                  <a:srgbClr val="000000"/>
                </a:solidFill>
              </a:rPr>
              <a:t>Ltd. about 1990</a:t>
            </a:r>
            <a:r>
              <a:rPr lang="hu-HU" sz="1600" dirty="0" smtClean="0">
                <a:solidFill>
                  <a:srgbClr val="000000"/>
                </a:solidFill>
              </a:rPr>
              <a:t> </a:t>
            </a:r>
            <a:r>
              <a:rPr lang="en-US" sz="1600" dirty="0" smtClean="0">
                <a:solidFill>
                  <a:srgbClr val="000000"/>
                </a:solidFill>
              </a:rPr>
              <a:t>[</a:t>
            </a:r>
            <a:r>
              <a:rPr lang="hu-HU" sz="1600" dirty="0" smtClean="0">
                <a:solidFill>
                  <a:srgbClr val="000000"/>
                </a:solidFill>
              </a:rPr>
              <a:t>62</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75056" y="508122"/>
            <a:ext cx="2449710" cy="338554"/>
          </a:xfrm>
          <a:prstGeom prst="rect">
            <a:avLst/>
          </a:prstGeom>
          <a:noFill/>
        </p:spPr>
        <p:txBody>
          <a:bodyPr wrap="none" rtlCol="0">
            <a:spAutoFit/>
          </a:bodyPr>
          <a:lstStyle/>
          <a:p>
            <a:r>
              <a:rPr lang="en-US" sz="1600" dirty="0">
                <a:solidFill>
                  <a:srgbClr val="FF0000"/>
                </a:solidFill>
              </a:rPr>
              <a:t>Historical </a:t>
            </a:r>
            <a:r>
              <a:rPr lang="en-US" sz="1600" dirty="0" smtClean="0">
                <a:solidFill>
                  <a:srgbClr val="FF0000"/>
                </a:solidFill>
              </a:rPr>
              <a:t>remarks</a:t>
            </a:r>
            <a:r>
              <a:rPr lang="en-US" sz="1600" dirty="0" smtClean="0">
                <a:solidFill>
                  <a:srgbClr val="000000"/>
                </a:solidFill>
              </a:rPr>
              <a:t> </a:t>
            </a:r>
            <a:r>
              <a:rPr lang="en-US" sz="1600" dirty="0" smtClean="0">
                <a:solidFill>
                  <a:srgbClr val="FF0000"/>
                </a:solidFill>
              </a:rPr>
              <a:t>-2</a:t>
            </a:r>
            <a:endParaRPr lang="en-US" sz="1600" dirty="0">
              <a:solidFill>
                <a:srgbClr val="FF0000"/>
              </a:solidFill>
            </a:endParaRPr>
          </a:p>
        </p:txBody>
      </p:sp>
      <p:sp>
        <p:nvSpPr>
          <p:cNvPr id="7"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11</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34480090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a:solidFill>
                  <a:srgbClr val="FFFFFF"/>
                </a:solidFill>
              </a:rPr>
              <a:t>5</a:t>
            </a:r>
            <a:r>
              <a:rPr lang="hu-HU" dirty="0">
                <a:solidFill>
                  <a:srgbClr val="FFFFFF"/>
                </a:solidFill>
              </a:rPr>
              <a:t>)</a:t>
            </a:r>
            <a:endParaRPr lang="en-US" dirty="0">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875" t="13200" r="9625" b="6600"/>
          <a:stretch/>
        </p:blipFill>
        <p:spPr bwMode="auto">
          <a:xfrm>
            <a:off x="2726795" y="693135"/>
            <a:ext cx="6278880" cy="611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0742" y="642054"/>
            <a:ext cx="2496966" cy="646331"/>
          </a:xfrm>
          <a:prstGeom prst="rect">
            <a:avLst/>
          </a:prstGeom>
        </p:spPr>
        <p:txBody>
          <a:bodyPr wrap="none">
            <a:spAutoFit/>
          </a:bodyPr>
          <a:lstStyle/>
          <a:p>
            <a:r>
              <a:rPr lang="en-US" dirty="0">
                <a:solidFill>
                  <a:srgbClr val="333399"/>
                </a:solidFill>
              </a:rPr>
              <a:t>Recent ARM </a:t>
            </a:r>
            <a:r>
              <a:rPr lang="en-US" dirty="0" smtClean="0">
                <a:solidFill>
                  <a:srgbClr val="333399"/>
                </a:solidFill>
              </a:rPr>
              <a:t>profiles</a:t>
            </a:r>
          </a:p>
          <a:p>
            <a:r>
              <a:rPr lang="en-US" dirty="0" smtClean="0">
                <a:solidFill>
                  <a:srgbClr val="333399"/>
                </a:solidFill>
              </a:rPr>
              <a:t> </a:t>
            </a:r>
            <a:r>
              <a:rPr lang="en-US" dirty="0">
                <a:solidFill>
                  <a:srgbClr val="333399"/>
                </a:solidFill>
              </a:rPr>
              <a:t>and </a:t>
            </a:r>
            <a:r>
              <a:rPr lang="en-US" dirty="0" smtClean="0">
                <a:solidFill>
                  <a:srgbClr val="333399"/>
                </a:solidFill>
              </a:rPr>
              <a:t>processors </a:t>
            </a:r>
            <a:r>
              <a:rPr lang="en-US" dirty="0" smtClean="0"/>
              <a:t>[6]</a:t>
            </a:r>
            <a:endParaRPr lang="en-US" dirty="0"/>
          </a:p>
        </p:txBody>
      </p:sp>
    </p:spTree>
    <p:extLst>
      <p:ext uri="{BB962C8B-B14F-4D97-AF65-F5344CB8AC3E}">
        <p14:creationId xmlns:p14="http://schemas.microsoft.com/office/powerpoint/2010/main" val="247373065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err="1">
                <a:solidFill>
                  <a:srgbClr val="FFFFFF"/>
                </a:solidFill>
              </a:rPr>
              <a:t>5b</a:t>
            </a:r>
            <a:r>
              <a:rPr lang="hu-HU" dirty="0">
                <a:solidFill>
                  <a:srgbClr val="FFFFFF"/>
                </a:solidFill>
              </a:rPr>
              <a:t>)</a:t>
            </a:r>
            <a:endParaRPr lang="en-US" dirty="0">
              <a:solidFill>
                <a:srgbClr val="FFFFFF"/>
              </a:solidFill>
            </a:endParaRPr>
          </a:p>
        </p:txBody>
      </p:sp>
      <p:sp>
        <p:nvSpPr>
          <p:cNvPr id="7" name="TextBox 6"/>
          <p:cNvSpPr txBox="1"/>
          <p:nvPr/>
        </p:nvSpPr>
        <p:spPr>
          <a:xfrm>
            <a:off x="73766" y="929556"/>
            <a:ext cx="8313110" cy="584775"/>
          </a:xfrm>
          <a:prstGeom prst="rect">
            <a:avLst/>
          </a:prstGeom>
          <a:noFill/>
        </p:spPr>
        <p:txBody>
          <a:bodyPr wrap="none" rtlCol="0">
            <a:spAutoFit/>
          </a:bodyPr>
          <a:lstStyle/>
          <a:p>
            <a:r>
              <a:rPr lang="en-US" sz="1600" dirty="0" smtClean="0">
                <a:solidFill>
                  <a:srgbClr val="000000"/>
                </a:solidFill>
              </a:rPr>
              <a:t>According to the general scope of </a:t>
            </a:r>
            <a:r>
              <a:rPr lang="en-US" sz="1600" dirty="0" err="1" smtClean="0">
                <a:solidFill>
                  <a:srgbClr val="000000"/>
                </a:solidFill>
              </a:rPr>
              <a:t>th</a:t>
            </a:r>
            <a:r>
              <a:rPr lang="hu-HU" sz="1600" dirty="0" smtClean="0">
                <a:solidFill>
                  <a:srgbClr val="000000"/>
                </a:solidFill>
              </a:rPr>
              <a:t>is</a:t>
            </a:r>
            <a:r>
              <a:rPr lang="en-US" sz="1600" dirty="0" smtClean="0">
                <a:solidFill>
                  <a:srgbClr val="000000"/>
                </a:solidFill>
              </a:rPr>
              <a:t> Lecture Notes, subsequently </a:t>
            </a:r>
            <a:r>
              <a:rPr lang="en-US" sz="1600" dirty="0" smtClean="0">
                <a:solidFill>
                  <a:srgbClr val="0070C0"/>
                </a:solidFill>
              </a:rPr>
              <a:t>we will be</a:t>
            </a:r>
          </a:p>
          <a:p>
            <a:r>
              <a:rPr lang="en-US" sz="1600" dirty="0">
                <a:solidFill>
                  <a:srgbClr val="0070C0"/>
                </a:solidFill>
              </a:rPr>
              <a:t> </a:t>
            </a:r>
            <a:r>
              <a:rPr lang="en-US" sz="1600" dirty="0" smtClean="0">
                <a:solidFill>
                  <a:srgbClr val="0070C0"/>
                </a:solidFill>
              </a:rPr>
              <a:t> concerned only with </a:t>
            </a:r>
            <a:r>
              <a:rPr lang="en-US" sz="1600" dirty="0" smtClean="0">
                <a:solidFill>
                  <a:srgbClr val="FF0000"/>
                </a:solidFill>
              </a:rPr>
              <a:t>the Cortex-A series</a:t>
            </a:r>
            <a:r>
              <a:rPr lang="en-US" sz="1600" dirty="0" smtClean="0">
                <a:solidFill>
                  <a:srgbClr val="000000"/>
                </a:solidFill>
              </a:rPr>
              <a:t>.</a:t>
            </a:r>
            <a:endParaRPr lang="en-US" sz="1600" dirty="0">
              <a:solidFill>
                <a:srgbClr val="000000"/>
              </a:solidFill>
            </a:endParaRPr>
          </a:p>
        </p:txBody>
      </p:sp>
      <p:sp>
        <p:nvSpPr>
          <p:cNvPr id="2" name="TextBox 1"/>
          <p:cNvSpPr txBox="1"/>
          <p:nvPr/>
        </p:nvSpPr>
        <p:spPr>
          <a:xfrm>
            <a:off x="72431" y="504313"/>
            <a:ext cx="977960" cy="338554"/>
          </a:xfrm>
          <a:prstGeom prst="rect">
            <a:avLst/>
          </a:prstGeom>
          <a:noFill/>
        </p:spPr>
        <p:txBody>
          <a:bodyPr wrap="none" rtlCol="0">
            <a:spAutoFit/>
          </a:bodyPr>
          <a:lstStyle/>
          <a:p>
            <a:r>
              <a:rPr lang="en-US" sz="1600" dirty="0" smtClean="0">
                <a:solidFill>
                  <a:srgbClr val="FF0000"/>
                </a:solidFill>
              </a:rPr>
              <a:t>Remark</a:t>
            </a:r>
            <a:endParaRPr lang="en-US" sz="1600" dirty="0">
              <a:solidFill>
                <a:srgbClr val="FF0000"/>
              </a:solidFill>
            </a:endParaRPr>
          </a:p>
        </p:txBody>
      </p:sp>
    </p:spTree>
    <p:extLst>
      <p:ext uri="{BB962C8B-B14F-4D97-AF65-F5344CB8AC3E}">
        <p14:creationId xmlns:p14="http://schemas.microsoft.com/office/powerpoint/2010/main" val="75381691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3.</a:t>
            </a:r>
            <a:r>
              <a:rPr lang="en-US" dirty="0">
                <a:solidFill>
                  <a:srgbClr val="FFFFFF"/>
                </a:solidFill>
              </a:rPr>
              <a:t>4 Processors implementing the ARM v7 - ARM v8 ISA</a:t>
            </a:r>
            <a:r>
              <a:rPr lang="hu-HU" dirty="0">
                <a:solidFill>
                  <a:srgbClr val="FFFFFF"/>
                </a:solidFill>
              </a:rPr>
              <a:t> (</a:t>
            </a:r>
            <a:r>
              <a:rPr lang="en-US" dirty="0">
                <a:solidFill>
                  <a:srgbClr val="FFFFFF"/>
                </a:solidFill>
              </a:rPr>
              <a:t>6</a:t>
            </a:r>
            <a:r>
              <a:rPr lang="hu-HU" dirty="0">
                <a:solidFill>
                  <a:srgbClr val="FFFFFF"/>
                </a:solidFill>
              </a:rPr>
              <a:t>)</a:t>
            </a:r>
            <a:endParaRPr lang="en-US" dirty="0">
              <a:solidFill>
                <a:srgbClr val="FFFFFF"/>
              </a:solidFill>
            </a:endParaRPr>
          </a:p>
        </p:txBody>
      </p:sp>
      <p:sp>
        <p:nvSpPr>
          <p:cNvPr id="3" name="TextBox 2"/>
          <p:cNvSpPr txBox="1"/>
          <p:nvPr/>
        </p:nvSpPr>
        <p:spPr>
          <a:xfrm>
            <a:off x="75052" y="505866"/>
            <a:ext cx="7248138" cy="369332"/>
          </a:xfrm>
          <a:prstGeom prst="rect">
            <a:avLst/>
          </a:prstGeom>
          <a:noFill/>
        </p:spPr>
        <p:txBody>
          <a:bodyPr wrap="none" rtlCol="0">
            <a:spAutoFit/>
          </a:bodyPr>
          <a:lstStyle/>
          <a:p>
            <a:r>
              <a:rPr lang="en-US" dirty="0" smtClean="0">
                <a:solidFill>
                  <a:srgbClr val="333399"/>
                </a:solidFill>
              </a:rPr>
              <a:t>Overview of the evolution of the Cortex-A series processors</a:t>
            </a:r>
            <a:endParaRPr lang="en-US" dirty="0">
              <a:solidFill>
                <a:srgbClr val="333399"/>
              </a:solidFill>
            </a:endParaRPr>
          </a:p>
        </p:txBody>
      </p:sp>
      <p:sp>
        <p:nvSpPr>
          <p:cNvPr id="17" name="TextBox 16"/>
          <p:cNvSpPr txBox="1"/>
          <p:nvPr/>
        </p:nvSpPr>
        <p:spPr>
          <a:xfrm>
            <a:off x="288790" y="974055"/>
            <a:ext cx="8883009" cy="1400383"/>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600" dirty="0" smtClean="0">
                <a:solidFill>
                  <a:srgbClr val="0070C0"/>
                </a:solidFill>
              </a:rPr>
              <a:t>In 2012 ARM  expanded their Cortex family </a:t>
            </a:r>
            <a:r>
              <a:rPr lang="hu-HU" sz="1600" dirty="0" smtClean="0"/>
              <a:t>by processors</a:t>
            </a:r>
            <a:r>
              <a:rPr lang="hu-HU" sz="1600" dirty="0" smtClean="0">
                <a:solidFill>
                  <a:srgbClr val="FF0000"/>
                </a:solidFill>
              </a:rPr>
              <a:t> </a:t>
            </a:r>
            <a:r>
              <a:rPr lang="hu-HU" sz="1600" dirty="0" smtClean="0">
                <a:solidFill>
                  <a:srgbClr val="0070C0"/>
                </a:solidFill>
              </a:rPr>
              <a:t>implementing the</a:t>
            </a:r>
            <a:endParaRPr lang="en-US" sz="1600" dirty="0" smtClean="0">
              <a:solidFill>
                <a:srgbClr val="0070C0"/>
              </a:solidFill>
            </a:endParaRPr>
          </a:p>
          <a:p>
            <a:pPr>
              <a:spcAft>
                <a:spcPts val="600"/>
              </a:spcAft>
              <a:buClr>
                <a:schemeClr val="tx1"/>
              </a:buClr>
            </a:pPr>
            <a:r>
              <a:rPr lang="en-US" sz="1600" dirty="0">
                <a:solidFill>
                  <a:srgbClr val="0070C0"/>
                </a:solidFill>
              </a:rPr>
              <a:t> </a:t>
            </a:r>
            <a:r>
              <a:rPr lang="en-US" sz="1600" dirty="0" smtClean="0">
                <a:solidFill>
                  <a:srgbClr val="0070C0"/>
                </a:solidFill>
              </a:rPr>
              <a:t>    </a:t>
            </a:r>
            <a:r>
              <a:rPr lang="hu-HU" sz="1600" dirty="0" smtClean="0">
                <a:solidFill>
                  <a:srgbClr val="0070C0"/>
                </a:solidFill>
              </a:rPr>
              <a:t> </a:t>
            </a:r>
            <a:r>
              <a:rPr lang="hu-HU" sz="1600" dirty="0" smtClean="0">
                <a:solidFill>
                  <a:srgbClr val="FF0000"/>
                </a:solidFill>
              </a:rPr>
              <a:t>64-bit</a:t>
            </a:r>
            <a:r>
              <a:rPr lang="en-US" sz="1600" dirty="0" smtClean="0">
                <a:solidFill>
                  <a:srgbClr val="FF0000"/>
                </a:solidFill>
              </a:rPr>
              <a:t> </a:t>
            </a:r>
            <a:r>
              <a:rPr lang="hu-HU" sz="1600" dirty="0" smtClean="0">
                <a:solidFill>
                  <a:srgbClr val="FF0000"/>
                </a:solidFill>
              </a:rPr>
              <a:t>ARMv8 ISA</a:t>
            </a:r>
            <a:r>
              <a:rPr lang="hu-HU" sz="1600" dirty="0" smtClean="0"/>
              <a:t>,</a:t>
            </a:r>
            <a:r>
              <a:rPr lang="hu-HU" sz="1600" dirty="0" smtClean="0">
                <a:solidFill>
                  <a:srgbClr val="FF0000"/>
                </a:solidFill>
              </a:rPr>
              <a:t> </a:t>
            </a:r>
            <a:r>
              <a:rPr lang="en-US" sz="1600" dirty="0" smtClean="0"/>
              <a:t>and subsequently</a:t>
            </a:r>
          </a:p>
          <a:p>
            <a:pPr marL="285750" indent="-285750">
              <a:buClr>
                <a:schemeClr val="tx1"/>
              </a:buClr>
              <a:buFont typeface="Arial" panose="020B0604020202020204" pitchFamily="34" charset="0"/>
              <a:buChar char="•"/>
            </a:pPr>
            <a:r>
              <a:rPr lang="en-US" sz="1600" dirty="0" smtClean="0"/>
              <a:t>in </a:t>
            </a:r>
            <a:r>
              <a:rPr lang="en-US" sz="1600" dirty="0" smtClean="0">
                <a:solidFill>
                  <a:srgbClr val="0070C0"/>
                </a:solidFill>
              </a:rPr>
              <a:t>5/2017 </a:t>
            </a:r>
            <a:r>
              <a:rPr lang="en-US" sz="1600" dirty="0" smtClean="0"/>
              <a:t>AMD enhanced its </a:t>
            </a:r>
            <a:r>
              <a:rPr lang="en-US" sz="1600" dirty="0" err="1" smtClean="0"/>
              <a:t>ARMv8</a:t>
            </a:r>
            <a:r>
              <a:rPr lang="en-US" sz="1600" dirty="0" smtClean="0"/>
              <a:t> ISA by the </a:t>
            </a:r>
            <a:r>
              <a:rPr lang="en-US" sz="1600" dirty="0" err="1" smtClean="0">
                <a:solidFill>
                  <a:srgbClr val="FF0000"/>
                </a:solidFill>
              </a:rPr>
              <a:t>ARMv8.2</a:t>
            </a:r>
            <a:r>
              <a:rPr lang="en-US" sz="1600" dirty="0" smtClean="0">
                <a:solidFill>
                  <a:srgbClr val="FF0000"/>
                </a:solidFill>
              </a:rPr>
              <a:t> revision </a:t>
            </a:r>
            <a:r>
              <a:rPr lang="en-US" sz="1600" dirty="0" smtClean="0"/>
              <a:t>and introduced</a:t>
            </a:r>
          </a:p>
          <a:p>
            <a:pPr>
              <a:buClr>
                <a:schemeClr val="tx1"/>
              </a:buClr>
            </a:pPr>
            <a:r>
              <a:rPr lang="en-US" sz="1600" dirty="0" smtClean="0"/>
              <a:t>      first models implementing the new ISA release (the Cortex-</a:t>
            </a:r>
            <a:r>
              <a:rPr lang="en-US" sz="1600" dirty="0" err="1" smtClean="0"/>
              <a:t>A55</a:t>
            </a:r>
            <a:r>
              <a:rPr lang="en-US" sz="1600" dirty="0" smtClean="0"/>
              <a:t> and Cortex-</a:t>
            </a:r>
            <a:r>
              <a:rPr lang="en-US" sz="1600" dirty="0" err="1" smtClean="0"/>
              <a:t>A75</a:t>
            </a:r>
            <a:endParaRPr lang="en-US" sz="1600" dirty="0" smtClean="0"/>
          </a:p>
          <a:p>
            <a:pPr>
              <a:buClr>
                <a:schemeClr val="tx1"/>
              </a:buClr>
            </a:pPr>
            <a:r>
              <a:rPr lang="en-US" sz="1600" dirty="0" smtClean="0"/>
              <a:t>      models, </a:t>
            </a:r>
            <a:r>
              <a:rPr lang="hu-HU" sz="1600" dirty="0"/>
              <a:t>as indicate</a:t>
            </a:r>
            <a:r>
              <a:rPr lang="en-US" sz="1600" dirty="0"/>
              <a:t>d</a:t>
            </a:r>
            <a:r>
              <a:rPr lang="hu-HU" sz="1600" dirty="0"/>
              <a:t> below</a:t>
            </a:r>
            <a:r>
              <a:rPr lang="hu-HU" sz="1600" dirty="0" smtClean="0"/>
              <a:t>.</a:t>
            </a:r>
            <a:endParaRPr lang="en-US" sz="1600" dirty="0"/>
          </a:p>
        </p:txBody>
      </p:sp>
      <p:sp>
        <p:nvSpPr>
          <p:cNvPr id="16" name="Text Box 7"/>
          <p:cNvSpPr txBox="1">
            <a:spLocks noChangeArrowheads="1"/>
          </p:cNvSpPr>
          <p:nvPr/>
        </p:nvSpPr>
        <p:spPr bwMode="auto">
          <a:xfrm>
            <a:off x="385854" y="3326769"/>
            <a:ext cx="243095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Cortex-A processors implementing</a:t>
            </a:r>
          </a:p>
          <a:p>
            <a:pPr algn="ctr">
              <a:spcBef>
                <a:spcPct val="0"/>
              </a:spcBef>
              <a:buClrTx/>
              <a:buSzTx/>
              <a:buFontTx/>
              <a:buNone/>
            </a:pPr>
            <a:r>
              <a:rPr lang="en-US" altLang="en-US" sz="1300" b="1" dirty="0" smtClean="0">
                <a:solidFill>
                  <a:srgbClr val="000000"/>
                </a:solidFill>
              </a:rPr>
              <a:t> the </a:t>
            </a:r>
            <a:r>
              <a:rPr lang="en-US" altLang="en-US" sz="1300" b="1" dirty="0" err="1" smtClean="0">
                <a:solidFill>
                  <a:srgbClr val="000000"/>
                </a:solidFill>
              </a:rPr>
              <a:t>ARMv7</a:t>
            </a:r>
            <a:r>
              <a:rPr lang="en-US" altLang="en-US" sz="1300" b="1" dirty="0" smtClean="0">
                <a:solidFill>
                  <a:srgbClr val="000000"/>
                </a:solidFill>
              </a:rPr>
              <a:t> ISA</a:t>
            </a:r>
            <a:endParaRPr lang="en-US" altLang="en-US" sz="1300" b="1" dirty="0">
              <a:solidFill>
                <a:srgbClr val="000000"/>
              </a:solidFill>
            </a:endParaRPr>
          </a:p>
        </p:txBody>
      </p:sp>
      <p:sp>
        <p:nvSpPr>
          <p:cNvPr id="18" name="Text Box 16"/>
          <p:cNvSpPr txBox="1">
            <a:spLocks noChangeArrowheads="1"/>
          </p:cNvSpPr>
          <p:nvPr/>
        </p:nvSpPr>
        <p:spPr bwMode="auto">
          <a:xfrm>
            <a:off x="3558851" y="2621568"/>
            <a:ext cx="208582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Cortex-A processors</a:t>
            </a:r>
          </a:p>
        </p:txBody>
      </p:sp>
      <p:sp>
        <p:nvSpPr>
          <p:cNvPr id="19" name="Line 17"/>
          <p:cNvSpPr>
            <a:spLocks noChangeShapeType="1"/>
          </p:cNvSpPr>
          <p:nvPr/>
        </p:nvSpPr>
        <p:spPr bwMode="auto">
          <a:xfrm flipV="1">
            <a:off x="1595567" y="3070152"/>
            <a:ext cx="599672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0" name="Line 22"/>
          <p:cNvSpPr>
            <a:spLocks noChangeShapeType="1"/>
          </p:cNvSpPr>
          <p:nvPr/>
        </p:nvSpPr>
        <p:spPr bwMode="auto">
          <a:xfrm>
            <a:off x="4616448" y="2887739"/>
            <a:ext cx="1" cy="1828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5"/>
          <p:cNvSpPr>
            <a:spLocks noChangeShapeType="1"/>
          </p:cNvSpPr>
          <p:nvPr/>
        </p:nvSpPr>
        <p:spPr bwMode="auto">
          <a:xfrm>
            <a:off x="1600932" y="306736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2" name="Line 29"/>
          <p:cNvSpPr>
            <a:spLocks noChangeShapeType="1"/>
          </p:cNvSpPr>
          <p:nvPr/>
        </p:nvSpPr>
        <p:spPr bwMode="auto">
          <a:xfrm flipH="1">
            <a:off x="4616450" y="3067369"/>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Text Box 7"/>
          <p:cNvSpPr txBox="1">
            <a:spLocks noChangeArrowheads="1"/>
          </p:cNvSpPr>
          <p:nvPr/>
        </p:nvSpPr>
        <p:spPr bwMode="auto">
          <a:xfrm>
            <a:off x="3049922" y="3325233"/>
            <a:ext cx="313448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dirty="0" smtClean="0">
                <a:solidFill>
                  <a:srgbClr val="000000"/>
                </a:solidFill>
              </a:rPr>
              <a:t>Cortex-A processors implementing</a:t>
            </a:r>
          </a:p>
          <a:p>
            <a:pPr algn="ctr">
              <a:spcBef>
                <a:spcPct val="0"/>
              </a:spcBef>
              <a:buClrTx/>
              <a:buSzTx/>
              <a:buFont typeface="Wingdings" pitchFamily="2" charset="2"/>
              <a:buNone/>
            </a:pPr>
            <a:r>
              <a:rPr lang="en-US" altLang="en-US" sz="1300" b="1" dirty="0" smtClean="0">
                <a:solidFill>
                  <a:srgbClr val="000000"/>
                </a:solidFill>
              </a:rPr>
              <a:t> the </a:t>
            </a:r>
            <a:r>
              <a:rPr lang="en-US" altLang="en-US" sz="1300" b="1" dirty="0" err="1" smtClean="0">
                <a:solidFill>
                  <a:srgbClr val="000000"/>
                </a:solidFill>
              </a:rPr>
              <a:t>ARMv8.0</a:t>
            </a:r>
            <a:r>
              <a:rPr lang="en-US" altLang="en-US" sz="1300" b="1" dirty="0" smtClean="0">
                <a:solidFill>
                  <a:srgbClr val="000000"/>
                </a:solidFill>
              </a:rPr>
              <a:t> ISA</a:t>
            </a:r>
            <a:endParaRPr lang="en-US" altLang="en-US" sz="1300" b="1" dirty="0">
              <a:solidFill>
                <a:srgbClr val="000000"/>
              </a:solidFill>
            </a:endParaRPr>
          </a:p>
        </p:txBody>
      </p:sp>
      <p:sp>
        <p:nvSpPr>
          <p:cNvPr id="24" name="Oval 13"/>
          <p:cNvSpPr>
            <a:spLocks noChangeArrowheads="1"/>
          </p:cNvSpPr>
          <p:nvPr/>
        </p:nvSpPr>
        <p:spPr bwMode="auto">
          <a:xfrm>
            <a:off x="1560104" y="32197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5" name="Oval 13"/>
          <p:cNvSpPr>
            <a:spLocks noChangeArrowheads="1"/>
          </p:cNvSpPr>
          <p:nvPr/>
        </p:nvSpPr>
        <p:spPr bwMode="auto">
          <a:xfrm>
            <a:off x="4587722" y="32172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6" name="TextBox 25"/>
          <p:cNvSpPr txBox="1"/>
          <p:nvPr/>
        </p:nvSpPr>
        <p:spPr>
          <a:xfrm>
            <a:off x="453492" y="4182212"/>
            <a:ext cx="2048959" cy="1143903"/>
          </a:xfrm>
          <a:prstGeom prst="rect">
            <a:avLst/>
          </a:prstGeom>
          <a:noFill/>
        </p:spPr>
        <p:txBody>
          <a:bodyPr wrap="none" rtlCol="0">
            <a:spAutoFit/>
          </a:bodyPr>
          <a:lstStyle/>
          <a:p>
            <a:pPr algn="ctr"/>
            <a:r>
              <a:rPr lang="en-US" sz="1300" i="1" dirty="0" smtClean="0">
                <a:solidFill>
                  <a:srgbClr val="000000"/>
                </a:solidFill>
              </a:rPr>
              <a:t>32-bit architectures</a:t>
            </a:r>
          </a:p>
          <a:p>
            <a:pPr algn="ctr">
              <a:spcAft>
                <a:spcPts val="400"/>
              </a:spcAft>
            </a:pPr>
            <a:r>
              <a:rPr lang="en-US" sz="1300" i="1" dirty="0" smtClean="0">
                <a:solidFill>
                  <a:srgbClr val="000000"/>
                </a:solidFill>
              </a:rPr>
              <a:t>(Announced in 2005)</a:t>
            </a:r>
          </a:p>
          <a:p>
            <a:pPr algn="ctr"/>
            <a:r>
              <a:rPr lang="en-US" sz="1300" i="1" dirty="0" smtClean="0">
                <a:solidFill>
                  <a:srgbClr val="000000"/>
                </a:solidFill>
              </a:rPr>
              <a:t>Supporting </a:t>
            </a:r>
            <a:r>
              <a:rPr lang="en-US" sz="1300" i="1" dirty="0" err="1" smtClean="0">
                <a:solidFill>
                  <a:srgbClr val="000000"/>
                </a:solidFill>
              </a:rPr>
              <a:t>big.LITTLE</a:t>
            </a:r>
            <a:endParaRPr lang="en-US" sz="1300" i="1" dirty="0" smtClean="0">
              <a:solidFill>
                <a:srgbClr val="000000"/>
              </a:solidFill>
            </a:endParaRPr>
          </a:p>
          <a:p>
            <a:pPr algn="ctr"/>
            <a:r>
              <a:rPr lang="en-US" sz="1300" i="1" dirty="0" smtClean="0">
                <a:solidFill>
                  <a:srgbClr val="000000"/>
                </a:solidFill>
              </a:rPr>
              <a:t>core clusters </a:t>
            </a:r>
          </a:p>
          <a:p>
            <a:pPr algn="ctr"/>
            <a:r>
              <a:rPr lang="en-US" sz="1300" i="1" dirty="0" smtClean="0">
                <a:solidFill>
                  <a:srgbClr val="000000"/>
                </a:solidFill>
              </a:rPr>
              <a:t>by specific models</a:t>
            </a:r>
            <a:endParaRPr lang="en-US" sz="1300" i="1" dirty="0">
              <a:solidFill>
                <a:srgbClr val="000000"/>
              </a:solidFill>
            </a:endParaRPr>
          </a:p>
        </p:txBody>
      </p:sp>
      <p:sp>
        <p:nvSpPr>
          <p:cNvPr id="27" name="TextBox 26"/>
          <p:cNvSpPr txBox="1"/>
          <p:nvPr/>
        </p:nvSpPr>
        <p:spPr>
          <a:xfrm>
            <a:off x="3446195" y="4177271"/>
            <a:ext cx="2108269" cy="943848"/>
          </a:xfrm>
          <a:prstGeom prst="rect">
            <a:avLst/>
          </a:prstGeom>
          <a:noFill/>
        </p:spPr>
        <p:txBody>
          <a:bodyPr wrap="none" rtlCol="0">
            <a:spAutoFit/>
          </a:bodyPr>
          <a:lstStyle/>
          <a:p>
            <a:pPr algn="ctr"/>
            <a:r>
              <a:rPr lang="en-US" sz="1300" i="1" dirty="0" smtClean="0">
                <a:solidFill>
                  <a:srgbClr val="000000"/>
                </a:solidFill>
              </a:rPr>
              <a:t>64-bit architectures</a:t>
            </a:r>
          </a:p>
          <a:p>
            <a:pPr algn="ctr">
              <a:spcAft>
                <a:spcPts val="400"/>
              </a:spcAft>
            </a:pPr>
            <a:r>
              <a:rPr lang="en-US" sz="1300" i="1" dirty="0" smtClean="0">
                <a:solidFill>
                  <a:srgbClr val="000000"/>
                </a:solidFill>
              </a:rPr>
              <a:t>(Announced in 2012) </a:t>
            </a:r>
          </a:p>
          <a:p>
            <a:pPr algn="ctr"/>
            <a:r>
              <a:rPr lang="en-US" sz="1300" i="1" dirty="0" smtClean="0">
                <a:solidFill>
                  <a:srgbClr val="000000"/>
                </a:solidFill>
              </a:rPr>
              <a:t>Supporting </a:t>
            </a:r>
            <a:r>
              <a:rPr lang="en-US" sz="1300" i="1" dirty="0" err="1" smtClean="0">
                <a:solidFill>
                  <a:srgbClr val="000000"/>
                </a:solidFill>
              </a:rPr>
              <a:t>big.LITTLE</a:t>
            </a:r>
            <a:r>
              <a:rPr lang="en-US" sz="1300" i="1" dirty="0" smtClean="0">
                <a:solidFill>
                  <a:srgbClr val="000000"/>
                </a:solidFill>
              </a:rPr>
              <a:t> </a:t>
            </a:r>
          </a:p>
          <a:p>
            <a:pPr algn="ctr"/>
            <a:r>
              <a:rPr lang="en-US" sz="1300" i="1" dirty="0" smtClean="0">
                <a:solidFill>
                  <a:srgbClr val="000000"/>
                </a:solidFill>
              </a:rPr>
              <a:t>core clusters</a:t>
            </a:r>
            <a:endParaRPr lang="en-US" sz="1300" i="1" dirty="0">
              <a:solidFill>
                <a:srgbClr val="000000"/>
              </a:solidFill>
            </a:endParaRPr>
          </a:p>
        </p:txBody>
      </p:sp>
      <p:sp>
        <p:nvSpPr>
          <p:cNvPr id="28" name="Line 29"/>
          <p:cNvSpPr>
            <a:spLocks noChangeShapeType="1"/>
          </p:cNvSpPr>
          <p:nvPr/>
        </p:nvSpPr>
        <p:spPr bwMode="auto">
          <a:xfrm flipH="1">
            <a:off x="7586077" y="3063243"/>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9" name="Oval 13"/>
          <p:cNvSpPr>
            <a:spLocks noChangeArrowheads="1"/>
          </p:cNvSpPr>
          <p:nvPr/>
        </p:nvSpPr>
        <p:spPr bwMode="auto">
          <a:xfrm>
            <a:off x="7567252" y="3217206"/>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0" name="TextBox 29"/>
          <p:cNvSpPr txBox="1"/>
          <p:nvPr/>
        </p:nvSpPr>
        <p:spPr>
          <a:xfrm>
            <a:off x="6633604" y="4182343"/>
            <a:ext cx="1960793" cy="943848"/>
          </a:xfrm>
          <a:prstGeom prst="rect">
            <a:avLst/>
          </a:prstGeom>
          <a:noFill/>
        </p:spPr>
        <p:txBody>
          <a:bodyPr wrap="none" rtlCol="0">
            <a:spAutoFit/>
          </a:bodyPr>
          <a:lstStyle/>
          <a:p>
            <a:pPr algn="ctr"/>
            <a:r>
              <a:rPr lang="en-US" sz="1300" i="1" dirty="0" smtClean="0">
                <a:solidFill>
                  <a:srgbClr val="000000"/>
                </a:solidFill>
              </a:rPr>
              <a:t>64-bit architectures</a:t>
            </a:r>
          </a:p>
          <a:p>
            <a:pPr algn="ctr">
              <a:spcAft>
                <a:spcPts val="400"/>
              </a:spcAft>
            </a:pPr>
            <a:r>
              <a:rPr lang="en-US" sz="1300" i="1" dirty="0" smtClean="0">
                <a:solidFill>
                  <a:srgbClr val="000000"/>
                </a:solidFill>
              </a:rPr>
              <a:t>(Announced in 2017)</a:t>
            </a:r>
          </a:p>
          <a:p>
            <a:pPr algn="ctr"/>
            <a:r>
              <a:rPr lang="en-US" sz="1300" i="1" dirty="0" smtClean="0">
                <a:solidFill>
                  <a:srgbClr val="000000"/>
                </a:solidFill>
              </a:rPr>
              <a:t>Supporting </a:t>
            </a:r>
            <a:r>
              <a:rPr lang="en-US" sz="1300" i="1" dirty="0" err="1" smtClean="0">
                <a:solidFill>
                  <a:srgbClr val="000000"/>
                </a:solidFill>
              </a:rPr>
              <a:t>DynamIQ</a:t>
            </a:r>
            <a:endParaRPr lang="en-US" sz="1300" i="1" dirty="0" smtClean="0">
              <a:solidFill>
                <a:srgbClr val="000000"/>
              </a:solidFill>
            </a:endParaRPr>
          </a:p>
          <a:p>
            <a:pPr algn="ctr"/>
            <a:r>
              <a:rPr lang="en-US" sz="1300" i="1" dirty="0" smtClean="0">
                <a:solidFill>
                  <a:srgbClr val="000000"/>
                </a:solidFill>
              </a:rPr>
              <a:t>core clusters </a:t>
            </a:r>
            <a:endParaRPr lang="en-US" sz="1300" i="1" dirty="0">
              <a:solidFill>
                <a:srgbClr val="000000"/>
              </a:solidFill>
            </a:endParaRPr>
          </a:p>
        </p:txBody>
      </p:sp>
      <p:sp>
        <p:nvSpPr>
          <p:cNvPr id="31" name="Text Box 7"/>
          <p:cNvSpPr txBox="1">
            <a:spLocks noChangeArrowheads="1"/>
          </p:cNvSpPr>
          <p:nvPr/>
        </p:nvSpPr>
        <p:spPr bwMode="auto">
          <a:xfrm>
            <a:off x="6552220" y="3324958"/>
            <a:ext cx="211523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dirty="0" smtClean="0">
                <a:solidFill>
                  <a:srgbClr val="000000"/>
                </a:solidFill>
              </a:rPr>
              <a:t>Cortex-A processors implementing</a:t>
            </a:r>
          </a:p>
          <a:p>
            <a:pPr algn="ctr">
              <a:spcBef>
                <a:spcPct val="0"/>
              </a:spcBef>
              <a:buClrTx/>
              <a:buSzTx/>
              <a:buFont typeface="Wingdings" pitchFamily="2" charset="2"/>
              <a:buNone/>
            </a:pPr>
            <a:r>
              <a:rPr lang="en-US" altLang="en-US" sz="1300" b="1" dirty="0" smtClean="0">
                <a:solidFill>
                  <a:srgbClr val="000000"/>
                </a:solidFill>
              </a:rPr>
              <a:t> the </a:t>
            </a:r>
            <a:r>
              <a:rPr lang="en-US" altLang="en-US" sz="1300" b="1" dirty="0" err="1" smtClean="0">
                <a:solidFill>
                  <a:srgbClr val="000000"/>
                </a:solidFill>
              </a:rPr>
              <a:t>ARMv8.2</a:t>
            </a:r>
            <a:r>
              <a:rPr lang="en-US" altLang="en-US" sz="1300" b="1" dirty="0" smtClean="0">
                <a:solidFill>
                  <a:srgbClr val="000000"/>
                </a:solidFill>
              </a:rPr>
              <a:t> ISA</a:t>
            </a:r>
            <a:endParaRPr lang="en-US" altLang="en-US" sz="1300" b="1" dirty="0">
              <a:solidFill>
                <a:srgbClr val="000000"/>
              </a:solidFill>
            </a:endParaRPr>
          </a:p>
        </p:txBody>
      </p:sp>
      <p:sp>
        <p:nvSpPr>
          <p:cNvPr id="15" name="TextBox 14"/>
          <p:cNvSpPr txBox="1"/>
          <p:nvPr/>
        </p:nvSpPr>
        <p:spPr>
          <a:xfrm>
            <a:off x="516026" y="2315836"/>
            <a:ext cx="184731" cy="338554"/>
          </a:xfrm>
          <a:prstGeom prst="rect">
            <a:avLst/>
          </a:prstGeom>
          <a:noFill/>
        </p:spPr>
        <p:txBody>
          <a:bodyPr wrap="none" rtlCol="0">
            <a:spAutoFit/>
          </a:bodyPr>
          <a:lstStyle/>
          <a:p>
            <a:endParaRPr lang="en-US" sz="1600" dirty="0"/>
          </a:p>
        </p:txBody>
      </p:sp>
      <p:sp>
        <p:nvSpPr>
          <p:cNvPr id="32" name="TextBox 31"/>
          <p:cNvSpPr txBox="1"/>
          <p:nvPr/>
        </p:nvSpPr>
        <p:spPr>
          <a:xfrm>
            <a:off x="296863" y="5797651"/>
            <a:ext cx="665567" cy="338554"/>
          </a:xfrm>
          <a:prstGeom prst="rect">
            <a:avLst/>
          </a:prstGeom>
          <a:noFill/>
        </p:spPr>
        <p:txBody>
          <a:bodyPr wrap="none" rtlCol="0">
            <a:spAutoFit/>
          </a:bodyPr>
          <a:lstStyle/>
          <a:p>
            <a:r>
              <a:rPr lang="en-US" sz="1600" dirty="0" smtClean="0">
                <a:solidFill>
                  <a:srgbClr val="FF0000"/>
                </a:solidFill>
              </a:rPr>
              <a:t>Note</a:t>
            </a:r>
            <a:endParaRPr lang="en-US" dirty="0">
              <a:solidFill>
                <a:srgbClr val="FF0000"/>
              </a:solidFill>
            </a:endParaRPr>
          </a:p>
        </p:txBody>
      </p:sp>
      <p:sp>
        <p:nvSpPr>
          <p:cNvPr id="33" name="TextBox 32"/>
          <p:cNvSpPr txBox="1"/>
          <p:nvPr/>
        </p:nvSpPr>
        <p:spPr>
          <a:xfrm>
            <a:off x="296863" y="6112686"/>
            <a:ext cx="8949309" cy="338554"/>
          </a:xfrm>
          <a:prstGeom prst="rect">
            <a:avLst/>
          </a:prstGeom>
          <a:noFill/>
        </p:spPr>
        <p:txBody>
          <a:bodyPr wrap="none" rtlCol="0">
            <a:spAutoFit/>
          </a:bodyPr>
          <a:lstStyle/>
          <a:p>
            <a:r>
              <a:rPr lang="en-US" sz="1600" dirty="0" smtClean="0"/>
              <a:t>Subsequently, we designate the </a:t>
            </a:r>
            <a:r>
              <a:rPr lang="en-US" sz="1600" dirty="0" smtClean="0">
                <a:solidFill>
                  <a:srgbClr val="0070C0"/>
                </a:solidFill>
              </a:rPr>
              <a:t>original ARMv8 ISA </a:t>
            </a:r>
            <a:r>
              <a:rPr lang="en-US" sz="1600" dirty="0" smtClean="0"/>
              <a:t>release as the </a:t>
            </a:r>
            <a:r>
              <a:rPr lang="en-US" sz="1600" dirty="0" smtClean="0">
                <a:solidFill>
                  <a:srgbClr val="FF0000"/>
                </a:solidFill>
              </a:rPr>
              <a:t>ARMv8.0 ISA. </a:t>
            </a:r>
            <a:endParaRPr lang="en-US" sz="1600" dirty="0">
              <a:solidFill>
                <a:srgbClr val="FF0000"/>
              </a:solidFill>
            </a:endParaRPr>
          </a:p>
        </p:txBody>
      </p:sp>
      <p:sp>
        <p:nvSpPr>
          <p:cNvPr id="4" name="TextBox 3"/>
          <p:cNvSpPr txBox="1"/>
          <p:nvPr/>
        </p:nvSpPr>
        <p:spPr>
          <a:xfrm>
            <a:off x="3598669" y="5384567"/>
            <a:ext cx="1837362" cy="492443"/>
          </a:xfrm>
          <a:prstGeom prst="rect">
            <a:avLst/>
          </a:prstGeom>
          <a:noFill/>
        </p:spPr>
        <p:txBody>
          <a:bodyPr wrap="none" rtlCol="0">
            <a:spAutoFit/>
          </a:bodyPr>
          <a:lstStyle/>
          <a:p>
            <a:pPr algn="ctr"/>
            <a:r>
              <a:rPr lang="en-US" sz="1300" i="1" dirty="0" smtClean="0"/>
              <a:t>(Section 5)</a:t>
            </a:r>
          </a:p>
          <a:p>
            <a:pPr algn="ctr"/>
            <a:r>
              <a:rPr lang="en-US" sz="1300" dirty="0" smtClean="0"/>
              <a:t>(Will not discussed)</a:t>
            </a:r>
            <a:endParaRPr lang="en-US" sz="1300" dirty="0"/>
          </a:p>
        </p:txBody>
      </p:sp>
      <p:sp>
        <p:nvSpPr>
          <p:cNvPr id="34" name="TextBox 33"/>
          <p:cNvSpPr txBox="1"/>
          <p:nvPr/>
        </p:nvSpPr>
        <p:spPr>
          <a:xfrm>
            <a:off x="7098188" y="5371120"/>
            <a:ext cx="1119217" cy="292388"/>
          </a:xfrm>
          <a:prstGeom prst="rect">
            <a:avLst/>
          </a:prstGeom>
          <a:noFill/>
        </p:spPr>
        <p:txBody>
          <a:bodyPr wrap="none" rtlCol="0">
            <a:spAutoFit/>
          </a:bodyPr>
          <a:lstStyle/>
          <a:p>
            <a:r>
              <a:rPr lang="en-US" sz="1300" i="1" dirty="0" smtClean="0"/>
              <a:t>(Section 6)</a:t>
            </a:r>
            <a:endParaRPr lang="en-US" sz="1300" i="1" dirty="0"/>
          </a:p>
        </p:txBody>
      </p:sp>
      <p:sp>
        <p:nvSpPr>
          <p:cNvPr id="35" name="TextBox 34"/>
          <p:cNvSpPr txBox="1"/>
          <p:nvPr/>
        </p:nvSpPr>
        <p:spPr>
          <a:xfrm>
            <a:off x="566141" y="5364215"/>
            <a:ext cx="1755609" cy="292388"/>
          </a:xfrm>
          <a:prstGeom prst="rect">
            <a:avLst/>
          </a:prstGeom>
          <a:noFill/>
        </p:spPr>
        <p:txBody>
          <a:bodyPr wrap="none" rtlCol="0">
            <a:spAutoFit/>
          </a:bodyPr>
          <a:lstStyle/>
          <a:p>
            <a:r>
              <a:rPr lang="en-US" sz="1300" dirty="0" smtClean="0"/>
              <a:t>(Will not detailed)</a:t>
            </a:r>
            <a:endParaRPr lang="en-US" sz="1300" dirty="0"/>
          </a:p>
        </p:txBody>
      </p:sp>
      <p:sp>
        <p:nvSpPr>
          <p:cNvPr id="3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5" name="Right Arrow 4"/>
          <p:cNvSpPr/>
          <p:nvPr/>
        </p:nvSpPr>
        <p:spPr bwMode="auto">
          <a:xfrm>
            <a:off x="2906550" y="3628269"/>
            <a:ext cx="401501"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Right Arrow 35"/>
          <p:cNvSpPr/>
          <p:nvPr/>
        </p:nvSpPr>
        <p:spPr bwMode="auto">
          <a:xfrm>
            <a:off x="5975409" y="3625150"/>
            <a:ext cx="401501"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0937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 calcmode="lin" valueType="num">
                                      <p:cBhvr additive="base">
                                        <p:cTn id="17"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 calcmode="lin" valueType="num">
                                      <p:cBhvr additive="base">
                                        <p:cTn id="21"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 calcmode="lin" valueType="num">
                                      <p:cBhvr additive="base">
                                        <p:cTn id="25"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nodePh="1">
                                  <p:stCondLst>
                                    <p:cond delay="0"/>
                                  </p:stCondLst>
                                  <p:endCondLst>
                                    <p:cond evt="begin" delay="0">
                                      <p:tn val="27"/>
                                    </p:cond>
                                  </p:end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ppt_x"/>
                                          </p:val>
                                        </p:tav>
                                        <p:tav tm="100000">
                                          <p:val>
                                            <p:strVal val="#ppt_x"/>
                                          </p:val>
                                        </p:tav>
                                      </p:tavLst>
                                    </p:anim>
                                    <p:anim calcmode="lin" valueType="num">
                                      <p:cBhvr additive="base">
                                        <p:cTn id="88" dur="500" fill="hold"/>
                                        <p:tgtEl>
                                          <p:spTgt spid="3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ppt_x"/>
                                          </p:val>
                                        </p:tav>
                                        <p:tav tm="100000">
                                          <p:val>
                                            <p:strVal val="#ppt_x"/>
                                          </p:val>
                                        </p:tav>
                                      </p:tavLst>
                                    </p:anim>
                                    <p:anim calcmode="lin" valueType="num">
                                      <p:cBhvr additive="base">
                                        <p:cTn id="92" dur="500" fill="hold"/>
                                        <p:tgtEl>
                                          <p:spTgt spid="3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additive="base">
                                        <p:cTn id="95" dur="500" fill="hold"/>
                                        <p:tgtEl>
                                          <p:spTgt spid="4"/>
                                        </p:tgtEl>
                                        <p:attrNameLst>
                                          <p:attrName>ppt_x</p:attrName>
                                        </p:attrNameLst>
                                      </p:cBhvr>
                                      <p:tavLst>
                                        <p:tav tm="0">
                                          <p:val>
                                            <p:strVal val="#ppt_x"/>
                                          </p:val>
                                        </p:tav>
                                        <p:tav tm="100000">
                                          <p:val>
                                            <p:strVal val="#ppt_x"/>
                                          </p:val>
                                        </p:tav>
                                      </p:tavLst>
                                    </p:anim>
                                    <p:anim calcmode="lin" valueType="num">
                                      <p:cBhvr additive="base">
                                        <p:cTn id="96" dur="500" fill="hold"/>
                                        <p:tgtEl>
                                          <p:spTgt spid="4"/>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ppt_x"/>
                                          </p:val>
                                        </p:tav>
                                        <p:tav tm="100000">
                                          <p:val>
                                            <p:strVal val="#ppt_x"/>
                                          </p:val>
                                        </p:tav>
                                      </p:tavLst>
                                    </p:anim>
                                    <p:anim calcmode="lin" valueType="num">
                                      <p:cBhvr additive="base">
                                        <p:cTn id="100" dur="500" fill="hold"/>
                                        <p:tgtEl>
                                          <p:spTgt spid="3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
                                        </p:tgtEl>
                                        <p:attrNameLst>
                                          <p:attrName>style.visibility</p:attrName>
                                        </p:attrNameLst>
                                      </p:cBhvr>
                                      <p:to>
                                        <p:strVal val="visible"/>
                                      </p:to>
                                    </p:set>
                                    <p:anim calcmode="lin" valueType="num">
                                      <p:cBhvr additive="base">
                                        <p:cTn id="107" dur="500" fill="hold"/>
                                        <p:tgtEl>
                                          <p:spTgt spid="5"/>
                                        </p:tgtEl>
                                        <p:attrNameLst>
                                          <p:attrName>ppt_x</p:attrName>
                                        </p:attrNameLst>
                                      </p:cBhvr>
                                      <p:tavLst>
                                        <p:tav tm="0">
                                          <p:val>
                                            <p:strVal val="#ppt_x"/>
                                          </p:val>
                                        </p:tav>
                                        <p:tav tm="100000">
                                          <p:val>
                                            <p:strVal val="#ppt_x"/>
                                          </p:val>
                                        </p:tav>
                                      </p:tavLst>
                                    </p:anim>
                                    <p:anim calcmode="lin" valueType="num">
                                      <p:cBhvr additive="base">
                                        <p:cTn id="108" dur="500" fill="hold"/>
                                        <p:tgtEl>
                                          <p:spTgt spid="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6"/>
                                        </p:tgtEl>
                                        <p:attrNameLst>
                                          <p:attrName>style.visibility</p:attrName>
                                        </p:attrNameLst>
                                      </p:cBhvr>
                                      <p:to>
                                        <p:strVal val="visible"/>
                                      </p:to>
                                    </p:set>
                                    <p:anim calcmode="lin" valueType="num">
                                      <p:cBhvr additive="base">
                                        <p:cTn id="111" dur="500" fill="hold"/>
                                        <p:tgtEl>
                                          <p:spTgt spid="36"/>
                                        </p:tgtEl>
                                        <p:attrNameLst>
                                          <p:attrName>ppt_x</p:attrName>
                                        </p:attrNameLst>
                                      </p:cBhvr>
                                      <p:tavLst>
                                        <p:tav tm="0">
                                          <p:val>
                                            <p:strVal val="#ppt_x"/>
                                          </p:val>
                                        </p:tav>
                                        <p:tav tm="100000">
                                          <p:val>
                                            <p:strVal val="#ppt_x"/>
                                          </p:val>
                                        </p:tav>
                                      </p:tavLst>
                                    </p:anim>
                                    <p:anim calcmode="lin" valueType="num">
                                      <p:cBhvr additive="base">
                                        <p:cTn id="1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 calcmode="lin" valueType="num">
                                      <p:cBhvr additive="base">
                                        <p:cTn id="121" dur="500" fill="hold"/>
                                        <p:tgtEl>
                                          <p:spTgt spid="33"/>
                                        </p:tgtEl>
                                        <p:attrNameLst>
                                          <p:attrName>ppt_x</p:attrName>
                                        </p:attrNameLst>
                                      </p:cBhvr>
                                      <p:tavLst>
                                        <p:tav tm="0">
                                          <p:val>
                                            <p:strVal val="#ppt_x"/>
                                          </p:val>
                                        </p:tav>
                                        <p:tav tm="100000">
                                          <p:val>
                                            <p:strVal val="#ppt_x"/>
                                          </p:val>
                                        </p:tav>
                                      </p:tavLst>
                                    </p:anim>
                                    <p:anim calcmode="lin" valueType="num">
                                      <p:cBhvr additive="base">
                                        <p:cTn id="122" dur="500" fill="hold"/>
                                        <p:tgtEl>
                                          <p:spTgt spid="33"/>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500" fill="hold"/>
                                        <p:tgtEl>
                                          <p:spTgt spid="37"/>
                                        </p:tgtEl>
                                        <p:attrNameLst>
                                          <p:attrName>ppt_x</p:attrName>
                                        </p:attrNameLst>
                                      </p:cBhvr>
                                      <p:tavLst>
                                        <p:tav tm="0">
                                          <p:val>
                                            <p:strVal val="#ppt_x"/>
                                          </p:val>
                                        </p:tav>
                                        <p:tav tm="100000">
                                          <p:val>
                                            <p:strVal val="#ppt_x"/>
                                          </p:val>
                                        </p:tav>
                                      </p:tavLst>
                                    </p:anim>
                                    <p:anim calcmode="lin" valueType="num">
                                      <p:cBhvr additive="base">
                                        <p:cTn id="1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P spid="20" grpId="0" animBg="1"/>
      <p:bldP spid="21" grpId="0" animBg="1"/>
      <p:bldP spid="22" grpId="0" animBg="1"/>
      <p:bldP spid="23" grpId="0"/>
      <p:bldP spid="24" grpId="0" animBg="1"/>
      <p:bldP spid="25" grpId="0" animBg="1"/>
      <p:bldP spid="26" grpId="0"/>
      <p:bldP spid="27" grpId="0"/>
      <p:bldP spid="28" grpId="0" animBg="1"/>
      <p:bldP spid="29" grpId="0" animBg="1"/>
      <p:bldP spid="30" grpId="0"/>
      <p:bldP spid="31" grpId="0"/>
      <p:bldP spid="15" grpId="0"/>
      <p:bldP spid="32" grpId="0"/>
      <p:bldP spid="33" grpId="0"/>
      <p:bldP spid="4" grpId="0"/>
      <p:bldP spid="34" grpId="0"/>
      <p:bldP spid="35" grpId="0"/>
      <p:bldP spid="37" grpId="0"/>
      <p:bldP spid="5" grpId="0" animBg="1"/>
      <p:bldP spid="3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4" name="AutoShape 3"/>
          <p:cNvSpPr>
            <a:spLocks noChangeArrowheads="1"/>
          </p:cNvSpPr>
          <p:nvPr/>
        </p:nvSpPr>
        <p:spPr bwMode="auto">
          <a:xfrm>
            <a:off x="836585" y="1583795"/>
            <a:ext cx="7359650" cy="73152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a:solidFill>
                  <a:srgbClr val="FFFFFF"/>
                </a:solidFill>
              </a:rPr>
              <a:t>4</a:t>
            </a:r>
            <a:r>
              <a:rPr lang="hu-HU" sz="1900" dirty="0" smtClean="0">
                <a:solidFill>
                  <a:srgbClr val="FFFFFF"/>
                </a:solidFill>
              </a:rPr>
              <a:t>. </a:t>
            </a:r>
            <a:r>
              <a:rPr lang="en-US" sz="1900" dirty="0" smtClean="0">
                <a:solidFill>
                  <a:srgbClr val="FFFFFF"/>
                </a:solidFill>
              </a:rPr>
              <a:t>Evolution </a:t>
            </a:r>
            <a:r>
              <a:rPr lang="hu-HU" sz="1900" dirty="0" smtClean="0">
                <a:solidFill>
                  <a:srgbClr val="FFFFFF"/>
                </a:solidFill>
              </a:rPr>
              <a:t>of </a:t>
            </a:r>
            <a:r>
              <a:rPr lang="en-US" sz="1900" dirty="0" smtClean="0">
                <a:solidFill>
                  <a:srgbClr val="FFFFFF"/>
                </a:solidFill>
              </a:rPr>
              <a:t>the</a:t>
            </a:r>
            <a:r>
              <a:rPr lang="hu-HU" sz="1900" dirty="0" smtClean="0">
                <a:solidFill>
                  <a:srgbClr val="FFFFFF"/>
                </a:solidFill>
              </a:rPr>
              <a:t> Cortex-A series</a:t>
            </a:r>
            <a:endParaRPr lang="en-US" sz="1900" dirty="0" smtClean="0">
              <a:solidFill>
                <a:srgbClr val="FFFFFF"/>
              </a:solidFill>
            </a:endParaRPr>
          </a:p>
          <a:p>
            <a:pPr algn="ctr" fontAlgn="base">
              <a:spcBef>
                <a:spcPct val="0"/>
              </a:spcBef>
              <a:spcAft>
                <a:spcPct val="0"/>
              </a:spcAft>
              <a:defRPr/>
            </a:pPr>
            <a:r>
              <a:rPr lang="en-US" sz="1900" dirty="0" smtClean="0">
                <a:solidFill>
                  <a:srgbClr val="FFFFFF"/>
                </a:solidFill>
              </a:rPr>
              <a:t>ARMv7/v8.0 ISA-based models</a:t>
            </a:r>
            <a:endParaRPr lang="hu-HU" sz="1900" dirty="0">
              <a:solidFill>
                <a:srgbClr val="FFFFFF"/>
              </a:solidFill>
            </a:endParaRPr>
          </a:p>
        </p:txBody>
      </p:sp>
    </p:spTree>
    <p:extLst>
      <p:ext uri="{BB962C8B-B14F-4D97-AF65-F5344CB8AC3E}">
        <p14:creationId xmlns:p14="http://schemas.microsoft.com/office/powerpoint/2010/main" val="96428402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3543609" y="2506321"/>
            <a:ext cx="201850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Mainstream models</a:t>
            </a:r>
            <a:endParaRPr lang="en-US" sz="1300" b="1">
              <a:solidFill>
                <a:srgbClr val="000000"/>
              </a:solidFill>
            </a:endParaRPr>
          </a:p>
        </p:txBody>
      </p:sp>
      <p:sp>
        <p:nvSpPr>
          <p:cNvPr id="4" name="Text Box 6"/>
          <p:cNvSpPr txBox="1">
            <a:spLocks noChangeArrowheads="1"/>
          </p:cNvSpPr>
          <p:nvPr/>
        </p:nvSpPr>
        <p:spPr bwMode="auto">
          <a:xfrm>
            <a:off x="6102170" y="2506321"/>
            <a:ext cx="196880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Low-power models</a:t>
            </a:r>
            <a:endParaRPr lang="en-US" sz="1300" b="1">
              <a:solidFill>
                <a:srgbClr val="000000"/>
              </a:solidFill>
            </a:endParaRPr>
          </a:p>
        </p:txBody>
      </p:sp>
      <p:sp>
        <p:nvSpPr>
          <p:cNvPr id="5" name="Line 9"/>
          <p:cNvSpPr>
            <a:spLocks noChangeShapeType="1"/>
          </p:cNvSpPr>
          <p:nvPr/>
        </p:nvSpPr>
        <p:spPr bwMode="auto">
          <a:xfrm flipH="1">
            <a:off x="4569722" y="1914283"/>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568569" y="212532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6525" y="1621895"/>
            <a:ext cx="852509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Performance classes of the Cortex-A series processors implementing the </a:t>
            </a:r>
            <a:r>
              <a:rPr lang="en-US" sz="1300" b="1" dirty="0" err="1" smtClean="0">
                <a:solidFill>
                  <a:srgbClr val="000000"/>
                </a:solidFill>
              </a:rPr>
              <a:t>ARMv7</a:t>
            </a:r>
            <a:r>
              <a:rPr lang="en-US" sz="1300" b="1" dirty="0" smtClean="0">
                <a:solidFill>
                  <a:srgbClr val="000000"/>
                </a:solidFill>
              </a:rPr>
              <a:t>/8.0 ISA</a:t>
            </a:r>
            <a:endParaRPr lang="en-US" sz="1300" b="1" dirty="0">
              <a:solidFill>
                <a:srgbClr val="000000"/>
              </a:solidFill>
            </a:endParaRPr>
          </a:p>
        </p:txBody>
      </p:sp>
      <p:sp>
        <p:nvSpPr>
          <p:cNvPr id="8" name="Text Box 5"/>
          <p:cNvSpPr txBox="1">
            <a:spLocks noChangeArrowheads="1"/>
          </p:cNvSpPr>
          <p:nvPr/>
        </p:nvSpPr>
        <p:spPr bwMode="auto">
          <a:xfrm>
            <a:off x="689026" y="2506321"/>
            <a:ext cx="262283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High-performance models</a:t>
            </a:r>
            <a:endParaRPr lang="en-US" sz="1300" b="1">
              <a:solidFill>
                <a:srgbClr val="000000"/>
              </a:solidFill>
            </a:endParaRPr>
          </a:p>
        </p:txBody>
      </p:sp>
      <p:cxnSp>
        <p:nvCxnSpPr>
          <p:cNvPr id="9" name="Straight Connector 8"/>
          <p:cNvCxnSpPr>
            <a:stCxn id="5" idx="1"/>
            <a:endCxn id="12" idx="7"/>
          </p:cNvCxnSpPr>
          <p:nvPr/>
        </p:nvCxnSpPr>
        <p:spPr>
          <a:xfrm flipH="1">
            <a:off x="2075150" y="2125321"/>
            <a:ext cx="2494572"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7"/>
          </p:cNvCxnSpPr>
          <p:nvPr/>
        </p:nvCxnSpPr>
        <p:spPr>
          <a:xfrm>
            <a:off x="4568569" y="2125321"/>
            <a:ext cx="255933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535658" y="239519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2019594" y="239979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072349" y="239043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3"/>
          <p:cNvSpPr txBox="1"/>
          <p:nvPr/>
        </p:nvSpPr>
        <p:spPr>
          <a:xfrm>
            <a:off x="72955" y="953725"/>
            <a:ext cx="9316035" cy="646331"/>
          </a:xfrm>
          <a:prstGeom prst="rect">
            <a:avLst/>
          </a:prstGeom>
          <a:noFill/>
        </p:spPr>
        <p:txBody>
          <a:bodyPr wrap="square" rtlCol="0">
            <a:spAutoFit/>
          </a:bodyPr>
          <a:lstStyle/>
          <a:p>
            <a:r>
              <a:rPr lang="en-US" dirty="0" smtClean="0">
                <a:solidFill>
                  <a:srgbClr val="2D2D8A"/>
                </a:solidFill>
              </a:rPr>
              <a:t>Performance classes in the Cortex-A processors (only </a:t>
            </a:r>
            <a:r>
              <a:rPr lang="en-US" dirty="0" err="1" smtClean="0">
                <a:solidFill>
                  <a:srgbClr val="2D2D8A"/>
                </a:solidFill>
              </a:rPr>
              <a:t>ARMv7</a:t>
            </a:r>
            <a:r>
              <a:rPr lang="en-US" dirty="0" smtClean="0">
                <a:solidFill>
                  <a:srgbClr val="2D2D8A"/>
                </a:solidFill>
              </a:rPr>
              <a:t>/8.0 ISA-based</a:t>
            </a:r>
          </a:p>
          <a:p>
            <a:r>
              <a:rPr lang="en-US" dirty="0">
                <a:solidFill>
                  <a:srgbClr val="2D2D8A"/>
                </a:solidFill>
              </a:rPr>
              <a:t> </a:t>
            </a:r>
            <a:r>
              <a:rPr lang="en-US" dirty="0" smtClean="0">
                <a:solidFill>
                  <a:srgbClr val="2D2D8A"/>
                </a:solidFill>
              </a:rPr>
              <a:t> processors) -1</a:t>
            </a:r>
            <a:endParaRPr lang="en-US" dirty="0">
              <a:solidFill>
                <a:srgbClr val="000000"/>
              </a:solidFill>
            </a:endParaRPr>
          </a:p>
        </p:txBody>
      </p:sp>
      <p:sp>
        <p:nvSpPr>
          <p:cNvPr id="16" name="TextBox 15"/>
          <p:cNvSpPr txBox="1"/>
          <p:nvPr/>
        </p:nvSpPr>
        <p:spPr>
          <a:xfrm>
            <a:off x="1466655" y="2882035"/>
            <a:ext cx="1130374" cy="1007968"/>
          </a:xfrm>
          <a:prstGeom prst="rect">
            <a:avLst/>
          </a:prstGeom>
          <a:noFill/>
        </p:spPr>
        <p:txBody>
          <a:bodyPr wrap="none" rtlCol="0">
            <a:spAutoFit/>
          </a:bodyPr>
          <a:lstStyle/>
          <a:p>
            <a:pPr>
              <a:spcAft>
                <a:spcPts val="300"/>
              </a:spcAft>
            </a:pPr>
            <a:r>
              <a:rPr lang="en-US" sz="1300" dirty="0" smtClean="0">
                <a:solidFill>
                  <a:srgbClr val="000000"/>
                </a:solidFill>
              </a:rPr>
              <a:t>Cortex-A15</a:t>
            </a:r>
          </a:p>
          <a:p>
            <a:pPr>
              <a:spcAft>
                <a:spcPts val="300"/>
              </a:spcAft>
            </a:pPr>
            <a:r>
              <a:rPr lang="en-US" sz="1300" dirty="0" smtClean="0">
                <a:solidFill>
                  <a:srgbClr val="000000"/>
                </a:solidFill>
              </a:rPr>
              <a:t>Cortex-A57</a:t>
            </a:r>
          </a:p>
          <a:p>
            <a:pPr>
              <a:spcAft>
                <a:spcPts val="300"/>
              </a:spcAft>
            </a:pPr>
            <a:r>
              <a:rPr lang="en-US" sz="1300" dirty="0" smtClean="0">
                <a:solidFill>
                  <a:srgbClr val="000000"/>
                </a:solidFill>
              </a:rPr>
              <a:t>Cortex-A72</a:t>
            </a:r>
            <a:endParaRPr lang="hu-HU" sz="1300" dirty="0" smtClean="0">
              <a:solidFill>
                <a:srgbClr val="000000"/>
              </a:solidFill>
            </a:endParaRPr>
          </a:p>
          <a:p>
            <a:pPr>
              <a:spcAft>
                <a:spcPts val="300"/>
              </a:spcAft>
            </a:pPr>
            <a:r>
              <a:rPr lang="en-US" sz="1300" dirty="0" smtClean="0">
                <a:solidFill>
                  <a:srgbClr val="000000"/>
                </a:solidFill>
              </a:rPr>
              <a:t>Cortex-A7</a:t>
            </a:r>
            <a:r>
              <a:rPr lang="hu-HU" sz="1300" dirty="0" smtClean="0">
                <a:solidFill>
                  <a:srgbClr val="000000"/>
                </a:solidFill>
              </a:rPr>
              <a:t>3</a:t>
            </a:r>
            <a:endParaRPr lang="en-US" sz="1300" dirty="0">
              <a:solidFill>
                <a:srgbClr val="000000"/>
              </a:solidFill>
            </a:endParaRPr>
          </a:p>
        </p:txBody>
      </p:sp>
      <p:sp>
        <p:nvSpPr>
          <p:cNvPr id="17" name="TextBox 16"/>
          <p:cNvSpPr txBox="1"/>
          <p:nvPr/>
        </p:nvSpPr>
        <p:spPr>
          <a:xfrm>
            <a:off x="3986935" y="2882035"/>
            <a:ext cx="1386855" cy="1007968"/>
          </a:xfrm>
          <a:prstGeom prst="rect">
            <a:avLst/>
          </a:prstGeom>
          <a:noFill/>
        </p:spPr>
        <p:txBody>
          <a:bodyPr wrap="none" rtlCol="0">
            <a:spAutoFit/>
          </a:bodyPr>
          <a:lstStyle/>
          <a:p>
            <a:pPr>
              <a:spcAft>
                <a:spcPts val="300"/>
              </a:spcAft>
            </a:pPr>
            <a:r>
              <a:rPr lang="en-US" sz="1300" dirty="0" smtClean="0">
                <a:solidFill>
                  <a:srgbClr val="000000"/>
                </a:solidFill>
              </a:rPr>
              <a:t>Cortex-A8</a:t>
            </a:r>
          </a:p>
          <a:p>
            <a:pPr>
              <a:spcAft>
                <a:spcPts val="300"/>
              </a:spcAft>
            </a:pPr>
            <a:r>
              <a:rPr lang="en-US" sz="1300" dirty="0" smtClean="0">
                <a:solidFill>
                  <a:srgbClr val="000000"/>
                </a:solidFill>
              </a:rPr>
              <a:t>Cortex-A9</a:t>
            </a:r>
          </a:p>
          <a:p>
            <a:pPr>
              <a:spcAft>
                <a:spcPts val="300"/>
              </a:spcAft>
            </a:pPr>
            <a:r>
              <a:rPr lang="en-US" sz="1300" dirty="0" smtClean="0">
                <a:solidFill>
                  <a:srgbClr val="000000"/>
                </a:solidFill>
              </a:rPr>
              <a:t>(Cortex-A12)</a:t>
            </a:r>
            <a:r>
              <a:rPr lang="hu-HU" sz="1300" baseline="30000" dirty="0" smtClean="0">
                <a:solidFill>
                  <a:srgbClr val="000000"/>
                </a:solidFill>
              </a:rPr>
              <a:t>1</a:t>
            </a:r>
            <a:endParaRPr lang="en-US" sz="1300" baseline="30000" dirty="0" smtClean="0">
              <a:solidFill>
                <a:srgbClr val="000000"/>
              </a:solidFill>
            </a:endParaRPr>
          </a:p>
          <a:p>
            <a:pPr>
              <a:spcAft>
                <a:spcPts val="300"/>
              </a:spcAft>
            </a:pPr>
            <a:r>
              <a:rPr lang="en-US" sz="1300" dirty="0" smtClean="0">
                <a:solidFill>
                  <a:srgbClr val="000000"/>
                </a:solidFill>
              </a:rPr>
              <a:t>Cortex-A17</a:t>
            </a:r>
            <a:endParaRPr lang="en-US" sz="1300" dirty="0">
              <a:solidFill>
                <a:srgbClr val="000000"/>
              </a:solidFill>
            </a:endParaRPr>
          </a:p>
        </p:txBody>
      </p:sp>
      <p:sp>
        <p:nvSpPr>
          <p:cNvPr id="18" name="TextBox 17"/>
          <p:cNvSpPr txBox="1"/>
          <p:nvPr/>
        </p:nvSpPr>
        <p:spPr>
          <a:xfrm>
            <a:off x="6546971" y="2882035"/>
            <a:ext cx="1130374" cy="1007968"/>
          </a:xfrm>
          <a:prstGeom prst="rect">
            <a:avLst/>
          </a:prstGeom>
          <a:noFill/>
        </p:spPr>
        <p:txBody>
          <a:bodyPr wrap="none" rtlCol="0">
            <a:spAutoFit/>
          </a:bodyPr>
          <a:lstStyle/>
          <a:p>
            <a:pPr>
              <a:spcAft>
                <a:spcPts val="300"/>
              </a:spcAft>
            </a:pPr>
            <a:r>
              <a:rPr lang="en-US" sz="1300" dirty="0" smtClean="0">
                <a:solidFill>
                  <a:srgbClr val="000000"/>
                </a:solidFill>
              </a:rPr>
              <a:t>Cortex-A5</a:t>
            </a:r>
          </a:p>
          <a:p>
            <a:pPr>
              <a:spcAft>
                <a:spcPts val="300"/>
              </a:spcAft>
            </a:pPr>
            <a:r>
              <a:rPr lang="en-US" sz="1300" dirty="0" smtClean="0">
                <a:solidFill>
                  <a:srgbClr val="000000"/>
                </a:solidFill>
              </a:rPr>
              <a:t>Cortex-A7</a:t>
            </a:r>
            <a:endParaRPr lang="hu-HU" sz="1300" dirty="0" smtClean="0">
              <a:solidFill>
                <a:srgbClr val="000000"/>
              </a:solidFill>
            </a:endParaRPr>
          </a:p>
          <a:p>
            <a:pPr>
              <a:spcAft>
                <a:spcPts val="300"/>
              </a:spcAft>
            </a:pPr>
            <a:r>
              <a:rPr lang="hu-HU" sz="1300" dirty="0" smtClean="0">
                <a:solidFill>
                  <a:srgbClr val="000000"/>
                </a:solidFill>
              </a:rPr>
              <a:t>Cortex-A35</a:t>
            </a:r>
            <a:endParaRPr lang="en-US" sz="1300" dirty="0" smtClean="0">
              <a:solidFill>
                <a:srgbClr val="000000"/>
              </a:solidFill>
            </a:endParaRPr>
          </a:p>
          <a:p>
            <a:pPr>
              <a:spcAft>
                <a:spcPts val="300"/>
              </a:spcAft>
            </a:pPr>
            <a:r>
              <a:rPr lang="en-US" sz="1300" dirty="0" smtClean="0">
                <a:solidFill>
                  <a:srgbClr val="000000"/>
                </a:solidFill>
              </a:rPr>
              <a:t>Cortex-A53</a:t>
            </a:r>
            <a:endParaRPr lang="en-US" sz="1300" dirty="0">
              <a:solidFill>
                <a:srgbClr val="000000"/>
              </a:solidFill>
            </a:endParaRPr>
          </a:p>
        </p:txBody>
      </p:sp>
      <p:sp>
        <p:nvSpPr>
          <p:cNvPr id="19"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a:t>
            </a:r>
          </a:p>
        </p:txBody>
      </p:sp>
      <p:sp>
        <p:nvSpPr>
          <p:cNvPr id="20" name="TextBox 19"/>
          <p:cNvSpPr txBox="1"/>
          <p:nvPr/>
        </p:nvSpPr>
        <p:spPr>
          <a:xfrm>
            <a:off x="341530" y="4263188"/>
            <a:ext cx="8309519" cy="830997"/>
          </a:xfrm>
          <a:prstGeom prst="rect">
            <a:avLst/>
          </a:prstGeom>
          <a:noFill/>
        </p:spPr>
        <p:txBody>
          <a:bodyPr wrap="none" rtlCol="0">
            <a:spAutoFit/>
          </a:bodyPr>
          <a:lstStyle/>
          <a:p>
            <a:r>
              <a:rPr lang="hu-HU" sz="1600" baseline="30000" dirty="0" smtClean="0"/>
              <a:t>1</a:t>
            </a:r>
            <a:r>
              <a:rPr lang="hu-HU" sz="1600" dirty="0" smtClean="0"/>
              <a:t>The model Cortex-A-12 was introduced in 6/2013 but became withdrawn</a:t>
            </a:r>
          </a:p>
          <a:p>
            <a:r>
              <a:rPr lang="hu-HU" sz="1600" dirty="0"/>
              <a:t> </a:t>
            </a:r>
            <a:r>
              <a:rPr lang="hu-HU" sz="1600" dirty="0" smtClean="0"/>
              <a:t>  in 10/2014 since its parameters were too close to that of the Cortex-A17, so</a:t>
            </a:r>
          </a:p>
          <a:p>
            <a:r>
              <a:rPr lang="hu-HU" sz="1600" dirty="0"/>
              <a:t> </a:t>
            </a:r>
            <a:r>
              <a:rPr lang="hu-HU" sz="1600" dirty="0" smtClean="0"/>
              <a:t>  subsequently we will leave it out in most parts from our discussion. </a:t>
            </a:r>
            <a:endParaRPr lang="en-US" sz="1600" dirty="0"/>
          </a:p>
        </p:txBody>
      </p:sp>
      <p:sp>
        <p:nvSpPr>
          <p:cNvPr id="21" name="TextBox 20"/>
          <p:cNvSpPr txBox="1"/>
          <p:nvPr/>
        </p:nvSpPr>
        <p:spPr>
          <a:xfrm>
            <a:off x="74505" y="505745"/>
            <a:ext cx="8458308" cy="369332"/>
          </a:xfrm>
          <a:prstGeom prst="rect">
            <a:avLst/>
          </a:prstGeom>
          <a:noFill/>
        </p:spPr>
        <p:txBody>
          <a:bodyPr wrap="square" rtlCol="0">
            <a:spAutoFit/>
          </a:bodyPr>
          <a:lstStyle/>
          <a:p>
            <a:r>
              <a:rPr lang="hu-HU" dirty="0">
                <a:solidFill>
                  <a:srgbClr val="2D2D8A"/>
                </a:solidFill>
              </a:rPr>
              <a:t>4</a:t>
            </a:r>
            <a:r>
              <a:rPr lang="hu-HU" dirty="0" smtClean="0">
                <a:solidFill>
                  <a:srgbClr val="2D2D8A"/>
                </a:solidFill>
              </a:rPr>
              <a:t>. </a:t>
            </a:r>
            <a:r>
              <a:rPr lang="en-US" dirty="0" smtClean="0">
                <a:solidFill>
                  <a:srgbClr val="2D2D8A"/>
                </a:solidFill>
              </a:rPr>
              <a:t>Evolution </a:t>
            </a:r>
            <a:r>
              <a:rPr lang="hu-HU" dirty="0" smtClean="0">
                <a:solidFill>
                  <a:srgbClr val="2D2D8A"/>
                </a:solidFill>
              </a:rPr>
              <a:t>of </a:t>
            </a:r>
            <a:r>
              <a:rPr lang="en-US" dirty="0" smtClean="0">
                <a:solidFill>
                  <a:srgbClr val="2D2D8A"/>
                </a:solidFill>
              </a:rPr>
              <a:t>the Cortex-A series ARMv7/v8.0 ISA-based models</a:t>
            </a:r>
            <a:endParaRPr lang="en-US" dirty="0">
              <a:solidFill>
                <a:srgbClr val="2D2D8A"/>
              </a:solidFill>
            </a:endParaRPr>
          </a:p>
        </p:txBody>
      </p:sp>
      <p:sp>
        <p:nvSpPr>
          <p:cNvPr id="23" name="TextBox 6"/>
          <p:cNvSpPr txBox="1"/>
          <p:nvPr/>
        </p:nvSpPr>
        <p:spPr>
          <a:xfrm>
            <a:off x="8763000" y="614573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3571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6" grpId="0"/>
      <p:bldP spid="17" grpId="0"/>
      <p:bldP spid="18" grpId="0"/>
      <p:bldP spid="2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a:t>
            </a: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TextBox 91"/>
          <p:cNvSpPr txBox="1"/>
          <p:nvPr/>
        </p:nvSpPr>
        <p:spPr>
          <a:xfrm>
            <a:off x="1416821" y="504631"/>
            <a:ext cx="5945489" cy="646331"/>
          </a:xfrm>
          <a:prstGeom prst="rect">
            <a:avLst/>
          </a:prstGeom>
          <a:noFill/>
        </p:spPr>
        <p:txBody>
          <a:bodyPr wrap="square" rtlCol="0">
            <a:spAutoFit/>
          </a:bodyPr>
          <a:lstStyle/>
          <a:p>
            <a:r>
              <a:rPr lang="en-US" dirty="0" smtClean="0">
                <a:solidFill>
                  <a:srgbClr val="2D2D8A"/>
                </a:solidFill>
              </a:rPr>
              <a:t>Performance classes in the Cortex-A series</a:t>
            </a:r>
          </a:p>
          <a:p>
            <a:r>
              <a:rPr lang="en-US" dirty="0" smtClean="0">
                <a:solidFill>
                  <a:srgbClr val="2D2D8A"/>
                </a:solidFill>
              </a:rPr>
              <a:t> (only ARMv7/v8.0 ISA-based processors) -2</a:t>
            </a:r>
            <a:endParaRPr lang="en-US" dirty="0">
              <a:solidFill>
                <a:srgbClr val="000000"/>
              </a:solidFill>
            </a:endParaRPr>
          </a:p>
        </p:txBody>
      </p:sp>
      <p:cxnSp>
        <p:nvCxnSpPr>
          <p:cNvPr id="13" name="Straight Connector 12"/>
          <p:cNvCxnSpPr/>
          <p:nvPr/>
        </p:nvCxnSpPr>
        <p:spPr bwMode="auto">
          <a:xfrm>
            <a:off x="4343395" y="1800273"/>
            <a:ext cx="1674868" cy="4513606"/>
          </a:xfrm>
          <a:prstGeom prst="line">
            <a:avLst/>
          </a:prstGeom>
          <a:noFill/>
          <a:ln w="19050" cap="flat" cmpd="sng" algn="ctr">
            <a:solidFill>
              <a:srgbClr val="FF0000"/>
            </a:solidFill>
            <a:prstDash val="solid"/>
            <a:round/>
            <a:headEnd type="none" w="med" len="med"/>
            <a:tailEnd type="none" w="med" len="med"/>
          </a:ln>
          <a:effectLst/>
        </p:spPr>
      </p:cxnSp>
      <p:sp>
        <p:nvSpPr>
          <p:cNvPr id="19" name="TextBox 18"/>
          <p:cNvSpPr txBox="1"/>
          <p:nvPr/>
        </p:nvSpPr>
        <p:spPr>
          <a:xfrm>
            <a:off x="3491880" y="2033845"/>
            <a:ext cx="790601" cy="461665"/>
          </a:xfrm>
          <a:prstGeom prst="rect">
            <a:avLst/>
          </a:prstGeom>
          <a:noFill/>
        </p:spPr>
        <p:txBody>
          <a:bodyPr wrap="none" rtlCol="0">
            <a:spAutoFit/>
          </a:bodyPr>
          <a:lstStyle/>
          <a:p>
            <a:pPr algn="ctr"/>
            <a:r>
              <a:rPr lang="en-US" sz="1200" dirty="0" smtClean="0">
                <a:solidFill>
                  <a:srgbClr val="FF0000"/>
                </a:solidFill>
              </a:rPr>
              <a:t>ARMv7</a:t>
            </a:r>
          </a:p>
          <a:p>
            <a:pPr algn="ctr"/>
            <a:r>
              <a:rPr lang="en-US" sz="1200" dirty="0" smtClean="0">
                <a:solidFill>
                  <a:srgbClr val="FF0000"/>
                </a:solidFill>
              </a:rPr>
              <a:t>(32-bit)</a:t>
            </a:r>
            <a:endParaRPr lang="en-US" sz="1200" dirty="0">
              <a:solidFill>
                <a:srgbClr val="FF0000"/>
              </a:solidFill>
            </a:endParaRPr>
          </a:p>
        </p:txBody>
      </p:sp>
      <p:sp>
        <p:nvSpPr>
          <p:cNvPr id="93" name="TextBox 92"/>
          <p:cNvSpPr txBox="1"/>
          <p:nvPr/>
        </p:nvSpPr>
        <p:spPr>
          <a:xfrm>
            <a:off x="4642543" y="1583795"/>
            <a:ext cx="870751" cy="461665"/>
          </a:xfrm>
          <a:prstGeom prst="rect">
            <a:avLst/>
          </a:prstGeom>
          <a:noFill/>
        </p:spPr>
        <p:txBody>
          <a:bodyPr wrap="none" rtlCol="0">
            <a:spAutoFit/>
          </a:bodyPr>
          <a:lstStyle/>
          <a:p>
            <a:r>
              <a:rPr lang="en-US" sz="1200" dirty="0" smtClean="0">
                <a:solidFill>
                  <a:srgbClr val="FF0000"/>
                </a:solidFill>
              </a:rPr>
              <a:t>ARMv8.0</a:t>
            </a:r>
          </a:p>
          <a:p>
            <a:pPr algn="ctr"/>
            <a:r>
              <a:rPr lang="en-US" sz="1200" dirty="0">
                <a:solidFill>
                  <a:srgbClr val="FF0000"/>
                </a:solidFill>
              </a:rPr>
              <a:t>(</a:t>
            </a:r>
            <a:r>
              <a:rPr lang="en-US" sz="1200" dirty="0" smtClean="0">
                <a:solidFill>
                  <a:srgbClr val="FF0000"/>
                </a:solidFill>
              </a:rPr>
              <a:t>64-bit)</a:t>
            </a:r>
            <a:endParaRPr lang="en-US" sz="1200" dirty="0">
              <a:solidFill>
                <a:srgbClr val="FF0000"/>
              </a:solidFill>
            </a:endParaRPr>
          </a:p>
        </p:txBody>
      </p:sp>
    </p:spTree>
    <p:extLst>
      <p:ext uri="{BB962C8B-B14F-4D97-AF65-F5344CB8AC3E}">
        <p14:creationId xmlns:p14="http://schemas.microsoft.com/office/powerpoint/2010/main" val="186266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anim calcmode="lin" valueType="num">
                                      <p:cBhvr additive="base">
                                        <p:cTn id="11" dur="500" fill="hold"/>
                                        <p:tgtEl>
                                          <p:spTgt spid="93"/>
                                        </p:tgtEl>
                                        <p:attrNameLst>
                                          <p:attrName>ppt_x</p:attrName>
                                        </p:attrNameLst>
                                      </p:cBhvr>
                                      <p:tavLst>
                                        <p:tav tm="0">
                                          <p:val>
                                            <p:strVal val="#ppt_x"/>
                                          </p:val>
                                        </p:tav>
                                        <p:tav tm="100000">
                                          <p:val>
                                            <p:strVal val="#ppt_x"/>
                                          </p:val>
                                        </p:tav>
                                      </p:tavLst>
                                    </p:anim>
                                    <p:anim calcmode="lin" valueType="num">
                                      <p:cBhvr additive="base">
                                        <p:cTn id="12" dur="500" fill="hold"/>
                                        <p:tgtEl>
                                          <p:spTgt spid="9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(3)</a:t>
            </a: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dirty="0">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396840" y="716914"/>
                    <a:ext cx="1566012"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551398"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757475" y="74158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Box 100"/>
          <p:cNvSpPr txBox="1"/>
          <p:nvPr/>
        </p:nvSpPr>
        <p:spPr>
          <a:xfrm>
            <a:off x="72850" y="504631"/>
            <a:ext cx="7849328" cy="369332"/>
          </a:xfrm>
          <a:prstGeom prst="rect">
            <a:avLst/>
          </a:prstGeom>
          <a:noFill/>
        </p:spPr>
        <p:txBody>
          <a:bodyPr wrap="none">
            <a:spAutoFit/>
          </a:bodyPr>
          <a:lstStyle/>
          <a:p>
            <a:pPr>
              <a:defRPr/>
            </a:pPr>
            <a:r>
              <a:rPr lang="hu-HU" dirty="0" smtClean="0">
                <a:solidFill>
                  <a:srgbClr val="2D2D8A"/>
                </a:solidFill>
              </a:rPr>
              <a:t>Three design teams working in parallel </a:t>
            </a:r>
            <a:r>
              <a:rPr lang="en-US" dirty="0" smtClean="0">
                <a:solidFill>
                  <a:srgbClr val="2D2D8A"/>
                </a:solidFill>
              </a:rPr>
              <a:t>on Cortex-A processors </a:t>
            </a:r>
            <a:r>
              <a:rPr lang="hu-HU" dirty="0" smtClean="0">
                <a:solidFill>
                  <a:srgbClr val="2D2D8A"/>
                </a:solidFill>
              </a:rPr>
              <a:t>[]</a:t>
            </a:r>
            <a:r>
              <a:rPr lang="en-US" dirty="0" smtClean="0">
                <a:solidFill>
                  <a:srgbClr val="000000"/>
                </a:solidFill>
              </a:rPr>
              <a:t> </a:t>
            </a:r>
            <a:endParaRPr lang="en-US" dirty="0">
              <a:solidFill>
                <a:srgbClr val="000000"/>
              </a:solidFill>
            </a:endParaRPr>
          </a:p>
        </p:txBody>
      </p:sp>
      <p:sp>
        <p:nvSpPr>
          <p:cNvPr id="2" name="TextBox 1"/>
          <p:cNvSpPr txBox="1"/>
          <p:nvPr/>
        </p:nvSpPr>
        <p:spPr>
          <a:xfrm>
            <a:off x="462336" y="6858000"/>
            <a:ext cx="5535490" cy="261610"/>
          </a:xfrm>
          <a:prstGeom prst="rect">
            <a:avLst/>
          </a:prstGeom>
          <a:noFill/>
        </p:spPr>
        <p:txBody>
          <a:bodyPr wrap="none" rtlCol="0">
            <a:spAutoFit/>
          </a:bodyPr>
          <a:lstStyle/>
          <a:p>
            <a:r>
              <a:rPr lang="en-US" sz="1100" dirty="0"/>
              <a:t>http://www.anandtech.com/show/10347/arm-cortex-a73-artemis-unveiled</a:t>
            </a:r>
          </a:p>
        </p:txBody>
      </p:sp>
      <p:sp>
        <p:nvSpPr>
          <p:cNvPr id="92" name="Rounded Rectangle 91"/>
          <p:cNvSpPr/>
          <p:nvPr/>
        </p:nvSpPr>
        <p:spPr>
          <a:xfrm rot="21345097">
            <a:off x="3250841" y="4900133"/>
            <a:ext cx="5076000" cy="115200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Rounded Rectangle 19"/>
          <p:cNvSpPr/>
          <p:nvPr/>
        </p:nvSpPr>
        <p:spPr bwMode="auto">
          <a:xfrm>
            <a:off x="1968078" y="1050103"/>
            <a:ext cx="812936" cy="396000"/>
          </a:xfrm>
          <a:prstGeom prst="roundRect">
            <a:avLst/>
          </a:prstGeom>
          <a:noFill/>
          <a:ln w="2857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21" name="TextBox 20"/>
          <p:cNvSpPr txBox="1"/>
          <p:nvPr/>
        </p:nvSpPr>
        <p:spPr>
          <a:xfrm>
            <a:off x="2844331" y="1069718"/>
            <a:ext cx="2222724" cy="307777"/>
          </a:xfrm>
          <a:prstGeom prst="rect">
            <a:avLst/>
          </a:prstGeom>
          <a:noFill/>
        </p:spPr>
        <p:txBody>
          <a:bodyPr wrap="none" rtlCol="0">
            <a:spAutoFit/>
          </a:bodyPr>
          <a:lstStyle/>
          <a:p>
            <a:r>
              <a:rPr lang="hu-HU" sz="1400" dirty="0" smtClean="0">
                <a:solidFill>
                  <a:srgbClr val="C00000"/>
                </a:solidFill>
              </a:rPr>
              <a:t>Austin (Texas) designs</a:t>
            </a:r>
            <a:endParaRPr lang="en-US" sz="1400" dirty="0">
              <a:solidFill>
                <a:srgbClr val="C00000"/>
              </a:solidFill>
            </a:endParaRPr>
          </a:p>
        </p:txBody>
      </p:sp>
      <p:sp>
        <p:nvSpPr>
          <p:cNvPr id="93" name="Rounded Rectangle 92"/>
          <p:cNvSpPr/>
          <p:nvPr/>
        </p:nvSpPr>
        <p:spPr bwMode="auto">
          <a:xfrm>
            <a:off x="1968078" y="1554571"/>
            <a:ext cx="812936" cy="396000"/>
          </a:xfrm>
          <a:prstGeom prst="roundRect">
            <a:avLst/>
          </a:prstGeom>
          <a:noFill/>
          <a:ln w="28575" cap="flat" cmpd="sng" algn="ctr">
            <a:solidFill>
              <a:srgbClr val="00206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102" name="TextBox 101"/>
          <p:cNvSpPr txBox="1"/>
          <p:nvPr/>
        </p:nvSpPr>
        <p:spPr>
          <a:xfrm>
            <a:off x="2840707" y="1574186"/>
            <a:ext cx="3216458" cy="307777"/>
          </a:xfrm>
          <a:prstGeom prst="rect">
            <a:avLst/>
          </a:prstGeom>
          <a:noFill/>
        </p:spPr>
        <p:txBody>
          <a:bodyPr wrap="none" rtlCol="0">
            <a:spAutoFit/>
          </a:bodyPr>
          <a:lstStyle/>
          <a:p>
            <a:r>
              <a:rPr lang="hu-HU" sz="1400" dirty="0" smtClean="0">
                <a:solidFill>
                  <a:srgbClr val="002060"/>
                </a:solidFill>
              </a:rPr>
              <a:t>Sophia-Antipolis (France) designs</a:t>
            </a:r>
            <a:endParaRPr lang="en-US" sz="1400" dirty="0">
              <a:solidFill>
                <a:srgbClr val="002060"/>
              </a:solidFill>
            </a:endParaRPr>
          </a:p>
        </p:txBody>
      </p:sp>
      <p:sp>
        <p:nvSpPr>
          <p:cNvPr id="103" name="Rounded Rectangle 102"/>
          <p:cNvSpPr/>
          <p:nvPr/>
        </p:nvSpPr>
        <p:spPr bwMode="auto">
          <a:xfrm>
            <a:off x="1968078" y="2094631"/>
            <a:ext cx="812936" cy="396000"/>
          </a:xfrm>
          <a:prstGeom prst="roundRect">
            <a:avLst/>
          </a:pr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104" name="TextBox 103"/>
          <p:cNvSpPr txBox="1"/>
          <p:nvPr/>
        </p:nvSpPr>
        <p:spPr>
          <a:xfrm>
            <a:off x="2840768" y="2114246"/>
            <a:ext cx="2451312" cy="307777"/>
          </a:xfrm>
          <a:prstGeom prst="rect">
            <a:avLst/>
          </a:prstGeom>
          <a:noFill/>
        </p:spPr>
        <p:txBody>
          <a:bodyPr wrap="none" rtlCol="0">
            <a:spAutoFit/>
          </a:bodyPr>
          <a:lstStyle/>
          <a:p>
            <a:r>
              <a:rPr lang="hu-HU" sz="1400" dirty="0" smtClean="0">
                <a:solidFill>
                  <a:srgbClr val="00B050"/>
                </a:solidFill>
              </a:rPr>
              <a:t>Cambridge (UK)  designs</a:t>
            </a:r>
            <a:endParaRPr lang="en-US" sz="1400" dirty="0">
              <a:solidFill>
                <a:srgbClr val="00B050"/>
              </a:solidFill>
            </a:endParaRPr>
          </a:p>
        </p:txBody>
      </p:sp>
      <p:sp>
        <p:nvSpPr>
          <p:cNvPr id="105" name="Rounded Rectangle 104"/>
          <p:cNvSpPr/>
          <p:nvPr/>
        </p:nvSpPr>
        <p:spPr>
          <a:xfrm rot="19980000">
            <a:off x="3488574" y="2293590"/>
            <a:ext cx="4356000" cy="1229487"/>
          </a:xfrm>
          <a:prstGeom prst="round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ounded Rectangle 105"/>
          <p:cNvSpPr/>
          <p:nvPr/>
        </p:nvSpPr>
        <p:spPr>
          <a:xfrm rot="20706959">
            <a:off x="1631231" y="3916528"/>
            <a:ext cx="6084000" cy="1188000"/>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Rounded Rectangle 106"/>
          <p:cNvSpPr/>
          <p:nvPr/>
        </p:nvSpPr>
        <p:spPr>
          <a:xfrm rot="19980000">
            <a:off x="7570002" y="1054065"/>
            <a:ext cx="1260000" cy="1229487"/>
          </a:xfrm>
          <a:prstGeom prst="roundRect">
            <a:avLst/>
          </a:prstGeom>
          <a:no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54563518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29"/>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(4)</a:t>
            </a:r>
          </a:p>
        </p:txBody>
      </p:sp>
      <p:sp>
        <p:nvSpPr>
          <p:cNvPr id="5" name="Rectangle 4"/>
          <p:cNvSpPr/>
          <p:nvPr/>
        </p:nvSpPr>
        <p:spPr>
          <a:xfrm>
            <a:off x="206515" y="986585"/>
            <a:ext cx="8820980" cy="3631763"/>
          </a:xfrm>
          <a:prstGeom prst="rect">
            <a:avLst/>
          </a:prstGeom>
        </p:spPr>
        <p:txBody>
          <a:bodyPr wrap="square">
            <a:spAutoFit/>
          </a:bodyPr>
          <a:lstStyle/>
          <a:p>
            <a:pPr>
              <a:spcAft>
                <a:spcPts val="600"/>
              </a:spcAft>
            </a:pPr>
            <a:r>
              <a:rPr lang="hu-HU" sz="1500" dirty="0" smtClean="0">
                <a:solidFill>
                  <a:srgbClr val="000000"/>
                </a:solidFill>
              </a:rPr>
              <a:t>"</a:t>
            </a:r>
            <a:r>
              <a:rPr lang="hu-HU" sz="1500" dirty="0" smtClean="0"/>
              <a:t>...T</a:t>
            </a:r>
            <a:r>
              <a:rPr lang="en-US" sz="1500" dirty="0" smtClean="0"/>
              <a:t>he </a:t>
            </a:r>
            <a:r>
              <a:rPr lang="en-US" sz="1500" dirty="0"/>
              <a:t>A15, A57, A72 all belong to the </a:t>
            </a:r>
            <a:r>
              <a:rPr lang="en-US" sz="1500" dirty="0">
                <a:solidFill>
                  <a:srgbClr val="FF0000"/>
                </a:solidFill>
              </a:rPr>
              <a:t>Austin family </a:t>
            </a:r>
            <a:r>
              <a:rPr lang="en-US" sz="1500" dirty="0"/>
              <a:t>of microarchitectures, and as one would have guessed from the name, this is because they originated from ARM's Austin CPU design </a:t>
            </a:r>
            <a:r>
              <a:rPr lang="en-US" sz="1500" dirty="0" err="1"/>
              <a:t>centre</a:t>
            </a:r>
            <a:r>
              <a:rPr lang="en-US" sz="1500" dirty="0"/>
              <a:t>.</a:t>
            </a:r>
            <a:endParaRPr lang="hu-HU" sz="1500" dirty="0" smtClean="0">
              <a:solidFill>
                <a:srgbClr val="000000"/>
              </a:solidFill>
            </a:endParaRPr>
          </a:p>
          <a:p>
            <a:r>
              <a:rPr lang="en-US" sz="1500" dirty="0"/>
              <a:t>The A5, A7 and A53 belong to the </a:t>
            </a:r>
            <a:r>
              <a:rPr lang="en-US" sz="1500" dirty="0">
                <a:solidFill>
                  <a:srgbClr val="FF0000"/>
                </a:solidFill>
              </a:rPr>
              <a:t>Cambridge family </a:t>
            </a:r>
            <a:r>
              <a:rPr lang="en-US" sz="1500" dirty="0"/>
              <a:t>while the Cortex A12, A17 and today's new A73 belong to the </a:t>
            </a:r>
            <a:r>
              <a:rPr lang="en-US" sz="1500" dirty="0">
                <a:solidFill>
                  <a:srgbClr val="FF0000"/>
                </a:solidFill>
              </a:rPr>
              <a:t>Sophia family</a:t>
            </a:r>
            <a:r>
              <a:rPr lang="en-US" sz="1500" dirty="0"/>
              <a:t>, owning its name to the small city of Sophia-Antipolis which houses one of Europe's largest technology parks as well as ARM's French CPU design </a:t>
            </a:r>
            <a:r>
              <a:rPr lang="en-US" sz="1500" dirty="0" err="1"/>
              <a:t>centre</a:t>
            </a:r>
            <a:r>
              <a:rPr lang="en-US" sz="1500" dirty="0"/>
              <a:t>. </a:t>
            </a:r>
            <a:r>
              <a:rPr lang="en-US" sz="1500" dirty="0" err="1"/>
              <a:t>Refering</a:t>
            </a:r>
            <a:r>
              <a:rPr lang="en-US" sz="1500" dirty="0"/>
              <a:t> to their design location is however not enough to disambiguate microprocessor families, as we'll see completely new designs come out from each R&amp;D center. In fact, this has already happened as the A12/17/73 can be seen as a new generation over the preceding the A9 microarchitecture and as such can be referred to as a "second generation Sophia family". This is an important notion to consider as in the future we'll be seeing completely new microarchitectures come out of ARM's various design teams</a:t>
            </a:r>
            <a:r>
              <a:rPr lang="en-US" sz="1500" dirty="0" smtClean="0"/>
              <a:t>.</a:t>
            </a:r>
            <a:r>
              <a:rPr lang="hu-HU" sz="1500" dirty="0" smtClean="0"/>
              <a:t>"</a:t>
            </a:r>
            <a:endParaRPr lang="en-US" sz="1500" dirty="0"/>
          </a:p>
          <a:p>
            <a:r>
              <a:rPr lang="en-US" sz="1500" dirty="0"/>
              <a:t> </a:t>
            </a:r>
          </a:p>
          <a:p>
            <a:endParaRPr lang="en-US" sz="1500" dirty="0"/>
          </a:p>
        </p:txBody>
      </p:sp>
      <p:sp>
        <p:nvSpPr>
          <p:cNvPr id="6" name="TextBox 5"/>
          <p:cNvSpPr txBox="1"/>
          <p:nvPr/>
        </p:nvSpPr>
        <p:spPr>
          <a:xfrm>
            <a:off x="73692" y="504631"/>
            <a:ext cx="7195239" cy="338554"/>
          </a:xfrm>
          <a:prstGeom prst="rect">
            <a:avLst/>
          </a:prstGeom>
          <a:noFill/>
        </p:spPr>
        <p:txBody>
          <a:bodyPr wrap="none" rtlCol="0">
            <a:spAutoFit/>
          </a:bodyPr>
          <a:lstStyle/>
          <a:p>
            <a:r>
              <a:rPr lang="hu-HU" sz="1600" dirty="0" smtClean="0">
                <a:solidFill>
                  <a:srgbClr val="FF0000"/>
                </a:solidFill>
              </a:rPr>
              <a:t>Remarks on the </a:t>
            </a:r>
            <a:r>
              <a:rPr lang="en-US" sz="1600" dirty="0" smtClean="0">
                <a:solidFill>
                  <a:srgbClr val="FF0000"/>
                </a:solidFill>
              </a:rPr>
              <a:t>designs of </a:t>
            </a:r>
            <a:r>
              <a:rPr lang="hu-HU" sz="1600" dirty="0" smtClean="0">
                <a:solidFill>
                  <a:srgbClr val="FF0000"/>
                </a:solidFill>
              </a:rPr>
              <a:t>the Cortex-A series (taken from [</a:t>
            </a:r>
            <a:r>
              <a:rPr lang="en-US" sz="1600" dirty="0" smtClean="0">
                <a:solidFill>
                  <a:srgbClr val="FF0000"/>
                </a:solidFill>
              </a:rPr>
              <a:t>99</a:t>
            </a:r>
            <a:r>
              <a:rPr lang="hu-HU" sz="1600" dirty="0" smtClean="0">
                <a:solidFill>
                  <a:srgbClr val="FF0000"/>
                </a:solidFill>
              </a:rPr>
              <a:t>]) </a:t>
            </a:r>
            <a:endParaRPr lang="en-US" sz="1600" dirty="0">
              <a:solidFill>
                <a:srgbClr val="FF0000"/>
              </a:solidFill>
            </a:endParaRPr>
          </a:p>
        </p:txBody>
      </p:sp>
      <p:sp>
        <p:nvSpPr>
          <p:cNvPr id="7" name="TextBox 6"/>
          <p:cNvSpPr txBox="1"/>
          <p:nvPr/>
        </p:nvSpPr>
        <p:spPr>
          <a:xfrm>
            <a:off x="251718" y="4160270"/>
            <a:ext cx="8640762" cy="2169825"/>
          </a:xfrm>
          <a:prstGeom prst="rect">
            <a:avLst/>
          </a:prstGeom>
          <a:noFill/>
        </p:spPr>
        <p:txBody>
          <a:bodyPr wrap="square" rtlCol="0">
            <a:spAutoFit/>
          </a:bodyPr>
          <a:lstStyle/>
          <a:p>
            <a:pPr lvl="0"/>
            <a:r>
              <a:rPr lang="hu-HU" sz="1500" dirty="0" smtClean="0">
                <a:solidFill>
                  <a:srgbClr val="000000"/>
                </a:solidFill>
              </a:rPr>
              <a:t>"</a:t>
            </a:r>
            <a:r>
              <a:rPr lang="en-US" sz="1500" dirty="0" smtClean="0">
                <a:solidFill>
                  <a:srgbClr val="000000"/>
                </a:solidFill>
              </a:rPr>
              <a:t>The </a:t>
            </a:r>
            <a:r>
              <a:rPr lang="en-US" sz="1500" dirty="0">
                <a:solidFill>
                  <a:srgbClr val="FF0000"/>
                </a:solidFill>
              </a:rPr>
              <a:t>Cortex A73 </a:t>
            </a:r>
            <a:r>
              <a:rPr lang="en-US" sz="1500" dirty="0">
                <a:solidFill>
                  <a:srgbClr val="000000"/>
                </a:solidFill>
              </a:rPr>
              <a:t>being still in the same </a:t>
            </a:r>
            <a:r>
              <a:rPr lang="en-US" sz="1500" dirty="0">
                <a:solidFill>
                  <a:srgbClr val="FF0000"/>
                </a:solidFill>
              </a:rPr>
              <a:t>Sophia family</a:t>
            </a:r>
            <a:r>
              <a:rPr lang="en-US" sz="1500" dirty="0">
                <a:solidFill>
                  <a:srgbClr val="000000"/>
                </a:solidFill>
              </a:rPr>
              <a:t> effectively means the design is very much a 64-bit successor to the Cortex A17. The new core effectively inherits some of the main characteristics of its predecessor such as overall µarch philosophy as well as higher-level pipeline elements and machine width. And herein lies the biggest surprise of the Cortex A73 as a A72 successor: Instead of choosing to maintain A72’s 3-wide, or increase the microarchitecture’s decoder width, ARM opted to instead go back to a 2-wide decoder such as found on the current Sophia family. Yet the A73 positions itself a higher-performance and lower-power design compared to the larger A72</a:t>
            </a:r>
            <a:r>
              <a:rPr lang="en-US" sz="1500" dirty="0" smtClean="0">
                <a:solidFill>
                  <a:srgbClr val="000000"/>
                </a:solidFill>
              </a:rPr>
              <a:t>.</a:t>
            </a:r>
            <a:r>
              <a:rPr lang="hu-HU" sz="1500" dirty="0" smtClean="0">
                <a:solidFill>
                  <a:srgbClr val="000000"/>
                </a:solidFill>
              </a:rPr>
              <a:t>"</a:t>
            </a:r>
            <a:endParaRPr lang="en-US" dirty="0"/>
          </a:p>
        </p:txBody>
      </p:sp>
    </p:spTree>
    <p:extLst>
      <p:ext uri="{BB962C8B-B14F-4D97-AF65-F5344CB8AC3E}">
        <p14:creationId xmlns:p14="http://schemas.microsoft.com/office/powerpoint/2010/main" val="161496745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81063" y="481565"/>
            <a:ext cx="1428596" cy="369332"/>
          </a:xfrm>
          <a:prstGeom prst="rect">
            <a:avLst/>
          </a:prstGeom>
          <a:noFill/>
        </p:spPr>
        <p:txBody>
          <a:bodyPr wrap="none" rtlCol="0">
            <a:spAutoFit/>
          </a:bodyPr>
          <a:lstStyle/>
          <a:p>
            <a:r>
              <a:rPr lang="en-US" dirty="0" smtClean="0">
                <a:solidFill>
                  <a:schemeClr val="accent6"/>
                </a:solidFill>
              </a:rPr>
              <a:t>Addendum</a:t>
            </a:r>
            <a:endParaRPr lang="en-US" dirty="0">
              <a:solidFill>
                <a:schemeClr val="accent6"/>
              </a:solidFill>
            </a:endParaRPr>
          </a:p>
        </p:txBody>
      </p:sp>
      <p:sp>
        <p:nvSpPr>
          <p:cNvPr id="6" name="TextBox 5"/>
          <p:cNvSpPr txBox="1"/>
          <p:nvPr/>
        </p:nvSpPr>
        <p:spPr>
          <a:xfrm>
            <a:off x="81125" y="859763"/>
            <a:ext cx="7685822" cy="338554"/>
          </a:xfrm>
          <a:prstGeom prst="rect">
            <a:avLst/>
          </a:prstGeom>
          <a:noFill/>
        </p:spPr>
        <p:txBody>
          <a:bodyPr wrap="none" rtlCol="0">
            <a:spAutoFit/>
          </a:bodyPr>
          <a:lstStyle/>
          <a:p>
            <a:r>
              <a:rPr lang="en-US" sz="1600" dirty="0" smtClean="0"/>
              <a:t>The subsequent Cortex-A models were designed by the following teams:</a:t>
            </a:r>
            <a:endParaRPr lang="en-US" sz="1600" dirty="0"/>
          </a:p>
        </p:txBody>
      </p:sp>
      <p:sp>
        <p:nvSpPr>
          <p:cNvPr id="7" name="TextBox 6"/>
          <p:cNvSpPr txBox="1"/>
          <p:nvPr/>
        </p:nvSpPr>
        <p:spPr>
          <a:xfrm>
            <a:off x="248400" y="1185572"/>
            <a:ext cx="8011263" cy="623248"/>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smtClean="0"/>
              <a:t>The </a:t>
            </a:r>
            <a:r>
              <a:rPr lang="en-US" sz="1600" dirty="0" smtClean="0">
                <a:solidFill>
                  <a:srgbClr val="FF0000"/>
                </a:solidFill>
              </a:rPr>
              <a:t>Cortex-A76</a:t>
            </a:r>
            <a:r>
              <a:rPr lang="en-US" sz="1600" dirty="0" smtClean="0"/>
              <a:t> by the </a:t>
            </a:r>
            <a:r>
              <a:rPr lang="en-US" sz="1600" dirty="0" smtClean="0">
                <a:solidFill>
                  <a:srgbClr val="0070C0"/>
                </a:solidFill>
              </a:rPr>
              <a:t>Sophia-Antipolis (France)</a:t>
            </a:r>
            <a:r>
              <a:rPr lang="en-US" sz="1600" dirty="0" smtClean="0"/>
              <a:t> team and </a:t>
            </a:r>
          </a:p>
          <a:p>
            <a:pPr marL="285750" indent="-285750">
              <a:spcAft>
                <a:spcPts val="300"/>
              </a:spcAft>
              <a:buFont typeface="Arial" panose="020B0604020202020204" pitchFamily="34" charset="0"/>
              <a:buChar char="•"/>
            </a:pPr>
            <a:r>
              <a:rPr lang="en-US" sz="1600" dirty="0" smtClean="0"/>
              <a:t>the </a:t>
            </a:r>
            <a:r>
              <a:rPr lang="en-US" sz="1600" dirty="0" smtClean="0">
                <a:solidFill>
                  <a:srgbClr val="FF0000"/>
                </a:solidFill>
              </a:rPr>
              <a:t>Cortex A-55 </a:t>
            </a:r>
            <a:r>
              <a:rPr lang="en-US" sz="1600" dirty="0" smtClean="0"/>
              <a:t>by the </a:t>
            </a:r>
            <a:r>
              <a:rPr lang="en-US" sz="1600" dirty="0" smtClean="0">
                <a:solidFill>
                  <a:srgbClr val="0070C0"/>
                </a:solidFill>
              </a:rPr>
              <a:t>Cambridge (UK) </a:t>
            </a:r>
            <a:r>
              <a:rPr lang="en-US" sz="1600" dirty="0" smtClean="0"/>
              <a:t>team.</a:t>
            </a:r>
            <a:endParaRPr lang="en-US" sz="1600" dirty="0"/>
          </a:p>
        </p:txBody>
      </p:sp>
    </p:spTree>
    <p:extLst>
      <p:ext uri="{BB962C8B-B14F-4D97-AF65-F5344CB8AC3E}">
        <p14:creationId xmlns:p14="http://schemas.microsoft.com/office/powerpoint/2010/main" val="224802818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118" y="504469"/>
            <a:ext cx="9004388" cy="646331"/>
          </a:xfrm>
          <a:prstGeom prst="rect">
            <a:avLst/>
          </a:prstGeom>
          <a:noFill/>
        </p:spPr>
        <p:txBody>
          <a:bodyPr wrap="square" rtlCol="0">
            <a:spAutoFit/>
          </a:bodyPr>
          <a:lstStyle/>
          <a:p>
            <a:r>
              <a:rPr lang="hu-HU" dirty="0" smtClean="0">
                <a:solidFill>
                  <a:srgbClr val="2D2D8A"/>
                </a:solidFill>
              </a:rPr>
              <a:t>Relative per core performance </a:t>
            </a:r>
            <a:r>
              <a:rPr lang="en-US" dirty="0" smtClean="0">
                <a:solidFill>
                  <a:srgbClr val="2D2D8A"/>
                </a:solidFill>
              </a:rPr>
              <a:t>of </a:t>
            </a:r>
            <a:r>
              <a:rPr lang="hu-HU" dirty="0" smtClean="0">
                <a:solidFill>
                  <a:srgbClr val="2D2D8A"/>
                </a:solidFill>
              </a:rPr>
              <a:t>Cortex-A processors with different</a:t>
            </a:r>
          </a:p>
          <a:p>
            <a:r>
              <a:rPr lang="hu-HU" dirty="0">
                <a:solidFill>
                  <a:srgbClr val="2D2D8A"/>
                </a:solidFill>
              </a:rPr>
              <a:t> </a:t>
            </a:r>
            <a:r>
              <a:rPr lang="hu-HU" dirty="0" smtClean="0">
                <a:solidFill>
                  <a:srgbClr val="2D2D8A"/>
                </a:solidFill>
              </a:rPr>
              <a:t>power budget</a:t>
            </a:r>
            <a:r>
              <a:rPr lang="en-US" dirty="0" smtClean="0">
                <a:solidFill>
                  <a:srgbClr val="2D2D8A"/>
                </a:solidFill>
              </a:rPr>
              <a:t> </a:t>
            </a:r>
            <a:r>
              <a:rPr lang="en-US" dirty="0" smtClean="0">
                <a:solidFill>
                  <a:srgbClr val="000000"/>
                </a:solidFill>
              </a:rPr>
              <a:t>[</a:t>
            </a:r>
            <a:r>
              <a:rPr lang="hu-HU" dirty="0" smtClean="0">
                <a:solidFill>
                  <a:srgbClr val="000000"/>
                </a:solidFill>
              </a:rPr>
              <a:t>16</a:t>
            </a:r>
            <a:r>
              <a:rPr lang="en-US" dirty="0" smtClean="0">
                <a:solidFill>
                  <a:srgbClr val="000000"/>
                </a:solidFill>
              </a:rPr>
              <a:t>]</a:t>
            </a:r>
            <a:endParaRPr lang="en-US" dirty="0">
              <a:solidFill>
                <a:srgbClr val="000000"/>
              </a:solidFill>
            </a:endParaRPr>
          </a:p>
        </p:txBody>
      </p:sp>
      <p:pic>
        <p:nvPicPr>
          <p:cNvPr id="8" name="Picture 2" descr="http://images.anandtech.com/doci/7126/Screen%20Shot%202013-07-17%20at%2011.44.28%20AM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t="10752"/>
          <a:stretch/>
        </p:blipFill>
        <p:spPr bwMode="auto">
          <a:xfrm>
            <a:off x="341530" y="1358769"/>
            <a:ext cx="8244774" cy="49055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(5)</a:t>
            </a:r>
          </a:p>
        </p:txBody>
      </p:sp>
    </p:spTree>
    <p:extLst>
      <p:ext uri="{BB962C8B-B14F-4D97-AF65-F5344CB8AC3E}">
        <p14:creationId xmlns:p14="http://schemas.microsoft.com/office/powerpoint/2010/main" val="14096498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27" y="915625"/>
            <a:ext cx="8847137" cy="584775"/>
          </a:xfrm>
          <a:prstGeom prst="rect">
            <a:avLst/>
          </a:prstGeom>
          <a:noFill/>
        </p:spPr>
        <p:txBody>
          <a:bodyPr wrap="square" rtlCol="0">
            <a:spAutoFit/>
          </a:bodyPr>
          <a:lstStyle/>
          <a:p>
            <a:r>
              <a:rPr lang="en-US" sz="1600" dirty="0" smtClean="0">
                <a:solidFill>
                  <a:srgbClr val="000000"/>
                </a:solidFill>
              </a:rPr>
              <a:t>Finally, in </a:t>
            </a:r>
            <a:r>
              <a:rPr lang="en-US" sz="1600" dirty="0">
                <a:solidFill>
                  <a:srgbClr val="000000"/>
                </a:solidFill>
              </a:rPr>
              <a:t>1998 the company </a:t>
            </a:r>
            <a:r>
              <a:rPr lang="en-US" sz="1600" dirty="0">
                <a:solidFill>
                  <a:srgbClr val="0070C0"/>
                </a:solidFill>
              </a:rPr>
              <a:t>went to the </a:t>
            </a:r>
            <a:r>
              <a:rPr lang="hu-HU" sz="1600" dirty="0" smtClean="0">
                <a:solidFill>
                  <a:srgbClr val="0070C0"/>
                </a:solidFill>
              </a:rPr>
              <a:t>stock exchange</a:t>
            </a:r>
            <a:r>
              <a:rPr lang="en-US" sz="1600" dirty="0" smtClean="0">
                <a:solidFill>
                  <a:srgbClr val="0070C0"/>
                </a:solidFill>
              </a:rPr>
              <a:t> </a:t>
            </a:r>
            <a:r>
              <a:rPr lang="en-US" sz="1600" dirty="0"/>
              <a:t>and </a:t>
            </a:r>
            <a:r>
              <a:rPr lang="en-US" sz="1600" dirty="0">
                <a:solidFill>
                  <a:srgbClr val="000000"/>
                </a:solidFill>
              </a:rPr>
              <a:t>its name </a:t>
            </a:r>
            <a:r>
              <a:rPr lang="en-US" sz="1600" dirty="0" smtClean="0">
                <a:solidFill>
                  <a:srgbClr val="000000"/>
                </a:solidFill>
              </a:rPr>
              <a:t>was changed</a:t>
            </a:r>
            <a:endParaRPr lang="hu-HU" sz="1600" dirty="0" smtClean="0">
              <a:solidFill>
                <a:srgbClr val="000000"/>
              </a:solidFill>
            </a:endParaRPr>
          </a:p>
          <a:p>
            <a:r>
              <a:rPr lang="en-US" sz="1600" dirty="0" smtClean="0">
                <a:solidFill>
                  <a:srgbClr val="000000"/>
                </a:solidFill>
              </a:rPr>
              <a:t> </a:t>
            </a:r>
            <a:r>
              <a:rPr lang="hu-HU" sz="1600" dirty="0" smtClean="0">
                <a:solidFill>
                  <a:srgbClr val="000000"/>
                </a:solidFill>
              </a:rPr>
              <a:t> </a:t>
            </a:r>
            <a:r>
              <a:rPr lang="en-US" sz="1600" dirty="0" smtClean="0">
                <a:solidFill>
                  <a:srgbClr val="000000"/>
                </a:solidFill>
              </a:rPr>
              <a:t>to</a:t>
            </a:r>
            <a:r>
              <a:rPr lang="hu-HU" sz="1600" dirty="0" smtClean="0">
                <a:solidFill>
                  <a:srgbClr val="000000"/>
                </a:solidFill>
              </a:rPr>
              <a:t> </a:t>
            </a:r>
            <a:r>
              <a:rPr lang="en-US" sz="1600" dirty="0" smtClean="0">
                <a:solidFill>
                  <a:srgbClr val="FF0000"/>
                </a:solidFill>
              </a:rPr>
              <a:t>ARM Holdings plc</a:t>
            </a:r>
            <a:r>
              <a:rPr lang="en-US" sz="1600" dirty="0" smtClean="0"/>
              <a:t>, to its current designation</a:t>
            </a:r>
            <a:r>
              <a:rPr lang="en-US" sz="1600" dirty="0" smtClean="0">
                <a:solidFill>
                  <a:srgbClr val="000000"/>
                </a:solidFill>
              </a:rPr>
              <a:t>.</a:t>
            </a:r>
            <a:endParaRPr lang="en-US" sz="1600" dirty="0"/>
          </a:p>
        </p:txBody>
      </p:sp>
      <p:sp>
        <p:nvSpPr>
          <p:cNvPr id="5" name="TextBox 4"/>
          <p:cNvSpPr txBox="1"/>
          <p:nvPr/>
        </p:nvSpPr>
        <p:spPr>
          <a:xfrm>
            <a:off x="74869" y="509805"/>
            <a:ext cx="2356735" cy="338554"/>
          </a:xfrm>
          <a:prstGeom prst="rect">
            <a:avLst/>
          </a:prstGeom>
          <a:noFill/>
        </p:spPr>
        <p:txBody>
          <a:bodyPr wrap="none" rtlCol="0">
            <a:spAutoFit/>
          </a:bodyPr>
          <a:lstStyle/>
          <a:p>
            <a:r>
              <a:rPr lang="en-US" sz="1600" dirty="0">
                <a:solidFill>
                  <a:srgbClr val="FF0000"/>
                </a:solidFill>
              </a:rPr>
              <a:t>Historical remarks </a:t>
            </a:r>
            <a:r>
              <a:rPr lang="en-US" sz="1600" dirty="0" smtClean="0">
                <a:solidFill>
                  <a:srgbClr val="FF0000"/>
                </a:solidFill>
              </a:rPr>
              <a:t>-</a:t>
            </a:r>
            <a:r>
              <a:rPr lang="hu-HU" sz="1600" dirty="0">
                <a:solidFill>
                  <a:srgbClr val="FF0000"/>
                </a:solidFill>
              </a:rPr>
              <a:t>3</a:t>
            </a:r>
            <a:endParaRPr lang="en-US" sz="1600" dirty="0">
              <a:solidFill>
                <a:srgbClr val="000000"/>
              </a:solidFill>
            </a:endParaRPr>
          </a:p>
        </p:txBody>
      </p:sp>
      <p:sp>
        <p:nvSpPr>
          <p:cNvPr id="6"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12</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51246786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916706" y="1448780"/>
          <a:ext cx="4995554" cy="5017911"/>
        </p:xfrm>
        <a:graphic>
          <a:graphicData uri="http://schemas.openxmlformats.org/drawingml/2006/table">
            <a:tbl>
              <a:tblPr/>
              <a:tblGrid>
                <a:gridCol w="1145866">
                  <a:extLst>
                    <a:ext uri="{9D8B030D-6E8A-4147-A177-3AD203B41FA5}">
                      <a16:colId xmlns:a16="http://schemas.microsoft.com/office/drawing/2014/main" val="20000"/>
                    </a:ext>
                  </a:extLst>
                </a:gridCol>
                <a:gridCol w="128162">
                  <a:extLst>
                    <a:ext uri="{9D8B030D-6E8A-4147-A177-3AD203B41FA5}">
                      <a16:colId xmlns:a16="http://schemas.microsoft.com/office/drawing/2014/main" val="20001"/>
                    </a:ext>
                  </a:extLst>
                </a:gridCol>
                <a:gridCol w="2326371">
                  <a:extLst>
                    <a:ext uri="{9D8B030D-6E8A-4147-A177-3AD203B41FA5}">
                      <a16:colId xmlns:a16="http://schemas.microsoft.com/office/drawing/2014/main" val="20002"/>
                    </a:ext>
                  </a:extLst>
                </a:gridCol>
                <a:gridCol w="1395155">
                  <a:extLst>
                    <a:ext uri="{9D8B030D-6E8A-4147-A177-3AD203B41FA5}">
                      <a16:colId xmlns:a16="http://schemas.microsoft.com/office/drawing/2014/main" val="20003"/>
                    </a:ext>
                  </a:extLst>
                </a:gridCol>
              </a:tblGrid>
              <a:tr h="385994">
                <a:tc>
                  <a:txBody>
                    <a:bodyPr/>
                    <a:lstStyle/>
                    <a:p>
                      <a:pPr algn="ctr"/>
                      <a:r>
                        <a:rPr lang="en-US" sz="1300" dirty="0" smtClean="0"/>
                        <a:t>Announced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smtClean="0"/>
                        <a:t>Cortex-A model</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hMerge="1">
                  <a:txBody>
                    <a:bodyPr/>
                    <a:lstStyle/>
                    <a:p>
                      <a:endParaRPr lang="en-US"/>
                    </a:p>
                  </a:txBody>
                  <a:tcPr/>
                </a:tc>
                <a:tc>
                  <a:txBody>
                    <a:bodyPr/>
                    <a:lstStyle/>
                    <a:p>
                      <a:pPr algn="ctr"/>
                      <a:r>
                        <a:rPr lang="en-US" sz="1300" dirty="0" smtClean="0"/>
                        <a:t>DMIPS</a:t>
                      </a:r>
                      <a:r>
                        <a:rPr lang="hu-HU" sz="1300" dirty="0" smtClean="0"/>
                        <a:t>/MHz</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extLst>
                  <a:ext uri="{0D108BD9-81ED-4DB2-BD59-A6C34878D82A}">
                    <a16:rowId xmlns:a16="http://schemas.microsoft.com/office/drawing/2014/main" val="10000"/>
                  </a:ext>
                </a:extLst>
              </a:tr>
              <a:tr h="343105">
                <a:tc>
                  <a:txBody>
                    <a:bodyPr/>
                    <a:lstStyle/>
                    <a:p>
                      <a:pPr algn="ctr"/>
                      <a:r>
                        <a:rPr lang="en-US" sz="1300" dirty="0" smtClean="0"/>
                        <a:t>10/2005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Cortex-A8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428572">
                <a:tc>
                  <a:txBody>
                    <a:bodyPr/>
                    <a:lstStyle/>
                    <a:p>
                      <a:pPr algn="ctr"/>
                      <a:r>
                        <a:rPr lang="en-US" sz="1300" dirty="0" smtClean="0"/>
                        <a:t>10/2007</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Cortex-A9/A9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2.5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386303">
                <a:tc>
                  <a:txBody>
                    <a:bodyPr/>
                    <a:lstStyle/>
                    <a:p>
                      <a:pPr algn="ctr"/>
                      <a:r>
                        <a:rPr lang="en-US" sz="1300" dirty="0" smtClean="0"/>
                        <a:t>10/2009</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Cortex-A5/A5 </a:t>
                      </a:r>
                      <a:r>
                        <a:rPr lang="en-US" sz="1300" dirty="0" err="1" smtClean="0"/>
                        <a:t>MPCore</a:t>
                      </a:r>
                      <a:r>
                        <a:rPr lang="en-US" sz="1300" dirty="0" smtClean="0"/>
                        <a:t>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385993">
                <a:tc>
                  <a:txBody>
                    <a:bodyPr/>
                    <a:lstStyle/>
                    <a:p>
                      <a:pPr algn="ctr"/>
                      <a:r>
                        <a:rPr lang="en-US" sz="1300" smtClean="0"/>
                        <a:t>9/2010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Cortex-A15/A15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3.5-4.0</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385993">
                <a:tc>
                  <a:txBody>
                    <a:bodyPr/>
                    <a:lstStyle/>
                    <a:p>
                      <a:pPr algn="ctr"/>
                      <a:r>
                        <a:rPr lang="en-US" sz="1300" smtClean="0"/>
                        <a:t>10/2011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 MP 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1.7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r h="385993">
                <a:tc>
                  <a:txBody>
                    <a:bodyPr/>
                    <a:lstStyle/>
                    <a:p>
                      <a:pPr algn="ctr"/>
                      <a:r>
                        <a:rPr lang="en-US" sz="1300" dirty="0" smtClean="0"/>
                        <a:t>6/2013</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a:t>
                      </a:r>
                      <a:r>
                        <a:rPr lang="en-US" sz="1300" dirty="0" smtClean="0"/>
                        <a:t>Cortex-A12/A12 </a:t>
                      </a:r>
                      <a:r>
                        <a:rPr lang="en-US" sz="1300" dirty="0" err="1" smtClean="0"/>
                        <a:t>MPCore</a:t>
                      </a:r>
                      <a:r>
                        <a:rPr lang="hu-HU" sz="1300" dirty="0" smtClean="0"/>
                        <a:t>)</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3.0</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6"/>
                  </a:ext>
                </a:extLst>
              </a:tr>
              <a:tr h="385993">
                <a:tc>
                  <a:txBody>
                    <a:bodyPr/>
                    <a:lstStyle/>
                    <a:p>
                      <a:pPr algn="ctr"/>
                      <a:r>
                        <a:rPr lang="en-US" sz="1300" dirty="0" smtClean="0"/>
                        <a:t>2/2014</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Cortex-A17/A17 </a:t>
                      </a:r>
                      <a:r>
                        <a:rPr lang="en-US" sz="1300" dirty="0" err="1" smtClean="0"/>
                        <a:t>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3.1-3.3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7"/>
                  </a:ext>
                </a:extLst>
              </a:tr>
              <a:tr h="385993">
                <a:tc>
                  <a:txBody>
                    <a:bodyPr/>
                    <a:lstStyle/>
                    <a:p>
                      <a:pPr algn="ctr"/>
                      <a:r>
                        <a:rPr lang="hu-HU" sz="1300" dirty="0" smtClean="0"/>
                        <a:t>11/2015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Cortex-A35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smtClean="0"/>
                        <a:t>~</a:t>
                      </a:r>
                      <a:r>
                        <a:rPr lang="hu-HU" sz="1300" baseline="0" smtClean="0"/>
                        <a:t> </a:t>
                      </a:r>
                      <a:r>
                        <a:rPr lang="hu-HU" sz="1300" smtClean="0"/>
                        <a:t>2.1</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8"/>
                  </a:ext>
                </a:extLst>
              </a:tr>
              <a:tr h="385993">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Cortex-A53</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2.3</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9"/>
                  </a:ext>
                </a:extLst>
              </a:tr>
              <a:tr h="385993">
                <a:tc>
                  <a:txBody>
                    <a:bodyPr/>
                    <a:lstStyle/>
                    <a:p>
                      <a:pPr algn="ctr"/>
                      <a:r>
                        <a:rPr lang="en-US" sz="1300" smtClean="0"/>
                        <a:t>10/2012</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Cortex-A57</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smtClean="0"/>
                        <a:t>4.1-4.7</a:t>
                      </a:r>
                      <a:endParaRPr lang="en-US" sz="1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0"/>
                  </a:ext>
                </a:extLst>
              </a:tr>
              <a:tr h="385993">
                <a:tc>
                  <a:txBody>
                    <a:bodyPr/>
                    <a:lstStyle/>
                    <a:p>
                      <a:pPr algn="ctr"/>
                      <a:r>
                        <a:rPr lang="en-US" sz="1300" dirty="0" smtClean="0"/>
                        <a:t>2/2015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en-US" sz="1300" dirty="0" smtClean="0"/>
                        <a:t>Cortex-A72</a:t>
                      </a:r>
                      <a:r>
                        <a:rPr lang="hu-HU" sz="1300" dirty="0" smtClean="0"/>
                        <a:t> MPCore</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en-US" sz="1300" dirty="0" smtClean="0"/>
                        <a:t>6.3-7.35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1"/>
                  </a:ext>
                </a:extLst>
              </a:tr>
              <a:tr h="385993">
                <a:tc>
                  <a:txBody>
                    <a:bodyPr/>
                    <a:lstStyle/>
                    <a:p>
                      <a:pPr algn="ctr"/>
                      <a:r>
                        <a:rPr lang="hu-HU" sz="1300" dirty="0" smtClean="0"/>
                        <a:t>5/2016</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D5"/>
                    </a:solidFill>
                  </a:tcPr>
                </a:tc>
                <a:tc gridSpan="2">
                  <a:txBody>
                    <a:bodyPr/>
                    <a:lstStyle/>
                    <a:p>
                      <a:pPr algn="ctr"/>
                      <a:r>
                        <a:rPr lang="hu-HU" sz="1300" dirty="0" smtClean="0"/>
                        <a:t>Cortex-A73 MPCore </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hMerge="1">
                  <a:txBody>
                    <a:bodyPr/>
                    <a:lstStyle/>
                    <a:p>
                      <a:endParaRPr lang="en-US"/>
                    </a:p>
                  </a:txBody>
                  <a:tcPr/>
                </a:tc>
                <a:tc>
                  <a:txBody>
                    <a:bodyPr/>
                    <a:lstStyle/>
                    <a:p>
                      <a:pPr algn="ctr"/>
                      <a:r>
                        <a:rPr lang="hu-HU" sz="1300" dirty="0" smtClean="0"/>
                        <a:t>7.4-8.5</a:t>
                      </a:r>
                      <a:endParaRPr lang="en-US" sz="13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12"/>
                  </a:ext>
                </a:extLst>
              </a:tr>
            </a:tbl>
          </a:graphicData>
        </a:graphic>
      </p:graphicFrame>
      <p:sp>
        <p:nvSpPr>
          <p:cNvPr id="6" name="TextBox 5"/>
          <p:cNvSpPr txBox="1"/>
          <p:nvPr/>
        </p:nvSpPr>
        <p:spPr>
          <a:xfrm>
            <a:off x="74963" y="504416"/>
            <a:ext cx="8735020" cy="646331"/>
          </a:xfrm>
          <a:prstGeom prst="rect">
            <a:avLst/>
          </a:prstGeom>
          <a:noFill/>
        </p:spPr>
        <p:txBody>
          <a:bodyPr wrap="none" rtlCol="0">
            <a:spAutoFit/>
          </a:bodyPr>
          <a:lstStyle/>
          <a:p>
            <a:r>
              <a:rPr lang="en-US" dirty="0" smtClean="0">
                <a:solidFill>
                  <a:srgbClr val="2D2D8A"/>
                </a:solidFill>
              </a:rPr>
              <a:t>Announcement dates and </a:t>
            </a:r>
            <a:r>
              <a:rPr lang="hu-HU" dirty="0" smtClean="0">
                <a:solidFill>
                  <a:srgbClr val="2D2D8A"/>
                </a:solidFill>
              </a:rPr>
              <a:t>efficiency</a:t>
            </a:r>
            <a:r>
              <a:rPr lang="en-US" dirty="0" smtClean="0">
                <a:solidFill>
                  <a:srgbClr val="2D2D8A"/>
                </a:solidFill>
              </a:rPr>
              <a:t> (DMIPS</a:t>
            </a:r>
            <a:r>
              <a:rPr lang="hu-HU" dirty="0" smtClean="0">
                <a:solidFill>
                  <a:srgbClr val="2D2D8A"/>
                </a:solidFill>
              </a:rPr>
              <a:t>/MHz</a:t>
            </a:r>
            <a:r>
              <a:rPr lang="en-US" dirty="0" smtClean="0">
                <a:solidFill>
                  <a:srgbClr val="2D2D8A"/>
                </a:solidFill>
              </a:rPr>
              <a:t>) of the Cortex-A models</a:t>
            </a:r>
          </a:p>
          <a:p>
            <a:r>
              <a:rPr lang="en-US" dirty="0" smtClean="0">
                <a:solidFill>
                  <a:srgbClr val="2D2D8A"/>
                </a:solidFill>
              </a:rPr>
              <a:t>  implementing the </a:t>
            </a:r>
            <a:r>
              <a:rPr lang="en-US" dirty="0" err="1" smtClean="0">
                <a:solidFill>
                  <a:srgbClr val="2D2D8A"/>
                </a:solidFill>
              </a:rPr>
              <a:t>ARMv7</a:t>
            </a:r>
            <a:r>
              <a:rPr lang="en-US" dirty="0" smtClean="0">
                <a:solidFill>
                  <a:srgbClr val="2D2D8A"/>
                </a:solidFill>
              </a:rPr>
              <a:t> and </a:t>
            </a:r>
            <a:r>
              <a:rPr lang="en-US" dirty="0" err="1" smtClean="0">
                <a:solidFill>
                  <a:srgbClr val="2D2D8A"/>
                </a:solidFill>
              </a:rPr>
              <a:t>ARMv8.0</a:t>
            </a:r>
            <a:r>
              <a:rPr lang="en-US" dirty="0" smtClean="0">
                <a:solidFill>
                  <a:srgbClr val="2D2D8A"/>
                </a:solidFill>
              </a:rPr>
              <a:t> ISA</a:t>
            </a:r>
            <a:endParaRPr lang="en-US" dirty="0">
              <a:solidFill>
                <a:srgbClr val="2D2D8A"/>
              </a:solidFill>
            </a:endParaRPr>
          </a:p>
        </p:txBody>
      </p:sp>
      <p:sp>
        <p:nvSpPr>
          <p:cNvPr id="7" name="TextBox 6"/>
          <p:cNvSpPr txBox="1"/>
          <p:nvPr/>
        </p:nvSpPr>
        <p:spPr>
          <a:xfrm>
            <a:off x="161510" y="5949280"/>
            <a:ext cx="1266693" cy="292388"/>
          </a:xfrm>
          <a:prstGeom prst="rect">
            <a:avLst/>
          </a:prstGeom>
          <a:noFill/>
        </p:spPr>
        <p:txBody>
          <a:bodyPr wrap="none" rtlCol="0">
            <a:spAutoFit/>
          </a:bodyPr>
          <a:lstStyle/>
          <a:p>
            <a:r>
              <a:rPr lang="en-US" sz="1300" smtClean="0">
                <a:solidFill>
                  <a:srgbClr val="000000"/>
                </a:solidFill>
              </a:rPr>
              <a:t>Source: ARM</a:t>
            </a:r>
            <a:endParaRPr lang="en-US" sz="1300">
              <a:solidFill>
                <a:srgbClr val="000000"/>
              </a:solidFill>
            </a:endParaRPr>
          </a:p>
        </p:txBody>
      </p:sp>
      <p:sp>
        <p:nvSpPr>
          <p:cNvPr id="8" name="Title 1"/>
          <p:cNvSpPr>
            <a:spLocks noGrp="1"/>
          </p:cNvSpPr>
          <p:nvPr>
            <p:ph type="title"/>
          </p:nvPr>
        </p:nvSpPr>
        <p:spPr>
          <a:xfrm>
            <a:off x="0" y="-2300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(6)</a:t>
            </a:r>
          </a:p>
        </p:txBody>
      </p:sp>
      <p:sp>
        <p:nvSpPr>
          <p:cNvPr id="2" name="TextBox 1"/>
          <p:cNvSpPr txBox="1"/>
          <p:nvPr/>
        </p:nvSpPr>
        <p:spPr>
          <a:xfrm>
            <a:off x="206515" y="6541603"/>
            <a:ext cx="7952818" cy="307777"/>
          </a:xfrm>
          <a:prstGeom prst="rect">
            <a:avLst/>
          </a:prstGeom>
          <a:noFill/>
        </p:spPr>
        <p:txBody>
          <a:bodyPr wrap="none" rtlCol="0">
            <a:spAutoFit/>
          </a:bodyPr>
          <a:lstStyle/>
          <a:p>
            <a:r>
              <a:rPr lang="hu-HU" sz="1400" dirty="0" smtClean="0"/>
              <a:t>DMIPS: Dhrystone MIPS (A synthetic benchmark that indicates integer performance)</a:t>
            </a:r>
            <a:endParaRPr lang="en-US" sz="1400" dirty="0"/>
          </a:p>
        </p:txBody>
      </p:sp>
    </p:spTree>
    <p:extLst>
      <p:ext uri="{BB962C8B-B14F-4D97-AF65-F5344CB8AC3E}">
        <p14:creationId xmlns:p14="http://schemas.microsoft.com/office/powerpoint/2010/main" val="22137695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1600" dirty="0">
                <a:solidFill>
                  <a:srgbClr val="FFFFFF"/>
                </a:solidFill>
              </a:rPr>
              <a:t>4. </a:t>
            </a:r>
            <a:r>
              <a:rPr lang="en-US" sz="1600" dirty="0">
                <a:solidFill>
                  <a:srgbClr val="FFFFFF"/>
                </a:solidFill>
              </a:rPr>
              <a:t>Evolution of the Cortex-A series ARMv7/v8.0 ISA-based models (</a:t>
            </a:r>
            <a:r>
              <a:rPr lang="en-US" sz="1600" dirty="0" smtClean="0">
                <a:solidFill>
                  <a:srgbClr val="FFFFFF"/>
                </a:solidFill>
              </a:rPr>
              <a:t>6b)</a:t>
            </a:r>
            <a:endParaRPr lang="hu-HU" sz="1600" dirty="0"/>
          </a:p>
        </p:txBody>
      </p:sp>
      <p:grpSp>
        <p:nvGrpSpPr>
          <p:cNvPr id="3" name="Group 2"/>
          <p:cNvGrpSpPr/>
          <p:nvPr/>
        </p:nvGrpSpPr>
        <p:grpSpPr>
          <a:xfrm>
            <a:off x="2051720" y="1133745"/>
            <a:ext cx="5008607" cy="4872194"/>
            <a:chOff x="1331640" y="672216"/>
            <a:chExt cx="6119939" cy="5586269"/>
          </a:xfrm>
        </p:grpSpPr>
        <p:sp>
          <p:nvSpPr>
            <p:cNvPr id="153" name="Téglalap 152"/>
            <p:cNvSpPr/>
            <p:nvPr/>
          </p:nvSpPr>
          <p:spPr bwMode="auto">
            <a:xfrm>
              <a:off x="1893011" y="826105"/>
              <a:ext cx="5072366" cy="4722605"/>
            </a:xfrm>
            <a:prstGeom prst="rect">
              <a:avLst/>
            </a:prstGeom>
            <a:solidFill>
              <a:schemeClr val="bg1">
                <a:lumMod val="85000"/>
              </a:schemeClr>
            </a:solidFill>
            <a:ln w="190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8" name="Egyenes összekötő 7"/>
            <p:cNvCxnSpPr/>
            <p:nvPr/>
          </p:nvCxnSpPr>
          <p:spPr bwMode="auto">
            <a:xfrm>
              <a:off x="1850031" y="5548622"/>
              <a:ext cx="5158662" cy="389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Egyenes összekötő 28"/>
            <p:cNvCxnSpPr/>
            <p:nvPr/>
          </p:nvCxnSpPr>
          <p:spPr bwMode="auto">
            <a:xfrm rot="5400000">
              <a:off x="2354087" y="554794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Egyenes összekötő 29"/>
            <p:cNvCxnSpPr/>
            <p:nvPr/>
          </p:nvCxnSpPr>
          <p:spPr bwMode="auto">
            <a:xfrm rot="5400000">
              <a:off x="2858143" y="554817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Egyenes összekötő 30"/>
            <p:cNvCxnSpPr/>
            <p:nvPr/>
          </p:nvCxnSpPr>
          <p:spPr bwMode="auto">
            <a:xfrm rot="5400000">
              <a:off x="3352673" y="554817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Egyenes összekötő 31"/>
            <p:cNvCxnSpPr/>
            <p:nvPr/>
          </p:nvCxnSpPr>
          <p:spPr bwMode="auto">
            <a:xfrm rot="5400000">
              <a:off x="3856729" y="554839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Egyenes összekötő 32"/>
            <p:cNvCxnSpPr/>
            <p:nvPr/>
          </p:nvCxnSpPr>
          <p:spPr bwMode="auto">
            <a:xfrm rot="5400000">
              <a:off x="4379837" y="554817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Egyenes összekötő 33"/>
            <p:cNvCxnSpPr/>
            <p:nvPr/>
          </p:nvCxnSpPr>
          <p:spPr bwMode="auto">
            <a:xfrm rot="5400000">
              <a:off x="4883893" y="554839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Egyenes összekötő 34"/>
            <p:cNvCxnSpPr/>
            <p:nvPr/>
          </p:nvCxnSpPr>
          <p:spPr bwMode="auto">
            <a:xfrm rot="5400000">
              <a:off x="5378423" y="554839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Egyenes összekötő 35"/>
            <p:cNvCxnSpPr/>
            <p:nvPr/>
          </p:nvCxnSpPr>
          <p:spPr bwMode="auto">
            <a:xfrm rot="5400000">
              <a:off x="5882479" y="554862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églalap 43"/>
            <p:cNvSpPr/>
            <p:nvPr/>
          </p:nvSpPr>
          <p:spPr bwMode="auto">
            <a:xfrm>
              <a:off x="3578223" y="3273057"/>
              <a:ext cx="216024" cy="2274890"/>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3" name="Téglalap 42"/>
            <p:cNvSpPr/>
            <p:nvPr/>
          </p:nvSpPr>
          <p:spPr bwMode="auto">
            <a:xfrm>
              <a:off x="2547725" y="2717483"/>
              <a:ext cx="216024" cy="2831139"/>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5" name="Téglalap 44"/>
            <p:cNvSpPr/>
            <p:nvPr/>
          </p:nvSpPr>
          <p:spPr bwMode="auto">
            <a:xfrm>
              <a:off x="4586335" y="3647385"/>
              <a:ext cx="216024" cy="1900561"/>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6" name="Téglalap 45"/>
            <p:cNvSpPr/>
            <p:nvPr/>
          </p:nvSpPr>
          <p:spPr bwMode="auto">
            <a:xfrm>
              <a:off x="5594447" y="3648149"/>
              <a:ext cx="216024" cy="1900561"/>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7" name="Téglalap 46"/>
            <p:cNvSpPr/>
            <p:nvPr/>
          </p:nvSpPr>
          <p:spPr bwMode="auto">
            <a:xfrm>
              <a:off x="5084041" y="4607955"/>
              <a:ext cx="216024" cy="943788"/>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8" name="Téglalap 47"/>
            <p:cNvSpPr/>
            <p:nvPr/>
          </p:nvSpPr>
          <p:spPr bwMode="auto">
            <a:xfrm>
              <a:off x="3074167" y="5178606"/>
              <a:ext cx="216024" cy="373913"/>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49" name="Téglalap 48"/>
            <p:cNvSpPr/>
            <p:nvPr/>
          </p:nvSpPr>
          <p:spPr bwMode="auto">
            <a:xfrm>
              <a:off x="6098503" y="4607954"/>
              <a:ext cx="216024" cy="943789"/>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60" name="Egyenes összekötő 59"/>
            <p:cNvCxnSpPr>
              <a:stCxn id="120" idx="3"/>
              <a:endCxn id="119" idx="7"/>
            </p:cNvCxnSpPr>
            <p:nvPr/>
          </p:nvCxnSpPr>
          <p:spPr bwMode="auto">
            <a:xfrm flipV="1">
              <a:off x="2219287" y="4853255"/>
              <a:ext cx="492562" cy="673913"/>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Egyenes összekötő 61"/>
            <p:cNvCxnSpPr>
              <a:stCxn id="119" idx="3"/>
              <a:endCxn id="118" idx="7"/>
            </p:cNvCxnSpPr>
            <p:nvPr/>
          </p:nvCxnSpPr>
          <p:spPr bwMode="auto">
            <a:xfrm flipV="1">
              <a:off x="2749239" y="4739595"/>
              <a:ext cx="455570" cy="80007"/>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Egyenes összekötő 64"/>
            <p:cNvCxnSpPr>
              <a:stCxn id="118" idx="3"/>
              <a:endCxn id="117" idx="7"/>
            </p:cNvCxnSpPr>
            <p:nvPr/>
          </p:nvCxnSpPr>
          <p:spPr bwMode="auto">
            <a:xfrm flipV="1">
              <a:off x="3242199" y="4075271"/>
              <a:ext cx="464136" cy="630671"/>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Egyenes összekötő 69"/>
            <p:cNvCxnSpPr>
              <a:stCxn id="117" idx="4"/>
            </p:cNvCxnSpPr>
            <p:nvPr/>
          </p:nvCxnSpPr>
          <p:spPr bwMode="auto">
            <a:xfrm flipV="1">
              <a:off x="3762063" y="4052771"/>
              <a:ext cx="417624" cy="6350"/>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Egyenes összekötő 72"/>
            <p:cNvCxnSpPr>
              <a:endCxn id="115" idx="7"/>
            </p:cNvCxnSpPr>
            <p:nvPr/>
          </p:nvCxnSpPr>
          <p:spPr bwMode="auto">
            <a:xfrm flipV="1">
              <a:off x="4251695" y="3463323"/>
              <a:ext cx="449204" cy="567919"/>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Egyenes összekötő 75"/>
            <p:cNvCxnSpPr>
              <a:stCxn id="115" idx="3"/>
              <a:endCxn id="114" idx="7"/>
            </p:cNvCxnSpPr>
            <p:nvPr/>
          </p:nvCxnSpPr>
          <p:spPr bwMode="auto">
            <a:xfrm flipV="1">
              <a:off x="4738289" y="3122400"/>
              <a:ext cx="472140" cy="307270"/>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Egyenes összekötő 79"/>
            <p:cNvCxnSpPr>
              <a:stCxn id="114" idx="3"/>
              <a:endCxn id="113" idx="7"/>
            </p:cNvCxnSpPr>
            <p:nvPr/>
          </p:nvCxnSpPr>
          <p:spPr bwMode="auto">
            <a:xfrm flipV="1">
              <a:off x="5247819" y="2403558"/>
              <a:ext cx="464566" cy="685189"/>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Egyenes összekötő 82"/>
            <p:cNvCxnSpPr>
              <a:stCxn id="113" idx="3"/>
              <a:endCxn id="112" idx="7"/>
            </p:cNvCxnSpPr>
            <p:nvPr/>
          </p:nvCxnSpPr>
          <p:spPr bwMode="auto">
            <a:xfrm flipV="1">
              <a:off x="5749775" y="2052337"/>
              <a:ext cx="473012" cy="317568"/>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 name="Folyamatábra: Döntés 110"/>
            <p:cNvSpPr/>
            <p:nvPr/>
          </p:nvSpPr>
          <p:spPr bwMode="auto">
            <a:xfrm>
              <a:off x="6206515" y="2000187"/>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3" name="Folyamatábra: Döntés 110"/>
            <p:cNvSpPr/>
            <p:nvPr/>
          </p:nvSpPr>
          <p:spPr bwMode="auto">
            <a:xfrm>
              <a:off x="5696113" y="2351408"/>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4" name="Folyamatábra: Döntés 110"/>
            <p:cNvSpPr/>
            <p:nvPr/>
          </p:nvSpPr>
          <p:spPr bwMode="auto">
            <a:xfrm>
              <a:off x="5194157" y="3070250"/>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5" name="Folyamatábra: Döntés 110"/>
            <p:cNvSpPr/>
            <p:nvPr/>
          </p:nvSpPr>
          <p:spPr bwMode="auto">
            <a:xfrm>
              <a:off x="4684627" y="3411173"/>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6" name="Folyamatábra: Döntés 110"/>
            <p:cNvSpPr/>
            <p:nvPr/>
          </p:nvSpPr>
          <p:spPr bwMode="auto">
            <a:xfrm>
              <a:off x="4186037" y="4007941"/>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7" name="Folyamatábra: Döntés 110"/>
            <p:cNvSpPr/>
            <p:nvPr/>
          </p:nvSpPr>
          <p:spPr bwMode="auto">
            <a:xfrm>
              <a:off x="3690063" y="4023121"/>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8" name="Folyamatábra: Döntés 110"/>
            <p:cNvSpPr/>
            <p:nvPr/>
          </p:nvSpPr>
          <p:spPr bwMode="auto">
            <a:xfrm>
              <a:off x="3188537" y="4687445"/>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19" name="Folyamatábra: Döntés 110"/>
            <p:cNvSpPr/>
            <p:nvPr/>
          </p:nvSpPr>
          <p:spPr bwMode="auto">
            <a:xfrm>
              <a:off x="2695577" y="4801105"/>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20" name="Folyamatábra: Döntés 110"/>
            <p:cNvSpPr/>
            <p:nvPr/>
          </p:nvSpPr>
          <p:spPr bwMode="auto">
            <a:xfrm>
              <a:off x="2165625" y="5508671"/>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grpSp>
          <p:nvGrpSpPr>
            <p:cNvPr id="151" name="Csoportba foglalás 150"/>
            <p:cNvGrpSpPr/>
            <p:nvPr/>
          </p:nvGrpSpPr>
          <p:grpSpPr>
            <a:xfrm>
              <a:off x="2045463" y="1137444"/>
              <a:ext cx="2304256" cy="692608"/>
              <a:chOff x="1835696" y="1076204"/>
              <a:chExt cx="2304256" cy="692608"/>
            </a:xfrm>
          </p:grpSpPr>
          <p:sp>
            <p:nvSpPr>
              <p:cNvPr id="108" name="Téglalap 107"/>
              <p:cNvSpPr/>
              <p:nvPr/>
            </p:nvSpPr>
            <p:spPr bwMode="auto">
              <a:xfrm>
                <a:off x="1835696" y="1076204"/>
                <a:ext cx="2304256" cy="692608"/>
              </a:xfrm>
              <a:prstGeom prst="rect">
                <a:avLst/>
              </a:prstGeom>
              <a:solidFill>
                <a:schemeClr val="bg1"/>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09" name="Szövegdoboz 108"/>
              <p:cNvSpPr txBox="1"/>
              <p:nvPr/>
            </p:nvSpPr>
            <p:spPr>
              <a:xfrm>
                <a:off x="2509581" y="1086396"/>
                <a:ext cx="1333955" cy="276999"/>
              </a:xfrm>
              <a:prstGeom prst="rect">
                <a:avLst/>
              </a:prstGeom>
              <a:noFill/>
            </p:spPr>
            <p:txBody>
              <a:bodyPr wrap="none" rtlCol="0">
                <a:spAutoFit/>
              </a:bodyPr>
              <a:lstStyle/>
              <a:p>
                <a:r>
                  <a:rPr lang="hu-HU" sz="1200" dirty="0" smtClean="0"/>
                  <a:t>Per </a:t>
                </a:r>
                <a:r>
                  <a:rPr lang="hu-HU" sz="1200" dirty="0" err="1" smtClean="0"/>
                  <a:t>Generation</a:t>
                </a:r>
                <a:endParaRPr lang="hu-HU" sz="1200" dirty="0"/>
              </a:p>
            </p:txBody>
          </p:sp>
          <p:sp>
            <p:nvSpPr>
              <p:cNvPr id="110" name="Szövegdoboz 109"/>
              <p:cNvSpPr txBox="1"/>
              <p:nvPr/>
            </p:nvSpPr>
            <p:spPr>
              <a:xfrm>
                <a:off x="2490118" y="1442859"/>
                <a:ext cx="1055354" cy="276999"/>
              </a:xfrm>
              <a:prstGeom prst="rect">
                <a:avLst/>
              </a:prstGeom>
              <a:noFill/>
            </p:spPr>
            <p:txBody>
              <a:bodyPr wrap="none" rtlCol="0">
                <a:spAutoFit/>
              </a:bodyPr>
              <a:lstStyle/>
              <a:p>
                <a:r>
                  <a:rPr lang="hu-HU" sz="1200" dirty="0" err="1" smtClean="0"/>
                  <a:t>Cumulative</a:t>
                </a:r>
                <a:endParaRPr lang="hu-HU" sz="1200" dirty="0"/>
              </a:p>
            </p:txBody>
          </p:sp>
          <p:sp>
            <p:nvSpPr>
              <p:cNvPr id="136" name="Téglalap 135"/>
              <p:cNvSpPr/>
              <p:nvPr/>
            </p:nvSpPr>
            <p:spPr bwMode="auto">
              <a:xfrm>
                <a:off x="2105170" y="1186284"/>
                <a:ext cx="432048" cy="87615"/>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sp>
            <p:nvSpPr>
              <p:cNvPr id="137" name="Folyamatábra: Döntés 110"/>
              <p:cNvSpPr/>
              <p:nvPr/>
            </p:nvSpPr>
            <p:spPr bwMode="auto">
              <a:xfrm>
                <a:off x="2288986" y="1561227"/>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138" name="Egyenes összekötő 137"/>
              <p:cNvCxnSpPr/>
              <p:nvPr/>
            </p:nvCxnSpPr>
            <p:spPr bwMode="auto">
              <a:xfrm flipV="1">
                <a:off x="2105170" y="1597227"/>
                <a:ext cx="417624" cy="0"/>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9" name="Szövegdoboz 138"/>
            <p:cNvSpPr txBox="1"/>
            <p:nvPr/>
          </p:nvSpPr>
          <p:spPr>
            <a:xfrm rot="-2700000">
              <a:off x="1470517" y="5827598"/>
              <a:ext cx="933269" cy="430887"/>
            </a:xfrm>
            <a:prstGeom prst="rect">
              <a:avLst/>
            </a:prstGeom>
            <a:noFill/>
          </p:spPr>
          <p:txBody>
            <a:bodyPr wrap="none" rtlCol="0">
              <a:spAutoFit/>
            </a:bodyPr>
            <a:lstStyle/>
            <a:p>
              <a:pPr algn="ctr"/>
              <a:r>
                <a:rPr lang="hu-HU" sz="1050" dirty="0" smtClean="0"/>
                <a:t>Pentium M</a:t>
              </a:r>
              <a:br>
                <a:rPr lang="hu-HU" sz="1050" dirty="0" smtClean="0"/>
              </a:br>
              <a:r>
                <a:rPr lang="hu-HU" sz="1050" dirty="0" err="1" smtClean="0"/>
                <a:t>Dothan</a:t>
              </a:r>
              <a:endParaRPr lang="hu-HU" sz="1050" dirty="0"/>
            </a:p>
          </p:txBody>
        </p:sp>
        <p:sp>
          <p:nvSpPr>
            <p:cNvPr id="140" name="Szövegdoboz 139"/>
            <p:cNvSpPr txBox="1"/>
            <p:nvPr/>
          </p:nvSpPr>
          <p:spPr>
            <a:xfrm rot="-2700000">
              <a:off x="2218633" y="5843922"/>
              <a:ext cx="631904" cy="253916"/>
            </a:xfrm>
            <a:prstGeom prst="rect">
              <a:avLst/>
            </a:prstGeom>
            <a:noFill/>
          </p:spPr>
          <p:txBody>
            <a:bodyPr wrap="none" rtlCol="0">
              <a:spAutoFit/>
            </a:bodyPr>
            <a:lstStyle/>
            <a:p>
              <a:r>
                <a:rPr lang="hu-HU" sz="1050" dirty="0" err="1" smtClean="0"/>
                <a:t>Core</a:t>
              </a:r>
              <a:r>
                <a:rPr lang="hu-HU" sz="1050" dirty="0" smtClean="0"/>
                <a:t> 2</a:t>
              </a:r>
              <a:endParaRPr lang="hu-HU" sz="1050" dirty="0"/>
            </a:p>
          </p:txBody>
        </p:sp>
        <p:sp>
          <p:nvSpPr>
            <p:cNvPr id="141" name="Szövegdoboz 140"/>
            <p:cNvSpPr txBox="1"/>
            <p:nvPr/>
          </p:nvSpPr>
          <p:spPr>
            <a:xfrm rot="-2700000">
              <a:off x="2701310" y="5838167"/>
              <a:ext cx="676788" cy="261610"/>
            </a:xfrm>
            <a:prstGeom prst="rect">
              <a:avLst/>
            </a:prstGeom>
            <a:noFill/>
          </p:spPr>
          <p:txBody>
            <a:bodyPr wrap="none" rtlCol="0">
              <a:spAutoFit/>
            </a:bodyPr>
            <a:lstStyle/>
            <a:p>
              <a:r>
                <a:rPr lang="hu-HU" sz="1050" dirty="0" err="1" smtClean="0"/>
                <a:t>Penryn</a:t>
              </a:r>
              <a:endParaRPr lang="hu-HU" sz="1050" dirty="0"/>
            </a:p>
          </p:txBody>
        </p:sp>
        <p:sp>
          <p:nvSpPr>
            <p:cNvPr id="142" name="Szövegdoboz 141"/>
            <p:cNvSpPr txBox="1"/>
            <p:nvPr/>
          </p:nvSpPr>
          <p:spPr>
            <a:xfrm rot="-2700000">
              <a:off x="3076474" y="5732241"/>
              <a:ext cx="896399" cy="415498"/>
            </a:xfrm>
            <a:prstGeom prst="rect">
              <a:avLst/>
            </a:prstGeom>
            <a:noFill/>
          </p:spPr>
          <p:txBody>
            <a:bodyPr wrap="none" rtlCol="0">
              <a:spAutoFit/>
            </a:bodyPr>
            <a:lstStyle/>
            <a:p>
              <a:pPr algn="ctr"/>
              <a:r>
                <a:rPr lang="hu-HU" sz="1050" dirty="0" smtClean="0"/>
                <a:t>NHM </a:t>
              </a:r>
              <a:br>
                <a:rPr lang="hu-HU" sz="1050" dirty="0" smtClean="0"/>
              </a:br>
              <a:r>
                <a:rPr lang="hu-HU" sz="1050" dirty="0" smtClean="0"/>
                <a:t>(w/o SMT)</a:t>
              </a:r>
              <a:endParaRPr lang="hu-HU" sz="1050" dirty="0"/>
            </a:p>
          </p:txBody>
        </p:sp>
        <p:sp>
          <p:nvSpPr>
            <p:cNvPr id="143" name="Szövegdoboz 142"/>
            <p:cNvSpPr txBox="1"/>
            <p:nvPr/>
          </p:nvSpPr>
          <p:spPr>
            <a:xfrm rot="-2700000">
              <a:off x="3860792" y="5786798"/>
              <a:ext cx="538930" cy="261610"/>
            </a:xfrm>
            <a:prstGeom prst="rect">
              <a:avLst/>
            </a:prstGeom>
            <a:noFill/>
          </p:spPr>
          <p:txBody>
            <a:bodyPr wrap="none" rtlCol="0">
              <a:spAutoFit/>
            </a:bodyPr>
            <a:lstStyle/>
            <a:p>
              <a:r>
                <a:rPr lang="hu-HU" sz="1050" dirty="0" smtClean="0"/>
                <a:t>WSM</a:t>
              </a:r>
              <a:endParaRPr lang="hu-HU" sz="1050" dirty="0"/>
            </a:p>
          </p:txBody>
        </p:sp>
        <p:sp>
          <p:nvSpPr>
            <p:cNvPr id="144" name="Szövegdoboz 143"/>
            <p:cNvSpPr txBox="1"/>
            <p:nvPr/>
          </p:nvSpPr>
          <p:spPr>
            <a:xfrm rot="-2700000">
              <a:off x="4407737" y="5768215"/>
              <a:ext cx="482824" cy="261610"/>
            </a:xfrm>
            <a:prstGeom prst="rect">
              <a:avLst/>
            </a:prstGeom>
            <a:noFill/>
          </p:spPr>
          <p:txBody>
            <a:bodyPr wrap="none" rtlCol="0">
              <a:spAutoFit/>
            </a:bodyPr>
            <a:lstStyle/>
            <a:p>
              <a:r>
                <a:rPr lang="hu-HU" sz="1050" dirty="0" smtClean="0"/>
                <a:t>SNB</a:t>
              </a:r>
              <a:endParaRPr lang="hu-HU" sz="1050" dirty="0"/>
            </a:p>
          </p:txBody>
        </p:sp>
        <p:sp>
          <p:nvSpPr>
            <p:cNvPr id="145" name="Szövegdoboz 144"/>
            <p:cNvSpPr txBox="1"/>
            <p:nvPr/>
          </p:nvSpPr>
          <p:spPr>
            <a:xfrm rot="-2700000">
              <a:off x="4916902" y="5732726"/>
              <a:ext cx="436338" cy="261610"/>
            </a:xfrm>
            <a:prstGeom prst="rect">
              <a:avLst/>
            </a:prstGeom>
            <a:noFill/>
          </p:spPr>
          <p:txBody>
            <a:bodyPr wrap="none" rtlCol="0">
              <a:spAutoFit/>
            </a:bodyPr>
            <a:lstStyle/>
            <a:p>
              <a:r>
                <a:rPr lang="hu-HU" sz="1050" dirty="0" smtClean="0"/>
                <a:t>IVB</a:t>
              </a:r>
              <a:endParaRPr lang="hu-HU" sz="1050" dirty="0"/>
            </a:p>
          </p:txBody>
        </p:sp>
        <p:sp>
          <p:nvSpPr>
            <p:cNvPr id="146" name="Szövegdoboz 145"/>
            <p:cNvSpPr txBox="1"/>
            <p:nvPr/>
          </p:nvSpPr>
          <p:spPr>
            <a:xfrm rot="-2700000">
              <a:off x="5331394" y="5768215"/>
              <a:ext cx="526106" cy="261610"/>
            </a:xfrm>
            <a:prstGeom prst="rect">
              <a:avLst/>
            </a:prstGeom>
            <a:noFill/>
          </p:spPr>
          <p:txBody>
            <a:bodyPr wrap="none" rtlCol="0">
              <a:spAutoFit/>
            </a:bodyPr>
            <a:lstStyle/>
            <a:p>
              <a:r>
                <a:rPr lang="hu-HU" sz="1050" dirty="0" smtClean="0"/>
                <a:t>HSW</a:t>
              </a:r>
              <a:endParaRPr lang="hu-HU" sz="1050" dirty="0"/>
            </a:p>
          </p:txBody>
        </p:sp>
        <p:sp>
          <p:nvSpPr>
            <p:cNvPr id="147" name="Szövegdoboz 146"/>
            <p:cNvSpPr txBox="1"/>
            <p:nvPr/>
          </p:nvSpPr>
          <p:spPr>
            <a:xfrm rot="-2700000">
              <a:off x="5843867" y="5781817"/>
              <a:ext cx="518091" cy="261610"/>
            </a:xfrm>
            <a:prstGeom prst="rect">
              <a:avLst/>
            </a:prstGeom>
            <a:noFill/>
          </p:spPr>
          <p:txBody>
            <a:bodyPr wrap="none" rtlCol="0">
              <a:spAutoFit/>
            </a:bodyPr>
            <a:lstStyle/>
            <a:p>
              <a:r>
                <a:rPr lang="hu-HU" sz="1050" dirty="0" smtClean="0"/>
                <a:t>BRW</a:t>
              </a:r>
              <a:endParaRPr lang="hu-HU" sz="1050" dirty="0"/>
            </a:p>
          </p:txBody>
        </p:sp>
        <p:grpSp>
          <p:nvGrpSpPr>
            <p:cNvPr id="39" name="Csoportba foglalás 38"/>
            <p:cNvGrpSpPr/>
            <p:nvPr/>
          </p:nvGrpSpPr>
          <p:grpSpPr>
            <a:xfrm>
              <a:off x="7008693" y="672216"/>
              <a:ext cx="442886" cy="4993087"/>
              <a:chOff x="6778334" y="497260"/>
              <a:chExt cx="442886" cy="4993087"/>
            </a:xfrm>
          </p:grpSpPr>
          <p:sp>
            <p:nvSpPr>
              <p:cNvPr id="98" name="Szövegdoboz 97"/>
              <p:cNvSpPr txBox="1"/>
              <p:nvPr/>
            </p:nvSpPr>
            <p:spPr>
              <a:xfrm>
                <a:off x="6778334" y="1444175"/>
                <a:ext cx="436338" cy="276999"/>
              </a:xfrm>
              <a:prstGeom prst="rect">
                <a:avLst/>
              </a:prstGeom>
              <a:noFill/>
            </p:spPr>
            <p:txBody>
              <a:bodyPr wrap="none" rtlCol="0">
                <a:spAutoFit/>
              </a:bodyPr>
              <a:lstStyle/>
              <a:p>
                <a:r>
                  <a:rPr lang="hu-HU" sz="1200" dirty="0" smtClean="0"/>
                  <a:t>1.8</a:t>
                </a:r>
                <a:endParaRPr lang="hu-HU" sz="1200" dirty="0"/>
              </a:p>
            </p:txBody>
          </p:sp>
          <p:sp>
            <p:nvSpPr>
              <p:cNvPr id="99" name="Szövegdoboz 98"/>
              <p:cNvSpPr txBox="1"/>
              <p:nvPr/>
            </p:nvSpPr>
            <p:spPr>
              <a:xfrm>
                <a:off x="6778334" y="1913596"/>
                <a:ext cx="436338" cy="276999"/>
              </a:xfrm>
              <a:prstGeom prst="rect">
                <a:avLst/>
              </a:prstGeom>
              <a:noFill/>
            </p:spPr>
            <p:txBody>
              <a:bodyPr wrap="none" rtlCol="0">
                <a:spAutoFit/>
              </a:bodyPr>
              <a:lstStyle/>
              <a:p>
                <a:r>
                  <a:rPr lang="hu-HU" sz="1200" dirty="0" smtClean="0"/>
                  <a:t>1.7</a:t>
                </a:r>
                <a:endParaRPr lang="hu-HU" sz="1200" dirty="0"/>
              </a:p>
            </p:txBody>
          </p:sp>
          <p:sp>
            <p:nvSpPr>
              <p:cNvPr id="100" name="Szövegdoboz 99"/>
              <p:cNvSpPr txBox="1"/>
              <p:nvPr/>
            </p:nvSpPr>
            <p:spPr>
              <a:xfrm>
                <a:off x="6778334" y="2413704"/>
                <a:ext cx="436338" cy="276999"/>
              </a:xfrm>
              <a:prstGeom prst="rect">
                <a:avLst/>
              </a:prstGeom>
              <a:noFill/>
            </p:spPr>
            <p:txBody>
              <a:bodyPr wrap="none" rtlCol="0">
                <a:spAutoFit/>
              </a:bodyPr>
              <a:lstStyle/>
              <a:p>
                <a:r>
                  <a:rPr lang="hu-HU" sz="1200" dirty="0" smtClean="0"/>
                  <a:t>1.6</a:t>
                </a:r>
                <a:endParaRPr lang="hu-HU" sz="1200" dirty="0"/>
              </a:p>
            </p:txBody>
          </p:sp>
          <p:sp>
            <p:nvSpPr>
              <p:cNvPr id="101" name="Szövegdoboz 100"/>
              <p:cNvSpPr txBox="1"/>
              <p:nvPr/>
            </p:nvSpPr>
            <p:spPr>
              <a:xfrm>
                <a:off x="6784882" y="2886865"/>
                <a:ext cx="436338" cy="276999"/>
              </a:xfrm>
              <a:prstGeom prst="rect">
                <a:avLst/>
              </a:prstGeom>
              <a:noFill/>
            </p:spPr>
            <p:txBody>
              <a:bodyPr wrap="none" rtlCol="0">
                <a:spAutoFit/>
              </a:bodyPr>
              <a:lstStyle/>
              <a:p>
                <a:r>
                  <a:rPr lang="hu-HU" sz="1200" dirty="0" smtClean="0"/>
                  <a:t>1.5</a:t>
                </a:r>
                <a:endParaRPr lang="hu-HU" sz="1200" dirty="0"/>
              </a:p>
            </p:txBody>
          </p:sp>
          <p:sp>
            <p:nvSpPr>
              <p:cNvPr id="102" name="Szövegdoboz 101"/>
              <p:cNvSpPr txBox="1"/>
              <p:nvPr/>
            </p:nvSpPr>
            <p:spPr>
              <a:xfrm>
                <a:off x="6784882" y="3343117"/>
                <a:ext cx="436338" cy="276999"/>
              </a:xfrm>
              <a:prstGeom prst="rect">
                <a:avLst/>
              </a:prstGeom>
              <a:noFill/>
            </p:spPr>
            <p:txBody>
              <a:bodyPr wrap="none" rtlCol="0">
                <a:spAutoFit/>
              </a:bodyPr>
              <a:lstStyle/>
              <a:p>
                <a:r>
                  <a:rPr lang="hu-HU" sz="1200" dirty="0" smtClean="0"/>
                  <a:t>1.4</a:t>
                </a:r>
                <a:endParaRPr lang="hu-HU" sz="1200" dirty="0"/>
              </a:p>
            </p:txBody>
          </p:sp>
          <p:sp>
            <p:nvSpPr>
              <p:cNvPr id="103" name="Szövegdoboz 102"/>
              <p:cNvSpPr txBox="1"/>
              <p:nvPr/>
            </p:nvSpPr>
            <p:spPr>
              <a:xfrm>
                <a:off x="6784882" y="3799019"/>
                <a:ext cx="436338" cy="276999"/>
              </a:xfrm>
              <a:prstGeom prst="rect">
                <a:avLst/>
              </a:prstGeom>
              <a:noFill/>
            </p:spPr>
            <p:txBody>
              <a:bodyPr wrap="none" rtlCol="0">
                <a:spAutoFit/>
              </a:bodyPr>
              <a:lstStyle/>
              <a:p>
                <a:r>
                  <a:rPr lang="hu-HU" sz="1200" dirty="0" smtClean="0"/>
                  <a:t>1.3</a:t>
                </a:r>
                <a:endParaRPr lang="hu-HU" sz="1200" dirty="0"/>
              </a:p>
            </p:txBody>
          </p:sp>
          <p:sp>
            <p:nvSpPr>
              <p:cNvPr id="105" name="Szövegdoboz 104"/>
              <p:cNvSpPr txBox="1"/>
              <p:nvPr/>
            </p:nvSpPr>
            <p:spPr>
              <a:xfrm>
                <a:off x="6784882" y="4729959"/>
                <a:ext cx="436338" cy="276999"/>
              </a:xfrm>
              <a:prstGeom prst="rect">
                <a:avLst/>
              </a:prstGeom>
              <a:noFill/>
            </p:spPr>
            <p:txBody>
              <a:bodyPr wrap="none" rtlCol="0">
                <a:spAutoFit/>
              </a:bodyPr>
              <a:lstStyle/>
              <a:p>
                <a:r>
                  <a:rPr lang="hu-HU" sz="1200" dirty="0" smtClean="0"/>
                  <a:t>1.1</a:t>
                </a:r>
                <a:endParaRPr lang="hu-HU" sz="1200" dirty="0"/>
              </a:p>
            </p:txBody>
          </p:sp>
          <p:sp>
            <p:nvSpPr>
              <p:cNvPr id="106" name="Szövegdoboz 105"/>
              <p:cNvSpPr txBox="1"/>
              <p:nvPr/>
            </p:nvSpPr>
            <p:spPr>
              <a:xfrm>
                <a:off x="6784882" y="4285017"/>
                <a:ext cx="436338" cy="276999"/>
              </a:xfrm>
              <a:prstGeom prst="rect">
                <a:avLst/>
              </a:prstGeom>
              <a:noFill/>
            </p:spPr>
            <p:txBody>
              <a:bodyPr wrap="none" rtlCol="0">
                <a:spAutoFit/>
              </a:bodyPr>
              <a:lstStyle/>
              <a:p>
                <a:r>
                  <a:rPr lang="hu-HU" sz="1200" dirty="0" smtClean="0"/>
                  <a:t>1.2</a:t>
                </a:r>
                <a:endParaRPr lang="hu-HU" sz="1200" dirty="0"/>
              </a:p>
            </p:txBody>
          </p:sp>
          <p:sp>
            <p:nvSpPr>
              <p:cNvPr id="107" name="Szövegdoboz 106"/>
              <p:cNvSpPr txBox="1"/>
              <p:nvPr/>
            </p:nvSpPr>
            <p:spPr>
              <a:xfrm>
                <a:off x="6794308" y="5213348"/>
                <a:ext cx="282450" cy="276999"/>
              </a:xfrm>
              <a:prstGeom prst="rect">
                <a:avLst/>
              </a:prstGeom>
              <a:noFill/>
            </p:spPr>
            <p:txBody>
              <a:bodyPr wrap="none" rtlCol="0">
                <a:spAutoFit/>
              </a:bodyPr>
              <a:lstStyle/>
              <a:p>
                <a:r>
                  <a:rPr lang="hu-HU" sz="1200" dirty="0" smtClean="0"/>
                  <a:t>1</a:t>
                </a:r>
                <a:endParaRPr lang="hu-HU" sz="1200" dirty="0"/>
              </a:p>
            </p:txBody>
          </p:sp>
          <p:sp>
            <p:nvSpPr>
              <p:cNvPr id="126" name="Szövegdoboz 125"/>
              <p:cNvSpPr txBox="1"/>
              <p:nvPr/>
            </p:nvSpPr>
            <p:spPr>
              <a:xfrm>
                <a:off x="6778334" y="497260"/>
                <a:ext cx="282450" cy="276999"/>
              </a:xfrm>
              <a:prstGeom prst="rect">
                <a:avLst/>
              </a:prstGeom>
              <a:noFill/>
            </p:spPr>
            <p:txBody>
              <a:bodyPr wrap="none" rtlCol="0">
                <a:spAutoFit/>
              </a:bodyPr>
              <a:lstStyle/>
              <a:p>
                <a:r>
                  <a:rPr lang="hu-HU" sz="1200" dirty="0" smtClean="0"/>
                  <a:t>2</a:t>
                </a:r>
                <a:endParaRPr lang="hu-HU" sz="1200" dirty="0"/>
              </a:p>
            </p:txBody>
          </p:sp>
          <p:sp>
            <p:nvSpPr>
              <p:cNvPr id="127" name="Szövegdoboz 126"/>
              <p:cNvSpPr txBox="1"/>
              <p:nvPr/>
            </p:nvSpPr>
            <p:spPr>
              <a:xfrm>
                <a:off x="6778334" y="966681"/>
                <a:ext cx="436338" cy="276999"/>
              </a:xfrm>
              <a:prstGeom prst="rect">
                <a:avLst/>
              </a:prstGeom>
              <a:noFill/>
            </p:spPr>
            <p:txBody>
              <a:bodyPr wrap="none" rtlCol="0">
                <a:spAutoFit/>
              </a:bodyPr>
              <a:lstStyle/>
              <a:p>
                <a:r>
                  <a:rPr lang="hu-HU" sz="1200" dirty="0" smtClean="0"/>
                  <a:t>1.9</a:t>
                </a:r>
                <a:endParaRPr lang="hu-HU" sz="1200" dirty="0"/>
              </a:p>
            </p:txBody>
          </p:sp>
        </p:grpSp>
        <p:sp>
          <p:nvSpPr>
            <p:cNvPr id="129" name="Téglalap 128"/>
            <p:cNvSpPr/>
            <p:nvPr/>
          </p:nvSpPr>
          <p:spPr bwMode="auto">
            <a:xfrm>
              <a:off x="6601997" y="3654868"/>
              <a:ext cx="216024" cy="1900561"/>
            </a:xfrm>
            <a:prstGeom prst="rect">
              <a:avLst/>
            </a:prstGeom>
            <a:solidFill>
              <a:srgbClr val="993366"/>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130" name="Egyenes összekötő 129"/>
            <p:cNvCxnSpPr/>
            <p:nvPr/>
          </p:nvCxnSpPr>
          <p:spPr bwMode="auto">
            <a:xfrm rot="5400000">
              <a:off x="6389313" y="554934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Csoportba foglalás 37"/>
            <p:cNvGrpSpPr/>
            <p:nvPr/>
          </p:nvGrpSpPr>
          <p:grpSpPr>
            <a:xfrm>
              <a:off x="6892235" y="810715"/>
              <a:ext cx="144016" cy="4810187"/>
              <a:chOff x="6661876" y="635759"/>
              <a:chExt cx="144016" cy="4810187"/>
            </a:xfrm>
          </p:grpSpPr>
          <p:cxnSp>
            <p:nvCxnSpPr>
              <p:cNvPr id="9" name="Egyenes összekötő 8"/>
              <p:cNvCxnSpPr/>
              <p:nvPr/>
            </p:nvCxnSpPr>
            <p:spPr bwMode="auto">
              <a:xfrm>
                <a:off x="6733884" y="635759"/>
                <a:ext cx="0" cy="480924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Egyenes összekötő 10"/>
              <p:cNvCxnSpPr/>
              <p:nvPr/>
            </p:nvCxnSpPr>
            <p:spPr bwMode="auto">
              <a:xfrm>
                <a:off x="6661876" y="206853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gyenes összekötő 11"/>
              <p:cNvCxnSpPr/>
              <p:nvPr/>
            </p:nvCxnSpPr>
            <p:spPr bwMode="auto">
              <a:xfrm>
                <a:off x="6661876" y="159806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gyenes összekötő 12"/>
              <p:cNvCxnSpPr/>
              <p:nvPr/>
            </p:nvCxnSpPr>
            <p:spPr bwMode="auto">
              <a:xfrm>
                <a:off x="6661876" y="3012320"/>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Egyenes összekötő 13"/>
              <p:cNvCxnSpPr/>
              <p:nvPr/>
            </p:nvCxnSpPr>
            <p:spPr bwMode="auto">
              <a:xfrm>
                <a:off x="6661876" y="254185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Egyenes összekötő 14"/>
              <p:cNvCxnSpPr/>
              <p:nvPr/>
            </p:nvCxnSpPr>
            <p:spPr bwMode="auto">
              <a:xfrm>
                <a:off x="6661876" y="394842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Egyenes összekötő 15"/>
              <p:cNvCxnSpPr/>
              <p:nvPr/>
            </p:nvCxnSpPr>
            <p:spPr bwMode="auto">
              <a:xfrm>
                <a:off x="6661876" y="3477956"/>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Egyenes összekötő 16"/>
              <p:cNvCxnSpPr/>
              <p:nvPr/>
            </p:nvCxnSpPr>
            <p:spPr bwMode="auto">
              <a:xfrm>
                <a:off x="6661876" y="4892212"/>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gyenes összekötő 17"/>
              <p:cNvCxnSpPr/>
              <p:nvPr/>
            </p:nvCxnSpPr>
            <p:spPr bwMode="auto">
              <a:xfrm>
                <a:off x="6661876" y="4421744"/>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Egyenes összekötő 122"/>
              <p:cNvCxnSpPr/>
              <p:nvPr/>
            </p:nvCxnSpPr>
            <p:spPr bwMode="auto">
              <a:xfrm>
                <a:off x="6661876" y="112161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Egyenes összekötő 123"/>
              <p:cNvCxnSpPr/>
              <p:nvPr/>
            </p:nvCxnSpPr>
            <p:spPr bwMode="auto">
              <a:xfrm>
                <a:off x="6661876" y="651149"/>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Egyenes összekötő 124"/>
              <p:cNvCxnSpPr/>
              <p:nvPr/>
            </p:nvCxnSpPr>
            <p:spPr bwMode="auto">
              <a:xfrm>
                <a:off x="6661876" y="1594937"/>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Egyenes összekötő 131"/>
              <p:cNvCxnSpPr/>
              <p:nvPr/>
            </p:nvCxnSpPr>
            <p:spPr bwMode="auto">
              <a:xfrm rot="5400000">
                <a:off x="6663010" y="5373938"/>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 name="Csoportba foglalás 39"/>
            <p:cNvGrpSpPr/>
            <p:nvPr/>
          </p:nvGrpSpPr>
          <p:grpSpPr>
            <a:xfrm>
              <a:off x="1821003" y="826105"/>
              <a:ext cx="144016" cy="4794525"/>
              <a:chOff x="1590644" y="651149"/>
              <a:chExt cx="144016" cy="4794525"/>
            </a:xfrm>
          </p:grpSpPr>
          <p:cxnSp>
            <p:nvCxnSpPr>
              <p:cNvPr id="19" name="Egyenes összekötő 18"/>
              <p:cNvCxnSpPr/>
              <p:nvPr/>
            </p:nvCxnSpPr>
            <p:spPr bwMode="auto">
              <a:xfrm>
                <a:off x="1590644" y="2728535"/>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Egyenes összekötő 19"/>
              <p:cNvCxnSpPr/>
              <p:nvPr/>
            </p:nvCxnSpPr>
            <p:spPr bwMode="auto">
              <a:xfrm>
                <a:off x="1590644" y="2334591"/>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Egyenes összekötő 20"/>
              <p:cNvCxnSpPr/>
              <p:nvPr/>
            </p:nvCxnSpPr>
            <p:spPr bwMode="auto">
              <a:xfrm>
                <a:off x="1590644" y="3472430"/>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Egyenes összekötő 21"/>
              <p:cNvCxnSpPr/>
              <p:nvPr/>
            </p:nvCxnSpPr>
            <p:spPr bwMode="auto">
              <a:xfrm>
                <a:off x="1590644" y="3098101"/>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Egyenes összekötő 22"/>
              <p:cNvCxnSpPr/>
              <p:nvPr/>
            </p:nvCxnSpPr>
            <p:spPr bwMode="auto">
              <a:xfrm>
                <a:off x="1590644" y="4221088"/>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Egyenes összekötő 23"/>
              <p:cNvCxnSpPr/>
              <p:nvPr/>
            </p:nvCxnSpPr>
            <p:spPr bwMode="auto">
              <a:xfrm>
                <a:off x="1590644" y="3856285"/>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Egyenes összekötő 24"/>
              <p:cNvCxnSpPr/>
              <p:nvPr/>
            </p:nvCxnSpPr>
            <p:spPr bwMode="auto">
              <a:xfrm>
                <a:off x="1590644" y="4990193"/>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Egyenes összekötő 25"/>
              <p:cNvCxnSpPr/>
              <p:nvPr/>
            </p:nvCxnSpPr>
            <p:spPr bwMode="auto">
              <a:xfrm>
                <a:off x="1590644" y="4610269"/>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Egyenes összekötő 26"/>
              <p:cNvCxnSpPr/>
              <p:nvPr/>
            </p:nvCxnSpPr>
            <p:spPr bwMode="auto">
              <a:xfrm>
                <a:off x="1590644" y="1969788"/>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Egyenes összekötő 27"/>
              <p:cNvCxnSpPr/>
              <p:nvPr/>
            </p:nvCxnSpPr>
            <p:spPr bwMode="auto">
              <a:xfrm>
                <a:off x="1590644" y="1590133"/>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Egyenes összekötő 4"/>
              <p:cNvCxnSpPr/>
              <p:nvPr/>
            </p:nvCxnSpPr>
            <p:spPr bwMode="auto">
              <a:xfrm>
                <a:off x="1662652" y="651149"/>
                <a:ext cx="0" cy="479452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Egyenes összekötő 132"/>
              <p:cNvCxnSpPr/>
              <p:nvPr/>
            </p:nvCxnSpPr>
            <p:spPr bwMode="auto">
              <a:xfrm>
                <a:off x="1590644" y="1588029"/>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Egyenes összekötő 133"/>
              <p:cNvCxnSpPr/>
              <p:nvPr/>
            </p:nvCxnSpPr>
            <p:spPr bwMode="auto">
              <a:xfrm>
                <a:off x="1590644" y="1223226"/>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Egyenes összekötő 134"/>
              <p:cNvCxnSpPr/>
              <p:nvPr/>
            </p:nvCxnSpPr>
            <p:spPr bwMode="auto">
              <a:xfrm>
                <a:off x="1590644" y="843571"/>
                <a:ext cx="144016"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Csoportba foglalás 40"/>
            <p:cNvGrpSpPr/>
            <p:nvPr/>
          </p:nvGrpSpPr>
          <p:grpSpPr>
            <a:xfrm>
              <a:off x="1331640" y="864638"/>
              <a:ext cx="561371" cy="4744096"/>
              <a:chOff x="1101281" y="689682"/>
              <a:chExt cx="561371" cy="4744096"/>
            </a:xfrm>
          </p:grpSpPr>
          <p:sp>
            <p:nvSpPr>
              <p:cNvPr id="86" name="Szövegdoboz 85"/>
              <p:cNvSpPr txBox="1"/>
              <p:nvPr/>
            </p:nvSpPr>
            <p:spPr>
              <a:xfrm>
                <a:off x="1101281" y="1436244"/>
                <a:ext cx="545342" cy="276999"/>
              </a:xfrm>
              <a:prstGeom prst="rect">
                <a:avLst/>
              </a:prstGeom>
              <a:noFill/>
            </p:spPr>
            <p:txBody>
              <a:bodyPr wrap="none" rtlCol="0">
                <a:spAutoFit/>
              </a:bodyPr>
              <a:lstStyle/>
              <a:p>
                <a:r>
                  <a:rPr lang="hu-HU" sz="1200" dirty="0" smtClean="0"/>
                  <a:t>20%</a:t>
                </a:r>
                <a:endParaRPr lang="hu-HU" sz="1200" dirty="0"/>
              </a:p>
            </p:txBody>
          </p:sp>
          <p:sp>
            <p:nvSpPr>
              <p:cNvPr id="87" name="Szövegdoboz 86"/>
              <p:cNvSpPr txBox="1"/>
              <p:nvPr/>
            </p:nvSpPr>
            <p:spPr>
              <a:xfrm>
                <a:off x="1101281" y="1821075"/>
                <a:ext cx="545342" cy="276999"/>
              </a:xfrm>
              <a:prstGeom prst="rect">
                <a:avLst/>
              </a:prstGeom>
              <a:noFill/>
            </p:spPr>
            <p:txBody>
              <a:bodyPr wrap="none" rtlCol="0">
                <a:spAutoFit/>
              </a:bodyPr>
              <a:lstStyle/>
              <a:p>
                <a:r>
                  <a:rPr lang="hu-HU" sz="1200" dirty="0" smtClean="0"/>
                  <a:t>18%</a:t>
                </a:r>
                <a:endParaRPr lang="hu-HU" sz="1200" dirty="0"/>
              </a:p>
            </p:txBody>
          </p:sp>
          <p:sp>
            <p:nvSpPr>
              <p:cNvPr id="88" name="Szövegdoboz 87"/>
              <p:cNvSpPr txBox="1"/>
              <p:nvPr/>
            </p:nvSpPr>
            <p:spPr>
              <a:xfrm>
                <a:off x="1101281" y="2180702"/>
                <a:ext cx="545342" cy="276999"/>
              </a:xfrm>
              <a:prstGeom prst="rect">
                <a:avLst/>
              </a:prstGeom>
              <a:noFill/>
            </p:spPr>
            <p:txBody>
              <a:bodyPr wrap="none" rtlCol="0">
                <a:spAutoFit/>
              </a:bodyPr>
              <a:lstStyle/>
              <a:p>
                <a:r>
                  <a:rPr lang="hu-HU" sz="1200" dirty="0" smtClean="0"/>
                  <a:t>16%</a:t>
                </a:r>
                <a:endParaRPr lang="hu-HU" sz="1200" dirty="0"/>
              </a:p>
            </p:txBody>
          </p:sp>
          <p:sp>
            <p:nvSpPr>
              <p:cNvPr id="89" name="Szövegdoboz 88"/>
              <p:cNvSpPr txBox="1"/>
              <p:nvPr/>
            </p:nvSpPr>
            <p:spPr>
              <a:xfrm>
                <a:off x="1101281" y="2579609"/>
                <a:ext cx="545342" cy="276999"/>
              </a:xfrm>
              <a:prstGeom prst="rect">
                <a:avLst/>
              </a:prstGeom>
              <a:noFill/>
            </p:spPr>
            <p:txBody>
              <a:bodyPr wrap="none" rtlCol="0">
                <a:spAutoFit/>
              </a:bodyPr>
              <a:lstStyle/>
              <a:p>
                <a:r>
                  <a:rPr lang="hu-HU" sz="1200" dirty="0" smtClean="0"/>
                  <a:t>14%</a:t>
                </a:r>
                <a:endParaRPr lang="hu-HU" sz="1200" dirty="0"/>
              </a:p>
            </p:txBody>
          </p:sp>
          <p:sp>
            <p:nvSpPr>
              <p:cNvPr id="90" name="Szövegdoboz 89"/>
              <p:cNvSpPr txBox="1"/>
              <p:nvPr/>
            </p:nvSpPr>
            <p:spPr>
              <a:xfrm>
                <a:off x="1101281" y="2964440"/>
                <a:ext cx="545342" cy="276999"/>
              </a:xfrm>
              <a:prstGeom prst="rect">
                <a:avLst/>
              </a:prstGeom>
              <a:noFill/>
            </p:spPr>
            <p:txBody>
              <a:bodyPr wrap="none" rtlCol="0">
                <a:spAutoFit/>
              </a:bodyPr>
              <a:lstStyle/>
              <a:p>
                <a:r>
                  <a:rPr lang="hu-HU" sz="1200" dirty="0" smtClean="0"/>
                  <a:t>12%</a:t>
                </a:r>
                <a:endParaRPr lang="hu-HU" sz="1200" dirty="0"/>
              </a:p>
            </p:txBody>
          </p:sp>
          <p:sp>
            <p:nvSpPr>
              <p:cNvPr id="91" name="Szövegdoboz 90"/>
              <p:cNvSpPr txBox="1"/>
              <p:nvPr/>
            </p:nvSpPr>
            <p:spPr>
              <a:xfrm>
                <a:off x="1101281" y="3324067"/>
                <a:ext cx="545342" cy="276999"/>
              </a:xfrm>
              <a:prstGeom prst="rect">
                <a:avLst/>
              </a:prstGeom>
              <a:noFill/>
            </p:spPr>
            <p:txBody>
              <a:bodyPr wrap="none" rtlCol="0">
                <a:spAutoFit/>
              </a:bodyPr>
              <a:lstStyle/>
              <a:p>
                <a:r>
                  <a:rPr lang="hu-HU" sz="1200" dirty="0"/>
                  <a:t>1</a:t>
                </a:r>
                <a:r>
                  <a:rPr lang="hu-HU" sz="1200" dirty="0" smtClean="0"/>
                  <a:t>0%</a:t>
                </a:r>
                <a:endParaRPr lang="hu-HU" sz="1200" dirty="0"/>
              </a:p>
            </p:txBody>
          </p:sp>
          <p:sp>
            <p:nvSpPr>
              <p:cNvPr id="92" name="Szövegdoboz 91"/>
              <p:cNvSpPr txBox="1"/>
              <p:nvPr/>
            </p:nvSpPr>
            <p:spPr>
              <a:xfrm>
                <a:off x="1215094" y="3710107"/>
                <a:ext cx="447558" cy="276999"/>
              </a:xfrm>
              <a:prstGeom prst="rect">
                <a:avLst/>
              </a:prstGeom>
              <a:noFill/>
            </p:spPr>
            <p:txBody>
              <a:bodyPr wrap="none" rtlCol="0">
                <a:spAutoFit/>
              </a:bodyPr>
              <a:lstStyle/>
              <a:p>
                <a:r>
                  <a:rPr lang="hu-HU" sz="1200" dirty="0"/>
                  <a:t>8</a:t>
                </a:r>
                <a:r>
                  <a:rPr lang="hu-HU" sz="1200" dirty="0" smtClean="0"/>
                  <a:t>%</a:t>
                </a:r>
                <a:endParaRPr lang="hu-HU" sz="1200" dirty="0"/>
              </a:p>
            </p:txBody>
          </p:sp>
          <p:sp>
            <p:nvSpPr>
              <p:cNvPr id="93" name="Szövegdoboz 92"/>
              <p:cNvSpPr txBox="1"/>
              <p:nvPr/>
            </p:nvSpPr>
            <p:spPr>
              <a:xfrm>
                <a:off x="1215094" y="4094938"/>
                <a:ext cx="447558" cy="276999"/>
              </a:xfrm>
              <a:prstGeom prst="rect">
                <a:avLst/>
              </a:prstGeom>
              <a:noFill/>
            </p:spPr>
            <p:txBody>
              <a:bodyPr wrap="none" rtlCol="0">
                <a:spAutoFit/>
              </a:bodyPr>
              <a:lstStyle/>
              <a:p>
                <a:r>
                  <a:rPr lang="hu-HU" sz="1200" dirty="0"/>
                  <a:t>6</a:t>
                </a:r>
                <a:r>
                  <a:rPr lang="hu-HU" sz="1200" dirty="0" smtClean="0"/>
                  <a:t>%</a:t>
                </a:r>
                <a:endParaRPr lang="hu-HU" sz="1200" dirty="0"/>
              </a:p>
            </p:txBody>
          </p:sp>
          <p:sp>
            <p:nvSpPr>
              <p:cNvPr id="94" name="Szövegdoboz 93"/>
              <p:cNvSpPr txBox="1"/>
              <p:nvPr/>
            </p:nvSpPr>
            <p:spPr>
              <a:xfrm>
                <a:off x="1215094" y="4454565"/>
                <a:ext cx="447558" cy="276999"/>
              </a:xfrm>
              <a:prstGeom prst="rect">
                <a:avLst/>
              </a:prstGeom>
              <a:noFill/>
            </p:spPr>
            <p:txBody>
              <a:bodyPr wrap="none" rtlCol="0">
                <a:spAutoFit/>
              </a:bodyPr>
              <a:lstStyle/>
              <a:p>
                <a:r>
                  <a:rPr lang="hu-HU" sz="1200" dirty="0"/>
                  <a:t>4</a:t>
                </a:r>
                <a:r>
                  <a:rPr lang="hu-HU" sz="1200" dirty="0" smtClean="0"/>
                  <a:t>%</a:t>
                </a:r>
                <a:endParaRPr lang="hu-HU" sz="1200" dirty="0"/>
              </a:p>
            </p:txBody>
          </p:sp>
          <p:sp>
            <p:nvSpPr>
              <p:cNvPr id="95" name="Szövegdoboz 94"/>
              <p:cNvSpPr txBox="1"/>
              <p:nvPr/>
            </p:nvSpPr>
            <p:spPr>
              <a:xfrm>
                <a:off x="1215094" y="4797152"/>
                <a:ext cx="447558" cy="276999"/>
              </a:xfrm>
              <a:prstGeom prst="rect">
                <a:avLst/>
              </a:prstGeom>
              <a:noFill/>
            </p:spPr>
            <p:txBody>
              <a:bodyPr wrap="none" rtlCol="0">
                <a:spAutoFit/>
              </a:bodyPr>
              <a:lstStyle/>
              <a:p>
                <a:r>
                  <a:rPr lang="hu-HU" sz="1200" dirty="0" smtClean="0"/>
                  <a:t>2%</a:t>
                </a:r>
                <a:endParaRPr lang="hu-HU" sz="1200" dirty="0"/>
              </a:p>
            </p:txBody>
          </p:sp>
          <p:sp>
            <p:nvSpPr>
              <p:cNvPr id="96" name="Szövegdoboz 95"/>
              <p:cNvSpPr txBox="1"/>
              <p:nvPr/>
            </p:nvSpPr>
            <p:spPr>
              <a:xfrm>
                <a:off x="1215094" y="5156779"/>
                <a:ext cx="447558" cy="276999"/>
              </a:xfrm>
              <a:prstGeom prst="rect">
                <a:avLst/>
              </a:prstGeom>
              <a:noFill/>
            </p:spPr>
            <p:txBody>
              <a:bodyPr wrap="none" rtlCol="0">
                <a:spAutoFit/>
              </a:bodyPr>
              <a:lstStyle/>
              <a:p>
                <a:r>
                  <a:rPr lang="hu-HU" sz="1200" dirty="0" smtClean="0"/>
                  <a:t>0%</a:t>
                </a:r>
                <a:endParaRPr lang="hu-HU" sz="1200" dirty="0"/>
              </a:p>
            </p:txBody>
          </p:sp>
          <p:sp>
            <p:nvSpPr>
              <p:cNvPr id="155" name="Szövegdoboz 154"/>
              <p:cNvSpPr txBox="1"/>
              <p:nvPr/>
            </p:nvSpPr>
            <p:spPr>
              <a:xfrm>
                <a:off x="1101281" y="689682"/>
                <a:ext cx="545342" cy="276999"/>
              </a:xfrm>
              <a:prstGeom prst="rect">
                <a:avLst/>
              </a:prstGeom>
              <a:noFill/>
            </p:spPr>
            <p:txBody>
              <a:bodyPr wrap="none" rtlCol="0">
                <a:spAutoFit/>
              </a:bodyPr>
              <a:lstStyle/>
              <a:p>
                <a:r>
                  <a:rPr lang="hu-HU" sz="1200" dirty="0" smtClean="0"/>
                  <a:t>24%</a:t>
                </a:r>
                <a:endParaRPr lang="hu-HU" sz="1200" dirty="0"/>
              </a:p>
            </p:txBody>
          </p:sp>
          <p:sp>
            <p:nvSpPr>
              <p:cNvPr id="156" name="Szövegdoboz 155"/>
              <p:cNvSpPr txBox="1"/>
              <p:nvPr/>
            </p:nvSpPr>
            <p:spPr>
              <a:xfrm>
                <a:off x="1101281" y="1074513"/>
                <a:ext cx="545342" cy="276999"/>
              </a:xfrm>
              <a:prstGeom prst="rect">
                <a:avLst/>
              </a:prstGeom>
              <a:noFill/>
            </p:spPr>
            <p:txBody>
              <a:bodyPr wrap="none" rtlCol="0">
                <a:spAutoFit/>
              </a:bodyPr>
              <a:lstStyle/>
              <a:p>
                <a:r>
                  <a:rPr lang="hu-HU" sz="1200" dirty="0" smtClean="0"/>
                  <a:t>22%</a:t>
                </a:r>
                <a:endParaRPr lang="hu-HU" sz="1200" dirty="0"/>
              </a:p>
            </p:txBody>
          </p:sp>
        </p:grpSp>
        <p:sp>
          <p:nvSpPr>
            <p:cNvPr id="158" name="Szövegdoboz 157"/>
            <p:cNvSpPr txBox="1"/>
            <p:nvPr/>
          </p:nvSpPr>
          <p:spPr>
            <a:xfrm rot="-2700000">
              <a:off x="6449266" y="5741089"/>
              <a:ext cx="444352" cy="253916"/>
            </a:xfrm>
            <a:prstGeom prst="rect">
              <a:avLst/>
            </a:prstGeom>
            <a:noFill/>
          </p:spPr>
          <p:txBody>
            <a:bodyPr wrap="none" rtlCol="0">
              <a:spAutoFit/>
            </a:bodyPr>
            <a:lstStyle/>
            <a:p>
              <a:r>
                <a:rPr lang="hu-HU" sz="1050" dirty="0" smtClean="0"/>
                <a:t>SKL</a:t>
              </a:r>
              <a:endParaRPr lang="hu-HU" sz="1050" dirty="0"/>
            </a:p>
          </p:txBody>
        </p:sp>
        <p:sp>
          <p:nvSpPr>
            <p:cNvPr id="159" name="Folyamatábra: Döntés 110"/>
            <p:cNvSpPr/>
            <p:nvPr/>
          </p:nvSpPr>
          <p:spPr bwMode="auto">
            <a:xfrm>
              <a:off x="6674575" y="1220435"/>
              <a:ext cx="72000" cy="72000"/>
            </a:xfrm>
            <a:custGeom>
              <a:avLst/>
              <a:gdLst>
                <a:gd name="connsiteX0" fmla="*/ 0 w 10000"/>
                <a:gd name="connsiteY0" fmla="*/ 5000 h 10000"/>
                <a:gd name="connsiteX1" fmla="*/ 5000 w 10000"/>
                <a:gd name="connsiteY1" fmla="*/ 0 h 10000"/>
                <a:gd name="connsiteX2" fmla="*/ 10000 w 10000"/>
                <a:gd name="connsiteY2" fmla="*/ 5000 h 10000"/>
                <a:gd name="connsiteX3" fmla="*/ 5000 w 10000"/>
                <a:gd name="connsiteY3" fmla="*/ 10000 h 10000"/>
                <a:gd name="connsiteX4" fmla="*/ 0 w 10000"/>
                <a:gd name="connsiteY4"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5000 w 10000"/>
                <a:gd name="connsiteY4" fmla="*/ 10000 h 10000"/>
                <a:gd name="connsiteX5" fmla="*/ 0 w 10000"/>
                <a:gd name="connsiteY5"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0 w 10000"/>
                <a:gd name="connsiteY6" fmla="*/ 5000 h 10000"/>
                <a:gd name="connsiteX0" fmla="*/ 0 w 10000"/>
                <a:gd name="connsiteY0" fmla="*/ 5000 h 10000"/>
                <a:gd name="connsiteX1" fmla="*/ 5000 w 10000"/>
                <a:gd name="connsiteY1" fmla="*/ 0 h 10000"/>
                <a:gd name="connsiteX2" fmla="*/ 7453 w 10000"/>
                <a:gd name="connsiteY2" fmla="*/ 2569 h 10000"/>
                <a:gd name="connsiteX3" fmla="*/ 10000 w 10000"/>
                <a:gd name="connsiteY3" fmla="*/ 5000 h 10000"/>
                <a:gd name="connsiteX4" fmla="*/ 7453 w 10000"/>
                <a:gd name="connsiteY4" fmla="*/ 7456 h 10000"/>
                <a:gd name="connsiteX5" fmla="*/ 5000 w 10000"/>
                <a:gd name="connsiteY5" fmla="*/ 10000 h 10000"/>
                <a:gd name="connsiteX6" fmla="*/ 2260 w 10000"/>
                <a:gd name="connsiteY6" fmla="*/ 7243 h 10000"/>
                <a:gd name="connsiteX7" fmla="*/ 0 w 10000"/>
                <a:gd name="connsiteY7" fmla="*/ 5000 h 10000"/>
                <a:gd name="connsiteX0" fmla="*/ 0 w 10000"/>
                <a:gd name="connsiteY0" fmla="*/ 5000 h 10000"/>
                <a:gd name="connsiteX1" fmla="*/ 2554 w 10000"/>
                <a:gd name="connsiteY1" fmla="*/ 2250 h 10000"/>
                <a:gd name="connsiteX2" fmla="*/ 5000 w 10000"/>
                <a:gd name="connsiteY2" fmla="*/ 0 h 10000"/>
                <a:gd name="connsiteX3" fmla="*/ 7453 w 10000"/>
                <a:gd name="connsiteY3" fmla="*/ 2569 h 10000"/>
                <a:gd name="connsiteX4" fmla="*/ 10000 w 10000"/>
                <a:gd name="connsiteY4" fmla="*/ 5000 h 10000"/>
                <a:gd name="connsiteX5" fmla="*/ 7453 w 10000"/>
                <a:gd name="connsiteY5" fmla="*/ 7456 h 10000"/>
                <a:gd name="connsiteX6" fmla="*/ 5000 w 10000"/>
                <a:gd name="connsiteY6" fmla="*/ 10000 h 10000"/>
                <a:gd name="connsiteX7" fmla="*/ 2260 w 10000"/>
                <a:gd name="connsiteY7" fmla="*/ 7243 h 10000"/>
                <a:gd name="connsiteX8" fmla="*/ 0 w 10000"/>
                <a:gd name="connsiteY8" fmla="*/ 5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0" y="5000"/>
                  </a:moveTo>
                  <a:lnTo>
                    <a:pt x="2554" y="2250"/>
                  </a:lnTo>
                  <a:lnTo>
                    <a:pt x="5000" y="0"/>
                  </a:lnTo>
                  <a:lnTo>
                    <a:pt x="7453" y="2569"/>
                  </a:lnTo>
                  <a:lnTo>
                    <a:pt x="10000" y="5000"/>
                  </a:lnTo>
                  <a:lnTo>
                    <a:pt x="7453" y="7456"/>
                  </a:lnTo>
                  <a:lnTo>
                    <a:pt x="5000" y="10000"/>
                  </a:lnTo>
                  <a:lnTo>
                    <a:pt x="2260" y="7243"/>
                  </a:lnTo>
                  <a:lnTo>
                    <a:pt x="0" y="5000"/>
                  </a:lnTo>
                  <a:close/>
                </a:path>
              </a:pathLst>
            </a:custGeom>
            <a:solidFill>
              <a:srgbClr val="0000CC"/>
            </a:solid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1400" b="1" i="0" u="none" strike="noStrike" cap="none" normalizeH="0" baseline="0" smtClean="0">
                <a:ln>
                  <a:noFill/>
                </a:ln>
                <a:solidFill>
                  <a:schemeClr val="tx1"/>
                </a:solidFill>
                <a:effectLst/>
                <a:latin typeface="Verdana" pitchFamily="34" charset="0"/>
              </a:endParaRPr>
            </a:p>
          </p:txBody>
        </p:sp>
        <p:cxnSp>
          <p:nvCxnSpPr>
            <p:cNvPr id="160" name="Egyenes összekötő 159"/>
            <p:cNvCxnSpPr>
              <a:stCxn id="112" idx="3"/>
              <a:endCxn id="159" idx="7"/>
            </p:cNvCxnSpPr>
            <p:nvPr/>
          </p:nvCxnSpPr>
          <p:spPr bwMode="auto">
            <a:xfrm flipV="1">
              <a:off x="6260177" y="1272585"/>
              <a:ext cx="430670" cy="746099"/>
            </a:xfrm>
            <a:prstGeom prst="line">
              <a:avLst/>
            </a:prstGeom>
            <a:noFill/>
            <a:ln w="19050" cap="flat" cmpd="sng" algn="ctr">
              <a:solidFill>
                <a:srgbClr val="0000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1" name="TextBox 103"/>
          <p:cNvSpPr txBox="1"/>
          <p:nvPr/>
        </p:nvSpPr>
        <p:spPr>
          <a:xfrm>
            <a:off x="71500" y="494150"/>
            <a:ext cx="7648376" cy="369332"/>
          </a:xfrm>
          <a:prstGeom prst="rect">
            <a:avLst/>
          </a:prstGeom>
          <a:noFill/>
        </p:spPr>
        <p:txBody>
          <a:bodyPr wrap="none" rtlCol="0">
            <a:spAutoFit/>
          </a:bodyPr>
          <a:lstStyle/>
          <a:p>
            <a:r>
              <a:rPr lang="en-US" dirty="0">
                <a:solidFill>
                  <a:srgbClr val="2D2D8A"/>
                </a:solidFill>
              </a:rPr>
              <a:t>Single thread IPC in Intel’s basic architectures </a:t>
            </a:r>
            <a:r>
              <a:rPr lang="en-US" dirty="0"/>
              <a:t>(Based on </a:t>
            </a:r>
            <a:r>
              <a:rPr lang="en-US" dirty="0" smtClean="0"/>
              <a:t>[124])</a:t>
            </a:r>
            <a:endParaRPr lang="en-US" dirty="0"/>
          </a:p>
        </p:txBody>
      </p:sp>
      <p:sp>
        <p:nvSpPr>
          <p:cNvPr id="128" name="TextBox 127"/>
          <p:cNvSpPr txBox="1"/>
          <p:nvPr/>
        </p:nvSpPr>
        <p:spPr>
          <a:xfrm>
            <a:off x="169862" y="6219310"/>
            <a:ext cx="8992648" cy="584775"/>
          </a:xfrm>
          <a:prstGeom prst="rect">
            <a:avLst/>
          </a:prstGeom>
          <a:noFill/>
        </p:spPr>
        <p:txBody>
          <a:bodyPr wrap="square" rtlCol="0">
            <a:spAutoFit/>
          </a:bodyPr>
          <a:lstStyle/>
          <a:p>
            <a:r>
              <a:rPr lang="en-US" sz="1600" dirty="0" smtClean="0">
                <a:solidFill>
                  <a:srgbClr val="FF0000"/>
                </a:solidFill>
              </a:rPr>
              <a:t>Note</a:t>
            </a:r>
            <a:r>
              <a:rPr lang="en-US" sz="1600" dirty="0" smtClean="0"/>
              <a:t> that Intel raised IPC in the Core family </a:t>
            </a:r>
            <a:r>
              <a:rPr lang="en-US" sz="1600" dirty="0" smtClean="0">
                <a:solidFill>
                  <a:srgbClr val="0070C0"/>
                </a:solidFill>
              </a:rPr>
              <a:t>only less then 2-times  in about 10 years, whereas increased the efficiency of the Cortex-A line by more than 3-times. </a:t>
            </a:r>
            <a:endParaRPr lang="en-US" sz="1600" dirty="0">
              <a:solidFill>
                <a:srgbClr val="0070C0"/>
              </a:solidFill>
            </a:endParaRPr>
          </a:p>
        </p:txBody>
      </p:sp>
      <p:sp>
        <p:nvSpPr>
          <p:cNvPr id="131" name="TextBox 130"/>
          <p:cNvSpPr txBox="1"/>
          <p:nvPr/>
        </p:nvSpPr>
        <p:spPr>
          <a:xfrm>
            <a:off x="8814338" y="6534345"/>
            <a:ext cx="348172" cy="400110"/>
          </a:xfrm>
          <a:prstGeom prst="rect">
            <a:avLst/>
          </a:prstGeom>
          <a:noFill/>
        </p:spPr>
        <p:txBody>
          <a:bodyPr wrap="non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17420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500" fill="hold"/>
                                        <p:tgtEl>
                                          <p:spTgt spid="128"/>
                                        </p:tgtEl>
                                        <p:attrNameLst>
                                          <p:attrName>ppt_x</p:attrName>
                                        </p:attrNameLst>
                                      </p:cBhvr>
                                      <p:tavLst>
                                        <p:tav tm="0">
                                          <p:val>
                                            <p:strVal val="#ppt_x"/>
                                          </p:val>
                                        </p:tav>
                                        <p:tav tm="100000">
                                          <p:val>
                                            <p:strVal val="#ppt_x"/>
                                          </p:val>
                                        </p:tav>
                                      </p:tavLst>
                                    </p:anim>
                                    <p:anim calcmode="lin" valueType="num">
                                      <p:cBhvr additive="base">
                                        <p:cTn id="8"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205" y="504146"/>
            <a:ext cx="8956675" cy="646331"/>
          </a:xfrm>
          <a:prstGeom prst="rect">
            <a:avLst/>
          </a:prstGeom>
          <a:noFill/>
        </p:spPr>
        <p:txBody>
          <a:bodyPr wrap="square" rtlCol="0">
            <a:spAutoFit/>
          </a:bodyPr>
          <a:lstStyle/>
          <a:p>
            <a:r>
              <a:rPr lang="en-US" dirty="0" smtClean="0">
                <a:solidFill>
                  <a:srgbClr val="2D2D8A"/>
                </a:solidFill>
              </a:rPr>
              <a:t>Yearly shipment of ARM Cortex-A chips in different performance </a:t>
            </a:r>
            <a:r>
              <a:rPr lang="hu-HU" dirty="0" smtClean="0">
                <a:solidFill>
                  <a:srgbClr val="2D2D8A"/>
                </a:solidFill>
              </a:rPr>
              <a:t>classes</a:t>
            </a:r>
            <a:endParaRPr lang="en-US" dirty="0" smtClean="0">
              <a:solidFill>
                <a:srgbClr val="2D2D8A"/>
              </a:solidFill>
            </a:endParaRPr>
          </a:p>
          <a:p>
            <a:r>
              <a:rPr lang="en-US" dirty="0">
                <a:solidFill>
                  <a:srgbClr val="2D2D8A"/>
                </a:solidFill>
              </a:rPr>
              <a:t> </a:t>
            </a:r>
            <a:r>
              <a:rPr lang="en-US" dirty="0" smtClean="0">
                <a:solidFill>
                  <a:srgbClr val="2D2D8A"/>
                </a:solidFill>
              </a:rPr>
              <a:t> (data from 2013) </a:t>
            </a:r>
            <a:r>
              <a:rPr lang="en-US" dirty="0" smtClean="0">
                <a:solidFill>
                  <a:srgbClr val="000000"/>
                </a:solidFill>
              </a:rPr>
              <a:t>[</a:t>
            </a:r>
            <a:r>
              <a:rPr lang="hu-HU" dirty="0" smtClean="0">
                <a:solidFill>
                  <a:srgbClr val="000000"/>
                </a:solidFill>
              </a:rPr>
              <a:t>13</a:t>
            </a:r>
            <a:r>
              <a:rPr lang="en-US" dirty="0" smtClean="0">
                <a:solidFill>
                  <a:srgbClr val="000000"/>
                </a:solidFill>
              </a:rPr>
              <a:t>]</a:t>
            </a:r>
            <a:endParaRPr lang="en-US" dirty="0">
              <a:solidFill>
                <a:srgbClr val="000000"/>
              </a:solidFill>
            </a:endParaRPr>
          </a:p>
        </p:txBody>
      </p:sp>
      <p:grpSp>
        <p:nvGrpSpPr>
          <p:cNvPr id="7" name="Group 6"/>
          <p:cNvGrpSpPr/>
          <p:nvPr/>
        </p:nvGrpSpPr>
        <p:grpSpPr>
          <a:xfrm>
            <a:off x="1" y="1441939"/>
            <a:ext cx="9143999" cy="4462336"/>
            <a:chOff x="1" y="1666964"/>
            <a:chExt cx="9143999" cy="4462336"/>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66964"/>
              <a:ext cx="9072499" cy="434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8307415" y="5859270"/>
              <a:ext cx="836585" cy="27003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8"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(7)</a:t>
            </a:r>
          </a:p>
        </p:txBody>
      </p:sp>
    </p:spTree>
    <p:extLst>
      <p:ext uri="{BB962C8B-B14F-4D97-AF65-F5344CB8AC3E}">
        <p14:creationId xmlns:p14="http://schemas.microsoft.com/office/powerpoint/2010/main" val="236911273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5" t="15951"/>
          <a:stretch/>
        </p:blipFill>
        <p:spPr bwMode="auto">
          <a:xfrm>
            <a:off x="0" y="1178750"/>
            <a:ext cx="9080484" cy="396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835" y="504145"/>
            <a:ext cx="6134500" cy="369332"/>
          </a:xfrm>
          <a:prstGeom prst="rect">
            <a:avLst/>
          </a:prstGeom>
          <a:noFill/>
        </p:spPr>
        <p:txBody>
          <a:bodyPr wrap="none" rtlCol="0">
            <a:spAutoFit/>
          </a:bodyPr>
          <a:lstStyle/>
          <a:p>
            <a:r>
              <a:rPr lang="hu-HU" dirty="0" smtClean="0">
                <a:solidFill>
                  <a:srgbClr val="2D2D8A"/>
                </a:solidFill>
              </a:rPr>
              <a:t>Target markets of the 64-bit Cortex-A series</a:t>
            </a:r>
            <a:r>
              <a:rPr lang="en-US" dirty="0" smtClean="0">
                <a:solidFill>
                  <a:srgbClr val="2D2D8A"/>
                </a:solidFill>
              </a:rPr>
              <a:t> </a:t>
            </a:r>
            <a:r>
              <a:rPr lang="en-US" dirty="0" smtClean="0">
                <a:solidFill>
                  <a:srgbClr val="000000"/>
                </a:solidFill>
              </a:rPr>
              <a:t>[</a:t>
            </a:r>
            <a:r>
              <a:rPr lang="hu-HU" dirty="0" smtClean="0">
                <a:solidFill>
                  <a:srgbClr val="000000"/>
                </a:solidFill>
              </a:rPr>
              <a:t>49</a:t>
            </a:r>
            <a:r>
              <a:rPr lang="en-US" dirty="0" smtClean="0">
                <a:solidFill>
                  <a:srgbClr val="000000"/>
                </a:solidFill>
              </a:rPr>
              <a:t>]</a:t>
            </a:r>
            <a:endParaRPr lang="en-US" dirty="0">
              <a:solidFill>
                <a:srgbClr val="000000"/>
              </a:solidFill>
            </a:endParaRPr>
          </a:p>
        </p:txBody>
      </p:sp>
      <p:sp>
        <p:nvSpPr>
          <p:cNvPr id="6"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(8)</a:t>
            </a:r>
          </a:p>
        </p:txBody>
      </p:sp>
    </p:spTree>
    <p:extLst>
      <p:ext uri="{BB962C8B-B14F-4D97-AF65-F5344CB8AC3E}">
        <p14:creationId xmlns:p14="http://schemas.microsoft.com/office/powerpoint/2010/main" val="270906771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(9)</a:t>
            </a:r>
            <a:endParaRPr lang="hu-HU" dirty="0">
              <a:solidFill>
                <a:srgbClr val="FFFFFF"/>
              </a:solidFill>
            </a:endParaRPr>
          </a:p>
        </p:txBody>
      </p:sp>
      <p:sp>
        <p:nvSpPr>
          <p:cNvPr id="3" name="Text Box 5"/>
          <p:cNvSpPr txBox="1">
            <a:spLocks noChangeArrowheads="1"/>
          </p:cNvSpPr>
          <p:nvPr/>
        </p:nvSpPr>
        <p:spPr bwMode="auto">
          <a:xfrm>
            <a:off x="6526693" y="2081462"/>
            <a:ext cx="236635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Support for </a:t>
            </a:r>
            <a:r>
              <a:rPr lang="en-US" sz="1300" b="1" dirty="0" err="1" smtClean="0">
                <a:solidFill>
                  <a:srgbClr val="000000"/>
                </a:solidFill>
              </a:rPr>
              <a:t>big.LITTLE</a:t>
            </a:r>
            <a:endParaRPr lang="en-US" sz="1300" b="1" dirty="0" smtClean="0">
              <a:solidFill>
                <a:srgbClr val="000000"/>
              </a:solidFill>
            </a:endParaRPr>
          </a:p>
          <a:p>
            <a:pPr algn="ctr" eaLnBrk="1" hangingPunct="1"/>
            <a:r>
              <a:rPr lang="en-US" sz="1300" b="1" dirty="0" smtClean="0">
                <a:solidFill>
                  <a:srgbClr val="000000"/>
                </a:solidFill>
              </a:rPr>
              <a:t>configurations</a:t>
            </a:r>
            <a:endParaRPr lang="en-US" sz="1300" b="1" dirty="0">
              <a:solidFill>
                <a:srgbClr val="000000"/>
              </a:solidFill>
            </a:endParaRPr>
          </a:p>
        </p:txBody>
      </p:sp>
      <p:sp>
        <p:nvSpPr>
          <p:cNvPr id="4" name="Text Box 6"/>
          <p:cNvSpPr txBox="1">
            <a:spLocks noChangeArrowheads="1"/>
          </p:cNvSpPr>
          <p:nvPr/>
        </p:nvSpPr>
        <p:spPr bwMode="auto">
          <a:xfrm>
            <a:off x="522041" y="2072917"/>
            <a:ext cx="157927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a:solidFill>
                  <a:srgbClr val="000000"/>
                </a:solidFill>
              </a:rPr>
              <a:t>Word </a:t>
            </a:r>
            <a:r>
              <a:rPr lang="hu-HU" altLang="en-US" sz="1300" b="1" dirty="0" smtClean="0">
                <a:solidFill>
                  <a:srgbClr val="000000"/>
                </a:solidFill>
              </a:rPr>
              <a:t>length</a:t>
            </a:r>
            <a:endParaRPr lang="en-US" altLang="en-US" sz="1300" b="1" dirty="0" smtClean="0">
              <a:solidFill>
                <a:srgbClr val="000000"/>
              </a:solidFill>
            </a:endParaRPr>
          </a:p>
          <a:p>
            <a:pPr algn="ctr" eaLnBrk="1" fontAlgn="base" hangingPunct="1">
              <a:spcBef>
                <a:spcPct val="0"/>
              </a:spcBef>
              <a:spcAft>
                <a:spcPct val="0"/>
              </a:spcAft>
            </a:pPr>
            <a:r>
              <a:rPr lang="en-US" altLang="en-US" sz="1300" b="1" dirty="0" smtClean="0">
                <a:solidFill>
                  <a:srgbClr val="000000"/>
                </a:solidFill>
              </a:rPr>
              <a:t>of the models</a:t>
            </a:r>
            <a:r>
              <a:rPr lang="hu-HU" altLang="en-US" sz="1300" b="1" dirty="0" smtClean="0">
                <a:solidFill>
                  <a:srgbClr val="000000"/>
                </a:solidFill>
              </a:rPr>
              <a:t> </a:t>
            </a:r>
            <a:endParaRPr lang="en-US" altLang="en-US" sz="1300" b="1" dirty="0">
              <a:solidFill>
                <a:srgbClr val="000000"/>
              </a:solidFill>
            </a:endParaRPr>
          </a:p>
        </p:txBody>
      </p:sp>
      <p:sp>
        <p:nvSpPr>
          <p:cNvPr id="5" name="Line 9"/>
          <p:cNvSpPr>
            <a:spLocks noChangeShapeType="1"/>
          </p:cNvSpPr>
          <p:nvPr/>
        </p:nvSpPr>
        <p:spPr bwMode="auto">
          <a:xfrm flipH="1">
            <a:off x="4214190" y="1506517"/>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3086100" y="1738122"/>
            <a:ext cx="1125538" cy="2470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1207698" y="1237857"/>
            <a:ext cx="601959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hu-HU" sz="1300" b="1" dirty="0">
                <a:solidFill>
                  <a:srgbClr val="000000"/>
                </a:solidFill>
              </a:rPr>
              <a:t>Key features of </a:t>
            </a:r>
            <a:r>
              <a:rPr lang="en-US" sz="1300" b="1" dirty="0" err="1" smtClean="0">
                <a:solidFill>
                  <a:srgbClr val="000000"/>
                </a:solidFill>
              </a:rPr>
              <a:t>ARMv7</a:t>
            </a:r>
            <a:r>
              <a:rPr lang="en-US" sz="1300" b="1" dirty="0" smtClean="0">
                <a:solidFill>
                  <a:srgbClr val="000000"/>
                </a:solidFill>
              </a:rPr>
              <a:t> </a:t>
            </a:r>
            <a:r>
              <a:rPr lang="en-US" sz="1300" b="1" dirty="0">
                <a:solidFill>
                  <a:srgbClr val="000000"/>
                </a:solidFill>
              </a:rPr>
              <a:t>- </a:t>
            </a:r>
            <a:r>
              <a:rPr lang="en-US" sz="1300" b="1" dirty="0" err="1">
                <a:solidFill>
                  <a:srgbClr val="000000"/>
                </a:solidFill>
              </a:rPr>
              <a:t>ARMv8.0</a:t>
            </a:r>
            <a:r>
              <a:rPr lang="en-US" sz="1300" b="1" dirty="0">
                <a:solidFill>
                  <a:srgbClr val="000000"/>
                </a:solidFill>
              </a:rPr>
              <a:t> ISA </a:t>
            </a:r>
            <a:r>
              <a:rPr lang="en-US" sz="1300" b="1" dirty="0" smtClean="0">
                <a:solidFill>
                  <a:srgbClr val="000000"/>
                </a:solidFill>
              </a:rPr>
              <a:t>based </a:t>
            </a:r>
            <a:r>
              <a:rPr lang="hu-HU" sz="1300" b="1" dirty="0" smtClean="0">
                <a:solidFill>
                  <a:srgbClr val="000000"/>
                </a:solidFill>
              </a:rPr>
              <a:t>Cortex-A </a:t>
            </a:r>
            <a:r>
              <a:rPr lang="en-US" sz="1300" b="1" dirty="0" smtClean="0">
                <a:solidFill>
                  <a:srgbClr val="000000"/>
                </a:solidFill>
              </a:rPr>
              <a:t>models</a:t>
            </a:r>
            <a:endParaRPr lang="hu-HU" sz="1300" b="1" baseline="30000" dirty="0">
              <a:solidFill>
                <a:srgbClr val="000000"/>
              </a:solidFill>
            </a:endParaRPr>
          </a:p>
        </p:txBody>
      </p:sp>
      <p:sp>
        <p:nvSpPr>
          <p:cNvPr id="8" name="Text Box 5"/>
          <p:cNvSpPr txBox="1">
            <a:spLocks noChangeArrowheads="1"/>
          </p:cNvSpPr>
          <p:nvPr/>
        </p:nvSpPr>
        <p:spPr bwMode="auto">
          <a:xfrm>
            <a:off x="4617005" y="2077767"/>
            <a:ext cx="16289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a:solidFill>
                  <a:srgbClr val="000000"/>
                </a:solidFill>
              </a:rPr>
              <a:t>Multiprocessor </a:t>
            </a:r>
            <a:endParaRPr lang="en-US" sz="1300" b="1" dirty="0" smtClean="0">
              <a:solidFill>
                <a:srgbClr val="000000"/>
              </a:solidFill>
            </a:endParaRPr>
          </a:p>
          <a:p>
            <a:pPr algn="ctr" eaLnBrk="1" hangingPunct="1"/>
            <a:r>
              <a:rPr lang="hu-HU" sz="1300" b="1" dirty="0" smtClean="0">
                <a:solidFill>
                  <a:srgbClr val="000000"/>
                </a:solidFill>
              </a:rPr>
              <a:t>capability </a:t>
            </a:r>
            <a:endParaRPr lang="hu-HU" sz="1300" b="1" dirty="0">
              <a:solidFill>
                <a:srgbClr val="000000"/>
              </a:solidFill>
            </a:endParaRPr>
          </a:p>
        </p:txBody>
      </p:sp>
      <p:cxnSp>
        <p:nvCxnSpPr>
          <p:cNvPr id="9" name="Straight Connector 8"/>
          <p:cNvCxnSpPr>
            <a:endCxn id="12" idx="7"/>
          </p:cNvCxnSpPr>
          <p:nvPr/>
        </p:nvCxnSpPr>
        <p:spPr>
          <a:xfrm flipH="1">
            <a:off x="1349096" y="1738122"/>
            <a:ext cx="2862542" cy="237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p:cNvCxnSpPr>
          <p:nvPr/>
        </p:nvCxnSpPr>
        <p:spPr>
          <a:xfrm>
            <a:off x="4211638" y="1738122"/>
            <a:ext cx="3509962" cy="247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a:spLocks noChangeArrowheads="1"/>
          </p:cNvSpPr>
          <p:nvPr/>
        </p:nvSpPr>
        <p:spPr bwMode="auto">
          <a:xfrm>
            <a:off x="3063427" y="1961792"/>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293540" y="196638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720595" y="197607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5" name="TextBox 14"/>
          <p:cNvSpPr txBox="1"/>
          <p:nvPr/>
        </p:nvSpPr>
        <p:spPr>
          <a:xfrm>
            <a:off x="74118" y="504167"/>
            <a:ext cx="7521033" cy="369332"/>
          </a:xfrm>
          <a:prstGeom prst="rect">
            <a:avLst/>
          </a:prstGeom>
          <a:noFill/>
        </p:spPr>
        <p:txBody>
          <a:bodyPr wrap="none" rtlCol="0">
            <a:spAutoFit/>
          </a:bodyPr>
          <a:lstStyle/>
          <a:p>
            <a:r>
              <a:rPr lang="en-US" dirty="0">
                <a:solidFill>
                  <a:srgbClr val="2D2D8A"/>
                </a:solidFill>
              </a:rPr>
              <a:t>Key features of </a:t>
            </a:r>
            <a:r>
              <a:rPr lang="en-US" dirty="0" err="1">
                <a:solidFill>
                  <a:srgbClr val="2D2D8A"/>
                </a:solidFill>
              </a:rPr>
              <a:t>ARMv7</a:t>
            </a:r>
            <a:r>
              <a:rPr lang="en-US" dirty="0">
                <a:solidFill>
                  <a:srgbClr val="2D2D8A"/>
                </a:solidFill>
              </a:rPr>
              <a:t> - </a:t>
            </a:r>
            <a:r>
              <a:rPr lang="en-US" dirty="0" err="1">
                <a:solidFill>
                  <a:srgbClr val="2D2D8A"/>
                </a:solidFill>
              </a:rPr>
              <a:t>ARMv8.0</a:t>
            </a:r>
            <a:r>
              <a:rPr lang="en-US" dirty="0">
                <a:solidFill>
                  <a:srgbClr val="2D2D8A"/>
                </a:solidFill>
              </a:rPr>
              <a:t> ISA </a:t>
            </a:r>
            <a:r>
              <a:rPr lang="en-US" dirty="0" smtClean="0">
                <a:solidFill>
                  <a:srgbClr val="2D2D8A"/>
                </a:solidFill>
              </a:rPr>
              <a:t>based Cortex-A models</a:t>
            </a:r>
            <a:endParaRPr lang="en-US" dirty="0">
              <a:solidFill>
                <a:srgbClr val="2D2D8A"/>
              </a:solidFill>
            </a:endParaRPr>
          </a:p>
        </p:txBody>
      </p:sp>
      <p:sp>
        <p:nvSpPr>
          <p:cNvPr id="17" name="Text Box 6"/>
          <p:cNvSpPr txBox="1">
            <a:spLocks noChangeArrowheads="1"/>
          </p:cNvSpPr>
          <p:nvPr/>
        </p:nvSpPr>
        <p:spPr bwMode="auto">
          <a:xfrm>
            <a:off x="2456765" y="2078851"/>
            <a:ext cx="130035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smtClean="0">
                <a:solidFill>
                  <a:srgbClr val="000000"/>
                </a:solidFill>
              </a:rPr>
              <a:t>Inclusion of</a:t>
            </a:r>
          </a:p>
          <a:p>
            <a:pPr algn="ctr" eaLnBrk="1" fontAlgn="base" hangingPunct="1">
              <a:spcBef>
                <a:spcPct val="0"/>
              </a:spcBef>
              <a:spcAft>
                <a:spcPct val="0"/>
              </a:spcAft>
            </a:pPr>
            <a:r>
              <a:rPr lang="hu-HU" altLang="en-US" sz="1300" b="1" dirty="0" smtClean="0">
                <a:solidFill>
                  <a:srgbClr val="000000"/>
                </a:solidFill>
              </a:rPr>
              <a:t> L2 cache</a:t>
            </a:r>
            <a:endParaRPr lang="en-US" altLang="en-US" sz="1300" b="1" dirty="0">
              <a:solidFill>
                <a:srgbClr val="000000"/>
              </a:solidFill>
            </a:endParaRPr>
          </a:p>
        </p:txBody>
      </p:sp>
      <p:cxnSp>
        <p:nvCxnSpPr>
          <p:cNvPr id="21" name="Straight Connector 20"/>
          <p:cNvCxnSpPr>
            <a:stCxn id="6" idx="0"/>
          </p:cNvCxnSpPr>
          <p:nvPr/>
        </p:nvCxnSpPr>
        <p:spPr bwMode="auto">
          <a:xfrm>
            <a:off x="4211638" y="1738122"/>
            <a:ext cx="1216025" cy="247024"/>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22"/>
          <p:cNvSpPr>
            <a:spLocks noChangeArrowheads="1"/>
          </p:cNvSpPr>
          <p:nvPr/>
        </p:nvSpPr>
        <p:spPr bwMode="auto">
          <a:xfrm>
            <a:off x="5382857" y="1956055"/>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3"/>
          <p:cNvSpPr txBox="1"/>
          <p:nvPr/>
        </p:nvSpPr>
        <p:spPr>
          <a:xfrm>
            <a:off x="1059781" y="2614791"/>
            <a:ext cx="434734" cy="292388"/>
          </a:xfrm>
          <a:prstGeom prst="rect">
            <a:avLst/>
          </a:prstGeom>
          <a:noFill/>
        </p:spPr>
        <p:txBody>
          <a:bodyPr wrap="none" rtlCol="0">
            <a:spAutoFit/>
          </a:bodyPr>
          <a:lstStyle/>
          <a:p>
            <a:r>
              <a:rPr lang="en-US" sz="1300" i="1" dirty="0" smtClean="0"/>
              <a:t>(a)</a:t>
            </a:r>
            <a:endParaRPr lang="en-US" sz="1300" i="1" dirty="0"/>
          </a:p>
        </p:txBody>
      </p:sp>
      <p:sp>
        <p:nvSpPr>
          <p:cNvPr id="19" name="TextBox 18"/>
          <p:cNvSpPr txBox="1"/>
          <p:nvPr/>
        </p:nvSpPr>
        <p:spPr>
          <a:xfrm>
            <a:off x="2877126" y="2618910"/>
            <a:ext cx="439544" cy="292388"/>
          </a:xfrm>
          <a:prstGeom prst="rect">
            <a:avLst/>
          </a:prstGeom>
          <a:noFill/>
        </p:spPr>
        <p:txBody>
          <a:bodyPr wrap="none" rtlCol="0">
            <a:spAutoFit/>
          </a:bodyPr>
          <a:lstStyle/>
          <a:p>
            <a:r>
              <a:rPr lang="en-US" sz="1300" i="1" dirty="0" smtClean="0"/>
              <a:t>(b)</a:t>
            </a:r>
            <a:endParaRPr lang="en-US" sz="1300" i="1" dirty="0"/>
          </a:p>
        </p:txBody>
      </p:sp>
      <p:sp>
        <p:nvSpPr>
          <p:cNvPr id="20" name="TextBox 19"/>
          <p:cNvSpPr txBox="1"/>
          <p:nvPr/>
        </p:nvSpPr>
        <p:spPr>
          <a:xfrm>
            <a:off x="5217386" y="2632201"/>
            <a:ext cx="421910" cy="292388"/>
          </a:xfrm>
          <a:prstGeom prst="rect">
            <a:avLst/>
          </a:prstGeom>
          <a:noFill/>
        </p:spPr>
        <p:txBody>
          <a:bodyPr wrap="none" rtlCol="0">
            <a:spAutoFit/>
          </a:bodyPr>
          <a:lstStyle/>
          <a:p>
            <a:r>
              <a:rPr lang="en-US" sz="1300" i="1" dirty="0" smtClean="0"/>
              <a:t>(c)</a:t>
            </a:r>
            <a:endParaRPr lang="en-US" sz="1300" i="1" dirty="0"/>
          </a:p>
        </p:txBody>
      </p:sp>
      <p:sp>
        <p:nvSpPr>
          <p:cNvPr id="22" name="TextBox 21"/>
          <p:cNvSpPr txBox="1"/>
          <p:nvPr/>
        </p:nvSpPr>
        <p:spPr>
          <a:xfrm>
            <a:off x="7615475" y="2644283"/>
            <a:ext cx="439544" cy="292388"/>
          </a:xfrm>
          <a:prstGeom prst="rect">
            <a:avLst/>
          </a:prstGeom>
          <a:noFill/>
        </p:spPr>
        <p:txBody>
          <a:bodyPr wrap="none" rtlCol="0">
            <a:spAutoFit/>
          </a:bodyPr>
          <a:lstStyle/>
          <a:p>
            <a:r>
              <a:rPr lang="en-US" sz="1300" i="1" dirty="0" smtClean="0"/>
              <a:t>(d)</a:t>
            </a:r>
            <a:endParaRPr lang="en-US" sz="1300" i="1" dirty="0"/>
          </a:p>
        </p:txBody>
      </p:sp>
      <p:sp>
        <p:nvSpPr>
          <p:cNvPr id="25"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8836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7" grpId="0"/>
      <p:bldP spid="23" grpId="0" animBg="1"/>
      <p:bldP spid="14" grpId="0"/>
      <p:bldP spid="19" grpId="0"/>
      <p:bldP spid="20" grpId="0"/>
      <p:bldP spid="2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621" y="505333"/>
            <a:ext cx="3589381" cy="369332"/>
          </a:xfrm>
          <a:prstGeom prst="rect">
            <a:avLst/>
          </a:prstGeom>
          <a:noFill/>
        </p:spPr>
        <p:txBody>
          <a:bodyPr wrap="none" rtlCol="0">
            <a:spAutoFit/>
          </a:bodyPr>
          <a:lstStyle/>
          <a:p>
            <a:r>
              <a:rPr lang="en-US" dirty="0" smtClean="0">
                <a:solidFill>
                  <a:srgbClr val="2D2D8A"/>
                </a:solidFill>
              </a:rPr>
              <a:t>a</a:t>
            </a:r>
            <a:r>
              <a:rPr lang="hu-HU" dirty="0" smtClean="0">
                <a:solidFill>
                  <a:srgbClr val="2D2D8A"/>
                </a:solidFill>
              </a:rPr>
              <a:t>) </a:t>
            </a:r>
            <a:r>
              <a:rPr lang="en-US" dirty="0" smtClean="0">
                <a:solidFill>
                  <a:srgbClr val="2D2D8A"/>
                </a:solidFill>
              </a:rPr>
              <a:t>Word length of </a:t>
            </a:r>
            <a:r>
              <a:rPr lang="hu-HU" dirty="0" smtClean="0">
                <a:solidFill>
                  <a:srgbClr val="2D2D8A"/>
                </a:solidFill>
              </a:rPr>
              <a:t>the</a:t>
            </a:r>
            <a:r>
              <a:rPr lang="en-US" dirty="0" smtClean="0">
                <a:solidFill>
                  <a:srgbClr val="2D2D8A"/>
                </a:solidFill>
              </a:rPr>
              <a:t> models</a:t>
            </a:r>
            <a:endParaRPr lang="en-US" dirty="0">
              <a:solidFill>
                <a:srgbClr val="2D2D8A"/>
              </a:solidFill>
            </a:endParaRPr>
          </a:p>
        </p:txBody>
      </p:sp>
      <p:sp>
        <p:nvSpPr>
          <p:cNvPr id="5" name="Text Box 7"/>
          <p:cNvSpPr txBox="1">
            <a:spLocks noChangeArrowheads="1"/>
          </p:cNvSpPr>
          <p:nvPr/>
        </p:nvSpPr>
        <p:spPr bwMode="auto">
          <a:xfrm>
            <a:off x="1511660" y="2007958"/>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ARM’s 32-bit Cortex-A models</a:t>
            </a:r>
            <a:endParaRPr lang="en-US" altLang="en-US" sz="1300" b="1">
              <a:solidFill>
                <a:srgbClr val="000000"/>
              </a:solidFill>
            </a:endParaRPr>
          </a:p>
        </p:txBody>
      </p:sp>
      <p:sp>
        <p:nvSpPr>
          <p:cNvPr id="6" name="Text Box 16"/>
          <p:cNvSpPr txBox="1">
            <a:spLocks noChangeArrowheads="1"/>
          </p:cNvSpPr>
          <p:nvPr/>
        </p:nvSpPr>
        <p:spPr bwMode="auto">
          <a:xfrm>
            <a:off x="3130378" y="1210308"/>
            <a:ext cx="27783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Word length of the </a:t>
            </a:r>
            <a:r>
              <a:rPr lang="en-US" altLang="en-US" sz="1300" b="1" dirty="0" smtClean="0">
                <a:solidFill>
                  <a:srgbClr val="000000"/>
                </a:solidFill>
              </a:rPr>
              <a:t>models</a:t>
            </a:r>
            <a:endParaRPr lang="en-US" altLang="en-US" sz="1300" b="1" dirty="0">
              <a:solidFill>
                <a:srgbClr val="000000"/>
              </a:solidFill>
            </a:endParaRPr>
          </a:p>
        </p:txBody>
      </p:sp>
      <p:sp>
        <p:nvSpPr>
          <p:cNvPr id="7" name="Line 17"/>
          <p:cNvSpPr>
            <a:spLocks noChangeShapeType="1"/>
          </p:cNvSpPr>
          <p:nvPr/>
        </p:nvSpPr>
        <p:spPr bwMode="auto">
          <a:xfrm flipV="1">
            <a:off x="2753719" y="1785580"/>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a:off x="4515286" y="1532993"/>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2723240" y="17750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6266037" y="1768657"/>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6" name="Text Box 7"/>
          <p:cNvSpPr txBox="1">
            <a:spLocks noChangeArrowheads="1"/>
          </p:cNvSpPr>
          <p:nvPr/>
        </p:nvSpPr>
        <p:spPr bwMode="auto">
          <a:xfrm>
            <a:off x="5070261" y="2038790"/>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 typeface="Wingdings" pitchFamily="2" charset="2"/>
              <a:buNone/>
            </a:pPr>
            <a:r>
              <a:rPr lang="en-US" altLang="en-US" sz="1300" b="1">
                <a:solidFill>
                  <a:srgbClr val="000000"/>
                </a:solidFill>
              </a:rPr>
              <a:t>ARM’s </a:t>
            </a:r>
            <a:r>
              <a:rPr lang="en-US" altLang="en-US" sz="1300" b="1" smtClean="0">
                <a:solidFill>
                  <a:srgbClr val="000000"/>
                </a:solidFill>
              </a:rPr>
              <a:t>64-bit </a:t>
            </a:r>
            <a:r>
              <a:rPr lang="en-US" altLang="en-US" sz="1300" b="1">
                <a:solidFill>
                  <a:srgbClr val="000000"/>
                </a:solidFill>
              </a:rPr>
              <a:t>Cortex-A </a:t>
            </a:r>
            <a:r>
              <a:rPr lang="en-US" altLang="en-US" sz="1300" b="1" smtClean="0">
                <a:solidFill>
                  <a:srgbClr val="000000"/>
                </a:solidFill>
              </a:rPr>
              <a:t>models</a:t>
            </a:r>
            <a:endParaRPr lang="en-US" altLang="en-US" sz="1300" b="1">
              <a:solidFill>
                <a:srgbClr val="000000"/>
              </a:solidFill>
            </a:endParaRPr>
          </a:p>
        </p:txBody>
      </p:sp>
      <p:sp>
        <p:nvSpPr>
          <p:cNvPr id="18" name="Oval 13"/>
          <p:cNvSpPr>
            <a:spLocks noChangeArrowheads="1"/>
          </p:cNvSpPr>
          <p:nvPr/>
        </p:nvSpPr>
        <p:spPr bwMode="auto">
          <a:xfrm>
            <a:off x="2688632" y="192738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6234772" y="1922620"/>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 name="TextBox 2"/>
          <p:cNvSpPr txBox="1"/>
          <p:nvPr/>
        </p:nvSpPr>
        <p:spPr>
          <a:xfrm>
            <a:off x="1376645" y="2575911"/>
            <a:ext cx="2653290" cy="492443"/>
          </a:xfrm>
          <a:prstGeom prst="rect">
            <a:avLst/>
          </a:prstGeom>
          <a:noFill/>
        </p:spPr>
        <p:txBody>
          <a:bodyPr wrap="none" rtlCol="0">
            <a:spAutoFit/>
          </a:bodyPr>
          <a:lstStyle/>
          <a:p>
            <a:pPr algn="ctr"/>
            <a:r>
              <a:rPr lang="en-US" sz="1300" dirty="0" smtClean="0">
                <a:solidFill>
                  <a:srgbClr val="000000"/>
                </a:solidFill>
              </a:rPr>
              <a:t>Cortex-A models</a:t>
            </a:r>
          </a:p>
          <a:p>
            <a:pPr algn="ctr"/>
            <a:r>
              <a:rPr lang="en-US" sz="1300" dirty="0" smtClean="0">
                <a:solidFill>
                  <a:srgbClr val="000000"/>
                </a:solidFill>
              </a:rPr>
              <a:t>implementing the </a:t>
            </a:r>
            <a:r>
              <a:rPr lang="en-US" sz="1300" dirty="0" err="1" smtClean="0">
                <a:solidFill>
                  <a:srgbClr val="000000"/>
                </a:solidFill>
              </a:rPr>
              <a:t>ARMv7</a:t>
            </a:r>
            <a:r>
              <a:rPr lang="en-US" sz="1300" dirty="0" smtClean="0">
                <a:solidFill>
                  <a:srgbClr val="000000"/>
                </a:solidFill>
              </a:rPr>
              <a:t> ISA</a:t>
            </a:r>
          </a:p>
        </p:txBody>
      </p:sp>
      <p:sp>
        <p:nvSpPr>
          <p:cNvPr id="14" name="TextBox 13"/>
          <p:cNvSpPr txBox="1"/>
          <p:nvPr/>
        </p:nvSpPr>
        <p:spPr>
          <a:xfrm>
            <a:off x="5164160" y="3212886"/>
            <a:ext cx="2236510" cy="892552"/>
          </a:xfrm>
          <a:prstGeom prst="rect">
            <a:avLst/>
          </a:prstGeom>
          <a:noFill/>
        </p:spPr>
        <p:txBody>
          <a:bodyPr wrap="none" rtlCol="0">
            <a:spAutoFit/>
          </a:bodyPr>
          <a:lstStyle/>
          <a:p>
            <a:pPr algn="ctr"/>
            <a:r>
              <a:rPr lang="en-US" sz="1300" i="1" dirty="0" smtClean="0">
                <a:solidFill>
                  <a:srgbClr val="000000"/>
                </a:solidFill>
              </a:rPr>
              <a:t>Cortex-</a:t>
            </a:r>
            <a:r>
              <a:rPr lang="en-US" sz="1300" i="1" dirty="0" err="1" smtClean="0">
                <a:solidFill>
                  <a:srgbClr val="000000"/>
                </a:solidFill>
              </a:rPr>
              <a:t>A53</a:t>
            </a:r>
            <a:r>
              <a:rPr lang="en-US" sz="1300" i="1" dirty="0" smtClean="0">
                <a:solidFill>
                  <a:srgbClr val="000000"/>
                </a:solidFill>
              </a:rPr>
              <a:t> (2012)</a:t>
            </a:r>
          </a:p>
          <a:p>
            <a:pPr algn="ctr"/>
            <a:r>
              <a:rPr lang="en-US" sz="1300" i="1" dirty="0" smtClean="0">
                <a:solidFill>
                  <a:srgbClr val="000000"/>
                </a:solidFill>
              </a:rPr>
              <a:t>Cortex-</a:t>
            </a:r>
            <a:r>
              <a:rPr lang="en-US" sz="1300" i="1" dirty="0" err="1" smtClean="0">
                <a:solidFill>
                  <a:srgbClr val="000000"/>
                </a:solidFill>
              </a:rPr>
              <a:t>A57</a:t>
            </a:r>
            <a:r>
              <a:rPr lang="en-US" sz="1300" i="1" dirty="0" smtClean="0">
                <a:solidFill>
                  <a:srgbClr val="000000"/>
                </a:solidFill>
              </a:rPr>
              <a:t> (2012)</a:t>
            </a:r>
          </a:p>
          <a:p>
            <a:pPr algn="ctr"/>
            <a:r>
              <a:rPr lang="en-US" sz="1300" i="1" dirty="0" smtClean="0">
                <a:solidFill>
                  <a:srgbClr val="000000"/>
                </a:solidFill>
              </a:rPr>
              <a:t>Cortex-</a:t>
            </a:r>
            <a:r>
              <a:rPr lang="en-US" sz="1300" i="1" dirty="0" err="1" smtClean="0">
                <a:solidFill>
                  <a:srgbClr val="000000"/>
                </a:solidFill>
              </a:rPr>
              <a:t>A35</a:t>
            </a:r>
            <a:r>
              <a:rPr lang="en-US" sz="1300" i="1" dirty="0" smtClean="0">
                <a:solidFill>
                  <a:srgbClr val="000000"/>
                </a:solidFill>
              </a:rPr>
              <a:t> (2015)</a:t>
            </a:r>
          </a:p>
          <a:p>
            <a:pPr algn="ctr"/>
            <a:r>
              <a:rPr lang="en-US" sz="1300" i="1" dirty="0" smtClean="0">
                <a:solidFill>
                  <a:srgbClr val="000000"/>
                </a:solidFill>
              </a:rPr>
              <a:t>and subsequent models.</a:t>
            </a:r>
            <a:endParaRPr lang="en-US" sz="1300" i="1" dirty="0">
              <a:solidFill>
                <a:srgbClr val="000000"/>
              </a:solidFill>
            </a:endParaRPr>
          </a:p>
        </p:txBody>
      </p:sp>
      <p:sp>
        <p:nvSpPr>
          <p:cNvPr id="15"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(10)</a:t>
            </a:r>
          </a:p>
        </p:txBody>
      </p:sp>
      <p:sp>
        <p:nvSpPr>
          <p:cNvPr id="17" name="Right Arrow 16"/>
          <p:cNvSpPr/>
          <p:nvPr/>
        </p:nvSpPr>
        <p:spPr bwMode="auto">
          <a:xfrm>
            <a:off x="4301970" y="2090234"/>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 name="TextBox 1"/>
          <p:cNvSpPr txBox="1"/>
          <p:nvPr/>
        </p:nvSpPr>
        <p:spPr>
          <a:xfrm>
            <a:off x="1855256" y="3212886"/>
            <a:ext cx="1771639" cy="1292662"/>
          </a:xfrm>
          <a:prstGeom prst="rect">
            <a:avLst/>
          </a:prstGeom>
          <a:noFill/>
        </p:spPr>
        <p:txBody>
          <a:bodyPr wrap="none" rtlCol="0">
            <a:spAutoFit/>
          </a:bodyPr>
          <a:lstStyle/>
          <a:p>
            <a:pPr lvl="0"/>
            <a:r>
              <a:rPr lang="en-US" sz="1300" i="1" dirty="0" smtClean="0">
                <a:solidFill>
                  <a:srgbClr val="000000"/>
                </a:solidFill>
              </a:rPr>
              <a:t>Cortex-</a:t>
            </a:r>
            <a:r>
              <a:rPr lang="en-US" sz="1300" i="1" dirty="0" err="1" smtClean="0">
                <a:solidFill>
                  <a:srgbClr val="000000"/>
                </a:solidFill>
              </a:rPr>
              <a:t>A8</a:t>
            </a:r>
            <a:r>
              <a:rPr lang="en-US" sz="1300" i="1" dirty="0" smtClean="0">
                <a:solidFill>
                  <a:srgbClr val="000000"/>
                </a:solidFill>
              </a:rPr>
              <a:t> (2005)</a:t>
            </a:r>
          </a:p>
          <a:p>
            <a:pPr lvl="0"/>
            <a:r>
              <a:rPr lang="en-US" sz="1300" i="1" dirty="0" smtClean="0">
                <a:solidFill>
                  <a:srgbClr val="000000"/>
                </a:solidFill>
              </a:rPr>
              <a:t>Cortex-</a:t>
            </a:r>
            <a:r>
              <a:rPr lang="en-US" sz="1300" i="1" dirty="0" err="1" smtClean="0">
                <a:solidFill>
                  <a:srgbClr val="000000"/>
                </a:solidFill>
              </a:rPr>
              <a:t>A9</a:t>
            </a:r>
            <a:r>
              <a:rPr lang="en-US" sz="1300" i="1" dirty="0" smtClean="0">
                <a:solidFill>
                  <a:srgbClr val="000000"/>
                </a:solidFill>
              </a:rPr>
              <a:t> (2007)</a:t>
            </a:r>
          </a:p>
          <a:p>
            <a:pPr lvl="0"/>
            <a:r>
              <a:rPr lang="en-US" sz="1300" i="1" dirty="0" smtClean="0">
                <a:solidFill>
                  <a:srgbClr val="000000"/>
                </a:solidFill>
              </a:rPr>
              <a:t>Cortex-</a:t>
            </a:r>
            <a:r>
              <a:rPr lang="en-US" sz="1300" i="1" dirty="0" err="1" smtClean="0">
                <a:solidFill>
                  <a:srgbClr val="000000"/>
                </a:solidFill>
              </a:rPr>
              <a:t>A5</a:t>
            </a:r>
            <a:r>
              <a:rPr lang="en-US" sz="1300" i="1" dirty="0" smtClean="0">
                <a:solidFill>
                  <a:srgbClr val="000000"/>
                </a:solidFill>
              </a:rPr>
              <a:t> (2009)</a:t>
            </a:r>
          </a:p>
          <a:p>
            <a:pPr lvl="0"/>
            <a:r>
              <a:rPr lang="en-US" sz="1300" i="1" dirty="0" smtClean="0">
                <a:solidFill>
                  <a:srgbClr val="000000"/>
                </a:solidFill>
              </a:rPr>
              <a:t>Cortex-</a:t>
            </a:r>
            <a:r>
              <a:rPr lang="en-US" sz="1300" i="1" dirty="0" err="1" smtClean="0">
                <a:solidFill>
                  <a:srgbClr val="000000"/>
                </a:solidFill>
              </a:rPr>
              <a:t>A15</a:t>
            </a:r>
            <a:r>
              <a:rPr lang="en-US" sz="1300" i="1" dirty="0" smtClean="0">
                <a:solidFill>
                  <a:srgbClr val="000000"/>
                </a:solidFill>
              </a:rPr>
              <a:t> (2010)</a:t>
            </a:r>
          </a:p>
          <a:p>
            <a:pPr lvl="0"/>
            <a:r>
              <a:rPr lang="en-US" sz="1300" i="1" dirty="0" smtClean="0">
                <a:solidFill>
                  <a:srgbClr val="000000"/>
                </a:solidFill>
              </a:rPr>
              <a:t>Cortex-</a:t>
            </a:r>
            <a:r>
              <a:rPr lang="en-US" sz="1300" i="1" dirty="0" err="1" smtClean="0">
                <a:solidFill>
                  <a:srgbClr val="000000"/>
                </a:solidFill>
              </a:rPr>
              <a:t>A7</a:t>
            </a:r>
            <a:r>
              <a:rPr lang="en-US" sz="1300" i="1" dirty="0" smtClean="0">
                <a:solidFill>
                  <a:srgbClr val="000000"/>
                </a:solidFill>
              </a:rPr>
              <a:t> (2011)</a:t>
            </a:r>
          </a:p>
          <a:p>
            <a:pPr lvl="0"/>
            <a:r>
              <a:rPr lang="en-US" sz="1300" i="1" dirty="0" smtClean="0">
                <a:solidFill>
                  <a:srgbClr val="000000"/>
                </a:solidFill>
              </a:rPr>
              <a:t>Cortex-</a:t>
            </a:r>
            <a:r>
              <a:rPr lang="en-US" sz="1300" i="1" dirty="0" err="1" smtClean="0">
                <a:solidFill>
                  <a:srgbClr val="000000"/>
                </a:solidFill>
              </a:rPr>
              <a:t>A17</a:t>
            </a:r>
            <a:r>
              <a:rPr lang="en-US" sz="1300" i="1" dirty="0" smtClean="0">
                <a:solidFill>
                  <a:srgbClr val="000000"/>
                </a:solidFill>
              </a:rPr>
              <a:t> (2014)</a:t>
            </a:r>
            <a:endParaRPr lang="en-US" dirty="0"/>
          </a:p>
        </p:txBody>
      </p:sp>
      <p:sp>
        <p:nvSpPr>
          <p:cNvPr id="20" name="TextBox 19"/>
          <p:cNvSpPr txBox="1"/>
          <p:nvPr/>
        </p:nvSpPr>
        <p:spPr>
          <a:xfrm>
            <a:off x="4934045" y="2585428"/>
            <a:ext cx="2653290" cy="492443"/>
          </a:xfrm>
          <a:prstGeom prst="rect">
            <a:avLst/>
          </a:prstGeom>
          <a:noFill/>
        </p:spPr>
        <p:txBody>
          <a:bodyPr wrap="none" rtlCol="0">
            <a:spAutoFit/>
          </a:bodyPr>
          <a:lstStyle/>
          <a:p>
            <a:pPr algn="ctr"/>
            <a:r>
              <a:rPr lang="en-US" sz="1300" dirty="0" smtClean="0">
                <a:solidFill>
                  <a:srgbClr val="000000"/>
                </a:solidFill>
              </a:rPr>
              <a:t>Cortex-A models</a:t>
            </a:r>
          </a:p>
          <a:p>
            <a:pPr algn="ctr"/>
            <a:r>
              <a:rPr lang="en-US" sz="1300" dirty="0" smtClean="0">
                <a:solidFill>
                  <a:srgbClr val="000000"/>
                </a:solidFill>
              </a:rPr>
              <a:t>implementing the </a:t>
            </a:r>
            <a:r>
              <a:rPr lang="en-US" sz="1300" dirty="0" err="1" smtClean="0">
                <a:solidFill>
                  <a:srgbClr val="000000"/>
                </a:solidFill>
              </a:rPr>
              <a:t>ARMv8</a:t>
            </a:r>
            <a:r>
              <a:rPr lang="en-US" sz="1300" dirty="0" smtClean="0">
                <a:solidFill>
                  <a:srgbClr val="000000"/>
                </a:solidFill>
              </a:rPr>
              <a:t> ISA</a:t>
            </a:r>
          </a:p>
        </p:txBody>
      </p:sp>
      <p:sp>
        <p:nvSpPr>
          <p:cNvPr id="22"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2759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6" grpId="0"/>
      <p:bldP spid="18" grpId="0" animBg="1"/>
      <p:bldP spid="19" grpId="0" animBg="1"/>
      <p:bldP spid="3" grpId="0"/>
      <p:bldP spid="14" grpId="0"/>
      <p:bldP spid="17" grpId="0" animBg="1"/>
      <p:bldP spid="2" grpId="0"/>
      <p:bldP spid="2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(11)</a:t>
            </a:r>
          </a:p>
        </p:txBody>
      </p:sp>
      <p:sp>
        <p:nvSpPr>
          <p:cNvPr id="3" name="Text Box 5"/>
          <p:cNvSpPr txBox="1">
            <a:spLocks noChangeArrowheads="1"/>
          </p:cNvSpPr>
          <p:nvPr/>
        </p:nvSpPr>
        <p:spPr bwMode="auto">
          <a:xfrm>
            <a:off x="3597676" y="2065820"/>
            <a:ext cx="18517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Optional L2 cache</a:t>
            </a:r>
            <a:endParaRPr lang="en-US" sz="1300" b="1" dirty="0">
              <a:solidFill>
                <a:srgbClr val="000000"/>
              </a:solidFill>
            </a:endParaRPr>
          </a:p>
        </p:txBody>
      </p:sp>
      <p:sp>
        <p:nvSpPr>
          <p:cNvPr id="4" name="Text Box 6"/>
          <p:cNvSpPr txBox="1">
            <a:spLocks noChangeArrowheads="1"/>
          </p:cNvSpPr>
          <p:nvPr/>
        </p:nvSpPr>
        <p:spPr bwMode="auto">
          <a:xfrm>
            <a:off x="6664994" y="2065820"/>
            <a:ext cx="20569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altLang="en-US" sz="1300" b="1" dirty="0" smtClean="0">
                <a:solidFill>
                  <a:srgbClr val="000000"/>
                </a:solidFill>
              </a:rPr>
              <a:t>Mandatory L2 cache</a:t>
            </a:r>
            <a:endParaRPr lang="en-US" altLang="en-US" sz="1300" b="1" dirty="0">
              <a:solidFill>
                <a:srgbClr val="000000"/>
              </a:solidFill>
            </a:endParaRPr>
          </a:p>
        </p:txBody>
      </p:sp>
      <p:sp>
        <p:nvSpPr>
          <p:cNvPr id="8" name="Text Box 5"/>
          <p:cNvSpPr txBox="1">
            <a:spLocks noChangeArrowheads="1"/>
          </p:cNvSpPr>
          <p:nvPr/>
        </p:nvSpPr>
        <p:spPr bwMode="auto">
          <a:xfrm>
            <a:off x="694309" y="2065820"/>
            <a:ext cx="131478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No L2 cache</a:t>
            </a:r>
            <a:endParaRPr lang="en-US" sz="1300" b="1" dirty="0">
              <a:solidFill>
                <a:srgbClr val="000000"/>
              </a:solidFill>
            </a:endParaRPr>
          </a:p>
        </p:txBody>
      </p:sp>
      <p:grpSp>
        <p:nvGrpSpPr>
          <p:cNvPr id="15" name="Group 14"/>
          <p:cNvGrpSpPr/>
          <p:nvPr/>
        </p:nvGrpSpPr>
        <p:grpSpPr>
          <a:xfrm>
            <a:off x="1293540" y="1181394"/>
            <a:ext cx="6492865" cy="849501"/>
            <a:chOff x="1293540" y="1181394"/>
            <a:chExt cx="6492865" cy="849501"/>
          </a:xfrm>
        </p:grpSpPr>
        <p:sp>
          <p:nvSpPr>
            <p:cNvPr id="5" name="Line 9"/>
            <p:cNvSpPr>
              <a:spLocks noChangeShapeType="1"/>
            </p:cNvSpPr>
            <p:nvPr/>
          </p:nvSpPr>
          <p:spPr bwMode="auto">
            <a:xfrm flipH="1">
              <a:off x="4466690" y="1473782"/>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465537" y="1684820"/>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3234591" y="1181394"/>
              <a:ext cx="246253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hu-HU" sz="1300" b="1" dirty="0" smtClean="0">
                  <a:solidFill>
                    <a:srgbClr val="000000"/>
                  </a:solidFill>
                </a:rPr>
                <a:t>Inclusion of an L2 cache</a:t>
              </a:r>
              <a:endParaRPr lang="hu-HU" sz="1300" b="1" baseline="30000" dirty="0">
                <a:solidFill>
                  <a:srgbClr val="000000"/>
                </a:solidFill>
              </a:endParaRPr>
            </a:p>
          </p:txBody>
        </p:sp>
        <p:cxnSp>
          <p:nvCxnSpPr>
            <p:cNvPr id="9" name="Straight Connector 8"/>
            <p:cNvCxnSpPr>
              <a:stCxn id="5" idx="1"/>
              <a:endCxn id="12" idx="7"/>
            </p:cNvCxnSpPr>
            <p:nvPr/>
          </p:nvCxnSpPr>
          <p:spPr>
            <a:xfrm flipH="1">
              <a:off x="1349096" y="1684820"/>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13" idx="7"/>
            </p:cNvCxnSpPr>
            <p:nvPr/>
          </p:nvCxnSpPr>
          <p:spPr>
            <a:xfrm>
              <a:off x="4465537" y="1684820"/>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a:spLocks noChangeArrowheads="1"/>
            </p:cNvSpPr>
            <p:nvPr/>
          </p:nvSpPr>
          <p:spPr bwMode="auto">
            <a:xfrm>
              <a:off x="4445505" y="1954695"/>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293540" y="1959290"/>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2"/>
            <p:cNvSpPr>
              <a:spLocks noChangeArrowheads="1"/>
            </p:cNvSpPr>
            <p:nvPr/>
          </p:nvSpPr>
          <p:spPr bwMode="auto">
            <a:xfrm>
              <a:off x="7721318" y="1968982"/>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grpSp>
      <p:sp>
        <p:nvSpPr>
          <p:cNvPr id="14" name="TextBox 13"/>
          <p:cNvSpPr txBox="1"/>
          <p:nvPr/>
        </p:nvSpPr>
        <p:spPr>
          <a:xfrm>
            <a:off x="74687" y="505904"/>
            <a:ext cx="3328155" cy="369332"/>
          </a:xfrm>
          <a:prstGeom prst="rect">
            <a:avLst/>
          </a:prstGeom>
          <a:noFill/>
        </p:spPr>
        <p:txBody>
          <a:bodyPr wrap="none" rtlCol="0">
            <a:spAutoFit/>
          </a:bodyPr>
          <a:lstStyle/>
          <a:p>
            <a:r>
              <a:rPr lang="en-US" dirty="0">
                <a:solidFill>
                  <a:srgbClr val="2D2D8A"/>
                </a:solidFill>
              </a:rPr>
              <a:t>b</a:t>
            </a:r>
            <a:r>
              <a:rPr lang="hu-HU" dirty="0" smtClean="0">
                <a:solidFill>
                  <a:srgbClr val="2D2D8A"/>
                </a:solidFill>
              </a:rPr>
              <a:t>) Inclusion of an L2 cache</a:t>
            </a:r>
            <a:endParaRPr lang="en-US" dirty="0">
              <a:solidFill>
                <a:srgbClr val="2D2D8A"/>
              </a:solidFill>
            </a:endParaRPr>
          </a:p>
        </p:txBody>
      </p:sp>
      <p:sp>
        <p:nvSpPr>
          <p:cNvPr id="17" name="TextBox 16"/>
          <p:cNvSpPr txBox="1"/>
          <p:nvPr/>
        </p:nvSpPr>
        <p:spPr>
          <a:xfrm>
            <a:off x="457200" y="2538693"/>
            <a:ext cx="1944700" cy="492443"/>
          </a:xfrm>
          <a:prstGeom prst="rect">
            <a:avLst/>
          </a:prstGeom>
          <a:noFill/>
        </p:spPr>
        <p:txBody>
          <a:bodyPr wrap="none" rtlCol="0">
            <a:spAutoFit/>
          </a:bodyPr>
          <a:lstStyle/>
          <a:p>
            <a:r>
              <a:rPr lang="hu-HU" sz="1300" dirty="0" smtClean="0">
                <a:solidFill>
                  <a:srgbClr val="000000"/>
                </a:solidFill>
              </a:rPr>
              <a:t>Cortex-A5 </a:t>
            </a:r>
            <a:r>
              <a:rPr lang="hu-HU" sz="1300" dirty="0">
                <a:solidFill>
                  <a:srgbClr val="000000"/>
                </a:solidFill>
              </a:rPr>
              <a:t>(</a:t>
            </a:r>
            <a:r>
              <a:rPr lang="hu-HU" sz="1300" dirty="0" smtClean="0">
                <a:solidFill>
                  <a:srgbClr val="000000"/>
                </a:solidFill>
              </a:rPr>
              <a:t>10/2009)</a:t>
            </a:r>
            <a:endParaRPr lang="en-US" sz="1300" dirty="0">
              <a:solidFill>
                <a:srgbClr val="000000"/>
              </a:solidFill>
            </a:endParaRPr>
          </a:p>
          <a:p>
            <a:endParaRPr lang="en-US" sz="1300" dirty="0">
              <a:solidFill>
                <a:srgbClr val="000000"/>
              </a:solidFill>
            </a:endParaRPr>
          </a:p>
        </p:txBody>
      </p:sp>
      <p:sp>
        <p:nvSpPr>
          <p:cNvPr id="18" name="TextBox 17"/>
          <p:cNvSpPr txBox="1"/>
          <p:nvPr/>
        </p:nvSpPr>
        <p:spPr>
          <a:xfrm>
            <a:off x="3527400" y="2538228"/>
            <a:ext cx="1944700" cy="743793"/>
          </a:xfrm>
          <a:prstGeom prst="rect">
            <a:avLst/>
          </a:prstGeom>
          <a:noFill/>
        </p:spPr>
        <p:txBody>
          <a:bodyPr wrap="none" rtlCol="0">
            <a:spAutoFit/>
          </a:bodyPr>
          <a:lstStyle/>
          <a:p>
            <a:pPr>
              <a:spcAft>
                <a:spcPts val="200"/>
              </a:spcAft>
            </a:pPr>
            <a:r>
              <a:rPr lang="hu-HU" sz="1300" dirty="0">
                <a:solidFill>
                  <a:srgbClr val="000000"/>
                </a:solidFill>
              </a:rPr>
              <a:t>Cortex-A8 (10/2005)</a:t>
            </a:r>
            <a:endParaRPr lang="en-US" sz="1300" dirty="0">
              <a:solidFill>
                <a:srgbClr val="000000"/>
              </a:solidFill>
            </a:endParaRPr>
          </a:p>
          <a:p>
            <a:pPr>
              <a:spcAft>
                <a:spcPts val="200"/>
              </a:spcAft>
            </a:pPr>
            <a:r>
              <a:rPr lang="hu-HU" sz="1300" dirty="0">
                <a:solidFill>
                  <a:srgbClr val="000000"/>
                </a:solidFill>
              </a:rPr>
              <a:t>Cortex-A9 (10/2007</a:t>
            </a:r>
            <a:r>
              <a:rPr lang="hu-HU" sz="1300" dirty="0" smtClean="0">
                <a:solidFill>
                  <a:srgbClr val="000000"/>
                </a:solidFill>
              </a:rPr>
              <a:t>)</a:t>
            </a:r>
          </a:p>
          <a:p>
            <a:pPr>
              <a:spcAft>
                <a:spcPts val="200"/>
              </a:spcAft>
            </a:pPr>
            <a:r>
              <a:rPr lang="hu-HU" sz="1300" dirty="0" smtClean="0">
                <a:solidFill>
                  <a:srgbClr val="000000"/>
                </a:solidFill>
              </a:rPr>
              <a:t>Cortex-A7 (10/2011)</a:t>
            </a:r>
          </a:p>
        </p:txBody>
      </p:sp>
      <p:sp>
        <p:nvSpPr>
          <p:cNvPr id="19" name="TextBox 18"/>
          <p:cNvSpPr txBox="1"/>
          <p:nvPr/>
        </p:nvSpPr>
        <p:spPr>
          <a:xfrm>
            <a:off x="6812765" y="2538228"/>
            <a:ext cx="1944700" cy="756617"/>
          </a:xfrm>
          <a:prstGeom prst="rect">
            <a:avLst/>
          </a:prstGeom>
          <a:noFill/>
        </p:spPr>
        <p:txBody>
          <a:bodyPr wrap="none" rtlCol="0">
            <a:spAutoFit/>
          </a:bodyPr>
          <a:lstStyle/>
          <a:p>
            <a:pPr>
              <a:spcAft>
                <a:spcPts val="200"/>
              </a:spcAft>
            </a:pPr>
            <a:r>
              <a:rPr lang="hu-HU" sz="1300" dirty="0" smtClean="0">
                <a:solidFill>
                  <a:srgbClr val="000000"/>
                </a:solidFill>
              </a:rPr>
              <a:t>Cortex-A15 (9/2010)</a:t>
            </a:r>
          </a:p>
          <a:p>
            <a:pPr>
              <a:spcAft>
                <a:spcPts val="300"/>
              </a:spcAft>
            </a:pPr>
            <a:r>
              <a:rPr lang="hu-HU" sz="1300" dirty="0" smtClean="0">
                <a:solidFill>
                  <a:srgbClr val="000000"/>
                </a:solidFill>
              </a:rPr>
              <a:t>Cortex-A17 (2/2014)</a:t>
            </a:r>
          </a:p>
          <a:p>
            <a:pPr>
              <a:spcAft>
                <a:spcPts val="200"/>
              </a:spcAft>
            </a:pPr>
            <a:r>
              <a:rPr lang="hu-HU" sz="1300" dirty="0" smtClean="0">
                <a:solidFill>
                  <a:srgbClr val="000000"/>
                </a:solidFill>
              </a:rPr>
              <a:t>All 64-bit models</a:t>
            </a:r>
            <a:endParaRPr lang="en-US" sz="1300" dirty="0">
              <a:solidFill>
                <a:srgbClr val="000000"/>
              </a:solidFill>
            </a:endParaRPr>
          </a:p>
        </p:txBody>
      </p:sp>
      <p:sp>
        <p:nvSpPr>
          <p:cNvPr id="20" name="Right Arrow 19"/>
          <p:cNvSpPr/>
          <p:nvPr/>
        </p:nvSpPr>
        <p:spPr bwMode="auto">
          <a:xfrm>
            <a:off x="2636785" y="2122209"/>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1" name="Right Arrow 20"/>
          <p:cNvSpPr/>
          <p:nvPr/>
        </p:nvSpPr>
        <p:spPr bwMode="auto">
          <a:xfrm>
            <a:off x="5814265" y="2133183"/>
            <a:ext cx="422920" cy="145989"/>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6184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7" grpId="0"/>
      <p:bldP spid="18" grpId="0"/>
      <p:bldP spid="19" grpId="0"/>
      <p:bldP spid="20" grpId="0" animBg="1"/>
      <p:bldP spid="2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7" r="2911" b="5691"/>
          <a:stretch/>
        </p:blipFill>
        <p:spPr bwMode="auto">
          <a:xfrm>
            <a:off x="296863" y="1486107"/>
            <a:ext cx="7526337" cy="513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394" y="504167"/>
            <a:ext cx="9137438" cy="646331"/>
          </a:xfrm>
          <a:prstGeom prst="rect">
            <a:avLst/>
          </a:prstGeom>
          <a:noFill/>
        </p:spPr>
        <p:txBody>
          <a:bodyPr wrap="none" rtlCol="0">
            <a:spAutoFit/>
          </a:bodyPr>
          <a:lstStyle/>
          <a:p>
            <a:r>
              <a:rPr lang="en-US" dirty="0" smtClean="0">
                <a:solidFill>
                  <a:srgbClr val="2D2D8A"/>
                </a:solidFill>
              </a:rPr>
              <a:t>Example for including an </a:t>
            </a:r>
            <a:r>
              <a:rPr lang="en-US" dirty="0" err="1" smtClean="0">
                <a:solidFill>
                  <a:srgbClr val="2D2D8A"/>
                </a:solidFill>
              </a:rPr>
              <a:t>L2</a:t>
            </a:r>
            <a:r>
              <a:rPr lang="en-US" dirty="0" smtClean="0">
                <a:solidFill>
                  <a:srgbClr val="2D2D8A"/>
                </a:solidFill>
              </a:rPr>
              <a:t> cache </a:t>
            </a:r>
            <a:r>
              <a:rPr lang="hu-HU" dirty="0" smtClean="0">
                <a:solidFill>
                  <a:srgbClr val="2D2D8A"/>
                </a:solidFill>
              </a:rPr>
              <a:t>:</a:t>
            </a:r>
            <a:r>
              <a:rPr lang="en-US" dirty="0" smtClean="0">
                <a:solidFill>
                  <a:srgbClr val="2D2D8A"/>
                </a:solidFill>
              </a:rPr>
              <a:t> Eight-core </a:t>
            </a:r>
            <a:r>
              <a:rPr lang="en-US" dirty="0" err="1" smtClean="0">
                <a:solidFill>
                  <a:srgbClr val="2D2D8A"/>
                </a:solidFill>
              </a:rPr>
              <a:t>A15</a:t>
            </a:r>
            <a:r>
              <a:rPr lang="en-US" dirty="0" smtClean="0">
                <a:solidFill>
                  <a:srgbClr val="2D2D8A"/>
                </a:solidFill>
              </a:rPr>
              <a:t>-based high performance</a:t>
            </a:r>
          </a:p>
          <a:p>
            <a:r>
              <a:rPr lang="en-US" dirty="0">
                <a:solidFill>
                  <a:srgbClr val="2D2D8A"/>
                </a:solidFill>
              </a:rPr>
              <a:t> </a:t>
            </a:r>
            <a:r>
              <a:rPr lang="en-US" dirty="0" smtClean="0">
                <a:solidFill>
                  <a:srgbClr val="2D2D8A"/>
                </a:solidFill>
              </a:rPr>
              <a:t> cache coherent system </a:t>
            </a:r>
            <a:r>
              <a:rPr lang="en-US" dirty="0" smtClean="0">
                <a:solidFill>
                  <a:srgbClr val="000000"/>
                </a:solidFill>
              </a:rPr>
              <a:t>[</a:t>
            </a:r>
            <a:r>
              <a:rPr lang="hu-HU" dirty="0" smtClean="0">
                <a:solidFill>
                  <a:srgbClr val="000000"/>
                </a:solidFill>
              </a:rPr>
              <a:t>15</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7743"/>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(12)</a:t>
            </a:r>
          </a:p>
        </p:txBody>
      </p:sp>
      <p:sp>
        <p:nvSpPr>
          <p:cNvPr id="2" name="TextBox 1"/>
          <p:cNvSpPr txBox="1"/>
          <p:nvPr/>
        </p:nvSpPr>
        <p:spPr>
          <a:xfrm>
            <a:off x="1395990" y="5501505"/>
            <a:ext cx="2305439" cy="300082"/>
          </a:xfrm>
          <a:prstGeom prst="rect">
            <a:avLst/>
          </a:prstGeom>
          <a:noFill/>
        </p:spPr>
        <p:txBody>
          <a:bodyPr wrap="none" rtlCol="0">
            <a:spAutoFit/>
          </a:bodyPr>
          <a:lstStyle/>
          <a:p>
            <a:r>
              <a:rPr lang="en-US" sz="1300" smtClean="0">
                <a:solidFill>
                  <a:srgbClr val="000000"/>
                </a:solidFill>
                <a:latin typeface="Arial" panose="020B0604020202020204" pitchFamily="34" charset="0"/>
                <a:cs typeface="Arial" panose="020B0604020202020204" pitchFamily="34" charset="0"/>
              </a:rPr>
              <a:t>Dynamic</a:t>
            </a:r>
            <a:r>
              <a:rPr lang="en-US" sz="1350" smtClean="0">
                <a:solidFill>
                  <a:srgbClr val="000000"/>
                </a:solidFill>
                <a:latin typeface="Arial" panose="020B0604020202020204" pitchFamily="34" charset="0"/>
                <a:cs typeface="Arial" panose="020B0604020202020204" pitchFamily="34" charset="0"/>
              </a:rPr>
              <a:t> Memory Controller</a:t>
            </a:r>
            <a:endParaRPr lang="en-US" sz="135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931605" y="5359232"/>
            <a:ext cx="1247457" cy="492443"/>
          </a:xfrm>
          <a:prstGeom prst="rect">
            <a:avLst/>
          </a:prstGeom>
          <a:noFill/>
        </p:spPr>
        <p:txBody>
          <a:bodyPr wrap="none" rtlCol="0">
            <a:spAutoFit/>
          </a:bodyPr>
          <a:lstStyle/>
          <a:p>
            <a:pPr algn="ctr"/>
            <a:r>
              <a:rPr lang="en-US" sz="1300" smtClean="0">
                <a:solidFill>
                  <a:srgbClr val="000000"/>
                </a:solidFill>
              </a:rPr>
              <a:t>Network</a:t>
            </a:r>
          </a:p>
          <a:p>
            <a:pPr algn="ctr"/>
            <a:r>
              <a:rPr lang="en-US" sz="1300" smtClean="0">
                <a:solidFill>
                  <a:srgbClr val="000000"/>
                </a:solidFill>
              </a:rPr>
              <a:t>Interconnect</a:t>
            </a:r>
            <a:endParaRPr lang="en-US" sz="1300">
              <a:solidFill>
                <a:srgbClr val="000000"/>
              </a:solidFill>
            </a:endParaRPr>
          </a:p>
        </p:txBody>
      </p:sp>
      <p:sp>
        <p:nvSpPr>
          <p:cNvPr id="8" name="TextBox 7"/>
          <p:cNvSpPr txBox="1"/>
          <p:nvPr/>
        </p:nvSpPr>
        <p:spPr>
          <a:xfrm>
            <a:off x="7600018" y="2478912"/>
            <a:ext cx="1247457" cy="492443"/>
          </a:xfrm>
          <a:prstGeom prst="rect">
            <a:avLst/>
          </a:prstGeom>
          <a:noFill/>
        </p:spPr>
        <p:txBody>
          <a:bodyPr wrap="none" rtlCol="0">
            <a:spAutoFit/>
          </a:bodyPr>
          <a:lstStyle/>
          <a:p>
            <a:pPr algn="ctr"/>
            <a:r>
              <a:rPr lang="en-US" sz="1300" smtClean="0">
                <a:solidFill>
                  <a:srgbClr val="000000"/>
                </a:solidFill>
              </a:rPr>
              <a:t>Network</a:t>
            </a:r>
          </a:p>
          <a:p>
            <a:pPr algn="ctr"/>
            <a:r>
              <a:rPr lang="en-US" sz="1300" smtClean="0">
                <a:solidFill>
                  <a:srgbClr val="000000"/>
                </a:solidFill>
              </a:rPr>
              <a:t>Interconnect</a:t>
            </a:r>
            <a:endParaRPr lang="en-US" sz="1300">
              <a:solidFill>
                <a:srgbClr val="000000"/>
              </a:solidFill>
            </a:endParaRPr>
          </a:p>
        </p:txBody>
      </p:sp>
    </p:spTree>
    <p:extLst>
      <p:ext uri="{BB962C8B-B14F-4D97-AF65-F5344CB8AC3E}">
        <p14:creationId xmlns:p14="http://schemas.microsoft.com/office/powerpoint/2010/main" val="92839487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636920" y="2110801"/>
            <a:ext cx="23663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A-priory </a:t>
            </a:r>
          </a:p>
          <a:p>
            <a:pPr algn="ctr" eaLnBrk="1" fontAlgn="base" hangingPunct="1">
              <a:spcBef>
                <a:spcPct val="0"/>
              </a:spcBef>
              <a:spcAft>
                <a:spcPct val="0"/>
              </a:spcAft>
            </a:pPr>
            <a:r>
              <a:rPr lang="en-US" sz="1300" b="1" smtClean="0">
                <a:solidFill>
                  <a:srgbClr val="000000"/>
                </a:solidFill>
              </a:rPr>
              <a:t>multiprocessor designs</a:t>
            </a:r>
            <a:endParaRPr lang="en-US" sz="1300" b="1">
              <a:solidFill>
                <a:srgbClr val="000000"/>
              </a:solidFill>
            </a:endParaRPr>
          </a:p>
        </p:txBody>
      </p:sp>
      <p:sp>
        <p:nvSpPr>
          <p:cNvPr id="9" name="Text Box 5"/>
          <p:cNvSpPr txBox="1">
            <a:spLocks noChangeArrowheads="1"/>
          </p:cNvSpPr>
          <p:nvPr/>
        </p:nvSpPr>
        <p:spPr bwMode="auto">
          <a:xfrm>
            <a:off x="47277" y="2110801"/>
            <a:ext cx="257955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dirty="0" smtClean="0">
                <a:solidFill>
                  <a:srgbClr val="000000"/>
                </a:solidFill>
              </a:rPr>
              <a:t>Single processor design</a:t>
            </a:r>
            <a:r>
              <a:rPr lang="hu-HU" sz="1300" b="1" dirty="0" smtClean="0">
                <a:solidFill>
                  <a:srgbClr val="000000"/>
                </a:solidFill>
              </a:rPr>
              <a:t>s</a:t>
            </a:r>
            <a:r>
              <a:rPr lang="en-US" sz="1300" b="1" dirty="0" smtClean="0">
                <a:solidFill>
                  <a:srgbClr val="000000"/>
                </a:solidFill>
              </a:rPr>
              <a:t>,</a:t>
            </a:r>
          </a:p>
          <a:p>
            <a:pPr algn="ctr" eaLnBrk="1" fontAlgn="base" hangingPunct="1">
              <a:spcBef>
                <a:spcPct val="0"/>
              </a:spcBef>
              <a:spcAft>
                <a:spcPct val="0"/>
              </a:spcAft>
            </a:pPr>
            <a:r>
              <a:rPr lang="en-US" sz="1300" b="1" dirty="0" smtClean="0">
                <a:solidFill>
                  <a:srgbClr val="000000"/>
                </a:solidFill>
              </a:rPr>
              <a:t>no multiprocessor</a:t>
            </a:r>
          </a:p>
          <a:p>
            <a:pPr algn="ctr" eaLnBrk="1" fontAlgn="base" hangingPunct="1">
              <a:spcBef>
                <a:spcPct val="0"/>
              </a:spcBef>
              <a:spcAft>
                <a:spcPct val="0"/>
              </a:spcAft>
            </a:pPr>
            <a:r>
              <a:rPr lang="en-US" sz="1300" b="1" dirty="0" smtClean="0">
                <a:solidFill>
                  <a:srgbClr val="000000"/>
                </a:solidFill>
              </a:rPr>
              <a:t> capability</a:t>
            </a:r>
            <a:endParaRPr lang="en-US" sz="1300" b="1" dirty="0">
              <a:solidFill>
                <a:srgbClr val="000000"/>
              </a:solidFill>
            </a:endParaRPr>
          </a:p>
        </p:txBody>
      </p:sp>
      <p:sp>
        <p:nvSpPr>
          <p:cNvPr id="4" name="Text Box 5"/>
          <p:cNvSpPr txBox="1">
            <a:spLocks noChangeArrowheads="1"/>
          </p:cNvSpPr>
          <p:nvPr/>
        </p:nvSpPr>
        <p:spPr bwMode="auto">
          <a:xfrm>
            <a:off x="3168595" y="2110801"/>
            <a:ext cx="3023585"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Dual designs with </a:t>
            </a:r>
            <a:r>
              <a:rPr lang="en-US" sz="1300" b="1" dirty="0" smtClean="0">
                <a:solidFill>
                  <a:srgbClr val="000000"/>
                </a:solidFill>
              </a:rPr>
              <a:t>two options</a:t>
            </a:r>
          </a:p>
        </p:txBody>
      </p:sp>
      <p:grpSp>
        <p:nvGrpSpPr>
          <p:cNvPr id="24" name="Group 23"/>
          <p:cNvGrpSpPr/>
          <p:nvPr/>
        </p:nvGrpSpPr>
        <p:grpSpPr>
          <a:xfrm>
            <a:off x="549164" y="1226375"/>
            <a:ext cx="7983276" cy="849501"/>
            <a:chOff x="549164" y="1226375"/>
            <a:chExt cx="7983276" cy="849501"/>
          </a:xfrm>
        </p:grpSpPr>
        <p:sp>
          <p:nvSpPr>
            <p:cNvPr id="8" name="Text Box 13"/>
            <p:cNvSpPr txBox="1">
              <a:spLocks noChangeArrowheads="1"/>
            </p:cNvSpPr>
            <p:nvPr/>
          </p:nvSpPr>
          <p:spPr bwMode="auto">
            <a:xfrm>
              <a:off x="549164" y="1226375"/>
              <a:ext cx="798327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Multiprocessor capability of the Cortex-A </a:t>
              </a:r>
              <a:r>
                <a:rPr lang="hu-HU" sz="1300" b="1" dirty="0" smtClean="0">
                  <a:solidFill>
                    <a:srgbClr val="000000"/>
                  </a:solidFill>
                </a:rPr>
                <a:t>series</a:t>
              </a:r>
              <a:r>
                <a:rPr lang="en-US" sz="1300" b="1" dirty="0" smtClean="0">
                  <a:solidFill>
                    <a:srgbClr val="000000"/>
                  </a:solidFill>
                </a:rPr>
                <a:t> implementing the </a:t>
              </a:r>
              <a:r>
                <a:rPr lang="en-US" sz="1300" b="1" dirty="0" err="1" smtClean="0">
                  <a:solidFill>
                    <a:srgbClr val="000000"/>
                  </a:solidFill>
                </a:rPr>
                <a:t>ARMv7</a:t>
              </a:r>
              <a:r>
                <a:rPr lang="en-US" sz="1300" b="1" dirty="0" smtClean="0">
                  <a:solidFill>
                    <a:srgbClr val="000000"/>
                  </a:solidFill>
                </a:rPr>
                <a:t>/</a:t>
              </a:r>
              <a:r>
                <a:rPr lang="en-US" sz="1300" b="1" dirty="0" err="1" smtClean="0">
                  <a:solidFill>
                    <a:srgbClr val="000000"/>
                  </a:solidFill>
                </a:rPr>
                <a:t>v8.0</a:t>
              </a:r>
              <a:r>
                <a:rPr lang="en-US" sz="1300" b="1" dirty="0" smtClean="0">
                  <a:solidFill>
                    <a:srgbClr val="000000"/>
                  </a:solidFill>
                </a:rPr>
                <a:t> ISA</a:t>
              </a:r>
              <a:endParaRPr lang="en-US" sz="1300" b="1" dirty="0">
                <a:solidFill>
                  <a:srgbClr val="000000"/>
                </a:solidFill>
              </a:endParaRPr>
            </a:p>
          </p:txBody>
        </p:sp>
        <p:sp>
          <p:nvSpPr>
            <p:cNvPr id="6" name="Line 9"/>
            <p:cNvSpPr>
              <a:spLocks noChangeShapeType="1"/>
            </p:cNvSpPr>
            <p:nvPr/>
          </p:nvSpPr>
          <p:spPr bwMode="auto">
            <a:xfrm flipH="1">
              <a:off x="4532477" y="1518763"/>
              <a:ext cx="2278" cy="211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Line 10"/>
            <p:cNvSpPr>
              <a:spLocks noChangeShapeType="1"/>
            </p:cNvSpPr>
            <p:nvPr/>
          </p:nvSpPr>
          <p:spPr bwMode="auto">
            <a:xfrm flipH="1">
              <a:off x="4531324" y="172980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cxnSp>
          <p:nvCxnSpPr>
            <p:cNvPr id="10" name="Straight Connector 9"/>
            <p:cNvCxnSpPr>
              <a:stCxn id="6" idx="1"/>
              <a:endCxn id="13" idx="7"/>
            </p:cNvCxnSpPr>
            <p:nvPr/>
          </p:nvCxnSpPr>
          <p:spPr>
            <a:xfrm flipH="1">
              <a:off x="1414883" y="1729801"/>
              <a:ext cx="3117594"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0"/>
              <a:endCxn id="14" idx="7"/>
            </p:cNvCxnSpPr>
            <p:nvPr/>
          </p:nvCxnSpPr>
          <p:spPr>
            <a:xfrm>
              <a:off x="4531324" y="1729801"/>
              <a:ext cx="3311336" cy="293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a:spLocks noChangeArrowheads="1"/>
            </p:cNvSpPr>
            <p:nvPr/>
          </p:nvSpPr>
          <p:spPr bwMode="auto">
            <a:xfrm>
              <a:off x="4511292" y="199967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1359327" y="200427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Oval 13"/>
            <p:cNvSpPr>
              <a:spLocks noChangeArrowheads="1"/>
            </p:cNvSpPr>
            <p:nvPr/>
          </p:nvSpPr>
          <p:spPr bwMode="auto">
            <a:xfrm>
              <a:off x="7787105" y="201396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grpSp>
      <p:sp>
        <p:nvSpPr>
          <p:cNvPr id="15" name="TextBox 14"/>
          <p:cNvSpPr txBox="1"/>
          <p:nvPr/>
        </p:nvSpPr>
        <p:spPr>
          <a:xfrm>
            <a:off x="560106" y="3089438"/>
            <a:ext cx="1657762" cy="292388"/>
          </a:xfrm>
          <a:prstGeom prst="rect">
            <a:avLst/>
          </a:prstGeom>
          <a:noFill/>
        </p:spPr>
        <p:txBody>
          <a:bodyPr wrap="none" rtlCol="0">
            <a:spAutoFit/>
          </a:bodyPr>
          <a:lstStyle/>
          <a:p>
            <a:pPr>
              <a:spcAft>
                <a:spcPts val="300"/>
              </a:spcAft>
            </a:pPr>
            <a:r>
              <a:rPr lang="en-US" sz="1300" smtClean="0">
                <a:solidFill>
                  <a:srgbClr val="000000"/>
                </a:solidFill>
              </a:rPr>
              <a:t>Cortex-A8 (2005)</a:t>
            </a:r>
            <a:endParaRPr lang="en-US" sz="1300">
              <a:solidFill>
                <a:srgbClr val="000000"/>
              </a:solidFill>
            </a:endParaRPr>
          </a:p>
        </p:txBody>
      </p:sp>
      <p:sp>
        <p:nvSpPr>
          <p:cNvPr id="16" name="TextBox 15"/>
          <p:cNvSpPr txBox="1"/>
          <p:nvPr/>
        </p:nvSpPr>
        <p:spPr>
          <a:xfrm>
            <a:off x="2681790" y="3089438"/>
            <a:ext cx="3695114" cy="1246495"/>
          </a:xfrm>
          <a:prstGeom prst="rect">
            <a:avLst/>
          </a:prstGeom>
          <a:noFill/>
        </p:spPr>
        <p:txBody>
          <a:bodyPr wrap="none" rtlCol="0">
            <a:spAutoFit/>
          </a:bodyPr>
          <a:lstStyle/>
          <a:p>
            <a:pPr algn="ctr">
              <a:spcAft>
                <a:spcPts val="300"/>
              </a:spcAft>
            </a:pPr>
            <a:r>
              <a:rPr lang="en-US" sz="1300" dirty="0" smtClean="0">
                <a:solidFill>
                  <a:srgbClr val="000000"/>
                </a:solidFill>
              </a:rPr>
              <a:t>Cortex-</a:t>
            </a:r>
            <a:r>
              <a:rPr lang="en-US" sz="1300" dirty="0" err="1" smtClean="0">
                <a:solidFill>
                  <a:srgbClr val="000000"/>
                </a:solidFill>
              </a:rPr>
              <a:t>A5</a:t>
            </a:r>
            <a:r>
              <a:rPr lang="en-US" sz="1300" dirty="0" smtClean="0">
                <a:solidFill>
                  <a:srgbClr val="000000"/>
                </a:solidFill>
              </a:rPr>
              <a:t>/Cortex-</a:t>
            </a:r>
            <a:r>
              <a:rPr lang="en-US" sz="1300" dirty="0" err="1" smtClean="0">
                <a:solidFill>
                  <a:srgbClr val="000000"/>
                </a:solidFill>
              </a:rPr>
              <a:t>A5</a:t>
            </a:r>
            <a:r>
              <a:rPr lang="en-US" sz="1300" dirty="0" smtClean="0">
                <a:solidFill>
                  <a:srgbClr val="000000"/>
                </a:solidFill>
              </a:rPr>
              <a:t> </a:t>
            </a:r>
            <a:r>
              <a:rPr lang="en-US" sz="1300" dirty="0" err="1" smtClean="0">
                <a:solidFill>
                  <a:srgbClr val="000000"/>
                </a:solidFill>
              </a:rPr>
              <a:t>MPCore</a:t>
            </a:r>
            <a:r>
              <a:rPr lang="en-US" sz="1300" dirty="0" smtClean="0">
                <a:solidFill>
                  <a:srgbClr val="000000"/>
                </a:solidFill>
              </a:rPr>
              <a:t> (2009)</a:t>
            </a:r>
          </a:p>
          <a:p>
            <a:pPr algn="ctr">
              <a:spcAft>
                <a:spcPts val="300"/>
              </a:spcAft>
            </a:pPr>
            <a:r>
              <a:rPr lang="en-US" sz="1300" dirty="0" smtClean="0">
                <a:solidFill>
                  <a:srgbClr val="FF0000"/>
                </a:solidFill>
              </a:rPr>
              <a:t>Cortex-</a:t>
            </a:r>
            <a:r>
              <a:rPr lang="en-US" sz="1300" dirty="0" err="1" smtClean="0">
                <a:solidFill>
                  <a:srgbClr val="FF0000"/>
                </a:solidFill>
              </a:rPr>
              <a:t>A9</a:t>
            </a:r>
            <a:r>
              <a:rPr lang="en-US" sz="1300" dirty="0" smtClean="0">
                <a:solidFill>
                  <a:srgbClr val="FF0000"/>
                </a:solidFill>
              </a:rPr>
              <a:t>/Cortex-</a:t>
            </a:r>
            <a:r>
              <a:rPr lang="en-US" sz="1300" dirty="0" err="1" smtClean="0">
                <a:solidFill>
                  <a:srgbClr val="FF0000"/>
                </a:solidFill>
              </a:rPr>
              <a:t>A9</a:t>
            </a:r>
            <a:r>
              <a:rPr lang="en-US" sz="1300" dirty="0" smtClean="0">
                <a:solidFill>
                  <a:srgbClr val="FF0000"/>
                </a:solidFill>
              </a:rPr>
              <a:t> </a:t>
            </a:r>
            <a:r>
              <a:rPr lang="en-US" sz="1300" dirty="0" err="1" smtClean="0">
                <a:solidFill>
                  <a:srgbClr val="FF0000"/>
                </a:solidFill>
              </a:rPr>
              <a:t>MPCore</a:t>
            </a:r>
            <a:r>
              <a:rPr lang="en-US" sz="1300" dirty="0" smtClean="0">
                <a:solidFill>
                  <a:srgbClr val="FF0000"/>
                </a:solidFill>
              </a:rPr>
              <a:t> (2007)</a:t>
            </a:r>
          </a:p>
          <a:p>
            <a:pPr algn="ctr">
              <a:spcAft>
                <a:spcPts val="300"/>
              </a:spcAft>
            </a:pPr>
            <a:r>
              <a:rPr lang="hu-HU" sz="1300" dirty="0" smtClean="0">
                <a:solidFill>
                  <a:srgbClr val="000000"/>
                </a:solidFill>
              </a:rPr>
              <a:t>(</a:t>
            </a:r>
            <a:r>
              <a:rPr lang="en-US" sz="1300" dirty="0" smtClean="0">
                <a:solidFill>
                  <a:srgbClr val="000000"/>
                </a:solidFill>
              </a:rPr>
              <a:t>Cortex-A12/Cortex-A12 </a:t>
            </a:r>
            <a:r>
              <a:rPr lang="en-US" sz="1300" dirty="0" err="1" smtClean="0">
                <a:solidFill>
                  <a:srgbClr val="000000"/>
                </a:solidFill>
              </a:rPr>
              <a:t>MPCore</a:t>
            </a:r>
            <a:r>
              <a:rPr lang="en-US" sz="1300" dirty="0" smtClean="0">
                <a:solidFill>
                  <a:srgbClr val="000000"/>
                </a:solidFill>
              </a:rPr>
              <a:t> (2013)</a:t>
            </a:r>
            <a:r>
              <a:rPr lang="hu-HU" sz="1300" dirty="0" smtClean="0">
                <a:solidFill>
                  <a:srgbClr val="000000"/>
                </a:solidFill>
              </a:rPr>
              <a:t>)</a:t>
            </a:r>
            <a:r>
              <a:rPr lang="hu-HU" sz="1300" baseline="30000" dirty="0" smtClean="0">
                <a:solidFill>
                  <a:srgbClr val="000000"/>
                </a:solidFill>
              </a:rPr>
              <a:t>1</a:t>
            </a:r>
            <a:endParaRPr lang="en-US" sz="1300" baseline="30000" dirty="0" smtClean="0">
              <a:solidFill>
                <a:srgbClr val="000000"/>
              </a:solidFill>
            </a:endParaRPr>
          </a:p>
          <a:p>
            <a:pPr algn="ctr">
              <a:spcAft>
                <a:spcPts val="300"/>
              </a:spcAft>
            </a:pPr>
            <a:r>
              <a:rPr lang="en-US" sz="1300" dirty="0" smtClean="0">
                <a:solidFill>
                  <a:srgbClr val="000000"/>
                </a:solidFill>
              </a:rPr>
              <a:t>Cortex-A15/Cortex-A15 </a:t>
            </a:r>
            <a:r>
              <a:rPr lang="en-US" sz="1300" dirty="0" err="1" smtClean="0">
                <a:solidFill>
                  <a:srgbClr val="000000"/>
                </a:solidFill>
              </a:rPr>
              <a:t>MPCore</a:t>
            </a:r>
            <a:r>
              <a:rPr lang="en-US" sz="1300" dirty="0" smtClean="0">
                <a:solidFill>
                  <a:srgbClr val="000000"/>
                </a:solidFill>
              </a:rPr>
              <a:t> (2010)</a:t>
            </a:r>
          </a:p>
          <a:p>
            <a:pPr algn="ctr">
              <a:spcAft>
                <a:spcPts val="300"/>
              </a:spcAft>
            </a:pPr>
            <a:r>
              <a:rPr lang="en-US" sz="1300" dirty="0" smtClean="0">
                <a:solidFill>
                  <a:srgbClr val="000000"/>
                </a:solidFill>
              </a:rPr>
              <a:t>Cortex-A17/Cortex-A17 </a:t>
            </a:r>
            <a:r>
              <a:rPr lang="en-US" sz="1300" dirty="0" err="1" smtClean="0">
                <a:solidFill>
                  <a:srgbClr val="000000"/>
                </a:solidFill>
              </a:rPr>
              <a:t>MPCore</a:t>
            </a:r>
            <a:r>
              <a:rPr lang="en-US" sz="1300" dirty="0" smtClean="0">
                <a:solidFill>
                  <a:srgbClr val="000000"/>
                </a:solidFill>
              </a:rPr>
              <a:t> (2014)</a:t>
            </a:r>
            <a:endParaRPr lang="en-US" sz="1300" dirty="0">
              <a:solidFill>
                <a:srgbClr val="000000"/>
              </a:solidFill>
            </a:endParaRPr>
          </a:p>
        </p:txBody>
      </p:sp>
      <p:sp>
        <p:nvSpPr>
          <p:cNvPr id="17" name="TextBox 16"/>
          <p:cNvSpPr txBox="1"/>
          <p:nvPr/>
        </p:nvSpPr>
        <p:spPr>
          <a:xfrm>
            <a:off x="6685995" y="3089295"/>
            <a:ext cx="2347053" cy="769441"/>
          </a:xfrm>
          <a:prstGeom prst="rect">
            <a:avLst/>
          </a:prstGeom>
          <a:noFill/>
        </p:spPr>
        <p:txBody>
          <a:bodyPr wrap="none" rtlCol="0">
            <a:spAutoFit/>
          </a:bodyPr>
          <a:lstStyle/>
          <a:p>
            <a:pPr algn="ctr">
              <a:spcAft>
                <a:spcPts val="300"/>
              </a:spcAft>
            </a:pPr>
            <a:r>
              <a:rPr lang="en-US" sz="1300" dirty="0" smtClean="0">
                <a:solidFill>
                  <a:srgbClr val="000000"/>
                </a:solidFill>
              </a:rPr>
              <a:t>Cortex-A7 </a:t>
            </a:r>
            <a:r>
              <a:rPr lang="en-US" sz="1300" dirty="0" err="1" smtClean="0">
                <a:solidFill>
                  <a:srgbClr val="000000"/>
                </a:solidFill>
              </a:rPr>
              <a:t>MPCore</a:t>
            </a:r>
            <a:r>
              <a:rPr lang="en-US" sz="1300" dirty="0" smtClean="0">
                <a:solidFill>
                  <a:srgbClr val="000000"/>
                </a:solidFill>
              </a:rPr>
              <a:t> </a:t>
            </a:r>
            <a:r>
              <a:rPr lang="hu-HU" sz="1300" dirty="0" smtClean="0">
                <a:solidFill>
                  <a:srgbClr val="000000"/>
                </a:solidFill>
              </a:rPr>
              <a:t>(</a:t>
            </a:r>
            <a:r>
              <a:rPr lang="en-US" sz="1300" dirty="0" smtClean="0">
                <a:solidFill>
                  <a:srgbClr val="000000"/>
                </a:solidFill>
              </a:rPr>
              <a:t>2011)</a:t>
            </a:r>
            <a:endParaRPr lang="hu-HU" sz="1300" dirty="0" smtClean="0">
              <a:solidFill>
                <a:srgbClr val="000000"/>
              </a:solidFill>
            </a:endParaRPr>
          </a:p>
          <a:p>
            <a:pPr algn="ctr">
              <a:spcAft>
                <a:spcPts val="300"/>
              </a:spcAft>
            </a:pPr>
            <a:r>
              <a:rPr lang="en-US" sz="1300" dirty="0" smtClean="0">
                <a:solidFill>
                  <a:srgbClr val="000000"/>
                </a:solidFill>
              </a:rPr>
              <a:t>All 64-bit models</a:t>
            </a:r>
          </a:p>
          <a:p>
            <a:pPr algn="ctr">
              <a:spcAft>
                <a:spcPts val="300"/>
              </a:spcAft>
            </a:pPr>
            <a:r>
              <a:rPr lang="en-US" sz="1300" dirty="0" smtClean="0">
                <a:solidFill>
                  <a:srgbClr val="000000"/>
                </a:solidFill>
              </a:rPr>
              <a:t> (from 2012 on)</a:t>
            </a:r>
            <a:endParaRPr lang="en-US" sz="1300" dirty="0">
              <a:solidFill>
                <a:srgbClr val="000000"/>
              </a:solidFill>
            </a:endParaRPr>
          </a:p>
        </p:txBody>
      </p:sp>
      <p:sp>
        <p:nvSpPr>
          <p:cNvPr id="18" name="TextBox 17"/>
          <p:cNvSpPr txBox="1"/>
          <p:nvPr/>
        </p:nvSpPr>
        <p:spPr>
          <a:xfrm>
            <a:off x="2983373" y="2366242"/>
            <a:ext cx="3478837" cy="505267"/>
          </a:xfrm>
          <a:prstGeom prst="rect">
            <a:avLst/>
          </a:prstGeom>
          <a:noFill/>
        </p:spPr>
        <p:txBody>
          <a:bodyPr wrap="none" rtlCol="0">
            <a:spAutoFit/>
          </a:bodyPr>
          <a:lstStyle/>
          <a:p>
            <a:pPr marL="285750" indent="-285750" fontAlgn="base">
              <a:spcBef>
                <a:spcPct val="0"/>
              </a:spcBef>
              <a:spcAft>
                <a:spcPts val="100"/>
              </a:spcAft>
              <a:buFont typeface="Arial" panose="020B0604020202020204" pitchFamily="34" charset="0"/>
              <a:buChar char="•"/>
            </a:pPr>
            <a:r>
              <a:rPr lang="en-US" sz="1300" b="1" dirty="0">
                <a:solidFill>
                  <a:srgbClr val="000000"/>
                </a:solidFill>
              </a:rPr>
              <a:t>a single processor option and</a:t>
            </a:r>
          </a:p>
          <a:p>
            <a:pPr marL="285750" indent="-285750" fontAlgn="base">
              <a:spcBef>
                <a:spcPct val="0"/>
              </a:spcBef>
              <a:spcAft>
                <a:spcPct val="0"/>
              </a:spcAft>
              <a:buFont typeface="Arial" panose="020B0604020202020204" pitchFamily="34" charset="0"/>
              <a:buChar char="•"/>
            </a:pPr>
            <a:r>
              <a:rPr lang="en-US" sz="1300" b="1" dirty="0">
                <a:solidFill>
                  <a:srgbClr val="000000"/>
                </a:solidFill>
              </a:rPr>
              <a:t>a </a:t>
            </a:r>
            <a:r>
              <a:rPr lang="en-US" sz="1300" b="1" dirty="0" smtClean="0">
                <a:solidFill>
                  <a:srgbClr val="000000"/>
                </a:solidFill>
              </a:rPr>
              <a:t>multiprocessor </a:t>
            </a:r>
            <a:r>
              <a:rPr lang="en-US" sz="1300" b="1" dirty="0">
                <a:solidFill>
                  <a:srgbClr val="000000"/>
                </a:solidFill>
              </a:rPr>
              <a:t>capable </a:t>
            </a:r>
            <a:r>
              <a:rPr lang="en-US" sz="1300" b="1" dirty="0" smtClean="0">
                <a:solidFill>
                  <a:srgbClr val="000000"/>
                </a:solidFill>
              </a:rPr>
              <a:t>option</a:t>
            </a:r>
            <a:endParaRPr lang="en-US" dirty="0">
              <a:solidFill>
                <a:srgbClr val="000000"/>
              </a:solidFill>
            </a:endParaRPr>
          </a:p>
        </p:txBody>
      </p:sp>
      <p:sp>
        <p:nvSpPr>
          <p:cNvPr id="19" name="Rectangle 18"/>
          <p:cNvSpPr/>
          <p:nvPr/>
        </p:nvSpPr>
        <p:spPr>
          <a:xfrm>
            <a:off x="73569" y="504278"/>
            <a:ext cx="8294844" cy="369332"/>
          </a:xfrm>
          <a:prstGeom prst="rect">
            <a:avLst/>
          </a:prstGeom>
        </p:spPr>
        <p:txBody>
          <a:bodyPr wrap="square">
            <a:spAutoFit/>
          </a:bodyPr>
          <a:lstStyle/>
          <a:p>
            <a:pPr fontAlgn="base">
              <a:spcBef>
                <a:spcPct val="0"/>
              </a:spcBef>
              <a:spcAft>
                <a:spcPct val="0"/>
              </a:spcAft>
            </a:pPr>
            <a:r>
              <a:rPr lang="en-US" dirty="0">
                <a:solidFill>
                  <a:srgbClr val="2D2D8A"/>
                </a:solidFill>
              </a:rPr>
              <a:t>c</a:t>
            </a:r>
            <a:r>
              <a:rPr lang="hu-HU" dirty="0" smtClean="0">
                <a:solidFill>
                  <a:srgbClr val="2D2D8A"/>
                </a:solidFill>
              </a:rPr>
              <a:t>) </a:t>
            </a:r>
            <a:r>
              <a:rPr lang="en-US" dirty="0" smtClean="0">
                <a:solidFill>
                  <a:srgbClr val="2D2D8A"/>
                </a:solidFill>
              </a:rPr>
              <a:t>Multiprocessor capability</a:t>
            </a:r>
            <a:endParaRPr lang="en-US" dirty="0">
              <a:solidFill>
                <a:srgbClr val="2D2D8A"/>
              </a:solidFill>
            </a:endParaRPr>
          </a:p>
        </p:txBody>
      </p:sp>
      <p:sp>
        <p:nvSpPr>
          <p:cNvPr id="3" name="TextBox 2"/>
          <p:cNvSpPr txBox="1"/>
          <p:nvPr/>
        </p:nvSpPr>
        <p:spPr>
          <a:xfrm>
            <a:off x="250825" y="4668523"/>
            <a:ext cx="8513484" cy="584775"/>
          </a:xfrm>
          <a:prstGeom prst="rect">
            <a:avLst/>
          </a:prstGeom>
          <a:noFill/>
        </p:spPr>
        <p:txBody>
          <a:bodyPr wrap="none" rtlCol="0">
            <a:spAutoFit/>
          </a:bodyPr>
          <a:lstStyle/>
          <a:p>
            <a:r>
              <a:rPr lang="en-US" sz="1600" dirty="0" smtClean="0">
                <a:solidFill>
                  <a:srgbClr val="000000"/>
                </a:solidFill>
              </a:rPr>
              <a:t>Here we note that </a:t>
            </a:r>
            <a:r>
              <a:rPr lang="en-US" sz="1600" dirty="0" smtClean="0">
                <a:solidFill>
                  <a:srgbClr val="0070C0"/>
                </a:solidFill>
              </a:rPr>
              <a:t>in figures or tables we often omit the </a:t>
            </a:r>
            <a:r>
              <a:rPr lang="en-US" sz="1600" dirty="0" err="1" smtClean="0">
                <a:solidFill>
                  <a:srgbClr val="0070C0"/>
                </a:solidFill>
              </a:rPr>
              <a:t>MPCore</a:t>
            </a:r>
            <a:r>
              <a:rPr lang="en-US" sz="1600" dirty="0" smtClean="0">
                <a:solidFill>
                  <a:srgbClr val="0070C0"/>
                </a:solidFill>
              </a:rPr>
              <a:t> tag for the sake</a:t>
            </a:r>
          </a:p>
          <a:p>
            <a:r>
              <a:rPr lang="en-US" sz="1600" dirty="0">
                <a:solidFill>
                  <a:srgbClr val="0070C0"/>
                </a:solidFill>
              </a:rPr>
              <a:t> </a:t>
            </a:r>
            <a:r>
              <a:rPr lang="en-US" sz="1600" dirty="0" smtClean="0">
                <a:solidFill>
                  <a:srgbClr val="0070C0"/>
                </a:solidFill>
              </a:rPr>
              <a:t>of </a:t>
            </a:r>
            <a:r>
              <a:rPr lang="hu-HU" sz="1600" dirty="0" smtClean="0">
                <a:solidFill>
                  <a:srgbClr val="0070C0"/>
                </a:solidFill>
              </a:rPr>
              <a:t>brevity</a:t>
            </a:r>
            <a:r>
              <a:rPr lang="en-US" sz="1600" dirty="0" smtClean="0">
                <a:solidFill>
                  <a:srgbClr val="0070C0"/>
                </a:solidFill>
              </a:rPr>
              <a:t>.</a:t>
            </a:r>
            <a:endParaRPr lang="en-US" sz="1600" dirty="0">
              <a:solidFill>
                <a:srgbClr val="0070C0"/>
              </a:solidFill>
            </a:endParaRPr>
          </a:p>
        </p:txBody>
      </p:sp>
      <p:sp>
        <p:nvSpPr>
          <p:cNvPr id="20" name="Title 1"/>
          <p:cNvSpPr>
            <a:spLocks noGrp="1"/>
          </p:cNvSpPr>
          <p:nvPr>
            <p:ph type="title"/>
          </p:nvPr>
        </p:nvSpPr>
        <p:spPr>
          <a:xfrm>
            <a:off x="0" y="-26278"/>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(13)</a:t>
            </a:r>
          </a:p>
        </p:txBody>
      </p:sp>
      <p:sp>
        <p:nvSpPr>
          <p:cNvPr id="21" name="TextBox 20"/>
          <p:cNvSpPr txBox="1"/>
          <p:nvPr/>
        </p:nvSpPr>
        <p:spPr>
          <a:xfrm>
            <a:off x="251520" y="5388313"/>
            <a:ext cx="8309519" cy="830997"/>
          </a:xfrm>
          <a:prstGeom prst="rect">
            <a:avLst/>
          </a:prstGeom>
          <a:noFill/>
        </p:spPr>
        <p:txBody>
          <a:bodyPr wrap="none" rtlCol="0">
            <a:spAutoFit/>
          </a:bodyPr>
          <a:lstStyle/>
          <a:p>
            <a:r>
              <a:rPr lang="hu-HU" sz="1600" baseline="30000" dirty="0" smtClean="0"/>
              <a:t>1</a:t>
            </a:r>
            <a:r>
              <a:rPr lang="hu-HU" sz="1600" dirty="0" smtClean="0"/>
              <a:t>The model Cortex-A12 was introduced in 6/2013 but became withdrawn</a:t>
            </a:r>
          </a:p>
          <a:p>
            <a:r>
              <a:rPr lang="hu-HU" sz="1600" dirty="0"/>
              <a:t> </a:t>
            </a:r>
            <a:r>
              <a:rPr lang="hu-HU" sz="1600" dirty="0" smtClean="0"/>
              <a:t>  in 10/2014 since its parameters were too close to that of the Cortex-A17, so</a:t>
            </a:r>
          </a:p>
          <a:p>
            <a:r>
              <a:rPr lang="hu-HU" sz="1600" dirty="0"/>
              <a:t> </a:t>
            </a:r>
            <a:r>
              <a:rPr lang="hu-HU" sz="1600" dirty="0" smtClean="0"/>
              <a:t>  subsequently we will leave it out in most parts from our discussion. </a:t>
            </a:r>
            <a:endParaRPr lang="en-US" sz="1600" dirty="0"/>
          </a:p>
        </p:txBody>
      </p:sp>
      <p:sp>
        <p:nvSpPr>
          <p:cNvPr id="22" name="Right Arrow 21"/>
          <p:cNvSpPr/>
          <p:nvPr/>
        </p:nvSpPr>
        <p:spPr bwMode="auto">
          <a:xfrm>
            <a:off x="2613465" y="2292901"/>
            <a:ext cx="365760" cy="137160"/>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3" name="Right Arrow 22"/>
          <p:cNvSpPr/>
          <p:nvPr/>
        </p:nvSpPr>
        <p:spPr bwMode="auto">
          <a:xfrm>
            <a:off x="6252247" y="2346735"/>
            <a:ext cx="365760" cy="137160"/>
          </a:xfrm>
          <a:prstGeom prst="rightArrow">
            <a:avLst/>
          </a:prstGeom>
          <a:solidFill>
            <a:srgbClr val="FF8F75"/>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56037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15" grpId="0"/>
      <p:bldP spid="16" grpId="0"/>
      <p:bldP spid="17" grpId="0"/>
      <p:bldP spid="18" grpId="0"/>
      <p:bldP spid="3" grpId="0"/>
      <p:bldP spid="21" grpId="0"/>
      <p:bldP spid="22" grpId="0" animBg="1"/>
      <p:bldP spid="2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5"/>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(14)</a:t>
            </a:r>
          </a:p>
        </p:txBody>
      </p:sp>
      <p:sp>
        <p:nvSpPr>
          <p:cNvPr id="4" name="TextBox 3"/>
          <p:cNvSpPr txBox="1"/>
          <p:nvPr/>
        </p:nvSpPr>
        <p:spPr>
          <a:xfrm>
            <a:off x="73966" y="504384"/>
            <a:ext cx="8915052" cy="338554"/>
          </a:xfrm>
          <a:prstGeom prst="rect">
            <a:avLst/>
          </a:prstGeom>
          <a:noFill/>
        </p:spPr>
        <p:txBody>
          <a:bodyPr wrap="square" rtlCol="0">
            <a:spAutoFit/>
          </a:bodyPr>
          <a:lstStyle/>
          <a:p>
            <a:r>
              <a:rPr lang="hu-HU" sz="1600" dirty="0" smtClean="0">
                <a:solidFill>
                  <a:srgbClr val="FF0000"/>
                </a:solidFill>
              </a:rPr>
              <a:t>R</a:t>
            </a:r>
            <a:r>
              <a:rPr lang="en-US" sz="1600" dirty="0" err="1" smtClean="0">
                <a:solidFill>
                  <a:srgbClr val="FF0000"/>
                </a:solidFill>
              </a:rPr>
              <a:t>emarks</a:t>
            </a:r>
            <a:r>
              <a:rPr lang="en-US" sz="1600" dirty="0" smtClean="0">
                <a:solidFill>
                  <a:srgbClr val="FF0000"/>
                </a:solidFill>
              </a:rPr>
              <a:t> on the </a:t>
            </a:r>
            <a:r>
              <a:rPr lang="hu-HU" sz="1600" dirty="0" smtClean="0">
                <a:solidFill>
                  <a:srgbClr val="FF0000"/>
                </a:solidFill>
              </a:rPr>
              <a:t>interpretation of the term MPCore by ARM</a:t>
            </a:r>
            <a:endParaRPr lang="en-US" sz="1600" dirty="0"/>
          </a:p>
        </p:txBody>
      </p:sp>
      <p:sp>
        <p:nvSpPr>
          <p:cNvPr id="3" name="TextBox 2"/>
          <p:cNvSpPr txBox="1"/>
          <p:nvPr/>
        </p:nvSpPr>
        <p:spPr>
          <a:xfrm>
            <a:off x="228575" y="981050"/>
            <a:ext cx="8610049"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ARM introduced the term </a:t>
            </a:r>
            <a:r>
              <a:rPr lang="hu-HU" sz="1600" dirty="0" smtClean="0">
                <a:solidFill>
                  <a:srgbClr val="FF0000"/>
                </a:solidFill>
              </a:rPr>
              <a:t>MPCore</a:t>
            </a:r>
            <a:r>
              <a:rPr lang="hu-HU" sz="1600" dirty="0" smtClean="0"/>
              <a:t> in connection with the announcement of the </a:t>
            </a:r>
          </a:p>
          <a:p>
            <a:r>
              <a:rPr lang="hu-HU" sz="1600" dirty="0"/>
              <a:t> </a:t>
            </a:r>
            <a:r>
              <a:rPr lang="hu-HU" sz="1600" dirty="0" smtClean="0"/>
              <a:t>    </a:t>
            </a:r>
            <a:r>
              <a:rPr lang="hu-HU" sz="1600" dirty="0" smtClean="0">
                <a:solidFill>
                  <a:srgbClr val="0070C0"/>
                </a:solidFill>
              </a:rPr>
              <a:t>ARM11 MPCore in 2004 </a:t>
            </a:r>
            <a:r>
              <a:rPr lang="en-US" sz="1600" dirty="0" smtClean="0"/>
              <a:t>despite the fact that the </a:t>
            </a:r>
            <a:r>
              <a:rPr lang="en-US" sz="1600" dirty="0" err="1" smtClean="0"/>
              <a:t>ARM11</a:t>
            </a:r>
            <a:r>
              <a:rPr lang="en-US" sz="1600" dirty="0" smtClean="0"/>
              <a:t> </a:t>
            </a:r>
            <a:r>
              <a:rPr lang="en-US" sz="1600" dirty="0" err="1" smtClean="0"/>
              <a:t>MPCore</a:t>
            </a:r>
            <a:r>
              <a:rPr lang="en-US" sz="1600" dirty="0" smtClean="0"/>
              <a:t> was actually</a:t>
            </a:r>
          </a:p>
          <a:p>
            <a:pPr>
              <a:spcAft>
                <a:spcPts val="600"/>
              </a:spcAft>
            </a:pPr>
            <a:r>
              <a:rPr lang="en-US" sz="1600" dirty="0"/>
              <a:t> </a:t>
            </a:r>
            <a:r>
              <a:rPr lang="en-US" sz="1600" dirty="0" smtClean="0"/>
              <a:t>    </a:t>
            </a:r>
            <a:r>
              <a:rPr lang="hu-HU" sz="1600" dirty="0" smtClean="0"/>
              <a:t>a </a:t>
            </a:r>
            <a:r>
              <a:rPr lang="hu-HU" sz="1600" dirty="0" smtClean="0">
                <a:solidFill>
                  <a:srgbClr val="FF0000"/>
                </a:solidFill>
              </a:rPr>
              <a:t>multicore </a:t>
            </a:r>
            <a:r>
              <a:rPr lang="en-US" sz="1600" dirty="0" smtClean="0">
                <a:solidFill>
                  <a:srgbClr val="FF0000"/>
                </a:solidFill>
              </a:rPr>
              <a:t>processor </a:t>
            </a:r>
            <a:r>
              <a:rPr lang="hu-HU" sz="1600" dirty="0"/>
              <a:t>including up to 4 </a:t>
            </a:r>
            <a:r>
              <a:rPr lang="hu-HU" sz="1600" dirty="0" smtClean="0"/>
              <a:t>cores</a:t>
            </a:r>
            <a:r>
              <a:rPr lang="en-US" sz="1600" dirty="0" smtClean="0">
                <a:solidFill>
                  <a:srgbClr val="FF0000"/>
                </a:solidFill>
              </a:rPr>
              <a:t> rather than a multiprocessor.</a:t>
            </a:r>
            <a:endParaRPr lang="hu-HU" sz="1600" dirty="0" smtClean="0"/>
          </a:p>
        </p:txBody>
      </p:sp>
      <p:sp>
        <p:nvSpPr>
          <p:cNvPr id="5" name="TextBox 4"/>
          <p:cNvSpPr txBox="1"/>
          <p:nvPr/>
        </p:nvSpPr>
        <p:spPr>
          <a:xfrm>
            <a:off x="565600" y="3151881"/>
            <a:ext cx="8087855" cy="338554"/>
          </a:xfrm>
          <a:prstGeom prst="rect">
            <a:avLst/>
          </a:prstGeom>
          <a:noFill/>
        </p:spPr>
        <p:txBody>
          <a:bodyPr wrap="none" rtlCol="0">
            <a:spAutoFit/>
          </a:bodyPr>
          <a:lstStyle/>
          <a:p>
            <a:r>
              <a:rPr lang="hu-HU" sz="1600" dirty="0"/>
              <a:t> </a:t>
            </a:r>
            <a:r>
              <a:rPr lang="en-US" sz="1600" dirty="0" smtClean="0"/>
              <a:t>Since then </a:t>
            </a:r>
            <a:r>
              <a:rPr lang="en-US" sz="1600" dirty="0" err="1" smtClean="0"/>
              <a:t>MPCore</a:t>
            </a:r>
            <a:r>
              <a:rPr lang="en-US" sz="1600" dirty="0" smtClean="0"/>
              <a:t> </a:t>
            </a:r>
            <a:r>
              <a:rPr lang="hu-HU" sz="1600" dirty="0" smtClean="0"/>
              <a:t>indicates the </a:t>
            </a:r>
            <a:r>
              <a:rPr lang="hu-HU" sz="1600" dirty="0">
                <a:solidFill>
                  <a:srgbClr val="FF0000"/>
                </a:solidFill>
              </a:rPr>
              <a:t>multiprocessor capability </a:t>
            </a:r>
            <a:r>
              <a:rPr lang="hu-HU" sz="1600" dirty="0"/>
              <a:t>of the processor. </a:t>
            </a:r>
            <a:endParaRPr lang="en-US" sz="1600" dirty="0"/>
          </a:p>
        </p:txBody>
      </p:sp>
      <p:sp>
        <p:nvSpPr>
          <p:cNvPr id="6" name="TextBox 5"/>
          <p:cNvSpPr txBox="1"/>
          <p:nvPr/>
        </p:nvSpPr>
        <p:spPr>
          <a:xfrm>
            <a:off x="783720" y="2519108"/>
            <a:ext cx="7639464"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a:solidFill>
                  <a:srgbClr val="FF0000"/>
                </a:solidFill>
              </a:rPr>
              <a:t>ARM Cortex-A9 </a:t>
            </a:r>
            <a:r>
              <a:rPr lang="en-US" sz="1600" dirty="0" smtClean="0">
                <a:solidFill>
                  <a:srgbClr val="0070C0"/>
                </a:solidFill>
              </a:rPr>
              <a:t>it does not support multiprocessor configurations </a:t>
            </a:r>
            <a:r>
              <a:rPr lang="en-US" sz="1600" dirty="0" smtClean="0"/>
              <a:t>and</a:t>
            </a:r>
          </a:p>
          <a:p>
            <a:pPr marL="285750" indent="-285750">
              <a:spcAft>
                <a:spcPts val="300"/>
              </a:spcAft>
              <a:buFont typeface="Arial" panose="020B0604020202020204" pitchFamily="34" charset="0"/>
              <a:buChar char="•"/>
            </a:pPr>
            <a:r>
              <a:rPr lang="hu-HU" sz="1600" dirty="0">
                <a:solidFill>
                  <a:srgbClr val="FF0000"/>
                </a:solidFill>
              </a:rPr>
              <a:t>ARM Cortex-A9 </a:t>
            </a:r>
            <a:r>
              <a:rPr lang="hu-HU" sz="1600" dirty="0" smtClean="0">
                <a:solidFill>
                  <a:srgbClr val="FF0000"/>
                </a:solidFill>
              </a:rPr>
              <a:t>MPCore</a:t>
            </a:r>
            <a:r>
              <a:rPr lang="en-US" sz="1600" dirty="0" smtClean="0">
                <a:solidFill>
                  <a:srgbClr val="FF0000"/>
                </a:solidFill>
              </a:rPr>
              <a:t> </a:t>
            </a:r>
            <a:r>
              <a:rPr lang="en-US" sz="1600" dirty="0" smtClean="0">
                <a:solidFill>
                  <a:srgbClr val="0070C0"/>
                </a:solidFill>
              </a:rPr>
              <a:t>it supports multiprocessor configurations.</a:t>
            </a:r>
            <a:endParaRPr lang="en-US" dirty="0"/>
          </a:p>
        </p:txBody>
      </p:sp>
      <p:sp>
        <p:nvSpPr>
          <p:cNvPr id="7" name="TextBox 6"/>
          <p:cNvSpPr txBox="1"/>
          <p:nvPr/>
        </p:nvSpPr>
        <p:spPr>
          <a:xfrm>
            <a:off x="232883" y="1815725"/>
            <a:ext cx="8354788" cy="661720"/>
          </a:xfrm>
          <a:prstGeom prst="rect">
            <a:avLst/>
          </a:prstGeom>
          <a:noFill/>
        </p:spPr>
        <p:txBody>
          <a:bodyPr wrap="none" rtlCol="0">
            <a:spAutoFit/>
          </a:bodyPr>
          <a:lstStyle/>
          <a:p>
            <a:pPr marL="285750" lvl="0" indent="-285750">
              <a:spcAft>
                <a:spcPts val="600"/>
              </a:spcAft>
              <a:buFont typeface="Arial" panose="020B0604020202020204" pitchFamily="34" charset="0"/>
              <a:buChar char="•"/>
            </a:pPr>
            <a:r>
              <a:rPr lang="hu-HU" sz="1600" dirty="0">
                <a:solidFill>
                  <a:srgbClr val="0070C0"/>
                </a:solidFill>
              </a:rPr>
              <a:t>Along with the ARM Cortex-A9 MPCore</a:t>
            </a:r>
            <a:r>
              <a:rPr lang="hu-HU" sz="1600" dirty="0">
                <a:solidFill>
                  <a:srgbClr val="000000"/>
                </a:solidFill>
              </a:rPr>
              <a:t> </a:t>
            </a:r>
            <a:r>
              <a:rPr lang="en-US" sz="1600" dirty="0">
                <a:solidFill>
                  <a:srgbClr val="000000"/>
                </a:solidFill>
              </a:rPr>
              <a:t>(2007) </a:t>
            </a:r>
            <a:r>
              <a:rPr lang="hu-HU" sz="1600" dirty="0">
                <a:solidFill>
                  <a:srgbClr val="000000"/>
                </a:solidFill>
              </a:rPr>
              <a:t>ARM re-interpreted this term</a:t>
            </a:r>
            <a:r>
              <a:rPr lang="en-US" sz="1600" dirty="0">
                <a:solidFill>
                  <a:srgbClr val="000000"/>
                </a:solidFill>
              </a:rPr>
              <a:t>.</a:t>
            </a:r>
          </a:p>
          <a:p>
            <a:pPr lvl="0"/>
            <a:r>
              <a:rPr lang="en-US" sz="1600" dirty="0" smtClean="0">
                <a:solidFill>
                  <a:srgbClr val="000000"/>
                </a:solidFill>
              </a:rPr>
              <a:t>    The </a:t>
            </a:r>
            <a:r>
              <a:rPr lang="en-US" sz="1600" dirty="0">
                <a:solidFill>
                  <a:srgbClr val="000000"/>
                </a:solidFill>
              </a:rPr>
              <a:t>ARM Cortex-</a:t>
            </a:r>
            <a:r>
              <a:rPr lang="en-US" sz="1600" dirty="0" err="1">
                <a:solidFill>
                  <a:srgbClr val="000000"/>
                </a:solidFill>
              </a:rPr>
              <a:t>A9</a:t>
            </a:r>
            <a:r>
              <a:rPr lang="en-US" sz="1600" dirty="0">
                <a:solidFill>
                  <a:srgbClr val="000000"/>
                </a:solidFill>
              </a:rPr>
              <a:t> introduced </a:t>
            </a:r>
            <a:r>
              <a:rPr lang="en-US" sz="1600" dirty="0">
                <a:solidFill>
                  <a:srgbClr val="FF0000"/>
                </a:solidFill>
              </a:rPr>
              <a:t>1-4 cores </a:t>
            </a:r>
            <a:r>
              <a:rPr lang="en-US" sz="1600" dirty="0">
                <a:solidFill>
                  <a:srgbClr val="000000"/>
                </a:solidFill>
              </a:rPr>
              <a:t>and it had two </a:t>
            </a:r>
            <a:r>
              <a:rPr lang="en-US" sz="1600" dirty="0" smtClean="0">
                <a:solidFill>
                  <a:srgbClr val="000000"/>
                </a:solidFill>
              </a:rPr>
              <a:t>alternatives</a:t>
            </a:r>
            <a:endParaRPr lang="en-US" dirty="0"/>
          </a:p>
        </p:txBody>
      </p:sp>
    </p:spTree>
    <p:extLst>
      <p:ext uri="{BB962C8B-B14F-4D97-AF65-F5344CB8AC3E}">
        <p14:creationId xmlns:p14="http://schemas.microsoft.com/office/powerpoint/2010/main" val="20442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73" y="1242853"/>
            <a:ext cx="8280582" cy="4973984"/>
          </a:xfrm>
          <a:prstGeom prst="rect">
            <a:avLst/>
          </a:prstGeom>
        </p:spPr>
      </p:pic>
      <p:sp>
        <p:nvSpPr>
          <p:cNvPr id="4" name="TextBox 3"/>
          <p:cNvSpPr txBox="1"/>
          <p:nvPr/>
        </p:nvSpPr>
        <p:spPr>
          <a:xfrm>
            <a:off x="73802" y="509391"/>
            <a:ext cx="2356735" cy="338554"/>
          </a:xfrm>
          <a:prstGeom prst="rect">
            <a:avLst/>
          </a:prstGeom>
          <a:noFill/>
        </p:spPr>
        <p:txBody>
          <a:bodyPr wrap="none" rtlCol="0">
            <a:spAutoFit/>
          </a:bodyPr>
          <a:lstStyle/>
          <a:p>
            <a:r>
              <a:rPr lang="en-US" sz="1600" dirty="0">
                <a:solidFill>
                  <a:srgbClr val="FF0000"/>
                </a:solidFill>
              </a:rPr>
              <a:t>Historical </a:t>
            </a:r>
            <a:r>
              <a:rPr lang="en-US" sz="1600" dirty="0" smtClean="0">
                <a:solidFill>
                  <a:srgbClr val="FF0000"/>
                </a:solidFill>
              </a:rPr>
              <a:t>remarks</a:t>
            </a:r>
            <a:r>
              <a:rPr lang="en-US" sz="1600" dirty="0" smtClean="0">
                <a:solidFill>
                  <a:srgbClr val="000000"/>
                </a:solidFill>
              </a:rPr>
              <a:t> </a:t>
            </a:r>
            <a:r>
              <a:rPr lang="en-US" sz="1600" dirty="0" smtClean="0">
                <a:solidFill>
                  <a:srgbClr val="FF0000"/>
                </a:solidFill>
              </a:rPr>
              <a:t>-</a:t>
            </a:r>
            <a:r>
              <a:rPr lang="hu-HU" sz="1600" dirty="0">
                <a:solidFill>
                  <a:srgbClr val="FF0000"/>
                </a:solidFill>
              </a:rPr>
              <a:t>4</a:t>
            </a:r>
            <a:endParaRPr lang="en-US" sz="1600" dirty="0">
              <a:solidFill>
                <a:srgbClr val="FF0000"/>
              </a:solidFill>
            </a:endParaRPr>
          </a:p>
        </p:txBody>
      </p:sp>
      <p:sp>
        <p:nvSpPr>
          <p:cNvPr id="5" name="TextBox 4"/>
          <p:cNvSpPr txBox="1"/>
          <p:nvPr/>
        </p:nvSpPr>
        <p:spPr>
          <a:xfrm>
            <a:off x="2000727" y="6396857"/>
            <a:ext cx="6292107" cy="338554"/>
          </a:xfrm>
          <a:prstGeom prst="rect">
            <a:avLst/>
          </a:prstGeom>
          <a:noFill/>
        </p:spPr>
        <p:txBody>
          <a:bodyPr wrap="none" rtlCol="0">
            <a:spAutoFit/>
          </a:bodyPr>
          <a:lstStyle/>
          <a:p>
            <a:r>
              <a:rPr lang="hu-HU" sz="1600" dirty="0" smtClean="0">
                <a:solidFill>
                  <a:srgbClr val="000000"/>
                </a:solidFill>
              </a:rPr>
              <a:t>Figure: ARM's</a:t>
            </a:r>
            <a:r>
              <a:rPr lang="en-US" sz="1600" dirty="0" smtClean="0">
                <a:solidFill>
                  <a:srgbClr val="000000"/>
                </a:solidFill>
              </a:rPr>
              <a:t> </a:t>
            </a:r>
            <a:r>
              <a:rPr lang="hu-HU" sz="1600" dirty="0" smtClean="0">
                <a:solidFill>
                  <a:srgbClr val="000000"/>
                </a:solidFill>
              </a:rPr>
              <a:t>recent </a:t>
            </a:r>
            <a:r>
              <a:rPr lang="en-US" sz="1600" dirty="0" smtClean="0">
                <a:solidFill>
                  <a:srgbClr val="000000"/>
                </a:solidFill>
              </a:rPr>
              <a:t>headquarter </a:t>
            </a:r>
            <a:r>
              <a:rPr lang="hu-HU" sz="1600" dirty="0" smtClean="0">
                <a:solidFill>
                  <a:srgbClr val="000000"/>
                </a:solidFill>
              </a:rPr>
              <a:t>in Cambridge (UK) [78]</a:t>
            </a:r>
            <a:endParaRPr lang="en-US" sz="1600" dirty="0">
              <a:solidFill>
                <a:srgbClr val="000000"/>
              </a:solidFill>
            </a:endParaRPr>
          </a:p>
        </p:txBody>
      </p:sp>
      <p:sp>
        <p:nvSpPr>
          <p:cNvPr id="7"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13</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1560231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5"/>
            <a:ext cx="9144000" cy="393700"/>
          </a:xfrm>
          <a:solidFill>
            <a:srgbClr val="0066FF"/>
          </a:solidFill>
          <a:ln>
            <a:noFill/>
          </a:ln>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(15)</a:t>
            </a:r>
          </a:p>
        </p:txBody>
      </p:sp>
      <p:sp>
        <p:nvSpPr>
          <p:cNvPr id="5" name="Text Box 6"/>
          <p:cNvSpPr txBox="1">
            <a:spLocks noChangeArrowheads="1"/>
          </p:cNvSpPr>
          <p:nvPr/>
        </p:nvSpPr>
        <p:spPr bwMode="auto">
          <a:xfrm>
            <a:off x="1244616" y="2869355"/>
            <a:ext cx="26725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altLang="en-US" sz="1300" b="1" dirty="0" smtClean="0">
                <a:solidFill>
                  <a:srgbClr val="000000"/>
                </a:solidFill>
              </a:rPr>
              <a:t>No support for </a:t>
            </a:r>
            <a:r>
              <a:rPr lang="en-US" altLang="en-US" sz="1300" b="1" dirty="0" err="1" smtClean="0">
                <a:solidFill>
                  <a:srgbClr val="000000"/>
                </a:solidFill>
              </a:rPr>
              <a:t>big.LITTLE</a:t>
            </a:r>
            <a:endParaRPr lang="en-US" altLang="en-US" sz="1300" b="1" dirty="0" smtClean="0">
              <a:solidFill>
                <a:srgbClr val="000000"/>
              </a:solidFill>
            </a:endParaRPr>
          </a:p>
          <a:p>
            <a:pPr algn="ctr" eaLnBrk="1" hangingPunct="1"/>
            <a:r>
              <a:rPr lang="en-US" altLang="en-US" sz="1300" b="1" dirty="0" smtClean="0">
                <a:solidFill>
                  <a:srgbClr val="000000"/>
                </a:solidFill>
              </a:rPr>
              <a:t>configurations</a:t>
            </a:r>
          </a:p>
        </p:txBody>
      </p:sp>
      <p:grpSp>
        <p:nvGrpSpPr>
          <p:cNvPr id="3" name="Group 2"/>
          <p:cNvGrpSpPr/>
          <p:nvPr/>
        </p:nvGrpSpPr>
        <p:grpSpPr>
          <a:xfrm>
            <a:off x="2554288" y="2121433"/>
            <a:ext cx="4017962" cy="660610"/>
            <a:chOff x="2554288" y="2121433"/>
            <a:chExt cx="4017962" cy="660610"/>
          </a:xfrm>
        </p:grpSpPr>
        <p:sp>
          <p:nvSpPr>
            <p:cNvPr id="4" name="Text Box 4"/>
            <p:cNvSpPr txBox="1">
              <a:spLocks noChangeArrowheads="1"/>
            </p:cNvSpPr>
            <p:nvPr/>
          </p:nvSpPr>
          <p:spPr bwMode="auto">
            <a:xfrm>
              <a:off x="2636785" y="2121433"/>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dirty="0" smtClean="0">
                  <a:solidFill>
                    <a:srgbClr val="000000"/>
                  </a:solidFill>
                </a:rPr>
                <a:t>Support of </a:t>
              </a:r>
              <a:r>
                <a:rPr lang="en-US" sz="1300" b="1" dirty="0" err="1" smtClean="0">
                  <a:solidFill>
                    <a:srgbClr val="000000"/>
                  </a:solidFill>
                </a:rPr>
                <a:t>big.LITTLE</a:t>
              </a:r>
              <a:r>
                <a:rPr lang="en-US" sz="1300" b="1" dirty="0" smtClean="0">
                  <a:solidFill>
                    <a:srgbClr val="000000"/>
                  </a:solidFill>
                </a:rPr>
                <a:t> </a:t>
              </a:r>
              <a:r>
                <a:rPr lang="en-US" sz="1300" b="1" dirty="0" err="1" smtClean="0">
                  <a:solidFill>
                    <a:srgbClr val="000000"/>
                  </a:solidFill>
                </a:rPr>
                <a:t>configuraions</a:t>
              </a:r>
              <a:endParaRPr lang="hu-HU" sz="1300" b="1" baseline="30000" dirty="0">
                <a:solidFill>
                  <a:srgbClr val="000000"/>
                </a:solidFill>
              </a:endParaRPr>
            </a:p>
          </p:txBody>
        </p:sp>
        <p:sp>
          <p:nvSpPr>
            <p:cNvPr id="6" name="Line 7"/>
            <p:cNvSpPr>
              <a:spLocks noChangeShapeType="1"/>
            </p:cNvSpPr>
            <p:nvPr/>
          </p:nvSpPr>
          <p:spPr bwMode="auto">
            <a:xfrm rot="-5400000" flipH="1" flipV="1">
              <a:off x="3424237" y="1612056"/>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Line 8"/>
            <p:cNvSpPr>
              <a:spLocks noChangeShapeType="1"/>
            </p:cNvSpPr>
            <p:nvPr/>
          </p:nvSpPr>
          <p:spPr bwMode="auto">
            <a:xfrm rot="5400000" flipV="1">
              <a:off x="5403850" y="1612055"/>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8" name="Oval 7"/>
            <p:cNvSpPr>
              <a:spLocks noChangeArrowheads="1"/>
            </p:cNvSpPr>
            <p:nvPr/>
          </p:nvSpPr>
          <p:spPr bwMode="auto">
            <a:xfrm>
              <a:off x="2554288" y="2726480"/>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Oval 8"/>
            <p:cNvSpPr>
              <a:spLocks noChangeArrowheads="1"/>
            </p:cNvSpPr>
            <p:nvPr/>
          </p:nvSpPr>
          <p:spPr bwMode="auto">
            <a:xfrm>
              <a:off x="6515100" y="2726480"/>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grpSp>
      <p:sp>
        <p:nvSpPr>
          <p:cNvPr id="10" name="Text Box 5"/>
          <p:cNvSpPr txBox="1">
            <a:spLocks noChangeArrowheads="1"/>
          </p:cNvSpPr>
          <p:nvPr/>
        </p:nvSpPr>
        <p:spPr bwMode="auto">
          <a:xfrm>
            <a:off x="5354760" y="2869355"/>
            <a:ext cx="237917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spcBef>
                <a:spcPct val="0"/>
              </a:spcBef>
              <a:buClrTx/>
              <a:buSzTx/>
            </a:pPr>
            <a:r>
              <a:rPr lang="en-US" altLang="en-US" sz="1300" b="1" dirty="0" smtClean="0">
                <a:solidFill>
                  <a:srgbClr val="000000"/>
                </a:solidFill>
              </a:rPr>
              <a:t>Support for </a:t>
            </a:r>
            <a:r>
              <a:rPr lang="en-US" altLang="en-US" sz="1300" b="1" dirty="0" err="1" smtClean="0">
                <a:solidFill>
                  <a:srgbClr val="000000"/>
                </a:solidFill>
              </a:rPr>
              <a:t>big.LITTLE</a:t>
            </a:r>
            <a:endParaRPr lang="en-US" altLang="en-US" sz="1300" b="1" dirty="0" smtClean="0">
              <a:solidFill>
                <a:srgbClr val="000000"/>
              </a:solidFill>
            </a:endParaRPr>
          </a:p>
          <a:p>
            <a:pPr algn="ctr">
              <a:spcBef>
                <a:spcPct val="0"/>
              </a:spcBef>
              <a:buClrTx/>
              <a:buSzTx/>
            </a:pPr>
            <a:r>
              <a:rPr lang="en-US" altLang="en-US" sz="1300" b="1" dirty="0" smtClean="0">
                <a:solidFill>
                  <a:srgbClr val="000000"/>
                </a:solidFill>
              </a:rPr>
              <a:t>configurations</a:t>
            </a:r>
            <a:endParaRPr lang="en-US" altLang="en-US" sz="1300" dirty="0">
              <a:solidFill>
                <a:srgbClr val="000000"/>
              </a:solidFill>
            </a:endParaRPr>
          </a:p>
        </p:txBody>
      </p:sp>
      <p:sp>
        <p:nvSpPr>
          <p:cNvPr id="11" name="TextBox 10"/>
          <p:cNvSpPr txBox="1"/>
          <p:nvPr/>
        </p:nvSpPr>
        <p:spPr>
          <a:xfrm>
            <a:off x="701570" y="3471583"/>
            <a:ext cx="3637534" cy="969496"/>
          </a:xfrm>
          <a:prstGeom prst="rect">
            <a:avLst/>
          </a:prstGeom>
          <a:noFill/>
        </p:spPr>
        <p:txBody>
          <a:bodyPr wrap="none" rtlCol="0">
            <a:spAutoFit/>
          </a:bodyPr>
          <a:lstStyle/>
          <a:p>
            <a:pPr algn="ctr">
              <a:spcAft>
                <a:spcPts val="200"/>
              </a:spcAft>
            </a:pPr>
            <a:r>
              <a:rPr lang="en-US" sz="1300" dirty="0" smtClean="0"/>
              <a:t>First 32-bit (</a:t>
            </a:r>
            <a:r>
              <a:rPr lang="en-US" sz="1300" dirty="0" err="1" smtClean="0"/>
              <a:t>ARMv7</a:t>
            </a:r>
            <a:r>
              <a:rPr lang="en-US" sz="1300" dirty="0" smtClean="0"/>
              <a:t>) models, such as the</a:t>
            </a:r>
          </a:p>
          <a:p>
            <a:pPr algn="ctr">
              <a:spcAft>
                <a:spcPts val="200"/>
              </a:spcAft>
            </a:pPr>
            <a:r>
              <a:rPr lang="en-US" sz="1300" dirty="0" smtClean="0"/>
              <a:t>Cortex-</a:t>
            </a:r>
            <a:r>
              <a:rPr lang="en-US" sz="1300" dirty="0" err="1" smtClean="0"/>
              <a:t>A8</a:t>
            </a:r>
            <a:r>
              <a:rPr lang="en-US" sz="1300" dirty="0" smtClean="0"/>
              <a:t> (2005)</a:t>
            </a:r>
          </a:p>
          <a:p>
            <a:pPr algn="ctr">
              <a:spcAft>
                <a:spcPts val="200"/>
              </a:spcAft>
            </a:pPr>
            <a:r>
              <a:rPr lang="en-US" sz="1300" dirty="0" smtClean="0"/>
              <a:t>Cortex-</a:t>
            </a:r>
            <a:r>
              <a:rPr lang="en-US" sz="1300" dirty="0" err="1" smtClean="0"/>
              <a:t>A9</a:t>
            </a:r>
            <a:r>
              <a:rPr lang="en-US" sz="1300" dirty="0" smtClean="0"/>
              <a:t> (2007)</a:t>
            </a:r>
          </a:p>
          <a:p>
            <a:pPr algn="ctr">
              <a:spcAft>
                <a:spcPts val="200"/>
              </a:spcAft>
            </a:pPr>
            <a:r>
              <a:rPr lang="en-US" sz="1300" dirty="0" smtClean="0"/>
              <a:t>Cortex-</a:t>
            </a:r>
            <a:r>
              <a:rPr lang="en-US" sz="1300" dirty="0" err="1" smtClean="0"/>
              <a:t>A5</a:t>
            </a:r>
            <a:r>
              <a:rPr lang="en-US" sz="1300" dirty="0" smtClean="0"/>
              <a:t> (2009)</a:t>
            </a:r>
            <a:endParaRPr lang="en-US" sz="1300" dirty="0"/>
          </a:p>
        </p:txBody>
      </p:sp>
      <p:sp>
        <p:nvSpPr>
          <p:cNvPr id="12" name="TextBox 11"/>
          <p:cNvSpPr txBox="1"/>
          <p:nvPr/>
        </p:nvSpPr>
        <p:spPr>
          <a:xfrm>
            <a:off x="4572000" y="3493941"/>
            <a:ext cx="4081502" cy="1195199"/>
          </a:xfrm>
          <a:prstGeom prst="rect">
            <a:avLst/>
          </a:prstGeom>
          <a:noFill/>
        </p:spPr>
        <p:txBody>
          <a:bodyPr wrap="none" rtlCol="0">
            <a:spAutoFit/>
          </a:bodyPr>
          <a:lstStyle/>
          <a:p>
            <a:pPr>
              <a:spcAft>
                <a:spcPts val="200"/>
              </a:spcAft>
            </a:pPr>
            <a:r>
              <a:rPr lang="en-US" sz="1300" dirty="0" smtClean="0"/>
              <a:t>Advanced 32-bit (</a:t>
            </a:r>
            <a:r>
              <a:rPr lang="en-US" sz="1300" dirty="0" err="1" smtClean="0"/>
              <a:t>ARMv7</a:t>
            </a:r>
            <a:r>
              <a:rPr lang="en-US" sz="1300" dirty="0" smtClean="0"/>
              <a:t>) models, such as the</a:t>
            </a:r>
          </a:p>
          <a:p>
            <a:pPr algn="ctr">
              <a:spcAft>
                <a:spcPts val="200"/>
              </a:spcAft>
            </a:pPr>
            <a:r>
              <a:rPr lang="en-US" sz="1300" dirty="0" smtClean="0">
                <a:solidFill>
                  <a:srgbClr val="FF0000"/>
                </a:solidFill>
              </a:rPr>
              <a:t>Cortex-</a:t>
            </a:r>
            <a:r>
              <a:rPr lang="en-US" sz="1300" dirty="0" err="1" smtClean="0">
                <a:solidFill>
                  <a:srgbClr val="FF0000"/>
                </a:solidFill>
              </a:rPr>
              <a:t>A15</a:t>
            </a:r>
            <a:r>
              <a:rPr lang="en-US" sz="1300" dirty="0" smtClean="0">
                <a:solidFill>
                  <a:srgbClr val="FF0000"/>
                </a:solidFill>
              </a:rPr>
              <a:t> (2010)</a:t>
            </a:r>
          </a:p>
          <a:p>
            <a:pPr algn="ctr">
              <a:spcAft>
                <a:spcPts val="200"/>
              </a:spcAft>
            </a:pPr>
            <a:r>
              <a:rPr lang="en-US" sz="1300" dirty="0" smtClean="0">
                <a:solidFill>
                  <a:srgbClr val="FF0000"/>
                </a:solidFill>
              </a:rPr>
              <a:t>Cortex-</a:t>
            </a:r>
            <a:r>
              <a:rPr lang="en-US" sz="1300" dirty="0" err="1" smtClean="0">
                <a:solidFill>
                  <a:srgbClr val="FF0000"/>
                </a:solidFill>
              </a:rPr>
              <a:t>A7</a:t>
            </a:r>
            <a:r>
              <a:rPr lang="en-US" sz="1300" dirty="0" smtClean="0">
                <a:solidFill>
                  <a:srgbClr val="FF0000"/>
                </a:solidFill>
              </a:rPr>
              <a:t> (2011)</a:t>
            </a:r>
          </a:p>
          <a:p>
            <a:pPr algn="ctr">
              <a:spcAft>
                <a:spcPts val="200"/>
              </a:spcAft>
            </a:pPr>
            <a:r>
              <a:rPr lang="en-US" sz="1300" dirty="0" smtClean="0"/>
              <a:t>Cortex-</a:t>
            </a:r>
            <a:r>
              <a:rPr lang="en-US" sz="1300" dirty="0" err="1" smtClean="0"/>
              <a:t>A17</a:t>
            </a:r>
            <a:r>
              <a:rPr lang="en-US" sz="1300" dirty="0" smtClean="0"/>
              <a:t> (2014)</a:t>
            </a:r>
          </a:p>
          <a:p>
            <a:pPr algn="ctr">
              <a:spcAft>
                <a:spcPts val="200"/>
              </a:spcAft>
            </a:pPr>
            <a:r>
              <a:rPr lang="en-US" sz="1300" dirty="0" smtClean="0"/>
              <a:t>and all 64-bit (</a:t>
            </a:r>
            <a:r>
              <a:rPr lang="en-US" sz="1300" dirty="0" err="1" smtClean="0"/>
              <a:t>ARMv8</a:t>
            </a:r>
            <a:r>
              <a:rPr lang="en-US" sz="1300" dirty="0" smtClean="0"/>
              <a:t>) models</a:t>
            </a:r>
            <a:endParaRPr lang="en-US" sz="1300" dirty="0"/>
          </a:p>
        </p:txBody>
      </p:sp>
      <p:sp>
        <p:nvSpPr>
          <p:cNvPr id="13" name="Right Arrow 12"/>
          <p:cNvSpPr/>
          <p:nvPr/>
        </p:nvSpPr>
        <p:spPr bwMode="auto">
          <a:xfrm>
            <a:off x="4392020" y="3005895"/>
            <a:ext cx="360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72824" y="504630"/>
            <a:ext cx="5130800" cy="369332"/>
          </a:xfrm>
          <a:prstGeom prst="rect">
            <a:avLst/>
          </a:prstGeom>
          <a:noFill/>
        </p:spPr>
        <p:txBody>
          <a:bodyPr wrap="square" rtlCol="0">
            <a:spAutoFit/>
          </a:bodyPr>
          <a:lstStyle/>
          <a:p>
            <a:r>
              <a:rPr lang="en-US" dirty="0" smtClean="0">
                <a:solidFill>
                  <a:schemeClr val="accent6"/>
                </a:solidFill>
              </a:rPr>
              <a:t>d) Support for </a:t>
            </a:r>
            <a:r>
              <a:rPr lang="en-US" dirty="0" err="1" smtClean="0">
                <a:solidFill>
                  <a:schemeClr val="accent6"/>
                </a:solidFill>
              </a:rPr>
              <a:t>big.LITTLE</a:t>
            </a:r>
            <a:r>
              <a:rPr lang="en-US" dirty="0" smtClean="0">
                <a:solidFill>
                  <a:schemeClr val="accent6"/>
                </a:solidFill>
              </a:rPr>
              <a:t> configurations</a:t>
            </a:r>
            <a:endParaRPr lang="en-US" dirty="0">
              <a:solidFill>
                <a:schemeClr val="accent6"/>
              </a:solidFill>
            </a:endParaRPr>
          </a:p>
        </p:txBody>
      </p:sp>
      <p:sp>
        <p:nvSpPr>
          <p:cNvPr id="17" name="TextBox 16"/>
          <p:cNvSpPr txBox="1"/>
          <p:nvPr/>
        </p:nvSpPr>
        <p:spPr>
          <a:xfrm>
            <a:off x="408207" y="997794"/>
            <a:ext cx="8439746" cy="907941"/>
          </a:xfrm>
          <a:prstGeom prst="rect">
            <a:avLst/>
          </a:prstGeom>
          <a:noFill/>
        </p:spPr>
        <p:txBody>
          <a:bodyPr wrap="none" rtlCol="0">
            <a:spAutoFit/>
          </a:bodyPr>
          <a:lstStyle/>
          <a:p>
            <a:pPr>
              <a:spcAft>
                <a:spcPts val="600"/>
              </a:spcAft>
            </a:pPr>
            <a:r>
              <a:rPr lang="en-US" sz="1600" dirty="0" smtClean="0"/>
              <a:t>ARM revealed the </a:t>
            </a:r>
            <a:r>
              <a:rPr lang="en-US" sz="1600" dirty="0" err="1" smtClean="0">
                <a:solidFill>
                  <a:srgbClr val="FF0000"/>
                </a:solidFill>
              </a:rPr>
              <a:t>big.LITTLE</a:t>
            </a:r>
            <a:r>
              <a:rPr lang="en-US" sz="1600" dirty="0" smtClean="0">
                <a:solidFill>
                  <a:srgbClr val="FF0000"/>
                </a:solidFill>
              </a:rPr>
              <a:t> technology </a:t>
            </a:r>
            <a:r>
              <a:rPr lang="en-US" sz="1600" dirty="0" smtClean="0"/>
              <a:t>in a White Paper, in </a:t>
            </a:r>
            <a:r>
              <a:rPr lang="en-US" sz="1600" dirty="0" smtClean="0">
                <a:solidFill>
                  <a:srgbClr val="0070C0"/>
                </a:solidFill>
              </a:rPr>
              <a:t>09/2011.</a:t>
            </a:r>
          </a:p>
          <a:p>
            <a:r>
              <a:rPr lang="en-US" sz="1600" dirty="0" smtClean="0"/>
              <a:t>Accordingly, ARM began supporting the </a:t>
            </a:r>
            <a:r>
              <a:rPr lang="en-US" sz="1600" dirty="0" err="1" smtClean="0"/>
              <a:t>big.LITTLE</a:t>
            </a:r>
            <a:r>
              <a:rPr lang="en-US" sz="1600" dirty="0" smtClean="0"/>
              <a:t> technology along with their</a:t>
            </a:r>
          </a:p>
          <a:p>
            <a:r>
              <a:rPr lang="en-US" sz="1600" dirty="0" smtClean="0"/>
              <a:t>  </a:t>
            </a:r>
            <a:r>
              <a:rPr lang="en-US" sz="1600" dirty="0" smtClean="0">
                <a:solidFill>
                  <a:srgbClr val="0070C0"/>
                </a:solidFill>
              </a:rPr>
              <a:t>advanced 32-bit (</a:t>
            </a:r>
            <a:r>
              <a:rPr lang="en-US" sz="1600" dirty="0" err="1" smtClean="0">
                <a:solidFill>
                  <a:srgbClr val="0070C0"/>
                </a:solidFill>
              </a:rPr>
              <a:t>ARMv7</a:t>
            </a:r>
            <a:r>
              <a:rPr lang="en-US" sz="1600" dirty="0" smtClean="0">
                <a:solidFill>
                  <a:srgbClr val="0070C0"/>
                </a:solidFill>
              </a:rPr>
              <a:t>) designs</a:t>
            </a:r>
            <a:r>
              <a:rPr lang="en-US" sz="1600" dirty="0" smtClean="0"/>
              <a:t>, as shown below.</a:t>
            </a:r>
            <a:endParaRPr lang="en-US" sz="1600" dirty="0"/>
          </a:p>
        </p:txBody>
      </p:sp>
      <p:sp>
        <p:nvSpPr>
          <p:cNvPr id="19"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4412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animBg="1"/>
      <p:bldP spid="1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8667102"/>
              </p:ext>
            </p:extLst>
          </p:nvPr>
        </p:nvGraphicFramePr>
        <p:xfrm>
          <a:off x="103758" y="1133745"/>
          <a:ext cx="8911054" cy="3249552"/>
        </p:xfrm>
        <a:graphic>
          <a:graphicData uri="http://schemas.openxmlformats.org/drawingml/2006/table">
            <a:tbl>
              <a:tblPr/>
              <a:tblGrid>
                <a:gridCol w="1273008">
                  <a:extLst>
                    <a:ext uri="{9D8B030D-6E8A-4147-A177-3AD203B41FA5}">
                      <a16:colId xmlns:a16="http://schemas.microsoft.com/office/drawing/2014/main" val="20000"/>
                    </a:ext>
                  </a:extLst>
                </a:gridCol>
                <a:gridCol w="1422944">
                  <a:extLst>
                    <a:ext uri="{9D8B030D-6E8A-4147-A177-3AD203B41FA5}">
                      <a16:colId xmlns:a16="http://schemas.microsoft.com/office/drawing/2014/main" val="20001"/>
                    </a:ext>
                  </a:extLst>
                </a:gridCol>
                <a:gridCol w="1690681">
                  <a:extLst>
                    <a:ext uri="{9D8B030D-6E8A-4147-A177-3AD203B41FA5}">
                      <a16:colId xmlns:a16="http://schemas.microsoft.com/office/drawing/2014/main" val="20002"/>
                    </a:ext>
                  </a:extLst>
                </a:gridCol>
                <a:gridCol w="1325129">
                  <a:extLst>
                    <a:ext uri="{9D8B030D-6E8A-4147-A177-3AD203B41FA5}">
                      <a16:colId xmlns:a16="http://schemas.microsoft.com/office/drawing/2014/main" val="20003"/>
                    </a:ext>
                  </a:extLst>
                </a:gridCol>
                <a:gridCol w="1096658">
                  <a:extLst>
                    <a:ext uri="{9D8B030D-6E8A-4147-A177-3AD203B41FA5}">
                      <a16:colId xmlns:a16="http://schemas.microsoft.com/office/drawing/2014/main" val="20004"/>
                    </a:ext>
                  </a:extLst>
                </a:gridCol>
                <a:gridCol w="1005270">
                  <a:extLst>
                    <a:ext uri="{9D8B030D-6E8A-4147-A177-3AD203B41FA5}">
                      <a16:colId xmlns:a16="http://schemas.microsoft.com/office/drawing/2014/main" val="20005"/>
                    </a:ext>
                  </a:extLst>
                </a:gridCol>
                <a:gridCol w="1097364">
                  <a:extLst>
                    <a:ext uri="{9D8B030D-6E8A-4147-A177-3AD203B41FA5}">
                      <a16:colId xmlns:a16="http://schemas.microsoft.com/office/drawing/2014/main" val="20006"/>
                    </a:ext>
                  </a:extLst>
                </a:gridCol>
              </a:tblGrid>
              <a:tr h="315035">
                <a:tc>
                  <a:txBody>
                    <a:bodyPr/>
                    <a:lstStyle/>
                    <a:p>
                      <a:pPr algn="ctr"/>
                      <a:r>
                        <a:rPr lang="en-US" sz="1200" b="1" dirty="0"/>
                        <a:t>CPU Core</a:t>
                      </a:r>
                    </a:p>
                  </a:txBody>
                  <a:tcPr marL="49736" marR="49736" marT="24868" marB="24868" anchor="ctr">
                    <a:lnL>
                      <a:noFill/>
                    </a:lnL>
                    <a:lnR>
                      <a:noFill/>
                    </a:lnR>
                    <a:lnT>
                      <a:noFill/>
                    </a:lnT>
                    <a:lnB>
                      <a:noFill/>
                    </a:lnB>
                    <a:solidFill>
                      <a:srgbClr val="00B0F0"/>
                    </a:solidFill>
                  </a:tcPr>
                </a:tc>
                <a:tc>
                  <a:txBody>
                    <a:bodyPr/>
                    <a:lstStyle/>
                    <a:p>
                      <a:pPr algn="ctr"/>
                      <a:r>
                        <a:rPr lang="en-US" sz="1200" b="1" dirty="0"/>
                        <a:t>Architecture</a:t>
                      </a:r>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solidFill>
                      <a:srgbClr val="00B0F0"/>
                    </a:solidFill>
                  </a:tcPr>
                </a:tc>
                <a:tc>
                  <a:txBody>
                    <a:bodyPr/>
                    <a:lstStyle/>
                    <a:p>
                      <a:pPr algn="ctr"/>
                      <a:r>
                        <a:rPr lang="en-US" sz="1200" b="1" dirty="0"/>
                        <a:t>Target</a:t>
                      </a:r>
                    </a:p>
                  </a:txBody>
                  <a:tcPr marL="49736" marR="49736" marT="24868" marB="24868" anchor="ctr">
                    <a:lnL>
                      <a:noFill/>
                    </a:lnL>
                    <a:lnR>
                      <a:noFill/>
                    </a:lnR>
                    <a:lnT>
                      <a:noFill/>
                    </a:lnT>
                    <a:lnB>
                      <a:noFill/>
                    </a:lnB>
                    <a:solidFill>
                      <a:srgbClr val="00B0F0"/>
                    </a:solidFill>
                  </a:tcPr>
                </a:tc>
                <a:extLst>
                  <a:ext uri="{0D108BD9-81ED-4DB2-BD59-A6C34878D82A}">
                    <a16:rowId xmlns:a16="http://schemas.microsoft.com/office/drawing/2014/main" val="10000"/>
                  </a:ext>
                </a:extLst>
              </a:tr>
              <a:tr h="472145">
                <a:tc>
                  <a:txBody>
                    <a:bodyPr/>
                    <a:lstStyle/>
                    <a:p>
                      <a:pPr algn="ctr"/>
                      <a:r>
                        <a:rPr lang="en-US" sz="1200" b="1" dirty="0"/>
                        <a:t>Cortex-A17</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4,0 DMIPS/MHz</a:t>
                      </a:r>
                    </a:p>
                  </a:txBody>
                  <a:tcPr marL="49736" marR="49736" marT="24868" marB="24868" anchor="ctr">
                    <a:lnL>
                      <a:noFill/>
                    </a:lnL>
                    <a:lnR>
                      <a:noFill/>
                    </a:lnR>
                    <a:lnT>
                      <a:noFill/>
                    </a:lnT>
                    <a:lnB>
                      <a:noFill/>
                    </a:lnB>
                  </a:tcPr>
                </a:tc>
                <a:tc>
                  <a:txBody>
                    <a:bodyPr/>
                    <a:lstStyle/>
                    <a:p>
                      <a:pPr algn="ctr"/>
                      <a:r>
                        <a:rPr lang="en-US" sz="1200"/>
                        <a:t>Yes (with A7)</a:t>
                      </a:r>
                    </a:p>
                  </a:txBody>
                  <a:tcPr marL="49736" marR="49736" marT="24868" marB="24868" anchor="ctr">
                    <a:lnL>
                      <a:noFill/>
                    </a:lnL>
                    <a:lnR>
                      <a:noFill/>
                    </a:lnR>
                    <a:lnT>
                      <a:noFill/>
                    </a:lnT>
                    <a:lnB>
                      <a:noFill/>
                    </a:lnB>
                  </a:tcPr>
                </a:tc>
                <a:tc>
                  <a:txBody>
                    <a:bodyPr/>
                    <a:lstStyle/>
                    <a:p>
                      <a:pPr algn="ctr"/>
                      <a:r>
                        <a:rPr lang="en-US" sz="1200"/>
                        <a:t>2014</a:t>
                      </a:r>
                    </a:p>
                  </a:txBody>
                  <a:tcPr marL="49736" marR="49736" marT="24868" marB="24868" anchor="ctr">
                    <a:lnL>
                      <a:noFill/>
                    </a:lnL>
                    <a:lnR>
                      <a:noFill/>
                    </a:lnR>
                    <a:lnT>
                      <a:noFill/>
                    </a:lnT>
                    <a:lnB>
                      <a:noFill/>
                    </a:lnB>
                  </a:tcPr>
                </a:tc>
                <a:tc>
                  <a:txBody>
                    <a:bodyPr/>
                    <a:lstStyle/>
                    <a:p>
                      <a:pPr algn="ctr"/>
                      <a:r>
                        <a:rPr lang="en-US" sz="1200"/>
                        <a:t>2015</a:t>
                      </a:r>
                    </a:p>
                  </a:txBody>
                  <a:tcPr marL="49736" marR="49736" marT="24868" marB="24868" anchor="ctr">
                    <a:lnL>
                      <a:noFill/>
                    </a:lnL>
                    <a:lnR>
                      <a:noFill/>
                    </a:lnR>
                    <a:lnT>
                      <a:noFill/>
                    </a:lnT>
                    <a:lnB>
                      <a:noFill/>
                    </a:lnB>
                  </a:tcPr>
                </a:tc>
                <a:tc>
                  <a:txBody>
                    <a:bodyPr/>
                    <a:lstStyle/>
                    <a:p>
                      <a:pPr algn="ctr"/>
                      <a:r>
                        <a:rPr lang="hu-HU"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6"/>
                  </a:ext>
                </a:extLst>
              </a:tr>
              <a:tr h="472145">
                <a:tc>
                  <a:txBody>
                    <a:bodyPr/>
                    <a:lstStyle/>
                    <a:p>
                      <a:pPr algn="ctr"/>
                      <a:r>
                        <a:rPr lang="en-US" sz="1200" b="1" dirty="0"/>
                        <a:t>Cortex-A15</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4,0 DMIPS/MHz</a:t>
                      </a:r>
                    </a:p>
                  </a:txBody>
                  <a:tcPr marL="49736" marR="49736" marT="24868" marB="24868" anchor="ctr">
                    <a:lnL>
                      <a:noFill/>
                    </a:lnL>
                    <a:lnR>
                      <a:noFill/>
                    </a:lnR>
                    <a:lnT>
                      <a:noFill/>
                    </a:lnT>
                    <a:lnB>
                      <a:noFill/>
                    </a:lnB>
                  </a:tcPr>
                </a:tc>
                <a:tc>
                  <a:txBody>
                    <a:bodyPr/>
                    <a:lstStyle/>
                    <a:p>
                      <a:pPr algn="ctr"/>
                      <a:r>
                        <a:rPr lang="en-US" sz="1200"/>
                        <a:t>Yes (with A7)</a:t>
                      </a:r>
                    </a:p>
                  </a:txBody>
                  <a:tcPr marL="49736" marR="49736" marT="24868" marB="24868" anchor="ctr">
                    <a:lnL>
                      <a:noFill/>
                    </a:lnL>
                    <a:lnR>
                      <a:noFill/>
                    </a:lnR>
                    <a:lnT>
                      <a:noFill/>
                    </a:lnT>
                    <a:lnB>
                      <a:noFill/>
                    </a:lnB>
                  </a:tcPr>
                </a:tc>
                <a:tc>
                  <a:txBody>
                    <a:bodyPr/>
                    <a:lstStyle/>
                    <a:p>
                      <a:pPr algn="ctr"/>
                      <a:r>
                        <a:rPr lang="en-US" sz="1200"/>
                        <a:t>2010</a:t>
                      </a:r>
                    </a:p>
                  </a:txBody>
                  <a:tcPr marL="49736" marR="49736" marT="24868" marB="24868" anchor="ctr">
                    <a:lnL>
                      <a:noFill/>
                    </a:lnL>
                    <a:lnR>
                      <a:noFill/>
                    </a:lnR>
                    <a:lnT>
                      <a:noFill/>
                    </a:lnT>
                    <a:lnB>
                      <a:noFill/>
                    </a:lnB>
                  </a:tcPr>
                </a:tc>
                <a:tc>
                  <a:txBody>
                    <a:bodyPr/>
                    <a:lstStyle/>
                    <a:p>
                      <a:pPr algn="ctr"/>
                      <a:r>
                        <a:rPr lang="en-US" sz="1200" dirty="0" smtClean="0"/>
                        <a:t>Q2/2013</a:t>
                      </a:r>
                      <a:endParaRPr lang="en-US" sz="1200" dirty="0"/>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extLst>
                  <a:ext uri="{0D108BD9-81ED-4DB2-BD59-A6C34878D82A}">
                    <a16:rowId xmlns:a16="http://schemas.microsoft.com/office/drawing/2014/main" val="10007"/>
                  </a:ext>
                </a:extLst>
              </a:tr>
              <a:tr h="336562">
                <a:tc>
                  <a:txBody>
                    <a:bodyPr/>
                    <a:lstStyle/>
                    <a:p>
                      <a:pPr algn="ctr"/>
                      <a:r>
                        <a:rPr lang="hu-HU" sz="1200" b="1" dirty="0" smtClean="0"/>
                        <a:t>(</a:t>
                      </a:r>
                      <a:r>
                        <a:rPr lang="en-US" sz="1200" b="1" dirty="0" smtClean="0"/>
                        <a:t>Cortex-A12</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3,0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2013</a:t>
                      </a:r>
                    </a:p>
                  </a:txBody>
                  <a:tcPr marL="49736" marR="49736" marT="24868" marB="24868" anchor="ctr">
                    <a:lnL>
                      <a:noFill/>
                    </a:lnL>
                    <a:lnR>
                      <a:noFill/>
                    </a:lnR>
                    <a:lnT>
                      <a:noFill/>
                    </a:lnT>
                    <a:lnB>
                      <a:noFill/>
                    </a:lnB>
                  </a:tcPr>
                </a:tc>
                <a:tc>
                  <a:txBody>
                    <a:bodyPr/>
                    <a:lstStyle/>
                    <a:p>
                      <a:pPr algn="ctr"/>
                      <a:r>
                        <a:rPr lang="en-US" sz="1200" dirty="0" smtClean="0"/>
                        <a:t>H2/2015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8"/>
                  </a:ext>
                </a:extLst>
              </a:tr>
              <a:tr h="336562">
                <a:tc>
                  <a:txBody>
                    <a:bodyPr/>
                    <a:lstStyle/>
                    <a:p>
                      <a:pPr algn="ctr"/>
                      <a:r>
                        <a:rPr lang="en-US" sz="1200" b="1" dirty="0"/>
                        <a:t>Cortex-A9</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2,5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2007</a:t>
                      </a:r>
                    </a:p>
                  </a:txBody>
                  <a:tcPr marL="49736" marR="49736" marT="24868" marB="24868" anchor="ctr">
                    <a:lnL>
                      <a:noFill/>
                    </a:lnL>
                    <a:lnR>
                      <a:noFill/>
                    </a:lnR>
                    <a:lnT>
                      <a:noFill/>
                    </a:lnT>
                    <a:lnB>
                      <a:noFill/>
                    </a:lnB>
                  </a:tcPr>
                </a:tc>
                <a:tc>
                  <a:txBody>
                    <a:bodyPr/>
                    <a:lstStyle/>
                    <a:p>
                      <a:pPr algn="ctr"/>
                      <a:r>
                        <a:rPr lang="en-US" sz="1200" dirty="0" smtClean="0"/>
                        <a:t>2010</a:t>
                      </a:r>
                      <a:endParaRPr lang="en-US" sz="1200" dirty="0"/>
                    </a:p>
                  </a:txBody>
                  <a:tcPr marL="49736" marR="49736" marT="24868" marB="24868" anchor="ctr">
                    <a:lnL>
                      <a:noFill/>
                    </a:lnL>
                    <a:lnR>
                      <a:noFill/>
                    </a:lnR>
                    <a:lnT>
                      <a:noFill/>
                    </a:lnT>
                    <a:lnB>
                      <a:noFill/>
                    </a:lnB>
                  </a:tcPr>
                </a:tc>
                <a:tc>
                  <a:txBody>
                    <a:bodyPr/>
                    <a:lstStyle/>
                    <a:p>
                      <a:pPr algn="ctr"/>
                      <a:r>
                        <a:rPr lang="en-US"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9"/>
                  </a:ext>
                </a:extLst>
              </a:tr>
              <a:tr h="336562">
                <a:tc>
                  <a:txBody>
                    <a:bodyPr/>
                    <a:lstStyle/>
                    <a:p>
                      <a:pPr algn="ctr"/>
                      <a:r>
                        <a:rPr lang="en-US" sz="1200" b="1" dirty="0"/>
                        <a:t>Cortex-A8</a:t>
                      </a:r>
                    </a:p>
                  </a:txBody>
                  <a:tcPr marL="49736" marR="49736" marT="24868" marB="24868" anchor="ctr">
                    <a:lnL>
                      <a:noFill/>
                    </a:lnL>
                    <a:lnR>
                      <a:noFill/>
                    </a:lnR>
                    <a:lnT>
                      <a:noFill/>
                    </a:lnT>
                    <a:lnB>
                      <a:noFill/>
                    </a:lnB>
                    <a:solidFill>
                      <a:srgbClr val="FFE8B9"/>
                    </a:solidFill>
                  </a:tcPr>
                </a:tc>
                <a:tc>
                  <a:txBody>
                    <a:bodyPr/>
                    <a:lstStyle/>
                    <a:p>
                      <a:pPr algn="ctr"/>
                      <a:r>
                        <a:rPr lang="en-US" sz="1200" dirty="0"/>
                        <a:t>ARMv7 (32-bit)</a:t>
                      </a:r>
                    </a:p>
                  </a:txBody>
                  <a:tcPr marL="49736" marR="49736" marT="24868" marB="24868" anchor="ctr">
                    <a:lnL>
                      <a:noFill/>
                    </a:lnL>
                    <a:lnR>
                      <a:noFill/>
                    </a:lnR>
                    <a:lnT>
                      <a:noFill/>
                    </a:lnT>
                    <a:lnB>
                      <a:noFill/>
                    </a:lnB>
                  </a:tcPr>
                </a:tc>
                <a:tc>
                  <a:txBody>
                    <a:bodyPr/>
                    <a:lstStyle/>
                    <a:p>
                      <a:pPr algn="ctr"/>
                      <a:r>
                        <a:rPr lang="en-US" sz="1200"/>
                        <a:t>2,0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2005</a:t>
                      </a:r>
                    </a:p>
                  </a:txBody>
                  <a:tcPr marL="49736" marR="49736" marT="24868" marB="24868" anchor="ctr">
                    <a:lnL>
                      <a:noFill/>
                    </a:lnL>
                    <a:lnR>
                      <a:noFill/>
                    </a:lnR>
                    <a:lnT>
                      <a:noFill/>
                    </a:lnT>
                    <a:lnB>
                      <a:noFill/>
                    </a:lnB>
                  </a:tcPr>
                </a:tc>
                <a:tc>
                  <a:txBody>
                    <a:bodyPr/>
                    <a:lstStyle/>
                    <a:p>
                      <a:pPr algn="ctr"/>
                      <a:r>
                        <a:rPr lang="en-US" sz="1200" dirty="0" smtClean="0"/>
                        <a:t>2009</a:t>
                      </a:r>
                      <a:endParaRPr lang="en-US" sz="1200" dirty="0"/>
                    </a:p>
                  </a:txBody>
                  <a:tcPr marL="49736" marR="49736" marT="24868" marB="24868" anchor="ctr">
                    <a:lnL>
                      <a:noFill/>
                    </a:lnL>
                    <a:lnR>
                      <a:noFill/>
                    </a:lnR>
                    <a:lnT>
                      <a:noFill/>
                    </a:lnT>
                    <a:lnB>
                      <a:noFill/>
                    </a:lnB>
                  </a:tcPr>
                </a:tc>
                <a:tc>
                  <a:txBody>
                    <a:bodyPr/>
                    <a:lstStyle/>
                    <a:p>
                      <a:pPr algn="ctr"/>
                      <a:r>
                        <a:rPr lang="en-US" sz="1200" dirty="0" smtClean="0"/>
                        <a:t>Mainstream</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10"/>
                  </a:ext>
                </a:extLst>
              </a:tr>
              <a:tr h="472145">
                <a:tc>
                  <a:txBody>
                    <a:bodyPr/>
                    <a:lstStyle/>
                    <a:p>
                      <a:pPr algn="ctr"/>
                      <a:r>
                        <a:rPr lang="en-US" sz="1200" b="1" dirty="0"/>
                        <a:t>Cortex-A7</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1,9 DMIPS/MHz</a:t>
                      </a:r>
                    </a:p>
                  </a:txBody>
                  <a:tcPr marL="49736" marR="49736" marT="24868" marB="24868" anchor="ctr">
                    <a:lnL>
                      <a:noFill/>
                    </a:lnL>
                    <a:lnR>
                      <a:noFill/>
                    </a:lnR>
                    <a:lnT>
                      <a:noFill/>
                    </a:lnT>
                    <a:lnB>
                      <a:noFill/>
                    </a:lnB>
                  </a:tcPr>
                </a:tc>
                <a:tc>
                  <a:txBody>
                    <a:bodyPr/>
                    <a:lstStyle/>
                    <a:p>
                      <a:pPr algn="ctr"/>
                      <a:r>
                        <a:rPr lang="en-US" sz="1200"/>
                        <a:t>Yes (A15/A17)</a:t>
                      </a:r>
                    </a:p>
                  </a:txBody>
                  <a:tcPr marL="49736" marR="49736" marT="24868" marB="24868" anchor="ctr">
                    <a:lnL>
                      <a:noFill/>
                    </a:lnL>
                    <a:lnR>
                      <a:noFill/>
                    </a:lnR>
                    <a:lnT>
                      <a:noFill/>
                    </a:lnT>
                    <a:lnB>
                      <a:noFill/>
                    </a:lnB>
                  </a:tcPr>
                </a:tc>
                <a:tc>
                  <a:txBody>
                    <a:bodyPr/>
                    <a:lstStyle/>
                    <a:p>
                      <a:pPr algn="ctr"/>
                      <a:r>
                        <a:rPr lang="en-US" sz="1200"/>
                        <a:t>2011</a:t>
                      </a:r>
                    </a:p>
                  </a:txBody>
                  <a:tcPr marL="49736" marR="49736" marT="24868" marB="24868" anchor="ctr">
                    <a:lnL>
                      <a:noFill/>
                    </a:lnL>
                    <a:lnR>
                      <a:noFill/>
                    </a:lnR>
                    <a:lnT>
                      <a:noFill/>
                    </a:lnT>
                    <a:lnB>
                      <a:noFill/>
                    </a:lnB>
                  </a:tcPr>
                </a:tc>
                <a:tc>
                  <a:txBody>
                    <a:bodyPr/>
                    <a:lstStyle/>
                    <a:p>
                      <a:pPr algn="ctr"/>
                      <a:r>
                        <a:rPr lang="en-US" sz="1200" dirty="0" smtClean="0"/>
                        <a:t>2012</a:t>
                      </a:r>
                      <a:endParaRPr lang="en-US" sz="1200" dirty="0"/>
                    </a:p>
                  </a:txBody>
                  <a:tcPr marL="49736" marR="49736" marT="24868" marB="24868" anchor="ctr">
                    <a:lnL>
                      <a:noFill/>
                    </a:lnL>
                    <a:lnR>
                      <a:noFill/>
                    </a:lnR>
                    <a:lnT>
                      <a:noFill/>
                    </a:lnT>
                    <a:lnB>
                      <a:noFill/>
                    </a:lnB>
                  </a:tcPr>
                </a:tc>
                <a:tc>
                  <a:txBody>
                    <a:bodyPr/>
                    <a:lstStyle/>
                    <a:p>
                      <a:pPr algn="ctr"/>
                      <a:r>
                        <a:rPr lang="hu-HU" sz="1200" smtClean="0"/>
                        <a:t>Low power</a:t>
                      </a:r>
                      <a:endParaRPr lang="en-US" sz="1200"/>
                    </a:p>
                  </a:txBody>
                  <a:tcPr marL="49736" marR="49736" marT="24868" marB="24868" anchor="ctr">
                    <a:lnL>
                      <a:noFill/>
                    </a:lnL>
                    <a:lnR>
                      <a:noFill/>
                    </a:lnR>
                    <a:lnT>
                      <a:noFill/>
                    </a:lnT>
                    <a:lnB>
                      <a:noFill/>
                    </a:lnB>
                  </a:tcPr>
                </a:tc>
                <a:extLst>
                  <a:ext uri="{0D108BD9-81ED-4DB2-BD59-A6C34878D82A}">
                    <a16:rowId xmlns:a16="http://schemas.microsoft.com/office/drawing/2014/main" val="10011"/>
                  </a:ext>
                </a:extLst>
              </a:tr>
              <a:tr h="407935">
                <a:tc>
                  <a:txBody>
                    <a:bodyPr/>
                    <a:lstStyle/>
                    <a:p>
                      <a:pPr algn="ctr"/>
                      <a:r>
                        <a:rPr lang="en-US" sz="1200" b="1" dirty="0"/>
                        <a:t>Cortex-A5</a:t>
                      </a:r>
                    </a:p>
                  </a:txBody>
                  <a:tcPr marL="49736" marR="49736" marT="24868" marB="24868" anchor="ctr">
                    <a:lnL>
                      <a:noFill/>
                    </a:lnL>
                    <a:lnR>
                      <a:noFill/>
                    </a:lnR>
                    <a:lnT>
                      <a:noFill/>
                    </a:lnT>
                    <a:lnB>
                      <a:noFill/>
                    </a:lnB>
                    <a:solidFill>
                      <a:srgbClr val="FFE8B9"/>
                    </a:solidFill>
                  </a:tcPr>
                </a:tc>
                <a:tc>
                  <a:txBody>
                    <a:bodyPr/>
                    <a:lstStyle/>
                    <a:p>
                      <a:pPr algn="ctr"/>
                      <a:r>
                        <a:rPr lang="en-US" sz="1200"/>
                        <a:t>ARMv7 (32-bit)</a:t>
                      </a:r>
                    </a:p>
                  </a:txBody>
                  <a:tcPr marL="49736" marR="49736" marT="24868" marB="24868" anchor="ctr">
                    <a:lnL>
                      <a:noFill/>
                    </a:lnL>
                    <a:lnR>
                      <a:noFill/>
                    </a:lnR>
                    <a:lnT>
                      <a:noFill/>
                    </a:lnT>
                    <a:lnB>
                      <a:noFill/>
                    </a:lnB>
                  </a:tcPr>
                </a:tc>
                <a:tc>
                  <a:txBody>
                    <a:bodyPr/>
                    <a:lstStyle/>
                    <a:p>
                      <a:pPr algn="ctr"/>
                      <a:r>
                        <a:rPr lang="en-US" sz="1200"/>
                        <a:t>1,6 DMIPS/MHz</a:t>
                      </a:r>
                    </a:p>
                  </a:txBody>
                  <a:tcPr marL="49736" marR="49736" marT="24868" marB="24868" anchor="ctr">
                    <a:lnL>
                      <a:noFill/>
                    </a:lnL>
                    <a:lnR>
                      <a:noFill/>
                    </a:lnR>
                    <a:lnT>
                      <a:noFill/>
                    </a:lnT>
                    <a:lnB>
                      <a:noFill/>
                    </a:lnB>
                  </a:tcPr>
                </a:tc>
                <a:tc>
                  <a:txBody>
                    <a:bodyPr/>
                    <a:lstStyle/>
                    <a:p>
                      <a:pPr algn="ct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a:t>2009</a:t>
                      </a:r>
                    </a:p>
                  </a:txBody>
                  <a:tcPr marL="49736" marR="49736" marT="24868" marB="24868" anchor="ctr">
                    <a:lnL>
                      <a:noFill/>
                    </a:lnL>
                    <a:lnR>
                      <a:noFill/>
                    </a:lnR>
                    <a:lnT>
                      <a:noFill/>
                    </a:lnT>
                    <a:lnB>
                      <a:noFill/>
                    </a:lnB>
                  </a:tcPr>
                </a:tc>
                <a:tc>
                  <a:txBody>
                    <a:bodyPr/>
                    <a:lstStyle/>
                    <a:p>
                      <a:pPr algn="ctr"/>
                      <a:r>
                        <a:rPr lang="en-US" sz="1200" dirty="0" smtClean="0"/>
                        <a:t>2011</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3" name="TextBox 2"/>
          <p:cNvSpPr txBox="1"/>
          <p:nvPr/>
        </p:nvSpPr>
        <p:spPr>
          <a:xfrm>
            <a:off x="73620" y="506773"/>
            <a:ext cx="8444299" cy="369332"/>
          </a:xfrm>
          <a:prstGeom prst="rect">
            <a:avLst/>
          </a:prstGeom>
          <a:noFill/>
        </p:spPr>
        <p:txBody>
          <a:bodyPr wrap="none" rtlCol="0">
            <a:spAutoFit/>
          </a:bodyPr>
          <a:lstStyle/>
          <a:p>
            <a:r>
              <a:rPr lang="en-US" dirty="0" smtClean="0">
                <a:solidFill>
                  <a:srgbClr val="2D2D8A"/>
                </a:solidFill>
              </a:rPr>
              <a:t>Main features of the Cortex A series implementing the ARMv7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2664"/>
            <a:ext cx="9144000" cy="393700"/>
          </a:xfrm>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(16)</a:t>
            </a:r>
            <a:endParaRPr lang="en-US" dirty="0"/>
          </a:p>
        </p:txBody>
      </p:sp>
    </p:spTree>
    <p:extLst>
      <p:ext uri="{BB962C8B-B14F-4D97-AF65-F5344CB8AC3E}">
        <p14:creationId xmlns:p14="http://schemas.microsoft.com/office/powerpoint/2010/main" val="118021136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94065163"/>
              </p:ext>
            </p:extLst>
          </p:nvPr>
        </p:nvGraphicFramePr>
        <p:xfrm>
          <a:off x="74885" y="1133745"/>
          <a:ext cx="8982491" cy="2776221"/>
        </p:xfrm>
        <a:graphic>
          <a:graphicData uri="http://schemas.openxmlformats.org/drawingml/2006/table">
            <a:tbl>
              <a:tblPr/>
              <a:tblGrid>
                <a:gridCol w="1243631">
                  <a:extLst>
                    <a:ext uri="{9D8B030D-6E8A-4147-A177-3AD203B41FA5}">
                      <a16:colId xmlns:a16="http://schemas.microsoft.com/office/drawing/2014/main" val="20000"/>
                    </a:ext>
                  </a:extLst>
                </a:gridCol>
                <a:gridCol w="1473933">
                  <a:extLst>
                    <a:ext uri="{9D8B030D-6E8A-4147-A177-3AD203B41FA5}">
                      <a16:colId xmlns:a16="http://schemas.microsoft.com/office/drawing/2014/main" val="20001"/>
                    </a:ext>
                  </a:extLst>
                </a:gridCol>
                <a:gridCol w="1704235">
                  <a:extLst>
                    <a:ext uri="{9D8B030D-6E8A-4147-A177-3AD203B41FA5}">
                      <a16:colId xmlns:a16="http://schemas.microsoft.com/office/drawing/2014/main" val="20002"/>
                    </a:ext>
                  </a:extLst>
                </a:gridCol>
                <a:gridCol w="1335752">
                  <a:extLst>
                    <a:ext uri="{9D8B030D-6E8A-4147-A177-3AD203B41FA5}">
                      <a16:colId xmlns:a16="http://schemas.microsoft.com/office/drawing/2014/main" val="20003"/>
                    </a:ext>
                  </a:extLst>
                </a:gridCol>
                <a:gridCol w="1105450">
                  <a:extLst>
                    <a:ext uri="{9D8B030D-6E8A-4147-A177-3AD203B41FA5}">
                      <a16:colId xmlns:a16="http://schemas.microsoft.com/office/drawing/2014/main" val="20004"/>
                    </a:ext>
                  </a:extLst>
                </a:gridCol>
                <a:gridCol w="1013329">
                  <a:extLst>
                    <a:ext uri="{9D8B030D-6E8A-4147-A177-3AD203B41FA5}">
                      <a16:colId xmlns:a16="http://schemas.microsoft.com/office/drawing/2014/main" val="20005"/>
                    </a:ext>
                  </a:extLst>
                </a:gridCol>
                <a:gridCol w="1106161">
                  <a:extLst>
                    <a:ext uri="{9D8B030D-6E8A-4147-A177-3AD203B41FA5}">
                      <a16:colId xmlns:a16="http://schemas.microsoft.com/office/drawing/2014/main" val="20006"/>
                    </a:ext>
                  </a:extLst>
                </a:gridCol>
              </a:tblGrid>
              <a:tr h="315035">
                <a:tc>
                  <a:txBody>
                    <a:bodyPr/>
                    <a:lstStyle/>
                    <a:p>
                      <a:pPr algn="ctr"/>
                      <a:r>
                        <a:rPr lang="en-US" sz="1200" b="1" dirty="0"/>
                        <a:t>CPU Core</a:t>
                      </a:r>
                    </a:p>
                  </a:txBody>
                  <a:tcPr marL="49736" marR="49736" marT="24868" marB="24868" anchor="ctr">
                    <a:lnL>
                      <a:noFill/>
                    </a:lnL>
                    <a:lnR>
                      <a:noFill/>
                    </a:lnR>
                    <a:lnT>
                      <a:noFill/>
                    </a:lnT>
                    <a:lnB>
                      <a:noFill/>
                    </a:lnB>
                    <a:solidFill>
                      <a:srgbClr val="00B0F0"/>
                    </a:solidFill>
                  </a:tcPr>
                </a:tc>
                <a:tc>
                  <a:txBody>
                    <a:bodyPr/>
                    <a:lstStyle/>
                    <a:p>
                      <a:pPr algn="ctr"/>
                      <a:r>
                        <a:rPr lang="en-US" sz="1200" b="1" dirty="0"/>
                        <a:t>Architecture</a:t>
                      </a:r>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solidFill>
                      <a:srgbClr val="00B0F0"/>
                    </a:solidFill>
                  </a:tcPr>
                </a:tc>
                <a:tc>
                  <a:txBody>
                    <a:bodyPr/>
                    <a:lstStyle/>
                    <a:p>
                      <a:pPr algn="ctr"/>
                      <a:r>
                        <a:rPr lang="en-US" sz="1200" b="1" dirty="0"/>
                        <a:t>Target</a:t>
                      </a:r>
                    </a:p>
                  </a:txBody>
                  <a:tcPr marL="49736" marR="49736" marT="24868" marB="24868" anchor="ctr">
                    <a:lnL>
                      <a:noFill/>
                    </a:lnL>
                    <a:lnR>
                      <a:noFill/>
                    </a:lnR>
                    <a:lnT>
                      <a:noFill/>
                    </a:lnT>
                    <a:lnB>
                      <a:noFill/>
                    </a:lnB>
                    <a:solidFill>
                      <a:srgbClr val="00B0F0"/>
                    </a:solidFill>
                  </a:tcPr>
                </a:tc>
                <a:extLst>
                  <a:ext uri="{0D108BD9-81ED-4DB2-BD59-A6C34878D82A}">
                    <a16:rowId xmlns:a16="http://schemas.microsoft.com/office/drawing/2014/main" val="10000"/>
                  </a:ext>
                </a:extLst>
              </a:tr>
              <a:tr h="472145">
                <a:tc>
                  <a:txBody>
                    <a:bodyPr/>
                    <a:lstStyle/>
                    <a:p>
                      <a:pPr algn="ctr"/>
                      <a:r>
                        <a:rPr lang="hu-HU" sz="1200" b="1" dirty="0" smtClean="0"/>
                        <a:t>Cortex-A73</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7.4-8.5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A53/A35)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1"/>
                  </a:ext>
                </a:extLst>
              </a:tr>
              <a:tr h="472145">
                <a:tc>
                  <a:txBody>
                    <a:bodyPr/>
                    <a:lstStyle/>
                    <a:p>
                      <a:pPr algn="ctr"/>
                      <a:r>
                        <a:rPr lang="hu-HU" sz="1200" b="1" dirty="0" smtClean="0"/>
                        <a:t>Cortex-A72</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6.3-7.3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A53/A35)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2015</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2"/>
                  </a:ext>
                </a:extLst>
              </a:tr>
              <a:tr h="472145">
                <a:tc>
                  <a:txBody>
                    <a:bodyPr/>
                    <a:lstStyle/>
                    <a:p>
                      <a:pPr algn="ctr"/>
                      <a:r>
                        <a:rPr lang="en-US" sz="1200" b="1" dirty="0"/>
                        <a:t>Cortex-A57</a:t>
                      </a:r>
                    </a:p>
                  </a:txBody>
                  <a:tcPr marL="49736" marR="49736" marT="24868" marB="24868" anchor="ctr">
                    <a:lnL>
                      <a:noFill/>
                    </a:lnL>
                    <a:lnR>
                      <a:noFill/>
                    </a:lnR>
                    <a:lnT>
                      <a:noFill/>
                    </a:lnT>
                    <a:lnB>
                      <a:noFill/>
                    </a:lnB>
                    <a:solidFill>
                      <a:srgbClr val="FFE8B9"/>
                    </a:solidFill>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a:t>4,8 DMIPS/MHz</a:t>
                      </a:r>
                    </a:p>
                  </a:txBody>
                  <a:tcPr marL="49736" marR="49736" marT="24868" marB="24868" anchor="ctr">
                    <a:lnL>
                      <a:noFill/>
                    </a:lnL>
                    <a:lnR>
                      <a:noFill/>
                    </a:lnR>
                    <a:lnT>
                      <a:noFill/>
                    </a:lnT>
                    <a:lnB>
                      <a:noFill/>
                    </a:lnB>
                  </a:tcPr>
                </a:tc>
                <a:tc>
                  <a:txBody>
                    <a:bodyPr/>
                    <a:lstStyle/>
                    <a:p>
                      <a:pPr algn="ctr"/>
                      <a:r>
                        <a:rPr lang="en-US" sz="1200" smtClean="0"/>
                        <a:t>Yes</a:t>
                      </a:r>
                      <a:endParaRPr lang="hu-HU" sz="1200" smtClean="0"/>
                    </a:p>
                    <a:p>
                      <a:pPr algn="ctr"/>
                      <a:r>
                        <a:rPr lang="en-US" sz="1200" smtClean="0"/>
                        <a:t>(</a:t>
                      </a:r>
                      <a:r>
                        <a:rPr lang="en-US" sz="1200"/>
                        <a:t>with A53)</a:t>
                      </a:r>
                    </a:p>
                  </a:txBody>
                  <a:tcPr marL="49736" marR="49736" marT="24868" marB="24868" anchor="ctr">
                    <a:lnL>
                      <a:noFill/>
                    </a:lnL>
                    <a:lnR>
                      <a:noFill/>
                    </a:lnR>
                    <a:lnT>
                      <a:noFill/>
                    </a:lnT>
                    <a:lnB>
                      <a:noFill/>
                    </a:lnB>
                  </a:tcPr>
                </a:tc>
                <a:tc>
                  <a:txBody>
                    <a:bodyPr/>
                    <a:lstStyle/>
                    <a:p>
                      <a:pPr algn="ctr"/>
                      <a:r>
                        <a:rPr lang="en-US" sz="1200"/>
                        <a:t>2012</a:t>
                      </a:r>
                    </a:p>
                  </a:txBody>
                  <a:tcPr marL="49736" marR="49736" marT="24868" marB="24868" anchor="ctr">
                    <a:lnL>
                      <a:noFill/>
                    </a:lnL>
                    <a:lnR>
                      <a:noFill/>
                    </a:lnR>
                    <a:lnT>
                      <a:noFill/>
                    </a:lnT>
                    <a:lnB>
                      <a:noFill/>
                    </a:lnB>
                  </a:tcPr>
                </a:tc>
                <a:tc>
                  <a:txBody>
                    <a:bodyPr/>
                    <a:lstStyle/>
                    <a:p>
                      <a:pPr algn="ctr"/>
                      <a:r>
                        <a:rPr lang="en-US" sz="1200"/>
                        <a:t>2015</a:t>
                      </a:r>
                    </a:p>
                  </a:txBody>
                  <a:tcPr marL="49736" marR="49736" marT="24868" marB="24868" anchor="ctr">
                    <a:lnL>
                      <a:noFill/>
                    </a:lnL>
                    <a:lnR>
                      <a:noFill/>
                    </a:lnR>
                    <a:lnT>
                      <a:noFill/>
                    </a:lnT>
                    <a:lnB>
                      <a:noFill/>
                    </a:lnB>
                  </a:tcPr>
                </a:tc>
                <a:tc>
                  <a:txBody>
                    <a:bodyPr/>
                    <a:lstStyle/>
                    <a:p>
                      <a:pPr algn="ctr"/>
                      <a:r>
                        <a:rPr lang="en-US" sz="1200"/>
                        <a:t>High-end</a:t>
                      </a:r>
                    </a:p>
                  </a:txBody>
                  <a:tcPr marL="49736" marR="49736" marT="24868" marB="24868" anchor="ctr">
                    <a:lnL>
                      <a:noFill/>
                    </a:lnL>
                    <a:lnR>
                      <a:noFill/>
                    </a:lnR>
                    <a:lnT>
                      <a:noFill/>
                    </a:lnT>
                    <a:lnB>
                      <a:noFill/>
                    </a:lnB>
                  </a:tcPr>
                </a:tc>
                <a:extLst>
                  <a:ext uri="{0D108BD9-81ED-4DB2-BD59-A6C34878D82A}">
                    <a16:rowId xmlns:a16="http://schemas.microsoft.com/office/drawing/2014/main" val="10003"/>
                  </a:ext>
                </a:extLst>
              </a:tr>
              <a:tr h="472145">
                <a:tc>
                  <a:txBody>
                    <a:bodyPr/>
                    <a:lstStyle/>
                    <a:p>
                      <a:pPr algn="ctr"/>
                      <a:r>
                        <a:rPr lang="en-US" sz="1200" b="1" dirty="0"/>
                        <a:t>Cortex-A53</a:t>
                      </a:r>
                    </a:p>
                  </a:txBody>
                  <a:tcPr marL="49736" marR="49736" marT="24868" marB="24868" anchor="ctr">
                    <a:lnL>
                      <a:noFill/>
                    </a:lnL>
                    <a:lnR>
                      <a:noFill/>
                    </a:lnR>
                    <a:lnT>
                      <a:noFill/>
                    </a:lnT>
                    <a:lnB>
                      <a:noFill/>
                    </a:lnB>
                    <a:solidFill>
                      <a:srgbClr val="FFE8B9"/>
                    </a:solidFill>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dirty="0"/>
                        <a:t>2,3 DMIPS/MHz</a:t>
                      </a:r>
                    </a:p>
                  </a:txBody>
                  <a:tcPr marL="49736" marR="49736" marT="24868" marB="24868" anchor="ctr">
                    <a:lnL>
                      <a:noFill/>
                    </a:lnL>
                    <a:lnR>
                      <a:noFill/>
                    </a:lnR>
                    <a:lnT>
                      <a:noFill/>
                    </a:lnT>
                    <a:lnB>
                      <a:noFill/>
                    </a:lnB>
                  </a:tcPr>
                </a:tc>
                <a:tc>
                  <a:txBody>
                    <a:bodyPr/>
                    <a:lstStyle/>
                    <a:p>
                      <a:pPr algn="ctr"/>
                      <a:r>
                        <a:rPr lang="en-US" sz="1200" dirty="0"/>
                        <a:t>Yes (with A57)</a:t>
                      </a:r>
                    </a:p>
                  </a:txBody>
                  <a:tcPr marL="49736" marR="49736" marT="24868" marB="24868" anchor="ctr">
                    <a:lnL>
                      <a:noFill/>
                    </a:lnL>
                    <a:lnR>
                      <a:noFill/>
                    </a:lnR>
                    <a:lnT>
                      <a:noFill/>
                    </a:lnT>
                    <a:lnB>
                      <a:noFill/>
                    </a:lnB>
                  </a:tcPr>
                </a:tc>
                <a:tc>
                  <a:txBody>
                    <a:bodyPr/>
                    <a:lstStyle/>
                    <a:p>
                      <a:pPr algn="ctr"/>
                      <a:r>
                        <a:rPr lang="en-US" sz="1200" dirty="0"/>
                        <a:t>2012</a:t>
                      </a:r>
                    </a:p>
                  </a:txBody>
                  <a:tcPr marL="49736" marR="49736" marT="24868" marB="24868" anchor="ctr">
                    <a:lnL>
                      <a:noFill/>
                    </a:lnL>
                    <a:lnR>
                      <a:noFill/>
                    </a:lnR>
                    <a:lnT>
                      <a:noFill/>
                    </a:lnT>
                    <a:lnB>
                      <a:noFill/>
                    </a:lnB>
                  </a:tcPr>
                </a:tc>
                <a:tc>
                  <a:txBody>
                    <a:bodyPr/>
                    <a:lstStyle/>
                    <a:p>
                      <a:pPr algn="ctr"/>
                      <a:r>
                        <a:rPr lang="en-US" sz="1200" dirty="0" smtClean="0"/>
                        <a:t>H2/2014</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4"/>
                  </a:ext>
                </a:extLst>
              </a:tr>
              <a:tr h="472145">
                <a:tc>
                  <a:txBody>
                    <a:bodyPr/>
                    <a:lstStyle/>
                    <a:p>
                      <a:pPr algn="ctr"/>
                      <a:r>
                        <a:rPr lang="en-US" sz="1200" b="1" dirty="0" smtClean="0"/>
                        <a:t>Cortex-A</a:t>
                      </a:r>
                      <a:r>
                        <a:rPr lang="hu-HU" sz="1200" b="1" dirty="0" smtClean="0"/>
                        <a:t>35</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en-US" sz="1200" dirty="0"/>
                        <a:t>ARMv8 (64-bit)</a:t>
                      </a:r>
                    </a:p>
                  </a:txBody>
                  <a:tcPr marL="49736" marR="49736" marT="24868" marB="24868" anchor="ctr">
                    <a:lnL>
                      <a:noFill/>
                    </a:lnL>
                    <a:lnR>
                      <a:noFill/>
                    </a:lnR>
                    <a:lnT>
                      <a:noFill/>
                    </a:lnT>
                    <a:lnB>
                      <a:noFill/>
                    </a:lnB>
                  </a:tcPr>
                </a:tc>
                <a:tc>
                  <a:txBody>
                    <a:bodyPr/>
                    <a:lstStyle/>
                    <a:p>
                      <a:pPr algn="ctr"/>
                      <a:r>
                        <a:rPr lang="en-US" sz="1200" dirty="0" smtClean="0"/>
                        <a:t>2,</a:t>
                      </a:r>
                      <a:r>
                        <a:rPr lang="hu-HU" sz="1200" dirty="0" smtClean="0"/>
                        <a:t>1</a:t>
                      </a:r>
                      <a:r>
                        <a:rPr lang="en-US" sz="1200" dirty="0"/>
                        <a:t> DMIPS/MHz</a:t>
                      </a:r>
                    </a:p>
                  </a:txBody>
                  <a:tcPr marL="49736" marR="49736" marT="24868" marB="24868" anchor="ctr">
                    <a:lnL>
                      <a:noFill/>
                    </a:lnL>
                    <a:lnR>
                      <a:noFill/>
                    </a:lnR>
                    <a:lnT>
                      <a:noFill/>
                    </a:lnT>
                    <a:lnB>
                      <a:noFill/>
                    </a:lnB>
                  </a:tcPr>
                </a:tc>
                <a:tc>
                  <a:txBody>
                    <a:bodyPr/>
                    <a:lstStyle/>
                    <a:p>
                      <a:pPr algn="ctr"/>
                      <a:r>
                        <a:rPr lang="en-US" sz="1200" dirty="0"/>
                        <a:t>Yes (with </a:t>
                      </a:r>
                      <a:r>
                        <a:rPr lang="en-US" sz="1200" dirty="0" smtClean="0"/>
                        <a:t>A57</a:t>
                      </a:r>
                      <a:r>
                        <a:rPr lang="hu-HU" sz="1200" dirty="0" smtClean="0"/>
                        <a:t>/A72</a:t>
                      </a:r>
                      <a:r>
                        <a:rPr lang="en-US" sz="1200" dirty="0" smtClean="0"/>
                        <a: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201</a:t>
                      </a:r>
                      <a:r>
                        <a:rPr lang="hu-HU" sz="1200" dirty="0" smtClean="0"/>
                        <a:t>5</a:t>
                      </a:r>
                      <a:endParaRPr lang="en-US" sz="1200" dirty="0"/>
                    </a:p>
                  </a:txBody>
                  <a:tcPr marL="49736" marR="49736" marT="24868" marB="24868" anchor="ctr">
                    <a:lnL>
                      <a:noFill/>
                    </a:lnL>
                    <a:lnR>
                      <a:noFill/>
                    </a:lnR>
                    <a:lnT>
                      <a:noFill/>
                    </a:lnT>
                    <a:lnB>
                      <a:noFill/>
                    </a:lnB>
                  </a:tcPr>
                </a:tc>
                <a:tc>
                  <a:txBody>
                    <a:bodyPr/>
                    <a:lstStyle/>
                    <a:p>
                      <a:pPr algn="ctr"/>
                      <a:r>
                        <a:rPr lang="en-US" sz="1200" dirty="0" smtClean="0"/>
                        <a:t>H2/201</a:t>
                      </a:r>
                      <a:r>
                        <a:rPr lang="hu-HU" sz="1200" dirty="0" smtClean="0"/>
                        <a:t>6</a:t>
                      </a:r>
                      <a:endParaRPr lang="en-US" sz="1200" dirty="0"/>
                    </a:p>
                  </a:txBody>
                  <a:tcPr marL="49736" marR="49736" marT="24868" marB="24868" anchor="ctr">
                    <a:lnL>
                      <a:noFill/>
                    </a:lnL>
                    <a:lnR>
                      <a:noFill/>
                    </a:lnR>
                    <a:lnT>
                      <a:noFill/>
                    </a:lnT>
                    <a:lnB>
                      <a:noFill/>
                    </a:lnB>
                  </a:tcPr>
                </a:tc>
                <a:tc>
                  <a:txBody>
                    <a:bodyPr/>
                    <a:lstStyle/>
                    <a:p>
                      <a:pPr algn="ctr"/>
                      <a:r>
                        <a:rPr lang="hu-HU" sz="1200" dirty="0" smtClean="0"/>
                        <a:t>Low power</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3" name="TextBox 2"/>
          <p:cNvSpPr txBox="1"/>
          <p:nvPr/>
        </p:nvSpPr>
        <p:spPr>
          <a:xfrm>
            <a:off x="73620" y="506773"/>
            <a:ext cx="8926803" cy="369332"/>
          </a:xfrm>
          <a:prstGeom prst="rect">
            <a:avLst/>
          </a:prstGeom>
          <a:noFill/>
        </p:spPr>
        <p:txBody>
          <a:bodyPr wrap="none" rtlCol="0">
            <a:spAutoFit/>
          </a:bodyPr>
          <a:lstStyle/>
          <a:p>
            <a:r>
              <a:rPr lang="en-US" dirty="0" smtClean="0">
                <a:solidFill>
                  <a:srgbClr val="2D2D8A"/>
                </a:solidFill>
              </a:rPr>
              <a:t>Main features of the Cortex A series implementing the ARMv8.0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2664"/>
            <a:ext cx="9144000" cy="393700"/>
          </a:xfrm>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(17)</a:t>
            </a:r>
            <a:endParaRPr lang="en-US" dirty="0"/>
          </a:p>
        </p:txBody>
      </p:sp>
    </p:spTree>
    <p:extLst>
      <p:ext uri="{BB962C8B-B14F-4D97-AF65-F5344CB8AC3E}">
        <p14:creationId xmlns:p14="http://schemas.microsoft.com/office/powerpoint/2010/main" val="110751041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17b)</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12357576"/>
              </p:ext>
            </p:extLst>
          </p:nvPr>
        </p:nvGraphicFramePr>
        <p:xfrm>
          <a:off x="94135" y="1133745"/>
          <a:ext cx="8982491" cy="1831931"/>
        </p:xfrm>
        <a:graphic>
          <a:graphicData uri="http://schemas.openxmlformats.org/drawingml/2006/table">
            <a:tbl>
              <a:tblPr/>
              <a:tblGrid>
                <a:gridCol w="1192500">
                  <a:extLst>
                    <a:ext uri="{9D8B030D-6E8A-4147-A177-3AD203B41FA5}">
                      <a16:colId xmlns:a16="http://schemas.microsoft.com/office/drawing/2014/main" val="20000"/>
                    </a:ext>
                  </a:extLst>
                </a:gridCol>
                <a:gridCol w="1395155">
                  <a:extLst>
                    <a:ext uri="{9D8B030D-6E8A-4147-A177-3AD203B41FA5}">
                      <a16:colId xmlns:a16="http://schemas.microsoft.com/office/drawing/2014/main" val="20001"/>
                    </a:ext>
                  </a:extLst>
                </a:gridCol>
                <a:gridCol w="1980220">
                  <a:extLst>
                    <a:ext uri="{9D8B030D-6E8A-4147-A177-3AD203B41FA5}">
                      <a16:colId xmlns:a16="http://schemas.microsoft.com/office/drawing/2014/main" val="20002"/>
                    </a:ext>
                  </a:extLst>
                </a:gridCol>
                <a:gridCol w="130514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949231">
                  <a:extLst>
                    <a:ext uri="{9D8B030D-6E8A-4147-A177-3AD203B41FA5}">
                      <a16:colId xmlns:a16="http://schemas.microsoft.com/office/drawing/2014/main" val="20006"/>
                    </a:ext>
                  </a:extLst>
                </a:gridCol>
              </a:tblGrid>
              <a:tr h="315035">
                <a:tc>
                  <a:txBody>
                    <a:bodyPr/>
                    <a:lstStyle/>
                    <a:p>
                      <a:pPr algn="ctr"/>
                      <a:r>
                        <a:rPr lang="en-US" sz="1200" b="1" dirty="0"/>
                        <a:t>CPU Core</a:t>
                      </a:r>
                    </a:p>
                  </a:txBody>
                  <a:tcPr marL="49736" marR="49736" marT="24868" marB="24868" anchor="ctr">
                    <a:lnL>
                      <a:noFill/>
                    </a:lnL>
                    <a:lnR>
                      <a:noFill/>
                    </a:lnR>
                    <a:lnT>
                      <a:noFill/>
                    </a:lnT>
                    <a:lnB>
                      <a:noFill/>
                    </a:lnB>
                    <a:solidFill>
                      <a:srgbClr val="00B0F0"/>
                    </a:solidFill>
                  </a:tcPr>
                </a:tc>
                <a:tc>
                  <a:txBody>
                    <a:bodyPr/>
                    <a:lstStyle/>
                    <a:p>
                      <a:pPr algn="ctr"/>
                      <a:r>
                        <a:rPr lang="en-US" sz="1200" b="1" dirty="0"/>
                        <a:t>Architecture</a:t>
                      </a:r>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Efficiency</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err="1"/>
                        <a:t>big.LITTLE</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smtClean="0"/>
                        <a:t>Announced</a:t>
                      </a:r>
                      <a:endParaRPr lang="en-US" sz="1200" b="1" dirty="0"/>
                    </a:p>
                  </a:txBody>
                  <a:tcPr marL="49736" marR="49736" marT="24868" marB="24868" anchor="ctr">
                    <a:lnL>
                      <a:noFill/>
                    </a:lnL>
                    <a:lnR>
                      <a:noFill/>
                    </a:lnR>
                    <a:lnT>
                      <a:noFill/>
                    </a:lnT>
                    <a:lnB>
                      <a:noFill/>
                    </a:lnB>
                    <a:solidFill>
                      <a:srgbClr val="00B0F0"/>
                    </a:solidFill>
                  </a:tcPr>
                </a:tc>
                <a:tc>
                  <a:txBody>
                    <a:bodyPr/>
                    <a:lstStyle/>
                    <a:p>
                      <a:pPr algn="ctr"/>
                      <a:r>
                        <a:rPr lang="en-US" sz="1200" b="1" dirty="0"/>
                        <a:t>Available</a:t>
                      </a:r>
                      <a:br>
                        <a:rPr lang="en-US" sz="1200" b="1" dirty="0"/>
                      </a:br>
                      <a:r>
                        <a:rPr lang="en-US" sz="1200" b="1" dirty="0"/>
                        <a:t>in devices</a:t>
                      </a:r>
                    </a:p>
                  </a:txBody>
                  <a:tcPr marL="49736" marR="49736" marT="24868" marB="24868" anchor="ctr">
                    <a:lnL>
                      <a:noFill/>
                    </a:lnL>
                    <a:lnR>
                      <a:noFill/>
                    </a:lnR>
                    <a:lnT>
                      <a:noFill/>
                    </a:lnT>
                    <a:lnB>
                      <a:noFill/>
                    </a:lnB>
                    <a:solidFill>
                      <a:srgbClr val="00B0F0"/>
                    </a:solidFill>
                  </a:tcPr>
                </a:tc>
                <a:tc>
                  <a:txBody>
                    <a:bodyPr/>
                    <a:lstStyle/>
                    <a:p>
                      <a:pPr algn="ctr"/>
                      <a:r>
                        <a:rPr lang="en-US" sz="1200" b="1" dirty="0"/>
                        <a:t>Target</a:t>
                      </a:r>
                    </a:p>
                  </a:txBody>
                  <a:tcPr marL="49736" marR="49736" marT="24868" marB="24868" anchor="ctr">
                    <a:lnL>
                      <a:noFill/>
                    </a:lnL>
                    <a:lnR>
                      <a:noFill/>
                    </a:lnR>
                    <a:lnT>
                      <a:noFill/>
                    </a:lnT>
                    <a:lnB>
                      <a:noFill/>
                    </a:lnB>
                    <a:solidFill>
                      <a:srgbClr val="00B0F0"/>
                    </a:solidFill>
                  </a:tcPr>
                </a:tc>
                <a:extLst>
                  <a:ext uri="{0D108BD9-81ED-4DB2-BD59-A6C34878D82A}">
                    <a16:rowId xmlns:a16="http://schemas.microsoft.com/office/drawing/2014/main" val="10000"/>
                  </a:ext>
                </a:extLst>
              </a:tr>
              <a:tr h="472145">
                <a:tc>
                  <a:txBody>
                    <a:bodyPr/>
                    <a:lstStyle/>
                    <a:p>
                      <a:pPr algn="ctr"/>
                      <a:r>
                        <a:rPr lang="hu-HU" sz="1200" b="1" dirty="0" smtClean="0"/>
                        <a:t>Cortex-A7</a:t>
                      </a:r>
                      <a:r>
                        <a:rPr lang="en-US" sz="1200" b="1" dirty="0" smtClean="0"/>
                        <a:t>6</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~10.7-12.4</a:t>
                      </a:r>
                      <a:r>
                        <a:rPr lang="hu-HU" sz="1200" dirty="0" smtClean="0"/>
                        <a:t> 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a:t>
                      </a:r>
                      <a:r>
                        <a:rPr lang="en-US" sz="1200" dirty="0" smtClean="0"/>
                        <a:t>5</a:t>
                      </a:r>
                      <a:r>
                        <a:rPr lang="hu-HU" sz="1200" dirty="0" smtClean="0"/>
                        <a: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1"/>
                  </a:ext>
                </a:extLst>
              </a:tr>
              <a:tr h="472145">
                <a:tc>
                  <a:txBody>
                    <a:bodyPr/>
                    <a:lstStyle/>
                    <a:p>
                      <a:pPr algn="ctr"/>
                      <a:r>
                        <a:rPr lang="hu-HU" sz="1200" b="1" dirty="0" smtClean="0"/>
                        <a:t>Cortex-A7</a:t>
                      </a:r>
                      <a:r>
                        <a:rPr lang="en-US" sz="1200" b="1" dirty="0" smtClean="0"/>
                        <a:t>5</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~8.2-9.5 </a:t>
                      </a:r>
                      <a:r>
                        <a:rPr lang="hu-HU" sz="1200" dirty="0" smtClean="0"/>
                        <a:t>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A5</a:t>
                      </a:r>
                      <a:r>
                        <a:rPr lang="en-US" sz="1200" dirty="0" smtClean="0"/>
                        <a:t>5</a:t>
                      </a:r>
                      <a:r>
                        <a:rPr lang="hu-HU" sz="1200" dirty="0" smtClean="0"/>
                        <a: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hu-HU" sz="1200" dirty="0" smtClean="0"/>
                        <a:t>High-end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0002"/>
                  </a:ext>
                </a:extLst>
              </a:tr>
              <a:tr h="472145">
                <a:tc>
                  <a:txBody>
                    <a:bodyPr/>
                    <a:lstStyle/>
                    <a:p>
                      <a:pPr algn="ctr"/>
                      <a:r>
                        <a:rPr lang="en-US" sz="1200" b="1" dirty="0" smtClean="0"/>
                        <a:t>Cortex-A55</a:t>
                      </a:r>
                      <a:endParaRPr lang="en-US" sz="1200" b="1" dirty="0"/>
                    </a:p>
                  </a:txBody>
                  <a:tcPr marL="49736" marR="49736" marT="24868" marB="24868" anchor="ctr">
                    <a:lnL>
                      <a:noFill/>
                    </a:lnL>
                    <a:lnR>
                      <a:noFill/>
                    </a:lnR>
                    <a:lnT>
                      <a:noFill/>
                    </a:lnT>
                    <a:lnB>
                      <a:noFill/>
                    </a:lnB>
                    <a:solidFill>
                      <a:srgbClr val="FFE8B9"/>
                    </a:solidFill>
                  </a:tcPr>
                </a:tc>
                <a:tc>
                  <a:txBody>
                    <a:bodyPr/>
                    <a:lstStyle/>
                    <a:p>
                      <a:pPr algn="ctr"/>
                      <a:r>
                        <a:rPr lang="hu-HU" sz="1200" dirty="0" smtClean="0"/>
                        <a:t>ARMv8 (64-bit)</a:t>
                      </a:r>
                      <a:endParaRPr lang="en-US" sz="1200" dirty="0"/>
                    </a:p>
                  </a:txBody>
                  <a:tcPr marL="49736" marR="49736" marT="24868" marB="24868" anchor="ctr">
                    <a:lnL>
                      <a:noFill/>
                    </a:lnL>
                    <a:lnR>
                      <a:noFill/>
                    </a:lnR>
                    <a:lnT>
                      <a:noFill/>
                    </a:lnT>
                    <a:lnB>
                      <a:noFill/>
                    </a:lnB>
                  </a:tcPr>
                </a:tc>
                <a:tc>
                  <a:txBody>
                    <a:bodyPr/>
                    <a:lstStyle/>
                    <a:p>
                      <a:pPr algn="ctr"/>
                      <a:r>
                        <a:rPr lang="en-US" sz="1200" dirty="0" smtClean="0"/>
                        <a:t>~3 </a:t>
                      </a:r>
                      <a:r>
                        <a:rPr lang="hu-HU" sz="1200" dirty="0" smtClean="0"/>
                        <a:t>DMIPS/MHz</a:t>
                      </a:r>
                      <a:endParaRPr lang="en-US" sz="1200" dirty="0"/>
                    </a:p>
                  </a:txBody>
                  <a:tcPr marL="49736" marR="49736" marT="24868" marB="24868" anchor="ctr">
                    <a:lnL>
                      <a:noFill/>
                    </a:lnL>
                    <a:lnR>
                      <a:noFill/>
                    </a:lnR>
                    <a:lnT>
                      <a:noFill/>
                    </a:lnT>
                    <a:lnB>
                      <a:noFill/>
                    </a:lnB>
                  </a:tcPr>
                </a:tc>
                <a:tc>
                  <a:txBody>
                    <a:bodyPr/>
                    <a:lstStyle/>
                    <a:p>
                      <a:pPr algn="ctr"/>
                      <a:r>
                        <a:rPr lang="hu-HU" sz="1200" dirty="0" smtClean="0"/>
                        <a:t>Yes </a:t>
                      </a:r>
                    </a:p>
                    <a:p>
                      <a:pPr algn="ctr"/>
                      <a:r>
                        <a:rPr lang="hu-HU" sz="1200" dirty="0" smtClean="0"/>
                        <a:t>(with A</a:t>
                      </a:r>
                      <a:r>
                        <a:rPr lang="en-US" sz="1200" dirty="0" smtClean="0"/>
                        <a:t>75/A76</a:t>
                      </a:r>
                      <a:r>
                        <a:rPr lang="hu-HU" sz="1200" dirty="0" smtClean="0"/>
                        <a:t>)</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7</a:t>
                      </a:r>
                      <a:endParaRPr lang="en-US" sz="1200" dirty="0"/>
                    </a:p>
                  </a:txBody>
                  <a:tcPr marL="49736" marR="49736" marT="24868" marB="24868" anchor="ctr">
                    <a:lnL>
                      <a:noFill/>
                    </a:lnL>
                    <a:lnR>
                      <a:noFill/>
                    </a:lnR>
                    <a:lnT>
                      <a:noFill/>
                    </a:lnT>
                    <a:lnB>
                      <a:noFill/>
                    </a:lnB>
                  </a:tcPr>
                </a:tc>
                <a:tc>
                  <a:txBody>
                    <a:bodyPr/>
                    <a:lstStyle/>
                    <a:p>
                      <a:pPr algn="ctr"/>
                      <a:r>
                        <a:rPr lang="hu-HU" sz="1200" dirty="0" smtClean="0"/>
                        <a:t>201</a:t>
                      </a:r>
                      <a:r>
                        <a:rPr lang="en-US" sz="1200" dirty="0" smtClean="0"/>
                        <a:t>8</a:t>
                      </a:r>
                      <a:endParaRPr lang="en-US" sz="1200" dirty="0"/>
                    </a:p>
                  </a:txBody>
                  <a:tcPr marL="49736" marR="49736" marT="24868" marB="24868" anchor="ctr">
                    <a:lnL>
                      <a:noFill/>
                    </a:lnL>
                    <a:lnR>
                      <a:noFill/>
                    </a:lnR>
                    <a:lnT>
                      <a:noFill/>
                    </a:lnT>
                    <a:lnB>
                      <a:noFill/>
                    </a:lnB>
                  </a:tcPr>
                </a:tc>
                <a:tc>
                  <a:txBody>
                    <a:bodyPr/>
                    <a:lstStyle/>
                    <a:p>
                      <a:pPr algn="ctr"/>
                      <a:r>
                        <a:rPr lang="en-US" sz="1200" dirty="0" smtClean="0"/>
                        <a:t>Low</a:t>
                      </a:r>
                      <a:r>
                        <a:rPr lang="hu-HU" sz="1200" dirty="0" smtClean="0"/>
                        <a:t>-end</a:t>
                      </a:r>
                      <a:endParaRPr lang="en-US" sz="1200" dirty="0"/>
                    </a:p>
                  </a:txBody>
                  <a:tcPr marL="49736" marR="49736" marT="24868" marB="24868" anchor="ctr">
                    <a:lnL>
                      <a:noFill/>
                    </a:lnL>
                    <a:lnR>
                      <a:noFill/>
                    </a:lnR>
                    <a:lnT>
                      <a:noFill/>
                    </a:lnT>
                    <a:lnB>
                      <a:noFill/>
                    </a:lnB>
                  </a:tcPr>
                </a:tc>
                <a:extLst>
                  <a:ext uri="{0D108BD9-81ED-4DB2-BD59-A6C34878D82A}">
                    <a16:rowId xmlns:a16="http://schemas.microsoft.com/office/drawing/2014/main" val="1251061819"/>
                  </a:ext>
                </a:extLst>
              </a:tr>
            </a:tbl>
          </a:graphicData>
        </a:graphic>
      </p:graphicFrame>
      <p:sp>
        <p:nvSpPr>
          <p:cNvPr id="5" name="TextBox 4"/>
          <p:cNvSpPr txBox="1"/>
          <p:nvPr/>
        </p:nvSpPr>
        <p:spPr>
          <a:xfrm>
            <a:off x="73620" y="506773"/>
            <a:ext cx="8926803" cy="369332"/>
          </a:xfrm>
          <a:prstGeom prst="rect">
            <a:avLst/>
          </a:prstGeom>
          <a:noFill/>
        </p:spPr>
        <p:txBody>
          <a:bodyPr wrap="none" rtlCol="0">
            <a:spAutoFit/>
          </a:bodyPr>
          <a:lstStyle/>
          <a:p>
            <a:r>
              <a:rPr lang="en-US" dirty="0" smtClean="0">
                <a:solidFill>
                  <a:srgbClr val="2D2D8A"/>
                </a:solidFill>
              </a:rPr>
              <a:t>Main features of the Cortex A series implementing the ARMv8.2 ISA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10887775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1" y="1075995"/>
            <a:ext cx="8712200" cy="5743505"/>
          </a:xfrm>
          <a:prstGeom prst="rect">
            <a:avLst/>
          </a:prstGeom>
        </p:spPr>
      </p:pic>
      <p:sp>
        <p:nvSpPr>
          <p:cNvPr id="3" name="TextBox 2"/>
          <p:cNvSpPr txBox="1"/>
          <p:nvPr/>
        </p:nvSpPr>
        <p:spPr>
          <a:xfrm>
            <a:off x="72377" y="949502"/>
            <a:ext cx="1737976" cy="300082"/>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5" name="TextBox 2"/>
          <p:cNvSpPr txBox="1"/>
          <p:nvPr/>
        </p:nvSpPr>
        <p:spPr>
          <a:xfrm>
            <a:off x="117382" y="1996335"/>
            <a:ext cx="1199367" cy="300082"/>
          </a:xfrm>
          <a:prstGeom prst="rect">
            <a:avLst/>
          </a:prstGeom>
          <a:noFill/>
        </p:spPr>
        <p:txBody>
          <a:bodyPr wrap="none" rtlCol="0">
            <a:spAutoFit/>
          </a:bodyPr>
          <a:lstStyle/>
          <a:p>
            <a:r>
              <a:rPr lang="hu-HU" sz="1350" dirty="0" err="1">
                <a:solidFill>
                  <a:srgbClr val="2D2D8A"/>
                </a:solidFill>
              </a:rPr>
              <a:t>Mainstream</a:t>
            </a:r>
            <a:endParaRPr lang="en-US" sz="1350" dirty="0">
              <a:solidFill>
                <a:srgbClr val="000000"/>
              </a:solidFill>
            </a:endParaRPr>
          </a:p>
        </p:txBody>
      </p:sp>
      <p:sp>
        <p:nvSpPr>
          <p:cNvPr id="6" name="TextBox 2"/>
          <p:cNvSpPr txBox="1"/>
          <p:nvPr/>
        </p:nvSpPr>
        <p:spPr>
          <a:xfrm>
            <a:off x="138473" y="5040561"/>
            <a:ext cx="1119217" cy="300082"/>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7" name="TextBox 6"/>
          <p:cNvSpPr txBox="1"/>
          <p:nvPr/>
        </p:nvSpPr>
        <p:spPr>
          <a:xfrm>
            <a:off x="73023" y="505879"/>
            <a:ext cx="8325805" cy="369332"/>
          </a:xfrm>
          <a:prstGeom prst="rect">
            <a:avLst/>
          </a:prstGeom>
          <a:noFill/>
        </p:spPr>
        <p:txBody>
          <a:bodyPr wrap="none" rtlCol="0">
            <a:spAutoFit/>
          </a:bodyPr>
          <a:lstStyle/>
          <a:p>
            <a:r>
              <a:rPr lang="en-US" dirty="0" smtClean="0">
                <a:solidFill>
                  <a:schemeClr val="accent6"/>
                </a:solidFill>
              </a:rPr>
              <a:t>Key features of </a:t>
            </a:r>
            <a:r>
              <a:rPr lang="en-US" dirty="0" err="1" smtClean="0">
                <a:solidFill>
                  <a:schemeClr val="accent6"/>
                </a:solidFill>
              </a:rPr>
              <a:t>ARMv7</a:t>
            </a:r>
            <a:r>
              <a:rPr lang="en-US" dirty="0" smtClean="0">
                <a:solidFill>
                  <a:schemeClr val="accent6"/>
                </a:solidFill>
              </a:rPr>
              <a:t> ISA based microarchitectures (based on [14]) </a:t>
            </a:r>
            <a:endParaRPr lang="en-US" dirty="0">
              <a:solidFill>
                <a:schemeClr val="accent6"/>
              </a:solidFill>
            </a:endParaRPr>
          </a:p>
        </p:txBody>
      </p:sp>
      <p:pic>
        <p:nvPicPr>
          <p:cNvPr id="2" name="Picture 1"/>
          <p:cNvPicPr>
            <a:picLocks noChangeAspect="1"/>
          </p:cNvPicPr>
          <p:nvPr/>
        </p:nvPicPr>
        <p:blipFill>
          <a:blip r:embed="rId3"/>
          <a:stretch>
            <a:fillRect/>
          </a:stretch>
        </p:blipFill>
        <p:spPr>
          <a:xfrm>
            <a:off x="0" y="-36385"/>
            <a:ext cx="9144000" cy="499872"/>
          </a:xfrm>
          <a:prstGeom prst="rect">
            <a:avLst/>
          </a:prstGeom>
        </p:spPr>
      </p:pic>
    </p:spTree>
    <p:extLst>
      <p:ext uri="{BB962C8B-B14F-4D97-AF65-F5344CB8AC3E}">
        <p14:creationId xmlns:p14="http://schemas.microsoft.com/office/powerpoint/2010/main" val="318926317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rotWithShape="1">
          <a:blip r:embed="rId2" cstate="print">
            <a:extLst>
              <a:ext uri="{28A0092B-C50C-407E-A947-70E740481C1C}">
                <a14:useLocalDpi xmlns:a14="http://schemas.microsoft.com/office/drawing/2010/main" val="0"/>
              </a:ext>
            </a:extLst>
          </a:blip>
          <a:srcRect l="-1" r="499"/>
          <a:stretch/>
        </p:blipFill>
        <p:spPr>
          <a:xfrm>
            <a:off x="971600" y="1271619"/>
            <a:ext cx="8162035" cy="3347645"/>
          </a:xfrm>
          <a:prstGeom prst="rect">
            <a:avLst/>
          </a:prstGeom>
        </p:spPr>
      </p:pic>
      <p:pic>
        <p:nvPicPr>
          <p:cNvPr id="6" name="Kép 5"/>
          <p:cNvPicPr>
            <a:picLocks noChangeAspect="1"/>
          </p:cNvPicPr>
          <p:nvPr/>
        </p:nvPicPr>
        <p:blipFill rotWithShape="1">
          <a:blip r:embed="rId3" cstate="print">
            <a:extLst>
              <a:ext uri="{28A0092B-C50C-407E-A947-70E740481C1C}">
                <a14:useLocalDpi xmlns:a14="http://schemas.microsoft.com/office/drawing/2010/main" val="0"/>
              </a:ext>
            </a:extLst>
          </a:blip>
          <a:srcRect r="1127"/>
          <a:stretch/>
        </p:blipFill>
        <p:spPr>
          <a:xfrm>
            <a:off x="971600" y="4551760"/>
            <a:ext cx="8133901" cy="2282923"/>
          </a:xfrm>
          <a:prstGeom prst="rect">
            <a:avLst/>
          </a:prstGeom>
        </p:spPr>
      </p:pic>
      <p:sp>
        <p:nvSpPr>
          <p:cNvPr id="4" name="TextBox 2"/>
          <p:cNvSpPr txBox="1"/>
          <p:nvPr/>
        </p:nvSpPr>
        <p:spPr>
          <a:xfrm>
            <a:off x="59472" y="4301043"/>
            <a:ext cx="1092303" cy="331608"/>
          </a:xfrm>
          <a:prstGeom prst="rect">
            <a:avLst/>
          </a:prstGeom>
          <a:noFill/>
        </p:spPr>
        <p:txBody>
          <a:bodyPr wrap="non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sp>
        <p:nvSpPr>
          <p:cNvPr id="7" name="TextBox 2"/>
          <p:cNvSpPr txBox="1"/>
          <p:nvPr/>
        </p:nvSpPr>
        <p:spPr>
          <a:xfrm>
            <a:off x="79232" y="1027605"/>
            <a:ext cx="1656460" cy="331608"/>
          </a:xfrm>
          <a:prstGeom prst="rect">
            <a:avLst/>
          </a:prstGeom>
          <a:noFill/>
        </p:spPr>
        <p:txBody>
          <a:bodyPr wrap="non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8" name="TextBox 7"/>
          <p:cNvSpPr txBox="1"/>
          <p:nvPr/>
        </p:nvSpPr>
        <p:spPr>
          <a:xfrm>
            <a:off x="73940" y="505882"/>
            <a:ext cx="8704114" cy="369332"/>
          </a:xfrm>
          <a:prstGeom prst="rect">
            <a:avLst/>
          </a:prstGeom>
          <a:noFill/>
        </p:spPr>
        <p:txBody>
          <a:bodyPr wrap="none" rtlCol="0">
            <a:spAutoFit/>
          </a:bodyPr>
          <a:lstStyle/>
          <a:p>
            <a:r>
              <a:rPr lang="en-US" dirty="0" smtClean="0">
                <a:solidFill>
                  <a:schemeClr val="accent6"/>
                </a:solidFill>
              </a:rPr>
              <a:t>Key features of </a:t>
            </a:r>
            <a:r>
              <a:rPr lang="en-US" dirty="0" err="1" smtClean="0">
                <a:solidFill>
                  <a:schemeClr val="accent6"/>
                </a:solidFill>
              </a:rPr>
              <a:t>ARMv8.0</a:t>
            </a:r>
            <a:r>
              <a:rPr lang="en-US" dirty="0" smtClean="0">
                <a:solidFill>
                  <a:schemeClr val="accent6"/>
                </a:solidFill>
              </a:rPr>
              <a:t> ISA based microarchitectures (based on [14]) </a:t>
            </a:r>
            <a:endParaRPr lang="en-US" dirty="0">
              <a:solidFill>
                <a:schemeClr val="accent6"/>
              </a:solidFill>
            </a:endParaRPr>
          </a:p>
        </p:txBody>
      </p:sp>
      <p:pic>
        <p:nvPicPr>
          <p:cNvPr id="2" name="Picture 1"/>
          <p:cNvPicPr>
            <a:picLocks noChangeAspect="1"/>
          </p:cNvPicPr>
          <p:nvPr/>
        </p:nvPicPr>
        <p:blipFill>
          <a:blip r:embed="rId4"/>
          <a:stretch>
            <a:fillRect/>
          </a:stretch>
        </p:blipFill>
        <p:spPr>
          <a:xfrm>
            <a:off x="0" y="-17135"/>
            <a:ext cx="9144000" cy="499872"/>
          </a:xfrm>
          <a:prstGeom prst="rect">
            <a:avLst/>
          </a:prstGeom>
        </p:spPr>
      </p:pic>
    </p:spTree>
    <p:extLst>
      <p:ext uri="{BB962C8B-B14F-4D97-AF65-F5344CB8AC3E}">
        <p14:creationId xmlns:p14="http://schemas.microsoft.com/office/powerpoint/2010/main" val="80838026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286384"/>
            <a:ext cx="8172796" cy="2576069"/>
          </a:xfrm>
          <a:prstGeom prst="rect">
            <a:avLst/>
          </a:prstGeom>
        </p:spPr>
      </p:pic>
      <p:sp>
        <p:nvSpPr>
          <p:cNvPr id="7" name="TextBox 2"/>
          <p:cNvSpPr txBox="1"/>
          <p:nvPr/>
        </p:nvSpPr>
        <p:spPr>
          <a:xfrm>
            <a:off x="61549" y="1058688"/>
            <a:ext cx="1817662" cy="300082"/>
          </a:xfrm>
          <a:prstGeom prst="rect">
            <a:avLst/>
          </a:prstGeom>
          <a:noFill/>
        </p:spPr>
        <p:txBody>
          <a:bodyPr wrap="square" rtlCol="0">
            <a:spAutoFit/>
          </a:bodyPr>
          <a:lstStyle/>
          <a:p>
            <a:r>
              <a:rPr lang="hu-HU" sz="1350" dirty="0" err="1">
                <a:solidFill>
                  <a:srgbClr val="2D2D8A"/>
                </a:solidFill>
              </a:rPr>
              <a:t>High</a:t>
            </a:r>
            <a:r>
              <a:rPr lang="hu-HU" sz="1350" dirty="0">
                <a:solidFill>
                  <a:srgbClr val="2D2D8A"/>
                </a:solidFill>
              </a:rPr>
              <a:t> performance</a:t>
            </a:r>
            <a:endParaRPr lang="en-US" sz="1350" dirty="0">
              <a:solidFill>
                <a:srgbClr val="000000"/>
              </a:solidFill>
            </a:endParaRPr>
          </a:p>
        </p:txBody>
      </p:sp>
      <p:sp>
        <p:nvSpPr>
          <p:cNvPr id="9" name="TextBox 2"/>
          <p:cNvSpPr txBox="1"/>
          <p:nvPr/>
        </p:nvSpPr>
        <p:spPr>
          <a:xfrm>
            <a:off x="61550" y="4148998"/>
            <a:ext cx="1170533" cy="300082"/>
          </a:xfrm>
          <a:prstGeom prst="rect">
            <a:avLst/>
          </a:prstGeom>
          <a:noFill/>
        </p:spPr>
        <p:txBody>
          <a:bodyPr wrap="square" rtlCol="0">
            <a:spAutoFit/>
          </a:bodyPr>
          <a:lstStyle/>
          <a:p>
            <a:r>
              <a:rPr lang="hu-HU" sz="1350" dirty="0" err="1">
                <a:solidFill>
                  <a:srgbClr val="2D2D8A"/>
                </a:solidFill>
              </a:rPr>
              <a:t>Low</a:t>
            </a:r>
            <a:r>
              <a:rPr lang="hu-HU" sz="1350" dirty="0">
                <a:solidFill>
                  <a:srgbClr val="2D2D8A"/>
                </a:solidFill>
              </a:rPr>
              <a:t> </a:t>
            </a:r>
            <a:r>
              <a:rPr lang="hu-HU" sz="1350" dirty="0" err="1">
                <a:solidFill>
                  <a:srgbClr val="2D2D8A"/>
                </a:solidFill>
              </a:rPr>
              <a:t>power</a:t>
            </a:r>
            <a:endParaRPr lang="en-US" sz="1350" dirty="0">
              <a:solidFill>
                <a:srgbClr val="000000"/>
              </a:solidFill>
            </a:endParaRPr>
          </a:p>
        </p:txBody>
      </p:sp>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162" y="4437756"/>
            <a:ext cx="8111233" cy="1106741"/>
          </a:xfrm>
          <a:prstGeom prst="rect">
            <a:avLst/>
          </a:prstGeom>
        </p:spPr>
      </p:pic>
      <p:pic>
        <p:nvPicPr>
          <p:cNvPr id="3" name="Picture 2"/>
          <p:cNvPicPr>
            <a:picLocks noChangeAspect="1"/>
          </p:cNvPicPr>
          <p:nvPr/>
        </p:nvPicPr>
        <p:blipFill>
          <a:blip r:embed="rId4"/>
          <a:stretch>
            <a:fillRect/>
          </a:stretch>
        </p:blipFill>
        <p:spPr>
          <a:xfrm>
            <a:off x="-397" y="8620"/>
            <a:ext cx="9144793" cy="493819"/>
          </a:xfrm>
          <a:prstGeom prst="rect">
            <a:avLst/>
          </a:prstGeom>
        </p:spPr>
      </p:pic>
      <p:sp>
        <p:nvSpPr>
          <p:cNvPr id="11" name="TextBox 10"/>
          <p:cNvSpPr txBox="1"/>
          <p:nvPr/>
        </p:nvSpPr>
        <p:spPr>
          <a:xfrm>
            <a:off x="73940" y="505882"/>
            <a:ext cx="8704114" cy="369332"/>
          </a:xfrm>
          <a:prstGeom prst="rect">
            <a:avLst/>
          </a:prstGeom>
          <a:noFill/>
        </p:spPr>
        <p:txBody>
          <a:bodyPr wrap="none" rtlCol="0">
            <a:spAutoFit/>
          </a:bodyPr>
          <a:lstStyle/>
          <a:p>
            <a:r>
              <a:rPr lang="en-US" dirty="0" smtClean="0">
                <a:solidFill>
                  <a:schemeClr val="accent6"/>
                </a:solidFill>
              </a:rPr>
              <a:t>Key features of ARMv8.2 ISA based microarchitectures (based on [14]) </a:t>
            </a:r>
            <a:endParaRPr lang="en-US" dirty="0">
              <a:solidFill>
                <a:schemeClr val="accent6"/>
              </a:solidFill>
            </a:endParaRPr>
          </a:p>
        </p:txBody>
      </p:sp>
    </p:spTree>
    <p:extLst>
      <p:ext uri="{BB962C8B-B14F-4D97-AF65-F5344CB8AC3E}">
        <p14:creationId xmlns:p14="http://schemas.microsoft.com/office/powerpoint/2010/main" val="164288378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226"/>
            <a:ext cx="9144000" cy="393700"/>
          </a:xfrm>
        </p:spPr>
        <p:txBody>
          <a:bodyPr/>
          <a:lstStyle/>
          <a:p>
            <a:r>
              <a:rPr lang="hu-HU" dirty="0">
                <a:solidFill>
                  <a:srgbClr val="FFFFFF"/>
                </a:solidFill>
              </a:rPr>
              <a:t>4. </a:t>
            </a:r>
            <a:r>
              <a:rPr lang="en-US" dirty="0">
                <a:solidFill>
                  <a:srgbClr val="FFFFFF"/>
                </a:solidFill>
              </a:rPr>
              <a:t>Evolution of the Cortex-A series ARMv7/v8.0 ISA-based models </a:t>
            </a:r>
            <a:r>
              <a:rPr lang="en-US" dirty="0" smtClean="0">
                <a:solidFill>
                  <a:srgbClr val="FFFFFF"/>
                </a:solidFill>
              </a:rPr>
              <a:t>(20)</a:t>
            </a:r>
            <a:endParaRPr lang="en-US" dirty="0"/>
          </a:p>
        </p:txBody>
      </p:sp>
      <p:pic>
        <p:nvPicPr>
          <p:cNvPr id="3" name="Picture 2"/>
          <p:cNvPicPr>
            <a:picLocks noChangeAspect="1"/>
          </p:cNvPicPr>
          <p:nvPr/>
        </p:nvPicPr>
        <p:blipFill rotWithShape="1">
          <a:blip r:embed="rId2"/>
          <a:srcRect t="13085" r="4720" b="7983"/>
          <a:stretch/>
        </p:blipFill>
        <p:spPr>
          <a:xfrm>
            <a:off x="0" y="1407893"/>
            <a:ext cx="8999684" cy="4410491"/>
          </a:xfrm>
          <a:prstGeom prst="rect">
            <a:avLst/>
          </a:prstGeom>
        </p:spPr>
      </p:pic>
      <p:sp>
        <p:nvSpPr>
          <p:cNvPr id="4" name="TextBox 3"/>
          <p:cNvSpPr txBox="1"/>
          <p:nvPr/>
        </p:nvSpPr>
        <p:spPr>
          <a:xfrm>
            <a:off x="72690" y="504632"/>
            <a:ext cx="9011121" cy="646331"/>
          </a:xfrm>
          <a:prstGeom prst="rect">
            <a:avLst/>
          </a:prstGeom>
          <a:noFill/>
        </p:spPr>
        <p:txBody>
          <a:bodyPr wrap="none" rtlCol="0">
            <a:spAutoFit/>
          </a:bodyPr>
          <a:lstStyle/>
          <a:p>
            <a:r>
              <a:rPr lang="hu-HU" dirty="0" smtClean="0">
                <a:solidFill>
                  <a:srgbClr val="2D2D8A"/>
                </a:solidFill>
              </a:rPr>
              <a:t>Relative performance, efficiency and power efficiency of subsequent models</a:t>
            </a:r>
          </a:p>
          <a:p>
            <a:r>
              <a:rPr lang="hu-HU" dirty="0" smtClean="0">
                <a:solidFill>
                  <a:srgbClr val="2D2D8A"/>
                </a:solidFill>
              </a:rPr>
              <a:t> </a:t>
            </a:r>
            <a:r>
              <a:rPr lang="en-US" dirty="0" smtClean="0">
                <a:solidFill>
                  <a:srgbClr val="2D2D8A"/>
                </a:solidFill>
              </a:rPr>
              <a:t> </a:t>
            </a:r>
            <a:r>
              <a:rPr lang="hu-HU" dirty="0" smtClean="0">
                <a:solidFill>
                  <a:srgbClr val="2D2D8A"/>
                </a:solidFill>
              </a:rPr>
              <a:t>of the Cortex-A </a:t>
            </a:r>
            <a:r>
              <a:rPr lang="en-US" dirty="0" smtClean="0">
                <a:solidFill>
                  <a:srgbClr val="2D2D8A"/>
                </a:solidFill>
              </a:rPr>
              <a:t>series</a:t>
            </a:r>
            <a:r>
              <a:rPr lang="hu-HU" dirty="0" smtClean="0">
                <a:solidFill>
                  <a:srgbClr val="2D2D8A"/>
                </a:solidFill>
              </a:rPr>
              <a:t> [</a:t>
            </a:r>
            <a:r>
              <a:rPr lang="en-US" dirty="0" smtClean="0">
                <a:solidFill>
                  <a:srgbClr val="2D2D8A"/>
                </a:solidFill>
              </a:rPr>
              <a:t>99</a:t>
            </a:r>
            <a:r>
              <a:rPr lang="hu-HU" dirty="0" smtClean="0">
                <a:solidFill>
                  <a:srgbClr val="2D2D8A"/>
                </a:solidFill>
              </a:rPr>
              <a:t>]</a:t>
            </a:r>
            <a:endParaRPr lang="en-US" dirty="0">
              <a:solidFill>
                <a:srgbClr val="2D2D8A"/>
              </a:solidFill>
            </a:endParaRPr>
          </a:p>
        </p:txBody>
      </p:sp>
      <p:sp>
        <p:nvSpPr>
          <p:cNvPr id="5" name="TextBox 4"/>
          <p:cNvSpPr txBox="1"/>
          <p:nvPr/>
        </p:nvSpPr>
        <p:spPr>
          <a:xfrm>
            <a:off x="1372526" y="3798368"/>
            <a:ext cx="575799" cy="276999"/>
          </a:xfrm>
          <a:prstGeom prst="rect">
            <a:avLst/>
          </a:prstGeom>
          <a:noFill/>
        </p:spPr>
        <p:txBody>
          <a:bodyPr wrap="none" rtlCol="0">
            <a:spAutoFit/>
          </a:bodyPr>
          <a:lstStyle/>
          <a:p>
            <a:r>
              <a:rPr lang="en-US" sz="1200" dirty="0" smtClean="0"/>
              <a:t>2007</a:t>
            </a:r>
            <a:endParaRPr lang="en-US" sz="1200" dirty="0"/>
          </a:p>
        </p:txBody>
      </p:sp>
      <p:sp>
        <p:nvSpPr>
          <p:cNvPr id="6" name="TextBox 5"/>
          <p:cNvSpPr txBox="1"/>
          <p:nvPr/>
        </p:nvSpPr>
        <p:spPr>
          <a:xfrm>
            <a:off x="5292080" y="3793159"/>
            <a:ext cx="575799" cy="276999"/>
          </a:xfrm>
          <a:prstGeom prst="rect">
            <a:avLst/>
          </a:prstGeom>
          <a:noFill/>
        </p:spPr>
        <p:txBody>
          <a:bodyPr wrap="none" rtlCol="0">
            <a:spAutoFit/>
          </a:bodyPr>
          <a:lstStyle/>
          <a:p>
            <a:r>
              <a:rPr lang="en-US" sz="1200" dirty="0" smtClean="0"/>
              <a:t>2016</a:t>
            </a:r>
            <a:endParaRPr lang="en-US" sz="1200" dirty="0"/>
          </a:p>
        </p:txBody>
      </p:sp>
    </p:spTree>
    <p:extLst>
      <p:ext uri="{BB962C8B-B14F-4D97-AF65-F5344CB8AC3E}">
        <p14:creationId xmlns:p14="http://schemas.microsoft.com/office/powerpoint/2010/main" val="10164249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9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(21)</a:t>
            </a:r>
          </a:p>
        </p:txBody>
      </p:sp>
      <p:sp>
        <p:nvSpPr>
          <p:cNvPr id="4" name="TextBox 3"/>
          <p:cNvSpPr txBox="1"/>
          <p:nvPr/>
        </p:nvSpPr>
        <p:spPr>
          <a:xfrm>
            <a:off x="74689" y="506707"/>
            <a:ext cx="8035533" cy="369332"/>
          </a:xfrm>
          <a:prstGeom prst="rect">
            <a:avLst/>
          </a:prstGeom>
          <a:noFill/>
        </p:spPr>
        <p:txBody>
          <a:bodyPr wrap="none" rtlCol="0">
            <a:spAutoFit/>
          </a:bodyPr>
          <a:lstStyle/>
          <a:p>
            <a:r>
              <a:rPr lang="hu-HU" dirty="0" smtClean="0">
                <a:solidFill>
                  <a:srgbClr val="2D2D8A"/>
                </a:solidFill>
              </a:rPr>
              <a:t>Performance comparison: ARM’s Cortex-A72 vs. Intel’s Core-M </a:t>
            </a:r>
            <a:r>
              <a:rPr lang="hu-HU" dirty="0" smtClean="0">
                <a:solidFill>
                  <a:srgbClr val="000000"/>
                </a:solidFill>
              </a:rPr>
              <a:t>[72]</a:t>
            </a:r>
            <a:endParaRPr lang="hu-HU" dirty="0">
              <a:solidFill>
                <a:srgbClr val="000000"/>
              </a:solidFill>
            </a:endParaRPr>
          </a:p>
        </p:txBody>
      </p:sp>
      <p:pic>
        <p:nvPicPr>
          <p:cNvPr id="5" name="Picture 4"/>
          <p:cNvPicPr>
            <a:picLocks noChangeAspect="1"/>
          </p:cNvPicPr>
          <p:nvPr/>
        </p:nvPicPr>
        <p:blipFill rotWithShape="1">
          <a:blip r:embed="rId2"/>
          <a:srcRect t="4531"/>
          <a:stretch/>
        </p:blipFill>
        <p:spPr>
          <a:xfrm>
            <a:off x="0" y="1079957"/>
            <a:ext cx="9144000" cy="4635515"/>
          </a:xfrm>
          <a:prstGeom prst="rect">
            <a:avLst/>
          </a:prstGeom>
        </p:spPr>
      </p:pic>
      <p:sp>
        <p:nvSpPr>
          <p:cNvPr id="3" name="Lekerekített téglalap 2"/>
          <p:cNvSpPr/>
          <p:nvPr/>
        </p:nvSpPr>
        <p:spPr bwMode="auto">
          <a:xfrm>
            <a:off x="8307415" y="4959350"/>
            <a:ext cx="836585" cy="107994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8659340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anandtech.com/doci/7739/Screen%20Shot%202014-02-04%20at%207.08.44%20PM_575px.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7" y="976500"/>
            <a:ext cx="8752525" cy="49055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205" y="504145"/>
            <a:ext cx="6210354" cy="369332"/>
          </a:xfrm>
          <a:prstGeom prst="rect">
            <a:avLst/>
          </a:prstGeom>
          <a:noFill/>
        </p:spPr>
        <p:txBody>
          <a:bodyPr wrap="none" rtlCol="0">
            <a:spAutoFit/>
          </a:bodyPr>
          <a:lstStyle/>
          <a:p>
            <a:r>
              <a:rPr lang="en-US" dirty="0" smtClean="0">
                <a:solidFill>
                  <a:srgbClr val="2D2D8A"/>
                </a:solidFill>
              </a:rPr>
              <a:t>Die area requirement of different applications </a:t>
            </a:r>
            <a:r>
              <a:rPr lang="en-US" dirty="0" smtClean="0">
                <a:solidFill>
                  <a:srgbClr val="000000"/>
                </a:solidFill>
              </a:rPr>
              <a:t>[</a:t>
            </a:r>
            <a:r>
              <a:rPr lang="hu-HU" dirty="0" smtClean="0">
                <a:solidFill>
                  <a:srgbClr val="000000"/>
                </a:solidFill>
              </a:rPr>
              <a:t>17</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52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(22)</a:t>
            </a:r>
          </a:p>
        </p:txBody>
      </p:sp>
    </p:spTree>
    <p:extLst>
      <p:ext uri="{BB962C8B-B14F-4D97-AF65-F5344CB8AC3E}">
        <p14:creationId xmlns:p14="http://schemas.microsoft.com/office/powerpoint/2010/main" val="2446713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3605" y="6039290"/>
            <a:ext cx="184731" cy="369332"/>
          </a:xfrm>
          <a:prstGeom prst="rect">
            <a:avLst/>
          </a:prstGeom>
          <a:noFill/>
        </p:spPr>
        <p:txBody>
          <a:bodyPr wrap="none" rtlCol="0">
            <a:spAutoFit/>
          </a:bodyPr>
          <a:lstStyle/>
          <a:p>
            <a:endParaRPr lang="en-US" dirty="0"/>
          </a:p>
        </p:txBody>
      </p:sp>
      <p:sp>
        <p:nvSpPr>
          <p:cNvPr id="5" name="TextBox 4"/>
          <p:cNvSpPr txBox="1"/>
          <p:nvPr/>
        </p:nvSpPr>
        <p:spPr>
          <a:xfrm>
            <a:off x="73662" y="507393"/>
            <a:ext cx="4856842" cy="369332"/>
          </a:xfrm>
          <a:prstGeom prst="rect">
            <a:avLst/>
          </a:prstGeom>
          <a:noFill/>
        </p:spPr>
        <p:txBody>
          <a:bodyPr wrap="none" rtlCol="0">
            <a:spAutoFit/>
          </a:bodyPr>
          <a:lstStyle/>
          <a:p>
            <a:r>
              <a:rPr lang="en-US" dirty="0" smtClean="0">
                <a:solidFill>
                  <a:schemeClr val="accent6"/>
                </a:solidFill>
              </a:rPr>
              <a:t>Acquisition of ARM by Softbank (Japan) </a:t>
            </a:r>
            <a:endParaRPr lang="en-US" dirty="0">
              <a:solidFill>
                <a:schemeClr val="accent6"/>
              </a:solidFill>
            </a:endParaRPr>
          </a:p>
        </p:txBody>
      </p:sp>
      <p:sp>
        <p:nvSpPr>
          <p:cNvPr id="6" name="TextBox 5"/>
          <p:cNvSpPr txBox="1"/>
          <p:nvPr/>
        </p:nvSpPr>
        <p:spPr>
          <a:xfrm>
            <a:off x="274324" y="990889"/>
            <a:ext cx="6083525"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t>Announced in 07/2016</a:t>
            </a:r>
          </a:p>
          <a:p>
            <a:pPr marL="285750" indent="-285750">
              <a:spcAft>
                <a:spcPts val="300"/>
              </a:spcAft>
              <a:buFont typeface="Arial" panose="020B0604020202020204" pitchFamily="34" charset="0"/>
              <a:buChar char="•"/>
            </a:pPr>
            <a:r>
              <a:rPr lang="en-US" sz="1600" dirty="0" smtClean="0"/>
              <a:t>Completed in 09/2016</a:t>
            </a:r>
          </a:p>
          <a:p>
            <a:pPr marL="285750" indent="-285750">
              <a:spcAft>
                <a:spcPts val="300"/>
              </a:spcAft>
              <a:buFont typeface="Arial" panose="020B0604020202020204" pitchFamily="34" charset="0"/>
              <a:buChar char="•"/>
            </a:pPr>
            <a:r>
              <a:rPr lang="en-US" sz="1600" dirty="0" smtClean="0"/>
              <a:t>Price: 31 </a:t>
            </a:r>
            <a:r>
              <a:rPr lang="en-US" sz="1600" dirty="0" err="1" smtClean="0"/>
              <a:t>bUSD</a:t>
            </a:r>
            <a:r>
              <a:rPr lang="en-US" sz="1600" dirty="0" smtClean="0"/>
              <a:t> (</a:t>
            </a:r>
            <a:r>
              <a:rPr lang="en-US" sz="1600" dirty="0" err="1" smtClean="0"/>
              <a:t>ARM's</a:t>
            </a:r>
            <a:r>
              <a:rPr lang="en-US" sz="1600" dirty="0" smtClean="0"/>
              <a:t> revenues in 2015 ≈ 1.5 </a:t>
            </a:r>
            <a:r>
              <a:rPr lang="en-US" sz="1600" dirty="0" err="1" smtClean="0"/>
              <a:t>bUSD</a:t>
            </a:r>
            <a:r>
              <a:rPr lang="en-US" sz="1600" dirty="0" smtClean="0"/>
              <a:t>)</a:t>
            </a:r>
            <a:endParaRPr lang="en-US" sz="1600" dirty="0"/>
          </a:p>
        </p:txBody>
      </p:sp>
      <p:sp>
        <p:nvSpPr>
          <p:cNvPr id="8" name="Title 1"/>
          <p:cNvSpPr>
            <a:spLocks noGrp="1"/>
          </p:cNvSpPr>
          <p:nvPr>
            <p:ph type="title"/>
          </p:nvPr>
        </p:nvSpPr>
        <p:spPr>
          <a:xfrm>
            <a:off x="0" y="-5170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7797369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67"/>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(23)</a:t>
            </a:r>
          </a:p>
        </p:txBody>
      </p:sp>
      <p:sp>
        <p:nvSpPr>
          <p:cNvPr id="3" name="TextBox 2"/>
          <p:cNvSpPr txBox="1"/>
          <p:nvPr/>
        </p:nvSpPr>
        <p:spPr>
          <a:xfrm>
            <a:off x="74596" y="504631"/>
            <a:ext cx="8588313" cy="369332"/>
          </a:xfrm>
          <a:prstGeom prst="rect">
            <a:avLst/>
          </a:prstGeom>
          <a:noFill/>
        </p:spPr>
        <p:txBody>
          <a:bodyPr wrap="none" rtlCol="0">
            <a:spAutoFit/>
          </a:bodyPr>
          <a:lstStyle/>
          <a:p>
            <a:r>
              <a:rPr lang="hu-HU" dirty="0" smtClean="0">
                <a:solidFill>
                  <a:srgbClr val="2D2D8A"/>
                </a:solidFill>
              </a:rPr>
              <a:t>Wide configuration options - Example: </a:t>
            </a:r>
            <a:r>
              <a:rPr lang="en-US" dirty="0" smtClean="0">
                <a:solidFill>
                  <a:srgbClr val="2D2D8A"/>
                </a:solidFill>
              </a:rPr>
              <a:t>The </a:t>
            </a:r>
            <a:r>
              <a:rPr lang="en-US" dirty="0">
                <a:solidFill>
                  <a:srgbClr val="2D2D8A"/>
                </a:solidFill>
              </a:rPr>
              <a:t>64-bit </a:t>
            </a:r>
            <a:r>
              <a:rPr lang="hu-HU" dirty="0" smtClean="0">
                <a:solidFill>
                  <a:srgbClr val="2D2D8A"/>
                </a:solidFill>
              </a:rPr>
              <a:t>low power</a:t>
            </a:r>
            <a:r>
              <a:rPr lang="en-US" dirty="0" smtClean="0">
                <a:solidFill>
                  <a:srgbClr val="2D2D8A"/>
                </a:solidFill>
              </a:rPr>
              <a:t> Cortex-A</a:t>
            </a:r>
            <a:r>
              <a:rPr lang="hu-HU" dirty="0" smtClean="0">
                <a:solidFill>
                  <a:srgbClr val="2D2D8A"/>
                </a:solidFill>
              </a:rPr>
              <a:t>35</a:t>
            </a:r>
            <a:endParaRPr lang="en-US" dirty="0">
              <a:solidFill>
                <a:srgbClr val="2D2D8A"/>
              </a:solidFill>
            </a:endParaRPr>
          </a:p>
        </p:txBody>
      </p:sp>
      <p:sp>
        <p:nvSpPr>
          <p:cNvPr id="5" name="TextBox 4"/>
          <p:cNvSpPr txBox="1"/>
          <p:nvPr/>
        </p:nvSpPr>
        <p:spPr>
          <a:xfrm>
            <a:off x="284603" y="1004172"/>
            <a:ext cx="748038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It is a widely configurable application processor, as indicated below.</a:t>
            </a:r>
            <a:endParaRPr lang="en-US" sz="1600" dirty="0">
              <a:solidFill>
                <a:srgbClr val="000000"/>
              </a:solidFill>
            </a:endParaRPr>
          </a:p>
        </p:txBody>
      </p:sp>
      <p:sp>
        <p:nvSpPr>
          <p:cNvPr id="7" name="TextBox 6"/>
          <p:cNvSpPr txBox="1"/>
          <p:nvPr/>
        </p:nvSpPr>
        <p:spPr>
          <a:xfrm>
            <a:off x="1860890" y="5036129"/>
            <a:ext cx="5626092" cy="338554"/>
          </a:xfrm>
          <a:prstGeom prst="rect">
            <a:avLst/>
          </a:prstGeom>
          <a:noFill/>
        </p:spPr>
        <p:txBody>
          <a:bodyPr wrap="none" rtlCol="0">
            <a:spAutoFit/>
          </a:bodyPr>
          <a:lstStyle/>
          <a:p>
            <a:r>
              <a:rPr lang="hu-HU" sz="1600" dirty="0" smtClean="0">
                <a:solidFill>
                  <a:srgbClr val="000000"/>
                </a:solidFill>
              </a:rPr>
              <a:t>Figure: Configuration options of the Cortex-A35 [77]</a:t>
            </a:r>
            <a:endParaRPr lang="en-US" sz="1600" dirty="0">
              <a:solidFill>
                <a:srgbClr val="000000"/>
              </a:solidFill>
            </a:endParaRPr>
          </a:p>
        </p:txBody>
      </p:sp>
      <p:sp>
        <p:nvSpPr>
          <p:cNvPr id="8" name="TextBox 7"/>
          <p:cNvSpPr txBox="1"/>
          <p:nvPr/>
        </p:nvSpPr>
        <p:spPr>
          <a:xfrm>
            <a:off x="305946" y="5531184"/>
            <a:ext cx="8724568"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600" dirty="0" smtClean="0">
                <a:solidFill>
                  <a:srgbClr val="000000"/>
                </a:solidFill>
              </a:rPr>
              <a:t>It is configurable for applications ranging from mobiles to deeply embedded.</a:t>
            </a:r>
          </a:p>
          <a:p>
            <a:pPr marL="285750" indent="-285750">
              <a:spcAft>
                <a:spcPts val="400"/>
              </a:spcAft>
              <a:buClr>
                <a:srgbClr val="000000"/>
              </a:buClr>
              <a:buFont typeface="Arial" panose="020B0604020202020204" pitchFamily="34" charset="0"/>
              <a:buChar char="•"/>
            </a:pPr>
            <a:r>
              <a:rPr lang="hu-HU" sz="1600" dirty="0" smtClean="0">
                <a:solidFill>
                  <a:srgbClr val="0070C0"/>
                </a:solidFill>
              </a:rPr>
              <a:t>Target consumption is below 125 mW.</a:t>
            </a:r>
          </a:p>
          <a:p>
            <a:pPr marL="285750" indent="-285750">
              <a:buFont typeface="Arial" panose="020B0604020202020204" pitchFamily="34" charset="0"/>
              <a:buChar char="•"/>
            </a:pPr>
            <a:r>
              <a:rPr lang="hu-HU" sz="1600" dirty="0" smtClean="0">
                <a:solidFill>
                  <a:srgbClr val="000000"/>
                </a:solidFill>
              </a:rPr>
              <a:t>On 28 nm technology it achieves 1 GHz by 90 mW, for planned smaller feature</a:t>
            </a:r>
          </a:p>
          <a:p>
            <a:r>
              <a:rPr lang="hu-HU" sz="1600" dirty="0">
                <a:solidFill>
                  <a:srgbClr val="000000"/>
                </a:solidFill>
              </a:rPr>
              <a:t> </a:t>
            </a:r>
            <a:r>
              <a:rPr lang="hu-HU" sz="1600" dirty="0" smtClean="0">
                <a:solidFill>
                  <a:srgbClr val="000000"/>
                </a:solidFill>
              </a:rPr>
              <a:t>     size</a:t>
            </a:r>
            <a:r>
              <a:rPr lang="en-US" sz="1600" dirty="0" smtClean="0">
                <a:solidFill>
                  <a:srgbClr val="000000"/>
                </a:solidFill>
              </a:rPr>
              <a:t>s</a:t>
            </a:r>
            <a:r>
              <a:rPr lang="hu-HU" sz="1600" dirty="0" smtClean="0">
                <a:solidFill>
                  <a:srgbClr val="000000"/>
                </a:solidFill>
              </a:rPr>
              <a:t> of 14/16 nm ARM expect</a:t>
            </a:r>
            <a:r>
              <a:rPr lang="en-US" sz="1600" dirty="0" smtClean="0">
                <a:solidFill>
                  <a:srgbClr val="000000"/>
                </a:solidFill>
              </a:rPr>
              <a:t>s</a:t>
            </a:r>
            <a:r>
              <a:rPr lang="hu-HU" sz="1600" dirty="0" smtClean="0">
                <a:solidFill>
                  <a:srgbClr val="000000"/>
                </a:solidFill>
              </a:rPr>
              <a:t> less consumption.</a:t>
            </a:r>
            <a:endParaRPr lang="en-US" sz="1600" dirty="0">
              <a:solidFill>
                <a:srgbClr val="000000"/>
              </a:solidFill>
            </a:endParaRPr>
          </a:p>
        </p:txBody>
      </p:sp>
      <p:pic>
        <p:nvPicPr>
          <p:cNvPr id="9" name="Picture 2" descr="http://images.anandtech.com/doci/9769/config.PNG"/>
          <p:cNvPicPr>
            <a:picLocks noChangeAspect="1" noChangeArrowheads="1"/>
          </p:cNvPicPr>
          <p:nvPr/>
        </p:nvPicPr>
        <p:blipFill rotWithShape="1">
          <a:blip r:embed="rId2">
            <a:extLst>
              <a:ext uri="{28A0092B-C50C-407E-A947-70E740481C1C}">
                <a14:useLocalDpi xmlns:a14="http://schemas.microsoft.com/office/drawing/2010/main" val="0"/>
              </a:ext>
            </a:extLst>
          </a:blip>
          <a:srcRect l="5987" t="18225" r="4075" b="17146"/>
          <a:stretch/>
        </p:blipFill>
        <p:spPr bwMode="auto">
          <a:xfrm>
            <a:off x="566555" y="1719866"/>
            <a:ext cx="7920880" cy="319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57860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9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(24)</a:t>
            </a:r>
            <a:endParaRPr lang="hu-HU" dirty="0">
              <a:solidFill>
                <a:srgbClr val="FFFFFF"/>
              </a:solidFill>
            </a:endParaRPr>
          </a:p>
        </p:txBody>
      </p:sp>
      <p:sp>
        <p:nvSpPr>
          <p:cNvPr id="5" name="TextBox 4"/>
          <p:cNvSpPr txBox="1"/>
          <p:nvPr/>
        </p:nvSpPr>
        <p:spPr>
          <a:xfrm>
            <a:off x="72986" y="504630"/>
            <a:ext cx="9024778" cy="369332"/>
          </a:xfrm>
          <a:prstGeom prst="rect">
            <a:avLst/>
          </a:prstGeom>
          <a:noFill/>
        </p:spPr>
        <p:txBody>
          <a:bodyPr wrap="none" rtlCol="0">
            <a:spAutoFit/>
          </a:bodyPr>
          <a:lstStyle/>
          <a:p>
            <a:r>
              <a:rPr lang="hu-HU" dirty="0" smtClean="0">
                <a:solidFill>
                  <a:srgbClr val="2D2D8A"/>
                </a:solidFill>
              </a:rPr>
              <a:t>Up to 48 core server SoC based on the CoreLink CCN</a:t>
            </a:r>
            <a:r>
              <a:rPr lang="en-US" dirty="0" smtClean="0">
                <a:solidFill>
                  <a:srgbClr val="2D2D8A"/>
                </a:solidFill>
              </a:rPr>
              <a:t>-</a:t>
            </a:r>
            <a:r>
              <a:rPr lang="hu-HU" dirty="0" smtClean="0">
                <a:solidFill>
                  <a:srgbClr val="2D2D8A"/>
                </a:solidFill>
              </a:rPr>
              <a:t>512 interconnect </a:t>
            </a:r>
            <a:r>
              <a:rPr lang="hu-HU" dirty="0" smtClean="0">
                <a:solidFill>
                  <a:srgbClr val="000000"/>
                </a:solidFill>
              </a:rPr>
              <a:t>[72]</a:t>
            </a:r>
            <a:endParaRPr lang="hu-HU" dirty="0">
              <a:solidFill>
                <a:srgbClr val="000000"/>
              </a:solidFill>
            </a:endParaRPr>
          </a:p>
        </p:txBody>
      </p:sp>
      <p:pic>
        <p:nvPicPr>
          <p:cNvPr id="6" name="Picture 4" descr="https://www.arm.com/CoreLink-CCN-512-diagram-large.png"/>
          <p:cNvPicPr>
            <a:picLocks noChangeAspect="1" noChangeArrowheads="1"/>
          </p:cNvPicPr>
          <p:nvPr/>
        </p:nvPicPr>
        <p:blipFill rotWithShape="1">
          <a:blip r:embed="rId2">
            <a:extLst>
              <a:ext uri="{28A0092B-C50C-407E-A947-70E740481C1C}">
                <a14:useLocalDpi xmlns:a14="http://schemas.microsoft.com/office/drawing/2010/main" val="0"/>
              </a:ext>
            </a:extLst>
          </a:blip>
          <a:srcRect t="11322"/>
          <a:stretch/>
        </p:blipFill>
        <p:spPr bwMode="auto">
          <a:xfrm>
            <a:off x="-2341" y="1043735"/>
            <a:ext cx="9029836" cy="556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4560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extLst>
              <p:ext uri="{D42A27DB-BD31-4B8C-83A1-F6EECF244321}">
                <p14:modId xmlns:p14="http://schemas.microsoft.com/office/powerpoint/2010/main" val="2240057294"/>
              </p:ext>
            </p:extLst>
          </p:nvPr>
        </p:nvGraphicFramePr>
        <p:xfrm>
          <a:off x="58620" y="1223755"/>
          <a:ext cx="9001001" cy="5194688"/>
        </p:xfrm>
        <a:graphic>
          <a:graphicData uri="http://schemas.openxmlformats.org/drawingml/2006/table">
            <a:tbl>
              <a:tblPr/>
              <a:tblGrid>
                <a:gridCol w="1125125">
                  <a:extLst>
                    <a:ext uri="{9D8B030D-6E8A-4147-A177-3AD203B41FA5}">
                      <a16:colId xmlns:a16="http://schemas.microsoft.com/office/drawing/2014/main" val="20000"/>
                    </a:ext>
                  </a:extLst>
                </a:gridCol>
                <a:gridCol w="1485165">
                  <a:extLst>
                    <a:ext uri="{9D8B030D-6E8A-4147-A177-3AD203B41FA5}">
                      <a16:colId xmlns:a16="http://schemas.microsoft.com/office/drawing/2014/main" val="20001"/>
                    </a:ext>
                  </a:extLst>
                </a:gridCol>
                <a:gridCol w="4725525">
                  <a:extLst>
                    <a:ext uri="{9D8B030D-6E8A-4147-A177-3AD203B41FA5}">
                      <a16:colId xmlns:a16="http://schemas.microsoft.com/office/drawing/2014/main" val="20002"/>
                    </a:ext>
                  </a:extLst>
                </a:gridCol>
                <a:gridCol w="1035115">
                  <a:extLst>
                    <a:ext uri="{9D8B030D-6E8A-4147-A177-3AD203B41FA5}">
                      <a16:colId xmlns:a16="http://schemas.microsoft.com/office/drawing/2014/main" val="20003"/>
                    </a:ext>
                  </a:extLst>
                </a:gridCol>
                <a:gridCol w="630071">
                  <a:extLst>
                    <a:ext uri="{9D8B030D-6E8A-4147-A177-3AD203B41FA5}">
                      <a16:colId xmlns:a16="http://schemas.microsoft.com/office/drawing/2014/main" val="20004"/>
                    </a:ext>
                  </a:extLst>
                </a:gridCol>
              </a:tblGrid>
              <a:tr h="553777">
                <a:tc>
                  <a:txBody>
                    <a:bodyPr/>
                    <a:lstStyle/>
                    <a:p>
                      <a:pPr algn="ctr"/>
                      <a:endParaRPr lang="en-US" sz="1200">
                        <a:effectLst/>
                      </a:endParaRP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200" b="1" smtClean="0"/>
                        <a:t>(SOC)</a:t>
                      </a:r>
                    </a:p>
                    <a:p>
                      <a:pPr algn="ctr"/>
                      <a:r>
                        <a:rPr lang="en-US" sz="1200" b="1" smtClean="0"/>
                        <a:t>System-</a:t>
                      </a:r>
                    </a:p>
                    <a:p>
                      <a:pPr algn="ctr"/>
                      <a:r>
                        <a:rPr lang="en-US" sz="1200" b="1" smtClean="0"/>
                        <a:t>On-a-Chip</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t>Notable Product(s) Containing</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smtClean="0"/>
                        <a:t>ARM Cortex-A model </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smtClean="0"/>
                        <a:t>No. </a:t>
                      </a:r>
                      <a:r>
                        <a:rPr lang="en-US" sz="1200" b="1"/>
                        <a:t>of Cores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4718">
                <a:tc rowSpan="3">
                  <a:txBody>
                    <a:bodyPr/>
                    <a:lstStyle/>
                    <a:p>
                      <a:pPr algn="ctr"/>
                      <a:r>
                        <a:rPr lang="en-US" sz="1200" b="1" smtClean="0"/>
                        <a:t>Apple</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a:t>A4</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iPhone 4, iPod Touch (4th Gen), </a:t>
                      </a:r>
                      <a:r>
                        <a:rPr lang="en-US" sz="1200" err="1"/>
                        <a:t>iPad</a:t>
                      </a:r>
                      <a:r>
                        <a:rPr lang="en-US" sz="1200"/>
                        <a:t> (1st Gen), </a:t>
                      </a:r>
                      <a:r>
                        <a:rPr lang="en-US" sz="1200" err="1"/>
                        <a:t>AppleTV</a:t>
                      </a:r>
                      <a:r>
                        <a:rPr lang="en-US" sz="1200"/>
                        <a:t> (2nd Gen)</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1"/>
                  </a:ext>
                </a:extLst>
              </a:tr>
              <a:tr h="254718">
                <a:tc vMerge="1">
                  <a:txBody>
                    <a:bodyPr/>
                    <a:lstStyle/>
                    <a:p>
                      <a:endParaRPr lang="en-US"/>
                    </a:p>
                  </a:txBody>
                  <a:tcPr/>
                </a:tc>
                <a:tc>
                  <a:txBody>
                    <a:bodyPr/>
                    <a:lstStyle/>
                    <a:p>
                      <a:pPr marL="72000"/>
                      <a:r>
                        <a:rPr lang="en-US" sz="1200" b="1"/>
                        <a:t>A5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iPhone 4S, </a:t>
                      </a:r>
                      <a:r>
                        <a:rPr lang="en-US" sz="1200" err="1"/>
                        <a:t>iPad</a:t>
                      </a:r>
                      <a:r>
                        <a:rPr lang="en-US" sz="1200"/>
                        <a:t> 2, </a:t>
                      </a:r>
                      <a:r>
                        <a:rPr lang="en-US" sz="1200" err="1"/>
                        <a:t>AppleTV</a:t>
                      </a:r>
                      <a:r>
                        <a:rPr lang="en-US" sz="1200"/>
                        <a:t> (3rd Gen)</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2"/>
                  </a:ext>
                </a:extLst>
              </a:tr>
              <a:tr h="254718">
                <a:tc vMerge="1">
                  <a:txBody>
                    <a:bodyPr/>
                    <a:lstStyle/>
                    <a:p>
                      <a:endParaRPr lang="en-US"/>
                    </a:p>
                  </a:txBody>
                  <a:tcPr/>
                </a:tc>
                <a:tc>
                  <a:txBody>
                    <a:bodyPr/>
                    <a:lstStyle/>
                    <a:p>
                      <a:pPr marL="72000"/>
                      <a:r>
                        <a:rPr lang="en-US" sz="1200" b="1"/>
                        <a:t>A5X</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err="1"/>
                        <a:t>iPad</a:t>
                      </a:r>
                      <a:r>
                        <a:rPr lang="en-US" sz="1200"/>
                        <a:t> (3rd Gen, Retina Display)</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3"/>
                  </a:ext>
                </a:extLst>
              </a:tr>
              <a:tr h="254718">
                <a:tc rowSpan="4">
                  <a:txBody>
                    <a:bodyPr/>
                    <a:lstStyle/>
                    <a:p>
                      <a:pPr algn="ctr"/>
                      <a:r>
                        <a:rPr lang="en-US" sz="1200" b="1"/>
                        <a:t>Samsung</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b="1" err="1"/>
                        <a:t>Exynos</a:t>
                      </a:r>
                      <a:r>
                        <a:rPr lang="en-US" sz="1200" b="1"/>
                        <a:t> 3 Single</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 Samsung Galaxy Nexus S, </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4"/>
                  </a:ext>
                </a:extLst>
              </a:tr>
              <a:tr h="254718">
                <a:tc vMerge="1">
                  <a:txBody>
                    <a:bodyPr/>
                    <a:lstStyle/>
                    <a:p>
                      <a:endParaRPr lang="en-US"/>
                    </a:p>
                  </a:txBody>
                  <a:tcPr/>
                </a:tc>
                <a:tc>
                  <a:txBody>
                    <a:bodyPr/>
                    <a:lstStyle/>
                    <a:p>
                      <a:pPr marL="72000"/>
                      <a:r>
                        <a:rPr lang="en-US" sz="1200" b="1" err="1"/>
                        <a:t>Exynos</a:t>
                      </a:r>
                      <a:r>
                        <a:rPr lang="en-US" sz="1200" b="1"/>
                        <a:t> 4 Dual</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SII, Samsung Galaxy Note (International)</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5"/>
                  </a:ext>
                </a:extLst>
              </a:tr>
              <a:tr h="254718">
                <a:tc vMerge="1">
                  <a:txBody>
                    <a:bodyPr/>
                    <a:lstStyle/>
                    <a:p>
                      <a:endParaRPr lang="en-US"/>
                    </a:p>
                  </a:txBody>
                  <a:tcPr/>
                </a:tc>
                <a:tc>
                  <a:txBody>
                    <a:bodyPr/>
                    <a:lstStyle/>
                    <a:p>
                      <a:pPr marL="72000"/>
                      <a:r>
                        <a:rPr lang="en-US" sz="1200" b="1" err="1"/>
                        <a:t>Exynos</a:t>
                      </a:r>
                      <a:r>
                        <a:rPr lang="en-US" sz="1200" b="1"/>
                        <a:t> 4 Quad</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a:t>Samsung Galaxy SIII</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4</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6"/>
                  </a:ext>
                </a:extLst>
              </a:tr>
              <a:tr h="363237">
                <a:tc vMerge="1">
                  <a:txBody>
                    <a:bodyPr/>
                    <a:lstStyle/>
                    <a:p>
                      <a:endParaRPr lang="en-US"/>
                    </a:p>
                  </a:txBody>
                  <a:tcPr/>
                </a:tc>
                <a:tc>
                  <a:txBody>
                    <a:bodyPr/>
                    <a:lstStyle/>
                    <a:p>
                      <a:pPr marL="72000"/>
                      <a:r>
                        <a:rPr lang="en-US" sz="1200" b="1" err="1"/>
                        <a:t>Exynos</a:t>
                      </a:r>
                      <a:r>
                        <a:rPr lang="en-US" sz="1200" b="1"/>
                        <a:t> 5 Dual</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err="1" smtClean="0"/>
                        <a:t>Chrombook</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Cortex-A15</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07"/>
                  </a:ext>
                </a:extLst>
              </a:tr>
              <a:tr h="254718">
                <a:tc rowSpan="3">
                  <a:txBody>
                    <a:bodyPr/>
                    <a:lstStyle/>
                    <a:p>
                      <a:pPr algn="ctr"/>
                      <a:r>
                        <a:rPr lang="en-US" sz="1200" b="1" err="1"/>
                        <a:t>Nvidia</a:t>
                      </a:r>
                      <a:endParaRPr lang="en-US" sz="1200" b="1"/>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err="1"/>
                        <a:t>Tegra</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Microsoft Zune HD</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smtClean="0"/>
                        <a:t>(ARM11)</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8"/>
                  </a:ext>
                </a:extLst>
              </a:tr>
              <a:tr h="440240">
                <a:tc vMerge="1">
                  <a:txBody>
                    <a:bodyPr/>
                    <a:lstStyle/>
                    <a:p>
                      <a:endParaRPr lang="en-US"/>
                    </a:p>
                  </a:txBody>
                  <a:tcPr/>
                </a:tc>
                <a:tc>
                  <a:txBody>
                    <a:bodyPr/>
                    <a:lstStyle/>
                    <a:p>
                      <a:pPr marL="72000"/>
                      <a:r>
                        <a:rPr lang="en-US" sz="1200" b="1" err="1"/>
                        <a:t>Tegra</a:t>
                      </a:r>
                      <a:r>
                        <a:rPr lang="en-US" sz="1200" b="1"/>
                        <a:t> 2</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ASUS </a:t>
                      </a:r>
                      <a:r>
                        <a:rPr lang="en-US" sz="1200" err="1"/>
                        <a:t>Eee</a:t>
                      </a:r>
                      <a:r>
                        <a:rPr lang="en-US" sz="1200"/>
                        <a:t> Pad Transformer, Samsung Galaxy Tab 10.1, Motorola </a:t>
                      </a:r>
                      <a:r>
                        <a:rPr lang="en-US" sz="1200" err="1"/>
                        <a:t>Xoom</a:t>
                      </a:r>
                      <a:r>
                        <a:rPr lang="en-US" sz="1200"/>
                        <a:t>, Dell Streak 7 &amp; Pro, Sony Tablet 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09"/>
                  </a:ext>
                </a:extLst>
              </a:tr>
              <a:tr h="440240">
                <a:tc vMerge="1">
                  <a:txBody>
                    <a:bodyPr/>
                    <a:lstStyle/>
                    <a:p>
                      <a:endParaRPr lang="en-US"/>
                    </a:p>
                  </a:txBody>
                  <a:tcPr/>
                </a:tc>
                <a:tc>
                  <a:txBody>
                    <a:bodyPr/>
                    <a:lstStyle/>
                    <a:p>
                      <a:pPr marL="72000"/>
                      <a:r>
                        <a:rPr lang="en-US" sz="1200" b="1" err="1"/>
                        <a:t>Tegra</a:t>
                      </a:r>
                      <a:r>
                        <a:rPr lang="en-US" sz="1200" b="1"/>
                        <a:t> 3</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ASUS Transformer Pad 300, ASUS Nexus 7, Acer </a:t>
                      </a:r>
                      <a:r>
                        <a:rPr lang="en-US" sz="1200" err="1"/>
                        <a:t>Iconia</a:t>
                      </a:r>
                      <a:r>
                        <a:rPr lang="en-US" sz="1200"/>
                        <a:t> Tab A510 &amp; A700, HTC One X</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4</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0"/>
                  </a:ext>
                </a:extLst>
              </a:tr>
              <a:tr h="238960">
                <a:tc>
                  <a:txBody>
                    <a:bodyPr/>
                    <a:lstStyle/>
                    <a:p>
                      <a:pPr algn="ctr"/>
                      <a:r>
                        <a:rPr lang="en-US" sz="1200" b="1"/>
                        <a:t>Qualcomm</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b="1"/>
                        <a:t>Snapdragon </a:t>
                      </a:r>
                      <a:r>
                        <a:rPr lang="en-US" sz="1200" b="1" smtClean="0"/>
                        <a:t>S1</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marL="72000"/>
                      <a:r>
                        <a:rPr lang="en-US" sz="1200" smtClean="0"/>
                        <a:t>Large</a:t>
                      </a:r>
                      <a:r>
                        <a:rPr lang="en-US" sz="1200" baseline="0" smtClean="0"/>
                        <a:t> number of devices</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smtClean="0"/>
                        <a:t>(ARM11)/A5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5CF"/>
                    </a:solidFill>
                  </a:tcPr>
                </a:tc>
                <a:extLst>
                  <a:ext uri="{0D108BD9-81ED-4DB2-BD59-A6C34878D82A}">
                    <a16:rowId xmlns:a16="http://schemas.microsoft.com/office/drawing/2014/main" val="10011"/>
                  </a:ext>
                </a:extLst>
              </a:tr>
              <a:tr h="254718">
                <a:tc rowSpan="3">
                  <a:txBody>
                    <a:bodyPr/>
                    <a:lstStyle/>
                    <a:p>
                      <a:pPr algn="ctr"/>
                      <a:r>
                        <a:rPr lang="en-US" sz="1200" b="1"/>
                        <a:t>Texas Instruments</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b="1"/>
                        <a:t>OMAP 3</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Barnes and Noble Nook Color</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Cortex-A8</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1</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2"/>
                  </a:ext>
                </a:extLst>
              </a:tr>
              <a:tr h="440240">
                <a:tc vMerge="1">
                  <a:txBody>
                    <a:bodyPr/>
                    <a:lstStyle/>
                    <a:p>
                      <a:endParaRPr lang="en-US"/>
                    </a:p>
                  </a:txBody>
                  <a:tcPr/>
                </a:tc>
                <a:tc>
                  <a:txBody>
                    <a:bodyPr/>
                    <a:lstStyle/>
                    <a:p>
                      <a:pPr marL="72000"/>
                      <a:r>
                        <a:rPr lang="en-US" sz="1200" b="1"/>
                        <a:t>OMAP 4</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Amazon Kindle Fire, Samsung Galaxy Tab 2, Blackberry Playbook, Samsung Galaxy Nexus, Barnes and Noble Nook Tablet</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Cortex-A9</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3"/>
                  </a:ext>
                </a:extLst>
              </a:tr>
              <a:tr h="363237">
                <a:tc vMerge="1">
                  <a:txBody>
                    <a:bodyPr/>
                    <a:lstStyle/>
                    <a:p>
                      <a:endParaRPr lang="en-US"/>
                    </a:p>
                  </a:txBody>
                  <a:tcPr/>
                </a:tc>
                <a:tc>
                  <a:txBody>
                    <a:bodyPr/>
                    <a:lstStyle/>
                    <a:p>
                      <a:pPr marL="72000"/>
                      <a:r>
                        <a:rPr lang="en-US" sz="1200" b="1"/>
                        <a:t>OMAP 5</a:t>
                      </a:r>
                      <a:endParaRPr lang="en-US" sz="1200"/>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marL="72000"/>
                      <a:r>
                        <a:rPr lang="en-US" sz="1200"/>
                        <a:t>N/A</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a:t>Cortex-A15</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tc>
                  <a:txBody>
                    <a:bodyPr/>
                    <a:lstStyle/>
                    <a:p>
                      <a:pPr algn="ctr"/>
                      <a:r>
                        <a:rPr lang="en-US" sz="1200" dirty="0"/>
                        <a:t>2</a:t>
                      </a:r>
                    </a:p>
                  </a:txBody>
                  <a:tcPr marL="17118" marR="17118" marT="17118" marB="171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3F0"/>
                    </a:solidFill>
                  </a:tcPr>
                </a:tc>
                <a:extLst>
                  <a:ext uri="{0D108BD9-81ED-4DB2-BD59-A6C34878D82A}">
                    <a16:rowId xmlns:a16="http://schemas.microsoft.com/office/drawing/2014/main" val="10014"/>
                  </a:ext>
                </a:extLst>
              </a:tr>
            </a:tbl>
          </a:graphicData>
        </a:graphic>
      </p:graphicFrame>
      <p:sp>
        <p:nvSpPr>
          <p:cNvPr id="2" name="TextBox 1"/>
          <p:cNvSpPr txBox="1"/>
          <p:nvPr/>
        </p:nvSpPr>
        <p:spPr>
          <a:xfrm>
            <a:off x="74190" y="504145"/>
            <a:ext cx="8023287" cy="369332"/>
          </a:xfrm>
          <a:prstGeom prst="rect">
            <a:avLst/>
          </a:prstGeom>
          <a:noFill/>
        </p:spPr>
        <p:txBody>
          <a:bodyPr wrap="none" rtlCol="0">
            <a:spAutoFit/>
          </a:bodyPr>
          <a:lstStyle/>
          <a:p>
            <a:r>
              <a:rPr lang="en-US" dirty="0" smtClean="0">
                <a:solidFill>
                  <a:srgbClr val="2D2D8A"/>
                </a:solidFill>
              </a:rPr>
              <a:t>Use of </a:t>
            </a:r>
            <a:r>
              <a:rPr lang="en-US" dirty="0" err="1" smtClean="0">
                <a:solidFill>
                  <a:srgbClr val="2D2D8A"/>
                </a:solidFill>
              </a:rPr>
              <a:t>ARMv7</a:t>
            </a:r>
            <a:r>
              <a:rPr lang="en-US" dirty="0" smtClean="0">
                <a:solidFill>
                  <a:srgbClr val="2D2D8A"/>
                </a:solidFill>
              </a:rPr>
              <a:t>-based (32-bit) ARM Cortex-A models in mobiles </a:t>
            </a:r>
            <a:r>
              <a:rPr lang="en-US" dirty="0" smtClean="0">
                <a:solidFill>
                  <a:srgbClr val="000000"/>
                </a:solidFill>
              </a:rPr>
              <a:t>[</a:t>
            </a:r>
            <a:r>
              <a:rPr lang="hu-HU" dirty="0" smtClean="0">
                <a:solidFill>
                  <a:srgbClr val="000000"/>
                </a:solidFill>
              </a:rPr>
              <a:t>18</a:t>
            </a:r>
            <a:r>
              <a:rPr lang="en-US" dirty="0" smtClean="0">
                <a:solidFill>
                  <a:srgbClr val="000000"/>
                </a:solidFill>
              </a:rPr>
              <a:t>]</a:t>
            </a:r>
            <a:endParaRPr lang="en-US" dirty="0">
              <a:solidFill>
                <a:srgbClr val="000000"/>
              </a:solidFill>
            </a:endParaRPr>
          </a:p>
        </p:txBody>
      </p:sp>
      <p:sp>
        <p:nvSpPr>
          <p:cNvPr id="7" name="Title 1"/>
          <p:cNvSpPr>
            <a:spLocks noGrp="1"/>
          </p:cNvSpPr>
          <p:nvPr>
            <p:ph type="title"/>
          </p:nvPr>
        </p:nvSpPr>
        <p:spPr>
          <a:xfrm>
            <a:off x="0" y="-2168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(25)</a:t>
            </a:r>
          </a:p>
        </p:txBody>
      </p:sp>
    </p:spTree>
    <p:extLst>
      <p:ext uri="{BB962C8B-B14F-4D97-AF65-F5344CB8AC3E}">
        <p14:creationId xmlns:p14="http://schemas.microsoft.com/office/powerpoint/2010/main" val="153402172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 r="3219"/>
          <a:stretch/>
        </p:blipFill>
        <p:spPr bwMode="auto">
          <a:xfrm>
            <a:off x="65837" y="1223755"/>
            <a:ext cx="9078163" cy="412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620" y="504699"/>
            <a:ext cx="4853445" cy="369332"/>
          </a:xfrm>
          <a:prstGeom prst="rect">
            <a:avLst/>
          </a:prstGeom>
          <a:noFill/>
        </p:spPr>
        <p:txBody>
          <a:bodyPr wrap="none" rtlCol="0">
            <a:spAutoFit/>
          </a:bodyPr>
          <a:lstStyle/>
          <a:p>
            <a:r>
              <a:rPr lang="en-US" dirty="0" smtClean="0">
                <a:solidFill>
                  <a:srgbClr val="2D2D8A"/>
                </a:solidFill>
              </a:rPr>
              <a:t>Total </a:t>
            </a:r>
            <a:r>
              <a:rPr lang="hu-HU" dirty="0" smtClean="0">
                <a:solidFill>
                  <a:srgbClr val="2D2D8A"/>
                </a:solidFill>
              </a:rPr>
              <a:t>number of </a:t>
            </a:r>
            <a:r>
              <a:rPr lang="en-US" dirty="0" smtClean="0">
                <a:solidFill>
                  <a:srgbClr val="2D2D8A"/>
                </a:solidFill>
              </a:rPr>
              <a:t>ARM chips shipped </a:t>
            </a:r>
            <a:r>
              <a:rPr lang="en-US" dirty="0" smtClean="0">
                <a:solidFill>
                  <a:srgbClr val="000000"/>
                </a:solidFill>
              </a:rPr>
              <a:t>[</a:t>
            </a:r>
            <a:r>
              <a:rPr lang="hu-HU" dirty="0" smtClean="0">
                <a:solidFill>
                  <a:srgbClr val="000000"/>
                </a:solidFill>
              </a:rPr>
              <a:t>19</a:t>
            </a:r>
            <a:r>
              <a:rPr lang="en-US" dirty="0" smtClean="0">
                <a:solidFill>
                  <a:srgbClr val="000000"/>
                </a:solidFill>
              </a:rPr>
              <a:t>]</a:t>
            </a:r>
            <a:endParaRPr lang="en-US" dirty="0">
              <a:solidFill>
                <a:srgbClr val="000000"/>
              </a:solidFill>
            </a:endParaRPr>
          </a:p>
        </p:txBody>
      </p:sp>
      <p:sp>
        <p:nvSpPr>
          <p:cNvPr id="5" name="TextBox 4"/>
          <p:cNvSpPr txBox="1"/>
          <p:nvPr/>
        </p:nvSpPr>
        <p:spPr>
          <a:xfrm>
            <a:off x="161510" y="5634245"/>
            <a:ext cx="8893175" cy="523220"/>
          </a:xfrm>
          <a:prstGeom prst="rect">
            <a:avLst/>
          </a:prstGeom>
          <a:noFill/>
        </p:spPr>
        <p:txBody>
          <a:bodyPr wrap="square" rtlCol="0">
            <a:spAutoFit/>
          </a:bodyPr>
          <a:lstStyle/>
          <a:p>
            <a:r>
              <a:rPr lang="en-US" sz="1400" smtClean="0">
                <a:solidFill>
                  <a:srgbClr val="000000"/>
                </a:solidFill>
              </a:rPr>
              <a:t>SB</a:t>
            </a:r>
            <a:r>
              <a:rPr lang="hu-HU" sz="1400" smtClean="0">
                <a:solidFill>
                  <a:srgbClr val="000000"/>
                </a:solidFill>
              </a:rPr>
              <a:t>S</a:t>
            </a:r>
            <a:r>
              <a:rPr lang="en-US" sz="1400" smtClean="0">
                <a:solidFill>
                  <a:srgbClr val="000000"/>
                </a:solidFill>
              </a:rPr>
              <a:t>A: Server Base System Architecture, it is a standardized platform for servers built on 64-bit </a:t>
            </a:r>
          </a:p>
          <a:p>
            <a:r>
              <a:rPr lang="en-US" sz="1400">
                <a:solidFill>
                  <a:srgbClr val="000000"/>
                </a:solidFill>
              </a:rPr>
              <a:t> </a:t>
            </a:r>
            <a:r>
              <a:rPr lang="en-US" sz="1400" smtClean="0">
                <a:solidFill>
                  <a:srgbClr val="000000"/>
                </a:solidFill>
              </a:rPr>
              <a:t>      </a:t>
            </a:r>
            <a:r>
              <a:rPr lang="hu-HU" sz="1400" smtClean="0">
                <a:solidFill>
                  <a:srgbClr val="000000"/>
                </a:solidFill>
              </a:rPr>
              <a:t>    </a:t>
            </a:r>
            <a:r>
              <a:rPr lang="en-US" sz="1400" smtClean="0">
                <a:solidFill>
                  <a:srgbClr val="000000"/>
                </a:solidFill>
              </a:rPr>
              <a:t> ARM processors</a:t>
            </a:r>
            <a:endParaRPr lang="en-US" sz="1400">
              <a:solidFill>
                <a:srgbClr val="000000"/>
              </a:solidFill>
            </a:endParaRPr>
          </a:p>
        </p:txBody>
      </p:sp>
      <p:sp>
        <p:nvSpPr>
          <p:cNvPr id="7" name="Title 1"/>
          <p:cNvSpPr>
            <a:spLocks noGrp="1"/>
          </p:cNvSpPr>
          <p:nvPr>
            <p:ph type="title"/>
          </p:nvPr>
        </p:nvSpPr>
        <p:spPr>
          <a:xfrm>
            <a:off x="0" y="-2857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(26)</a:t>
            </a:r>
          </a:p>
        </p:txBody>
      </p:sp>
    </p:spTree>
    <p:extLst>
      <p:ext uri="{BB962C8B-B14F-4D97-AF65-F5344CB8AC3E}">
        <p14:creationId xmlns:p14="http://schemas.microsoft.com/office/powerpoint/2010/main" val="221805170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28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(27)</a:t>
            </a:r>
          </a:p>
        </p:txBody>
      </p:sp>
      <p:sp>
        <p:nvSpPr>
          <p:cNvPr id="4" name="TextBox 3"/>
          <p:cNvSpPr txBox="1"/>
          <p:nvPr/>
        </p:nvSpPr>
        <p:spPr>
          <a:xfrm>
            <a:off x="120641" y="1608509"/>
            <a:ext cx="8730632" cy="4170372"/>
          </a:xfrm>
          <a:prstGeom prst="rect">
            <a:avLst/>
          </a:prstGeom>
          <a:noFill/>
        </p:spPr>
        <p:txBody>
          <a:bodyPr wrap="square" rtlCol="0">
            <a:spAutoFit/>
          </a:bodyPr>
          <a:lstStyle/>
          <a:p>
            <a:pPr>
              <a:spcAft>
                <a:spcPts val="600"/>
              </a:spcAft>
            </a:pPr>
            <a:r>
              <a:rPr lang="hu-HU" sz="1500" dirty="0" smtClean="0"/>
              <a:t>"</a:t>
            </a:r>
            <a:r>
              <a:rPr lang="en-US" sz="1500" dirty="0" smtClean="0"/>
              <a:t>The </a:t>
            </a:r>
            <a:r>
              <a:rPr lang="en-US" sz="1500" dirty="0">
                <a:solidFill>
                  <a:srgbClr val="FF0000"/>
                </a:solidFill>
              </a:rPr>
              <a:t>Cortex A9 </a:t>
            </a:r>
            <a:r>
              <a:rPr lang="en-US" sz="1500" dirty="0"/>
              <a:t>was an incredibly important design for ARM as, in my view, it provided the corner-stone for </a:t>
            </a:r>
            <a:r>
              <a:rPr lang="en-US" sz="1500" dirty="0" err="1"/>
              <a:t>SoC</a:t>
            </a:r>
            <a:r>
              <a:rPr lang="en-US" sz="1500" dirty="0"/>
              <a:t> and device vendors to create some of the designs that powered some of the most successful devices that brought with them a turning-point in smartphone performance and experience. Apple’s A5, Samsung’s </a:t>
            </a:r>
            <a:r>
              <a:rPr lang="en-US" sz="1500" dirty="0" err="1"/>
              <a:t>Exynos</a:t>
            </a:r>
            <a:r>
              <a:rPr lang="en-US" sz="1500" dirty="0"/>
              <a:t> 4210/4412, and TI OMAP4430/4460 were all </a:t>
            </a:r>
            <a:r>
              <a:rPr lang="en-US" sz="1500" dirty="0" err="1"/>
              <a:t>SoCs</a:t>
            </a:r>
            <a:r>
              <a:rPr lang="en-US" sz="1500" dirty="0"/>
              <a:t> which made the A9 a very successful CPU micro-architecture.</a:t>
            </a:r>
          </a:p>
          <a:p>
            <a:pPr>
              <a:spcAft>
                <a:spcPts val="600"/>
              </a:spcAft>
            </a:pPr>
            <a:r>
              <a:rPr lang="en-US" sz="1500" dirty="0"/>
              <a:t>Following the Cortex A9 we saw the introduction of the </a:t>
            </a:r>
            <a:r>
              <a:rPr lang="en-US" sz="1500" dirty="0">
                <a:solidFill>
                  <a:srgbClr val="FF0000"/>
                </a:solidFill>
              </a:rPr>
              <a:t>Cortex A15</a:t>
            </a:r>
            <a:r>
              <a:rPr lang="en-US" sz="1500" dirty="0"/>
              <a:t>. The core was a substantial jump in terms of performance as it provided the single largest IPC improvement in ARM’s Cortex A-profile of application processors. While the A15 represented a large performance boost, it came at significant cost in terms of power efficiency and overall power usage. It took some time for the Cortex A15 to establish itself in the mobile space as the first designs such as the </a:t>
            </a:r>
            <a:r>
              <a:rPr lang="en-US" sz="1500" dirty="0" err="1"/>
              <a:t>Exynos</a:t>
            </a:r>
            <a:r>
              <a:rPr lang="en-US" sz="1500" dirty="0"/>
              <a:t> 5250 and 5410 failed to impress due to bad power efficiency due to various issues.</a:t>
            </a:r>
          </a:p>
          <a:p>
            <a:r>
              <a:rPr lang="en-US" sz="1500" dirty="0"/>
              <a:t>It’s at this point where ARM introduced </a:t>
            </a:r>
            <a:r>
              <a:rPr lang="en-US" sz="1500" dirty="0" err="1">
                <a:solidFill>
                  <a:srgbClr val="FF0000"/>
                </a:solidFill>
              </a:rPr>
              <a:t>big.LITTLE</a:t>
            </a:r>
            <a:r>
              <a:rPr lang="en-US" sz="1500" dirty="0"/>
              <a:t> with the argument that one can have the best of both worlds, a high-power performant core together with a low-power high-efficiency core. It was not until late 2014 and 2015 did we finally see some acceptable implementations of A15 </a:t>
            </a:r>
            <a:r>
              <a:rPr lang="en-US" sz="1500" dirty="0" err="1"/>
              <a:t>big.LITTLE</a:t>
            </a:r>
            <a:r>
              <a:rPr lang="en-US" sz="1500" dirty="0"/>
              <a:t> solutions such as the Kirin 920 or </a:t>
            </a:r>
            <a:r>
              <a:rPr lang="en-US" sz="1500" dirty="0" err="1"/>
              <a:t>Exynos</a:t>
            </a:r>
            <a:r>
              <a:rPr lang="en-US" sz="1500" dirty="0"/>
              <a:t> 5422</a:t>
            </a:r>
            <a:r>
              <a:rPr lang="en-US" sz="1500" dirty="0" smtClean="0"/>
              <a:t>.</a:t>
            </a:r>
            <a:r>
              <a:rPr lang="hu-HU" sz="1500" dirty="0" smtClean="0"/>
              <a:t>"</a:t>
            </a:r>
            <a:endParaRPr lang="en-US" sz="1500" dirty="0"/>
          </a:p>
        </p:txBody>
      </p:sp>
      <p:sp>
        <p:nvSpPr>
          <p:cNvPr id="5" name="TextBox 4"/>
          <p:cNvSpPr txBox="1"/>
          <p:nvPr/>
        </p:nvSpPr>
        <p:spPr>
          <a:xfrm>
            <a:off x="75209" y="505766"/>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-1</a:t>
            </a:r>
            <a:endParaRPr lang="en-US" sz="1600" dirty="0">
              <a:solidFill>
                <a:srgbClr val="FF0000"/>
              </a:solidFill>
            </a:endParaRPr>
          </a:p>
        </p:txBody>
      </p:sp>
      <p:sp>
        <p:nvSpPr>
          <p:cNvPr id="6" name="TextBox 5"/>
          <p:cNvSpPr txBox="1"/>
          <p:nvPr/>
        </p:nvSpPr>
        <p:spPr>
          <a:xfrm>
            <a:off x="116505" y="1003606"/>
            <a:ext cx="8715848" cy="584775"/>
          </a:xfrm>
          <a:prstGeom prst="rect">
            <a:avLst/>
          </a:prstGeom>
          <a:noFill/>
        </p:spPr>
        <p:txBody>
          <a:bodyPr wrap="none" rtlCol="0">
            <a:spAutoFit/>
          </a:bodyPr>
          <a:lstStyle/>
          <a:p>
            <a:r>
              <a:rPr lang="hu-HU" sz="1600" dirty="0" smtClean="0"/>
              <a:t>There is a brief but essential description of ARM's Cortex series in [</a:t>
            </a:r>
            <a:r>
              <a:rPr lang="en-US" sz="1600" dirty="0" smtClean="0"/>
              <a:t>99</a:t>
            </a:r>
            <a:r>
              <a:rPr lang="hu-HU" sz="1600" dirty="0" smtClean="0"/>
              <a:t>]. Due to its </a:t>
            </a:r>
          </a:p>
          <a:p>
            <a:r>
              <a:rPr lang="hu-HU" sz="1600" dirty="0" smtClean="0"/>
              <a:t>relevance in the following we will cite parts of it.</a:t>
            </a:r>
            <a:endParaRPr lang="en-US" sz="1600" dirty="0"/>
          </a:p>
        </p:txBody>
      </p:sp>
    </p:spTree>
    <p:extLst>
      <p:ext uri="{BB962C8B-B14F-4D97-AF65-F5344CB8AC3E}">
        <p14:creationId xmlns:p14="http://schemas.microsoft.com/office/powerpoint/2010/main" val="145965584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643" y="988717"/>
            <a:ext cx="8730632" cy="5016758"/>
          </a:xfrm>
          <a:prstGeom prst="rect">
            <a:avLst/>
          </a:prstGeom>
          <a:noFill/>
        </p:spPr>
        <p:txBody>
          <a:bodyPr wrap="square" rtlCol="0">
            <a:spAutoFit/>
          </a:bodyPr>
          <a:lstStyle/>
          <a:p>
            <a:pPr>
              <a:spcAft>
                <a:spcPts val="600"/>
              </a:spcAft>
            </a:pPr>
            <a:r>
              <a:rPr lang="hu-HU" sz="1500" dirty="0" smtClean="0"/>
              <a:t>"</a:t>
            </a:r>
            <a:r>
              <a:rPr lang="en-US" sz="1500" dirty="0" smtClean="0"/>
              <a:t>The </a:t>
            </a:r>
            <a:r>
              <a:rPr lang="en-US" sz="1500" dirty="0">
                <a:solidFill>
                  <a:srgbClr val="FF0000"/>
                </a:solidFill>
              </a:rPr>
              <a:t>Cortex A57 </a:t>
            </a:r>
            <a:r>
              <a:rPr lang="en-US" sz="1500" dirty="0"/>
              <a:t>succeeded the Cortex A15 and was ARM’s first “big” core to employ ARMv8 64-bit ISA. Accompanied by the high-efficiency Cortex A53 cores this represented an important shift not unlike the x86-64 introduction in the desktop PC space well over a decade before. The cores came at a moment where the industry was still at shock of Apple’s introduction of the A7 </a:t>
            </a:r>
            <a:r>
              <a:rPr lang="en-US" sz="1500" dirty="0" err="1"/>
              <a:t>SoC</a:t>
            </a:r>
            <a:r>
              <a:rPr lang="en-US" sz="1500" dirty="0"/>
              <a:t> and Cyclone CPU micro-architecture, beating ARM in terms delivering the first 64-bit ARMv8 silicon. Suddenly everybody in the industry was playing catch-up in trying to bring their own 64-bit products as it was seen as an absolutely required feature-check to remain competitive.</a:t>
            </a:r>
          </a:p>
          <a:p>
            <a:r>
              <a:rPr lang="en-US" sz="1500" dirty="0"/>
              <a:t>This pressured shift to 64-bit was in my view a crippling blow to many 2015’s </a:t>
            </a:r>
            <a:r>
              <a:rPr lang="en-US" sz="1500" dirty="0" err="1"/>
              <a:t>SoCs</a:t>
            </a:r>
            <a:r>
              <a:rPr lang="en-US" sz="1500" dirty="0"/>
              <a:t> as it forced vendors into employing </a:t>
            </a:r>
            <a:r>
              <a:rPr lang="en-US" sz="1500" dirty="0">
                <a:solidFill>
                  <a:srgbClr val="FF0000"/>
                </a:solidFill>
              </a:rPr>
              <a:t>sub-optimal Cortex A57 and A53 designs</a:t>
            </a:r>
            <a:r>
              <a:rPr lang="en-US" sz="1500" dirty="0"/>
              <a:t>. </a:t>
            </a:r>
            <a:r>
              <a:rPr lang="en-US" sz="1500" dirty="0" err="1"/>
              <a:t>HiSilicon</a:t>
            </a:r>
            <a:r>
              <a:rPr lang="en-US" sz="1500" dirty="0"/>
              <a:t> and </a:t>
            </a:r>
            <a:r>
              <a:rPr lang="en-US" sz="1500" dirty="0" err="1"/>
              <a:t>MediaTek</a:t>
            </a:r>
            <a:r>
              <a:rPr lang="en-US" sz="1500" dirty="0"/>
              <a:t> saw an actual regression in performance as flagship </a:t>
            </a:r>
            <a:r>
              <a:rPr lang="en-US" sz="1500" dirty="0" err="1"/>
              <a:t>SoCs</a:t>
            </a:r>
            <a:r>
              <a:rPr lang="en-US" sz="1500" dirty="0"/>
              <a:t> such as the Kirin 930 and </a:t>
            </a:r>
            <a:r>
              <a:rPr lang="en-US" sz="1500" dirty="0" err="1"/>
              <a:t>Helio</a:t>
            </a:r>
            <a:r>
              <a:rPr lang="en-US" sz="1500" dirty="0"/>
              <a:t> X10 had to make due with only A53 cores for performance as they decided against employing A57 cores due to power consumption concerns. The Kirin 930 or the X10 were in effect slower chipsets than their predecessors. Only Samsung was fairly successful in releasing reasonable designs such as the </a:t>
            </a:r>
            <a:r>
              <a:rPr lang="en-US" sz="1500" dirty="0" err="1"/>
              <a:t>Exynos</a:t>
            </a:r>
            <a:r>
              <a:rPr lang="en-US" sz="1500" dirty="0"/>
              <a:t> 5433 and </a:t>
            </a:r>
            <a:r>
              <a:rPr lang="en-US" sz="1500" dirty="0" err="1"/>
              <a:t>Exynos</a:t>
            </a:r>
            <a:r>
              <a:rPr lang="en-US" sz="1500" dirty="0"/>
              <a:t> 7420 – yet these had respectively regressed or barely improved in terms of power efficiency when compared to mature Cortex A15 implementations such as the </a:t>
            </a:r>
            <a:r>
              <a:rPr lang="en-US" sz="1500" dirty="0" err="1"/>
              <a:t>Exynos</a:t>
            </a:r>
            <a:r>
              <a:rPr lang="en-US" sz="1500" dirty="0"/>
              <a:t> 5430. Then of course we had sort of a lost generation of devices due to Qualcomm’s unsuccessful Snapdragon 810 and 808 </a:t>
            </a:r>
            <a:r>
              <a:rPr lang="en-US" sz="1500" dirty="0" err="1"/>
              <a:t>SoCs</a:t>
            </a:r>
            <a:r>
              <a:rPr lang="en-US" sz="1500" dirty="0"/>
              <a:t>, a topic we’ll eventually revisit in our deep dive of the Snapdragon 820 and </a:t>
            </a:r>
            <a:r>
              <a:rPr lang="en-US" sz="1500" dirty="0" err="1"/>
              <a:t>Exynos</a:t>
            </a:r>
            <a:r>
              <a:rPr lang="en-US" sz="1500" dirty="0"/>
              <a:t> 8890</a:t>
            </a:r>
            <a:r>
              <a:rPr lang="en-US" sz="1500" dirty="0" smtClean="0"/>
              <a:t>.</a:t>
            </a:r>
            <a:r>
              <a:rPr lang="hu-HU" sz="1500" dirty="0" smtClean="0"/>
              <a:t>"</a:t>
            </a:r>
            <a:endParaRPr lang="en-US" sz="1500" dirty="0"/>
          </a:p>
          <a:p>
            <a:endParaRPr lang="en-US" sz="1500" dirty="0"/>
          </a:p>
        </p:txBody>
      </p:sp>
      <p:sp>
        <p:nvSpPr>
          <p:cNvPr id="5" name="TextBox 4"/>
          <p:cNvSpPr txBox="1"/>
          <p:nvPr/>
        </p:nvSpPr>
        <p:spPr>
          <a:xfrm>
            <a:off x="75208" y="506285"/>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-2</a:t>
            </a:r>
            <a:endParaRPr lang="en-US" sz="1600" dirty="0">
              <a:solidFill>
                <a:srgbClr val="FF0000"/>
              </a:solidFill>
            </a:endParaRPr>
          </a:p>
        </p:txBody>
      </p:sp>
      <p:sp>
        <p:nvSpPr>
          <p:cNvPr id="3" name="Title 2"/>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(28)</a:t>
            </a:r>
          </a:p>
        </p:txBody>
      </p:sp>
    </p:spTree>
    <p:extLst>
      <p:ext uri="{BB962C8B-B14F-4D97-AF65-F5344CB8AC3E}">
        <p14:creationId xmlns:p14="http://schemas.microsoft.com/office/powerpoint/2010/main" val="151208603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4. </a:t>
            </a:r>
            <a:r>
              <a:rPr lang="en-US" dirty="0">
                <a:solidFill>
                  <a:srgbClr val="FFFFFF"/>
                </a:solidFill>
              </a:rPr>
              <a:t>Evolution of the Cortex-A series ARMv7/v8.0 ISA-based models (29)</a:t>
            </a:r>
          </a:p>
        </p:txBody>
      </p:sp>
      <p:sp>
        <p:nvSpPr>
          <p:cNvPr id="5" name="Rectangle 4"/>
          <p:cNvSpPr/>
          <p:nvPr/>
        </p:nvSpPr>
        <p:spPr>
          <a:xfrm>
            <a:off x="120781" y="985449"/>
            <a:ext cx="8820980" cy="2477601"/>
          </a:xfrm>
          <a:prstGeom prst="rect">
            <a:avLst/>
          </a:prstGeom>
        </p:spPr>
        <p:txBody>
          <a:bodyPr wrap="square">
            <a:spAutoFit/>
          </a:bodyPr>
          <a:lstStyle/>
          <a:p>
            <a:pPr>
              <a:spcAft>
                <a:spcPts val="600"/>
              </a:spcAft>
            </a:pPr>
            <a:r>
              <a:rPr lang="hu-HU" sz="1500" dirty="0" smtClean="0">
                <a:solidFill>
                  <a:srgbClr val="000000"/>
                </a:solidFill>
              </a:rPr>
              <a:t>"</a:t>
            </a:r>
            <a:r>
              <a:rPr lang="en-US" sz="1500" dirty="0" smtClean="0">
                <a:solidFill>
                  <a:srgbClr val="000000"/>
                </a:solidFill>
              </a:rPr>
              <a:t>Some </a:t>
            </a:r>
            <a:r>
              <a:rPr lang="en-US" sz="1500" dirty="0">
                <a:solidFill>
                  <a:srgbClr val="000000"/>
                </a:solidFill>
              </a:rPr>
              <a:t>readers will notice I left out the </a:t>
            </a:r>
            <a:r>
              <a:rPr lang="en-US" sz="1500" dirty="0">
                <a:solidFill>
                  <a:srgbClr val="FF0000"/>
                </a:solidFill>
              </a:rPr>
              <a:t>Cortex A12 and A17 </a:t>
            </a:r>
            <a:r>
              <a:rPr lang="en-US" sz="1500" dirty="0">
                <a:solidFill>
                  <a:srgbClr val="000000"/>
                </a:solidFill>
              </a:rPr>
              <a:t>– and I did that on purpose in trying to get to my point. The Cortex A12 was unveiled in July 2013 and presented as a successor to the Cortex A9. The core had a relatively short lifetime as it was quickly replaced within 6 months with the Cortex A17 in February 2014 which improved performance and also made the core </a:t>
            </a:r>
            <a:r>
              <a:rPr lang="en-US" sz="1500" dirty="0" err="1">
                <a:solidFill>
                  <a:srgbClr val="000000"/>
                </a:solidFill>
              </a:rPr>
              <a:t>big.LITTLE</a:t>
            </a:r>
            <a:r>
              <a:rPr lang="en-US" sz="1500" dirty="0">
                <a:solidFill>
                  <a:srgbClr val="000000"/>
                </a:solidFill>
              </a:rPr>
              <a:t> compatible with the Cortex A7. The Cortex A17 saw limited adoption in the mobile space. In fact, among the few </a:t>
            </a:r>
            <a:r>
              <a:rPr lang="en-US" sz="1500" dirty="0" err="1">
                <a:solidFill>
                  <a:srgbClr val="000000"/>
                </a:solidFill>
              </a:rPr>
              <a:t>SoCs</a:t>
            </a:r>
            <a:r>
              <a:rPr lang="en-US" sz="1500" dirty="0">
                <a:solidFill>
                  <a:srgbClr val="000000"/>
                </a:solidFill>
              </a:rPr>
              <a:t> such as </a:t>
            </a:r>
            <a:r>
              <a:rPr lang="en-US" sz="1500" dirty="0" err="1">
                <a:solidFill>
                  <a:srgbClr val="000000"/>
                </a:solidFill>
              </a:rPr>
              <a:t>Rockchip’s</a:t>
            </a:r>
            <a:r>
              <a:rPr lang="en-US" sz="1500" dirty="0">
                <a:solidFill>
                  <a:srgbClr val="000000"/>
                </a:solidFill>
              </a:rPr>
              <a:t> RK3288 and some little known chips such as </a:t>
            </a:r>
            <a:r>
              <a:rPr lang="en-US" sz="1500" dirty="0" err="1">
                <a:solidFill>
                  <a:srgbClr val="000000"/>
                </a:solidFill>
              </a:rPr>
              <a:t>HiSilicon’s</a:t>
            </a:r>
            <a:r>
              <a:rPr lang="en-US" sz="1500" dirty="0">
                <a:solidFill>
                  <a:srgbClr val="000000"/>
                </a:solidFill>
              </a:rPr>
              <a:t> Hi3536 multimedia </a:t>
            </a:r>
            <a:r>
              <a:rPr lang="en-US" sz="1500" dirty="0" err="1">
                <a:solidFill>
                  <a:srgbClr val="000000"/>
                </a:solidFill>
              </a:rPr>
              <a:t>SoC</a:t>
            </a:r>
            <a:r>
              <a:rPr lang="en-US" sz="1500" dirty="0">
                <a:solidFill>
                  <a:srgbClr val="000000"/>
                </a:solidFill>
              </a:rPr>
              <a:t>, it was only </a:t>
            </a:r>
            <a:r>
              <a:rPr lang="en-US" sz="1500" dirty="0" err="1">
                <a:solidFill>
                  <a:srgbClr val="000000"/>
                </a:solidFill>
              </a:rPr>
              <a:t>MediaTek’s</a:t>
            </a:r>
            <a:r>
              <a:rPr lang="en-US" sz="1500" dirty="0">
                <a:solidFill>
                  <a:srgbClr val="000000"/>
                </a:solidFill>
              </a:rPr>
              <a:t> MT6595 that saw moderate success in design wins such as </a:t>
            </a:r>
            <a:r>
              <a:rPr lang="en-US" sz="1500" dirty="0" err="1">
                <a:solidFill>
                  <a:srgbClr val="000000"/>
                </a:solidFill>
              </a:rPr>
              <a:t>Meizu’s</a:t>
            </a:r>
            <a:r>
              <a:rPr lang="en-US" sz="1500" dirty="0">
                <a:solidFill>
                  <a:srgbClr val="000000"/>
                </a:solidFill>
              </a:rPr>
              <a:t> </a:t>
            </a:r>
            <a:r>
              <a:rPr lang="en-US" sz="1500" dirty="0" err="1">
                <a:solidFill>
                  <a:srgbClr val="000000"/>
                </a:solidFill>
              </a:rPr>
              <a:t>MX4</a:t>
            </a:r>
            <a:r>
              <a:rPr lang="en-US" sz="1500" dirty="0" smtClean="0">
                <a:solidFill>
                  <a:srgbClr val="000000"/>
                </a:solidFill>
              </a:rPr>
              <a:t>.</a:t>
            </a:r>
            <a:endParaRPr lang="en-US" sz="1500" dirty="0"/>
          </a:p>
          <a:p>
            <a:endParaRPr lang="en-US" sz="1500" dirty="0"/>
          </a:p>
        </p:txBody>
      </p:sp>
      <p:sp>
        <p:nvSpPr>
          <p:cNvPr id="6" name="TextBox 5"/>
          <p:cNvSpPr txBox="1"/>
          <p:nvPr/>
        </p:nvSpPr>
        <p:spPr>
          <a:xfrm>
            <a:off x="75205" y="504149"/>
            <a:ext cx="7360156" cy="338554"/>
          </a:xfrm>
          <a:prstGeom prst="rect">
            <a:avLst/>
          </a:prstGeom>
          <a:noFill/>
        </p:spPr>
        <p:txBody>
          <a:bodyPr wrap="none" rtlCol="0">
            <a:spAutoFit/>
          </a:bodyPr>
          <a:lstStyle/>
          <a:p>
            <a:r>
              <a:rPr lang="hu-HU" sz="1600" dirty="0" smtClean="0">
                <a:solidFill>
                  <a:srgbClr val="FF0000"/>
                </a:solidFill>
              </a:rPr>
              <a:t>Remarks on the evolution of the Cortex-A series (taken from [</a:t>
            </a:r>
            <a:r>
              <a:rPr lang="en-US" sz="1600" dirty="0" smtClean="0">
                <a:solidFill>
                  <a:srgbClr val="FF0000"/>
                </a:solidFill>
              </a:rPr>
              <a:t>99</a:t>
            </a:r>
            <a:r>
              <a:rPr lang="hu-HU" sz="1600" dirty="0" smtClean="0">
                <a:solidFill>
                  <a:srgbClr val="FF0000"/>
                </a:solidFill>
              </a:rPr>
              <a:t>]) -3</a:t>
            </a:r>
            <a:endParaRPr lang="en-US" sz="1600" dirty="0">
              <a:solidFill>
                <a:srgbClr val="FF0000"/>
              </a:solidFill>
            </a:endParaRPr>
          </a:p>
        </p:txBody>
      </p:sp>
    </p:spTree>
    <p:extLst>
      <p:ext uri="{BB962C8B-B14F-4D97-AF65-F5344CB8AC3E}">
        <p14:creationId xmlns:p14="http://schemas.microsoft.com/office/powerpoint/2010/main" val="123828079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9928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223755"/>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 </a:t>
            </a:r>
            <a:r>
              <a:rPr lang="en-US" sz="1900" dirty="0" smtClean="0">
                <a:solidFill>
                  <a:srgbClr val="FFFFFF"/>
                </a:solidFill>
              </a:rPr>
              <a:t>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4" name="Group 10"/>
          <p:cNvGrpSpPr>
            <a:grpSpLocks/>
          </p:cNvGrpSpPr>
          <p:nvPr/>
        </p:nvGrpSpPr>
        <p:grpSpPr bwMode="auto">
          <a:xfrm>
            <a:off x="1111250" y="2738999"/>
            <a:ext cx="7089775" cy="640080"/>
            <a:chOff x="699" y="1638"/>
            <a:chExt cx="4448" cy="292"/>
          </a:xfrm>
        </p:grpSpPr>
        <p:sp>
          <p:nvSpPr>
            <p:cNvPr id="5"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a:t>
              </a:r>
              <a:r>
                <a:rPr lang="hu-HU" altLang="en-US" sz="1900" dirty="0" smtClean="0">
                  <a:solidFill>
                    <a:srgbClr val="FFFFFF"/>
                  </a:solidFill>
                  <a:latin typeface="Verdana"/>
                  <a:cs typeface="Times New Roman" pitchFamily="18" charset="0"/>
                </a:rPr>
                <a:t>.2</a:t>
              </a:r>
              <a:r>
                <a:rPr lang="en-US" sz="1900" dirty="0" smtClean="0">
                  <a:solidFill>
                    <a:srgbClr val="FFFFFF"/>
                  </a:solidFill>
                  <a:latin typeface="Verdana"/>
                </a:rPr>
                <a:t> High performance Cortex-A models based on the</a:t>
              </a:r>
            </a:p>
            <a:p>
              <a:pPr eaLnBrk="1" fontAlgn="base" hangingPunct="1">
                <a:spcBef>
                  <a:spcPct val="0"/>
                </a:spcBef>
                <a:spcAft>
                  <a:spcPct val="0"/>
                </a:spcAft>
                <a:buNone/>
              </a:pPr>
              <a:r>
                <a:rPr lang="en-US" sz="1900" dirty="0">
                  <a:solidFill>
                    <a:srgbClr val="FFFFFF"/>
                  </a:solidFill>
                  <a:latin typeface="Verdana"/>
                </a:rPr>
                <a:t> </a:t>
              </a:r>
              <a:r>
                <a:rPr lang="en-US" sz="1900" dirty="0" smtClean="0">
                  <a:solidFill>
                    <a:srgbClr val="FFFFFF"/>
                  </a:solidFill>
                  <a:latin typeface="Verdana"/>
                </a:rPr>
                <a:t>       </a:t>
              </a:r>
              <a:r>
                <a:rPr lang="en-US" sz="1900" dirty="0" err="1" smtClean="0">
                  <a:solidFill>
                    <a:srgbClr val="FFFFFF"/>
                  </a:solidFill>
                  <a:latin typeface="Verdana"/>
                </a:rPr>
                <a:t>ARM</a:t>
              </a:r>
              <a:r>
                <a:rPr lang="en-US" sz="1900" dirty="0" err="1" smtClean="0">
                  <a:solidFill>
                    <a:srgbClr val="FFFFFF"/>
                  </a:solidFill>
                </a:rPr>
                <a:t>v8.0</a:t>
              </a:r>
              <a:r>
                <a:rPr lang="en-US" sz="1900" dirty="0" smtClean="0">
                  <a:solidFill>
                    <a:srgbClr val="FFFFFF"/>
                  </a:solidFill>
                </a:rPr>
                <a:t> </a:t>
              </a:r>
              <a:r>
                <a:rPr lang="en-US" sz="1900" dirty="0">
                  <a:solidFill>
                    <a:srgbClr val="FFFFFF"/>
                  </a:solidFill>
                </a:rPr>
                <a:t>ISA </a:t>
              </a:r>
              <a:endParaRPr lang="hu-HU" sz="1900" dirty="0">
                <a:solidFill>
                  <a:srgbClr val="FFFFFF"/>
                </a:solidFill>
              </a:endParaRPr>
            </a:p>
          </p:txBody>
        </p:sp>
        <p:sp>
          <p:nvSpPr>
            <p:cNvPr id="6" name="Text Box 12"/>
            <p:cNvSpPr txBox="1">
              <a:spLocks noChangeArrowheads="1"/>
            </p:cNvSpPr>
            <p:nvPr/>
          </p:nvSpPr>
          <p:spPr bwMode="auto">
            <a:xfrm>
              <a:off x="699" y="167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a:cs typeface="Times New Roman" pitchFamily="18" charset="0"/>
                </a:rPr>
                <a:t> </a:t>
              </a:r>
              <a:endParaRPr lang="en-US" altLang="en-US" sz="1900" dirty="0">
                <a:solidFill>
                  <a:srgbClr val="FFFFFF"/>
                </a:solidFill>
                <a:latin typeface="Verdana"/>
                <a:cs typeface="Times New Roman" pitchFamily="18" charset="0"/>
              </a:endParaRPr>
            </a:p>
          </p:txBody>
        </p:sp>
      </p:grpSp>
      <p:grpSp>
        <p:nvGrpSpPr>
          <p:cNvPr id="7" name="Group 13"/>
          <p:cNvGrpSpPr>
            <a:grpSpLocks/>
          </p:cNvGrpSpPr>
          <p:nvPr/>
        </p:nvGrpSpPr>
        <p:grpSpPr bwMode="auto">
          <a:xfrm>
            <a:off x="1108075" y="3445339"/>
            <a:ext cx="7092949" cy="640080"/>
            <a:chOff x="699" y="1638"/>
            <a:chExt cx="4448" cy="292"/>
          </a:xfrm>
        </p:grpSpPr>
        <p:sp>
          <p:nvSpPr>
            <p:cNvPr id="8"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a:t>
              </a:r>
              <a:r>
                <a:rPr lang="en-US" sz="1900" dirty="0" smtClean="0">
                  <a:solidFill>
                    <a:srgbClr val="FFFFFF"/>
                  </a:solidFill>
                  <a:latin typeface="Verdana"/>
                </a:rPr>
                <a:t> Low-power Cortex- A models based on the </a:t>
              </a:r>
            </a:p>
            <a:p>
              <a:pPr eaLnBrk="1" fontAlgn="base" hangingPunct="1">
                <a:spcBef>
                  <a:spcPct val="0"/>
                </a:spcBef>
                <a:spcAft>
                  <a:spcPct val="0"/>
                </a:spcAft>
                <a:buFontTx/>
                <a:buNone/>
              </a:pPr>
              <a:r>
                <a:rPr lang="en-US" altLang="en-US" sz="1900" dirty="0" smtClean="0">
                  <a:solidFill>
                    <a:srgbClr val="FFFFFF"/>
                  </a:solidFill>
                  <a:latin typeface="Verdana"/>
                  <a:cs typeface="Times New Roman" pitchFamily="18" charset="0"/>
                </a:rPr>
                <a:t>        </a:t>
              </a:r>
              <a:r>
                <a:rPr lang="en-US" altLang="en-US" sz="1900" dirty="0" err="1" smtClean="0">
                  <a:solidFill>
                    <a:srgbClr val="FFFFFF"/>
                  </a:solidFill>
                  <a:latin typeface="Verdana"/>
                  <a:cs typeface="Times New Roman" pitchFamily="18" charset="0"/>
                </a:rPr>
                <a:t>ARMv8.0</a:t>
              </a:r>
              <a:r>
                <a:rPr lang="en-US" altLang="en-US" sz="1900" dirty="0" smtClean="0">
                  <a:solidFill>
                    <a:srgbClr val="FFFFFF"/>
                  </a:solidFill>
                  <a:latin typeface="Verdana"/>
                  <a:cs typeface="Times New Roman" pitchFamily="18" charset="0"/>
                </a:rPr>
                <a:t> ISA</a:t>
              </a:r>
              <a:endParaRPr lang="en-US" altLang="en-US" sz="1900" dirty="0">
                <a:solidFill>
                  <a:srgbClr val="FFFFFF"/>
                </a:solidFill>
                <a:latin typeface="Verdana"/>
                <a:cs typeface="Times New Roman" pitchFamily="18" charset="0"/>
              </a:endParaRPr>
            </a:p>
          </p:txBody>
        </p:sp>
        <p:sp>
          <p:nvSpPr>
            <p:cNvPr id="9" name="Text Box 15"/>
            <p:cNvSpPr txBox="1">
              <a:spLocks noChangeArrowheads="1"/>
            </p:cNvSpPr>
            <p:nvPr/>
          </p:nvSpPr>
          <p:spPr bwMode="auto">
            <a:xfrm>
              <a:off x="699" y="166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a:cs typeface="Times New Roman" pitchFamily="18" charset="0"/>
                </a:rPr>
                <a:t> </a:t>
              </a:r>
              <a:endParaRPr lang="en-US" altLang="en-US" sz="1900" dirty="0">
                <a:solidFill>
                  <a:srgbClr val="FFFFFF"/>
                </a:solidFill>
                <a:latin typeface="Verdana"/>
                <a:cs typeface="Times New Roman" pitchFamily="18" charset="0"/>
              </a:endParaRPr>
            </a:p>
          </p:txBody>
        </p:sp>
      </p:grpSp>
      <p:sp>
        <p:nvSpPr>
          <p:cNvPr id="2" name="TextBox 1"/>
          <p:cNvSpPr txBox="1"/>
          <p:nvPr/>
        </p:nvSpPr>
        <p:spPr>
          <a:xfrm>
            <a:off x="2485444" y="4374105"/>
            <a:ext cx="3828292" cy="338554"/>
          </a:xfrm>
          <a:prstGeom prst="rect">
            <a:avLst/>
          </a:prstGeom>
          <a:noFill/>
        </p:spPr>
        <p:txBody>
          <a:bodyPr wrap="none" rtlCol="0">
            <a:spAutoFit/>
          </a:bodyPr>
          <a:lstStyle/>
          <a:p>
            <a:r>
              <a:rPr lang="en-US" sz="1600" dirty="0" smtClean="0">
                <a:solidFill>
                  <a:srgbClr val="FFFFFF"/>
                </a:solidFill>
              </a:rPr>
              <a:t>(This Section will not </a:t>
            </a:r>
            <a:r>
              <a:rPr lang="hu-HU" sz="1600" dirty="0" smtClean="0">
                <a:solidFill>
                  <a:srgbClr val="FFFFFF"/>
                </a:solidFill>
              </a:rPr>
              <a:t>be discussed)</a:t>
            </a:r>
            <a:endParaRPr lang="en-US" sz="1600" dirty="0">
              <a:solidFill>
                <a:srgbClr val="FFFFFF"/>
              </a:solidFill>
            </a:endParaRPr>
          </a:p>
        </p:txBody>
      </p:sp>
      <p:sp>
        <p:nvSpPr>
          <p:cNvPr id="20" name="Rectangle 2"/>
          <p:cNvSpPr>
            <a:spLocks noChangeArrowheads="1"/>
          </p:cNvSpPr>
          <p:nvPr/>
        </p:nvSpPr>
        <p:spPr bwMode="auto">
          <a:xfrm>
            <a:off x="8384" y="24630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grpSp>
        <p:nvGrpSpPr>
          <p:cNvPr id="21" name="Group 10"/>
          <p:cNvGrpSpPr>
            <a:grpSpLocks/>
          </p:cNvGrpSpPr>
          <p:nvPr/>
        </p:nvGrpSpPr>
        <p:grpSpPr bwMode="auto">
          <a:xfrm>
            <a:off x="1119634" y="2047839"/>
            <a:ext cx="7089775" cy="639763"/>
            <a:chOff x="699" y="1638"/>
            <a:chExt cx="4448" cy="403"/>
          </a:xfrm>
        </p:grpSpPr>
        <p:sp>
          <p:nvSpPr>
            <p:cNvPr id="22" name="AutoShape 11"/>
            <p:cNvSpPr>
              <a:spLocks noChangeArrowheads="1"/>
            </p:cNvSpPr>
            <p:nvPr/>
          </p:nvSpPr>
          <p:spPr bwMode="auto">
            <a:xfrm>
              <a:off x="951" y="1638"/>
              <a:ext cx="4196" cy="403"/>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a:solidFill>
                    <a:srgbClr val="FFFFFF"/>
                  </a:solidFill>
                  <a:latin typeface="Verdana"/>
                  <a:cs typeface="Times New Roman" pitchFamily="18" charset="0"/>
                </a:rPr>
                <a:t>5.1 Overview of the Cortex-A models based on </a:t>
              </a:r>
              <a:r>
                <a:rPr lang="en-US" altLang="en-US" sz="1900" dirty="0" smtClean="0">
                  <a:solidFill>
                    <a:srgbClr val="FFFFFF"/>
                  </a:solidFill>
                  <a:latin typeface="Verdana"/>
                  <a:cs typeface="Times New Roman" pitchFamily="18" charset="0"/>
                </a:rPr>
                <a:t>the</a:t>
              </a:r>
            </a:p>
            <a:p>
              <a:pPr eaLnBrk="1" fontAlgn="base" hangingPunct="1">
                <a:spcBef>
                  <a:spcPct val="0"/>
                </a:spcBef>
                <a:spcAft>
                  <a:spcPct val="0"/>
                </a:spcAft>
                <a:buFontTx/>
                <a:buNone/>
              </a:pPr>
              <a:r>
                <a:rPr lang="en-US" altLang="en-US" sz="1900" dirty="0" smtClean="0">
                  <a:solidFill>
                    <a:srgbClr val="FFFFFF"/>
                  </a:solidFill>
                  <a:latin typeface="Verdana"/>
                  <a:cs typeface="Times New Roman" pitchFamily="18" charset="0"/>
                </a:rPr>
                <a:t> </a:t>
              </a:r>
              <a:r>
                <a:rPr lang="en-US" altLang="en-US" sz="1900" dirty="0" err="1">
                  <a:solidFill>
                    <a:srgbClr val="FFFFFF"/>
                  </a:solidFill>
                  <a:latin typeface="Verdana"/>
                  <a:cs typeface="Times New Roman" pitchFamily="18" charset="0"/>
                </a:rPr>
                <a:t>ARMv8.0</a:t>
              </a:r>
              <a:r>
                <a:rPr lang="en-US"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ISA</a:t>
              </a:r>
              <a:endParaRPr lang="en-US" altLang="en-US" sz="1900" dirty="0">
                <a:solidFill>
                  <a:srgbClr val="FFFFFF"/>
                </a:solidFill>
                <a:latin typeface="Verdana"/>
                <a:cs typeface="Times New Roman" pitchFamily="18" charset="0"/>
              </a:endParaRPr>
            </a:p>
          </p:txBody>
        </p:sp>
        <p:sp>
          <p:nvSpPr>
            <p:cNvPr id="23"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29584897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341530" y="1576400"/>
            <a:ext cx="8302625"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5.1 Overview of the 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spTree>
    <p:extLst>
      <p:ext uri="{BB962C8B-B14F-4D97-AF65-F5344CB8AC3E}">
        <p14:creationId xmlns:p14="http://schemas.microsoft.com/office/powerpoint/2010/main" val="196706523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78"/>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a:t>
            </a:r>
            <a:r>
              <a:rPr lang="en-US" dirty="0">
                <a:solidFill>
                  <a:srgbClr val="FFFFFF"/>
                </a:solidFill>
              </a:rPr>
              <a:t>1 Overview of the Cortex-a models based on the </a:t>
            </a:r>
            <a:r>
              <a:rPr lang="en-US" dirty="0" err="1">
                <a:solidFill>
                  <a:srgbClr val="FFFFFF"/>
                </a:solidFill>
              </a:rPr>
              <a:t>ARMv8.0</a:t>
            </a:r>
            <a:r>
              <a:rPr lang="en-US" dirty="0">
                <a:solidFill>
                  <a:srgbClr val="FFFFFF"/>
                </a:solidFill>
              </a:rPr>
              <a:t> ISA (1)</a:t>
            </a:r>
          </a:p>
        </p:txBody>
      </p:sp>
      <p:grpSp>
        <p:nvGrpSpPr>
          <p:cNvPr id="3" name="Group 2"/>
          <p:cNvGrpSpPr/>
          <p:nvPr/>
        </p:nvGrpSpPr>
        <p:grpSpPr>
          <a:xfrm>
            <a:off x="242697" y="1138843"/>
            <a:ext cx="8604799" cy="5705072"/>
            <a:chOff x="64897" y="1138843"/>
            <a:chExt cx="8604799" cy="5705072"/>
          </a:xfrm>
        </p:grpSpPr>
        <p:grpSp>
          <p:nvGrpSpPr>
            <p:cNvPr id="4" name="Group 3"/>
            <p:cNvGrpSpPr/>
            <p:nvPr/>
          </p:nvGrpSpPr>
          <p:grpSpPr>
            <a:xfrm>
              <a:off x="64897" y="1138843"/>
              <a:ext cx="8604799" cy="5392652"/>
              <a:chOff x="64897" y="1138843"/>
              <a:chExt cx="8604799" cy="5392652"/>
            </a:xfrm>
          </p:grpSpPr>
          <p:grpSp>
            <p:nvGrpSpPr>
              <p:cNvPr id="6" name="Group 5"/>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FFFFFF"/>
                      </a:solidFill>
                      <a:ea typeface="Verdana" panose="020B0604030504040204" pitchFamily="34" charset="0"/>
                      <a:cs typeface="Verdana" panose="020B0604030504040204" pitchFamily="34" charset="0"/>
                    </a:rPr>
                    <a:t>ARMv8</a:t>
                  </a:r>
                  <a:r>
                    <a:rPr lang="en-US" sz="1050" dirty="0" smtClean="0">
                      <a:solidFill>
                        <a:srgbClr val="FFFFFF"/>
                      </a:solidFill>
                      <a:ea typeface="Verdana" panose="020B0604030504040204" pitchFamily="34" charset="0"/>
                      <a:cs typeface="Verdana" panose="020B0604030504040204" pitchFamily="34" charset="0"/>
                    </a:rPr>
                    <a:t>.0</a:t>
                  </a:r>
                  <a:r>
                    <a:rPr lang="hu-HU" sz="1050" dirty="0" smtClean="0">
                      <a:solidFill>
                        <a:srgbClr val="FFFFFF"/>
                      </a:solidFill>
                      <a:ea typeface="Verdana" panose="020B0604030504040204" pitchFamily="34" charset="0"/>
                      <a:cs typeface="Verdana" panose="020B0604030504040204" pitchFamily="34" charset="0"/>
                    </a:rPr>
                    <a:t>-A</a:t>
                  </a:r>
                  <a:endParaRPr lang="hu-HU" sz="1050" dirty="0">
                    <a:solidFill>
                      <a:srgbClr val="FFFFFF"/>
                    </a:solidFill>
                    <a:ea typeface="Verdana" panose="020B0604030504040204" pitchFamily="34" charset="0"/>
                    <a:cs typeface="Verdana" panose="020B0604030504040204" pitchFamily="34" charset="0"/>
                  </a:endParaRP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9" name="Jobbra nyíl 30"/>
                <p:cNvSpPr/>
                <p:nvPr/>
              </p:nvSpPr>
              <p:spPr>
                <a:xfrm>
                  <a:off x="6243948" y="3595323"/>
                  <a:ext cx="88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Rounded Rectangle 42"/>
                <p:cNvSpPr/>
                <p:nvPr/>
              </p:nvSpPr>
              <p:spPr bwMode="auto">
                <a:xfrm>
                  <a:off x="1128905" y="5207623"/>
                  <a:ext cx="7517365" cy="468000"/>
                </a:xfrm>
                <a:prstGeom prst="roundRect">
                  <a:avLst/>
                </a:prstGeom>
                <a:noFill/>
                <a:ln w="28575" cap="flat" cmpd="sng" algn="ctr">
                  <a:solidFill>
                    <a:srgbClr val="0070C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0070C0"/>
                      </a:solidFill>
                    </a:rPr>
                    <a:t>To reduce</a:t>
                  </a:r>
                </a:p>
                <a:p>
                  <a:pPr algn="ctr"/>
                  <a:r>
                    <a:rPr lang="hu-HU" sz="1200" dirty="0">
                      <a:solidFill>
                        <a:srgbClr val="0070C0"/>
                      </a:solidFill>
                    </a:rPr>
                    <a:t>c</a:t>
                  </a:r>
                  <a:r>
                    <a:rPr lang="hu-HU" sz="1200" dirty="0" smtClean="0">
                      <a:solidFill>
                        <a:srgbClr val="0070C0"/>
                      </a:solidFill>
                    </a:rPr>
                    <a:t>ode size</a:t>
                  </a:r>
                  <a:endParaRPr lang="hu-HU" sz="1200" dirty="0">
                    <a:solidFill>
                      <a:srgbClr val="0070C0"/>
                    </a:solidFill>
                  </a:endParaRPr>
                </a:p>
              </p:txBody>
            </p:sp>
            <p:sp>
              <p:nvSpPr>
                <p:cNvPr id="45"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6"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7" name="Jobbra nyíl 30"/>
                <p:cNvSpPr/>
                <p:nvPr/>
              </p:nvSpPr>
              <p:spPr>
                <a:xfrm>
                  <a:off x="7155277" y="3590222"/>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smtClean="0">
                    <a:solidFill>
                      <a:srgbClr val="0070C0"/>
                    </a:solidFill>
                  </a:rPr>
                  <a:t>compute</a:t>
                </a:r>
              </a:p>
              <a:p>
                <a:pPr algn="ctr"/>
                <a:r>
                  <a:rPr lang="hu-HU" sz="1200" dirty="0" smtClean="0">
                    <a:solidFill>
                      <a:srgbClr val="0070C0"/>
                    </a:solidFill>
                  </a:rPr>
                  <a:t>capabilities</a:t>
                </a:r>
                <a:endParaRPr lang="hu-HU" sz="1200" dirty="0">
                  <a:solidFill>
                    <a:srgbClr val="0070C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4" name="TextBox 63"/>
          <p:cNvSpPr txBox="1"/>
          <p:nvPr/>
        </p:nvSpPr>
        <p:spPr>
          <a:xfrm>
            <a:off x="959794" y="4130281"/>
            <a:ext cx="1520151" cy="646331"/>
          </a:xfrm>
          <a:prstGeom prst="rect">
            <a:avLst/>
          </a:prstGeom>
          <a:noFill/>
        </p:spPr>
        <p:txBody>
          <a:bodyPr wrap="square" rtlCol="0">
            <a:spAutoFit/>
          </a:bodyPr>
          <a:lstStyle/>
          <a:p>
            <a:pPr algn="ctr"/>
            <a:r>
              <a:rPr lang="hu-HU" sz="1200" dirty="0" smtClean="0">
                <a:solidFill>
                  <a:srgbClr val="0070C0"/>
                </a:solidFill>
              </a:rPr>
              <a:t>To speed up</a:t>
            </a:r>
          </a:p>
          <a:p>
            <a:pPr algn="ctr"/>
            <a:r>
              <a:rPr lang="hu-HU" sz="1200" dirty="0" smtClean="0">
                <a:solidFill>
                  <a:srgbClr val="0070C0"/>
                </a:solidFill>
              </a:rPr>
              <a:t>the execution</a:t>
            </a:r>
          </a:p>
          <a:p>
            <a:pPr algn="ctr"/>
            <a:r>
              <a:rPr lang="hu-HU" sz="1200" dirty="0" smtClean="0">
                <a:solidFill>
                  <a:srgbClr val="0070C0"/>
                </a:solidFill>
              </a:rPr>
              <a:t> of bytecodes</a:t>
            </a:r>
            <a:endParaRPr lang="hu-HU" sz="1200" dirty="0">
              <a:solidFill>
                <a:srgbClr val="0070C0"/>
              </a:solidFill>
            </a:endParaRPr>
          </a:p>
        </p:txBody>
      </p:sp>
      <p:sp>
        <p:nvSpPr>
          <p:cNvPr id="66" name="TextBox 65"/>
          <p:cNvSpPr txBox="1"/>
          <p:nvPr/>
        </p:nvSpPr>
        <p:spPr>
          <a:xfrm>
            <a:off x="2682912" y="1787860"/>
            <a:ext cx="1059393" cy="461665"/>
          </a:xfrm>
          <a:prstGeom prst="rect">
            <a:avLst/>
          </a:prstGeom>
          <a:noFill/>
        </p:spPr>
        <p:txBody>
          <a:bodyPr wrap="none" rtlCol="0">
            <a:spAutoFit/>
          </a:bodyPr>
          <a:lstStyle/>
          <a:p>
            <a:pPr algn="ctr"/>
            <a:r>
              <a:rPr lang="hu-HU" sz="1200" dirty="0" smtClean="0">
                <a:solidFill>
                  <a:srgbClr val="0070C0"/>
                </a:solidFill>
              </a:rPr>
              <a:t>To enhance</a:t>
            </a:r>
          </a:p>
          <a:p>
            <a:pPr algn="ctr"/>
            <a:r>
              <a:rPr lang="hu-HU" sz="1200" dirty="0">
                <a:solidFill>
                  <a:srgbClr val="0070C0"/>
                </a:solidFill>
              </a:rPr>
              <a:t>s</a:t>
            </a:r>
            <a:r>
              <a:rPr lang="hu-HU" sz="1200" dirty="0" smtClean="0">
                <a:solidFill>
                  <a:srgbClr val="0070C0"/>
                </a:solidFill>
              </a:rPr>
              <a:t>ecurity</a:t>
            </a:r>
            <a:endParaRPr lang="hu-HU" sz="1200" dirty="0">
              <a:solidFill>
                <a:srgbClr val="0070C0"/>
              </a:solidFill>
            </a:endParaRPr>
          </a:p>
        </p:txBody>
      </p:sp>
      <p:sp>
        <p:nvSpPr>
          <p:cNvPr id="70" name="Rounded Rectangle 69"/>
          <p:cNvSpPr/>
          <p:nvPr/>
        </p:nvSpPr>
        <p:spPr bwMode="auto">
          <a:xfrm>
            <a:off x="6668736" y="1170489"/>
            <a:ext cx="2196000" cy="5364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71" name="Rectangle 70"/>
          <p:cNvSpPr/>
          <p:nvPr/>
        </p:nvSpPr>
        <p:spPr>
          <a:xfrm>
            <a:off x="109334" y="510711"/>
            <a:ext cx="9144298" cy="369332"/>
          </a:xfrm>
          <a:prstGeom prst="rect">
            <a:avLst/>
          </a:prstGeom>
        </p:spPr>
        <p:txBody>
          <a:bodyPr wrap="none">
            <a:spAutoFit/>
          </a:bodyPr>
          <a:lstStyle/>
          <a:p>
            <a:r>
              <a:rPr lang="en-US" dirty="0">
                <a:solidFill>
                  <a:srgbClr val="2D2D8A"/>
                </a:solidFill>
              </a:rPr>
              <a:t>5.1 Overview of </a:t>
            </a:r>
            <a:r>
              <a:rPr lang="en-US" dirty="0" smtClean="0">
                <a:solidFill>
                  <a:srgbClr val="2D2D8A"/>
                </a:solidFill>
              </a:rPr>
              <a:t>Cortex-A </a:t>
            </a:r>
            <a:r>
              <a:rPr lang="en-US" dirty="0">
                <a:solidFill>
                  <a:srgbClr val="2D2D8A"/>
                </a:solidFill>
              </a:rPr>
              <a:t>models based on the </a:t>
            </a:r>
            <a:r>
              <a:rPr lang="en-US" dirty="0" err="1">
                <a:solidFill>
                  <a:srgbClr val="2D2D8A"/>
                </a:solidFill>
              </a:rPr>
              <a:t>ARMv8.0</a:t>
            </a:r>
            <a:r>
              <a:rPr lang="en-US" dirty="0">
                <a:solidFill>
                  <a:srgbClr val="2D2D8A"/>
                </a:solidFill>
              </a:rPr>
              <a:t> </a:t>
            </a:r>
            <a:r>
              <a:rPr lang="en-US" dirty="0" smtClean="0">
                <a:solidFill>
                  <a:srgbClr val="2D2D8A"/>
                </a:solidFill>
              </a:rPr>
              <a:t>ISA -1 </a:t>
            </a:r>
            <a:r>
              <a:rPr lang="hu-HU" dirty="0" smtClean="0">
                <a:solidFill>
                  <a:schemeClr val="accent6"/>
                </a:solidFill>
              </a:rPr>
              <a:t>(</a:t>
            </a:r>
            <a:r>
              <a:rPr lang="en-US" dirty="0" smtClean="0">
                <a:solidFill>
                  <a:schemeClr val="accent6"/>
                </a:solidFill>
              </a:rPr>
              <a:t>After</a:t>
            </a:r>
            <a:r>
              <a:rPr lang="hu-HU" dirty="0" smtClean="0">
                <a:solidFill>
                  <a:schemeClr val="accent6"/>
                </a:solidFill>
              </a:rPr>
              <a:t> </a:t>
            </a:r>
            <a:r>
              <a:rPr lang="en-US" dirty="0" smtClean="0">
                <a:solidFill>
                  <a:schemeClr val="accent6"/>
                </a:solidFill>
              </a:rPr>
              <a:t>[</a:t>
            </a:r>
            <a:r>
              <a:rPr lang="hu-HU" dirty="0" smtClean="0">
                <a:solidFill>
                  <a:schemeClr val="accent6"/>
                </a:solidFill>
              </a:rPr>
              <a:t>64</a:t>
            </a:r>
            <a:r>
              <a:rPr lang="en-US" dirty="0" smtClean="0">
                <a:solidFill>
                  <a:schemeClr val="accent6"/>
                </a:solidFill>
              </a:rPr>
              <a:t>]</a:t>
            </a:r>
            <a:r>
              <a:rPr lang="hu-HU" dirty="0" smtClean="0">
                <a:solidFill>
                  <a:schemeClr val="accent6"/>
                </a:solidFill>
              </a:rPr>
              <a:t>)</a:t>
            </a:r>
            <a:endParaRPr lang="en-US" dirty="0">
              <a:solidFill>
                <a:schemeClr val="accent6"/>
              </a:solidFill>
            </a:endParaRPr>
          </a:p>
        </p:txBody>
      </p:sp>
      <p:sp>
        <p:nvSpPr>
          <p:cNvPr id="72" name="Rectangle 71"/>
          <p:cNvSpPr/>
          <p:nvPr/>
        </p:nvSpPr>
        <p:spPr>
          <a:xfrm>
            <a:off x="131891" y="970445"/>
            <a:ext cx="6367156" cy="830997"/>
          </a:xfrm>
          <a:prstGeom prst="rect">
            <a:avLst/>
          </a:prstGeom>
        </p:spPr>
        <p:txBody>
          <a:bodyPr wrap="square">
            <a:spAutoFit/>
          </a:bodyPr>
          <a:lstStyle/>
          <a:p>
            <a:pPr>
              <a:buClr>
                <a:srgbClr val="000000"/>
              </a:buClr>
            </a:pPr>
            <a:r>
              <a:rPr lang="hu-HU" sz="1600" dirty="0">
                <a:solidFill>
                  <a:srgbClr val="0070C0"/>
                </a:solidFill>
              </a:rPr>
              <a:t>10/2011</a:t>
            </a:r>
            <a:r>
              <a:rPr lang="hu-HU" sz="1600" dirty="0"/>
              <a:t> ARM </a:t>
            </a:r>
            <a:r>
              <a:rPr lang="hu-HU" sz="1600" dirty="0" smtClean="0"/>
              <a:t>disclosed </a:t>
            </a:r>
            <a:r>
              <a:rPr lang="hu-HU" sz="1600" dirty="0"/>
              <a:t>the </a:t>
            </a:r>
            <a:r>
              <a:rPr lang="hu-HU" sz="1600" dirty="0" smtClean="0">
                <a:solidFill>
                  <a:srgbClr val="0070C0"/>
                </a:solidFill>
              </a:rPr>
              <a:t>64-bit ARMv8 </a:t>
            </a:r>
            <a:r>
              <a:rPr lang="hu-HU" sz="1600" dirty="0" smtClean="0"/>
              <a:t>architecture</a:t>
            </a:r>
          </a:p>
          <a:p>
            <a:pPr>
              <a:buClr>
                <a:srgbClr val="000000"/>
              </a:buClr>
            </a:pPr>
            <a:r>
              <a:rPr lang="hu-HU" sz="1600" dirty="0"/>
              <a:t> </a:t>
            </a:r>
            <a:r>
              <a:rPr lang="hu-HU" sz="1600" dirty="0" smtClean="0"/>
              <a:t>   with enhancements as indicated in the Figure below</a:t>
            </a:r>
          </a:p>
          <a:p>
            <a:pPr>
              <a:buClr>
                <a:srgbClr val="000000"/>
              </a:buClr>
            </a:pPr>
            <a:r>
              <a:rPr lang="hu-HU" sz="1600" dirty="0"/>
              <a:t> </a:t>
            </a:r>
            <a:r>
              <a:rPr lang="hu-HU" sz="1600" dirty="0" smtClean="0"/>
              <a:t>   and discussed in Section 2.</a:t>
            </a:r>
            <a:endParaRPr lang="hu-HU" sz="1600" dirty="0"/>
          </a:p>
        </p:txBody>
      </p:sp>
    </p:spTree>
    <p:extLst>
      <p:ext uri="{BB962C8B-B14F-4D97-AF65-F5344CB8AC3E}">
        <p14:creationId xmlns:p14="http://schemas.microsoft.com/office/powerpoint/2010/main" val="14669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additive="base">
                                        <p:cTn id="21" dur="500" fill="hold"/>
                                        <p:tgtEl>
                                          <p:spTgt spid="66"/>
                                        </p:tgtEl>
                                        <p:attrNameLst>
                                          <p:attrName>ppt_x</p:attrName>
                                        </p:attrNameLst>
                                      </p:cBhvr>
                                      <p:tavLst>
                                        <p:tav tm="0">
                                          <p:val>
                                            <p:strVal val="#ppt_x"/>
                                          </p:val>
                                        </p:tav>
                                        <p:tav tm="100000">
                                          <p:val>
                                            <p:strVal val="#ppt_x"/>
                                          </p:val>
                                        </p:tav>
                                      </p:tavLst>
                                    </p:anim>
                                    <p:anim calcmode="lin" valueType="num">
                                      <p:cBhvr additive="base">
                                        <p:cTn id="22" dur="500" fill="hold"/>
                                        <p:tgtEl>
                                          <p:spTgt spid="6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70" grpId="0" animBg="1"/>
      <p:bldP spid="7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513565" y="2152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86535" y="1200150"/>
            <a:ext cx="843284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a:solidFill>
                  <a:srgbClr val="FFFFFF"/>
                </a:solidFill>
              </a:rPr>
              <a:t>2. Evolution of </a:t>
            </a:r>
            <a:r>
              <a:rPr lang="hu-HU" sz="1900" dirty="0" smtClean="0">
                <a:solidFill>
                  <a:srgbClr val="FFFFFF"/>
                </a:solidFill>
              </a:rPr>
              <a:t>the </a:t>
            </a:r>
            <a:r>
              <a:rPr lang="en-US" sz="1900" dirty="0" smtClean="0">
                <a:solidFill>
                  <a:srgbClr val="FFFFFF"/>
                </a:solidFill>
              </a:rPr>
              <a:t>ARM ISA</a:t>
            </a:r>
            <a:endParaRPr lang="en-US" sz="1900" dirty="0">
              <a:solidFill>
                <a:srgbClr val="FFFFFF"/>
              </a:solidFill>
            </a:endParaRPr>
          </a:p>
        </p:txBody>
      </p:sp>
      <p:sp>
        <p:nvSpPr>
          <p:cNvPr id="4" name="Rectangle 2"/>
          <p:cNvSpPr>
            <a:spLocks noChangeArrowheads="1"/>
          </p:cNvSpPr>
          <p:nvPr/>
        </p:nvSpPr>
        <p:spPr bwMode="auto">
          <a:xfrm>
            <a:off x="-513565" y="2125390"/>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89710" y="2171289"/>
            <a:ext cx="8430428"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2.1 </a:t>
              </a:r>
              <a:r>
                <a:rPr lang="hu-HU" altLang="en-US" sz="1900" dirty="0" err="1" smtClean="0">
                  <a:solidFill>
                    <a:srgbClr val="FFFFFF"/>
                  </a:solidFill>
                  <a:latin typeface="Verdana" pitchFamily="34" charset="0"/>
                  <a:cs typeface="Times New Roman" pitchFamily="18" charset="0"/>
                </a:rPr>
                <a:t>Overview</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413244" y="2661288"/>
            <a:ext cx="8406137"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hu-HU"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2.2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ISA extensions </a:t>
              </a:r>
              <a:r>
                <a:rPr lang="hu-HU" sz="1900" dirty="0" err="1">
                  <a:solidFill>
                    <a:srgbClr val="FFFFFF"/>
                  </a:solidFill>
                  <a:latin typeface="Verdana" panose="020B0604030504040204" pitchFamily="34" charset="0"/>
                  <a:ea typeface="Verdana" panose="020B0604030504040204" pitchFamily="34" charset="0"/>
                  <a:cs typeface="Verdana" panose="020B0604030504040204" pitchFamily="34" charset="0"/>
                </a:rPr>
                <a:t>introduced</a:t>
              </a:r>
              <a:r>
                <a:rPr lang="hu-HU" sz="190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rPr>
                <a:t>to enhance </a:t>
              </a:r>
              <a:r>
                <a:rPr lang="en-US"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compute</a:t>
              </a:r>
              <a:r>
                <a:rPr lang="hu-HU"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9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capabilities</a:t>
              </a:r>
              <a:endParaRPr lang="en-US" sz="19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0"/>
          <p:cNvGrpSpPr>
            <a:grpSpLocks/>
          </p:cNvGrpSpPr>
          <p:nvPr/>
        </p:nvGrpSpPr>
        <p:grpSpPr bwMode="auto">
          <a:xfrm>
            <a:off x="389710" y="3158970"/>
            <a:ext cx="8429671" cy="431801"/>
            <a:chOff x="699" y="1638"/>
            <a:chExt cx="4448" cy="272"/>
          </a:xfrm>
        </p:grpSpPr>
        <p:sp>
          <p:nvSpPr>
            <p:cNvPr id="12"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1900" dirty="0">
                  <a:solidFill>
                    <a:srgbClr val="FFFFFF"/>
                  </a:solidFill>
                  <a:latin typeface="+mn-lt"/>
                </a:rPr>
                <a:t>2.</a:t>
              </a:r>
              <a:r>
                <a:rPr lang="hu-HU" sz="1900" dirty="0">
                  <a:solidFill>
                    <a:srgbClr val="FFFFFF"/>
                  </a:solidFill>
                  <a:latin typeface="+mn-lt"/>
                </a:rPr>
                <a:t>3</a:t>
              </a:r>
              <a:r>
                <a:rPr lang="en-US" sz="1900" dirty="0">
                  <a:solidFill>
                    <a:srgbClr val="FFFFFF"/>
                  </a:solidFill>
                  <a:latin typeface="+mn-lt"/>
                </a:rPr>
                <a:t> ISA extensions </a:t>
              </a:r>
              <a:r>
                <a:rPr lang="hu-HU" sz="1900" dirty="0" err="1">
                  <a:solidFill>
                    <a:srgbClr val="FFFFFF"/>
                  </a:solidFill>
                  <a:latin typeface="+mn-lt"/>
                </a:rPr>
                <a:t>introduced</a:t>
              </a:r>
              <a:r>
                <a:rPr lang="hu-HU" sz="1900" dirty="0">
                  <a:solidFill>
                    <a:srgbClr val="FFFFFF"/>
                  </a:solidFill>
                  <a:latin typeface="+mn-lt"/>
                </a:rPr>
                <a:t> </a:t>
              </a:r>
              <a:r>
                <a:rPr lang="en-US" sz="1900" dirty="0">
                  <a:solidFill>
                    <a:srgbClr val="FFFFFF"/>
                  </a:solidFill>
                  <a:latin typeface="+mn-lt"/>
                </a:rPr>
                <a:t>to reduce the code </a:t>
              </a:r>
              <a:r>
                <a:rPr lang="en-US" sz="1900" dirty="0" smtClean="0">
                  <a:solidFill>
                    <a:srgbClr val="FFFFFF"/>
                  </a:solidFill>
                  <a:latin typeface="+mn-lt"/>
                </a:rPr>
                <a:t>size</a:t>
              </a:r>
              <a:endParaRPr lang="en-US" sz="1900" dirty="0">
                <a:solidFill>
                  <a:srgbClr val="FFFFFF"/>
                </a:solidFill>
                <a:latin typeface="+mn-lt"/>
              </a:endParaRPr>
            </a:p>
          </p:txBody>
        </p:sp>
        <p:sp>
          <p:nvSpPr>
            <p:cNvPr id="13"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13"/>
          <p:cNvGrpSpPr>
            <a:grpSpLocks/>
          </p:cNvGrpSpPr>
          <p:nvPr/>
        </p:nvGrpSpPr>
        <p:grpSpPr bwMode="auto">
          <a:xfrm>
            <a:off x="405061" y="3636802"/>
            <a:ext cx="8414320" cy="431800"/>
            <a:chOff x="709" y="1638"/>
            <a:chExt cx="4542" cy="272"/>
          </a:xfrm>
        </p:grpSpPr>
        <p:sp>
          <p:nvSpPr>
            <p:cNvPr id="15" name="AutoShape 14"/>
            <p:cNvSpPr>
              <a:spLocks noChangeArrowheads="1"/>
            </p:cNvSpPr>
            <p:nvPr/>
          </p:nvSpPr>
          <p:spPr bwMode="auto">
            <a:xfrm>
              <a:off x="951" y="1638"/>
              <a:ext cx="4300"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en-US" sz="1900" dirty="0">
                  <a:solidFill>
                    <a:srgbClr val="FFFFFF"/>
                  </a:solidFill>
                  <a:latin typeface="+mn-lt"/>
                </a:rPr>
                <a:t>2.</a:t>
              </a:r>
              <a:r>
                <a:rPr lang="hu-HU" sz="1900" dirty="0">
                  <a:solidFill>
                    <a:srgbClr val="FFFFFF"/>
                  </a:solidFill>
                  <a:latin typeface="+mn-lt"/>
                </a:rPr>
                <a:t>4</a:t>
              </a:r>
              <a:r>
                <a:rPr lang="en-US" sz="1900" dirty="0">
                  <a:solidFill>
                    <a:srgbClr val="FFFFFF"/>
                  </a:solidFill>
                  <a:latin typeface="+mn-lt"/>
                </a:rPr>
                <a:t> ISA extensions</a:t>
              </a:r>
              <a:r>
                <a:rPr lang="hu-HU" sz="1900" dirty="0">
                  <a:solidFill>
                    <a:srgbClr val="FFFFFF"/>
                  </a:solidFill>
                  <a:latin typeface="+mn-lt"/>
                </a:rPr>
                <a:t> introduced</a:t>
              </a:r>
              <a:r>
                <a:rPr lang="en-US" sz="1900" dirty="0">
                  <a:solidFill>
                    <a:srgbClr val="FFFFFF"/>
                  </a:solidFill>
                  <a:latin typeface="+mn-lt"/>
                </a:rPr>
                <a:t> to enhance </a:t>
              </a:r>
              <a:r>
                <a:rPr lang="en-US" sz="1900" dirty="0" smtClean="0">
                  <a:solidFill>
                    <a:srgbClr val="FFFFFF"/>
                  </a:solidFill>
                  <a:latin typeface="+mn-lt"/>
                </a:rPr>
                <a:t>security</a:t>
              </a:r>
              <a:endParaRPr lang="en-US" sz="1900" dirty="0">
                <a:solidFill>
                  <a:srgbClr val="FFFFFF"/>
                </a:solidFill>
                <a:latin typeface="+mn-lt"/>
              </a:endParaRPr>
            </a:p>
          </p:txBody>
        </p:sp>
        <p:sp>
          <p:nvSpPr>
            <p:cNvPr id="16" name="Text Box 15"/>
            <p:cNvSpPr txBox="1">
              <a:spLocks noChangeArrowheads="1"/>
            </p:cNvSpPr>
            <p:nvPr/>
          </p:nvSpPr>
          <p:spPr bwMode="auto">
            <a:xfrm>
              <a:off x="70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3" name="TextBox 2"/>
          <p:cNvSpPr txBox="1"/>
          <p:nvPr/>
        </p:nvSpPr>
        <p:spPr>
          <a:xfrm>
            <a:off x="1916705" y="4599130"/>
            <a:ext cx="4943982" cy="338554"/>
          </a:xfrm>
          <a:prstGeom prst="rect">
            <a:avLst/>
          </a:prstGeom>
          <a:noFill/>
        </p:spPr>
        <p:txBody>
          <a:bodyPr wrap="none" rtlCol="0">
            <a:spAutoFit/>
          </a:bodyPr>
          <a:lstStyle/>
          <a:p>
            <a:r>
              <a:rPr lang="hu-HU" sz="1600" dirty="0" smtClean="0">
                <a:solidFill>
                  <a:schemeClr val="bg1"/>
                </a:solidFill>
              </a:rPr>
              <a:t>(Only Section 2.1 and 2.2</a:t>
            </a:r>
            <a:r>
              <a:rPr lang="en-US" sz="1600" dirty="0" smtClean="0">
                <a:solidFill>
                  <a:schemeClr val="bg1"/>
                </a:solidFill>
              </a:rPr>
              <a:t>.1</a:t>
            </a:r>
            <a:r>
              <a:rPr lang="hu-HU" sz="1600" dirty="0" smtClean="0">
                <a:solidFill>
                  <a:schemeClr val="bg1"/>
                </a:solidFill>
              </a:rPr>
              <a:t> will be discussed)</a:t>
            </a:r>
            <a:endParaRPr lang="en-US" sz="1600" dirty="0">
              <a:solidFill>
                <a:schemeClr val="bg1"/>
              </a:solidFill>
            </a:endParaRPr>
          </a:p>
        </p:txBody>
      </p:sp>
    </p:spTree>
    <p:extLst>
      <p:ext uri="{BB962C8B-B14F-4D97-AF65-F5344CB8AC3E}">
        <p14:creationId xmlns:p14="http://schemas.microsoft.com/office/powerpoint/2010/main" val="409318686"/>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61432" y="4039851"/>
            <a:ext cx="283531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High performance </a:t>
            </a:r>
          </a:p>
          <a:p>
            <a:pPr algn="ctr">
              <a:spcBef>
                <a:spcPct val="0"/>
              </a:spcBef>
              <a:buClrTx/>
              <a:buSzTx/>
              <a:buFontTx/>
              <a:buNone/>
            </a:pPr>
            <a:r>
              <a:rPr lang="en-US" altLang="en-US" sz="1300" b="1" dirty="0" err="1" smtClean="0">
                <a:solidFill>
                  <a:srgbClr val="000000"/>
                </a:solidFill>
              </a:rPr>
              <a:t>ARMv8.0</a:t>
            </a:r>
            <a:r>
              <a:rPr lang="en-US" altLang="en-US" sz="1300" b="1" dirty="0" smtClean="0">
                <a:solidFill>
                  <a:srgbClr val="000000"/>
                </a:solidFill>
              </a:rPr>
              <a:t> ISA-based </a:t>
            </a:r>
          </a:p>
          <a:p>
            <a:pPr algn="ctr">
              <a:spcBef>
                <a:spcPct val="0"/>
              </a:spcBef>
              <a:buClrTx/>
              <a:buSzTx/>
              <a:buFontTx/>
              <a:buNone/>
            </a:pPr>
            <a:r>
              <a:rPr lang="en-US" altLang="en-US" sz="1300" b="1" dirty="0" smtClean="0">
                <a:solidFill>
                  <a:srgbClr val="000000"/>
                </a:solidFill>
              </a:rPr>
              <a:t>(64-bit) Cortex-A</a:t>
            </a:r>
            <a:r>
              <a:rPr lang="hu-HU" altLang="en-US" sz="1300" b="1" dirty="0" smtClean="0">
                <a:solidFill>
                  <a:srgbClr val="000000"/>
                </a:solidFill>
              </a:rPr>
              <a:t> models</a:t>
            </a:r>
            <a:endParaRPr lang="en-US" altLang="en-US" sz="1300" b="1" dirty="0">
              <a:solidFill>
                <a:srgbClr val="000000"/>
              </a:solidFill>
            </a:endParaRPr>
          </a:p>
        </p:txBody>
      </p:sp>
      <p:sp>
        <p:nvSpPr>
          <p:cNvPr id="7" name="Text Box 16"/>
          <p:cNvSpPr txBox="1">
            <a:spLocks noChangeArrowheads="1"/>
          </p:cNvSpPr>
          <p:nvPr/>
        </p:nvSpPr>
        <p:spPr bwMode="auto">
          <a:xfrm>
            <a:off x="2580136" y="3338990"/>
            <a:ext cx="46009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hu-HU" altLang="en-US" sz="1300" b="1" dirty="0" smtClean="0">
                <a:solidFill>
                  <a:srgbClr val="000000"/>
                </a:solidFill>
              </a:rPr>
              <a:t>ARM</a:t>
            </a:r>
            <a:r>
              <a:rPr lang="en-US" altLang="en-US" sz="1300" b="1" dirty="0" err="1" smtClean="0">
                <a:solidFill>
                  <a:srgbClr val="000000"/>
                </a:solidFill>
              </a:rPr>
              <a:t>v8.0</a:t>
            </a:r>
            <a:r>
              <a:rPr lang="en-US" altLang="en-US" sz="1300" b="1" dirty="0" smtClean="0">
                <a:solidFill>
                  <a:srgbClr val="000000"/>
                </a:solidFill>
              </a:rPr>
              <a:t> ISA-based (64-bit) Cortex</a:t>
            </a:r>
            <a:r>
              <a:rPr lang="hu-HU" altLang="en-US" sz="1300" b="1" dirty="0" smtClean="0">
                <a:solidFill>
                  <a:srgbClr val="000000"/>
                </a:solidFill>
              </a:rPr>
              <a:t> A </a:t>
            </a:r>
            <a:r>
              <a:rPr lang="en-US" altLang="en-US" sz="1300" b="1" dirty="0" smtClean="0">
                <a:solidFill>
                  <a:srgbClr val="000000"/>
                </a:solidFill>
              </a:rPr>
              <a:t>models </a:t>
            </a:r>
            <a:endParaRPr lang="en-US" altLang="en-US" sz="1300" b="1" dirty="0">
              <a:solidFill>
                <a:srgbClr val="000000"/>
              </a:solidFill>
            </a:endParaRPr>
          </a:p>
        </p:txBody>
      </p:sp>
      <p:sp>
        <p:nvSpPr>
          <p:cNvPr id="8" name="Line 17"/>
          <p:cNvSpPr>
            <a:spLocks noChangeShapeType="1"/>
          </p:cNvSpPr>
          <p:nvPr/>
        </p:nvSpPr>
        <p:spPr bwMode="auto">
          <a:xfrm>
            <a:off x="1581555" y="3804444"/>
            <a:ext cx="594042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2"/>
          <p:cNvSpPr>
            <a:spLocks noChangeShapeType="1"/>
          </p:cNvSpPr>
          <p:nvPr/>
        </p:nvSpPr>
        <p:spPr bwMode="auto">
          <a:xfrm>
            <a:off x="4571749" y="3620922"/>
            <a:ext cx="0" cy="180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5"/>
          <p:cNvSpPr>
            <a:spLocks noChangeShapeType="1"/>
          </p:cNvSpPr>
          <p:nvPr/>
        </p:nvSpPr>
        <p:spPr bwMode="auto">
          <a:xfrm>
            <a:off x="1578433" y="3806922"/>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1" name="Line 29"/>
          <p:cNvSpPr>
            <a:spLocks noChangeShapeType="1"/>
          </p:cNvSpPr>
          <p:nvPr/>
        </p:nvSpPr>
        <p:spPr bwMode="auto">
          <a:xfrm flipH="1">
            <a:off x="7527121" y="3800550"/>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2" name="Text Box 7"/>
          <p:cNvSpPr txBox="1">
            <a:spLocks noChangeArrowheads="1"/>
          </p:cNvSpPr>
          <p:nvPr/>
        </p:nvSpPr>
        <p:spPr bwMode="auto">
          <a:xfrm>
            <a:off x="3196533" y="4041573"/>
            <a:ext cx="276491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Mainstream</a:t>
            </a:r>
          </a:p>
          <a:p>
            <a:pPr algn="ctr">
              <a:spcBef>
                <a:spcPct val="0"/>
              </a:spcBef>
              <a:buClrTx/>
              <a:buSzTx/>
              <a:buFontTx/>
              <a:buNone/>
            </a:pPr>
            <a:r>
              <a:rPr lang="en-US" altLang="en-US" sz="1300" b="1" dirty="0" err="1" smtClean="0">
                <a:solidFill>
                  <a:srgbClr val="000000"/>
                </a:solidFill>
              </a:rPr>
              <a:t>ARMv8.0</a:t>
            </a:r>
            <a:r>
              <a:rPr lang="en-US" altLang="en-US" sz="1300" b="1" dirty="0" smtClean="0">
                <a:solidFill>
                  <a:srgbClr val="000000"/>
                </a:solidFill>
              </a:rPr>
              <a:t> ISA-based</a:t>
            </a:r>
          </a:p>
          <a:p>
            <a:pPr algn="ctr">
              <a:spcBef>
                <a:spcPct val="0"/>
              </a:spcBef>
              <a:buClrTx/>
              <a:buSzTx/>
              <a:buFontTx/>
              <a:buNone/>
            </a:pPr>
            <a:r>
              <a:rPr lang="en-US" altLang="en-US" sz="1300" b="1" dirty="0">
                <a:solidFill>
                  <a:srgbClr val="000000"/>
                </a:solidFill>
              </a:rPr>
              <a:t>(</a:t>
            </a:r>
            <a:r>
              <a:rPr lang="en-US" altLang="en-US" sz="1300" b="1" dirty="0" smtClean="0">
                <a:solidFill>
                  <a:srgbClr val="000000"/>
                </a:solidFill>
              </a:rPr>
              <a:t>64-bit) Cortex-A models</a:t>
            </a:r>
            <a:endParaRPr lang="en-US" altLang="en-US" sz="1300" b="1" dirty="0">
              <a:solidFill>
                <a:srgbClr val="000000"/>
              </a:solidFill>
            </a:endParaRPr>
          </a:p>
        </p:txBody>
      </p:sp>
      <p:sp>
        <p:nvSpPr>
          <p:cNvPr id="13" name="Oval 13"/>
          <p:cNvSpPr>
            <a:spLocks noChangeArrowheads="1"/>
          </p:cNvSpPr>
          <p:nvPr/>
        </p:nvSpPr>
        <p:spPr bwMode="auto">
          <a:xfrm>
            <a:off x="4538610" y="396099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4" name="Line 25"/>
          <p:cNvSpPr>
            <a:spLocks noChangeShapeType="1"/>
          </p:cNvSpPr>
          <p:nvPr/>
        </p:nvSpPr>
        <p:spPr bwMode="auto">
          <a:xfrm>
            <a:off x="4573218" y="377850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5" name="Text Box 7"/>
          <p:cNvSpPr txBox="1">
            <a:spLocks noChangeArrowheads="1"/>
          </p:cNvSpPr>
          <p:nvPr/>
        </p:nvSpPr>
        <p:spPr bwMode="auto">
          <a:xfrm>
            <a:off x="6122807" y="4070683"/>
            <a:ext cx="281467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Low power</a:t>
            </a:r>
          </a:p>
          <a:p>
            <a:pPr algn="ctr">
              <a:spcBef>
                <a:spcPct val="0"/>
              </a:spcBef>
              <a:buClrTx/>
              <a:buSzTx/>
              <a:buFontTx/>
              <a:buNone/>
            </a:pPr>
            <a:r>
              <a:rPr lang="en-US" altLang="en-US" sz="1300" b="1" dirty="0" smtClean="0">
                <a:solidFill>
                  <a:srgbClr val="000000"/>
                </a:solidFill>
              </a:rPr>
              <a:t> </a:t>
            </a:r>
            <a:r>
              <a:rPr lang="en-US" altLang="en-US" sz="1300" b="1" dirty="0" err="1" smtClean="0">
                <a:solidFill>
                  <a:srgbClr val="000000"/>
                </a:solidFill>
              </a:rPr>
              <a:t>ARMv8.0</a:t>
            </a:r>
            <a:r>
              <a:rPr lang="en-US" altLang="en-US" sz="1300" b="1" dirty="0" smtClean="0">
                <a:solidFill>
                  <a:srgbClr val="000000"/>
                </a:solidFill>
              </a:rPr>
              <a:t> ISA-based</a:t>
            </a:r>
          </a:p>
          <a:p>
            <a:pPr algn="ctr">
              <a:spcBef>
                <a:spcPct val="0"/>
              </a:spcBef>
              <a:buClrTx/>
              <a:buSzTx/>
              <a:buFontTx/>
              <a:buNone/>
            </a:pPr>
            <a:r>
              <a:rPr lang="en-US" altLang="en-US" sz="1300" b="1" dirty="0">
                <a:solidFill>
                  <a:srgbClr val="000000"/>
                </a:solidFill>
              </a:rPr>
              <a:t>(</a:t>
            </a:r>
            <a:r>
              <a:rPr lang="en-US" altLang="en-US" sz="1300" b="1" dirty="0" smtClean="0">
                <a:solidFill>
                  <a:srgbClr val="000000"/>
                </a:solidFill>
              </a:rPr>
              <a:t>64-bit) Cortex-A</a:t>
            </a:r>
            <a:r>
              <a:rPr lang="hu-HU" altLang="en-US" sz="1300" b="1" dirty="0" smtClean="0">
                <a:solidFill>
                  <a:srgbClr val="000000"/>
                </a:solidFill>
              </a:rPr>
              <a:t> models</a:t>
            </a:r>
            <a:endParaRPr lang="en-US" altLang="en-US" sz="1300" b="1" dirty="0">
              <a:solidFill>
                <a:srgbClr val="000000"/>
              </a:solidFill>
            </a:endParaRPr>
          </a:p>
        </p:txBody>
      </p:sp>
      <p:sp>
        <p:nvSpPr>
          <p:cNvPr id="16" name="Oval 13"/>
          <p:cNvSpPr>
            <a:spLocks noChangeArrowheads="1"/>
          </p:cNvSpPr>
          <p:nvPr/>
        </p:nvSpPr>
        <p:spPr bwMode="auto">
          <a:xfrm>
            <a:off x="1543825" y="3959276"/>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495856" y="3954513"/>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Box 17"/>
          <p:cNvSpPr txBox="1"/>
          <p:nvPr/>
        </p:nvSpPr>
        <p:spPr>
          <a:xfrm>
            <a:off x="685126" y="4772082"/>
            <a:ext cx="1771639" cy="692497"/>
          </a:xfrm>
          <a:prstGeom prst="rect">
            <a:avLst/>
          </a:prstGeom>
          <a:noFill/>
        </p:spPr>
        <p:txBody>
          <a:bodyPr wrap="none" rtlCol="0">
            <a:spAutoFit/>
          </a:bodyPr>
          <a:lstStyle/>
          <a:p>
            <a:r>
              <a:rPr lang="en-US" sz="1300" i="1" dirty="0" smtClean="0">
                <a:solidFill>
                  <a:srgbClr val="000000"/>
                </a:solidFill>
              </a:rPr>
              <a:t>Cortex-A57</a:t>
            </a:r>
            <a:r>
              <a:rPr lang="hu-HU" sz="1300" i="1" dirty="0" smtClean="0">
                <a:solidFill>
                  <a:srgbClr val="000000"/>
                </a:solidFill>
              </a:rPr>
              <a:t> (2012)</a:t>
            </a:r>
          </a:p>
          <a:p>
            <a:r>
              <a:rPr lang="hu-HU" sz="1300" i="1" dirty="0" smtClean="0">
                <a:solidFill>
                  <a:srgbClr val="000000"/>
                </a:solidFill>
              </a:rPr>
              <a:t>Cortex-A72 (2015)</a:t>
            </a:r>
          </a:p>
          <a:p>
            <a:r>
              <a:rPr lang="hu-HU" sz="1300" i="1" dirty="0" smtClean="0">
                <a:solidFill>
                  <a:srgbClr val="000000"/>
                </a:solidFill>
              </a:rPr>
              <a:t>Cortex-A73 (2016)</a:t>
            </a:r>
            <a:endParaRPr lang="en-US" sz="1300" i="1" dirty="0">
              <a:solidFill>
                <a:srgbClr val="000000"/>
              </a:solidFill>
            </a:endParaRPr>
          </a:p>
        </p:txBody>
      </p:sp>
      <p:sp>
        <p:nvSpPr>
          <p:cNvPr id="19" name="TextBox 18"/>
          <p:cNvSpPr txBox="1"/>
          <p:nvPr/>
        </p:nvSpPr>
        <p:spPr>
          <a:xfrm>
            <a:off x="6642230" y="4742819"/>
            <a:ext cx="1771639" cy="692497"/>
          </a:xfrm>
          <a:prstGeom prst="rect">
            <a:avLst/>
          </a:prstGeom>
          <a:noFill/>
        </p:spPr>
        <p:txBody>
          <a:bodyPr wrap="none" rtlCol="0">
            <a:spAutoFit/>
          </a:bodyPr>
          <a:lstStyle/>
          <a:p>
            <a:r>
              <a:rPr lang="en-US" sz="1300" i="1" dirty="0" smtClean="0">
                <a:solidFill>
                  <a:srgbClr val="000000"/>
                </a:solidFill>
              </a:rPr>
              <a:t>Cortex-A53</a:t>
            </a:r>
            <a:r>
              <a:rPr lang="hu-HU" sz="1300" i="1" dirty="0" smtClean="0">
                <a:solidFill>
                  <a:srgbClr val="000000"/>
                </a:solidFill>
              </a:rPr>
              <a:t> (2012)</a:t>
            </a:r>
          </a:p>
          <a:p>
            <a:r>
              <a:rPr lang="hu-HU" sz="1300" i="1" dirty="0" smtClean="0">
                <a:solidFill>
                  <a:srgbClr val="000000"/>
                </a:solidFill>
              </a:rPr>
              <a:t>Cortex-A35 (2015)</a:t>
            </a:r>
            <a:endParaRPr lang="en-US" sz="1300" i="1" dirty="0" smtClean="0">
              <a:solidFill>
                <a:srgbClr val="000000"/>
              </a:solidFill>
            </a:endParaRPr>
          </a:p>
          <a:p>
            <a:r>
              <a:rPr lang="en-US" sz="1300" i="1" dirty="0" smtClean="0">
                <a:solidFill>
                  <a:srgbClr val="000000"/>
                </a:solidFill>
              </a:rPr>
              <a:t>Cortex-</a:t>
            </a:r>
            <a:r>
              <a:rPr lang="en-US" sz="1300" i="1" dirty="0" err="1" smtClean="0">
                <a:solidFill>
                  <a:srgbClr val="000000"/>
                </a:solidFill>
              </a:rPr>
              <a:t>A32</a:t>
            </a:r>
            <a:r>
              <a:rPr lang="en-US" sz="1300" i="1" dirty="0" smtClean="0">
                <a:solidFill>
                  <a:srgbClr val="000000"/>
                </a:solidFill>
              </a:rPr>
              <a:t> (2016)</a:t>
            </a:r>
            <a:endParaRPr lang="en-US" sz="1300" i="1" dirty="0">
              <a:solidFill>
                <a:srgbClr val="000000"/>
              </a:solidFill>
            </a:endParaRPr>
          </a:p>
        </p:txBody>
      </p:sp>
      <p:sp>
        <p:nvSpPr>
          <p:cNvPr id="20" name="TextBox 19"/>
          <p:cNvSpPr txBox="1"/>
          <p:nvPr/>
        </p:nvSpPr>
        <p:spPr>
          <a:xfrm>
            <a:off x="794766" y="5499230"/>
            <a:ext cx="1135247" cy="292388"/>
          </a:xfrm>
          <a:prstGeom prst="rect">
            <a:avLst/>
          </a:prstGeom>
          <a:noFill/>
        </p:spPr>
        <p:txBody>
          <a:bodyPr wrap="none" rtlCol="0">
            <a:spAutoFit/>
          </a:bodyPr>
          <a:lstStyle/>
          <a:p>
            <a:r>
              <a:rPr lang="en-US" sz="1300" i="1" dirty="0" smtClean="0">
                <a:solidFill>
                  <a:srgbClr val="000000"/>
                </a:solidFill>
              </a:rPr>
              <a:t>Section</a:t>
            </a:r>
            <a:r>
              <a:rPr lang="hu-HU" sz="1300" i="1" dirty="0" smtClean="0">
                <a:solidFill>
                  <a:srgbClr val="000000"/>
                </a:solidFill>
              </a:rPr>
              <a:t> </a:t>
            </a:r>
            <a:r>
              <a:rPr lang="en-US" sz="1300" i="1" dirty="0" smtClean="0">
                <a:solidFill>
                  <a:srgbClr val="000000"/>
                </a:solidFill>
              </a:rPr>
              <a:t>5</a:t>
            </a:r>
            <a:r>
              <a:rPr lang="hu-HU" sz="1300" i="1" dirty="0" smtClean="0">
                <a:solidFill>
                  <a:srgbClr val="000000"/>
                </a:solidFill>
              </a:rPr>
              <a:t>.2</a:t>
            </a:r>
            <a:endParaRPr lang="en-US" sz="1300" i="1" dirty="0">
              <a:solidFill>
                <a:srgbClr val="000000"/>
              </a:solidFill>
            </a:endParaRPr>
          </a:p>
        </p:txBody>
      </p:sp>
      <p:sp>
        <p:nvSpPr>
          <p:cNvPr id="21" name="TextBox 20"/>
          <p:cNvSpPr txBox="1"/>
          <p:nvPr/>
        </p:nvSpPr>
        <p:spPr>
          <a:xfrm>
            <a:off x="6870441" y="5499230"/>
            <a:ext cx="1135247" cy="292388"/>
          </a:xfrm>
          <a:prstGeom prst="rect">
            <a:avLst/>
          </a:prstGeom>
          <a:noFill/>
        </p:spPr>
        <p:txBody>
          <a:bodyPr wrap="none" rtlCol="0">
            <a:spAutoFit/>
          </a:bodyPr>
          <a:lstStyle/>
          <a:p>
            <a:r>
              <a:rPr lang="en-US" sz="1300" i="1" dirty="0" smtClean="0">
                <a:solidFill>
                  <a:srgbClr val="000000"/>
                </a:solidFill>
              </a:rPr>
              <a:t>Section</a:t>
            </a:r>
            <a:r>
              <a:rPr lang="hu-HU" sz="1300" i="1" dirty="0" smtClean="0">
                <a:solidFill>
                  <a:srgbClr val="000000"/>
                </a:solidFill>
              </a:rPr>
              <a:t> </a:t>
            </a:r>
            <a:r>
              <a:rPr lang="en-US" sz="1300" i="1" dirty="0" smtClean="0">
                <a:solidFill>
                  <a:srgbClr val="000000"/>
                </a:solidFill>
              </a:rPr>
              <a:t>5.3</a:t>
            </a:r>
            <a:endParaRPr lang="en-US" sz="1300" i="1" dirty="0">
              <a:solidFill>
                <a:srgbClr val="000000"/>
              </a:solidFill>
            </a:endParaRPr>
          </a:p>
        </p:txBody>
      </p:sp>
      <p:sp>
        <p:nvSpPr>
          <p:cNvPr id="22" name="TextBox 21"/>
          <p:cNvSpPr txBox="1"/>
          <p:nvPr/>
        </p:nvSpPr>
        <p:spPr>
          <a:xfrm>
            <a:off x="3582922" y="4746076"/>
            <a:ext cx="2034660" cy="292388"/>
          </a:xfrm>
          <a:prstGeom prst="rect">
            <a:avLst/>
          </a:prstGeom>
          <a:noFill/>
        </p:spPr>
        <p:txBody>
          <a:bodyPr wrap="none" rtlCol="0">
            <a:spAutoFit/>
          </a:bodyPr>
          <a:lstStyle/>
          <a:p>
            <a:r>
              <a:rPr lang="en-US" sz="1300" dirty="0" smtClean="0">
                <a:solidFill>
                  <a:srgbClr val="000000"/>
                </a:solidFill>
              </a:rPr>
              <a:t>No announcement yet</a:t>
            </a:r>
            <a:endParaRPr lang="en-US" sz="1300" dirty="0">
              <a:solidFill>
                <a:srgbClr val="000000"/>
              </a:solidFill>
            </a:endParaRPr>
          </a:p>
        </p:txBody>
      </p:sp>
      <p:sp>
        <p:nvSpPr>
          <p:cNvPr id="23" name="Title 1"/>
          <p:cNvSpPr>
            <a:spLocks noGrp="1"/>
          </p:cNvSpPr>
          <p:nvPr>
            <p:ph type="title"/>
          </p:nvPr>
        </p:nvSpPr>
        <p:spPr>
          <a:xfrm>
            <a:off x="0" y="-3810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a:t>
            </a:r>
            <a:r>
              <a:rPr lang="en-US" dirty="0">
                <a:solidFill>
                  <a:srgbClr val="FFFFFF"/>
                </a:solidFill>
              </a:rPr>
              <a:t>1 Overview of the Cortex-a models based on the </a:t>
            </a:r>
            <a:r>
              <a:rPr lang="en-US" dirty="0" err="1">
                <a:solidFill>
                  <a:srgbClr val="FFFFFF"/>
                </a:solidFill>
              </a:rPr>
              <a:t>ARMv8.0</a:t>
            </a:r>
            <a:r>
              <a:rPr lang="en-US" dirty="0">
                <a:solidFill>
                  <a:srgbClr val="FFFFFF"/>
                </a:solidFill>
              </a:rPr>
              <a:t> ISA (2)</a:t>
            </a:r>
          </a:p>
        </p:txBody>
      </p:sp>
      <p:sp>
        <p:nvSpPr>
          <p:cNvPr id="24" name="Rectangle 23"/>
          <p:cNvSpPr/>
          <p:nvPr/>
        </p:nvSpPr>
        <p:spPr>
          <a:xfrm>
            <a:off x="343761" y="1013106"/>
            <a:ext cx="8471144" cy="2215991"/>
          </a:xfrm>
          <a:prstGeom prst="rect">
            <a:avLst/>
          </a:prstGeom>
        </p:spPr>
        <p:txBody>
          <a:bodyPr wrap="square">
            <a:spAutoFit/>
          </a:bodyPr>
          <a:lstStyle/>
          <a:p>
            <a:pPr marL="285750" lvl="0" indent="-285750">
              <a:buClr>
                <a:srgbClr val="000000"/>
              </a:buClr>
              <a:buFont typeface="Arial" panose="020B0604020202020204" pitchFamily="34" charset="0"/>
              <a:buChar char="•"/>
            </a:pPr>
            <a:r>
              <a:rPr lang="en-US" sz="1600" dirty="0">
                <a:solidFill>
                  <a:srgbClr val="0070C0"/>
                </a:solidFill>
              </a:rPr>
              <a:t>10/2012</a:t>
            </a:r>
            <a:r>
              <a:rPr lang="en-US" sz="1600" dirty="0">
                <a:solidFill>
                  <a:srgbClr val="000000"/>
                </a:solidFill>
              </a:rPr>
              <a:t>: </a:t>
            </a:r>
            <a:r>
              <a:rPr lang="hu-HU" sz="1600" dirty="0">
                <a:solidFill>
                  <a:srgbClr val="000000"/>
                </a:solidFill>
              </a:rPr>
              <a:t>ARM </a:t>
            </a:r>
            <a:r>
              <a:rPr lang="hu-HU" sz="1600" dirty="0" smtClean="0">
                <a:solidFill>
                  <a:srgbClr val="000000"/>
                </a:solidFill>
              </a:rPr>
              <a:t>announced </a:t>
            </a:r>
            <a:r>
              <a:rPr lang="hu-HU" sz="1600" dirty="0">
                <a:solidFill>
                  <a:srgbClr val="000000"/>
                </a:solidFill>
              </a:rPr>
              <a:t>the 64-bit </a:t>
            </a:r>
            <a:r>
              <a:rPr lang="hu-HU" sz="1600" dirty="0" smtClean="0">
                <a:solidFill>
                  <a:srgbClr val="0070C0"/>
                </a:solidFill>
              </a:rPr>
              <a:t>high performance Cortex-A-57 </a:t>
            </a:r>
            <a:r>
              <a:rPr lang="hu-HU" sz="1600" dirty="0">
                <a:solidFill>
                  <a:srgbClr val="0070C0"/>
                </a:solidFill>
              </a:rPr>
              <a:t>and </a:t>
            </a:r>
            <a:r>
              <a:rPr lang="hu-HU" sz="1600" dirty="0" smtClean="0">
                <a:solidFill>
                  <a:srgbClr val="0070C0"/>
                </a:solidFill>
              </a:rPr>
              <a:t>the</a:t>
            </a:r>
          </a:p>
          <a:p>
            <a:pPr lvl="0">
              <a:buClr>
                <a:srgbClr val="000000"/>
              </a:buClr>
            </a:pPr>
            <a:r>
              <a:rPr lang="hu-HU" sz="1600" dirty="0" smtClean="0">
                <a:solidFill>
                  <a:srgbClr val="0070C0"/>
                </a:solidFill>
              </a:rPr>
              <a:t>      low power Cortex-A-53 </a:t>
            </a:r>
            <a:r>
              <a:rPr lang="hu-HU" sz="1600" dirty="0" smtClean="0"/>
              <a:t>processors, </a:t>
            </a:r>
            <a:r>
              <a:rPr lang="hu-HU" sz="1600" dirty="0" smtClean="0">
                <a:solidFill>
                  <a:srgbClr val="000000"/>
                </a:solidFill>
              </a:rPr>
              <a:t>as first implementations of the ARMv8 </a:t>
            </a:r>
          </a:p>
          <a:p>
            <a:pPr lvl="0">
              <a:spcAft>
                <a:spcPts val="800"/>
              </a:spcAft>
              <a:buClr>
                <a:srgbClr val="000000"/>
              </a:buClr>
            </a:pPr>
            <a:r>
              <a:rPr lang="hu-HU" sz="1600" dirty="0">
                <a:solidFill>
                  <a:srgbClr val="000000"/>
                </a:solidFill>
              </a:rPr>
              <a:t> </a:t>
            </a:r>
            <a:r>
              <a:rPr lang="hu-HU" sz="1600" dirty="0" smtClean="0">
                <a:solidFill>
                  <a:srgbClr val="000000"/>
                </a:solidFill>
              </a:rPr>
              <a:t>     architecture, </a:t>
            </a:r>
            <a:r>
              <a:rPr lang="en-US" sz="1600" dirty="0">
                <a:solidFill>
                  <a:srgbClr val="000000"/>
                </a:solidFill>
              </a:rPr>
              <a:t>with immediate </a:t>
            </a:r>
            <a:r>
              <a:rPr lang="en-US" sz="1600" dirty="0" smtClean="0">
                <a:solidFill>
                  <a:srgbClr val="000000"/>
                </a:solidFill>
              </a:rPr>
              <a:t>availability</a:t>
            </a:r>
            <a:r>
              <a:rPr lang="hu-HU" sz="1600" dirty="0" smtClean="0">
                <a:solidFill>
                  <a:srgbClr val="000000"/>
                </a:solidFill>
              </a:rPr>
              <a:t>.</a:t>
            </a:r>
          </a:p>
          <a:p>
            <a:pPr marL="285750" lvl="0" indent="-285750">
              <a:buClr>
                <a:srgbClr val="000000"/>
              </a:buClr>
              <a:buFont typeface="Arial" panose="020B0604020202020204" pitchFamily="34" charset="0"/>
              <a:buChar char="•"/>
            </a:pPr>
            <a:r>
              <a:rPr lang="hu-HU" sz="1600" dirty="0" smtClean="0">
                <a:solidFill>
                  <a:srgbClr val="0070C0"/>
                </a:solidFill>
              </a:rPr>
              <a:t>02/2015</a:t>
            </a:r>
            <a:r>
              <a:rPr lang="hu-HU" sz="1600" dirty="0" smtClean="0">
                <a:solidFill>
                  <a:srgbClr val="000000"/>
                </a:solidFill>
              </a:rPr>
              <a:t> ARM extended their 64-bit Cortex-A series by the </a:t>
            </a:r>
            <a:r>
              <a:rPr lang="hu-HU" sz="1600" dirty="0" smtClean="0">
                <a:solidFill>
                  <a:srgbClr val="0070C0"/>
                </a:solidFill>
              </a:rPr>
              <a:t>high performance</a:t>
            </a:r>
          </a:p>
          <a:p>
            <a:pPr lvl="0">
              <a:buClr>
                <a:srgbClr val="000000"/>
              </a:buClr>
            </a:pPr>
            <a:r>
              <a:rPr lang="hu-HU" sz="1600" dirty="0">
                <a:solidFill>
                  <a:srgbClr val="000000"/>
                </a:solidFill>
              </a:rPr>
              <a:t> </a:t>
            </a:r>
            <a:r>
              <a:rPr lang="hu-HU" sz="1600" dirty="0" smtClean="0">
                <a:solidFill>
                  <a:srgbClr val="000000"/>
                </a:solidFill>
              </a:rPr>
              <a:t>     </a:t>
            </a:r>
            <a:r>
              <a:rPr lang="hu-HU" sz="1600" dirty="0" smtClean="0">
                <a:solidFill>
                  <a:srgbClr val="0070C0"/>
                </a:solidFill>
              </a:rPr>
              <a:t>Cortex-A72</a:t>
            </a:r>
            <a:r>
              <a:rPr lang="hu-HU" sz="1600" dirty="0" smtClean="0">
                <a:solidFill>
                  <a:srgbClr val="000000"/>
                </a:solidFill>
              </a:rPr>
              <a:t> model, and in 11/2015 by the </a:t>
            </a:r>
            <a:r>
              <a:rPr lang="hu-HU" sz="1600" dirty="0" smtClean="0">
                <a:solidFill>
                  <a:srgbClr val="0070C0"/>
                </a:solidFill>
              </a:rPr>
              <a:t>low power Cortex-A35</a:t>
            </a:r>
            <a:r>
              <a:rPr lang="hu-HU" sz="1600" dirty="0" smtClean="0">
                <a:solidFill>
                  <a:srgbClr val="000000"/>
                </a:solidFill>
              </a:rPr>
              <a:t>, </a:t>
            </a:r>
            <a:r>
              <a:rPr lang="en-US" sz="1600" dirty="0" smtClean="0">
                <a:solidFill>
                  <a:srgbClr val="000000"/>
                </a:solidFill>
              </a:rPr>
              <a:t>as </a:t>
            </a:r>
            <a:r>
              <a:rPr lang="en-US" sz="1600" dirty="0">
                <a:solidFill>
                  <a:srgbClr val="000000"/>
                </a:solidFill>
              </a:rPr>
              <a:t>shown </a:t>
            </a:r>
            <a:endParaRPr lang="hu-HU" sz="1600" dirty="0" smtClean="0">
              <a:solidFill>
                <a:srgbClr val="000000"/>
              </a:solidFill>
            </a:endParaRPr>
          </a:p>
          <a:p>
            <a:pPr lvl="0">
              <a:spcAft>
                <a:spcPts val="400"/>
              </a:spcAft>
              <a:buClr>
                <a:srgbClr val="000000"/>
              </a:buClr>
            </a:pPr>
            <a:r>
              <a:rPr lang="hu-HU" sz="1600" dirty="0">
                <a:solidFill>
                  <a:srgbClr val="000000"/>
                </a:solidFill>
              </a:rPr>
              <a:t> </a:t>
            </a:r>
            <a:r>
              <a:rPr lang="hu-HU" sz="1600" dirty="0" smtClean="0">
                <a:solidFill>
                  <a:srgbClr val="000000"/>
                </a:solidFill>
              </a:rPr>
              <a:t>     below.</a:t>
            </a:r>
          </a:p>
          <a:p>
            <a:pPr marL="285750" lvl="0" indent="-285750">
              <a:buClr>
                <a:srgbClr val="000000"/>
              </a:buClr>
              <a:buFont typeface="Arial" panose="020B0604020202020204" pitchFamily="34" charset="0"/>
              <a:buChar char="•"/>
            </a:pPr>
            <a:r>
              <a:rPr lang="hu-HU" sz="1600" dirty="0" smtClean="0">
                <a:solidFill>
                  <a:srgbClr val="0070C0"/>
                </a:solidFill>
              </a:rPr>
              <a:t>05/2016</a:t>
            </a:r>
            <a:r>
              <a:rPr lang="hu-HU" sz="1600" dirty="0" smtClean="0">
                <a:solidFill>
                  <a:srgbClr val="000000"/>
                </a:solidFill>
              </a:rPr>
              <a:t> </a:t>
            </a:r>
            <a:r>
              <a:rPr lang="hu-HU" sz="1600" dirty="0">
                <a:solidFill>
                  <a:srgbClr val="000000"/>
                </a:solidFill>
              </a:rPr>
              <a:t>ARM extended </a:t>
            </a:r>
            <a:r>
              <a:rPr lang="hu-HU" sz="1600" dirty="0" smtClean="0">
                <a:solidFill>
                  <a:srgbClr val="000000"/>
                </a:solidFill>
              </a:rPr>
              <a:t>the </a:t>
            </a:r>
            <a:r>
              <a:rPr lang="hu-HU" sz="1600" dirty="0">
                <a:solidFill>
                  <a:srgbClr val="000000"/>
                </a:solidFill>
              </a:rPr>
              <a:t>64-bit Cortex-A series by the </a:t>
            </a:r>
            <a:r>
              <a:rPr lang="hu-HU" sz="1600" dirty="0">
                <a:solidFill>
                  <a:srgbClr val="0070C0"/>
                </a:solidFill>
              </a:rPr>
              <a:t>high performance</a:t>
            </a:r>
          </a:p>
          <a:p>
            <a:pPr lvl="0">
              <a:buClr>
                <a:srgbClr val="000000"/>
              </a:buClr>
            </a:pPr>
            <a:r>
              <a:rPr lang="hu-HU" sz="1600" dirty="0">
                <a:solidFill>
                  <a:srgbClr val="000000"/>
                </a:solidFill>
              </a:rPr>
              <a:t>      </a:t>
            </a:r>
            <a:r>
              <a:rPr lang="hu-HU" sz="1600" dirty="0" smtClean="0">
                <a:solidFill>
                  <a:srgbClr val="0070C0"/>
                </a:solidFill>
              </a:rPr>
              <a:t>Cortex-A73</a:t>
            </a:r>
            <a:r>
              <a:rPr lang="hu-HU" sz="1600" dirty="0" smtClean="0">
                <a:solidFill>
                  <a:srgbClr val="000000"/>
                </a:solidFill>
              </a:rPr>
              <a:t> model.</a:t>
            </a:r>
            <a:endParaRPr lang="en-US" sz="1600" dirty="0">
              <a:solidFill>
                <a:srgbClr val="000000"/>
              </a:solidFill>
            </a:endParaRPr>
          </a:p>
        </p:txBody>
      </p:sp>
      <p:sp>
        <p:nvSpPr>
          <p:cNvPr id="25" name="TextBox 24"/>
          <p:cNvSpPr txBox="1"/>
          <p:nvPr/>
        </p:nvSpPr>
        <p:spPr>
          <a:xfrm>
            <a:off x="76132" y="507275"/>
            <a:ext cx="8080097" cy="369332"/>
          </a:xfrm>
          <a:prstGeom prst="rect">
            <a:avLst/>
          </a:prstGeom>
          <a:noFill/>
        </p:spPr>
        <p:txBody>
          <a:bodyPr wrap="none" rtlCol="0">
            <a:spAutoFit/>
          </a:bodyPr>
          <a:lstStyle/>
          <a:p>
            <a:r>
              <a:rPr lang="en-US" dirty="0">
                <a:solidFill>
                  <a:schemeClr val="accent6"/>
                </a:solidFill>
              </a:rPr>
              <a:t>5</a:t>
            </a:r>
            <a:r>
              <a:rPr lang="hu-HU" dirty="0">
                <a:solidFill>
                  <a:schemeClr val="accent6"/>
                </a:solidFill>
              </a:rPr>
              <a:t>.</a:t>
            </a:r>
            <a:r>
              <a:rPr lang="en-US" dirty="0">
                <a:solidFill>
                  <a:schemeClr val="accent6"/>
                </a:solidFill>
              </a:rPr>
              <a:t>1 Overview of the Cortex-a models based on the </a:t>
            </a:r>
            <a:r>
              <a:rPr lang="en-US" dirty="0" err="1">
                <a:solidFill>
                  <a:schemeClr val="accent6"/>
                </a:solidFill>
              </a:rPr>
              <a:t>ARMv8.0</a:t>
            </a:r>
            <a:r>
              <a:rPr lang="en-US" dirty="0">
                <a:solidFill>
                  <a:schemeClr val="accent6"/>
                </a:solidFill>
              </a:rPr>
              <a:t> </a:t>
            </a:r>
            <a:r>
              <a:rPr lang="en-US" dirty="0" smtClean="0">
                <a:solidFill>
                  <a:schemeClr val="accent6"/>
                </a:solidFill>
              </a:rPr>
              <a:t>ISA -2 </a:t>
            </a:r>
            <a:endParaRPr lang="en-US" dirty="0">
              <a:solidFill>
                <a:schemeClr val="accent6"/>
              </a:solidFill>
            </a:endParaRPr>
          </a:p>
        </p:txBody>
      </p:sp>
    </p:spTree>
    <p:extLst>
      <p:ext uri="{BB962C8B-B14F-4D97-AF65-F5344CB8AC3E}">
        <p14:creationId xmlns:p14="http://schemas.microsoft.com/office/powerpoint/2010/main" val="4745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3" end="3"/>
                                            </p:txEl>
                                          </p:spTgt>
                                        </p:tgtEl>
                                        <p:attrNameLst>
                                          <p:attrName>style.visibility</p:attrName>
                                        </p:attrNameLst>
                                      </p:cBhvr>
                                      <p:to>
                                        <p:strVal val="visible"/>
                                      </p:to>
                                    </p:set>
                                    <p:anim calcmode="lin" valueType="num">
                                      <p:cBhvr additive="base">
                                        <p:cTn id="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anim calcmode="lin" valueType="num">
                                      <p:cBhvr additive="base">
                                        <p:cTn id="11"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xEl>
                                              <p:pRg st="5" end="5"/>
                                            </p:txEl>
                                          </p:spTgt>
                                        </p:tgtEl>
                                        <p:attrNameLst>
                                          <p:attrName>style.visibility</p:attrName>
                                        </p:attrNameLst>
                                      </p:cBhvr>
                                      <p:to>
                                        <p:strVal val="visible"/>
                                      </p:to>
                                    </p:set>
                                    <p:anim calcmode="lin" valueType="num">
                                      <p:cBhvr additive="base">
                                        <p:cTn id="15"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xEl>
                                              <p:pRg st="7" end="7"/>
                                            </p:txEl>
                                          </p:spTgt>
                                        </p:tgtEl>
                                        <p:attrNameLst>
                                          <p:attrName>style.visibility</p:attrName>
                                        </p:attrNameLst>
                                      </p:cBhvr>
                                      <p:to>
                                        <p:strVal val="visible"/>
                                      </p:to>
                                    </p:set>
                                    <p:anim calcmode="lin" valueType="num">
                                      <p:cBhvr additive="base">
                                        <p:cTn id="19"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xEl>
                                              <p:pRg st="6" end="6"/>
                                            </p:txEl>
                                          </p:spTgt>
                                        </p:tgtEl>
                                        <p:attrNameLst>
                                          <p:attrName>style.visibility</p:attrName>
                                        </p:attrNameLst>
                                      </p:cBhvr>
                                      <p:to>
                                        <p:strVal val="visible"/>
                                      </p:to>
                                    </p:set>
                                    <p:anim calcmode="lin" valueType="num">
                                      <p:cBhvr additive="base">
                                        <p:cTn id="23"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2" grpId="0"/>
      <p:bldP spid="13" grpId="0" animBg="1"/>
      <p:bldP spid="14" grpId="0" animBg="1"/>
      <p:bldP spid="15" grpId="0"/>
      <p:bldP spid="16" grpId="0" animBg="1"/>
      <p:bldP spid="17" grpId="0" animBg="1"/>
      <p:bldP spid="18" grpId="0"/>
      <p:bldP spid="19" grpId="0"/>
      <p:bldP spid="20" grpId="0"/>
      <p:bldP spid="21" grpId="0"/>
      <p:bldP spid="2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a:spLocks noGrp="1"/>
          </p:cNvSpPr>
          <p:nvPr>
            <p:ph type="title"/>
          </p:nvPr>
        </p:nvSpPr>
        <p:spPr>
          <a:xfrm>
            <a:off x="0" y="-3810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a:t>
            </a:r>
            <a:r>
              <a:rPr lang="en-US" dirty="0">
                <a:solidFill>
                  <a:srgbClr val="FFFFFF"/>
                </a:solidFill>
              </a:rPr>
              <a:t>1 Overview of the Cortex-a models based on the </a:t>
            </a:r>
            <a:r>
              <a:rPr lang="en-US" dirty="0" err="1">
                <a:solidFill>
                  <a:srgbClr val="FFFFFF"/>
                </a:solidFill>
              </a:rPr>
              <a:t>ARMv8.0</a:t>
            </a:r>
            <a:r>
              <a:rPr lang="en-US" dirty="0">
                <a:solidFill>
                  <a:srgbClr val="FFFFFF"/>
                </a:solidFill>
              </a:rPr>
              <a:t> ISA (3)</a:t>
            </a: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ounded Rectangle 91"/>
          <p:cNvSpPr/>
          <p:nvPr/>
        </p:nvSpPr>
        <p:spPr>
          <a:xfrm rot="19980000">
            <a:off x="5002953" y="1635706"/>
            <a:ext cx="3960000" cy="1229487"/>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Rounded Rectangle 92"/>
          <p:cNvSpPr/>
          <p:nvPr/>
        </p:nvSpPr>
        <p:spPr>
          <a:xfrm rot="21362191">
            <a:off x="5710517" y="4770950"/>
            <a:ext cx="2592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76132" y="507275"/>
            <a:ext cx="8233792" cy="369332"/>
          </a:xfrm>
          <a:prstGeom prst="rect">
            <a:avLst/>
          </a:prstGeom>
          <a:noFill/>
        </p:spPr>
        <p:txBody>
          <a:bodyPr wrap="none" rtlCol="0">
            <a:spAutoFit/>
          </a:bodyPr>
          <a:lstStyle/>
          <a:p>
            <a:r>
              <a:rPr lang="en-US" dirty="0">
                <a:solidFill>
                  <a:schemeClr val="accent6"/>
                </a:solidFill>
              </a:rPr>
              <a:t>5</a:t>
            </a:r>
            <a:r>
              <a:rPr lang="hu-HU" dirty="0">
                <a:solidFill>
                  <a:schemeClr val="accent6"/>
                </a:solidFill>
              </a:rPr>
              <a:t>.</a:t>
            </a:r>
            <a:r>
              <a:rPr lang="en-US" dirty="0">
                <a:solidFill>
                  <a:schemeClr val="accent6"/>
                </a:solidFill>
              </a:rPr>
              <a:t>1 Overview of the </a:t>
            </a:r>
            <a:r>
              <a:rPr lang="en-US" dirty="0" smtClean="0">
                <a:solidFill>
                  <a:schemeClr val="accent6"/>
                </a:solidFill>
              </a:rPr>
              <a:t>Cortex-A </a:t>
            </a:r>
            <a:r>
              <a:rPr lang="en-US" dirty="0">
                <a:solidFill>
                  <a:schemeClr val="accent6"/>
                </a:solidFill>
              </a:rPr>
              <a:t>models based on the ARMv8.0 </a:t>
            </a:r>
            <a:r>
              <a:rPr lang="en-US" dirty="0" smtClean="0">
                <a:solidFill>
                  <a:schemeClr val="accent6"/>
                </a:solidFill>
              </a:rPr>
              <a:t>ISA -3 </a:t>
            </a:r>
            <a:endParaRPr lang="en-US" dirty="0">
              <a:solidFill>
                <a:schemeClr val="accent6"/>
              </a:solidFill>
            </a:endParaRPr>
          </a:p>
        </p:txBody>
      </p:sp>
    </p:spTree>
    <p:extLst>
      <p:ext uri="{BB962C8B-B14F-4D97-AF65-F5344CB8AC3E}">
        <p14:creationId xmlns:p14="http://schemas.microsoft.com/office/powerpoint/2010/main" val="366858118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4909" y="269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341530" y="1538790"/>
            <a:ext cx="844243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a:t>
            </a:r>
            <a:r>
              <a:rPr lang="en-US" sz="1900" dirty="0" smtClean="0">
                <a:solidFill>
                  <a:srgbClr val="FFFFFF"/>
                </a:solidFill>
              </a:rPr>
              <a:t>2</a:t>
            </a:r>
            <a:r>
              <a:rPr lang="hu-HU" sz="1900" dirty="0" smtClean="0">
                <a:solidFill>
                  <a:srgbClr val="FFFFFF"/>
                </a:solidFill>
              </a:rPr>
              <a:t> </a:t>
            </a:r>
            <a:r>
              <a:rPr lang="en-US" sz="1900" dirty="0" smtClean="0">
                <a:solidFill>
                  <a:srgbClr val="FFFFFF"/>
                </a:solidFill>
              </a:rPr>
              <a:t>High performance </a:t>
            </a:r>
            <a:r>
              <a:rPr lang="hu-HU" sz="1900" dirty="0" smtClean="0">
                <a:solidFill>
                  <a:srgbClr val="FFFFFF"/>
                </a:solidFill>
              </a:rPr>
              <a:t>Cortex-A </a:t>
            </a:r>
            <a:r>
              <a:rPr lang="en-US" sz="1900" dirty="0" smtClean="0">
                <a:solidFill>
                  <a:srgbClr val="FFFFFF"/>
                </a:solidFill>
              </a:rPr>
              <a:t>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4" name="Group 10"/>
          <p:cNvGrpSpPr>
            <a:grpSpLocks/>
          </p:cNvGrpSpPr>
          <p:nvPr/>
        </p:nvGrpSpPr>
        <p:grpSpPr bwMode="auto">
          <a:xfrm>
            <a:off x="806340" y="2440168"/>
            <a:ext cx="7955280" cy="463550"/>
            <a:chOff x="699" y="1638"/>
            <a:chExt cx="4448" cy="292"/>
          </a:xfrm>
        </p:grpSpPr>
        <p:sp>
          <p:nvSpPr>
            <p:cNvPr id="5"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a:t>
              </a:r>
              <a:r>
                <a:rPr lang="hu-HU" altLang="en-US" sz="1900" dirty="0" smtClean="0">
                  <a:solidFill>
                    <a:srgbClr val="FFFFFF"/>
                  </a:solidFill>
                  <a:latin typeface="Verdana"/>
                  <a:cs typeface="Times New Roman" pitchFamily="18" charset="0"/>
                </a:rPr>
                <a:t>.2</a:t>
              </a:r>
              <a:r>
                <a:rPr lang="en-US" altLang="en-US" sz="1900" dirty="0" smtClean="0">
                  <a:solidFill>
                    <a:srgbClr val="FFFFFF"/>
                  </a:solidFill>
                  <a:latin typeface="Verdana"/>
                  <a:cs typeface="Times New Roman" pitchFamily="18" charset="0"/>
                </a:rPr>
                <a:t>.1</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Cortex-A57</a:t>
              </a:r>
              <a:endParaRPr lang="en-US" altLang="en-US" sz="1900" dirty="0">
                <a:solidFill>
                  <a:srgbClr val="FFFFFF"/>
                </a:solidFill>
                <a:latin typeface="Verdana"/>
                <a:cs typeface="Times New Roman" pitchFamily="18" charset="0"/>
              </a:endParaRPr>
            </a:p>
          </p:txBody>
        </p:sp>
        <p:sp>
          <p:nvSpPr>
            <p:cNvPr id="6"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7" name="Group 13"/>
          <p:cNvGrpSpPr>
            <a:grpSpLocks/>
          </p:cNvGrpSpPr>
          <p:nvPr/>
        </p:nvGrpSpPr>
        <p:grpSpPr bwMode="auto">
          <a:xfrm>
            <a:off x="803166" y="2981506"/>
            <a:ext cx="7955280" cy="463550"/>
            <a:chOff x="699" y="1638"/>
            <a:chExt cx="4448" cy="292"/>
          </a:xfrm>
        </p:grpSpPr>
        <p:sp>
          <p:nvSpPr>
            <p:cNvPr id="8"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5.2.2 </a:t>
              </a:r>
              <a:r>
                <a:rPr lang="en-US" sz="1900" dirty="0" smtClean="0">
                  <a:solidFill>
                    <a:srgbClr val="FFFFFF"/>
                  </a:solidFill>
                  <a:latin typeface="Verdana"/>
                </a:rPr>
                <a:t>The </a:t>
              </a:r>
              <a:r>
                <a:rPr lang="hu-HU" sz="1900" dirty="0" smtClean="0">
                  <a:solidFill>
                    <a:srgbClr val="FFFFFF"/>
                  </a:solidFill>
                  <a:latin typeface="Verdana"/>
                </a:rPr>
                <a:t>high performance </a:t>
              </a:r>
              <a:r>
                <a:rPr lang="en-US" sz="1900" dirty="0" smtClean="0">
                  <a:solidFill>
                    <a:srgbClr val="FFFFFF"/>
                  </a:solidFill>
                  <a:latin typeface="Verdana"/>
                </a:rPr>
                <a:t>Cortex-A</a:t>
              </a:r>
              <a:r>
                <a:rPr lang="hu-HU" sz="1900" dirty="0" smtClean="0">
                  <a:solidFill>
                    <a:srgbClr val="FFFFFF"/>
                  </a:solidFill>
                  <a:latin typeface="Verdana"/>
                </a:rPr>
                <a:t>72</a:t>
              </a:r>
              <a:endParaRPr lang="en-US" altLang="en-US" sz="1900" dirty="0">
                <a:solidFill>
                  <a:srgbClr val="FFFFFF"/>
                </a:solidFill>
                <a:latin typeface="Verdana"/>
                <a:cs typeface="Times New Roman" pitchFamily="18" charset="0"/>
              </a:endParaRPr>
            </a:p>
          </p:txBody>
        </p:sp>
        <p:sp>
          <p:nvSpPr>
            <p:cNvPr id="9"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0" name="Group 10"/>
          <p:cNvGrpSpPr>
            <a:grpSpLocks/>
          </p:cNvGrpSpPr>
          <p:nvPr/>
        </p:nvGrpSpPr>
        <p:grpSpPr bwMode="auto">
          <a:xfrm>
            <a:off x="790594" y="3505510"/>
            <a:ext cx="7955280" cy="463550"/>
            <a:chOff x="699" y="1638"/>
            <a:chExt cx="4448" cy="292"/>
          </a:xfrm>
        </p:grpSpPr>
        <p:sp>
          <p:nvSpPr>
            <p:cNvPr id="11"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5.2.3</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Cortex-A73</a:t>
              </a:r>
              <a:endParaRPr lang="en-US" altLang="en-US" sz="1900" dirty="0">
                <a:solidFill>
                  <a:srgbClr val="FFFFFF"/>
                </a:solidFill>
                <a:latin typeface="Verdana"/>
                <a:cs typeface="Times New Roman" pitchFamily="18" charset="0"/>
              </a:endParaRPr>
            </a:p>
          </p:txBody>
        </p:sp>
        <p:sp>
          <p:nvSpPr>
            <p:cNvPr id="12"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
        <p:nvSpPr>
          <p:cNvPr id="20" name="Rectangle 2"/>
          <p:cNvSpPr>
            <a:spLocks noChangeArrowheads="1"/>
          </p:cNvSpPr>
          <p:nvPr/>
        </p:nvSpPr>
        <p:spPr bwMode="auto">
          <a:xfrm>
            <a:off x="-296525" y="216419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Tree>
    <p:extLst>
      <p:ext uri="{BB962C8B-B14F-4D97-AF65-F5344CB8AC3E}">
        <p14:creationId xmlns:p14="http://schemas.microsoft.com/office/powerpoint/2010/main" val="41689341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altLang="en-US" sz="1900" dirty="0">
                <a:solidFill>
                  <a:srgbClr val="FFFFFF"/>
                </a:solidFill>
                <a:cs typeface="Times New Roman" pitchFamily="18" charset="0"/>
              </a:rPr>
              <a:t>5</a:t>
            </a:r>
            <a:r>
              <a:rPr lang="hu-HU" altLang="en-US" sz="1900" dirty="0" smtClean="0">
                <a:solidFill>
                  <a:srgbClr val="FFFFFF"/>
                </a:solidFill>
                <a:cs typeface="Times New Roman" pitchFamily="18" charset="0"/>
              </a:rPr>
              <a:t>.</a:t>
            </a:r>
            <a:r>
              <a:rPr lang="en-US" altLang="en-US" sz="1900" dirty="0" smtClean="0">
                <a:solidFill>
                  <a:srgbClr val="FFFFFF"/>
                </a:solidFill>
                <a:cs typeface="Times New Roman" pitchFamily="18" charset="0"/>
              </a:rPr>
              <a:t>2.1</a:t>
            </a:r>
            <a:r>
              <a:rPr lang="en-US" sz="1900" dirty="0" smtClean="0">
                <a:solidFill>
                  <a:srgbClr val="FFFFFF"/>
                </a:solidFill>
              </a:rPr>
              <a:t> </a:t>
            </a:r>
            <a:r>
              <a:rPr lang="en-US" sz="1900" dirty="0">
                <a:solidFill>
                  <a:srgbClr val="FFFFFF"/>
                </a:solidFill>
              </a:rPr>
              <a:t>The </a:t>
            </a:r>
            <a:r>
              <a:rPr lang="hu-HU" sz="1900" dirty="0">
                <a:solidFill>
                  <a:srgbClr val="FFFFFF"/>
                </a:solidFill>
              </a:rPr>
              <a:t>high performance </a:t>
            </a:r>
            <a:r>
              <a:rPr lang="hu-HU" sz="1900" dirty="0" smtClean="0">
                <a:solidFill>
                  <a:srgbClr val="FFFFFF"/>
                </a:solidFill>
              </a:rPr>
              <a:t>Cortex-A57</a:t>
            </a:r>
            <a:endParaRPr lang="en-US" altLang="en-US" sz="1900" dirty="0">
              <a:solidFill>
                <a:srgbClr val="FFFFFF"/>
              </a:solidFill>
              <a:cs typeface="Times New Roman" pitchFamily="18" charset="0"/>
            </a:endParaRPr>
          </a:p>
        </p:txBody>
      </p:sp>
    </p:spTree>
    <p:extLst>
      <p:ext uri="{BB962C8B-B14F-4D97-AF65-F5344CB8AC3E}">
        <p14:creationId xmlns:p14="http://schemas.microsoft.com/office/powerpoint/2010/main" val="402634064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 name="TextBox 101"/>
          <p:cNvSpPr txBox="1"/>
          <p:nvPr/>
        </p:nvSpPr>
        <p:spPr>
          <a:xfrm>
            <a:off x="77437" y="505751"/>
            <a:ext cx="7164077" cy="369332"/>
          </a:xfrm>
          <a:prstGeom prst="rect">
            <a:avLst/>
          </a:prstGeom>
          <a:noFill/>
        </p:spPr>
        <p:txBody>
          <a:bodyPr wrap="none">
            <a:spAutoFit/>
          </a:bodyPr>
          <a:lstStyle/>
          <a:p>
            <a:pPr>
              <a:defRPr/>
            </a:pPr>
            <a:r>
              <a:rPr lang="en-US" dirty="0" smtClean="0">
                <a:solidFill>
                  <a:srgbClr val="2D2D8A"/>
                </a:solidFill>
              </a:rPr>
              <a:t>5.2.1 </a:t>
            </a:r>
            <a:r>
              <a:rPr lang="en-US" dirty="0">
                <a:solidFill>
                  <a:srgbClr val="2D2D8A"/>
                </a:solidFill>
              </a:rPr>
              <a:t>The high performance Cortex-A57 </a:t>
            </a:r>
            <a:r>
              <a:rPr lang="hu-HU" dirty="0">
                <a:solidFill>
                  <a:srgbClr val="2D2D8A"/>
                </a:solidFill>
              </a:rPr>
              <a:t>-</a:t>
            </a:r>
            <a:r>
              <a:rPr lang="hu-HU" dirty="0" smtClean="0">
                <a:solidFill>
                  <a:srgbClr val="2D2D8A"/>
                </a:solidFill>
              </a:rPr>
              <a:t>1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101" name="Rounded Rectangle 100"/>
          <p:cNvSpPr/>
          <p:nvPr/>
        </p:nvSpPr>
        <p:spPr>
          <a:xfrm rot="19980000">
            <a:off x="5090316" y="2232874"/>
            <a:ext cx="1260000" cy="1260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4336895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264" y="1001350"/>
            <a:ext cx="8183074" cy="2641749"/>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10/2012</a:t>
            </a:r>
            <a:r>
              <a:rPr lang="en-US" sz="1600" dirty="0" smtClean="0">
                <a:solidFill>
                  <a:srgbClr val="000000"/>
                </a:solidFill>
              </a:rPr>
              <a:t>: Announced along with the </a:t>
            </a:r>
            <a:r>
              <a:rPr lang="hu-HU" sz="1600" dirty="0" smtClean="0">
                <a:solidFill>
                  <a:srgbClr val="0070C0"/>
                </a:solidFill>
              </a:rPr>
              <a:t>low power</a:t>
            </a:r>
            <a:r>
              <a:rPr lang="en-US" sz="1600" dirty="0" smtClean="0">
                <a:solidFill>
                  <a:srgbClr val="0070C0"/>
                </a:solidFill>
              </a:rPr>
              <a:t> Cortex-A53 </a:t>
            </a:r>
            <a:r>
              <a:rPr lang="en-US" sz="1600" dirty="0" smtClean="0">
                <a:solidFill>
                  <a:srgbClr val="000000"/>
                </a:solidFill>
              </a:rPr>
              <a:t>processor, with</a:t>
            </a:r>
          </a:p>
          <a:p>
            <a:pPr>
              <a:spcAft>
                <a:spcPts val="600"/>
              </a:spcAft>
            </a:pPr>
            <a:r>
              <a:rPr lang="en-US" sz="1600" dirty="0">
                <a:solidFill>
                  <a:srgbClr val="000000"/>
                </a:solidFill>
              </a:rPr>
              <a:t> </a:t>
            </a:r>
            <a:r>
              <a:rPr lang="en-US" sz="1600" dirty="0" smtClean="0">
                <a:solidFill>
                  <a:srgbClr val="000000"/>
                </a:solidFill>
              </a:rPr>
              <a:t>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2014: First mobile devices</a:t>
            </a:r>
            <a:r>
              <a:rPr lang="en-US" sz="1600" dirty="0" smtClean="0">
                <a:solidFill>
                  <a:srgbClr val="000000"/>
                </a:solidFill>
              </a:rPr>
              <a:t> with Cortex-A57 models are emerged</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They are 64-bit </a:t>
            </a:r>
            <a:r>
              <a:rPr lang="en-US" sz="1600" dirty="0">
                <a:solidFill>
                  <a:srgbClr val="000000"/>
                </a:solidFill>
                <a:ea typeface="Verdana" panose="020B0604030504040204" pitchFamily="34" charset="0"/>
                <a:cs typeface="Verdana" panose="020B0604030504040204" pitchFamily="34" charset="0"/>
              </a:rPr>
              <a:t>successors to the </a:t>
            </a:r>
            <a:r>
              <a:rPr lang="hu-HU" sz="1600" dirty="0" smtClean="0">
                <a:solidFill>
                  <a:srgbClr val="000000"/>
                </a:solidFill>
                <a:ea typeface="Verdana" panose="020B0604030504040204" pitchFamily="34" charset="0"/>
                <a:cs typeface="Verdana" panose="020B0604030504040204" pitchFamily="34" charset="0"/>
              </a:rPr>
              <a:t>high performance 32-bit </a:t>
            </a:r>
            <a:r>
              <a:rPr lang="en-US" sz="1600" dirty="0" smtClean="0">
                <a:solidFill>
                  <a:srgbClr val="000000"/>
                </a:solidFill>
                <a:ea typeface="Verdana" panose="020B0604030504040204" pitchFamily="34" charset="0"/>
                <a:cs typeface="Verdana" panose="020B0604030504040204" pitchFamily="34" charset="0"/>
              </a:rPr>
              <a:t>Cortex A15.</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en-US" sz="1600" dirty="0">
                <a:solidFill>
                  <a:srgbClr val="000000"/>
                </a:solidFill>
                <a:ea typeface="Verdana" panose="020B0604030504040204" pitchFamily="34" charset="0"/>
                <a:cs typeface="Verdana" panose="020B0604030504040204" pitchFamily="34" charset="0"/>
              </a:rPr>
              <a:t>A57 and A53 </a:t>
            </a:r>
            <a:r>
              <a:rPr lang="en-US" sz="1600" dirty="0" smtClean="0">
                <a:solidFill>
                  <a:srgbClr val="000000"/>
                </a:solidFill>
                <a:ea typeface="Verdana" panose="020B0604030504040204" pitchFamily="34" charset="0"/>
                <a:cs typeface="Verdana" panose="020B0604030504040204" pitchFamily="34" charset="0"/>
              </a:rPr>
              <a:t>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a:t>
            </a:r>
          </a:p>
          <a:p>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as components of</a:t>
            </a:r>
            <a:r>
              <a:rPr lang="en-US" sz="1600" dirty="0" smtClean="0">
                <a:solidFill>
                  <a:srgbClr val="0070C0"/>
                </a:solidFill>
                <a:ea typeface="Verdana" panose="020B0604030504040204" pitchFamily="34" charset="0"/>
                <a:cs typeface="Verdana" panose="020B0604030504040204" pitchFamily="34" charset="0"/>
              </a:rPr>
              <a:t> 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 similar to the 32-bit</a:t>
            </a:r>
            <a:endParaRPr lang="hu-HU" sz="1600" dirty="0" smtClean="0">
              <a:solidFill>
                <a:srgbClr val="000000"/>
              </a:solidFill>
              <a:ea typeface="Verdana" panose="020B0604030504040204" pitchFamily="34" charset="0"/>
              <a:cs typeface="Verdana" panose="020B0604030504040204" pitchFamily="34" charset="0"/>
            </a:endParaRPr>
          </a:p>
          <a:p>
            <a:pPr>
              <a:spcAft>
                <a:spcPts val="4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0000"/>
                </a:solidFill>
                <a:ea typeface="Verdana" panose="020B0604030504040204" pitchFamily="34" charset="0"/>
                <a:cs typeface="Verdana" panose="020B0604030504040204" pitchFamily="34" charset="0"/>
              </a:rPr>
              <a:t> Cortex-A15</a:t>
            </a:r>
            <a:r>
              <a:rPr lang="hu-HU" sz="1600" dirty="0" smtClean="0">
                <a:solidFill>
                  <a:srgbClr val="00000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A7 combination.</a:t>
            </a:r>
            <a:endParaRPr lang="hu-HU" sz="1600" dirty="0" smtClean="0">
              <a:solidFill>
                <a:srgbClr val="000000"/>
              </a:solidFill>
              <a:ea typeface="Verdana" panose="020B0604030504040204" pitchFamily="34" charset="0"/>
              <a:cs typeface="Verdana" panose="020B0604030504040204" pitchFamily="34" charset="0"/>
            </a:endParaRPr>
          </a:p>
          <a:p>
            <a:pPr marL="285750" indent="-285750">
              <a:spcAft>
                <a:spcPts val="400"/>
              </a:spcAft>
              <a:buClr>
                <a:srgbClr val="000000"/>
              </a:buClr>
              <a:buFont typeface="Arial" panose="020B0604020202020204" pitchFamily="34" charset="0"/>
              <a:buChar char="•"/>
            </a:pPr>
            <a:r>
              <a:rPr lang="en-US" sz="1600" dirty="0">
                <a:solidFill>
                  <a:srgbClr val="0070C0"/>
                </a:solidFill>
                <a:ea typeface="Verdana" panose="020B0604030504040204" pitchFamily="34" charset="0"/>
                <a:cs typeface="Verdana" panose="020B0604030504040204" pitchFamily="34" charset="0"/>
              </a:rPr>
              <a:t>Interoperability</a:t>
            </a:r>
            <a:r>
              <a:rPr lang="en-US" sz="1600" dirty="0">
                <a:solidFill>
                  <a:srgbClr val="000000"/>
                </a:solidFill>
                <a:ea typeface="Verdana" panose="020B0604030504040204" pitchFamily="34" charset="0"/>
                <a:cs typeface="Verdana" panose="020B0604030504040204" pitchFamily="34" charset="0"/>
              </a:rPr>
              <a:t> with the </a:t>
            </a:r>
            <a:r>
              <a:rPr lang="en-US" sz="1600" dirty="0">
                <a:solidFill>
                  <a:srgbClr val="0070C0"/>
                </a:solidFill>
                <a:ea typeface="Verdana" panose="020B0604030504040204" pitchFamily="34" charset="0"/>
                <a:cs typeface="Verdana" panose="020B0604030504040204" pitchFamily="34" charset="0"/>
              </a:rPr>
              <a:t>ARM Mali GPU family</a:t>
            </a:r>
            <a:r>
              <a:rPr lang="hu-HU" sz="1600" dirty="0">
                <a:solidFill>
                  <a:srgbClr val="000000"/>
                </a:solidFill>
                <a:ea typeface="Verdana" panose="020B0604030504040204" pitchFamily="34" charset="0"/>
                <a:cs typeface="Verdana" panose="020B0604030504040204" pitchFamily="34" charset="0"/>
              </a:rPr>
              <a:t> is provided</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16 or 20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75692" y="505328"/>
            <a:ext cx="4464620"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Cortex-A57</a:t>
            </a:r>
            <a:r>
              <a:rPr lang="hu-HU" dirty="0" smtClean="0">
                <a:solidFill>
                  <a:srgbClr val="2D2D8A"/>
                </a:solidFill>
              </a:rPr>
              <a:t> </a:t>
            </a:r>
            <a:r>
              <a:rPr lang="en-US" dirty="0" smtClean="0">
                <a:solidFill>
                  <a:srgbClr val="2D2D8A"/>
                </a:solidFill>
              </a:rPr>
              <a:t>-2</a:t>
            </a:r>
            <a:endParaRPr lang="en-US" dirty="0">
              <a:solidFill>
                <a:srgbClr val="000000"/>
              </a:solidFill>
            </a:endParaRPr>
          </a:p>
        </p:txBody>
      </p:sp>
      <p:sp>
        <p:nvSpPr>
          <p:cNvPr id="7" name="Title 6"/>
          <p:cNvSpPr>
            <a:spLocks noGrp="1"/>
          </p:cNvSpPr>
          <p:nvPr>
            <p:ph type="title"/>
          </p:nvPr>
        </p:nvSpPr>
        <p:spPr>
          <a:xfrm>
            <a:off x="-28574" y="-36385"/>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2</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6324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458" y="505470"/>
            <a:ext cx="6670480"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Cortex-A57</a:t>
            </a:r>
            <a:endParaRPr lang="en-US" dirty="0">
              <a:solidFill>
                <a:srgbClr val="2D2D8A"/>
              </a:solidFill>
            </a:endParaRPr>
          </a:p>
        </p:txBody>
      </p:sp>
      <p:sp>
        <p:nvSpPr>
          <p:cNvPr id="4" name="TextBox 3"/>
          <p:cNvSpPr txBox="1"/>
          <p:nvPr/>
        </p:nvSpPr>
        <p:spPr>
          <a:xfrm>
            <a:off x="265405" y="986030"/>
            <a:ext cx="6811480"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a:t>
            </a:r>
            <a:r>
              <a:rPr lang="en-US" sz="1600" dirty="0" smtClean="0">
                <a:solidFill>
                  <a:srgbClr val="000000"/>
                </a:solidFill>
              </a:rPr>
              <a:t> compatible with the preceding ARMv7 32-bit ISA.</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512 kB to </a:t>
            </a:r>
            <a:r>
              <a:rPr lang="hu-HU" sz="1600" dirty="0" smtClean="0">
                <a:solidFill>
                  <a:srgbClr val="0070C0"/>
                </a:solidFill>
              </a:rPr>
              <a:t>2</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Cortex-A57 CPUs </a:t>
            </a:r>
            <a:r>
              <a:rPr lang="en-US" sz="1600" dirty="0">
                <a:solidFill>
                  <a:srgbClr val="000000"/>
                </a:solidFill>
              </a:rPr>
              <a:t>that execute the ARMv8 64-bit ISA</a:t>
            </a:r>
            <a:r>
              <a:rPr lang="en-US" sz="1600" dirty="0" smtClean="0">
                <a:solidFill>
                  <a:srgbClr val="000000"/>
                </a:solidFill>
              </a:rPr>
              <a:t>.</a:t>
            </a:r>
            <a:endParaRPr lang="en-US" sz="1600" dirty="0" smtClean="0">
              <a:solidFill>
                <a:srgbClr val="0070C0"/>
              </a:solidFill>
            </a:endParaRPr>
          </a:p>
        </p:txBody>
      </p:sp>
      <p:sp>
        <p:nvSpPr>
          <p:cNvPr id="2" name="TextBox 1"/>
          <p:cNvSpPr txBox="1"/>
          <p:nvPr/>
        </p:nvSpPr>
        <p:spPr>
          <a:xfrm>
            <a:off x="75718" y="3000436"/>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112930" y="3334040"/>
            <a:ext cx="8352420" cy="610424"/>
          </a:xfrm>
          <a:prstGeom prst="rect">
            <a:avLst/>
          </a:prstGeom>
          <a:noFill/>
        </p:spPr>
        <p:txBody>
          <a:bodyPr wrap="square" rtlCol="0">
            <a:spAutoFit/>
          </a:bodyPr>
          <a:lstStyle/>
          <a:p>
            <a:pPr>
              <a:spcAft>
                <a:spcPts val="200"/>
              </a:spcAft>
            </a:pPr>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267434" y="2033845"/>
            <a:ext cx="822481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a:t>
            </a:r>
            <a:r>
              <a:rPr lang="hu-HU" sz="1600" dirty="0" smtClean="0">
                <a:solidFill>
                  <a:srgbClr val="0070C0"/>
                </a:solidFill>
              </a:rPr>
              <a:t>ACE </a:t>
            </a:r>
            <a:r>
              <a:rPr lang="en-US" sz="1600" dirty="0" smtClean="0">
                <a:solidFill>
                  <a:srgbClr val="0070C0"/>
                </a:solidFill>
              </a:rPr>
              <a:t>coherent </a:t>
            </a:r>
            <a:r>
              <a:rPr lang="en-US" sz="1600" dirty="0">
                <a:solidFill>
                  <a:srgbClr val="0070C0"/>
                </a:solidFill>
              </a:rPr>
              <a:t>interface </a:t>
            </a:r>
            <a:r>
              <a:rPr lang="en-US" sz="1600" dirty="0">
                <a:solidFill>
                  <a:srgbClr val="000000"/>
                </a:solidFill>
              </a:rPr>
              <a:t>for connecting multiple (up to 4)</a:t>
            </a:r>
          </a:p>
          <a:p>
            <a:pPr>
              <a:spcAft>
                <a:spcPts val="600"/>
              </a:spcAft>
            </a:pPr>
            <a:r>
              <a:rPr lang="en-US" sz="1600" dirty="0">
                <a:solidFill>
                  <a:srgbClr val="000000"/>
                </a:solidFill>
              </a:rPr>
              <a:t>       Cortex-A57 processors.</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Processor</a:t>
            </a:r>
            <a:r>
              <a:rPr lang="en-US" sz="1600" dirty="0" smtClean="0">
                <a:solidFill>
                  <a:srgbClr val="000000"/>
                </a:solidFill>
              </a:rPr>
              <a:t> </a:t>
            </a:r>
            <a:r>
              <a:rPr lang="en-US" sz="1600" dirty="0">
                <a:solidFill>
                  <a:srgbClr val="000000"/>
                </a:solidFill>
              </a:rPr>
              <a:t>wide cache coherence supported </a:t>
            </a:r>
            <a:r>
              <a:rPr lang="en-US" sz="1600" dirty="0">
                <a:solidFill>
                  <a:srgbClr val="0070C0"/>
                </a:solidFill>
              </a:rPr>
              <a:t>by a Snoop Control Unit (SCU)</a:t>
            </a:r>
            <a:r>
              <a:rPr lang="hu-HU" sz="1600" dirty="0" smtClean="0">
                <a:solidFill>
                  <a:srgbClr val="0070C0"/>
                </a:solidFill>
              </a:rPr>
              <a:t>.</a:t>
            </a:r>
            <a:endParaRPr lang="hu-HU" dirty="0">
              <a:solidFill>
                <a:srgbClr val="000000"/>
              </a:solidFill>
            </a:endParaRPr>
          </a:p>
        </p:txBody>
      </p:sp>
      <p:sp>
        <p:nvSpPr>
          <p:cNvPr id="11"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3</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70807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http://www.techpowerup.com/img/12-10-30/arm_cortex-a57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37" y="1223755"/>
            <a:ext cx="5130570" cy="4317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6" y="506414"/>
            <a:ext cx="5782609" cy="369332"/>
          </a:xfrm>
          <a:prstGeom prst="rect">
            <a:avLst/>
          </a:prstGeom>
          <a:noFill/>
        </p:spPr>
        <p:txBody>
          <a:bodyPr wrap="none" rtlCol="0">
            <a:spAutoFit/>
          </a:bodyPr>
          <a:lstStyle/>
          <a:p>
            <a:r>
              <a:rPr lang="en-US" dirty="0" smtClean="0">
                <a:solidFill>
                  <a:srgbClr val="2D2D8A"/>
                </a:solidFill>
              </a:rPr>
              <a:t>High level block diagram of the Cortex-A57 </a:t>
            </a:r>
            <a:r>
              <a:rPr lang="en-US" dirty="0" smtClean="0">
                <a:solidFill>
                  <a:srgbClr val="000000"/>
                </a:solidFill>
              </a:rPr>
              <a:t>[</a:t>
            </a:r>
            <a:r>
              <a:rPr lang="hu-HU" dirty="0" smtClean="0">
                <a:solidFill>
                  <a:srgbClr val="000000"/>
                </a:solidFill>
              </a:rPr>
              <a:t>53</a:t>
            </a:r>
            <a:r>
              <a:rPr lang="en-US" dirty="0" smtClean="0">
                <a:solidFill>
                  <a:srgbClr val="000000"/>
                </a:solidFill>
              </a:rPr>
              <a:t>]</a:t>
            </a:r>
            <a:endParaRPr lang="en-US" dirty="0">
              <a:solidFill>
                <a:srgbClr val="000000"/>
              </a:solidFill>
            </a:endParaRPr>
          </a:p>
        </p:txBody>
      </p:sp>
      <p:sp>
        <p:nvSpPr>
          <p:cNvPr id="2" name="TextBox 1"/>
          <p:cNvSpPr txBox="1"/>
          <p:nvPr/>
        </p:nvSpPr>
        <p:spPr>
          <a:xfrm>
            <a:off x="5517105" y="1680914"/>
            <a:ext cx="3440878" cy="3593291"/>
          </a:xfrm>
          <a:prstGeom prst="rect">
            <a:avLst/>
          </a:prstGeom>
          <a:noFill/>
        </p:spPr>
        <p:txBody>
          <a:bodyPr wrap="none" rtlCol="0">
            <a:spAutoFit/>
          </a:bodyPr>
          <a:lstStyle/>
          <a:p>
            <a:pPr>
              <a:spcAft>
                <a:spcPts val="400"/>
              </a:spcAft>
            </a:pPr>
            <a:r>
              <a:rPr lang="hu-HU" sz="1350" dirty="0" smtClean="0">
                <a:solidFill>
                  <a:srgbClr val="000000"/>
                </a:solidFill>
              </a:rPr>
              <a:t>PA:      Physical Address</a:t>
            </a:r>
          </a:p>
          <a:p>
            <a:pPr>
              <a:spcAft>
                <a:spcPts val="400"/>
              </a:spcAft>
            </a:pPr>
            <a:r>
              <a:rPr lang="hu-HU" sz="1350" dirty="0" smtClean="0">
                <a:solidFill>
                  <a:srgbClr val="000000"/>
                </a:solidFill>
              </a:rPr>
              <a:t>DED:   Double Error Detection</a:t>
            </a:r>
          </a:p>
          <a:p>
            <a:pPr>
              <a:spcAft>
                <a:spcPts val="400"/>
              </a:spcAft>
            </a:pPr>
            <a:r>
              <a:rPr lang="hu-HU" sz="1350" dirty="0" smtClean="0">
                <a:solidFill>
                  <a:srgbClr val="000000"/>
                </a:solidFill>
              </a:rPr>
              <a:t>ECC:    Error Correcting Code</a:t>
            </a:r>
          </a:p>
          <a:p>
            <a:pPr>
              <a:spcAft>
                <a:spcPts val="200"/>
              </a:spcAft>
            </a:pPr>
            <a:r>
              <a:rPr lang="hu-HU" sz="1350" dirty="0" smtClean="0">
                <a:solidFill>
                  <a:srgbClr val="000000"/>
                </a:solidFill>
              </a:rPr>
              <a:t>ACP:    Accelerator Coherence Port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Snoop Control Unit</a:t>
            </a:r>
          </a:p>
          <a:p>
            <a:r>
              <a:rPr lang="hu-HU" sz="1350" dirty="0" smtClean="0">
                <a:solidFill>
                  <a:srgbClr val="000000"/>
                </a:solidFill>
              </a:rPr>
              <a:t>AMBA:  Advanced Microcontroller</a:t>
            </a:r>
          </a:p>
          <a:p>
            <a:pPr>
              <a:spcAft>
                <a:spcPts val="200"/>
              </a:spcAft>
            </a:pPr>
            <a:r>
              <a:rPr lang="hu-HU" sz="1350" dirty="0" smtClean="0">
                <a:solidFill>
                  <a:srgbClr val="000000"/>
                </a:solidFill>
              </a:rPr>
              <a:t>             Bus Architecture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dirty="0" smtClean="0">
                <a:solidFill>
                  <a:srgbClr val="000000"/>
                </a:solidFill>
              </a:rPr>
              <a:t>AXI </a:t>
            </a:r>
            <a:r>
              <a:rPr lang="en-US" sz="1350" dirty="0">
                <a:solidFill>
                  <a:srgbClr val="000000"/>
                </a:solidFill>
              </a:rPr>
              <a:t>Coherency </a:t>
            </a:r>
            <a:r>
              <a:rPr lang="en-US" sz="1350" dirty="0" smtClean="0">
                <a:solidFill>
                  <a:srgbClr val="000000"/>
                </a:solidFill>
              </a:rPr>
              <a:t>Extensions</a:t>
            </a:r>
            <a:endParaRPr lang="hu-HU" sz="1350" dirty="0" smtClean="0">
              <a:solidFill>
                <a:srgbClr val="000000"/>
              </a:solidFill>
            </a:endParaRP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
        <p:nvSpPr>
          <p:cNvPr id="8"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05231408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echreport.com/r.x/note4-exynos/cortex-a57-block.gif"/>
          <p:cNvPicPr>
            <a:picLocks noChangeAspect="1" noChangeArrowheads="1"/>
          </p:cNvPicPr>
          <p:nvPr/>
        </p:nvPicPr>
        <p:blipFill rotWithShape="1">
          <a:blip r:embed="rId2">
            <a:extLst>
              <a:ext uri="{28A0092B-C50C-407E-A947-70E740481C1C}">
                <a14:useLocalDpi xmlns:a14="http://schemas.microsoft.com/office/drawing/2010/main" val="0"/>
              </a:ext>
            </a:extLst>
          </a:blip>
          <a:srcRect t="14410"/>
          <a:stretch/>
        </p:blipFill>
        <p:spPr bwMode="auto">
          <a:xfrm>
            <a:off x="926595" y="1223756"/>
            <a:ext cx="7290810" cy="5484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24762" y="977497"/>
            <a:ext cx="437940" cy="246221"/>
          </a:xfrm>
          <a:prstGeom prst="rect">
            <a:avLst/>
          </a:prstGeom>
          <a:noFill/>
        </p:spPr>
        <p:txBody>
          <a:bodyPr wrap="square" rtlCol="0">
            <a:spAutoFit/>
          </a:bodyPr>
          <a:lstStyle/>
          <a:p>
            <a:r>
              <a:rPr lang="hu-HU" sz="1000" smtClean="0">
                <a:solidFill>
                  <a:srgbClr val="000000"/>
                </a:solidFill>
              </a:rPr>
              <a:t>APB</a:t>
            </a:r>
            <a:endParaRPr lang="hu-HU" sz="1000">
              <a:solidFill>
                <a:srgbClr val="000000"/>
              </a:solidFill>
            </a:endParaRPr>
          </a:p>
        </p:txBody>
      </p:sp>
      <p:sp>
        <p:nvSpPr>
          <p:cNvPr id="8" name="TextBox 7"/>
          <p:cNvSpPr txBox="1"/>
          <p:nvPr/>
        </p:nvSpPr>
        <p:spPr>
          <a:xfrm>
            <a:off x="3851920" y="977534"/>
            <a:ext cx="439544" cy="246221"/>
          </a:xfrm>
          <a:prstGeom prst="rect">
            <a:avLst/>
          </a:prstGeom>
          <a:noFill/>
        </p:spPr>
        <p:txBody>
          <a:bodyPr wrap="square" rtlCol="0">
            <a:spAutoFit/>
          </a:bodyPr>
          <a:lstStyle/>
          <a:p>
            <a:r>
              <a:rPr lang="hu-HU" sz="1000" smtClean="0">
                <a:solidFill>
                  <a:srgbClr val="000000"/>
                </a:solidFill>
              </a:rPr>
              <a:t>ATB</a:t>
            </a:r>
            <a:endParaRPr lang="hu-HU" sz="1000">
              <a:solidFill>
                <a:srgbClr val="000000"/>
              </a:solidFill>
            </a:endParaRPr>
          </a:p>
        </p:txBody>
      </p:sp>
      <p:sp>
        <p:nvSpPr>
          <p:cNvPr id="9" name="TextBox 8"/>
          <p:cNvSpPr txBox="1"/>
          <p:nvPr/>
        </p:nvSpPr>
        <p:spPr>
          <a:xfrm>
            <a:off x="4211960" y="977534"/>
            <a:ext cx="838691" cy="246221"/>
          </a:xfrm>
          <a:prstGeom prst="rect">
            <a:avLst/>
          </a:prstGeom>
          <a:noFill/>
        </p:spPr>
        <p:txBody>
          <a:bodyPr wrap="square" rtlCol="0">
            <a:spAutoFit/>
          </a:bodyPr>
          <a:lstStyle/>
          <a:p>
            <a:r>
              <a:rPr lang="hu-HU" sz="1000" smtClean="0">
                <a:solidFill>
                  <a:srgbClr val="000000"/>
                </a:solidFill>
              </a:rPr>
              <a:t>Interrupts</a:t>
            </a:r>
            <a:endParaRPr lang="hu-HU" sz="1000">
              <a:solidFill>
                <a:srgbClr val="000000"/>
              </a:solidFill>
            </a:endParaRPr>
          </a:p>
        </p:txBody>
      </p:sp>
      <p:sp>
        <p:nvSpPr>
          <p:cNvPr id="10" name="TextBox 9"/>
          <p:cNvSpPr txBox="1"/>
          <p:nvPr/>
        </p:nvSpPr>
        <p:spPr>
          <a:xfrm>
            <a:off x="77437" y="507640"/>
            <a:ext cx="8167557" cy="369332"/>
          </a:xfrm>
          <a:prstGeom prst="rect">
            <a:avLst/>
          </a:prstGeom>
          <a:noFill/>
        </p:spPr>
        <p:txBody>
          <a:bodyPr wrap="none" rtlCol="0">
            <a:spAutoFit/>
          </a:bodyPr>
          <a:lstStyle/>
          <a:p>
            <a:r>
              <a:rPr lang="hu-HU" dirty="0" smtClean="0">
                <a:solidFill>
                  <a:srgbClr val="2D2D8A"/>
                </a:solidFill>
              </a:rPr>
              <a:t>Main functional blocks of the high performance Cortex-A57 CPU </a:t>
            </a:r>
            <a:r>
              <a:rPr lang="hu-HU" dirty="0" smtClean="0">
                <a:solidFill>
                  <a:srgbClr val="000000"/>
                </a:solidFill>
              </a:rPr>
              <a:t>[74]</a:t>
            </a:r>
            <a:endParaRPr lang="hu-HU" dirty="0">
              <a:solidFill>
                <a:srgbClr val="000000"/>
              </a:solidFill>
            </a:endParaRPr>
          </a:p>
        </p:txBody>
      </p:sp>
      <p:sp>
        <p:nvSpPr>
          <p:cNvPr id="11"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5</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0656882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097" y="507724"/>
            <a:ext cx="5841407" cy="338554"/>
          </a:xfrm>
          <a:prstGeom prst="rect">
            <a:avLst/>
          </a:prstGeom>
          <a:noFill/>
        </p:spPr>
        <p:txBody>
          <a:bodyPr wrap="none" rtlCol="0">
            <a:spAutoFit/>
          </a:bodyPr>
          <a:lstStyle/>
          <a:p>
            <a:r>
              <a:rPr lang="hu-HU" sz="1600" dirty="0" smtClean="0">
                <a:solidFill>
                  <a:srgbClr val="FF0000"/>
                </a:solidFill>
              </a:rPr>
              <a:t>Remarks: Non trivial abbreviations in the above Figure</a:t>
            </a:r>
            <a:endParaRPr lang="hu-HU" sz="1600" dirty="0">
              <a:solidFill>
                <a:srgbClr val="FF0000"/>
              </a:solidFill>
            </a:endParaRPr>
          </a:p>
        </p:txBody>
      </p:sp>
      <p:sp>
        <p:nvSpPr>
          <p:cNvPr id="9" name="TextBox 8"/>
          <p:cNvSpPr txBox="1"/>
          <p:nvPr/>
        </p:nvSpPr>
        <p:spPr>
          <a:xfrm>
            <a:off x="77329" y="978394"/>
            <a:ext cx="7595055" cy="2280111"/>
          </a:xfrm>
          <a:prstGeom prst="rect">
            <a:avLst/>
          </a:prstGeom>
          <a:noFill/>
        </p:spPr>
        <p:txBody>
          <a:bodyPr wrap="square" rtlCol="0">
            <a:spAutoFit/>
          </a:bodyPr>
          <a:lstStyle/>
          <a:p>
            <a:pPr>
              <a:spcAft>
                <a:spcPts val="200"/>
              </a:spcAft>
            </a:pPr>
            <a:r>
              <a:rPr lang="hu-HU" sz="1600" dirty="0">
                <a:solidFill>
                  <a:srgbClr val="000000"/>
                </a:solidFill>
              </a:rPr>
              <a:t>ATB: AMBA Trace Bus</a:t>
            </a:r>
          </a:p>
          <a:p>
            <a:pPr>
              <a:spcAft>
                <a:spcPts val="300"/>
              </a:spcAft>
            </a:pPr>
            <a:r>
              <a:rPr lang="hu-HU" sz="1600" dirty="0">
                <a:solidFill>
                  <a:srgbClr val="000000"/>
                </a:solidFill>
              </a:rPr>
              <a:t>APB: Advanced Peripheral Bus</a:t>
            </a:r>
          </a:p>
          <a:p>
            <a:pPr>
              <a:spcAft>
                <a:spcPts val="200"/>
              </a:spcAft>
            </a:pPr>
            <a:r>
              <a:rPr lang="hu-HU" sz="1600" dirty="0" smtClean="0">
                <a:solidFill>
                  <a:srgbClr val="000000"/>
                </a:solidFill>
              </a:rPr>
              <a:t>ACP</a:t>
            </a:r>
            <a:r>
              <a:rPr lang="hu-HU" sz="1600" dirty="0">
                <a:solidFill>
                  <a:srgbClr val="000000"/>
                </a:solidFill>
              </a:rPr>
              <a:t>: </a:t>
            </a:r>
            <a:r>
              <a:rPr lang="hu-HU" sz="1600" dirty="0" smtClean="0">
                <a:solidFill>
                  <a:srgbClr val="000000"/>
                </a:solidFill>
              </a:rPr>
              <a:t>Accelerator </a:t>
            </a:r>
            <a:r>
              <a:rPr lang="hu-HU" sz="1600" dirty="0">
                <a:solidFill>
                  <a:srgbClr val="000000"/>
                </a:solidFill>
              </a:rPr>
              <a:t>Coherence Port</a:t>
            </a:r>
          </a:p>
          <a:p>
            <a:pPr>
              <a:spcAft>
                <a:spcPts val="300"/>
              </a:spcAft>
            </a:pPr>
            <a:r>
              <a:rPr lang="hu-HU" sz="1600" dirty="0">
                <a:solidFill>
                  <a:srgbClr val="000000"/>
                </a:solidFill>
              </a:rPr>
              <a:t>         </a:t>
            </a:r>
            <a:r>
              <a:rPr lang="hu-HU" sz="1600" dirty="0" smtClean="0">
                <a:solidFill>
                  <a:srgbClr val="000000"/>
                </a:solidFill>
              </a:rPr>
              <a:t>(</a:t>
            </a:r>
            <a:r>
              <a:rPr lang="hu-HU" sz="1600" dirty="0">
                <a:solidFill>
                  <a:srgbClr val="000000"/>
                </a:solidFill>
              </a:rPr>
              <a:t>to connect non-cached </a:t>
            </a:r>
            <a:r>
              <a:rPr lang="hu-HU" sz="1600" dirty="0" smtClean="0">
                <a:solidFill>
                  <a:srgbClr val="000000"/>
                </a:solidFill>
              </a:rPr>
              <a:t>coherent </a:t>
            </a:r>
            <a:r>
              <a:rPr lang="hu-HU" sz="1600" dirty="0">
                <a:solidFill>
                  <a:srgbClr val="000000"/>
                </a:solidFill>
              </a:rPr>
              <a:t>data sources)</a:t>
            </a:r>
          </a:p>
          <a:p>
            <a:pPr>
              <a:spcAft>
                <a:spcPts val="200"/>
              </a:spcAft>
            </a:pPr>
            <a:r>
              <a:rPr lang="en-US" sz="1600" dirty="0" smtClean="0">
                <a:solidFill>
                  <a:srgbClr val="000000"/>
                </a:solidFill>
              </a:rPr>
              <a:t>ACE</a:t>
            </a:r>
            <a:r>
              <a:rPr lang="hu-HU" sz="1600" dirty="0">
                <a:solidFill>
                  <a:srgbClr val="000000"/>
                </a:solidFill>
              </a:rPr>
              <a:t>:</a:t>
            </a:r>
            <a:r>
              <a:rPr lang="en-US" sz="1600" dirty="0">
                <a:solidFill>
                  <a:srgbClr val="000000"/>
                </a:solidFill>
              </a:rPr>
              <a:t> </a:t>
            </a:r>
            <a:r>
              <a:rPr lang="en-US" sz="1600" dirty="0" err="1" smtClean="0">
                <a:solidFill>
                  <a:srgbClr val="000000"/>
                </a:solidFill>
              </a:rPr>
              <a:t>AXI</a:t>
            </a:r>
            <a:r>
              <a:rPr lang="en-US" sz="1600" dirty="0" smtClean="0">
                <a:solidFill>
                  <a:srgbClr val="000000"/>
                </a:solidFill>
              </a:rPr>
              <a:t> </a:t>
            </a:r>
            <a:r>
              <a:rPr lang="en-US" sz="1600" dirty="0">
                <a:solidFill>
                  <a:srgbClr val="000000"/>
                </a:solidFill>
              </a:rPr>
              <a:t>Coherency Extensions</a:t>
            </a:r>
            <a:endParaRPr lang="hu-HU" sz="1600" dirty="0">
              <a:solidFill>
                <a:srgbClr val="000000"/>
              </a:solidFill>
            </a:endParaRPr>
          </a:p>
          <a:p>
            <a:pPr>
              <a:spcAft>
                <a:spcPts val="300"/>
              </a:spcAft>
            </a:pPr>
            <a:r>
              <a:rPr lang="hu-HU" sz="1600" dirty="0">
                <a:solidFill>
                  <a:srgbClr val="000000"/>
                </a:solidFill>
              </a:rPr>
              <a:t>         </a:t>
            </a:r>
            <a:r>
              <a:rPr lang="hu-HU" sz="1600" dirty="0" smtClean="0">
                <a:solidFill>
                  <a:srgbClr val="000000"/>
                </a:solidFill>
              </a:rPr>
              <a:t>(</a:t>
            </a:r>
            <a:r>
              <a:rPr lang="en-US" sz="1600" dirty="0">
                <a:solidFill>
                  <a:srgbClr val="000000"/>
                </a:solidFill>
              </a:rPr>
              <a:t>Used in </a:t>
            </a:r>
            <a:r>
              <a:rPr lang="en-US" sz="1600" dirty="0" err="1">
                <a:solidFill>
                  <a:srgbClr val="000000"/>
                </a:solidFill>
              </a:rPr>
              <a:t>big.LITTLE</a:t>
            </a:r>
            <a:r>
              <a:rPr lang="en-US" sz="1600" dirty="0">
                <a:solidFill>
                  <a:srgbClr val="000000"/>
                </a:solidFill>
              </a:rPr>
              <a:t> </a:t>
            </a:r>
            <a:r>
              <a:rPr lang="en-US" sz="1600" dirty="0" smtClean="0">
                <a:solidFill>
                  <a:srgbClr val="000000"/>
                </a:solidFill>
              </a:rPr>
              <a:t>systems</a:t>
            </a:r>
            <a:r>
              <a:rPr lang="hu-HU" sz="1600" dirty="0" smtClean="0">
                <a:solidFill>
                  <a:srgbClr val="000000"/>
                </a:solidFill>
              </a:rPr>
              <a:t> </a:t>
            </a:r>
            <a:r>
              <a:rPr lang="en-US" sz="1600" dirty="0" smtClean="0">
                <a:solidFill>
                  <a:srgbClr val="000000"/>
                </a:solidFill>
              </a:rPr>
              <a:t>for </a:t>
            </a:r>
            <a:r>
              <a:rPr lang="en-US" sz="1600" dirty="0">
                <a:solidFill>
                  <a:srgbClr val="000000"/>
                </a:solidFill>
              </a:rPr>
              <a:t>smartphones, tablets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etc</a:t>
            </a:r>
            <a:r>
              <a:rPr lang="en-US" sz="1600" dirty="0">
                <a:solidFill>
                  <a:srgbClr val="000000"/>
                </a:solidFill>
              </a:rPr>
              <a:t>.</a:t>
            </a:r>
            <a:r>
              <a:rPr lang="hu-HU" sz="1600" dirty="0">
                <a:solidFill>
                  <a:srgbClr val="000000"/>
                </a:solidFill>
              </a:rPr>
              <a:t>)</a:t>
            </a:r>
          </a:p>
          <a:p>
            <a:pPr>
              <a:spcAft>
                <a:spcPts val="200"/>
              </a:spcAft>
            </a:pPr>
            <a:r>
              <a:rPr lang="en-US" sz="1600" dirty="0" err="1">
                <a:solidFill>
                  <a:srgbClr val="000000"/>
                </a:solidFill>
              </a:rPr>
              <a:t>AXI</a:t>
            </a:r>
            <a:r>
              <a:rPr lang="hu-HU" sz="1600" dirty="0">
                <a:solidFill>
                  <a:srgbClr val="000000"/>
                </a:solidFill>
              </a:rPr>
              <a:t>: </a:t>
            </a:r>
            <a:r>
              <a:rPr lang="en-US" sz="1600" dirty="0" smtClean="0">
                <a:solidFill>
                  <a:srgbClr val="000000"/>
                </a:solidFill>
              </a:rPr>
              <a:t>Advanced </a:t>
            </a:r>
            <a:r>
              <a:rPr lang="en-US" sz="1600" dirty="0" err="1">
                <a:solidFill>
                  <a:srgbClr val="000000"/>
                </a:solidFill>
              </a:rPr>
              <a:t>eXtensible</a:t>
            </a:r>
            <a:r>
              <a:rPr lang="en-US" sz="1600" dirty="0">
                <a:solidFill>
                  <a:srgbClr val="000000"/>
                </a:solidFill>
              </a:rPr>
              <a:t> Interface</a:t>
            </a:r>
            <a:endParaRPr lang="hu-HU" sz="1600" dirty="0">
              <a:solidFill>
                <a:srgbClr val="000000"/>
              </a:solidFill>
            </a:endParaRPr>
          </a:p>
          <a:p>
            <a:r>
              <a:rPr lang="hu-HU" sz="1600" dirty="0">
                <a:solidFill>
                  <a:srgbClr val="000000"/>
                </a:solidFill>
              </a:rPr>
              <a:t>         </a:t>
            </a:r>
            <a:r>
              <a:rPr lang="hu-HU" sz="1600" dirty="0" smtClean="0">
                <a:solidFill>
                  <a:srgbClr val="000000"/>
                </a:solidFill>
              </a:rPr>
              <a:t>(</a:t>
            </a:r>
            <a:r>
              <a:rPr lang="en-US" sz="1600" dirty="0">
                <a:solidFill>
                  <a:srgbClr val="000000"/>
                </a:solidFill>
              </a:rPr>
              <a:t>The most widespread </a:t>
            </a:r>
            <a:r>
              <a:rPr lang="en-US" sz="1600" dirty="0" err="1" smtClean="0">
                <a:solidFill>
                  <a:srgbClr val="000000"/>
                </a:solidFill>
              </a:rPr>
              <a:t>AMBA</a:t>
            </a:r>
            <a:r>
              <a:rPr lang="hu-HU" sz="1600" dirty="0" smtClean="0">
                <a:solidFill>
                  <a:srgbClr val="000000"/>
                </a:solidFill>
              </a:rPr>
              <a:t> </a:t>
            </a:r>
            <a:r>
              <a:rPr lang="en-US" sz="1600" dirty="0" smtClean="0">
                <a:solidFill>
                  <a:srgbClr val="000000"/>
                </a:solidFill>
              </a:rPr>
              <a:t>interface</a:t>
            </a:r>
            <a:r>
              <a:rPr lang="hu-HU" sz="1600" dirty="0">
                <a:solidFill>
                  <a:srgbClr val="000000"/>
                </a:solidFill>
              </a:rPr>
              <a:t>)</a:t>
            </a:r>
            <a:r>
              <a:rPr lang="en-US" sz="1600" dirty="0">
                <a:solidFill>
                  <a:srgbClr val="000000"/>
                </a:solidFill>
              </a:rPr>
              <a:t>.</a:t>
            </a:r>
            <a:r>
              <a:rPr lang="hu-HU" sz="1600" dirty="0">
                <a:solidFill>
                  <a:srgbClr val="000000"/>
                </a:solidFill>
              </a:rPr>
              <a:t> </a:t>
            </a:r>
          </a:p>
        </p:txBody>
      </p:sp>
      <p:sp>
        <p:nvSpPr>
          <p:cNvPr id="6"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6</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61070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120835" name="AutoShape 3"/>
          <p:cNvSpPr>
            <a:spLocks noChangeArrowheads="1"/>
          </p:cNvSpPr>
          <p:nvPr/>
        </p:nvSpPr>
        <p:spPr bwMode="auto">
          <a:xfrm>
            <a:off x="823633" y="1155885"/>
            <a:ext cx="7661275" cy="522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hu-HU" altLang="en-US" sz="1900" smtClean="0">
                <a:solidFill>
                  <a:srgbClr val="FFFFFF"/>
                </a:solidFill>
                <a:latin typeface="Verdana" pitchFamily="34" charset="0"/>
                <a:cs typeface="Times New Roman" pitchFamily="18" charset="0"/>
              </a:rPr>
              <a:t>ARM’s processor lines</a:t>
            </a:r>
            <a:endParaRPr lang="en-US" altLang="en-US" sz="1900">
              <a:solidFill>
                <a:srgbClr val="FFFFFF"/>
              </a:solidFill>
              <a:latin typeface="Verdana" pitchFamily="34" charset="0"/>
              <a:cs typeface="Times New Roman" pitchFamily="18" charset="0"/>
            </a:endParaRPr>
          </a:p>
        </p:txBody>
      </p:sp>
      <p:grpSp>
        <p:nvGrpSpPr>
          <p:cNvPr id="120836" name="Group 4"/>
          <p:cNvGrpSpPr>
            <a:grpSpLocks/>
          </p:cNvGrpSpPr>
          <p:nvPr/>
        </p:nvGrpSpPr>
        <p:grpSpPr bwMode="auto">
          <a:xfrm>
            <a:off x="904148" y="2143307"/>
            <a:ext cx="7550322" cy="432182"/>
            <a:chOff x="684" y="1638"/>
            <a:chExt cx="4465" cy="309"/>
          </a:xfrm>
        </p:grpSpPr>
        <p:sp>
          <p:nvSpPr>
            <p:cNvPr id="120855" name="AutoShape 5"/>
            <p:cNvSpPr>
              <a:spLocks noChangeArrowheads="1"/>
            </p:cNvSpPr>
            <p:nvPr/>
          </p:nvSpPr>
          <p:spPr bwMode="auto">
            <a:xfrm>
              <a:off x="953"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1</a:t>
              </a:r>
              <a:r>
                <a:rPr lang="en-US" altLang="en-US" sz="1900" dirty="0" smtClean="0">
                  <a:solidFill>
                    <a:srgbClr val="FFFFFF"/>
                  </a:solidFill>
                  <a:latin typeface="Verdana" pitchFamily="34" charset="0"/>
                  <a:cs typeface="Times New Roman" pitchFamily="18" charset="0"/>
                </a:rPr>
                <a:t>.</a:t>
              </a:r>
              <a:r>
                <a:rPr lang="hu-HU" altLang="en-US" sz="1900" dirty="0" smtClean="0">
                  <a:solidFill>
                    <a:srgbClr val="FFFFFF"/>
                  </a:solidFill>
                  <a:latin typeface="Verdana" pitchFamily="34" charset="0"/>
                  <a:cs typeface="Times New Roman" pitchFamily="18" charset="0"/>
                </a:rPr>
                <a:t> Evolution of ARM</a:t>
              </a:r>
              <a:endParaRPr lang="en-US" altLang="en-US" sz="1900" dirty="0">
                <a:solidFill>
                  <a:srgbClr val="FFFFFF"/>
                </a:solidFill>
                <a:latin typeface="Verdana" pitchFamily="34" charset="0"/>
                <a:cs typeface="Times New Roman" pitchFamily="18" charset="0"/>
              </a:endParaRPr>
            </a:p>
          </p:txBody>
        </p:sp>
        <p:sp>
          <p:nvSpPr>
            <p:cNvPr id="120856" name="Text Box 6"/>
            <p:cNvSpPr txBox="1">
              <a:spLocks noChangeArrowheads="1"/>
            </p:cNvSpPr>
            <p:nvPr/>
          </p:nvSpPr>
          <p:spPr bwMode="auto">
            <a:xfrm>
              <a:off x="684" y="168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37" name="Group 7"/>
          <p:cNvGrpSpPr>
            <a:grpSpLocks/>
          </p:cNvGrpSpPr>
          <p:nvPr/>
        </p:nvGrpSpPr>
        <p:grpSpPr bwMode="auto">
          <a:xfrm>
            <a:off x="902352" y="2614256"/>
            <a:ext cx="7555200" cy="450850"/>
            <a:chOff x="681" y="1626"/>
            <a:chExt cx="4466" cy="284"/>
          </a:xfrm>
        </p:grpSpPr>
        <p:sp>
          <p:nvSpPr>
            <p:cNvPr id="120853" name="AutoShape 8"/>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2.</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Evolution </a:t>
              </a:r>
              <a:r>
                <a:rPr lang="en-US" altLang="en-US" sz="1900" dirty="0">
                  <a:solidFill>
                    <a:srgbClr val="FFFFFF"/>
                  </a:solidFill>
                  <a:latin typeface="Verdana" pitchFamily="34" charset="0"/>
                  <a:cs typeface="Times New Roman" pitchFamily="18" charset="0"/>
                </a:rPr>
                <a:t>of </a:t>
              </a:r>
              <a:r>
                <a:rPr lang="hu-HU" altLang="en-US" sz="1900" dirty="0" smtClean="0">
                  <a:solidFill>
                    <a:srgbClr val="FFFFFF"/>
                  </a:solidFill>
                  <a:latin typeface="Verdana" pitchFamily="34" charset="0"/>
                  <a:cs typeface="Times New Roman" pitchFamily="18" charset="0"/>
                </a:rPr>
                <a:t>the ARM ISA</a:t>
              </a:r>
              <a:endParaRPr lang="en-US" altLang="en-US" sz="1900" dirty="0">
                <a:solidFill>
                  <a:srgbClr val="FFFFFF"/>
                </a:solidFill>
                <a:latin typeface="Verdana" pitchFamily="34" charset="0"/>
                <a:cs typeface="Times New Roman" pitchFamily="18" charset="0"/>
              </a:endParaRPr>
            </a:p>
          </p:txBody>
        </p:sp>
        <p:sp>
          <p:nvSpPr>
            <p:cNvPr id="120854" name="Text Box 9"/>
            <p:cNvSpPr txBox="1">
              <a:spLocks noChangeArrowheads="1"/>
            </p:cNvSpPr>
            <p:nvPr/>
          </p:nvSpPr>
          <p:spPr bwMode="auto">
            <a:xfrm>
              <a:off x="681" y="162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40" name="Group 16"/>
          <p:cNvGrpSpPr>
            <a:grpSpLocks/>
          </p:cNvGrpSpPr>
          <p:nvPr/>
        </p:nvGrpSpPr>
        <p:grpSpPr bwMode="auto">
          <a:xfrm>
            <a:off x="903820" y="3606204"/>
            <a:ext cx="7549824" cy="639764"/>
            <a:chOff x="687" y="1630"/>
            <a:chExt cx="4460" cy="403"/>
          </a:xfrm>
        </p:grpSpPr>
        <p:sp>
          <p:nvSpPr>
            <p:cNvPr id="120847" name="AutoShape 17"/>
            <p:cNvSpPr>
              <a:spLocks noChangeArrowheads="1"/>
            </p:cNvSpPr>
            <p:nvPr/>
          </p:nvSpPr>
          <p:spPr bwMode="auto">
            <a:xfrm>
              <a:off x="951" y="1630"/>
              <a:ext cx="4196" cy="403"/>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smtClean="0">
                  <a:solidFill>
                    <a:srgbClr val="FFFFFF"/>
                  </a:solidFill>
                  <a:latin typeface="Verdana" pitchFamily="34" charset="0"/>
                  <a:cs typeface="Times New Roman" pitchFamily="18" charset="0"/>
                </a:rPr>
                <a:t>  4. </a:t>
              </a:r>
              <a:r>
                <a:rPr lang="en-US" altLang="en-US" sz="1900" dirty="0" smtClean="0">
                  <a:solidFill>
                    <a:srgbClr val="FFFFFF"/>
                  </a:solidFill>
                  <a:latin typeface="Verdana" pitchFamily="34" charset="0"/>
                  <a:cs typeface="Times New Roman" pitchFamily="18" charset="0"/>
                </a:rPr>
                <a:t>Evolution </a:t>
              </a:r>
              <a:r>
                <a:rPr lang="en-US" altLang="en-US" sz="1900" dirty="0">
                  <a:solidFill>
                    <a:srgbClr val="FFFFFF"/>
                  </a:solidFill>
                  <a:latin typeface="Verdana" pitchFamily="34" charset="0"/>
                  <a:cs typeface="Times New Roman" pitchFamily="18" charset="0"/>
                </a:rPr>
                <a:t>of the Cortex-A </a:t>
              </a:r>
              <a:r>
                <a:rPr lang="en-US" altLang="en-US" sz="1900" dirty="0" smtClean="0">
                  <a:solidFill>
                    <a:srgbClr val="FFFFFF"/>
                  </a:solidFill>
                  <a:latin typeface="Verdana" pitchFamily="34" charset="0"/>
                  <a:cs typeface="Times New Roman" pitchFamily="18" charset="0"/>
                </a:rPr>
                <a:t>series </a:t>
              </a:r>
              <a:endParaRPr lang="en-US" altLang="en-US" sz="1900" dirty="0">
                <a:solidFill>
                  <a:srgbClr val="FFFFFF"/>
                </a:solidFill>
                <a:latin typeface="Verdana" pitchFamily="34" charset="0"/>
                <a:cs typeface="Times New Roman" pitchFamily="18" charset="0"/>
              </a:endParaRPr>
            </a:p>
            <a:p>
              <a:pPr eaLnBrk="1" fontAlgn="base" hangingPunct="1">
                <a:spcBef>
                  <a:spcPct val="0"/>
                </a:spcBef>
                <a:spcAft>
                  <a:spcPct val="0"/>
                </a:spcAft>
                <a:buFontTx/>
                <a:buNone/>
              </a:pPr>
              <a:r>
                <a:rPr lang="en-US" altLang="en-US" sz="1900" dirty="0" smtClean="0">
                  <a:solidFill>
                    <a:srgbClr val="FFFFFF"/>
                  </a:solidFill>
                  <a:latin typeface="Verdana" pitchFamily="34" charset="0"/>
                  <a:cs typeface="Times New Roman" pitchFamily="18" charset="0"/>
                </a:rPr>
                <a:t>        ARMv7/v8.0 ISA-based models</a:t>
              </a:r>
              <a:endParaRPr lang="en-US" altLang="en-US" sz="1900" dirty="0">
                <a:solidFill>
                  <a:srgbClr val="FFFFFF"/>
                </a:solidFill>
                <a:latin typeface="Verdana" pitchFamily="34" charset="0"/>
                <a:cs typeface="Times New Roman" pitchFamily="18" charset="0"/>
              </a:endParaRPr>
            </a:p>
          </p:txBody>
        </p:sp>
        <p:sp>
          <p:nvSpPr>
            <p:cNvPr id="120848" name="Text Box 18"/>
            <p:cNvSpPr txBox="1">
              <a:spLocks noChangeArrowheads="1"/>
            </p:cNvSpPr>
            <p:nvPr/>
          </p:nvSpPr>
          <p:spPr bwMode="auto">
            <a:xfrm>
              <a:off x="687" y="171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20842" name="Group 13"/>
          <p:cNvGrpSpPr>
            <a:grpSpLocks/>
          </p:cNvGrpSpPr>
          <p:nvPr/>
        </p:nvGrpSpPr>
        <p:grpSpPr bwMode="auto">
          <a:xfrm>
            <a:off x="902352" y="3121264"/>
            <a:ext cx="7555200" cy="431800"/>
            <a:chOff x="681" y="1638"/>
            <a:chExt cx="4466" cy="272"/>
          </a:xfrm>
        </p:grpSpPr>
        <p:sp>
          <p:nvSpPr>
            <p:cNvPr id="120843" name="AutoShape 14"/>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3</a:t>
              </a:r>
              <a:r>
                <a:rPr lang="en-US" altLang="en-US" sz="1900" dirty="0" smtClean="0">
                  <a:solidFill>
                    <a:srgbClr val="FFFFFF"/>
                  </a:solidFill>
                  <a:latin typeface="Verdana" pitchFamily="34" charset="0"/>
                  <a:cs typeface="Times New Roman" pitchFamily="18" charset="0"/>
                </a:rPr>
                <a:t>.</a:t>
              </a:r>
              <a:r>
                <a:rPr lang="hu-HU" altLang="en-US" sz="1900" dirty="0" smtClean="0">
                  <a:solidFill>
                    <a:srgbClr val="FFFFFF"/>
                  </a:solidFill>
                  <a:latin typeface="Verdana" pitchFamily="34" charset="0"/>
                  <a:cs typeface="Times New Roman" pitchFamily="18" charset="0"/>
                </a:rPr>
                <a:t> </a:t>
              </a:r>
              <a:r>
                <a:rPr lang="hu-HU" altLang="en-US" sz="1900" dirty="0" err="1" smtClean="0">
                  <a:solidFill>
                    <a:srgbClr val="FFFFFF"/>
                  </a:solidFill>
                  <a:latin typeface="Verdana" pitchFamily="34" charset="0"/>
                  <a:cs typeface="Times New Roman" pitchFamily="18" charset="0"/>
                </a:rPr>
                <a:t>Overview</a:t>
              </a:r>
              <a:r>
                <a:rPr lang="hu-HU" altLang="en-US" sz="1900" dirty="0" smtClean="0">
                  <a:solidFill>
                    <a:srgbClr val="FFFFFF"/>
                  </a:solidFill>
                  <a:latin typeface="Verdana" pitchFamily="34" charset="0"/>
                  <a:cs typeface="Times New Roman" pitchFamily="18" charset="0"/>
                </a:rPr>
                <a:t> of ARM’s </a:t>
              </a:r>
              <a:r>
                <a:rPr lang="hu-HU" altLang="en-US" sz="1900" dirty="0" err="1" smtClean="0">
                  <a:solidFill>
                    <a:srgbClr val="FFFFFF"/>
                  </a:solidFill>
                  <a:latin typeface="Verdana" pitchFamily="34" charset="0"/>
                  <a:cs typeface="Times New Roman" pitchFamily="18" charset="0"/>
                </a:rPr>
                <a:t>processor</a:t>
              </a:r>
              <a:r>
                <a:rPr lang="hu-HU" altLang="en-US" sz="1900" dirty="0" smtClean="0">
                  <a:solidFill>
                    <a:srgbClr val="FFFFFF"/>
                  </a:solidFill>
                  <a:latin typeface="Verdana" pitchFamily="34" charset="0"/>
                  <a:cs typeface="Times New Roman" pitchFamily="18" charset="0"/>
                </a:rPr>
                <a:t> </a:t>
              </a:r>
              <a:r>
                <a:rPr lang="hu-HU" altLang="en-US" sz="1900" dirty="0" err="1" smtClean="0">
                  <a:solidFill>
                    <a:srgbClr val="FFFFFF"/>
                  </a:solidFill>
                  <a:latin typeface="Verdana" pitchFamily="34" charset="0"/>
                  <a:cs typeface="Times New Roman" pitchFamily="18" charset="0"/>
                </a:rPr>
                <a:t>families</a:t>
              </a:r>
              <a:endParaRPr lang="en-US" altLang="en-US" sz="1900" dirty="0">
                <a:solidFill>
                  <a:srgbClr val="FFFFFF"/>
                </a:solidFill>
                <a:latin typeface="Verdana" pitchFamily="34" charset="0"/>
                <a:cs typeface="Times New Roman" pitchFamily="18" charset="0"/>
              </a:endParaRPr>
            </a:p>
          </p:txBody>
        </p:sp>
        <p:sp>
          <p:nvSpPr>
            <p:cNvPr id="120844" name="Text Box 15"/>
            <p:cNvSpPr txBox="1">
              <a:spLocks noChangeArrowheads="1"/>
            </p:cNvSpPr>
            <p:nvPr/>
          </p:nvSpPr>
          <p:spPr bwMode="auto">
            <a:xfrm>
              <a:off x="681" y="1646"/>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5" name="Group 16"/>
          <p:cNvGrpSpPr>
            <a:grpSpLocks/>
          </p:cNvGrpSpPr>
          <p:nvPr/>
        </p:nvGrpSpPr>
        <p:grpSpPr bwMode="auto">
          <a:xfrm>
            <a:off x="902120" y="4766925"/>
            <a:ext cx="7549824" cy="422256"/>
            <a:chOff x="687" y="1602"/>
            <a:chExt cx="4460" cy="260"/>
          </a:xfrm>
        </p:grpSpPr>
        <p:sp>
          <p:nvSpPr>
            <p:cNvPr id="26" name="AutoShape 17"/>
            <p:cNvSpPr>
              <a:spLocks noChangeArrowheads="1"/>
            </p:cNvSpPr>
            <p:nvPr/>
          </p:nvSpPr>
          <p:spPr bwMode="auto">
            <a:xfrm>
              <a:off x="951" y="1602"/>
              <a:ext cx="4196" cy="260"/>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6. </a:t>
              </a:r>
              <a:r>
                <a:rPr lang="en-US" sz="1900" dirty="0" smtClean="0">
                  <a:solidFill>
                    <a:srgbClr val="FFFFFF"/>
                  </a:solidFill>
                </a:rPr>
                <a:t>Cortex-A </a:t>
              </a:r>
              <a:r>
                <a:rPr lang="en-US" sz="1900" dirty="0">
                  <a:solidFill>
                    <a:srgbClr val="FFFFFF"/>
                  </a:solidFill>
                </a:rPr>
                <a:t>models based on the </a:t>
              </a:r>
              <a:r>
                <a:rPr lang="en-US" sz="1900" dirty="0" err="1">
                  <a:solidFill>
                    <a:srgbClr val="FFFFFF"/>
                  </a:solidFill>
                </a:rPr>
                <a:t>ARMv8.2</a:t>
              </a:r>
              <a:r>
                <a:rPr lang="en-US" sz="1900" dirty="0">
                  <a:solidFill>
                    <a:srgbClr val="FFFFFF"/>
                  </a:solidFill>
                </a:rPr>
                <a:t> </a:t>
              </a:r>
              <a:r>
                <a:rPr lang="en-US" sz="1900" dirty="0" smtClean="0">
                  <a:solidFill>
                    <a:srgbClr val="FFFFFF"/>
                  </a:solidFill>
                </a:rPr>
                <a:t>ISA</a:t>
              </a:r>
              <a:endParaRPr lang="hu-HU" sz="1900" dirty="0">
                <a:solidFill>
                  <a:srgbClr val="FFFFFF"/>
                </a:solidFill>
              </a:endParaRPr>
            </a:p>
          </p:txBody>
        </p:sp>
        <p:sp>
          <p:nvSpPr>
            <p:cNvPr id="27" name="Text Box 18"/>
            <p:cNvSpPr txBox="1">
              <a:spLocks noChangeArrowheads="1"/>
            </p:cNvSpPr>
            <p:nvPr/>
          </p:nvSpPr>
          <p:spPr bwMode="auto">
            <a:xfrm>
              <a:off x="687" y="1605"/>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28" name="Group 16"/>
          <p:cNvGrpSpPr>
            <a:grpSpLocks/>
          </p:cNvGrpSpPr>
          <p:nvPr/>
        </p:nvGrpSpPr>
        <p:grpSpPr bwMode="auto">
          <a:xfrm>
            <a:off x="902960" y="5229779"/>
            <a:ext cx="7544747" cy="423879"/>
            <a:chOff x="702" y="1621"/>
            <a:chExt cx="4457" cy="261"/>
          </a:xfrm>
        </p:grpSpPr>
        <p:sp>
          <p:nvSpPr>
            <p:cNvPr id="29" name="AutoShape 17"/>
            <p:cNvSpPr>
              <a:spLocks noChangeArrowheads="1"/>
            </p:cNvSpPr>
            <p:nvPr/>
          </p:nvSpPr>
          <p:spPr bwMode="auto">
            <a:xfrm>
              <a:off x="963" y="1621"/>
              <a:ext cx="4196" cy="260"/>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7</a:t>
              </a:r>
              <a:r>
                <a:rPr lang="hu-HU" altLang="en-US" sz="1900" dirty="0" smtClean="0">
                  <a:solidFill>
                    <a:srgbClr val="FFFFFF"/>
                  </a:solidFill>
                  <a:latin typeface="Verdana" pitchFamily="34" charset="0"/>
                  <a:cs typeface="Times New Roman" pitchFamily="18" charset="0"/>
                </a:rPr>
                <a:t>. </a:t>
              </a:r>
              <a:r>
                <a:rPr lang="hu-HU" sz="1900" dirty="0" smtClean="0">
                  <a:solidFill>
                    <a:srgbClr val="FFFFFF"/>
                  </a:solidFill>
                </a:rPr>
                <a:t>Overview </a:t>
              </a:r>
              <a:r>
                <a:rPr lang="hu-HU" sz="1900" dirty="0">
                  <a:solidFill>
                    <a:srgbClr val="FFFFFF"/>
                  </a:solidFill>
                </a:rPr>
                <a:t>of</a:t>
              </a:r>
              <a:r>
                <a:rPr lang="en-US" sz="1900" dirty="0">
                  <a:solidFill>
                    <a:srgbClr val="FFFFFF"/>
                  </a:solidFill>
                </a:rPr>
                <a:t> </a:t>
              </a:r>
              <a:r>
                <a:rPr lang="hu-HU" sz="1900" dirty="0">
                  <a:solidFill>
                    <a:srgbClr val="FFFFFF"/>
                  </a:solidFill>
                </a:rPr>
                <a:t>ARM’s Mali graphics </a:t>
              </a:r>
              <a:r>
                <a:rPr lang="hu-HU" sz="1900" dirty="0" smtClean="0">
                  <a:solidFill>
                    <a:srgbClr val="FFFFFF"/>
                  </a:solidFill>
                </a:rPr>
                <a:t>series</a:t>
              </a:r>
              <a:endParaRPr lang="hu-HU" sz="1900" dirty="0">
                <a:solidFill>
                  <a:srgbClr val="FFFFFF"/>
                </a:solidFill>
              </a:endParaRPr>
            </a:p>
          </p:txBody>
        </p:sp>
        <p:sp>
          <p:nvSpPr>
            <p:cNvPr id="30" name="Text Box 18"/>
            <p:cNvSpPr txBox="1">
              <a:spLocks noChangeArrowheads="1"/>
            </p:cNvSpPr>
            <p:nvPr/>
          </p:nvSpPr>
          <p:spPr bwMode="auto">
            <a:xfrm>
              <a:off x="702"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31" name="Group 16"/>
          <p:cNvGrpSpPr>
            <a:grpSpLocks/>
          </p:cNvGrpSpPr>
          <p:nvPr/>
        </p:nvGrpSpPr>
        <p:grpSpPr bwMode="auto">
          <a:xfrm>
            <a:off x="902043" y="4292333"/>
            <a:ext cx="7554903" cy="431801"/>
            <a:chOff x="684" y="1630"/>
            <a:chExt cx="4463" cy="272"/>
          </a:xfrm>
        </p:grpSpPr>
        <p:sp>
          <p:nvSpPr>
            <p:cNvPr id="32" name="AutoShape 17"/>
            <p:cNvSpPr>
              <a:spLocks noChangeArrowheads="1"/>
            </p:cNvSpPr>
            <p:nvPr/>
          </p:nvSpPr>
          <p:spPr bwMode="auto">
            <a:xfrm>
              <a:off x="951" y="1630"/>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5. </a:t>
              </a:r>
              <a:r>
                <a:rPr lang="en-US" sz="1900" dirty="0" smtClean="0">
                  <a:solidFill>
                    <a:srgbClr val="FFFFFF"/>
                  </a:solidFill>
                </a:rPr>
                <a:t>Cortex-A </a:t>
              </a:r>
              <a:r>
                <a:rPr lang="en-US" sz="1900" dirty="0">
                  <a:solidFill>
                    <a:srgbClr val="FFFFFF"/>
                  </a:solidFill>
                </a:rPr>
                <a:t>models based on the </a:t>
              </a:r>
              <a:r>
                <a:rPr lang="en-US" sz="1900" dirty="0" err="1">
                  <a:solidFill>
                    <a:srgbClr val="FFFFFF"/>
                  </a:solidFill>
                </a:rPr>
                <a:t>ARMv8.0</a:t>
              </a:r>
              <a:r>
                <a:rPr lang="en-US" sz="1900" dirty="0">
                  <a:solidFill>
                    <a:srgbClr val="FFFFFF"/>
                  </a:solidFill>
                </a:rPr>
                <a:t> </a:t>
              </a:r>
              <a:r>
                <a:rPr lang="en-US" sz="1900" dirty="0" smtClean="0">
                  <a:solidFill>
                    <a:srgbClr val="FFFFFF"/>
                  </a:solidFill>
                </a:rPr>
                <a:t>ISA</a:t>
              </a:r>
              <a:endParaRPr lang="hu-HU" sz="1900" dirty="0">
                <a:solidFill>
                  <a:srgbClr val="FFFFFF"/>
                </a:solidFill>
              </a:endParaRPr>
            </a:p>
          </p:txBody>
        </p:sp>
        <p:sp>
          <p:nvSpPr>
            <p:cNvPr id="33" name="Text Box 18"/>
            <p:cNvSpPr txBox="1">
              <a:spLocks noChangeArrowheads="1"/>
            </p:cNvSpPr>
            <p:nvPr/>
          </p:nvSpPr>
          <p:spPr bwMode="auto">
            <a:xfrm>
              <a:off x="684" y="1632"/>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34" name="Group 16"/>
          <p:cNvGrpSpPr>
            <a:grpSpLocks/>
          </p:cNvGrpSpPr>
          <p:nvPr/>
        </p:nvGrpSpPr>
        <p:grpSpPr bwMode="auto">
          <a:xfrm>
            <a:off x="903172" y="5683043"/>
            <a:ext cx="7539669" cy="441697"/>
            <a:chOff x="721" y="1604"/>
            <a:chExt cx="4454" cy="362"/>
          </a:xfrm>
        </p:grpSpPr>
        <p:sp>
          <p:nvSpPr>
            <p:cNvPr id="35" name="AutoShape 17"/>
            <p:cNvSpPr>
              <a:spLocks noChangeArrowheads="1"/>
            </p:cNvSpPr>
            <p:nvPr/>
          </p:nvSpPr>
          <p:spPr bwMode="auto">
            <a:xfrm>
              <a:off x="979" y="1621"/>
              <a:ext cx="4196" cy="345"/>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8</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References</a:t>
              </a:r>
              <a:endParaRPr lang="en-US" altLang="en-US" sz="1900" dirty="0">
                <a:solidFill>
                  <a:srgbClr val="FFFFFF"/>
                </a:solidFill>
                <a:latin typeface="Verdana" pitchFamily="34" charset="0"/>
                <a:cs typeface="Times New Roman" pitchFamily="18" charset="0"/>
              </a:endParaRPr>
            </a:p>
          </p:txBody>
        </p:sp>
        <p:sp>
          <p:nvSpPr>
            <p:cNvPr id="36" name="Text Box 18"/>
            <p:cNvSpPr txBox="1">
              <a:spLocks noChangeArrowheads="1"/>
            </p:cNvSpPr>
            <p:nvPr/>
          </p:nvSpPr>
          <p:spPr bwMode="auto">
            <a:xfrm>
              <a:off x="721" y="1604"/>
              <a:ext cx="2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Tree>
    <p:extLst>
      <p:ext uri="{BB962C8B-B14F-4D97-AF65-F5344CB8AC3E}">
        <p14:creationId xmlns:p14="http://schemas.microsoft.com/office/powerpoint/2010/main" val="3449312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528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smtClean="0">
                <a:solidFill>
                  <a:srgbClr val="FFFFFF"/>
                </a:solidFill>
              </a:rPr>
              <a:t>2.</a:t>
            </a:r>
            <a:r>
              <a:rPr lang="hu-HU" sz="1900" smtClean="0">
                <a:solidFill>
                  <a:srgbClr val="FFFFFF"/>
                </a:solidFill>
              </a:rPr>
              <a:t>1</a:t>
            </a:r>
            <a:r>
              <a:rPr lang="en-US" sz="1900" smtClean="0">
                <a:solidFill>
                  <a:srgbClr val="FFFFFF"/>
                </a:solidFill>
              </a:rPr>
              <a:t> </a:t>
            </a:r>
            <a:r>
              <a:rPr lang="hu-HU" sz="1900">
                <a:solidFill>
                  <a:srgbClr val="FFFFFF"/>
                </a:solidFill>
              </a:rPr>
              <a:t>O</a:t>
            </a:r>
            <a:r>
              <a:rPr lang="hu-HU" sz="1900" smtClean="0">
                <a:solidFill>
                  <a:srgbClr val="FFFFFF"/>
                </a:solidFill>
              </a:rPr>
              <a:t>verview</a:t>
            </a:r>
            <a:endParaRPr lang="en-US" sz="1900">
              <a:solidFill>
                <a:srgbClr val="FFFFFF"/>
              </a:solidFill>
            </a:endParaRPr>
          </a:p>
        </p:txBody>
      </p:sp>
    </p:spTree>
    <p:extLst>
      <p:ext uri="{BB962C8B-B14F-4D97-AF65-F5344CB8AC3E}">
        <p14:creationId xmlns:p14="http://schemas.microsoft.com/office/powerpoint/2010/main" val="31656651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45" y="508469"/>
            <a:ext cx="7580986" cy="369332"/>
          </a:xfrm>
          <a:prstGeom prst="rect">
            <a:avLst/>
          </a:prstGeom>
          <a:noFill/>
        </p:spPr>
        <p:txBody>
          <a:bodyPr wrap="none" rtlCol="0">
            <a:spAutoFit/>
          </a:bodyPr>
          <a:lstStyle/>
          <a:p>
            <a:r>
              <a:rPr lang="hu-HU" dirty="0" smtClean="0">
                <a:solidFill>
                  <a:srgbClr val="2D2D8A"/>
                </a:solidFill>
              </a:rPr>
              <a:t>Key features of the microarchitecture of the Cortex-A57 core -1</a:t>
            </a:r>
            <a:endParaRPr lang="hu-HU" dirty="0">
              <a:solidFill>
                <a:srgbClr val="2D2D8A"/>
              </a:solidFill>
            </a:endParaRPr>
          </a:p>
        </p:txBody>
      </p:sp>
      <p:sp>
        <p:nvSpPr>
          <p:cNvPr id="5" name="TextBox 4"/>
          <p:cNvSpPr txBox="1"/>
          <p:nvPr/>
        </p:nvSpPr>
        <p:spPr>
          <a:xfrm>
            <a:off x="263247" y="994422"/>
            <a:ext cx="7904536" cy="1438855"/>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solidFill>
                  <a:srgbClr val="000000"/>
                </a:solidFill>
              </a:rPr>
              <a:t>Each core </a:t>
            </a:r>
            <a:r>
              <a:rPr lang="hu-HU" sz="1600" dirty="0" smtClean="0">
                <a:solidFill>
                  <a:srgbClr val="0070C0"/>
                </a:solidFill>
              </a:rPr>
              <a:t>fetches </a:t>
            </a:r>
            <a:r>
              <a:rPr lang="hu-HU" sz="1600" dirty="0" smtClean="0">
                <a:solidFill>
                  <a:srgbClr val="FF0000"/>
                </a:solidFill>
              </a:rPr>
              <a:t>four</a:t>
            </a:r>
            <a:r>
              <a:rPr lang="hu-HU" sz="1600" dirty="0" smtClean="0">
                <a:solidFill>
                  <a:srgbClr val="0070C0"/>
                </a:solidFill>
              </a:rPr>
              <a:t> instructions </a:t>
            </a:r>
            <a:r>
              <a:rPr lang="hu-HU" sz="1600" dirty="0" smtClean="0">
                <a:solidFill>
                  <a:srgbClr val="000000"/>
                </a:solidFill>
              </a:rPr>
              <a:t>per cycle from the Icache,</a:t>
            </a:r>
          </a:p>
          <a:p>
            <a:pPr marL="285750" indent="-285750">
              <a:spcAft>
                <a:spcPts val="300"/>
              </a:spcAft>
              <a:buClr>
                <a:srgbClr val="000000"/>
              </a:buClr>
              <a:buFont typeface="Arial" panose="020B0604020202020204" pitchFamily="34" charset="0"/>
              <a:buChar char="•"/>
            </a:pPr>
            <a:r>
              <a:rPr lang="hu-HU" sz="1600" dirty="0" smtClean="0">
                <a:solidFill>
                  <a:srgbClr val="0070C0"/>
                </a:solidFill>
              </a:rPr>
              <a:t>decodes and renames </a:t>
            </a:r>
            <a:r>
              <a:rPr lang="hu-HU" sz="1600" dirty="0" smtClean="0">
                <a:solidFill>
                  <a:srgbClr val="FF0000"/>
                </a:solidFill>
              </a:rPr>
              <a:t>three</a:t>
            </a:r>
            <a:r>
              <a:rPr lang="hu-HU" sz="1600" dirty="0" smtClean="0">
                <a:solidFill>
                  <a:srgbClr val="0070C0"/>
                </a:solidFill>
              </a:rPr>
              <a:t> microinstructions </a:t>
            </a:r>
            <a:r>
              <a:rPr lang="hu-HU" sz="1600" dirty="0" smtClean="0">
                <a:solidFill>
                  <a:srgbClr val="000000"/>
                </a:solidFill>
              </a:rPr>
              <a:t>per cycle,</a:t>
            </a:r>
          </a:p>
          <a:p>
            <a:pPr marL="285750" indent="-285750">
              <a:spcAft>
                <a:spcPts val="300"/>
              </a:spcAft>
              <a:buClr>
                <a:srgbClr val="000000"/>
              </a:buClr>
              <a:buFont typeface="Arial" panose="020B0604020202020204" pitchFamily="34" charset="0"/>
              <a:buChar char="•"/>
            </a:pPr>
            <a:r>
              <a:rPr lang="hu-HU" sz="1600" dirty="0" smtClean="0">
                <a:solidFill>
                  <a:srgbClr val="0070C0"/>
                </a:solidFill>
              </a:rPr>
              <a:t>dispatches </a:t>
            </a:r>
            <a:r>
              <a:rPr lang="hu-HU" sz="1600" dirty="0" smtClean="0">
                <a:solidFill>
                  <a:srgbClr val="FF0000"/>
                </a:solidFill>
              </a:rPr>
              <a:t>three </a:t>
            </a:r>
            <a:r>
              <a:rPr lang="hu-HU" sz="1600" dirty="0" smtClean="0">
                <a:solidFill>
                  <a:srgbClr val="0070C0"/>
                </a:solidFill>
              </a:rPr>
              <a:t>microinstructions </a:t>
            </a:r>
            <a:r>
              <a:rPr lang="hu-HU" sz="1600" dirty="0" smtClean="0">
                <a:solidFill>
                  <a:srgbClr val="000000"/>
                </a:solidFill>
              </a:rPr>
              <a:t>per cycle to the issue queues,</a:t>
            </a:r>
          </a:p>
          <a:p>
            <a:pPr marL="285750" indent="-285750">
              <a:buFont typeface="Arial" panose="020B0604020202020204" pitchFamily="34" charset="0"/>
              <a:buChar char="•"/>
            </a:pPr>
            <a:r>
              <a:rPr lang="hu-HU" sz="1600" dirty="0" smtClean="0">
                <a:solidFill>
                  <a:srgbClr val="000000"/>
                </a:solidFill>
              </a:rPr>
              <a:t>whereas the issue queues </a:t>
            </a:r>
            <a:r>
              <a:rPr lang="hu-HU" sz="1600" dirty="0" smtClean="0">
                <a:solidFill>
                  <a:srgbClr val="0070C0"/>
                </a:solidFill>
              </a:rPr>
              <a:t>issue </a:t>
            </a:r>
            <a:r>
              <a:rPr lang="hu-HU" sz="1600" dirty="0">
                <a:solidFill>
                  <a:srgbClr val="FF0000"/>
                </a:solidFill>
              </a:rPr>
              <a:t>up </a:t>
            </a:r>
            <a:r>
              <a:rPr lang="hu-HU" sz="1600" dirty="0" smtClean="0">
                <a:solidFill>
                  <a:srgbClr val="FF0000"/>
                </a:solidFill>
              </a:rPr>
              <a:t>to eight </a:t>
            </a:r>
            <a:r>
              <a:rPr lang="hu-HU" sz="1600" dirty="0" smtClean="0">
                <a:solidFill>
                  <a:srgbClr val="0070C0"/>
                </a:solidFill>
              </a:rPr>
              <a:t>microinstructions </a:t>
            </a:r>
            <a:r>
              <a:rPr lang="hu-HU" sz="1600" dirty="0" smtClean="0">
                <a:solidFill>
                  <a:srgbClr val="000000"/>
                </a:solidFill>
              </a:rPr>
              <a:t>per cycle </a:t>
            </a:r>
          </a:p>
          <a:p>
            <a:pPr>
              <a:spcAft>
                <a:spcPts val="300"/>
              </a:spcAft>
            </a:pPr>
            <a:r>
              <a:rPr lang="hu-HU" sz="1600" dirty="0" smtClean="0">
                <a:solidFill>
                  <a:srgbClr val="000000"/>
                </a:solidFill>
              </a:rPr>
              <a:t>      to the eight available execution units.  </a:t>
            </a:r>
            <a:endParaRPr lang="hu-HU" sz="1600" dirty="0">
              <a:solidFill>
                <a:srgbClr val="000000"/>
              </a:solidFill>
            </a:endParaRPr>
          </a:p>
        </p:txBody>
      </p:sp>
      <p:sp>
        <p:nvSpPr>
          <p:cNvPr id="6" name="TextBox 5"/>
          <p:cNvSpPr txBox="1"/>
          <p:nvPr/>
        </p:nvSpPr>
        <p:spPr>
          <a:xfrm>
            <a:off x="118170" y="2451012"/>
            <a:ext cx="3584571" cy="338554"/>
          </a:xfrm>
          <a:prstGeom prst="rect">
            <a:avLst/>
          </a:prstGeom>
          <a:noFill/>
        </p:spPr>
        <p:txBody>
          <a:bodyPr wrap="none" rtlCol="0">
            <a:spAutoFit/>
          </a:bodyPr>
          <a:lstStyle/>
          <a:p>
            <a:r>
              <a:rPr lang="hu-HU" sz="1600" dirty="0" smtClean="0">
                <a:solidFill>
                  <a:srgbClr val="0070C0"/>
                </a:solidFill>
              </a:rPr>
              <a:t>The available execution units are</a:t>
            </a:r>
            <a:endParaRPr lang="hu-HU" sz="1600" dirty="0">
              <a:solidFill>
                <a:srgbClr val="0070C0"/>
              </a:solidFill>
            </a:endParaRPr>
          </a:p>
        </p:txBody>
      </p:sp>
      <p:sp>
        <p:nvSpPr>
          <p:cNvPr id="7" name="TextBox 6"/>
          <p:cNvSpPr txBox="1"/>
          <p:nvPr/>
        </p:nvSpPr>
        <p:spPr>
          <a:xfrm>
            <a:off x="310335" y="2794622"/>
            <a:ext cx="5709768" cy="147732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hu-HU" sz="1600" dirty="0" smtClean="0">
                <a:solidFill>
                  <a:srgbClr val="000000"/>
                </a:solidFill>
              </a:rPr>
              <a:t>a branch unit</a:t>
            </a:r>
          </a:p>
          <a:p>
            <a:pPr marL="285750" indent="-285750">
              <a:spcAft>
                <a:spcPts val="300"/>
              </a:spcAft>
              <a:buFont typeface="Arial" panose="020B0604020202020204" pitchFamily="34" charset="0"/>
              <a:buChar char="•"/>
            </a:pPr>
            <a:r>
              <a:rPr lang="hu-HU" sz="1600" dirty="0" smtClean="0">
                <a:solidFill>
                  <a:srgbClr val="000000"/>
                </a:solidFill>
              </a:rPr>
              <a:t>dual single cycle integer units</a:t>
            </a:r>
          </a:p>
          <a:p>
            <a:pPr marL="285750" indent="-285750">
              <a:spcAft>
                <a:spcPts val="300"/>
              </a:spcAft>
              <a:buFont typeface="Arial" panose="020B0604020202020204" pitchFamily="34" charset="0"/>
              <a:buChar char="•"/>
            </a:pPr>
            <a:r>
              <a:rPr lang="hu-HU" sz="1600" dirty="0" smtClean="0">
                <a:solidFill>
                  <a:srgbClr val="000000"/>
                </a:solidFill>
              </a:rPr>
              <a:t>a multi-cycle integer MAC/DIV/CRC unit</a:t>
            </a:r>
          </a:p>
          <a:p>
            <a:pPr marL="285750" indent="-285750">
              <a:spcAft>
                <a:spcPts val="300"/>
              </a:spcAft>
              <a:buFont typeface="Arial" panose="020B0604020202020204" pitchFamily="34" charset="0"/>
              <a:buChar char="•"/>
            </a:pPr>
            <a:r>
              <a:rPr lang="hu-HU" sz="1600" dirty="0" smtClean="0">
                <a:solidFill>
                  <a:srgbClr val="000000"/>
                </a:solidFill>
              </a:rPr>
              <a:t>dual Advanced SIMD (NEON)/FP. Crypto units and </a:t>
            </a:r>
          </a:p>
          <a:p>
            <a:pPr marL="285750" indent="-285750">
              <a:spcAft>
                <a:spcPts val="300"/>
              </a:spcAft>
              <a:buFont typeface="Arial" panose="020B0604020202020204" pitchFamily="34" charset="0"/>
              <a:buChar char="•"/>
            </a:pPr>
            <a:r>
              <a:rPr lang="hu-HU" sz="1600" dirty="0" smtClean="0">
                <a:solidFill>
                  <a:srgbClr val="000000"/>
                </a:solidFill>
              </a:rPr>
              <a:t>dual load/store units. </a:t>
            </a:r>
            <a:endParaRPr lang="hu-HU" sz="1600" dirty="0">
              <a:solidFill>
                <a:srgbClr val="000000"/>
              </a:solidFill>
            </a:endParaRPr>
          </a:p>
        </p:txBody>
      </p:sp>
      <p:sp>
        <p:nvSpPr>
          <p:cNvPr id="8"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7</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5278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018" y="977060"/>
            <a:ext cx="8776670" cy="661720"/>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000000"/>
                </a:solidFill>
              </a:rPr>
              <a:t>Core efficiency: </a:t>
            </a:r>
            <a:r>
              <a:rPr lang="en-US" sz="1600" dirty="0" smtClean="0">
                <a:solidFill>
                  <a:srgbClr val="0070C0"/>
                </a:solidFill>
              </a:rPr>
              <a:t>4.8 </a:t>
            </a:r>
            <a:r>
              <a:rPr lang="en-US" sz="1600" dirty="0" err="1">
                <a:solidFill>
                  <a:srgbClr val="0070C0"/>
                </a:solidFill>
              </a:rPr>
              <a:t>DMIPS</a:t>
            </a:r>
            <a:r>
              <a:rPr lang="en-US" sz="1600" dirty="0">
                <a:solidFill>
                  <a:srgbClr val="0070C0"/>
                </a:solidFill>
              </a:rPr>
              <a:t>/MHz</a:t>
            </a:r>
          </a:p>
          <a:p>
            <a:pPr marL="285750" indent="-285750">
              <a:buFont typeface="Arial" panose="020B0604020202020204" pitchFamily="34" charset="0"/>
              <a:buChar char="•"/>
            </a:pPr>
            <a:r>
              <a:rPr lang="en-US" sz="1600" dirty="0" smtClean="0">
                <a:solidFill>
                  <a:srgbClr val="000000"/>
                </a:solidFill>
              </a:rPr>
              <a:t>Expected core </a:t>
            </a:r>
            <a:r>
              <a:rPr lang="en-US" sz="1600" dirty="0">
                <a:solidFill>
                  <a:srgbClr val="000000"/>
                </a:solidFill>
              </a:rPr>
              <a:t>frequency </a:t>
            </a:r>
            <a:r>
              <a:rPr lang="en-US" sz="1600" dirty="0" smtClean="0">
                <a:solidFill>
                  <a:srgbClr val="0070C0"/>
                </a:solidFill>
              </a:rPr>
              <a:t>up </a:t>
            </a:r>
            <a:r>
              <a:rPr lang="en-US" sz="1600" dirty="0">
                <a:solidFill>
                  <a:srgbClr val="0070C0"/>
                </a:solidFill>
              </a:rPr>
              <a:t>to 2.5 GHz </a:t>
            </a:r>
            <a:r>
              <a:rPr lang="en-US" sz="1600" dirty="0">
                <a:solidFill>
                  <a:srgbClr val="000000"/>
                </a:solidFill>
              </a:rPr>
              <a:t>in a </a:t>
            </a:r>
            <a:r>
              <a:rPr lang="en-US" sz="1600" dirty="0" smtClean="0">
                <a:solidFill>
                  <a:srgbClr val="0070C0"/>
                </a:solidFill>
              </a:rPr>
              <a:t>16 </a:t>
            </a:r>
            <a:r>
              <a:rPr lang="en-US" sz="1600" dirty="0">
                <a:solidFill>
                  <a:srgbClr val="0070C0"/>
                </a:solidFill>
              </a:rPr>
              <a:t>nm </a:t>
            </a:r>
            <a:r>
              <a:rPr lang="en-US" sz="1600" dirty="0" smtClean="0">
                <a:solidFill>
                  <a:srgbClr val="000000"/>
                </a:solidFill>
              </a:rPr>
              <a:t>process implementation</a:t>
            </a:r>
            <a:r>
              <a:rPr lang="en-US" sz="1600" dirty="0">
                <a:solidFill>
                  <a:srgbClr val="000000"/>
                </a:solidFill>
              </a:rPr>
              <a:t>.</a:t>
            </a:r>
          </a:p>
        </p:txBody>
      </p:sp>
      <p:sp>
        <p:nvSpPr>
          <p:cNvPr id="5" name="TextBox 4"/>
          <p:cNvSpPr txBox="1"/>
          <p:nvPr/>
        </p:nvSpPr>
        <p:spPr>
          <a:xfrm>
            <a:off x="75730" y="505470"/>
            <a:ext cx="7810215" cy="369332"/>
          </a:xfrm>
          <a:prstGeom prst="rect">
            <a:avLst/>
          </a:prstGeom>
          <a:noFill/>
        </p:spPr>
        <p:txBody>
          <a:bodyPr wrap="none" rtlCol="0">
            <a:spAutoFit/>
          </a:bodyPr>
          <a:lstStyle/>
          <a:p>
            <a:r>
              <a:rPr lang="en-US" dirty="0" smtClean="0">
                <a:solidFill>
                  <a:srgbClr val="2D2D8A"/>
                </a:solidFill>
              </a:rPr>
              <a:t>Key features of the microarchitecture of the Cortex-</a:t>
            </a:r>
            <a:r>
              <a:rPr lang="en-US" dirty="0" err="1" smtClean="0">
                <a:solidFill>
                  <a:srgbClr val="2D2D8A"/>
                </a:solidFill>
              </a:rPr>
              <a:t>A57</a:t>
            </a:r>
            <a:r>
              <a:rPr lang="en-US" dirty="0" smtClean="0">
                <a:solidFill>
                  <a:srgbClr val="2D2D8A"/>
                </a:solidFill>
              </a:rPr>
              <a:t> core</a:t>
            </a:r>
            <a:r>
              <a:rPr lang="hu-HU" dirty="0" smtClean="0">
                <a:solidFill>
                  <a:srgbClr val="2D2D8A"/>
                </a:solidFill>
              </a:rPr>
              <a:t> </a:t>
            </a:r>
            <a:r>
              <a:rPr lang="en-US" dirty="0" smtClean="0">
                <a:solidFill>
                  <a:srgbClr val="2D2D8A"/>
                </a:solidFill>
              </a:rPr>
              <a:t>-</a:t>
            </a:r>
            <a:r>
              <a:rPr lang="hu-HU" dirty="0" smtClean="0">
                <a:solidFill>
                  <a:srgbClr val="2D2D8A"/>
                </a:solidFill>
              </a:rPr>
              <a:t>2</a:t>
            </a:r>
            <a:r>
              <a:rPr lang="en-US" dirty="0" smtClean="0">
                <a:solidFill>
                  <a:srgbClr val="2D2D8A"/>
                </a:solidFill>
              </a:rPr>
              <a:t> </a:t>
            </a:r>
            <a:endParaRPr lang="en-US" dirty="0">
              <a:solidFill>
                <a:srgbClr val="2D2D8A"/>
              </a:solidFill>
            </a:endParaRPr>
          </a:p>
        </p:txBody>
      </p:sp>
      <p:sp>
        <p:nvSpPr>
          <p:cNvPr id="7"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8</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25085416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43" y="505470"/>
            <a:ext cx="4225772" cy="369332"/>
          </a:xfrm>
          <a:prstGeom prst="rect">
            <a:avLst/>
          </a:prstGeom>
          <a:noFill/>
        </p:spPr>
        <p:txBody>
          <a:bodyPr wrap="none" rtlCol="0">
            <a:spAutoFit/>
          </a:bodyPr>
          <a:lstStyle/>
          <a:p>
            <a:r>
              <a:rPr lang="hu-HU" dirty="0" smtClean="0">
                <a:solidFill>
                  <a:srgbClr val="2D2D8A"/>
                </a:solidFill>
              </a:rPr>
              <a:t>Pipeline of the </a:t>
            </a:r>
            <a:r>
              <a:rPr lang="en-US" dirty="0" smtClean="0">
                <a:solidFill>
                  <a:srgbClr val="2D2D8A"/>
                </a:solidFill>
              </a:rPr>
              <a:t>Cortex-</a:t>
            </a:r>
            <a:r>
              <a:rPr lang="en-US" dirty="0" err="1" smtClean="0">
                <a:solidFill>
                  <a:srgbClr val="2D2D8A"/>
                </a:solidFill>
              </a:rPr>
              <a:t>A57</a:t>
            </a:r>
            <a:r>
              <a:rPr lang="en-US" dirty="0" smtClean="0">
                <a:solidFill>
                  <a:srgbClr val="2D2D8A"/>
                </a:solidFill>
              </a:rPr>
              <a:t> core</a:t>
            </a:r>
            <a:r>
              <a:rPr lang="hu-HU" dirty="0" smtClean="0">
                <a:solidFill>
                  <a:srgbClr val="2D2D8A"/>
                </a:solidFill>
              </a:rPr>
              <a:t> -1</a:t>
            </a:r>
            <a:r>
              <a:rPr lang="en-US" dirty="0" smtClean="0">
                <a:solidFill>
                  <a:srgbClr val="2D2D8A"/>
                </a:solidFill>
              </a:rPr>
              <a:t> </a:t>
            </a:r>
            <a:endParaRPr lang="en-US" dirty="0">
              <a:solidFill>
                <a:srgbClr val="2D2D8A"/>
              </a:solidFill>
            </a:endParaRPr>
          </a:p>
        </p:txBody>
      </p:sp>
      <p:sp>
        <p:nvSpPr>
          <p:cNvPr id="5" name="TextBox 4"/>
          <p:cNvSpPr txBox="1"/>
          <p:nvPr/>
        </p:nvSpPr>
        <p:spPr>
          <a:xfrm>
            <a:off x="194378" y="989495"/>
            <a:ext cx="889317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Cortex-A57 core </a:t>
            </a:r>
            <a:r>
              <a:rPr lang="en-US" sz="1600" dirty="0" smtClean="0">
                <a:solidFill>
                  <a:srgbClr val="000000"/>
                </a:solidFill>
              </a:rPr>
              <a:t>has a </a:t>
            </a:r>
            <a:r>
              <a:rPr lang="en-US" sz="1600" dirty="0" smtClean="0">
                <a:solidFill>
                  <a:srgbClr val="FF0000"/>
                </a:solidFill>
              </a:rPr>
              <a:t>3-wide </a:t>
            </a:r>
            <a:r>
              <a:rPr lang="hu-HU" sz="1600" dirty="0" smtClean="0">
                <a:solidFill>
                  <a:srgbClr val="FF0000"/>
                </a:solidFill>
              </a:rPr>
              <a:t>in-order front end </a:t>
            </a:r>
            <a:r>
              <a:rPr lang="hu-HU" sz="1600" dirty="0" smtClean="0">
                <a:solidFill>
                  <a:srgbClr val="0070C0"/>
                </a:solidFill>
              </a:rPr>
              <a:t>and an </a:t>
            </a:r>
            <a:r>
              <a:rPr lang="hu-HU" sz="1600" dirty="0" smtClean="0">
                <a:solidFill>
                  <a:srgbClr val="FF0000"/>
                </a:solidFill>
              </a:rPr>
              <a:t>8 issue-wide </a:t>
            </a:r>
            <a:r>
              <a:rPr lang="en-US" sz="1600" dirty="0" smtClean="0">
                <a:solidFill>
                  <a:srgbClr val="FF0000"/>
                </a:solidFill>
              </a:rPr>
              <a:t>out-of-</a:t>
            </a:r>
            <a:endParaRPr lang="hu-HU" sz="1600" dirty="0" smtClean="0">
              <a:solidFill>
                <a:srgbClr val="FF0000"/>
              </a:solidFill>
            </a:endParaRPr>
          </a:p>
          <a:p>
            <a:r>
              <a:rPr lang="hu-HU" sz="1600" dirty="0">
                <a:solidFill>
                  <a:srgbClr val="FF0000"/>
                </a:solidFill>
              </a:rPr>
              <a:t> </a:t>
            </a:r>
            <a:r>
              <a:rPr lang="hu-HU" sz="1600" dirty="0" smtClean="0">
                <a:solidFill>
                  <a:srgbClr val="FF0000"/>
                </a:solidFill>
              </a:rPr>
              <a:t>     </a:t>
            </a:r>
            <a:r>
              <a:rPr lang="en-US" sz="1600" dirty="0" smtClean="0">
                <a:solidFill>
                  <a:srgbClr val="FF0000"/>
                </a:solidFill>
              </a:rPr>
              <a:t>order </a:t>
            </a:r>
            <a:r>
              <a:rPr lang="hu-HU" sz="1600" dirty="0" smtClean="0">
                <a:solidFill>
                  <a:srgbClr val="FF0000"/>
                </a:solidFill>
              </a:rPr>
              <a:t>back end </a:t>
            </a:r>
            <a:r>
              <a:rPr lang="en-US" sz="1600" dirty="0" smtClean="0">
                <a:solidFill>
                  <a:srgbClr val="0070C0"/>
                </a:solidFill>
              </a:rPr>
              <a:t>pipeline with 15 stages for integer processing and additional </a:t>
            </a:r>
            <a:endParaRPr lang="hu-HU" sz="1600" dirty="0" smtClean="0">
              <a:solidFill>
                <a:srgbClr val="0070C0"/>
              </a:solidFill>
            </a:endParaRPr>
          </a:p>
          <a:p>
            <a:r>
              <a:rPr lang="hu-HU" sz="1600" dirty="0">
                <a:solidFill>
                  <a:srgbClr val="0070C0"/>
                </a:solidFill>
              </a:rPr>
              <a:t> </a:t>
            </a:r>
            <a:r>
              <a:rPr lang="hu-HU" sz="1600" dirty="0" smtClean="0">
                <a:solidFill>
                  <a:srgbClr val="0070C0"/>
                </a:solidFill>
              </a:rPr>
              <a:t>     </a:t>
            </a:r>
            <a:r>
              <a:rPr lang="en-US" sz="1600" dirty="0" smtClean="0">
                <a:solidFill>
                  <a:srgbClr val="0070C0"/>
                </a:solidFill>
              </a:rPr>
              <a:t>pipeline stages for NEON and FP processing, </a:t>
            </a:r>
            <a:r>
              <a:rPr lang="en-US" sz="1600" dirty="0" smtClean="0">
                <a:solidFill>
                  <a:srgbClr val="000000"/>
                </a:solidFill>
              </a:rPr>
              <a:t>as </a:t>
            </a:r>
            <a:r>
              <a:rPr lang="hu-HU" sz="1600" dirty="0" smtClean="0">
                <a:solidFill>
                  <a:srgbClr val="000000"/>
                </a:solidFill>
              </a:rPr>
              <a:t>indicated </a:t>
            </a:r>
            <a:r>
              <a:rPr lang="en-US" sz="1600" dirty="0" smtClean="0">
                <a:solidFill>
                  <a:srgbClr val="000000"/>
                </a:solidFill>
              </a:rPr>
              <a:t>in the next </a:t>
            </a:r>
            <a:r>
              <a:rPr lang="hu-HU" sz="1600" dirty="0" smtClean="0">
                <a:solidFill>
                  <a:srgbClr val="000000"/>
                </a:solidFill>
              </a:rPr>
              <a:t>two </a:t>
            </a:r>
          </a:p>
          <a:p>
            <a:r>
              <a:rPr lang="hu-HU" sz="1600" dirty="0">
                <a:solidFill>
                  <a:srgbClr val="000000"/>
                </a:solidFill>
              </a:rPr>
              <a:t> </a:t>
            </a:r>
            <a:r>
              <a:rPr lang="hu-HU" sz="1600" dirty="0" smtClean="0">
                <a:solidFill>
                  <a:srgbClr val="000000"/>
                </a:solidFill>
              </a:rPr>
              <a:t>     </a:t>
            </a:r>
            <a:r>
              <a:rPr lang="en-US" sz="1600" dirty="0" smtClean="0">
                <a:solidFill>
                  <a:srgbClr val="000000"/>
                </a:solidFill>
              </a:rPr>
              <a:t>Figure</a:t>
            </a:r>
            <a:r>
              <a:rPr lang="hu-HU" sz="1600" dirty="0" smtClean="0">
                <a:solidFill>
                  <a:srgbClr val="000000"/>
                </a:solidFill>
              </a:rPr>
              <a:t>s</a:t>
            </a:r>
            <a:r>
              <a:rPr lang="en-US" sz="1600" dirty="0" smtClean="0">
                <a:solidFill>
                  <a:srgbClr val="000000"/>
                </a:solidFill>
              </a:rPr>
              <a:t>. </a:t>
            </a:r>
          </a:p>
        </p:txBody>
      </p:sp>
      <p:sp>
        <p:nvSpPr>
          <p:cNvPr id="7"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9</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21483889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6" y="508287"/>
            <a:ext cx="7631256" cy="646331"/>
          </a:xfrm>
          <a:prstGeom prst="rect">
            <a:avLst/>
          </a:prstGeom>
          <a:noFill/>
        </p:spPr>
        <p:txBody>
          <a:bodyPr wrap="none" rtlCol="0">
            <a:spAutoFit/>
          </a:bodyPr>
          <a:lstStyle/>
          <a:p>
            <a:r>
              <a:rPr lang="hu-HU" dirty="0" smtClean="0">
                <a:solidFill>
                  <a:srgbClr val="2D2D8A"/>
                </a:solidFill>
              </a:rPr>
              <a:t>Contrasting t</a:t>
            </a:r>
            <a:r>
              <a:rPr lang="en-US" dirty="0" smtClean="0">
                <a:solidFill>
                  <a:srgbClr val="2D2D8A"/>
                </a:solidFill>
              </a:rPr>
              <a:t>he Cortex-A53 </a:t>
            </a:r>
            <a:r>
              <a:rPr lang="hu-HU" dirty="0" smtClean="0">
                <a:solidFill>
                  <a:srgbClr val="2D2D8A"/>
                </a:solidFill>
              </a:rPr>
              <a:t>and </a:t>
            </a:r>
            <a:r>
              <a:rPr lang="en-US" dirty="0" smtClean="0">
                <a:solidFill>
                  <a:srgbClr val="2D2D8A"/>
                </a:solidFill>
              </a:rPr>
              <a:t>Cortex-A57</a:t>
            </a:r>
            <a:r>
              <a:rPr lang="hu-HU" dirty="0" smtClean="0">
                <a:solidFill>
                  <a:srgbClr val="2D2D8A"/>
                </a:solidFill>
              </a:rPr>
              <a:t> arithmetic</a:t>
            </a:r>
            <a:r>
              <a:rPr lang="en-US" dirty="0" smtClean="0">
                <a:solidFill>
                  <a:srgbClr val="2D2D8A"/>
                </a:solidFill>
              </a:rPr>
              <a:t> pipeline</a:t>
            </a:r>
            <a:r>
              <a:rPr lang="hu-HU" dirty="0" smtClean="0">
                <a:solidFill>
                  <a:srgbClr val="2D2D8A"/>
                </a:solidFill>
              </a:rPr>
              <a:t>s</a:t>
            </a:r>
          </a:p>
          <a:p>
            <a:r>
              <a:rPr lang="hu-HU" dirty="0">
                <a:solidFill>
                  <a:srgbClr val="2D2D8A"/>
                </a:solidFill>
              </a:rPr>
              <a:t> </a:t>
            </a:r>
            <a:r>
              <a:rPr lang="en-US" dirty="0" smtClean="0">
                <a:solidFill>
                  <a:srgbClr val="2D2D8A"/>
                </a:solidFill>
              </a:rPr>
              <a:t> </a:t>
            </a:r>
            <a:r>
              <a:rPr lang="en-US" dirty="0" smtClean="0">
                <a:solidFill>
                  <a:srgbClr val="000000"/>
                </a:solidFill>
              </a:rPr>
              <a:t>[</a:t>
            </a:r>
            <a:r>
              <a:rPr lang="hu-HU" dirty="0" smtClean="0">
                <a:solidFill>
                  <a:srgbClr val="000000"/>
                </a:solidFill>
              </a:rPr>
              <a:t>Based on 54</a:t>
            </a:r>
            <a:r>
              <a:rPr lang="en-US" dirty="0" smtClean="0">
                <a:solidFill>
                  <a:srgbClr val="000000"/>
                </a:solidFill>
              </a:rPr>
              <a:t>]</a:t>
            </a:r>
            <a:endParaRPr lang="en-US" dirty="0">
              <a:solidFill>
                <a:srgbClr val="000000"/>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44656" r="1286"/>
          <a:stretch/>
        </p:blipFill>
        <p:spPr bwMode="auto">
          <a:xfrm>
            <a:off x="110137" y="3137413"/>
            <a:ext cx="8910990" cy="218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1540" y="5355125"/>
            <a:ext cx="1599669" cy="1384995"/>
          </a:xfrm>
          <a:prstGeom prst="rect">
            <a:avLst/>
          </a:prstGeom>
          <a:noFill/>
        </p:spPr>
        <p:txBody>
          <a:bodyPr wrap="none" rtlCol="0">
            <a:spAutoFit/>
          </a:bodyPr>
          <a:lstStyle/>
          <a:p>
            <a:r>
              <a:rPr lang="hu-HU" sz="1400" dirty="0" smtClean="0">
                <a:solidFill>
                  <a:srgbClr val="000000"/>
                </a:solidFill>
              </a:rPr>
              <a:t>D: </a:t>
            </a:r>
            <a:r>
              <a:rPr lang="hu-HU" sz="1400" dirty="0" err="1" smtClean="0">
                <a:solidFill>
                  <a:srgbClr val="000000"/>
                </a:solidFill>
              </a:rPr>
              <a:t>Decode</a:t>
            </a:r>
            <a:endParaRPr lang="hu-HU" sz="1400" dirty="0" smtClean="0">
              <a:solidFill>
                <a:srgbClr val="000000"/>
              </a:solidFill>
            </a:endParaRPr>
          </a:p>
          <a:p>
            <a:r>
              <a:rPr lang="hu-HU" sz="1400" dirty="0" smtClean="0">
                <a:solidFill>
                  <a:srgbClr val="000000"/>
                </a:solidFill>
              </a:rPr>
              <a:t>R: </a:t>
            </a:r>
            <a:r>
              <a:rPr lang="hu-HU" sz="1400" dirty="0" err="1" smtClean="0">
                <a:solidFill>
                  <a:srgbClr val="000000"/>
                </a:solidFill>
              </a:rPr>
              <a:t>Rename</a:t>
            </a:r>
            <a:endParaRPr lang="hu-HU" sz="1400" dirty="0" smtClean="0">
              <a:solidFill>
                <a:srgbClr val="000000"/>
              </a:solidFill>
            </a:endParaRPr>
          </a:p>
          <a:p>
            <a:r>
              <a:rPr lang="hu-HU" sz="1400" dirty="0" smtClean="0">
                <a:solidFill>
                  <a:srgbClr val="000000"/>
                </a:solidFill>
              </a:rPr>
              <a:t>P: </a:t>
            </a:r>
            <a:r>
              <a:rPr lang="hu-HU" sz="1400" dirty="0" err="1" smtClean="0">
                <a:solidFill>
                  <a:srgbClr val="000000"/>
                </a:solidFill>
              </a:rPr>
              <a:t>Dispatch</a:t>
            </a:r>
            <a:endParaRPr lang="hu-HU" sz="1400" dirty="0" smtClean="0">
              <a:solidFill>
                <a:srgbClr val="000000"/>
              </a:solidFill>
            </a:endParaRPr>
          </a:p>
          <a:p>
            <a:r>
              <a:rPr lang="hu-HU" sz="1400" dirty="0" smtClean="0">
                <a:solidFill>
                  <a:srgbClr val="000000"/>
                </a:solidFill>
              </a:rPr>
              <a:t>I: </a:t>
            </a:r>
            <a:r>
              <a:rPr lang="hu-HU" sz="1400" dirty="0" err="1" smtClean="0">
                <a:solidFill>
                  <a:srgbClr val="000000"/>
                </a:solidFill>
              </a:rPr>
              <a:t>Issue</a:t>
            </a:r>
            <a:endParaRPr lang="hu-HU" sz="1400" dirty="0" smtClean="0">
              <a:solidFill>
                <a:srgbClr val="000000"/>
              </a:solidFill>
            </a:endParaRPr>
          </a:p>
          <a:p>
            <a:r>
              <a:rPr lang="hu-HU" sz="1400" dirty="0" smtClean="0">
                <a:solidFill>
                  <a:srgbClr val="000000"/>
                </a:solidFill>
              </a:rPr>
              <a:t>E: </a:t>
            </a:r>
            <a:r>
              <a:rPr lang="hu-HU" sz="1400" dirty="0" err="1" smtClean="0">
                <a:solidFill>
                  <a:srgbClr val="000000"/>
                </a:solidFill>
              </a:rPr>
              <a:t>Execute</a:t>
            </a:r>
            <a:endParaRPr lang="hu-HU" sz="1400" dirty="0" smtClean="0">
              <a:solidFill>
                <a:srgbClr val="000000"/>
              </a:solidFill>
            </a:endParaRPr>
          </a:p>
          <a:p>
            <a:r>
              <a:rPr lang="hu-HU" sz="1400" dirty="0" smtClean="0">
                <a:solidFill>
                  <a:srgbClr val="000000"/>
                </a:solidFill>
              </a:rPr>
              <a:t>WB: </a:t>
            </a:r>
            <a:r>
              <a:rPr lang="hu-HU" sz="1400" dirty="0" err="1" smtClean="0">
                <a:solidFill>
                  <a:srgbClr val="000000"/>
                </a:solidFill>
              </a:rPr>
              <a:t>Write</a:t>
            </a:r>
            <a:r>
              <a:rPr lang="hu-HU" sz="1400" dirty="0" smtClean="0">
                <a:solidFill>
                  <a:srgbClr val="000000"/>
                </a:solidFill>
              </a:rPr>
              <a:t> Back</a:t>
            </a:r>
            <a:endParaRPr lang="hu-HU" sz="1400" dirty="0">
              <a:solidFill>
                <a:srgbClr val="000000"/>
              </a:solidFill>
            </a:endParaRPr>
          </a:p>
        </p:txBody>
      </p:sp>
      <p:grpSp>
        <p:nvGrpSpPr>
          <p:cNvPr id="5" name="Group 4"/>
          <p:cNvGrpSpPr/>
          <p:nvPr/>
        </p:nvGrpSpPr>
        <p:grpSpPr>
          <a:xfrm>
            <a:off x="0" y="1268760"/>
            <a:ext cx="9021127" cy="1683153"/>
            <a:chOff x="0" y="1268760"/>
            <a:chExt cx="9021127" cy="168315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9311" r="1286" b="55022"/>
            <a:stretch/>
          </p:blipFill>
          <p:spPr bwMode="auto">
            <a:xfrm>
              <a:off x="110137" y="1545824"/>
              <a:ext cx="8910990" cy="140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77" t="10141" r="1286" b="78443"/>
            <a:stretch/>
          </p:blipFill>
          <p:spPr bwMode="auto">
            <a:xfrm>
              <a:off x="4842029" y="1268760"/>
              <a:ext cx="4179097"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0" t="19273" r="45548" b="68946"/>
            <a:stretch/>
          </p:blipFill>
          <p:spPr bwMode="auto">
            <a:xfrm>
              <a:off x="1781689" y="1575445"/>
              <a:ext cx="3150351" cy="46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1808820"/>
              <a:ext cx="1781689" cy="67507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20415" r="80137" b="68169"/>
            <a:stretch/>
          </p:blipFill>
          <p:spPr bwMode="auto">
            <a:xfrm>
              <a:off x="71499" y="1804435"/>
              <a:ext cx="1665185"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2366755" y="5454225"/>
            <a:ext cx="6437788" cy="789960"/>
          </a:xfrm>
          <a:prstGeom prst="rect">
            <a:avLst/>
          </a:prstGeom>
          <a:noFill/>
        </p:spPr>
        <p:txBody>
          <a:bodyPr wrap="none" rtlCol="0">
            <a:spAutoFit/>
          </a:bodyPr>
          <a:lstStyle/>
          <a:p>
            <a:pPr>
              <a:spcAft>
                <a:spcPts val="400"/>
              </a:spcAft>
            </a:pPr>
            <a:r>
              <a:rPr lang="hu-HU" sz="1400" dirty="0" err="1" smtClean="0">
                <a:solidFill>
                  <a:srgbClr val="000000"/>
                </a:solidFill>
              </a:rPr>
              <a:t>Note</a:t>
            </a:r>
            <a:r>
              <a:rPr lang="en-US" sz="1400" dirty="0" smtClean="0">
                <a:solidFill>
                  <a:srgbClr val="000000"/>
                </a:solidFill>
              </a:rPr>
              <a:t>s</a:t>
            </a:r>
            <a:r>
              <a:rPr lang="hu-HU" sz="1400" dirty="0" smtClean="0">
                <a:solidFill>
                  <a:srgbClr val="000000"/>
                </a:solidFill>
              </a:rPr>
              <a:t>: </a:t>
            </a:r>
            <a:r>
              <a:rPr lang="en-US" sz="1400" dirty="0" smtClean="0">
                <a:solidFill>
                  <a:srgbClr val="000000"/>
                </a:solidFill>
              </a:rPr>
              <a:t>a) </a:t>
            </a:r>
            <a:r>
              <a:rPr lang="hu-HU" sz="1400" dirty="0" err="1" smtClean="0">
                <a:solidFill>
                  <a:srgbClr val="000000"/>
                </a:solidFill>
              </a:rPr>
              <a:t>Branch</a:t>
            </a:r>
            <a:r>
              <a:rPr lang="hu-HU" sz="1400" dirty="0" smtClean="0">
                <a:solidFill>
                  <a:srgbClr val="000000"/>
                </a:solidFill>
              </a:rPr>
              <a:t> and </a:t>
            </a:r>
            <a:r>
              <a:rPr lang="hu-HU" sz="1400" dirty="0" err="1" smtClean="0">
                <a:solidFill>
                  <a:srgbClr val="000000"/>
                </a:solidFill>
              </a:rPr>
              <a:t>Load</a:t>
            </a:r>
            <a:r>
              <a:rPr lang="hu-HU" sz="1400" dirty="0" smtClean="0">
                <a:solidFill>
                  <a:srgbClr val="000000"/>
                </a:solidFill>
              </a:rPr>
              <a:t>/</a:t>
            </a:r>
            <a:r>
              <a:rPr lang="hu-HU" sz="1400" dirty="0" err="1" smtClean="0">
                <a:solidFill>
                  <a:srgbClr val="000000"/>
                </a:solidFill>
              </a:rPr>
              <a:t>Store</a:t>
            </a:r>
            <a:r>
              <a:rPr lang="hu-HU" sz="1400" dirty="0" smtClean="0">
                <a:solidFill>
                  <a:srgbClr val="000000"/>
                </a:solidFill>
              </a:rPr>
              <a:t> </a:t>
            </a:r>
            <a:r>
              <a:rPr lang="hu-HU" sz="1400" dirty="0" err="1" smtClean="0">
                <a:solidFill>
                  <a:srgbClr val="000000"/>
                </a:solidFill>
              </a:rPr>
              <a:t>pipelines</a:t>
            </a:r>
            <a:r>
              <a:rPr lang="hu-HU" sz="1400" dirty="0" smtClean="0">
                <a:solidFill>
                  <a:srgbClr val="000000"/>
                </a:solidFill>
              </a:rPr>
              <a:t> </a:t>
            </a:r>
            <a:r>
              <a:rPr lang="hu-HU" sz="1400" dirty="0" err="1" smtClean="0">
                <a:solidFill>
                  <a:srgbClr val="000000"/>
                </a:solidFill>
              </a:rPr>
              <a:t>not</a:t>
            </a:r>
            <a:r>
              <a:rPr lang="hu-HU" sz="1400" dirty="0" smtClean="0">
                <a:solidFill>
                  <a:srgbClr val="000000"/>
                </a:solidFill>
              </a:rPr>
              <a:t> </a:t>
            </a:r>
            <a:r>
              <a:rPr lang="hu-HU" sz="1400" dirty="0" err="1" smtClean="0">
                <a:solidFill>
                  <a:srgbClr val="000000"/>
                </a:solidFill>
              </a:rPr>
              <a:t>shown</a:t>
            </a:r>
            <a:endParaRPr lang="en-US" sz="1400" dirty="0" smtClean="0">
              <a:solidFill>
                <a:srgbClr val="000000"/>
              </a:solidFill>
            </a:endParaRPr>
          </a:p>
          <a:p>
            <a:r>
              <a:rPr lang="en-US" sz="1400" dirty="0">
                <a:solidFill>
                  <a:srgbClr val="000000"/>
                </a:solidFill>
              </a:rPr>
              <a:t> </a:t>
            </a:r>
            <a:r>
              <a:rPr lang="en-US" sz="1400" dirty="0" smtClean="0">
                <a:solidFill>
                  <a:srgbClr val="000000"/>
                </a:solidFill>
              </a:rPr>
              <a:t>             </a:t>
            </a:r>
            <a:r>
              <a:rPr lang="hu-HU" sz="1400" dirty="0" smtClean="0">
                <a:solidFill>
                  <a:srgbClr val="000000"/>
                </a:solidFill>
              </a:rPr>
              <a:t>(1x </a:t>
            </a:r>
            <a:r>
              <a:rPr lang="hu-HU" sz="1400" dirty="0" err="1" smtClean="0">
                <a:solidFill>
                  <a:srgbClr val="000000"/>
                </a:solidFill>
              </a:rPr>
              <a:t>Load</a:t>
            </a:r>
            <a:r>
              <a:rPr lang="hu-HU" sz="1400" dirty="0" smtClean="0">
                <a:solidFill>
                  <a:srgbClr val="000000"/>
                </a:solidFill>
              </a:rPr>
              <a:t>/</a:t>
            </a:r>
            <a:r>
              <a:rPr lang="hu-HU" sz="1400" dirty="0" err="1" smtClean="0">
                <a:solidFill>
                  <a:srgbClr val="000000"/>
                </a:solidFill>
              </a:rPr>
              <a:t>Store</a:t>
            </a:r>
            <a:r>
              <a:rPr lang="hu-HU" sz="1400" dirty="0" smtClean="0">
                <a:solidFill>
                  <a:srgbClr val="000000"/>
                </a:solidFill>
              </a:rPr>
              <a:t> </a:t>
            </a:r>
            <a:r>
              <a:rPr lang="hu-HU" sz="1400" dirty="0" err="1" smtClean="0">
                <a:solidFill>
                  <a:srgbClr val="000000"/>
                </a:solidFill>
              </a:rPr>
              <a:t>pipeline</a:t>
            </a:r>
            <a:r>
              <a:rPr lang="hu-HU" sz="1400" dirty="0" smtClean="0">
                <a:solidFill>
                  <a:srgbClr val="000000"/>
                </a:solidFill>
              </a:rPr>
              <a:t> </a:t>
            </a:r>
            <a:r>
              <a:rPr lang="hu-HU" sz="1400" dirty="0" err="1" smtClean="0">
                <a:solidFill>
                  <a:srgbClr val="000000"/>
                </a:solidFill>
              </a:rPr>
              <a:t>for</a:t>
            </a:r>
            <a:r>
              <a:rPr lang="hu-HU" sz="1400" dirty="0" smtClean="0">
                <a:solidFill>
                  <a:srgbClr val="000000"/>
                </a:solidFill>
              </a:rPr>
              <a:t> </a:t>
            </a:r>
            <a:r>
              <a:rPr lang="hu-HU" sz="1400" dirty="0" err="1" smtClean="0">
                <a:solidFill>
                  <a:srgbClr val="000000"/>
                </a:solidFill>
              </a:rPr>
              <a:t>the</a:t>
            </a:r>
            <a:r>
              <a:rPr lang="hu-HU" sz="1400" dirty="0" smtClean="0">
                <a:solidFill>
                  <a:srgbClr val="000000"/>
                </a:solidFill>
              </a:rPr>
              <a:t> </a:t>
            </a:r>
            <a:r>
              <a:rPr lang="hu-HU" sz="1400" dirty="0" err="1" smtClean="0">
                <a:solidFill>
                  <a:srgbClr val="000000"/>
                </a:solidFill>
              </a:rPr>
              <a:t>Cortex</a:t>
            </a:r>
            <a:r>
              <a:rPr lang="hu-HU" sz="1400" dirty="0" smtClean="0">
                <a:solidFill>
                  <a:srgbClr val="000000"/>
                </a:solidFill>
              </a:rPr>
              <a:t> A-53 and</a:t>
            </a:r>
          </a:p>
          <a:p>
            <a:r>
              <a:rPr lang="en-US" sz="1400" dirty="0" smtClean="0">
                <a:solidFill>
                  <a:srgbClr val="000000"/>
                </a:solidFill>
              </a:rPr>
              <a:t>               </a:t>
            </a:r>
            <a:r>
              <a:rPr lang="hu-HU" sz="1400" dirty="0" smtClean="0">
                <a:solidFill>
                  <a:srgbClr val="000000"/>
                </a:solidFill>
              </a:rPr>
              <a:t>2x </a:t>
            </a:r>
            <a:r>
              <a:rPr lang="hu-HU" sz="1400" dirty="0" err="1" smtClean="0">
                <a:solidFill>
                  <a:srgbClr val="000000"/>
                </a:solidFill>
              </a:rPr>
              <a:t>Load</a:t>
            </a:r>
            <a:r>
              <a:rPr lang="hu-HU" sz="1400" dirty="0" smtClean="0">
                <a:solidFill>
                  <a:srgbClr val="000000"/>
                </a:solidFill>
              </a:rPr>
              <a:t>/</a:t>
            </a:r>
            <a:r>
              <a:rPr lang="hu-HU" sz="1400" dirty="0" err="1" smtClean="0">
                <a:solidFill>
                  <a:srgbClr val="000000"/>
                </a:solidFill>
              </a:rPr>
              <a:t>Store</a:t>
            </a:r>
            <a:r>
              <a:rPr lang="hu-HU" sz="1400" dirty="0" smtClean="0">
                <a:solidFill>
                  <a:srgbClr val="000000"/>
                </a:solidFill>
              </a:rPr>
              <a:t> and 1x </a:t>
            </a:r>
            <a:r>
              <a:rPr lang="hu-HU" sz="1400" dirty="0" err="1" smtClean="0">
                <a:solidFill>
                  <a:srgbClr val="000000"/>
                </a:solidFill>
              </a:rPr>
              <a:t>Branch</a:t>
            </a:r>
            <a:r>
              <a:rPr lang="hu-HU" sz="1400" dirty="0" smtClean="0">
                <a:solidFill>
                  <a:srgbClr val="000000"/>
                </a:solidFill>
              </a:rPr>
              <a:t> </a:t>
            </a:r>
            <a:r>
              <a:rPr lang="hu-HU" sz="1400" dirty="0" err="1" smtClean="0">
                <a:solidFill>
                  <a:srgbClr val="000000"/>
                </a:solidFill>
              </a:rPr>
              <a:t>pipeline</a:t>
            </a:r>
            <a:r>
              <a:rPr lang="hu-HU" sz="1400" dirty="0" smtClean="0">
                <a:solidFill>
                  <a:srgbClr val="000000"/>
                </a:solidFill>
              </a:rPr>
              <a:t> </a:t>
            </a:r>
            <a:r>
              <a:rPr lang="hu-HU" sz="1400" dirty="0" err="1" smtClean="0">
                <a:solidFill>
                  <a:srgbClr val="000000"/>
                </a:solidFill>
              </a:rPr>
              <a:t>for</a:t>
            </a:r>
            <a:r>
              <a:rPr lang="hu-HU" sz="1400" dirty="0" smtClean="0">
                <a:solidFill>
                  <a:srgbClr val="000000"/>
                </a:solidFill>
              </a:rPr>
              <a:t> </a:t>
            </a:r>
            <a:r>
              <a:rPr lang="hu-HU" sz="1400" dirty="0" err="1" smtClean="0">
                <a:solidFill>
                  <a:srgbClr val="000000"/>
                </a:solidFill>
              </a:rPr>
              <a:t>the</a:t>
            </a:r>
            <a:r>
              <a:rPr lang="hu-HU" sz="1400" dirty="0" smtClean="0">
                <a:solidFill>
                  <a:srgbClr val="000000"/>
                </a:solidFill>
              </a:rPr>
              <a:t> Cortex-A-57)</a:t>
            </a:r>
            <a:endParaRPr lang="en-US" sz="1400" dirty="0">
              <a:solidFill>
                <a:srgbClr val="000000"/>
              </a:solidFill>
            </a:endParaRPr>
          </a:p>
        </p:txBody>
      </p:sp>
      <p:sp>
        <p:nvSpPr>
          <p:cNvPr id="14"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10</a:t>
            </a:r>
            <a:r>
              <a:rPr lang="hu-HU" dirty="0">
                <a:solidFill>
                  <a:srgbClr val="FFFFFF"/>
                </a:solidFill>
              </a:rPr>
              <a:t>)</a:t>
            </a:r>
            <a:endParaRPr lang="en-US" dirty="0">
              <a:solidFill>
                <a:srgbClr val="FFFFFF"/>
              </a:solidFill>
            </a:endParaRPr>
          </a:p>
        </p:txBody>
      </p:sp>
      <p:sp>
        <p:nvSpPr>
          <p:cNvPr id="8" name="Szövegdoboz 7"/>
          <p:cNvSpPr txBox="1"/>
          <p:nvPr/>
        </p:nvSpPr>
        <p:spPr>
          <a:xfrm>
            <a:off x="3039799" y="6264315"/>
            <a:ext cx="5952113" cy="523220"/>
          </a:xfrm>
          <a:prstGeom prst="rect">
            <a:avLst/>
          </a:prstGeom>
          <a:noFill/>
        </p:spPr>
        <p:txBody>
          <a:bodyPr wrap="square" rtlCol="0">
            <a:spAutoFit/>
          </a:bodyPr>
          <a:lstStyle/>
          <a:p>
            <a:r>
              <a:rPr lang="en-US" sz="1400" dirty="0" smtClean="0">
                <a:solidFill>
                  <a:srgbClr val="000000"/>
                </a:solidFill>
              </a:rPr>
              <a:t>b) For </a:t>
            </a:r>
            <a:r>
              <a:rPr lang="en-US" sz="1400" dirty="0">
                <a:solidFill>
                  <a:srgbClr val="000000"/>
                </a:solidFill>
              </a:rPr>
              <a:t>the A57 only one Complex Cluster pipeline shown</a:t>
            </a:r>
          </a:p>
          <a:p>
            <a:pPr>
              <a:spcAft>
                <a:spcPts val="400"/>
              </a:spcAft>
            </a:pPr>
            <a:r>
              <a:rPr lang="en-US" sz="1400" dirty="0">
                <a:solidFill>
                  <a:srgbClr val="000000"/>
                </a:solidFill>
              </a:rPr>
              <a:t>           from the two available (these are actually ASIMD pipes)</a:t>
            </a:r>
            <a:endParaRPr lang="hu-HU" sz="1400" dirty="0">
              <a:solidFill>
                <a:srgbClr val="000000"/>
              </a:solidFill>
            </a:endParaRPr>
          </a:p>
        </p:txBody>
      </p:sp>
    </p:spTree>
    <p:extLst>
      <p:ext uri="{BB962C8B-B14F-4D97-AF65-F5344CB8AC3E}">
        <p14:creationId xmlns:p14="http://schemas.microsoft.com/office/powerpoint/2010/main" val="203915425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10b</a:t>
            </a:r>
            <a:r>
              <a:rPr lang="hu-HU" dirty="0" smtClean="0">
                <a:solidFill>
                  <a:srgbClr val="FFFFFF"/>
                </a:solidFill>
              </a:rPr>
              <a:t>)</a:t>
            </a:r>
            <a:endParaRPr lang="en-US" dirty="0"/>
          </a:p>
        </p:txBody>
      </p:sp>
      <p:pic>
        <p:nvPicPr>
          <p:cNvPr id="3" name="Kép 2"/>
          <p:cNvPicPr>
            <a:picLocks noChangeAspect="1"/>
          </p:cNvPicPr>
          <p:nvPr/>
        </p:nvPicPr>
        <p:blipFill>
          <a:blip r:embed="rId2"/>
          <a:stretch>
            <a:fillRect/>
          </a:stretch>
        </p:blipFill>
        <p:spPr>
          <a:xfrm>
            <a:off x="431800" y="1426162"/>
            <a:ext cx="8460680" cy="4523118"/>
          </a:xfrm>
          <a:prstGeom prst="rect">
            <a:avLst/>
          </a:prstGeom>
        </p:spPr>
      </p:pic>
      <p:sp>
        <p:nvSpPr>
          <p:cNvPr id="5" name="TextBox 4"/>
          <p:cNvSpPr txBox="1"/>
          <p:nvPr/>
        </p:nvSpPr>
        <p:spPr>
          <a:xfrm>
            <a:off x="76265" y="508407"/>
            <a:ext cx="8088946" cy="646331"/>
          </a:xfrm>
          <a:prstGeom prst="rect">
            <a:avLst/>
          </a:prstGeom>
          <a:noFill/>
        </p:spPr>
        <p:txBody>
          <a:bodyPr wrap="none" rtlCol="0">
            <a:spAutoFit/>
          </a:bodyPr>
          <a:lstStyle/>
          <a:p>
            <a:r>
              <a:rPr lang="en-US" dirty="0" smtClean="0">
                <a:solidFill>
                  <a:srgbClr val="2D2D8A"/>
                </a:solidFill>
              </a:rPr>
              <a:t>P</a:t>
            </a:r>
            <a:r>
              <a:rPr lang="hu-HU" dirty="0" err="1" smtClean="0">
                <a:solidFill>
                  <a:srgbClr val="2D2D8A"/>
                </a:solidFill>
              </a:rPr>
              <a:t>ipeline</a:t>
            </a:r>
            <a:r>
              <a:rPr lang="hu-HU" dirty="0" smtClean="0">
                <a:solidFill>
                  <a:srgbClr val="2D2D8A"/>
                </a:solidFill>
              </a:rPr>
              <a:t> structure of </a:t>
            </a:r>
            <a:r>
              <a:rPr lang="en-US" dirty="0" smtClean="0">
                <a:solidFill>
                  <a:srgbClr val="2D2D8A"/>
                </a:solidFill>
              </a:rPr>
              <a:t>a</a:t>
            </a:r>
            <a:r>
              <a:rPr lang="hu-HU" dirty="0" smtClean="0">
                <a:solidFill>
                  <a:srgbClr val="2D2D8A"/>
                </a:solidFill>
              </a:rPr>
              <a:t> Cortex-A57 </a:t>
            </a:r>
            <a:r>
              <a:rPr lang="hu-HU" dirty="0" err="1" smtClean="0">
                <a:solidFill>
                  <a:srgbClr val="2D2D8A"/>
                </a:solidFill>
              </a:rPr>
              <a:t>core</a:t>
            </a:r>
            <a:r>
              <a:rPr lang="en-US" dirty="0" smtClean="0">
                <a:solidFill>
                  <a:srgbClr val="2D2D8A"/>
                </a:solidFill>
              </a:rPr>
              <a:t>,</a:t>
            </a:r>
            <a:r>
              <a:rPr lang="hu-HU" dirty="0" smtClean="0">
                <a:solidFill>
                  <a:srgbClr val="2D2D8A"/>
                </a:solidFill>
              </a:rPr>
              <a:t> </a:t>
            </a:r>
            <a:r>
              <a:rPr lang="en-US" dirty="0" smtClean="0">
                <a:solidFill>
                  <a:srgbClr val="2D2D8A"/>
                </a:solidFill>
              </a:rPr>
              <a:t>as shown in the Cortex-A57</a:t>
            </a:r>
          </a:p>
          <a:p>
            <a:r>
              <a:rPr lang="en-US" dirty="0">
                <a:solidFill>
                  <a:srgbClr val="2D2D8A"/>
                </a:solidFill>
              </a:rPr>
              <a:t> </a:t>
            </a:r>
            <a:r>
              <a:rPr lang="en-US" dirty="0" smtClean="0">
                <a:solidFill>
                  <a:srgbClr val="2D2D8A"/>
                </a:solidFill>
              </a:rPr>
              <a:t> Software Optimization Guide </a:t>
            </a:r>
            <a:r>
              <a:rPr lang="hu-HU" dirty="0" smtClean="0">
                <a:solidFill>
                  <a:srgbClr val="000000"/>
                </a:solidFill>
              </a:rPr>
              <a:t>[</a:t>
            </a:r>
            <a:r>
              <a:rPr lang="en-US" dirty="0" smtClean="0">
                <a:solidFill>
                  <a:srgbClr val="000000"/>
                </a:solidFill>
              </a:rPr>
              <a:t>122</a:t>
            </a:r>
            <a:r>
              <a:rPr lang="hu-HU" dirty="0" smtClean="0">
                <a:solidFill>
                  <a:srgbClr val="000000"/>
                </a:solidFill>
              </a:rPr>
              <a:t>]</a:t>
            </a:r>
            <a:endParaRPr lang="hu-HU" dirty="0">
              <a:solidFill>
                <a:srgbClr val="000000"/>
              </a:solidFill>
            </a:endParaRPr>
          </a:p>
        </p:txBody>
      </p:sp>
    </p:spTree>
    <p:extLst>
      <p:ext uri="{BB962C8B-B14F-4D97-AF65-F5344CB8AC3E}">
        <p14:creationId xmlns:p14="http://schemas.microsoft.com/office/powerpoint/2010/main" val="207205485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10c</a:t>
            </a:r>
            <a:r>
              <a:rPr lang="hu-HU" dirty="0" smtClean="0">
                <a:solidFill>
                  <a:srgbClr val="FFFFFF"/>
                </a:solidFill>
              </a:rPr>
              <a:t>)</a:t>
            </a:r>
            <a:endParaRPr lang="en-US" dirty="0"/>
          </a:p>
        </p:txBody>
      </p:sp>
      <p:sp>
        <p:nvSpPr>
          <p:cNvPr id="3" name="Szövegdoboz 2"/>
          <p:cNvSpPr txBox="1"/>
          <p:nvPr/>
        </p:nvSpPr>
        <p:spPr>
          <a:xfrm>
            <a:off x="84508" y="513824"/>
            <a:ext cx="6423490" cy="369332"/>
          </a:xfrm>
          <a:prstGeom prst="rect">
            <a:avLst/>
          </a:prstGeom>
          <a:noFill/>
        </p:spPr>
        <p:txBody>
          <a:bodyPr wrap="none" rtlCol="0">
            <a:spAutoFit/>
          </a:bodyPr>
          <a:lstStyle/>
          <a:p>
            <a:r>
              <a:rPr lang="en-US" dirty="0" smtClean="0">
                <a:solidFill>
                  <a:schemeClr val="accent6"/>
                </a:solidFill>
              </a:rPr>
              <a:t>Operation of ASIMD (advanced SIMD) pipelines [123]</a:t>
            </a:r>
          </a:p>
        </p:txBody>
      </p:sp>
      <p:sp>
        <p:nvSpPr>
          <p:cNvPr id="4" name="TextBox 2"/>
          <p:cNvSpPr txBox="1"/>
          <p:nvPr/>
        </p:nvSpPr>
        <p:spPr>
          <a:xfrm>
            <a:off x="280659" y="912103"/>
            <a:ext cx="8686028" cy="5309146"/>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ASIMD multiply-accumulate pipelines </a:t>
            </a:r>
            <a:r>
              <a:rPr lang="en-US" sz="1600" dirty="0"/>
              <a:t>support </a:t>
            </a:r>
            <a:r>
              <a:rPr lang="en-US" sz="1600" dirty="0">
                <a:solidFill>
                  <a:srgbClr val="FF0000"/>
                </a:solidFill>
              </a:rPr>
              <a:t>late-forwarding</a:t>
            </a:r>
            <a:r>
              <a:rPr lang="en-US" sz="1600" dirty="0"/>
              <a:t> of accumulate </a:t>
            </a:r>
            <a:endParaRPr lang="en-US" sz="1600" dirty="0" smtClean="0"/>
          </a:p>
          <a:p>
            <a:r>
              <a:rPr lang="en-US" sz="1600" dirty="0"/>
              <a:t> </a:t>
            </a:r>
            <a:r>
              <a:rPr lang="en-US" sz="1600" dirty="0" smtClean="0"/>
              <a:t>     operands </a:t>
            </a:r>
            <a:r>
              <a:rPr lang="en-US" sz="1600" dirty="0"/>
              <a:t>from similar </a:t>
            </a:r>
            <a:r>
              <a:rPr lang="en-US" sz="1600" dirty="0" err="1" smtClean="0"/>
              <a:t>μops</a:t>
            </a:r>
            <a:r>
              <a:rPr lang="en-US" sz="1600" dirty="0" smtClean="0"/>
              <a:t> in order to speed up the execution of a </a:t>
            </a:r>
            <a:r>
              <a:rPr lang="en-US" sz="1600" dirty="0"/>
              <a:t>typical </a:t>
            </a:r>
            <a:endParaRPr lang="en-US" sz="1600" dirty="0" smtClean="0"/>
          </a:p>
          <a:p>
            <a:pPr>
              <a:spcAft>
                <a:spcPts val="600"/>
              </a:spcAft>
            </a:pPr>
            <a:r>
              <a:rPr lang="en-US" sz="1600" dirty="0"/>
              <a:t> </a:t>
            </a:r>
            <a:r>
              <a:rPr lang="en-US" sz="1600" dirty="0" smtClean="0"/>
              <a:t>     sequence </a:t>
            </a:r>
            <a:r>
              <a:rPr lang="en-US" sz="1600" dirty="0"/>
              <a:t>of </a:t>
            </a:r>
            <a:r>
              <a:rPr lang="en-US" sz="1600" dirty="0" smtClean="0"/>
              <a:t>FP multiply-accumulate instructions, as detailed next. </a:t>
            </a:r>
            <a:endParaRPr lang="en-US" sz="1600" dirty="0"/>
          </a:p>
          <a:p>
            <a:pPr marL="285750" indent="-285750">
              <a:buFont typeface="Arial" panose="020B0604020202020204" pitchFamily="34" charset="0"/>
              <a:buChar char="•"/>
            </a:pPr>
            <a:r>
              <a:rPr lang="en-US" sz="1600" dirty="0" smtClean="0"/>
              <a:t>Actually, in </a:t>
            </a:r>
            <a:r>
              <a:rPr lang="en-US" sz="1600" dirty="0"/>
              <a:t>order to issue </a:t>
            </a:r>
            <a:r>
              <a:rPr lang="en-US" sz="1600" dirty="0" smtClean="0"/>
              <a:t>an FMAD </a:t>
            </a:r>
            <a:r>
              <a:rPr lang="en-US" sz="1600" dirty="0"/>
              <a:t>operation </a:t>
            </a:r>
            <a:r>
              <a:rPr lang="en-US" sz="1600" dirty="0" smtClean="0"/>
              <a:t>not all three </a:t>
            </a:r>
            <a:r>
              <a:rPr lang="en-US" sz="1600" dirty="0"/>
              <a:t>input </a:t>
            </a:r>
            <a:r>
              <a:rPr lang="en-US" sz="1600" dirty="0" smtClean="0"/>
              <a:t>operands need </a:t>
            </a:r>
          </a:p>
          <a:p>
            <a:pPr>
              <a:spcAft>
                <a:spcPts val="600"/>
              </a:spcAft>
            </a:pPr>
            <a:r>
              <a:rPr lang="en-US" sz="1600" dirty="0"/>
              <a:t> </a:t>
            </a:r>
            <a:r>
              <a:rPr lang="en-US" sz="1600" dirty="0" smtClean="0"/>
              <a:t>     </a:t>
            </a:r>
            <a:r>
              <a:rPr lang="en-US" sz="1600" dirty="0"/>
              <a:t>to be ready. </a:t>
            </a:r>
            <a:endParaRPr lang="en-US" sz="1600" dirty="0" smtClean="0"/>
          </a:p>
          <a:p>
            <a:r>
              <a:rPr lang="en-US" sz="1600" dirty="0" smtClean="0"/>
              <a:t>    The FMAD operation </a:t>
            </a:r>
            <a:r>
              <a:rPr lang="en-US" sz="1600" dirty="0"/>
              <a:t>can </a:t>
            </a:r>
            <a:r>
              <a:rPr lang="en-US" sz="1600" dirty="0" smtClean="0"/>
              <a:t>already be started </a:t>
            </a:r>
            <a:r>
              <a:rPr lang="en-US" sz="1600" dirty="0"/>
              <a:t>when </a:t>
            </a:r>
            <a:r>
              <a:rPr lang="en-US" sz="1600" dirty="0" smtClean="0"/>
              <a:t>the multiply </a:t>
            </a:r>
            <a:r>
              <a:rPr lang="en-US" sz="1600" dirty="0"/>
              <a:t>operands are </a:t>
            </a:r>
            <a:endParaRPr lang="en-US" sz="1600" dirty="0" smtClean="0"/>
          </a:p>
          <a:p>
            <a:r>
              <a:rPr lang="en-US" sz="1600" dirty="0"/>
              <a:t> </a:t>
            </a:r>
            <a:r>
              <a:rPr lang="en-US" sz="1600" dirty="0" smtClean="0"/>
              <a:t>     available, the </a:t>
            </a:r>
            <a:r>
              <a:rPr lang="en-US" sz="1600" dirty="0"/>
              <a:t>accumulate operand </a:t>
            </a:r>
            <a:r>
              <a:rPr lang="en-US" sz="1600" dirty="0" smtClean="0"/>
              <a:t>can be added later after the multiply</a:t>
            </a:r>
          </a:p>
          <a:p>
            <a:pPr>
              <a:spcAft>
                <a:spcPts val="600"/>
              </a:spcAft>
            </a:pPr>
            <a:r>
              <a:rPr lang="en-US" sz="1600" dirty="0"/>
              <a:t> </a:t>
            </a:r>
            <a:r>
              <a:rPr lang="en-US" sz="1600" dirty="0" smtClean="0"/>
              <a:t>     operation has already been calculated.</a:t>
            </a:r>
          </a:p>
          <a:p>
            <a:pPr marL="285750" indent="-285750">
              <a:spcAft>
                <a:spcPts val="600"/>
              </a:spcAft>
              <a:buFont typeface="Arial" panose="020B0604020202020204" pitchFamily="34" charset="0"/>
              <a:buChar char="•"/>
            </a:pPr>
            <a:r>
              <a:rPr lang="en-US" sz="1600" dirty="0" smtClean="0"/>
              <a:t>This kind of execution of FMA operations is called </a:t>
            </a:r>
            <a:r>
              <a:rPr lang="en-US" sz="1600" dirty="0" smtClean="0">
                <a:solidFill>
                  <a:srgbClr val="FF0000"/>
                </a:solidFill>
              </a:rPr>
              <a:t>late-forwarding. </a:t>
            </a:r>
          </a:p>
          <a:p>
            <a:pPr marL="285750" indent="-285750">
              <a:buFont typeface="Arial" panose="020B0604020202020204" pitchFamily="34" charset="0"/>
              <a:buChar char="•"/>
            </a:pPr>
            <a:r>
              <a:rPr lang="en-US" sz="1600" dirty="0" smtClean="0"/>
              <a:t>ASIMD is </a:t>
            </a:r>
            <a:r>
              <a:rPr lang="en-US" sz="1600" dirty="0" smtClean="0">
                <a:solidFill>
                  <a:srgbClr val="FF0000"/>
                </a:solidFill>
              </a:rPr>
              <a:t>beneficial</a:t>
            </a:r>
            <a:r>
              <a:rPr lang="en-US" sz="1600" dirty="0" smtClean="0"/>
              <a:t>, when a </a:t>
            </a:r>
            <a:r>
              <a:rPr lang="en-US" sz="1600" dirty="0">
                <a:solidFill>
                  <a:srgbClr val="0070C0"/>
                </a:solidFill>
              </a:rPr>
              <a:t>chain of </a:t>
            </a:r>
            <a:r>
              <a:rPr lang="en-US" sz="1600" dirty="0" smtClean="0">
                <a:solidFill>
                  <a:srgbClr val="0070C0"/>
                </a:solidFill>
              </a:rPr>
              <a:t>FMAD operations </a:t>
            </a:r>
            <a:r>
              <a:rPr lang="en-US" sz="1600" dirty="0" smtClean="0"/>
              <a:t>needs to be executed</a:t>
            </a:r>
          </a:p>
          <a:p>
            <a:r>
              <a:rPr lang="en-US" sz="1600" dirty="0"/>
              <a:t> </a:t>
            </a:r>
            <a:r>
              <a:rPr lang="en-US" sz="1600" dirty="0" smtClean="0"/>
              <a:t>     such that </a:t>
            </a:r>
            <a:r>
              <a:rPr lang="en-US" sz="1600" dirty="0" smtClean="0">
                <a:solidFill>
                  <a:srgbClr val="0070C0"/>
                </a:solidFill>
              </a:rPr>
              <a:t>one </a:t>
            </a:r>
            <a:r>
              <a:rPr lang="en-US" sz="1600" dirty="0">
                <a:solidFill>
                  <a:srgbClr val="0070C0"/>
                </a:solidFill>
              </a:rPr>
              <a:t>FMA is using </a:t>
            </a:r>
            <a:r>
              <a:rPr lang="en-US" sz="1600" dirty="0" smtClean="0">
                <a:solidFill>
                  <a:srgbClr val="0070C0"/>
                </a:solidFill>
              </a:rPr>
              <a:t>the result of the previous FMA</a:t>
            </a:r>
            <a:r>
              <a:rPr lang="en-US" sz="1600" dirty="0" smtClean="0"/>
              <a:t> operation </a:t>
            </a:r>
            <a:r>
              <a:rPr lang="en-US" sz="1600" dirty="0"/>
              <a:t>as its </a:t>
            </a:r>
            <a:endParaRPr lang="en-US" sz="1600" dirty="0" smtClean="0"/>
          </a:p>
          <a:p>
            <a:pPr>
              <a:spcAft>
                <a:spcPts val="600"/>
              </a:spcAft>
            </a:pPr>
            <a:r>
              <a:rPr lang="en-US" sz="1600" dirty="0"/>
              <a:t> </a:t>
            </a:r>
            <a:r>
              <a:rPr lang="en-US" sz="1600" dirty="0" smtClean="0"/>
              <a:t>     accumulate </a:t>
            </a:r>
            <a:r>
              <a:rPr lang="en-US" sz="1600" dirty="0"/>
              <a:t>operand.</a:t>
            </a:r>
          </a:p>
          <a:p>
            <a:r>
              <a:rPr lang="en-US" sz="1600" dirty="0" smtClean="0"/>
              <a:t>    FMAD operations last </a:t>
            </a:r>
            <a:r>
              <a:rPr lang="en-US" sz="1600" dirty="0"/>
              <a:t>9 cycles, </a:t>
            </a:r>
            <a:r>
              <a:rPr lang="en-US" sz="1600" dirty="0" smtClean="0"/>
              <a:t>thus </a:t>
            </a:r>
            <a:r>
              <a:rPr lang="en-US" sz="1600" dirty="0" smtClean="0">
                <a:solidFill>
                  <a:srgbClr val="0070C0"/>
                </a:solidFill>
              </a:rPr>
              <a:t>without ASIMD 9 cycles need to be waited  </a:t>
            </a:r>
          </a:p>
          <a:p>
            <a:pPr>
              <a:spcAft>
                <a:spcPts val="600"/>
              </a:spcAft>
            </a:pPr>
            <a:r>
              <a:rPr lang="en-US" sz="1600" dirty="0">
                <a:solidFill>
                  <a:srgbClr val="0070C0"/>
                </a:solidFill>
              </a:rPr>
              <a:t> </a:t>
            </a:r>
            <a:r>
              <a:rPr lang="en-US" sz="1600" dirty="0" smtClean="0">
                <a:solidFill>
                  <a:srgbClr val="0070C0"/>
                </a:solidFill>
              </a:rPr>
              <a:t>     before the next FMAD can be issued on </a:t>
            </a:r>
            <a:r>
              <a:rPr lang="en-US" sz="1600" dirty="0">
                <a:solidFill>
                  <a:srgbClr val="0070C0"/>
                </a:solidFill>
              </a:rPr>
              <a:t>the </a:t>
            </a:r>
            <a:r>
              <a:rPr lang="en-US" sz="1600" dirty="0" smtClean="0">
                <a:solidFill>
                  <a:srgbClr val="0070C0"/>
                </a:solidFill>
              </a:rPr>
              <a:t>pipe.</a:t>
            </a:r>
          </a:p>
          <a:p>
            <a:r>
              <a:rPr lang="en-US" sz="1600" dirty="0" smtClean="0"/>
              <a:t>    But </a:t>
            </a:r>
            <a:r>
              <a:rPr lang="en-US" sz="1600" dirty="0"/>
              <a:t>with late forwarding </a:t>
            </a:r>
            <a:r>
              <a:rPr lang="en-US" sz="1600" dirty="0" smtClean="0">
                <a:solidFill>
                  <a:srgbClr val="0070C0"/>
                </a:solidFill>
              </a:rPr>
              <a:t>the next FMAD can be issued already in the 4th cycle</a:t>
            </a:r>
            <a:r>
              <a:rPr lang="en-US" sz="1600" dirty="0" smtClean="0"/>
              <a:t>, </a:t>
            </a:r>
          </a:p>
          <a:p>
            <a:r>
              <a:rPr lang="en-US" sz="1600" dirty="0"/>
              <a:t> </a:t>
            </a:r>
            <a:r>
              <a:rPr lang="en-US" sz="1600" dirty="0" smtClean="0"/>
              <a:t>     as by </a:t>
            </a:r>
            <a:r>
              <a:rPr lang="en-US" sz="1600" dirty="0"/>
              <a:t>the time </a:t>
            </a:r>
            <a:r>
              <a:rPr lang="en-US" sz="1600" dirty="0" smtClean="0"/>
              <a:t>the FMAD </a:t>
            </a:r>
            <a:r>
              <a:rPr lang="en-US" sz="1600" dirty="0"/>
              <a:t>needs </a:t>
            </a:r>
            <a:r>
              <a:rPr lang="en-US" sz="1600" dirty="0" smtClean="0"/>
              <a:t>the accumulate </a:t>
            </a:r>
            <a:r>
              <a:rPr lang="en-US" sz="1600" dirty="0"/>
              <a:t>operand </a:t>
            </a:r>
            <a:r>
              <a:rPr lang="en-US" sz="1600" dirty="0" smtClean="0"/>
              <a:t>the previous FMAD</a:t>
            </a:r>
          </a:p>
          <a:p>
            <a:pPr>
              <a:spcAft>
                <a:spcPts val="600"/>
              </a:spcAft>
            </a:pPr>
            <a:r>
              <a:rPr lang="en-US" sz="1600" dirty="0"/>
              <a:t> </a:t>
            </a:r>
            <a:r>
              <a:rPr lang="en-US" sz="1600" dirty="0" smtClean="0"/>
              <a:t>     would already be </a:t>
            </a:r>
            <a:r>
              <a:rPr lang="en-US" sz="1600" dirty="0"/>
              <a:t>finished</a:t>
            </a:r>
            <a:r>
              <a:rPr lang="en-US" sz="1600" dirty="0" smtClean="0"/>
              <a:t>.</a:t>
            </a:r>
          </a:p>
          <a:p>
            <a:pPr marL="285750" indent="-285750">
              <a:buFont typeface="Arial" panose="020B0604020202020204" pitchFamily="34" charset="0"/>
              <a:buChar char="•"/>
            </a:pPr>
            <a:r>
              <a:rPr lang="en-US" sz="1600" dirty="0" smtClean="0"/>
              <a:t>All in all FSIMD allows the interleaved execution of a chain of FMAD operations</a:t>
            </a:r>
          </a:p>
          <a:p>
            <a:r>
              <a:rPr lang="en-US" sz="1600" dirty="0" smtClean="0"/>
              <a:t>      significantly faster than without this capability.</a:t>
            </a:r>
            <a:endParaRPr lang="en-US" sz="1600" dirty="0"/>
          </a:p>
        </p:txBody>
      </p:sp>
    </p:spTree>
    <p:extLst>
      <p:ext uri="{BB962C8B-B14F-4D97-AF65-F5344CB8AC3E}">
        <p14:creationId xmlns:p14="http://schemas.microsoft.com/office/powerpoint/2010/main" val="30233352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10d</a:t>
            </a:r>
            <a:r>
              <a:rPr lang="hu-HU" dirty="0" smtClean="0">
                <a:solidFill>
                  <a:srgbClr val="FFFFFF"/>
                </a:solidFill>
              </a:rPr>
              <a:t>)</a:t>
            </a:r>
            <a:endParaRPr lang="en-US" dirty="0"/>
          </a:p>
        </p:txBody>
      </p:sp>
      <p:pic>
        <p:nvPicPr>
          <p:cNvPr id="5" name="Kép 4"/>
          <p:cNvPicPr>
            <a:picLocks noChangeAspect="1"/>
          </p:cNvPicPr>
          <p:nvPr/>
        </p:nvPicPr>
        <p:blipFill>
          <a:blip r:embed="rId2"/>
          <a:stretch>
            <a:fillRect/>
          </a:stretch>
        </p:blipFill>
        <p:spPr>
          <a:xfrm>
            <a:off x="71439" y="1223755"/>
            <a:ext cx="9072562" cy="1911206"/>
          </a:xfrm>
          <a:prstGeom prst="rect">
            <a:avLst/>
          </a:prstGeom>
        </p:spPr>
      </p:pic>
      <p:pic>
        <p:nvPicPr>
          <p:cNvPr id="6" name="Kép 5"/>
          <p:cNvPicPr>
            <a:picLocks noChangeAspect="1"/>
          </p:cNvPicPr>
          <p:nvPr/>
        </p:nvPicPr>
        <p:blipFill rotWithShape="1">
          <a:blip r:embed="rId3"/>
          <a:srcRect t="6425"/>
          <a:stretch/>
        </p:blipFill>
        <p:spPr>
          <a:xfrm>
            <a:off x="0" y="3345435"/>
            <a:ext cx="9144001" cy="745004"/>
          </a:xfrm>
          <a:prstGeom prst="rect">
            <a:avLst/>
          </a:prstGeom>
        </p:spPr>
      </p:pic>
      <p:sp>
        <p:nvSpPr>
          <p:cNvPr id="9" name="Szövegdoboz 8"/>
          <p:cNvSpPr txBox="1"/>
          <p:nvPr/>
        </p:nvSpPr>
        <p:spPr>
          <a:xfrm>
            <a:off x="100639" y="500814"/>
            <a:ext cx="8947109" cy="646331"/>
          </a:xfrm>
          <a:prstGeom prst="rect">
            <a:avLst/>
          </a:prstGeom>
          <a:noFill/>
        </p:spPr>
        <p:txBody>
          <a:bodyPr wrap="square" rtlCol="0">
            <a:spAutoFit/>
          </a:bodyPr>
          <a:lstStyle/>
          <a:p>
            <a:r>
              <a:rPr lang="en-US" dirty="0" smtClean="0">
                <a:solidFill>
                  <a:schemeClr val="accent6"/>
                </a:solidFill>
              </a:rPr>
              <a:t>Execute latencies of FMADD instructions with and without ASIMD capability</a:t>
            </a:r>
          </a:p>
          <a:p>
            <a:r>
              <a:rPr lang="en-US" dirty="0">
                <a:solidFill>
                  <a:schemeClr val="accent6"/>
                </a:solidFill>
              </a:rPr>
              <a:t> </a:t>
            </a:r>
            <a:r>
              <a:rPr lang="en-US" dirty="0" smtClean="0">
                <a:solidFill>
                  <a:schemeClr val="accent6"/>
                </a:solidFill>
              </a:rPr>
              <a:t> [122]</a:t>
            </a:r>
          </a:p>
        </p:txBody>
      </p:sp>
    </p:spTree>
    <p:extLst>
      <p:ext uri="{BB962C8B-B14F-4D97-AF65-F5344CB8AC3E}">
        <p14:creationId xmlns:p14="http://schemas.microsoft.com/office/powerpoint/2010/main" val="27354315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smtClean="0">
                <a:solidFill>
                  <a:srgbClr val="FFFFFF"/>
                </a:solidFill>
              </a:rPr>
              <a:t>10e</a:t>
            </a:r>
            <a:r>
              <a:rPr lang="hu-HU" dirty="0" smtClean="0">
                <a:solidFill>
                  <a:srgbClr val="FFFFFF"/>
                </a:solidFill>
              </a:rPr>
              <a:t>)</a:t>
            </a:r>
            <a:endParaRPr lang="en-US" dirty="0"/>
          </a:p>
        </p:txBody>
      </p:sp>
      <p:sp>
        <p:nvSpPr>
          <p:cNvPr id="3" name="Szövegdoboz 2"/>
          <p:cNvSpPr txBox="1"/>
          <p:nvPr/>
        </p:nvSpPr>
        <p:spPr>
          <a:xfrm>
            <a:off x="75143" y="510441"/>
            <a:ext cx="7922810" cy="369332"/>
          </a:xfrm>
          <a:prstGeom prst="rect">
            <a:avLst/>
          </a:prstGeom>
          <a:noFill/>
        </p:spPr>
        <p:txBody>
          <a:bodyPr wrap="none" rtlCol="0">
            <a:spAutoFit/>
          </a:bodyPr>
          <a:lstStyle/>
          <a:p>
            <a:r>
              <a:rPr lang="en-US" dirty="0" smtClean="0">
                <a:solidFill>
                  <a:schemeClr val="accent6"/>
                </a:solidFill>
              </a:rPr>
              <a:t>Implementation of ASIMD pipelines in subsequent ARM processors</a:t>
            </a:r>
          </a:p>
        </p:txBody>
      </p:sp>
      <p:sp>
        <p:nvSpPr>
          <p:cNvPr id="5" name="Szövegdoboz 4"/>
          <p:cNvSpPr txBox="1"/>
          <p:nvPr/>
        </p:nvSpPr>
        <p:spPr>
          <a:xfrm>
            <a:off x="251520" y="959240"/>
            <a:ext cx="8605882" cy="164660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The </a:t>
            </a:r>
            <a:r>
              <a:rPr lang="en-US" sz="1600" dirty="0" smtClean="0">
                <a:solidFill>
                  <a:srgbClr val="FF0000"/>
                </a:solidFill>
              </a:rPr>
              <a:t>ASIMD</a:t>
            </a:r>
            <a:r>
              <a:rPr lang="en-US" sz="1600" dirty="0" smtClean="0"/>
              <a:t> capability of the A57 processors was officially </a:t>
            </a:r>
            <a:r>
              <a:rPr lang="en-US" sz="1600" dirty="0" smtClean="0">
                <a:solidFill>
                  <a:srgbClr val="0070C0"/>
                </a:solidFill>
              </a:rPr>
              <a:t>disclosed</a:t>
            </a:r>
            <a:r>
              <a:rPr lang="en-US" sz="1600" dirty="0" smtClean="0"/>
              <a:t> in the </a:t>
            </a:r>
          </a:p>
          <a:p>
            <a:r>
              <a:rPr lang="en-US" sz="1600" dirty="0" smtClean="0"/>
              <a:t>      Software Optimization Guide of this processor only </a:t>
            </a:r>
            <a:r>
              <a:rPr lang="en-US" sz="1600" dirty="0" smtClean="0">
                <a:solidFill>
                  <a:srgbClr val="0070C0"/>
                </a:solidFill>
              </a:rPr>
              <a:t>in 01/2015</a:t>
            </a:r>
            <a:r>
              <a:rPr lang="en-US" sz="1600" dirty="0" smtClean="0"/>
              <a:t>, </a:t>
            </a:r>
            <a:r>
              <a:rPr lang="en-US" sz="1600" dirty="0" smtClean="0">
                <a:solidFill>
                  <a:srgbClr val="0070C0"/>
                </a:solidFill>
              </a:rPr>
              <a:t>many years </a:t>
            </a:r>
          </a:p>
          <a:p>
            <a:pPr>
              <a:spcAft>
                <a:spcPts val="600"/>
              </a:spcAft>
            </a:pPr>
            <a:r>
              <a:rPr lang="en-US" sz="1600" dirty="0">
                <a:solidFill>
                  <a:srgbClr val="0070C0"/>
                </a:solidFill>
              </a:rPr>
              <a:t> </a:t>
            </a:r>
            <a:r>
              <a:rPr lang="en-US" sz="1600" dirty="0" smtClean="0">
                <a:solidFill>
                  <a:srgbClr val="0070C0"/>
                </a:solidFill>
              </a:rPr>
              <a:t>     after its introduction </a:t>
            </a:r>
            <a:r>
              <a:rPr lang="en-US" sz="1600" dirty="0" smtClean="0"/>
              <a:t>(10/2012).</a:t>
            </a:r>
          </a:p>
          <a:p>
            <a:pPr marL="285750" indent="-285750">
              <a:buFont typeface="Arial" panose="020B0604020202020204" pitchFamily="34" charset="0"/>
              <a:buChar char="•"/>
            </a:pPr>
            <a:r>
              <a:rPr lang="en-US" sz="1600" dirty="0" smtClean="0"/>
              <a:t>According to the available documentation, the </a:t>
            </a:r>
            <a:r>
              <a:rPr lang="en-US" sz="1600" dirty="0" smtClean="0">
                <a:solidFill>
                  <a:srgbClr val="0070C0"/>
                </a:solidFill>
              </a:rPr>
              <a:t>high-performance models </a:t>
            </a:r>
          </a:p>
          <a:p>
            <a:r>
              <a:rPr lang="en-US" sz="1600" dirty="0">
                <a:solidFill>
                  <a:srgbClr val="0070C0"/>
                </a:solidFill>
              </a:rPr>
              <a:t> </a:t>
            </a:r>
            <a:r>
              <a:rPr lang="en-US" sz="1600" dirty="0" smtClean="0">
                <a:solidFill>
                  <a:srgbClr val="0070C0"/>
                </a:solidFill>
              </a:rPr>
              <a:t>     implementing the ARM8 ISA </a:t>
            </a:r>
            <a:r>
              <a:rPr lang="en-US" sz="1600" dirty="0" smtClean="0"/>
              <a:t>(Cortex-A57/72/73 etc.) </a:t>
            </a:r>
            <a:r>
              <a:rPr lang="en-US" sz="1600" dirty="0" smtClean="0">
                <a:solidFill>
                  <a:srgbClr val="0070C0"/>
                </a:solidFill>
              </a:rPr>
              <a:t>provide this feature</a:t>
            </a:r>
          </a:p>
          <a:p>
            <a:r>
              <a:rPr lang="en-US" sz="1600" dirty="0">
                <a:solidFill>
                  <a:srgbClr val="0070C0"/>
                </a:solidFill>
              </a:rPr>
              <a:t> </a:t>
            </a:r>
            <a:r>
              <a:rPr lang="en-US" sz="1600" dirty="0" smtClean="0">
                <a:solidFill>
                  <a:srgbClr val="0070C0"/>
                </a:solidFill>
              </a:rPr>
              <a:t>     whereas the low-performance models</a:t>
            </a:r>
            <a:r>
              <a:rPr lang="en-US" sz="1600" dirty="0" smtClean="0"/>
              <a:t>, like the Cortex-A53 etc. </a:t>
            </a:r>
            <a:r>
              <a:rPr lang="en-US" sz="1600" dirty="0" smtClean="0">
                <a:solidFill>
                  <a:srgbClr val="0070C0"/>
                </a:solidFill>
              </a:rPr>
              <a:t>not</a:t>
            </a:r>
            <a:r>
              <a:rPr lang="en-US" sz="1600" dirty="0" smtClean="0"/>
              <a:t>).</a:t>
            </a:r>
          </a:p>
        </p:txBody>
      </p:sp>
    </p:spTree>
    <p:extLst>
      <p:ext uri="{BB962C8B-B14F-4D97-AF65-F5344CB8AC3E}">
        <p14:creationId xmlns:p14="http://schemas.microsoft.com/office/powerpoint/2010/main" val="348291905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anandtech.com/doci/8718/Hiroshige.Goto.png"/>
          <p:cNvPicPr>
            <a:picLocks noChangeAspect="1" noChangeArrowheads="1"/>
          </p:cNvPicPr>
          <p:nvPr/>
        </p:nvPicPr>
        <p:blipFill rotWithShape="1">
          <a:blip r:embed="rId2">
            <a:extLst>
              <a:ext uri="{28A0092B-C50C-407E-A947-70E740481C1C}">
                <a14:useLocalDpi xmlns:a14="http://schemas.microsoft.com/office/drawing/2010/main" val="0"/>
              </a:ext>
            </a:extLst>
          </a:blip>
          <a:srcRect l="1555" t="4447" r="1524" b="1472"/>
          <a:stretch/>
        </p:blipFill>
        <p:spPr bwMode="auto">
          <a:xfrm>
            <a:off x="135015" y="1163003"/>
            <a:ext cx="8847475" cy="5551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65" y="508407"/>
            <a:ext cx="8607934" cy="369332"/>
          </a:xfrm>
          <a:prstGeom prst="rect">
            <a:avLst/>
          </a:prstGeom>
          <a:noFill/>
        </p:spPr>
        <p:txBody>
          <a:bodyPr wrap="none" rtlCol="0">
            <a:spAutoFit/>
          </a:bodyPr>
          <a:lstStyle/>
          <a:p>
            <a:r>
              <a:rPr lang="en-US" dirty="0" smtClean="0">
                <a:solidFill>
                  <a:srgbClr val="2D2D8A"/>
                </a:solidFill>
              </a:rPr>
              <a:t>Actual p</a:t>
            </a:r>
            <a:r>
              <a:rPr lang="hu-HU" dirty="0" err="1" smtClean="0">
                <a:solidFill>
                  <a:srgbClr val="2D2D8A"/>
                </a:solidFill>
              </a:rPr>
              <a:t>ipeline</a:t>
            </a:r>
            <a:r>
              <a:rPr lang="hu-HU" dirty="0" smtClean="0">
                <a:solidFill>
                  <a:srgbClr val="2D2D8A"/>
                </a:solidFill>
              </a:rPr>
              <a:t> structure of the Cortex-A57 core (alternative view) </a:t>
            </a:r>
            <a:r>
              <a:rPr lang="hu-HU" dirty="0" smtClean="0">
                <a:solidFill>
                  <a:srgbClr val="000000"/>
                </a:solidFill>
              </a:rPr>
              <a:t>[71]</a:t>
            </a:r>
            <a:endParaRPr lang="hu-HU" dirty="0">
              <a:solidFill>
                <a:srgbClr val="000000"/>
              </a:solidFill>
            </a:endParaRPr>
          </a:p>
        </p:txBody>
      </p:sp>
      <p:sp>
        <p:nvSpPr>
          <p:cNvPr id="6"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11</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4743585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577" y="507163"/>
            <a:ext cx="7838877" cy="369332"/>
          </a:xfrm>
          <a:prstGeom prst="rect">
            <a:avLst/>
          </a:prstGeom>
          <a:noFill/>
        </p:spPr>
        <p:txBody>
          <a:bodyPr wrap="none" rtlCol="0">
            <a:spAutoFit/>
          </a:bodyPr>
          <a:lstStyle/>
          <a:p>
            <a:r>
              <a:rPr lang="en-US" dirty="0" smtClean="0">
                <a:solidFill>
                  <a:srgbClr val="2D2D8A"/>
                </a:solidFill>
              </a:rPr>
              <a:t>Cortex-</a:t>
            </a:r>
            <a:r>
              <a:rPr lang="en-US" dirty="0" err="1" smtClean="0">
                <a:solidFill>
                  <a:srgbClr val="2D2D8A"/>
                </a:solidFill>
              </a:rPr>
              <a:t>A57</a:t>
            </a:r>
            <a:r>
              <a:rPr lang="hu-HU" dirty="0" smtClean="0">
                <a:solidFill>
                  <a:srgbClr val="2D2D8A"/>
                </a:solidFill>
              </a:rPr>
              <a:t>/A53</a:t>
            </a:r>
            <a:r>
              <a:rPr lang="en-US" dirty="0" smtClean="0">
                <a:solidFill>
                  <a:srgbClr val="2D2D8A"/>
                </a:solidFill>
              </a:rPr>
              <a:t> performance - </a:t>
            </a:r>
            <a:r>
              <a:rPr lang="hu-HU" dirty="0" smtClean="0">
                <a:solidFill>
                  <a:srgbClr val="2D2D8A"/>
                </a:solidFill>
              </a:rPr>
              <a:t> compared to the Cortex-A15</a:t>
            </a:r>
            <a:r>
              <a:rPr lang="en-US" dirty="0" smtClean="0">
                <a:solidFill>
                  <a:srgbClr val="2D2D8A"/>
                </a:solidFill>
              </a:rPr>
              <a:t> </a:t>
            </a:r>
            <a:r>
              <a:rPr lang="en-US" dirty="0" smtClean="0">
                <a:solidFill>
                  <a:srgbClr val="000000"/>
                </a:solidFill>
              </a:rPr>
              <a:t>[</a:t>
            </a:r>
            <a:r>
              <a:rPr lang="hu-HU" dirty="0" smtClean="0">
                <a:solidFill>
                  <a:srgbClr val="000000"/>
                </a:solidFill>
              </a:rPr>
              <a:t>55</a:t>
            </a:r>
            <a:r>
              <a:rPr lang="en-US" dirty="0" smtClean="0">
                <a:solidFill>
                  <a:srgbClr val="000000"/>
                </a:solidFill>
              </a:rPr>
              <a:t>]</a:t>
            </a:r>
            <a:endParaRPr lang="en-US" dirty="0">
              <a:solidFill>
                <a:srgbClr val="000000"/>
              </a:solidFill>
            </a:endParaRPr>
          </a:p>
        </p:txBody>
      </p:sp>
      <p:grpSp>
        <p:nvGrpSpPr>
          <p:cNvPr id="11" name="Group 10"/>
          <p:cNvGrpSpPr/>
          <p:nvPr/>
        </p:nvGrpSpPr>
        <p:grpSpPr>
          <a:xfrm>
            <a:off x="116505" y="862762"/>
            <a:ext cx="8730631" cy="4994070"/>
            <a:chOff x="611560" y="910205"/>
            <a:chExt cx="7920880" cy="4589025"/>
          </a:xfrm>
        </p:grpSpPr>
        <p:grpSp>
          <p:nvGrpSpPr>
            <p:cNvPr id="7" name="Group 6"/>
            <p:cNvGrpSpPr/>
            <p:nvPr/>
          </p:nvGrpSpPr>
          <p:grpSpPr>
            <a:xfrm>
              <a:off x="611560" y="910205"/>
              <a:ext cx="7716670" cy="4589025"/>
              <a:chOff x="611560" y="1765299"/>
              <a:chExt cx="7716670" cy="4589025"/>
            </a:xfrm>
          </p:grpSpPr>
          <p:pic>
            <p:nvPicPr>
              <p:cNvPr id="21506" name="Picture 2" descr="http://www.extremetech.com/wp-content/uploads/2014/05/arm-a57-64bit-armv8-vs-32bit-cortex-a15.jpg"/>
              <p:cNvPicPr>
                <a:picLocks noChangeAspect="1" noChangeArrowheads="1"/>
              </p:cNvPicPr>
              <p:nvPr/>
            </p:nvPicPr>
            <p:blipFill rotWithShape="1">
              <a:blip r:embed="rId2">
                <a:extLst>
                  <a:ext uri="{28A0092B-C50C-407E-A947-70E740481C1C}">
                    <a14:useLocalDpi xmlns:a14="http://schemas.microsoft.com/office/drawing/2010/main" val="0"/>
                  </a:ext>
                </a:extLst>
              </a:blip>
              <a:srcRect l="25600" t="19873"/>
              <a:stretch/>
            </p:blipFill>
            <p:spPr bwMode="auto">
              <a:xfrm>
                <a:off x="719278" y="1765299"/>
                <a:ext cx="7608952" cy="458902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611560" y="1853825"/>
                <a:ext cx="1935215" cy="346538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6" name="Rounded Rectangle 5"/>
              <p:cNvSpPr/>
              <p:nvPr/>
            </p:nvSpPr>
            <p:spPr bwMode="auto">
              <a:xfrm>
                <a:off x="3941930" y="5859270"/>
                <a:ext cx="4386300" cy="495054"/>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10" name="Rectangle 9"/>
            <p:cNvSpPr/>
            <p:nvPr/>
          </p:nvSpPr>
          <p:spPr bwMode="auto">
            <a:xfrm>
              <a:off x="7362310" y="2033845"/>
              <a:ext cx="965920" cy="121513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2" name="Picture 2" descr="http://www.extremetech.com/wp-content/uploads/2014/05/arm-a57-64bit-armv8-vs-32bit-cortex-a15.jpg"/>
            <p:cNvPicPr>
              <a:picLocks noChangeAspect="1" noChangeArrowheads="1"/>
            </p:cNvPicPr>
            <p:nvPr/>
          </p:nvPicPr>
          <p:blipFill rotWithShape="1">
            <a:blip r:embed="rId2">
              <a:extLst>
                <a:ext uri="{28A0092B-C50C-407E-A947-70E740481C1C}">
                  <a14:useLocalDpi xmlns:a14="http://schemas.microsoft.com/office/drawing/2010/main" val="0"/>
                </a:ext>
              </a:extLst>
            </a:blip>
            <a:srcRect l="90357" t="37905" r="-1" b="38761"/>
            <a:stretch/>
          </p:blipFill>
          <p:spPr bwMode="auto">
            <a:xfrm>
              <a:off x="7405180" y="2306574"/>
              <a:ext cx="1127260" cy="15274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12</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507684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061" y="505057"/>
            <a:ext cx="1723100" cy="369332"/>
          </a:xfrm>
          <a:prstGeom prst="rect">
            <a:avLst/>
          </a:prstGeom>
          <a:noFill/>
        </p:spPr>
        <p:txBody>
          <a:bodyPr wrap="none" rtlCol="0">
            <a:spAutoFit/>
          </a:bodyPr>
          <a:lstStyle/>
          <a:p>
            <a:r>
              <a:rPr lang="en-US" dirty="0" smtClean="0">
                <a:solidFill>
                  <a:srgbClr val="333399"/>
                </a:solidFill>
              </a:rPr>
              <a:t>2.</a:t>
            </a:r>
            <a:r>
              <a:rPr lang="hu-HU" dirty="0" smtClean="0">
                <a:solidFill>
                  <a:srgbClr val="333399"/>
                </a:solidFill>
              </a:rPr>
              <a:t>1</a:t>
            </a:r>
            <a:r>
              <a:rPr lang="en-US" dirty="0" smtClean="0">
                <a:solidFill>
                  <a:srgbClr val="333399"/>
                </a:solidFill>
              </a:rPr>
              <a:t> </a:t>
            </a:r>
            <a:r>
              <a:rPr lang="hu-HU" dirty="0" smtClean="0">
                <a:solidFill>
                  <a:srgbClr val="333399"/>
                </a:solidFill>
              </a:rPr>
              <a:t>Overview</a:t>
            </a:r>
            <a:endParaRPr lang="en-US" dirty="0">
              <a:solidFill>
                <a:srgbClr val="333399"/>
              </a:solidFill>
            </a:endParaRPr>
          </a:p>
        </p:txBody>
      </p:sp>
      <p:sp>
        <p:nvSpPr>
          <p:cNvPr id="6"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(1)</a:t>
            </a:r>
            <a:endParaRPr lang="en-US" dirty="0">
              <a:solidFill>
                <a:srgbClr val="FFFFFF"/>
              </a:solidFill>
            </a:endParaRPr>
          </a:p>
        </p:txBody>
      </p:sp>
      <p:sp>
        <p:nvSpPr>
          <p:cNvPr id="2" name="TextBox 1"/>
          <p:cNvSpPr txBox="1"/>
          <p:nvPr/>
        </p:nvSpPr>
        <p:spPr>
          <a:xfrm>
            <a:off x="571758" y="957790"/>
            <a:ext cx="8751370" cy="1723549"/>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solidFill>
                  <a:srgbClr val="000000"/>
                </a:solidFill>
              </a:rPr>
              <a:t>There are </a:t>
            </a:r>
            <a:r>
              <a:rPr lang="hu-HU" sz="1600" dirty="0" smtClean="0">
                <a:solidFill>
                  <a:srgbClr val="0070C0"/>
                </a:solidFill>
              </a:rPr>
              <a:t>eight</a:t>
            </a:r>
            <a:r>
              <a:rPr lang="en-US" sz="1600" dirty="0" smtClean="0">
                <a:solidFill>
                  <a:srgbClr val="0070C0"/>
                </a:solidFill>
              </a:rPr>
              <a:t> ARM ISA versions</a:t>
            </a:r>
            <a:r>
              <a:rPr lang="en-US" sz="1600" dirty="0" smtClean="0">
                <a:solidFill>
                  <a:srgbClr val="000000"/>
                </a:solidFill>
              </a:rPr>
              <a:t>, designated as </a:t>
            </a:r>
            <a:r>
              <a:rPr lang="en-US" sz="1600" dirty="0" smtClean="0">
                <a:solidFill>
                  <a:srgbClr val="FF0000"/>
                </a:solidFill>
              </a:rPr>
              <a:t>ARMv1 to ARMv8</a:t>
            </a:r>
            <a:r>
              <a:rPr lang="en-US" sz="1600" dirty="0" smtClean="0">
                <a:solidFill>
                  <a:srgbClr val="000000"/>
                </a:solidFill>
              </a:rPr>
              <a:t>. </a:t>
            </a:r>
          </a:p>
          <a:p>
            <a:pPr>
              <a:spcAft>
                <a:spcPts val="400"/>
              </a:spcAft>
            </a:pPr>
            <a:r>
              <a:rPr lang="en-US" sz="1600" dirty="0" smtClean="0">
                <a:solidFill>
                  <a:srgbClr val="000000"/>
                </a:solidFill>
              </a:rPr>
              <a:t>    These are described </a:t>
            </a:r>
            <a:r>
              <a:rPr lang="en-US" sz="1600" dirty="0">
                <a:solidFill>
                  <a:srgbClr val="000000"/>
                </a:solidFill>
              </a:rPr>
              <a:t>in the related Architecture Reference Manuals</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0070C0"/>
                </a:solidFill>
              </a:rPr>
              <a:t>earliest versions </a:t>
            </a:r>
            <a:r>
              <a:rPr lang="en-US" sz="1600" dirty="0" smtClean="0">
                <a:solidFill>
                  <a:srgbClr val="000000"/>
                </a:solidFill>
              </a:rPr>
              <a:t>(ARMv1 and ARMv2) provided an </a:t>
            </a:r>
            <a:r>
              <a:rPr lang="en-US" sz="1600" dirty="0" smtClean="0">
                <a:solidFill>
                  <a:srgbClr val="0070C0"/>
                </a:solidFill>
              </a:rPr>
              <a:t>address range of only </a:t>
            </a:r>
          </a:p>
          <a:p>
            <a:pPr>
              <a:spcAft>
                <a:spcPts val="400"/>
              </a:spcAft>
            </a:pPr>
            <a:r>
              <a:rPr lang="en-US" sz="1600" dirty="0">
                <a:solidFill>
                  <a:srgbClr val="0070C0"/>
                </a:solidFill>
              </a:rPr>
              <a:t> </a:t>
            </a:r>
            <a:r>
              <a:rPr lang="en-US" sz="1600" dirty="0" smtClean="0">
                <a:solidFill>
                  <a:srgbClr val="0070C0"/>
                </a:solidFill>
              </a:rPr>
              <a:t>     26 bits</a:t>
            </a:r>
            <a:r>
              <a:rPr lang="en-US" sz="1600" dirty="0" smtClean="0">
                <a:solidFill>
                  <a:srgbClr val="000000"/>
                </a:solidFill>
              </a:rPr>
              <a:t>, the </a:t>
            </a:r>
            <a:r>
              <a:rPr lang="en-US" sz="1600" dirty="0" smtClean="0">
                <a:solidFill>
                  <a:srgbClr val="0070C0"/>
                </a:solidFill>
              </a:rPr>
              <a:t>first ISA version with 32 bit address range was the ARMv3.</a:t>
            </a:r>
          </a:p>
          <a:p>
            <a:pPr marL="285750" indent="-285750">
              <a:buFont typeface="Arial" panose="020B0604020202020204" pitchFamily="34" charset="0"/>
              <a:buChar char="•"/>
            </a:pPr>
            <a:r>
              <a:rPr lang="en-US" sz="1600" dirty="0">
                <a:solidFill>
                  <a:srgbClr val="000000"/>
                </a:solidFill>
              </a:rPr>
              <a:t>A</a:t>
            </a:r>
            <a:r>
              <a:rPr lang="en-US" sz="1600" dirty="0" smtClean="0">
                <a:solidFill>
                  <a:srgbClr val="000000"/>
                </a:solidFill>
              </a:rPr>
              <a:t>ccordingly, we consider the </a:t>
            </a:r>
            <a:r>
              <a:rPr lang="en-US" sz="1600" dirty="0">
                <a:solidFill>
                  <a:srgbClr val="000000"/>
                </a:solidFill>
              </a:rPr>
              <a:t>I</a:t>
            </a:r>
            <a:r>
              <a:rPr lang="en-US" sz="1600" dirty="0" smtClean="0">
                <a:solidFill>
                  <a:srgbClr val="000000"/>
                </a:solidFill>
              </a:rPr>
              <a:t>SA version </a:t>
            </a:r>
            <a:r>
              <a:rPr lang="en-US" sz="1600" dirty="0" smtClean="0">
                <a:solidFill>
                  <a:srgbClr val="0070C0"/>
                </a:solidFill>
              </a:rPr>
              <a:t>ARMv3</a:t>
            </a:r>
            <a:r>
              <a:rPr lang="en-US" sz="1600" dirty="0" smtClean="0">
                <a:solidFill>
                  <a:srgbClr val="000000"/>
                </a:solidFill>
              </a:rPr>
              <a:t> as </a:t>
            </a:r>
            <a:r>
              <a:rPr lang="en-US" sz="1600" dirty="0" smtClean="0">
                <a:solidFill>
                  <a:srgbClr val="FF0000"/>
                </a:solidFill>
              </a:rPr>
              <a:t>ARM’s basic ISA</a:t>
            </a:r>
            <a:r>
              <a:rPr lang="en-US" sz="1600" dirty="0" smtClean="0">
                <a:solidFill>
                  <a:srgbClr val="000000"/>
                </a:solidFill>
              </a:rPr>
              <a:t> and discuss</a:t>
            </a:r>
          </a:p>
          <a:p>
            <a:r>
              <a:rPr lang="en-US" sz="1600" dirty="0">
                <a:solidFill>
                  <a:srgbClr val="000000"/>
                </a:solidFill>
              </a:rPr>
              <a:t> </a:t>
            </a:r>
            <a:r>
              <a:rPr lang="en-US" sz="1600" dirty="0" smtClean="0">
                <a:solidFill>
                  <a:srgbClr val="000000"/>
                </a:solidFill>
              </a:rPr>
              <a:t>     </a:t>
            </a:r>
            <a:r>
              <a:rPr lang="hu-HU" sz="1600" dirty="0" smtClean="0">
                <a:solidFill>
                  <a:srgbClr val="000000"/>
                </a:solidFill>
              </a:rPr>
              <a:t> its </a:t>
            </a:r>
            <a:r>
              <a:rPr lang="en-US" sz="1600" dirty="0" smtClean="0">
                <a:solidFill>
                  <a:srgbClr val="000000"/>
                </a:solidFill>
              </a:rPr>
              <a:t>evolution </a:t>
            </a:r>
            <a:r>
              <a:rPr lang="hu-HU" sz="1600" dirty="0" smtClean="0">
                <a:solidFill>
                  <a:srgbClr val="000000"/>
                </a:solidFill>
              </a:rPr>
              <a:t>subsequently.</a:t>
            </a:r>
            <a:endParaRPr lang="en-US" sz="1600" dirty="0">
              <a:solidFill>
                <a:srgbClr val="000000"/>
              </a:solidFill>
            </a:endParaRP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8827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2425" y="1297276"/>
            <a:ext cx="8439150" cy="5210175"/>
            <a:chOff x="352425" y="823913"/>
            <a:chExt cx="8439150" cy="5210175"/>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823913"/>
              <a:ext cx="843915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3" t="1995" r="42869" b="92322"/>
            <a:stretch/>
          </p:blipFill>
          <p:spPr bwMode="auto">
            <a:xfrm>
              <a:off x="4386649" y="824518"/>
              <a:ext cx="840259" cy="29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283" t="1995" r="42869" b="92322"/>
            <a:stretch/>
          </p:blipFill>
          <p:spPr bwMode="auto">
            <a:xfrm>
              <a:off x="5112060" y="1152692"/>
              <a:ext cx="26724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83" t="1995" r="42869" b="92322"/>
            <a:stretch/>
          </p:blipFill>
          <p:spPr bwMode="auto">
            <a:xfrm>
              <a:off x="6597225" y="825426"/>
              <a:ext cx="840259"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Box 9"/>
          <p:cNvSpPr txBox="1"/>
          <p:nvPr/>
        </p:nvSpPr>
        <p:spPr>
          <a:xfrm>
            <a:off x="75966" y="507653"/>
            <a:ext cx="7427033" cy="369332"/>
          </a:xfrm>
          <a:prstGeom prst="rect">
            <a:avLst/>
          </a:prstGeom>
          <a:noFill/>
        </p:spPr>
        <p:txBody>
          <a:bodyPr wrap="none" rtlCol="0">
            <a:spAutoFit/>
          </a:bodyPr>
          <a:lstStyle/>
          <a:p>
            <a:r>
              <a:rPr lang="en-US" dirty="0" smtClean="0">
                <a:solidFill>
                  <a:srgbClr val="2D2D8A"/>
                </a:solidFill>
              </a:rPr>
              <a:t>Example: </a:t>
            </a:r>
            <a:r>
              <a:rPr lang="hu-HU" dirty="0" smtClean="0">
                <a:solidFill>
                  <a:srgbClr val="2D2D8A"/>
                </a:solidFill>
              </a:rPr>
              <a:t>A</a:t>
            </a:r>
            <a:r>
              <a:rPr lang="en-US" dirty="0" smtClean="0">
                <a:solidFill>
                  <a:srgbClr val="2D2D8A"/>
                </a:solidFill>
              </a:rPr>
              <a:t> Cortex-</a:t>
            </a:r>
            <a:r>
              <a:rPr lang="en-US" dirty="0" err="1" smtClean="0">
                <a:solidFill>
                  <a:srgbClr val="2D2D8A"/>
                </a:solidFill>
              </a:rPr>
              <a:t>A57</a:t>
            </a:r>
            <a:r>
              <a:rPr lang="en-US" dirty="0" smtClean="0">
                <a:solidFill>
                  <a:srgbClr val="2D2D8A"/>
                </a:solidFill>
              </a:rPr>
              <a:t>/Cortex-</a:t>
            </a:r>
            <a:r>
              <a:rPr lang="en-US" dirty="0" err="1" smtClean="0">
                <a:solidFill>
                  <a:srgbClr val="2D2D8A"/>
                </a:solidFill>
              </a:rPr>
              <a:t>A53</a:t>
            </a:r>
            <a:r>
              <a:rPr lang="en-US" dirty="0" smtClean="0">
                <a:solidFill>
                  <a:srgbClr val="2D2D8A"/>
                </a:solidFill>
              </a:rPr>
              <a:t> </a:t>
            </a:r>
            <a:r>
              <a:rPr lang="en-US" dirty="0" err="1" smtClean="0">
                <a:solidFill>
                  <a:srgbClr val="2D2D8A"/>
                </a:solidFill>
              </a:rPr>
              <a:t>big.LITTLE</a:t>
            </a:r>
            <a:r>
              <a:rPr lang="en-US" dirty="0" smtClean="0">
                <a:solidFill>
                  <a:srgbClr val="2D2D8A"/>
                </a:solidFill>
              </a:rPr>
              <a:t> system </a:t>
            </a:r>
            <a:r>
              <a:rPr lang="en-US" dirty="0" smtClean="0">
                <a:solidFill>
                  <a:srgbClr val="000000"/>
                </a:solidFill>
              </a:rPr>
              <a:t>[</a:t>
            </a:r>
            <a:r>
              <a:rPr lang="hu-HU" dirty="0" smtClean="0">
                <a:solidFill>
                  <a:srgbClr val="000000"/>
                </a:solidFill>
              </a:rPr>
              <a:t>52</a:t>
            </a:r>
            <a:r>
              <a:rPr lang="en-US" dirty="0" smtClean="0">
                <a:solidFill>
                  <a:srgbClr val="000000"/>
                </a:solidFill>
              </a:rPr>
              <a:t>] </a:t>
            </a:r>
            <a:endParaRPr lang="en-US" dirty="0">
              <a:solidFill>
                <a:srgbClr val="000000"/>
              </a:solidFill>
            </a:endParaRPr>
          </a:p>
        </p:txBody>
      </p:sp>
      <p:sp>
        <p:nvSpPr>
          <p:cNvPr id="12" name="Title 6"/>
          <p:cNvSpPr>
            <a:spLocks noGrp="1"/>
          </p:cNvSpPr>
          <p:nvPr>
            <p:ph type="title"/>
          </p:nvPr>
        </p:nvSpPr>
        <p:spPr>
          <a:xfrm>
            <a:off x="-28574" y="-38100"/>
            <a:ext cx="9172574" cy="40005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.2.1 </a:t>
            </a:r>
            <a:r>
              <a:rPr lang="en-US" dirty="0">
                <a:solidFill>
                  <a:srgbClr val="FFFFFF"/>
                </a:solidFill>
              </a:rPr>
              <a:t>The high performance Cortex-A57 </a:t>
            </a:r>
            <a:r>
              <a:rPr lang="hu-HU" dirty="0">
                <a:solidFill>
                  <a:srgbClr val="FFFFFF"/>
                </a:solidFill>
              </a:rPr>
              <a:t>(</a:t>
            </a:r>
            <a:r>
              <a:rPr lang="en-US" dirty="0">
                <a:solidFill>
                  <a:srgbClr val="FFFFFF"/>
                </a:solidFill>
              </a:rPr>
              <a:t>13</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2914615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5.2.2 The </a:t>
            </a:r>
            <a:r>
              <a:rPr lang="hu-HU" sz="1900" dirty="0" smtClean="0">
                <a:solidFill>
                  <a:srgbClr val="FFFFFF"/>
                </a:solidFill>
              </a:rPr>
              <a:t>high performance</a:t>
            </a:r>
            <a:r>
              <a:rPr lang="en-US" sz="1900" dirty="0" smtClean="0">
                <a:solidFill>
                  <a:srgbClr val="FFFFFF"/>
                </a:solidFill>
              </a:rPr>
              <a:t> Cortex-A</a:t>
            </a:r>
            <a:r>
              <a:rPr lang="hu-HU" sz="1900" dirty="0" smtClean="0">
                <a:solidFill>
                  <a:srgbClr val="FFFFFF"/>
                </a:solidFill>
              </a:rPr>
              <a:t>72</a:t>
            </a:r>
            <a:endParaRPr lang="hu-HU" sz="1900" dirty="0">
              <a:solidFill>
                <a:srgbClr val="FFFFFF"/>
              </a:solidFill>
            </a:endParaRPr>
          </a:p>
        </p:txBody>
      </p:sp>
    </p:spTree>
    <p:extLst>
      <p:ext uri="{BB962C8B-B14F-4D97-AF65-F5344CB8AC3E}">
        <p14:creationId xmlns:p14="http://schemas.microsoft.com/office/powerpoint/2010/main" val="140953732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7437" y="505751"/>
            <a:ext cx="7415748" cy="369332"/>
          </a:xfrm>
          <a:prstGeom prst="rect">
            <a:avLst/>
          </a:prstGeom>
          <a:noFill/>
        </p:spPr>
        <p:txBody>
          <a:bodyPr wrap="none">
            <a:spAutoFit/>
          </a:bodyPr>
          <a:lstStyle/>
          <a:p>
            <a:pPr>
              <a:defRPr/>
            </a:pPr>
            <a:r>
              <a:rPr lang="en-US" dirty="0" smtClean="0">
                <a:solidFill>
                  <a:srgbClr val="2D2D8A"/>
                </a:solidFill>
              </a:rPr>
              <a:t>5.2.2 </a:t>
            </a:r>
            <a:r>
              <a:rPr lang="en-US" dirty="0">
                <a:solidFill>
                  <a:srgbClr val="2D2D8A"/>
                </a:solidFill>
              </a:rPr>
              <a:t>The high performance </a:t>
            </a:r>
            <a:r>
              <a:rPr lang="en-US" dirty="0" smtClean="0">
                <a:solidFill>
                  <a:srgbClr val="2D2D8A"/>
                </a:solidFill>
              </a:rPr>
              <a:t>Cortex-A</a:t>
            </a:r>
            <a:r>
              <a:rPr lang="hu-HU" dirty="0" smtClean="0">
                <a:solidFill>
                  <a:srgbClr val="2D2D8A"/>
                </a:solidFill>
              </a:rPr>
              <a:t>72</a:t>
            </a:r>
            <a:r>
              <a:rPr lang="en-US" dirty="0" smtClean="0">
                <a:solidFill>
                  <a:srgbClr val="2D2D8A"/>
                </a:solidFill>
              </a:rPr>
              <a:t> (</a:t>
            </a:r>
            <a:r>
              <a:rPr lang="hu-HU" dirty="0" smtClean="0">
                <a:solidFill>
                  <a:srgbClr val="2D2D8A"/>
                </a:solidFill>
              </a:rPr>
              <a:t>1</a:t>
            </a:r>
            <a:r>
              <a:rPr lang="en-US" dirty="0" smtClean="0">
                <a:solidFill>
                  <a:srgbClr val="2D2D8A"/>
                </a:solidFill>
              </a:rPr>
              <a:t>)</a:t>
            </a:r>
            <a:r>
              <a:rPr lang="hu-HU" dirty="0" smtClean="0">
                <a:solidFill>
                  <a:srgbClr val="2D2D8A"/>
                </a:solidFill>
              </a:rPr>
              <a:t>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3" name="Rounded Rectangle 92"/>
            <p:cNvSpPr/>
            <p:nvPr/>
          </p:nvSpPr>
          <p:spPr>
            <a:xfrm rot="19980000">
              <a:off x="6950374" y="1128238"/>
              <a:ext cx="1363711" cy="139205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solidFill>
                    <a:srgbClr val="FFFFFF"/>
                  </a:solidFill>
                </a:rPr>
                <a:t> </a:t>
              </a:r>
              <a:endParaRPr lang="en-US" dirty="0">
                <a:solidFill>
                  <a:srgbClr val="FFFFFF"/>
                </a:solidFill>
              </a:endParaRPr>
            </a:p>
          </p:txBody>
        </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6772003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951" y="974846"/>
            <a:ext cx="8662692" cy="333937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02</a:t>
            </a:r>
            <a:r>
              <a:rPr lang="en-US" sz="1600" dirty="0" smtClean="0">
                <a:solidFill>
                  <a:srgbClr val="0070C0"/>
                </a:solidFill>
              </a:rPr>
              <a:t>/201</a:t>
            </a:r>
            <a:r>
              <a:rPr lang="hu-HU" sz="1600" dirty="0" smtClean="0">
                <a:solidFill>
                  <a:srgbClr val="0070C0"/>
                </a:solidFill>
              </a:rPr>
              <a:t>5</a:t>
            </a:r>
            <a:r>
              <a:rPr lang="en-US" sz="1600" dirty="0" smtClean="0">
                <a:solidFill>
                  <a:srgbClr val="000000"/>
                </a:solidFill>
              </a:rPr>
              <a:t>: </a:t>
            </a:r>
            <a:r>
              <a:rPr lang="en-US" sz="1600" dirty="0" smtClean="0">
                <a:solidFill>
                  <a:srgbClr val="0070C0"/>
                </a:solidFill>
              </a:rPr>
              <a:t>Announced</a:t>
            </a:r>
            <a:r>
              <a:rPr lang="en-US" sz="1600" dirty="0" smtClean="0">
                <a:solidFill>
                  <a:srgbClr val="000000"/>
                </a:solidFill>
              </a:rPr>
              <a:t> </a:t>
            </a:r>
            <a:r>
              <a:rPr lang="hu-HU" sz="1600" dirty="0" smtClean="0">
                <a:solidFill>
                  <a:srgbClr val="000000"/>
                </a:solidFill>
              </a:rPr>
              <a:t>along with the CoreLink CCI-500 cache Cache Coherent </a:t>
            </a:r>
          </a:p>
          <a:p>
            <a:pPr>
              <a:spcAft>
                <a:spcPts val="600"/>
              </a:spcAft>
              <a:buClr>
                <a:srgbClr val="000000"/>
              </a:buClr>
            </a:pPr>
            <a:r>
              <a:rPr lang="hu-HU" sz="1600" dirty="0">
                <a:solidFill>
                  <a:srgbClr val="000000"/>
                </a:solidFill>
              </a:rPr>
              <a:t> </a:t>
            </a:r>
            <a:r>
              <a:rPr lang="hu-HU" sz="1600" dirty="0" smtClean="0">
                <a:solidFill>
                  <a:srgbClr val="000000"/>
                </a:solidFill>
              </a:rPr>
              <a:t>     Interconnect and the Mali T880 GPU </a:t>
            </a:r>
            <a:r>
              <a:rPr lang="en-US" sz="1600" dirty="0" smtClean="0">
                <a:solidFill>
                  <a:srgbClr val="000000"/>
                </a:solidFill>
              </a:rPr>
              <a:t>with</a:t>
            </a:r>
            <a:r>
              <a:rPr lang="hu-HU" sz="1600" dirty="0" smtClean="0">
                <a:solidFill>
                  <a:srgbClr val="000000"/>
                </a:solidFill>
              </a:rPr>
              <a:t> </a:t>
            </a:r>
            <a:r>
              <a:rPr lang="en-US" sz="1600" dirty="0" smtClean="0">
                <a:solidFill>
                  <a:srgbClr val="000000"/>
                </a:solidFill>
              </a:rPr>
              <a:t>immediate</a:t>
            </a:r>
            <a:r>
              <a:rPr lang="hu-HU" sz="1600" dirty="0" smtClean="0">
                <a:solidFill>
                  <a:srgbClr val="000000"/>
                </a:solidFill>
              </a:rPr>
              <a:t> </a:t>
            </a:r>
            <a:r>
              <a:rPr lang="en-US" sz="1600" dirty="0" smtClean="0">
                <a:solidFill>
                  <a:srgbClr val="000000"/>
                </a:solidFill>
              </a:rPr>
              <a:t>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Q1/2016</a:t>
            </a:r>
            <a:r>
              <a:rPr lang="en-US" sz="1600" dirty="0" smtClean="0">
                <a:solidFill>
                  <a:srgbClr val="0070C0"/>
                </a:solidFill>
              </a:rPr>
              <a:t>: First </a:t>
            </a:r>
            <a:r>
              <a:rPr lang="hu-HU" sz="1600" dirty="0" smtClean="0">
                <a:solidFill>
                  <a:srgbClr val="0070C0"/>
                </a:solidFill>
              </a:rPr>
              <a:t>premium level </a:t>
            </a:r>
            <a:r>
              <a:rPr lang="en-US" sz="1600" dirty="0" smtClean="0">
                <a:solidFill>
                  <a:srgbClr val="0070C0"/>
                </a:solidFill>
              </a:rPr>
              <a:t>mobile devices</a:t>
            </a:r>
            <a:r>
              <a:rPr lang="en-US" sz="1600" dirty="0" smtClean="0">
                <a:solidFill>
                  <a:srgbClr val="000000"/>
                </a:solidFill>
              </a:rPr>
              <a:t> with Cortex-A</a:t>
            </a:r>
            <a:r>
              <a:rPr lang="hu-HU" sz="1600" dirty="0" smtClean="0">
                <a:solidFill>
                  <a:srgbClr val="000000"/>
                </a:solidFill>
              </a:rPr>
              <a:t>72</a:t>
            </a:r>
            <a:r>
              <a:rPr lang="en-US" sz="1600" dirty="0" smtClean="0">
                <a:solidFill>
                  <a:srgbClr val="0070C0"/>
                </a:solidFill>
              </a:rPr>
              <a:t>.</a:t>
            </a: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The Cortex-A72 is</a:t>
            </a:r>
            <a:r>
              <a:rPr lang="en-US" sz="1600" dirty="0" smtClean="0">
                <a:solidFill>
                  <a:srgbClr val="00000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based on </a:t>
            </a:r>
            <a:r>
              <a:rPr lang="en-US" sz="1600" dirty="0" smtClean="0">
                <a:solidFill>
                  <a:srgbClr val="0070C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high performance 64-bit </a:t>
            </a:r>
            <a:r>
              <a:rPr lang="en-US" sz="1600" dirty="0" smtClean="0">
                <a:solidFill>
                  <a:srgbClr val="0070C0"/>
                </a:solidFill>
                <a:ea typeface="Verdana" panose="020B0604030504040204" pitchFamily="34" charset="0"/>
                <a:cs typeface="Verdana" panose="020B0604030504040204" pitchFamily="34" charset="0"/>
              </a:rPr>
              <a:t>Cortex</a:t>
            </a:r>
            <a:r>
              <a:rPr lang="hu-HU" sz="1600" dirty="0" smtClean="0">
                <a:solidFill>
                  <a:srgbClr val="0070C0"/>
                </a:solidFill>
                <a:ea typeface="Verdana" panose="020B0604030504040204" pitchFamily="34" charset="0"/>
                <a:cs typeface="Verdana" panose="020B0604030504040204" pitchFamily="34" charset="0"/>
              </a:rPr>
              <a:t>-A57</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r>
              <a:rPr lang="hu-HU" sz="1600" dirty="0" smtClean="0">
                <a:solidFill>
                  <a:srgbClr val="000000"/>
                </a:solidFill>
                <a:ea typeface="Verdana" panose="020B0604030504040204" pitchFamily="34" charset="0"/>
                <a:cs typeface="Verdana" panose="020B0604030504040204" pitchFamily="34" charset="0"/>
              </a:rPr>
              <a:t>    Nevertheless, every logical block of the Cortex-A57 was </a:t>
            </a:r>
            <a:r>
              <a:rPr lang="hu-HU" sz="1600" dirty="0" smtClean="0">
                <a:solidFill>
                  <a:srgbClr val="0070C0"/>
                </a:solidFill>
                <a:ea typeface="Verdana" panose="020B0604030504040204" pitchFamily="34" charset="0"/>
                <a:cs typeface="Verdana" panose="020B0604030504040204" pitchFamily="34" charset="0"/>
              </a:rPr>
              <a:t>optimized for </a:t>
            </a:r>
          </a:p>
          <a:p>
            <a:pPr marL="285750" indent="-285750">
              <a:spcAft>
                <a:spcPts val="600"/>
              </a:spcAft>
              <a:buFont typeface="Arial" panose="020B0604020202020204" pitchFamily="34" charset="0"/>
              <a:buChar char="•"/>
            </a:pPr>
            <a:r>
              <a:rPr lang="hu-HU" sz="1600" dirty="0" smtClean="0">
                <a:solidFill>
                  <a:srgbClr val="0070C0"/>
                </a:solidFill>
                <a:ea typeface="Verdana" panose="020B0604030504040204" pitchFamily="34" charset="0"/>
                <a:cs typeface="Verdana" panose="020B0604030504040204" pitchFamily="34" charset="0"/>
              </a:rPr>
              <a:t>  power efficiency.</a:t>
            </a:r>
          </a:p>
          <a:p>
            <a:pPr>
              <a:spcAft>
                <a:spcPts val="600"/>
              </a:spcAft>
            </a:pPr>
            <a:r>
              <a:rPr lang="hu-HU" sz="1600" dirty="0" smtClean="0">
                <a:solidFill>
                  <a:srgbClr val="000000"/>
                </a:solidFill>
                <a:ea typeface="Verdana" panose="020B0604030504040204" pitchFamily="34" charset="0"/>
                <a:cs typeface="Verdana" panose="020B0604030504040204" pitchFamily="34" charset="0"/>
              </a:rPr>
              <a:t>    It was designed in ARM's Austin, Texas design center.</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Cortex-A72</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can </a:t>
            </a:r>
            <a:r>
              <a:rPr lang="en-US" sz="1600" dirty="0">
                <a:solidFill>
                  <a:srgbClr val="0070C0"/>
                </a:solidFill>
                <a:ea typeface="Verdana" panose="020B0604030504040204" pitchFamily="34" charset="0"/>
                <a:cs typeface="Verdana" panose="020B0604030504040204" pitchFamily="34" charset="0"/>
              </a:rPr>
              <a:t>be used </a:t>
            </a:r>
            <a:r>
              <a:rPr lang="hu-HU" sz="1600" dirty="0" smtClean="0">
                <a:solidFill>
                  <a:srgbClr val="0070C0"/>
                </a:solidFill>
                <a:ea typeface="Verdana" panose="020B0604030504040204" pitchFamily="34" charset="0"/>
                <a:cs typeface="Verdana" panose="020B0604030504040204" pitchFamily="34" charset="0"/>
              </a:rPr>
              <a:t>either as stand alone processors or as part of </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 along with the Cortex-A53 processors.</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Interoperability</a:t>
            </a:r>
            <a:r>
              <a:rPr lang="en-US" sz="1600" dirty="0" smtClean="0">
                <a:solidFill>
                  <a:srgbClr val="000000"/>
                </a:solidFill>
                <a:ea typeface="Verdana" panose="020B0604030504040204" pitchFamily="34" charset="0"/>
                <a:cs typeface="Verdana" panose="020B0604030504040204" pitchFamily="34" charset="0"/>
              </a:rPr>
              <a:t> </a:t>
            </a:r>
            <a:r>
              <a:rPr lang="en-US" sz="1600" dirty="0">
                <a:solidFill>
                  <a:srgbClr val="0070C0"/>
                </a:solidFill>
                <a:ea typeface="Verdana" panose="020B0604030504040204" pitchFamily="34" charset="0"/>
                <a:cs typeface="Verdana" panose="020B0604030504040204" pitchFamily="34" charset="0"/>
              </a:rPr>
              <a:t>with</a:t>
            </a:r>
            <a:r>
              <a:rPr lang="en-US" sz="1600" dirty="0">
                <a:solidFill>
                  <a:srgbClr val="000000"/>
                </a:solidFill>
                <a:ea typeface="Verdana" panose="020B0604030504040204" pitchFamily="34" charset="0"/>
                <a:cs typeface="Verdana" panose="020B0604030504040204" pitchFamily="34" charset="0"/>
              </a:rPr>
              <a:t> the </a:t>
            </a:r>
            <a:r>
              <a:rPr lang="en-US" sz="1600" dirty="0">
                <a:solidFill>
                  <a:srgbClr val="0070C0"/>
                </a:solidFill>
                <a:ea typeface="Verdana" panose="020B0604030504040204" pitchFamily="34" charset="0"/>
                <a:cs typeface="Verdana" panose="020B0604030504040204" pitchFamily="34" charset="0"/>
              </a:rPr>
              <a:t>ARM Mali GPU </a:t>
            </a:r>
            <a:r>
              <a:rPr lang="en-US" sz="1600" dirty="0" smtClean="0">
                <a:solidFill>
                  <a:srgbClr val="0070C0"/>
                </a:solidFill>
                <a:ea typeface="Verdana" panose="020B0604030504040204" pitchFamily="34" charset="0"/>
                <a:cs typeface="Verdana" panose="020B0604030504040204" pitchFamily="34" charset="0"/>
              </a:rPr>
              <a:t>family</a:t>
            </a:r>
            <a:r>
              <a:rPr lang="hu-HU" sz="1600" dirty="0" smtClean="0">
                <a:solidFill>
                  <a:srgbClr val="0070C0"/>
                </a:solidFill>
                <a:ea typeface="Verdana" panose="020B0604030504040204" pitchFamily="34" charset="0"/>
                <a:cs typeface="Verdana" panose="020B0604030504040204" pitchFamily="34" charset="0"/>
              </a:rPr>
              <a:t>.</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a:t>
            </a:r>
            <a:r>
              <a:rPr lang="hu-HU" sz="1600" dirty="0" smtClean="0">
                <a:solidFill>
                  <a:srgbClr val="0070C0"/>
                </a:solidFill>
                <a:ea typeface="Verdana" panose="020B0604030504040204" pitchFamily="34" charset="0"/>
                <a:cs typeface="Verdana" panose="020B0604030504040204" pitchFamily="34" charset="0"/>
              </a:rPr>
              <a:t>6 nm FinFET technology.</a:t>
            </a:r>
            <a:endParaRPr lang="en-US" sz="1600" dirty="0">
              <a:solidFill>
                <a:srgbClr val="000000"/>
              </a:solidFill>
            </a:endParaRPr>
          </a:p>
        </p:txBody>
      </p:sp>
      <p:sp>
        <p:nvSpPr>
          <p:cNvPr id="4" name="Rectangle 3"/>
          <p:cNvSpPr/>
          <p:nvPr/>
        </p:nvSpPr>
        <p:spPr>
          <a:xfrm>
            <a:off x="75691" y="505328"/>
            <a:ext cx="5049716"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a:t>
            </a:r>
            <a:r>
              <a:rPr lang="hu-HU" dirty="0" smtClean="0">
                <a:solidFill>
                  <a:srgbClr val="2D2D8A"/>
                </a:solidFill>
              </a:rPr>
              <a:t>72 </a:t>
            </a:r>
            <a:r>
              <a:rPr lang="en-US" dirty="0" smtClean="0">
                <a:solidFill>
                  <a:srgbClr val="2D2D8A"/>
                </a:solidFill>
              </a:rPr>
              <a:t>-2 </a:t>
            </a:r>
            <a:r>
              <a:rPr lang="en-US" dirty="0" smtClean="0">
                <a:solidFill>
                  <a:srgbClr val="000000"/>
                </a:solidFill>
              </a:rPr>
              <a:t>[</a:t>
            </a:r>
            <a:r>
              <a:rPr lang="hu-HU" dirty="0" smtClean="0">
                <a:solidFill>
                  <a:srgbClr val="000000"/>
                </a:solidFill>
              </a:rPr>
              <a:t>91</a:t>
            </a:r>
            <a:r>
              <a:rPr lang="en-US" dirty="0" smtClean="0">
                <a:solidFill>
                  <a:srgbClr val="000000"/>
                </a:solidFill>
              </a:rPr>
              <a:t>]</a:t>
            </a:r>
            <a:endParaRPr lang="en-US" dirty="0">
              <a:solidFill>
                <a:srgbClr val="000000"/>
              </a:solidFill>
            </a:endParaRP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(2)</a:t>
            </a:r>
            <a:endParaRPr lang="en-US" dirty="0">
              <a:solidFill>
                <a:srgbClr val="FFFFFF"/>
              </a:solidFill>
            </a:endParaRPr>
          </a:p>
        </p:txBody>
      </p:sp>
    </p:spTree>
    <p:extLst>
      <p:ext uri="{BB962C8B-B14F-4D97-AF65-F5344CB8AC3E}">
        <p14:creationId xmlns:p14="http://schemas.microsoft.com/office/powerpoint/2010/main" val="160945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(3)</a:t>
            </a:r>
            <a:endParaRPr lang="en-US" dirty="0">
              <a:solidFill>
                <a:srgbClr val="FFFFFF"/>
              </a:solidFill>
            </a:endParaRPr>
          </a:p>
        </p:txBody>
      </p:sp>
      <p:pic>
        <p:nvPicPr>
          <p:cNvPr id="1026" name="Picture 2" descr="2b.png (1364×768)"/>
          <p:cNvPicPr>
            <a:picLocks noChangeAspect="1" noChangeArrowheads="1"/>
          </p:cNvPicPr>
          <p:nvPr/>
        </p:nvPicPr>
        <p:blipFill rotWithShape="1">
          <a:blip r:embed="rId2">
            <a:extLst>
              <a:ext uri="{28A0092B-C50C-407E-A947-70E740481C1C}">
                <a14:useLocalDpi xmlns:a14="http://schemas.microsoft.com/office/drawing/2010/main" val="0"/>
              </a:ext>
            </a:extLst>
          </a:blip>
          <a:srcRect l="6217" t="18085" b="10012"/>
          <a:stretch/>
        </p:blipFill>
        <p:spPr bwMode="auto">
          <a:xfrm>
            <a:off x="161511" y="1538790"/>
            <a:ext cx="8776114" cy="35553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302" y="508056"/>
            <a:ext cx="8247451" cy="646331"/>
          </a:xfrm>
          <a:prstGeom prst="rect">
            <a:avLst/>
          </a:prstGeom>
          <a:noFill/>
        </p:spPr>
        <p:txBody>
          <a:bodyPr wrap="none" rtlCol="0">
            <a:spAutoFit/>
          </a:bodyPr>
          <a:lstStyle/>
          <a:p>
            <a:r>
              <a:rPr lang="hu-HU" dirty="0" smtClean="0">
                <a:solidFill>
                  <a:schemeClr val="accent6"/>
                </a:solidFill>
              </a:rPr>
              <a:t>Sustained relative performance of high performance Cortex-a models</a:t>
            </a:r>
          </a:p>
          <a:p>
            <a:r>
              <a:rPr lang="hu-HU" dirty="0">
                <a:solidFill>
                  <a:schemeClr val="accent6"/>
                </a:solidFill>
              </a:rPr>
              <a:t> </a:t>
            </a:r>
            <a:r>
              <a:rPr lang="hu-HU" dirty="0" smtClean="0">
                <a:solidFill>
                  <a:schemeClr val="accent6"/>
                </a:solidFill>
              </a:rPr>
              <a:t> within a given power budget [91]</a:t>
            </a:r>
            <a:endParaRPr lang="en-US" dirty="0">
              <a:solidFill>
                <a:schemeClr val="accent6"/>
              </a:solidFill>
            </a:endParaRPr>
          </a:p>
        </p:txBody>
      </p:sp>
      <p:sp>
        <p:nvSpPr>
          <p:cNvPr id="4" name="TextBox 3"/>
          <p:cNvSpPr txBox="1"/>
          <p:nvPr/>
        </p:nvSpPr>
        <p:spPr>
          <a:xfrm>
            <a:off x="251520" y="6264315"/>
            <a:ext cx="6738832" cy="276999"/>
          </a:xfrm>
          <a:prstGeom prst="rect">
            <a:avLst/>
          </a:prstGeom>
          <a:noFill/>
        </p:spPr>
        <p:txBody>
          <a:bodyPr wrap="none" rtlCol="0">
            <a:spAutoFit/>
          </a:bodyPr>
          <a:lstStyle/>
          <a:p>
            <a:r>
              <a:rPr lang="en-US" sz="1200" dirty="0"/>
              <a:t>http://www.anandtech.com/show/9184/arm-reveals-cortex-a72-architecture-details</a:t>
            </a:r>
          </a:p>
        </p:txBody>
      </p:sp>
    </p:spTree>
    <p:extLst>
      <p:ext uri="{BB962C8B-B14F-4D97-AF65-F5344CB8AC3E}">
        <p14:creationId xmlns:p14="http://schemas.microsoft.com/office/powerpoint/2010/main" val="136030643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(4)</a:t>
            </a:r>
            <a:endParaRPr lang="en-US" dirty="0">
              <a:solidFill>
                <a:srgbClr val="FFFFFF"/>
              </a:solidFill>
            </a:endParaRPr>
          </a:p>
        </p:txBody>
      </p:sp>
      <p:sp>
        <p:nvSpPr>
          <p:cNvPr id="4" name="TextBox 3"/>
          <p:cNvSpPr txBox="1"/>
          <p:nvPr/>
        </p:nvSpPr>
        <p:spPr>
          <a:xfrm>
            <a:off x="75299" y="508056"/>
            <a:ext cx="8693342" cy="646331"/>
          </a:xfrm>
          <a:prstGeom prst="rect">
            <a:avLst/>
          </a:prstGeom>
          <a:noFill/>
        </p:spPr>
        <p:txBody>
          <a:bodyPr wrap="none" rtlCol="0">
            <a:spAutoFit/>
          </a:bodyPr>
          <a:lstStyle/>
          <a:p>
            <a:r>
              <a:rPr lang="hu-HU" dirty="0" smtClean="0">
                <a:solidFill>
                  <a:schemeClr val="accent6"/>
                </a:solidFill>
              </a:rPr>
              <a:t>Energy consumption of high performance Cortex-A models for the same</a:t>
            </a:r>
          </a:p>
          <a:p>
            <a:r>
              <a:rPr lang="hu-HU" dirty="0">
                <a:solidFill>
                  <a:schemeClr val="accent6"/>
                </a:solidFill>
              </a:rPr>
              <a:t> </a:t>
            </a:r>
            <a:r>
              <a:rPr lang="hu-HU" dirty="0" smtClean="0">
                <a:solidFill>
                  <a:schemeClr val="accent6"/>
                </a:solidFill>
              </a:rPr>
              <a:t> workload [91]</a:t>
            </a:r>
            <a:endParaRPr lang="en-US" dirty="0">
              <a:solidFill>
                <a:schemeClr val="accent6"/>
              </a:solidFill>
            </a:endParaRPr>
          </a:p>
        </p:txBody>
      </p:sp>
      <p:grpSp>
        <p:nvGrpSpPr>
          <p:cNvPr id="6" name="Group 5"/>
          <p:cNvGrpSpPr/>
          <p:nvPr/>
        </p:nvGrpSpPr>
        <p:grpSpPr>
          <a:xfrm>
            <a:off x="116505" y="1342318"/>
            <a:ext cx="8888149" cy="4786982"/>
            <a:chOff x="116505" y="1342318"/>
            <a:chExt cx="8888149" cy="4786982"/>
          </a:xfrm>
        </p:grpSpPr>
        <p:pic>
          <p:nvPicPr>
            <p:cNvPr id="5" name="Picture 4"/>
            <p:cNvPicPr>
              <a:picLocks noChangeAspect="1"/>
            </p:cNvPicPr>
            <p:nvPr/>
          </p:nvPicPr>
          <p:blipFill rotWithShape="1">
            <a:blip r:embed="rId2"/>
            <a:srcRect l="8773" t="16158" r="3577"/>
            <a:stretch/>
          </p:blipFill>
          <p:spPr>
            <a:xfrm>
              <a:off x="116505" y="1342318"/>
              <a:ext cx="8888149" cy="4786982"/>
            </a:xfrm>
            <a:prstGeom prst="rect">
              <a:avLst/>
            </a:prstGeom>
          </p:spPr>
        </p:pic>
        <p:sp>
          <p:nvSpPr>
            <p:cNvPr id="3" name="Rectangle 2"/>
            <p:cNvSpPr/>
            <p:nvPr/>
          </p:nvSpPr>
          <p:spPr bwMode="auto">
            <a:xfrm>
              <a:off x="8082390" y="5544235"/>
              <a:ext cx="922264" cy="58506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28750560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(5)</a:t>
            </a:r>
            <a:endParaRPr lang="en-US" dirty="0">
              <a:solidFill>
                <a:srgbClr val="FFFFFF"/>
              </a:solidFill>
            </a:endParaRPr>
          </a:p>
        </p:txBody>
      </p:sp>
      <p:pic>
        <p:nvPicPr>
          <p:cNvPr id="3" name="Picture 2"/>
          <p:cNvPicPr>
            <a:picLocks noChangeAspect="1"/>
          </p:cNvPicPr>
          <p:nvPr/>
        </p:nvPicPr>
        <p:blipFill rotWithShape="1">
          <a:blip r:embed="rId2"/>
          <a:srcRect l="59700" t="25388" r="2884" b="18004"/>
          <a:stretch/>
        </p:blipFill>
        <p:spPr>
          <a:xfrm>
            <a:off x="251520" y="1088740"/>
            <a:ext cx="4860540" cy="4680520"/>
          </a:xfrm>
          <a:prstGeom prst="rect">
            <a:avLst/>
          </a:prstGeom>
        </p:spPr>
      </p:pic>
      <p:sp>
        <p:nvSpPr>
          <p:cNvPr id="5" name="TextBox 4"/>
          <p:cNvSpPr txBox="1"/>
          <p:nvPr/>
        </p:nvSpPr>
        <p:spPr>
          <a:xfrm>
            <a:off x="5157065" y="1319324"/>
            <a:ext cx="3721212" cy="4449936"/>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a:p>
            <a:r>
              <a:rPr lang="hu-HU" sz="1350" dirty="0" smtClean="0">
                <a:solidFill>
                  <a:srgbClr val="000000"/>
                </a:solidFill>
              </a:rPr>
              <a:t>CHI:     </a:t>
            </a:r>
            <a:r>
              <a:rPr lang="hu-HU" sz="1350" b="1" dirty="0" smtClean="0">
                <a:solidFill>
                  <a:srgbClr val="000000"/>
                </a:solidFill>
              </a:rPr>
              <a:t>C</a:t>
            </a:r>
            <a:r>
              <a:rPr lang="hu-HU" sz="1350" dirty="0" smtClean="0">
                <a:solidFill>
                  <a:srgbClr val="000000"/>
                </a:solidFill>
              </a:rPr>
              <a:t>oherent </a:t>
            </a:r>
            <a:r>
              <a:rPr lang="hu-HU" sz="1350" b="1" dirty="0" smtClean="0">
                <a:solidFill>
                  <a:srgbClr val="000000"/>
                </a:solidFill>
              </a:rPr>
              <a:t>H</a:t>
            </a:r>
            <a:r>
              <a:rPr lang="hu-HU" sz="1350" dirty="0" smtClean="0">
                <a:solidFill>
                  <a:srgbClr val="000000"/>
                </a:solidFill>
              </a:rPr>
              <a:t>ub</a:t>
            </a:r>
            <a:r>
              <a:rPr lang="hu-HU" sz="1350" b="1" dirty="0" smtClean="0">
                <a:solidFill>
                  <a:srgbClr val="000000"/>
                </a:solidFill>
              </a:rPr>
              <a:t> </a:t>
            </a:r>
            <a:r>
              <a:rPr lang="hu-HU" sz="1350" dirty="0" smtClean="0">
                <a:solidFill>
                  <a:srgbClr val="000000"/>
                </a:solidFill>
              </a:rPr>
              <a:t>Interface</a:t>
            </a:r>
          </a:p>
          <a:p>
            <a:r>
              <a:rPr lang="hu-HU" sz="1350" dirty="0">
                <a:solidFill>
                  <a:srgbClr val="000000"/>
                </a:solidFill>
              </a:rPr>
              <a:t> </a:t>
            </a:r>
            <a:r>
              <a:rPr lang="hu-HU" sz="1350" dirty="0" smtClean="0">
                <a:solidFill>
                  <a:srgbClr val="000000"/>
                </a:solidFill>
              </a:rPr>
              <a:t>             (AMBA5 Cache coherent</a:t>
            </a:r>
          </a:p>
          <a:p>
            <a:pPr>
              <a:spcAft>
                <a:spcPts val="400"/>
              </a:spcAft>
            </a:pPr>
            <a:r>
              <a:rPr lang="hu-HU" sz="1350" dirty="0">
                <a:solidFill>
                  <a:srgbClr val="000000"/>
                </a:solidFill>
              </a:rPr>
              <a:t> </a:t>
            </a:r>
            <a:r>
              <a:rPr lang="hu-HU" sz="1350" dirty="0" smtClean="0">
                <a:solidFill>
                  <a:srgbClr val="000000"/>
                </a:solidFill>
              </a:rPr>
              <a:t>              interface used in servers)</a:t>
            </a:r>
          </a:p>
        </p:txBody>
      </p:sp>
      <p:sp>
        <p:nvSpPr>
          <p:cNvPr id="6" name="TextBox 5"/>
          <p:cNvSpPr txBox="1"/>
          <p:nvPr/>
        </p:nvSpPr>
        <p:spPr>
          <a:xfrm>
            <a:off x="75970" y="506414"/>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72</a:t>
            </a:r>
            <a:r>
              <a:rPr lang="en-US" dirty="0" smtClean="0">
                <a:solidFill>
                  <a:srgbClr val="2D2D8A"/>
                </a:solidFill>
              </a:rPr>
              <a:t> </a:t>
            </a:r>
            <a:r>
              <a:rPr lang="en-US" dirty="0" smtClean="0">
                <a:solidFill>
                  <a:srgbClr val="000000"/>
                </a:solidFill>
              </a:rPr>
              <a:t>[</a:t>
            </a:r>
            <a:r>
              <a:rPr lang="hu-HU" dirty="0" smtClean="0">
                <a:solidFill>
                  <a:srgbClr val="000000"/>
                </a:solidFill>
              </a:rPr>
              <a:t>91]</a:t>
            </a:r>
            <a:endParaRPr lang="en-US" dirty="0">
              <a:solidFill>
                <a:srgbClr val="000000"/>
              </a:solidFill>
            </a:endParaRPr>
          </a:p>
        </p:txBody>
      </p:sp>
    </p:spTree>
    <p:extLst>
      <p:ext uri="{BB962C8B-B14F-4D97-AF65-F5344CB8AC3E}">
        <p14:creationId xmlns:p14="http://schemas.microsoft.com/office/powerpoint/2010/main" val="94624796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5" y="505470"/>
            <a:ext cx="725557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72 [91]</a:t>
            </a:r>
            <a:endParaRPr lang="en-US" dirty="0">
              <a:solidFill>
                <a:srgbClr val="2D2D8A"/>
              </a:solidFill>
            </a:endParaRPr>
          </a:p>
        </p:txBody>
      </p:sp>
      <p:sp>
        <p:nvSpPr>
          <p:cNvPr id="4" name="TextBox 3"/>
          <p:cNvSpPr txBox="1"/>
          <p:nvPr/>
        </p:nvSpPr>
        <p:spPr>
          <a:xfrm>
            <a:off x="302262" y="986030"/>
            <a:ext cx="9235798" cy="123110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It has a three-wide </a:t>
            </a:r>
            <a:r>
              <a:rPr lang="en-US" sz="1600" dirty="0" smtClean="0">
                <a:solidFill>
                  <a:srgbClr val="0070C0"/>
                </a:solidFill>
              </a:rPr>
              <a:t>out-of-order</a:t>
            </a:r>
            <a:r>
              <a:rPr lang="hu-HU" sz="1600" dirty="0" smtClean="0">
                <a:solidFill>
                  <a:srgbClr val="0070C0"/>
                </a:solidFill>
              </a:rPr>
              <a:t> front-end and a five-wide out-of-order back-end,</a:t>
            </a:r>
          </a:p>
          <a:p>
            <a:pPr>
              <a:spcAft>
                <a:spcPts val="600"/>
              </a:spcAft>
              <a:buClr>
                <a:srgbClr val="000000"/>
              </a:buClr>
            </a:pPr>
            <a:r>
              <a:rPr lang="hu-HU" sz="1600" dirty="0">
                <a:solidFill>
                  <a:srgbClr val="0070C0"/>
                </a:solidFill>
              </a:rPr>
              <a:t> </a:t>
            </a:r>
            <a:r>
              <a:rPr lang="hu-HU" sz="1600" dirty="0" smtClean="0">
                <a:solidFill>
                  <a:srgbClr val="0070C0"/>
                </a:solidFill>
              </a:rPr>
              <a:t>     as seen in the next Figure.</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512</a:t>
            </a:r>
            <a:r>
              <a:rPr lang="en-US" sz="1600" dirty="0" smtClean="0">
                <a:solidFill>
                  <a:srgbClr val="0070C0"/>
                </a:solidFill>
              </a:rPr>
              <a:t> kB to </a:t>
            </a:r>
            <a:r>
              <a:rPr lang="hu-HU" sz="1600" dirty="0" smtClean="0">
                <a:solidFill>
                  <a:srgbClr val="0070C0"/>
                </a:solidFill>
              </a:rPr>
              <a:t>4</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73</a:t>
            </a:r>
            <a:r>
              <a:rPr lang="en-US" sz="1600" dirty="0" smtClean="0">
                <a:solidFill>
                  <a:srgbClr val="0070C0"/>
                </a:solidFill>
              </a:rPr>
              <a:t> </a:t>
            </a:r>
            <a:r>
              <a:rPr lang="en-US" sz="1600" dirty="0">
                <a:solidFill>
                  <a:srgbClr val="0070C0"/>
                </a:solidFill>
              </a:rPr>
              <a:t>CPUs </a:t>
            </a:r>
            <a:r>
              <a:rPr lang="en-US" sz="1600" dirty="0" err="1" smtClean="0">
                <a:solidFill>
                  <a:srgbClr val="000000"/>
                </a:solidFill>
              </a:rPr>
              <a:t>execut</a:t>
            </a:r>
            <a:r>
              <a:rPr lang="hu-HU" sz="1600" dirty="0" smtClean="0">
                <a:solidFill>
                  <a:srgbClr val="000000"/>
                </a:solidFill>
              </a:rPr>
              <a:t>ing</a:t>
            </a:r>
            <a:r>
              <a:rPr lang="en-US" sz="1600" dirty="0" smtClean="0">
                <a:solidFill>
                  <a:srgbClr val="000000"/>
                </a:solidFill>
              </a:rPr>
              <a:t> </a:t>
            </a:r>
            <a:r>
              <a:rPr lang="en-US" sz="1600" dirty="0">
                <a:solidFill>
                  <a:srgbClr val="000000"/>
                </a:solidFill>
              </a:rPr>
              <a:t>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(6)</a:t>
            </a:r>
            <a:endParaRPr lang="en-US" dirty="0">
              <a:solidFill>
                <a:srgbClr val="FFFFFF"/>
              </a:solidFill>
            </a:endParaRPr>
          </a:p>
        </p:txBody>
      </p:sp>
      <p:sp>
        <p:nvSpPr>
          <p:cNvPr id="2" name="TextBox 1"/>
          <p:cNvSpPr txBox="1"/>
          <p:nvPr/>
        </p:nvSpPr>
        <p:spPr>
          <a:xfrm>
            <a:off x="125413" y="3765521"/>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122455" y="4078716"/>
            <a:ext cx="8352420" cy="610424"/>
          </a:xfrm>
          <a:prstGeom prst="rect">
            <a:avLst/>
          </a:prstGeom>
          <a:noFill/>
        </p:spPr>
        <p:txBody>
          <a:bodyPr wrap="square" rtlCol="0">
            <a:spAutoFit/>
          </a:bodyPr>
          <a:lstStyle/>
          <a:p>
            <a:pPr>
              <a:spcAft>
                <a:spcPts val="200"/>
              </a:spcAft>
            </a:pPr>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07190" y="2303875"/>
            <a:ext cx="8438529" cy="1477328"/>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t>
            </a:r>
            <a:r>
              <a:rPr lang="hu-HU" sz="1600" dirty="0" smtClean="0">
                <a:solidFill>
                  <a:srgbClr val="0070C0"/>
                </a:solidFill>
              </a:rPr>
              <a:t>coherent </a:t>
            </a:r>
            <a:r>
              <a:rPr lang="en-US" sz="1600" dirty="0" smtClean="0">
                <a:solidFill>
                  <a:srgbClr val="0070C0"/>
                </a:solidFill>
              </a:rPr>
              <a:t>AMBA</a:t>
            </a:r>
            <a:r>
              <a:rPr lang="hu-HU" sz="1600" dirty="0" smtClean="0">
                <a:solidFill>
                  <a:srgbClr val="0070C0"/>
                </a:solidFill>
              </a:rPr>
              <a:t>4 ACE or AMBA5 CHI </a:t>
            </a:r>
            <a:r>
              <a:rPr lang="en-US" sz="1600" dirty="0" smtClean="0">
                <a:solidFill>
                  <a:srgbClr val="0070C0"/>
                </a:solidFill>
              </a:rPr>
              <a:t>interface </a:t>
            </a:r>
            <a:r>
              <a:rPr lang="en-US" sz="1600" dirty="0">
                <a:solidFill>
                  <a:srgbClr val="000000"/>
                </a:solidFill>
              </a:rPr>
              <a:t>for </a:t>
            </a:r>
            <a:r>
              <a:rPr lang="en-US" sz="1600" dirty="0" smtClean="0">
                <a:solidFill>
                  <a:srgbClr val="000000"/>
                </a:solidFill>
              </a:rPr>
              <a:t>connecting</a:t>
            </a:r>
            <a:r>
              <a:rPr lang="hu-HU" sz="1600" dirty="0" smtClean="0">
                <a:solidFill>
                  <a:srgbClr val="000000"/>
                </a:solidFill>
              </a:rPr>
              <a:t> multiple</a:t>
            </a:r>
          </a:p>
          <a:p>
            <a:pPr>
              <a:spcAft>
                <a:spcPts val="600"/>
              </a:spcAft>
              <a:buClr>
                <a:srgbClr val="000000"/>
              </a:buClr>
            </a:pPr>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up to 4</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Cortex-A57 processors</a:t>
            </a:r>
            <a:r>
              <a:rPr lang="hu-HU" sz="1600" dirty="0" smtClean="0">
                <a:solidFill>
                  <a:srgbClr val="000000"/>
                </a:solidFill>
              </a:rPr>
              <a:t> and further system components</a:t>
            </a:r>
            <a:r>
              <a:rPr lang="en-US" sz="1600" dirty="0" smtClean="0">
                <a:solidFill>
                  <a:srgbClr val="000000"/>
                </a:solidFill>
              </a:rPr>
              <a:t>.</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70C0"/>
                </a:solidFill>
              </a:rPr>
              <a:t>Processor</a:t>
            </a:r>
            <a:r>
              <a:rPr lang="en-US" sz="1600" dirty="0" smtClean="0">
                <a:solidFill>
                  <a:srgbClr val="0070C0"/>
                </a:solidFill>
              </a:rPr>
              <a:t> </a:t>
            </a:r>
            <a:r>
              <a:rPr lang="en-US" sz="1600" dirty="0">
                <a:solidFill>
                  <a:srgbClr val="0070C0"/>
                </a:solidFill>
              </a:rPr>
              <a:t>wide cache coherence </a:t>
            </a:r>
            <a:r>
              <a:rPr lang="en-US" sz="1600" dirty="0">
                <a:solidFill>
                  <a:srgbClr val="000000"/>
                </a:solidFill>
              </a:rPr>
              <a:t>supported </a:t>
            </a:r>
            <a:r>
              <a:rPr lang="en-US" sz="1600" dirty="0">
                <a:solidFill>
                  <a:srgbClr val="0070C0"/>
                </a:solidFill>
              </a:rPr>
              <a:t>by a Snoop Control Unit (SCU)</a:t>
            </a:r>
            <a:r>
              <a:rPr lang="hu-HU" sz="1600" dirty="0" smtClean="0">
                <a:solidFill>
                  <a:srgbClr val="0070C0"/>
                </a:solidFill>
              </a:rPr>
              <a:t>.</a:t>
            </a:r>
          </a:p>
          <a:p>
            <a:pPr marL="285750" indent="-285750">
              <a:buFont typeface="Arial" panose="020B0604020202020204" pitchFamily="34" charset="0"/>
              <a:buChar char="•"/>
            </a:pPr>
            <a:r>
              <a:rPr lang="hu-HU" sz="1600" dirty="0" smtClean="0">
                <a:solidFill>
                  <a:srgbClr val="0070C0"/>
                </a:solidFill>
              </a:rPr>
              <a:t>Significant improvements in power </a:t>
            </a:r>
            <a:r>
              <a:rPr lang="hu-HU" sz="1600" dirty="0" smtClean="0"/>
              <a:t>efficiency through optimizing every block</a:t>
            </a:r>
          </a:p>
          <a:p>
            <a:pPr>
              <a:spcAft>
                <a:spcPts val="600"/>
              </a:spcAft>
            </a:pPr>
            <a:r>
              <a:rPr lang="hu-HU" sz="1600" dirty="0" smtClean="0"/>
              <a:t>     of the Cortex-A57.</a:t>
            </a:r>
            <a:endParaRPr lang="hu-HU" dirty="0"/>
          </a:p>
        </p:txBody>
      </p:sp>
    </p:spTree>
    <p:extLst>
      <p:ext uri="{BB962C8B-B14F-4D97-AF65-F5344CB8AC3E}">
        <p14:creationId xmlns:p14="http://schemas.microsoft.com/office/powerpoint/2010/main" val="27913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 calcmode="lin" valueType="num">
                                      <p:cBhvr additive="base">
                                        <p:cTn id="3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 calcmode="lin" valueType="num">
                                      <p:cBhvr additive="base">
                                        <p:cTn id="4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 calcmode="lin" valueType="num">
                                      <p:cBhvr additive="base">
                                        <p:cTn id="4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(7)</a:t>
            </a:r>
            <a:endParaRPr lang="en-US" dirty="0">
              <a:solidFill>
                <a:srgbClr val="FFFFFF"/>
              </a:solidFill>
            </a:endParaRPr>
          </a:p>
        </p:txBody>
      </p:sp>
      <p:pic>
        <p:nvPicPr>
          <p:cNvPr id="2050" name="Picture 2" descr="http://images.anandtech.com/doci/10347/a72.png?_ga=1.55158763.1347664177.14714045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59977"/>
            <a:ext cx="8874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903" y="507237"/>
            <a:ext cx="6062814" cy="369332"/>
          </a:xfrm>
          <a:prstGeom prst="rect">
            <a:avLst/>
          </a:prstGeom>
          <a:noFill/>
        </p:spPr>
        <p:txBody>
          <a:bodyPr wrap="none" rtlCol="0">
            <a:spAutoFit/>
          </a:bodyPr>
          <a:lstStyle/>
          <a:p>
            <a:r>
              <a:rPr lang="hu-HU" dirty="0" smtClean="0">
                <a:solidFill>
                  <a:schemeClr val="accent6"/>
                </a:solidFill>
              </a:rPr>
              <a:t>Pipeline structure of the high-end Cortex-A72 [92]</a:t>
            </a:r>
            <a:endParaRPr lang="en-US" dirty="0">
              <a:solidFill>
                <a:schemeClr val="accent6"/>
              </a:solidFill>
            </a:endParaRPr>
          </a:p>
        </p:txBody>
      </p:sp>
    </p:spTree>
    <p:extLst>
      <p:ext uri="{BB962C8B-B14F-4D97-AF65-F5344CB8AC3E}">
        <p14:creationId xmlns:p14="http://schemas.microsoft.com/office/powerpoint/2010/main" val="313155509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(8)</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631717" y="1264641"/>
            <a:ext cx="7830532" cy="5355595"/>
          </a:xfrm>
          <a:prstGeom prst="rect">
            <a:avLst/>
          </a:prstGeom>
        </p:spPr>
      </p:pic>
      <p:sp>
        <p:nvSpPr>
          <p:cNvPr id="5" name="TextBox 4"/>
          <p:cNvSpPr txBox="1"/>
          <p:nvPr/>
        </p:nvSpPr>
        <p:spPr>
          <a:xfrm>
            <a:off x="84000" y="506731"/>
            <a:ext cx="8336641" cy="369332"/>
          </a:xfrm>
          <a:prstGeom prst="rect">
            <a:avLst/>
          </a:prstGeom>
          <a:noFill/>
        </p:spPr>
        <p:txBody>
          <a:bodyPr wrap="none" rtlCol="0">
            <a:spAutoFit/>
          </a:bodyPr>
          <a:lstStyle/>
          <a:p>
            <a:r>
              <a:rPr lang="hu-HU" dirty="0" smtClean="0">
                <a:solidFill>
                  <a:schemeClr val="accent6"/>
                </a:solidFill>
              </a:rPr>
              <a:t>More detailed block diagram of the high performance Cortex-A72 [95]</a:t>
            </a:r>
            <a:endParaRPr lang="en-US" dirty="0">
              <a:solidFill>
                <a:schemeClr val="accent6"/>
              </a:solidFill>
            </a:endParaRPr>
          </a:p>
        </p:txBody>
      </p:sp>
    </p:spTree>
    <p:extLst>
      <p:ext uri="{BB962C8B-B14F-4D97-AF65-F5344CB8AC3E}">
        <p14:creationId xmlns:p14="http://schemas.microsoft.com/office/powerpoint/2010/main" val="1007158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2</a:t>
            </a:r>
            <a:r>
              <a:rPr lang="hu-HU" dirty="0">
                <a:solidFill>
                  <a:srgbClr val="FFFFFF"/>
                </a:solidFill>
              </a:rPr>
              <a:t>)</a:t>
            </a:r>
            <a:endParaRPr lang="en-US" dirty="0">
              <a:solidFill>
                <a:srgbClr val="FFFFFF"/>
              </a:solidFill>
            </a:endParaRPr>
          </a:p>
        </p:txBody>
      </p:sp>
      <p:pic>
        <p:nvPicPr>
          <p:cNvPr id="6" name="Picture 5"/>
          <p:cNvPicPr>
            <a:picLocks noChangeAspect="1"/>
          </p:cNvPicPr>
          <p:nvPr/>
        </p:nvPicPr>
        <p:blipFill rotWithShape="1">
          <a:blip r:embed="rId2"/>
          <a:srcRect b="16406"/>
          <a:stretch/>
        </p:blipFill>
        <p:spPr>
          <a:xfrm>
            <a:off x="437801" y="1071500"/>
            <a:ext cx="8268398" cy="5732875"/>
          </a:xfrm>
          <a:prstGeom prst="rect">
            <a:avLst/>
          </a:prstGeom>
        </p:spPr>
      </p:pic>
      <p:sp>
        <p:nvSpPr>
          <p:cNvPr id="7" name="TextBox 6"/>
          <p:cNvSpPr txBox="1"/>
          <p:nvPr/>
        </p:nvSpPr>
        <p:spPr>
          <a:xfrm>
            <a:off x="73290" y="504877"/>
            <a:ext cx="8020914" cy="369332"/>
          </a:xfrm>
          <a:prstGeom prst="rect">
            <a:avLst/>
          </a:prstGeom>
          <a:noFill/>
        </p:spPr>
        <p:txBody>
          <a:bodyPr wrap="none" rtlCol="0">
            <a:spAutoFit/>
          </a:bodyPr>
          <a:lstStyle/>
          <a:p>
            <a:r>
              <a:rPr lang="en-US" dirty="0" smtClean="0">
                <a:solidFill>
                  <a:schemeClr val="accent6"/>
                </a:solidFill>
              </a:rPr>
              <a:t>Example: Half page of the </a:t>
            </a:r>
            <a:r>
              <a:rPr lang="en-US" dirty="0" err="1" smtClean="0">
                <a:solidFill>
                  <a:schemeClr val="accent6"/>
                </a:solidFill>
              </a:rPr>
              <a:t>ARMv8</a:t>
            </a:r>
            <a:r>
              <a:rPr lang="en-US" dirty="0" smtClean="0">
                <a:solidFill>
                  <a:schemeClr val="accent6"/>
                </a:solidFill>
              </a:rPr>
              <a:t> Architecture Reference Manual []</a:t>
            </a:r>
            <a:endParaRPr lang="en-US" dirty="0">
              <a:solidFill>
                <a:schemeClr val="accent6"/>
              </a:solidFill>
            </a:endParaRPr>
          </a:p>
        </p:txBody>
      </p:sp>
      <p:sp>
        <p:nvSpPr>
          <p:cNvPr id="8" name="TextBox 7"/>
          <p:cNvSpPr txBox="1"/>
          <p:nvPr/>
        </p:nvSpPr>
        <p:spPr>
          <a:xfrm>
            <a:off x="4211960" y="908720"/>
            <a:ext cx="2089033" cy="369332"/>
          </a:xfrm>
          <a:prstGeom prst="rect">
            <a:avLst/>
          </a:prstGeom>
          <a:noFill/>
        </p:spPr>
        <p:txBody>
          <a:bodyPr wrap="none" rtlCol="0">
            <a:spAutoFit/>
          </a:bodyPr>
          <a:lstStyle/>
          <a:p>
            <a:r>
              <a:rPr lang="en-US" dirty="0" smtClean="0">
                <a:solidFill>
                  <a:schemeClr val="accent6"/>
                </a:solidFill>
              </a:rPr>
              <a:t>(1/2 from 6354)</a:t>
            </a:r>
            <a:endParaRPr lang="en-US" dirty="0">
              <a:solidFill>
                <a:schemeClr val="accent6"/>
              </a:solidFill>
            </a:endParaRPr>
          </a:p>
        </p:txBody>
      </p:sp>
    </p:spTree>
    <p:extLst>
      <p:ext uri="{BB962C8B-B14F-4D97-AF65-F5344CB8AC3E}">
        <p14:creationId xmlns:p14="http://schemas.microsoft.com/office/powerpoint/2010/main" val="87884228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.2.2 </a:t>
            </a:r>
            <a:r>
              <a:rPr lang="en-US" dirty="0">
                <a:solidFill>
                  <a:srgbClr val="FFFFFF"/>
                </a:solidFill>
              </a:rPr>
              <a:t>The high performance Cortex-A</a:t>
            </a:r>
            <a:r>
              <a:rPr lang="hu-HU" dirty="0">
                <a:solidFill>
                  <a:srgbClr val="FFFFFF"/>
                </a:solidFill>
              </a:rPr>
              <a:t>72</a:t>
            </a:r>
            <a:r>
              <a:rPr lang="en-US" dirty="0">
                <a:solidFill>
                  <a:srgbClr val="FFFFFF"/>
                </a:solidFill>
              </a:rPr>
              <a:t> </a:t>
            </a:r>
            <a:r>
              <a:rPr lang="hu-HU" dirty="0">
                <a:solidFill>
                  <a:srgbClr val="FFFFFF"/>
                </a:solidFill>
              </a:rPr>
              <a:t>(9)</a:t>
            </a:r>
            <a:endParaRPr lang="en-US" dirty="0">
              <a:solidFill>
                <a:srgbClr val="FFFFFF"/>
              </a:solidFill>
            </a:endParaRPr>
          </a:p>
        </p:txBody>
      </p:sp>
      <p:sp>
        <p:nvSpPr>
          <p:cNvPr id="4" name="TextBox 3"/>
          <p:cNvSpPr txBox="1"/>
          <p:nvPr/>
        </p:nvSpPr>
        <p:spPr>
          <a:xfrm>
            <a:off x="75967" y="505395"/>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5" name="TextBox 4"/>
          <p:cNvSpPr txBox="1"/>
          <p:nvPr/>
        </p:nvSpPr>
        <p:spPr>
          <a:xfrm>
            <a:off x="75769" y="972775"/>
            <a:ext cx="9143465" cy="338554"/>
          </a:xfrm>
          <a:prstGeom prst="rect">
            <a:avLst/>
          </a:prstGeom>
          <a:noFill/>
        </p:spPr>
        <p:txBody>
          <a:bodyPr wrap="none" rtlCol="0">
            <a:spAutoFit/>
          </a:bodyPr>
          <a:lstStyle/>
          <a:p>
            <a:r>
              <a:rPr lang="hu-HU" sz="1600" dirty="0" smtClean="0"/>
              <a:t>A detailed description of the microarchitecture of the Cortex-A72 can be found in [91].</a:t>
            </a:r>
            <a:endParaRPr lang="en-US" sz="1600" dirty="0"/>
          </a:p>
        </p:txBody>
      </p:sp>
    </p:spTree>
    <p:extLst>
      <p:ext uri="{BB962C8B-B14F-4D97-AF65-F5344CB8AC3E}">
        <p14:creationId xmlns:p14="http://schemas.microsoft.com/office/powerpoint/2010/main" val="378799284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5.2.3 The </a:t>
            </a:r>
            <a:r>
              <a:rPr lang="hu-HU" sz="1900" dirty="0" smtClean="0">
                <a:solidFill>
                  <a:srgbClr val="FFFFFF"/>
                </a:solidFill>
              </a:rPr>
              <a:t>high performance</a:t>
            </a:r>
            <a:r>
              <a:rPr lang="en-US" sz="1900" dirty="0" smtClean="0">
                <a:solidFill>
                  <a:srgbClr val="FFFFFF"/>
                </a:solidFill>
              </a:rPr>
              <a:t> Cortex-A</a:t>
            </a:r>
            <a:r>
              <a:rPr lang="hu-HU" sz="1900" dirty="0" smtClean="0">
                <a:solidFill>
                  <a:srgbClr val="FFFFFF"/>
                </a:solidFill>
              </a:rPr>
              <a:t>73</a:t>
            </a:r>
            <a:endParaRPr lang="hu-HU" sz="1900" dirty="0">
              <a:solidFill>
                <a:srgbClr val="FFFFFF"/>
              </a:solidFill>
            </a:endParaRPr>
          </a:p>
        </p:txBody>
      </p:sp>
    </p:spTree>
    <p:extLst>
      <p:ext uri="{BB962C8B-B14F-4D97-AF65-F5344CB8AC3E}">
        <p14:creationId xmlns:p14="http://schemas.microsoft.com/office/powerpoint/2010/main" val="178165908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5574" y="505751"/>
            <a:ext cx="7415748" cy="369332"/>
          </a:xfrm>
          <a:prstGeom prst="rect">
            <a:avLst/>
          </a:prstGeom>
          <a:noFill/>
        </p:spPr>
        <p:txBody>
          <a:bodyPr wrap="none">
            <a:spAutoFit/>
          </a:bodyPr>
          <a:lstStyle/>
          <a:p>
            <a:pPr>
              <a:defRPr/>
            </a:pPr>
            <a:r>
              <a:rPr lang="en-US" dirty="0" smtClean="0">
                <a:solidFill>
                  <a:srgbClr val="2D2D8A"/>
                </a:solidFill>
              </a:rPr>
              <a:t>5.2.3 </a:t>
            </a:r>
            <a:r>
              <a:rPr lang="en-US" dirty="0">
                <a:solidFill>
                  <a:srgbClr val="2D2D8A"/>
                </a:solidFill>
              </a:rPr>
              <a:t>The high performance </a:t>
            </a:r>
            <a:r>
              <a:rPr lang="en-US" dirty="0" smtClean="0">
                <a:solidFill>
                  <a:srgbClr val="2D2D8A"/>
                </a:solidFill>
              </a:rPr>
              <a:t>Cortex-A</a:t>
            </a:r>
            <a:r>
              <a:rPr lang="hu-HU" dirty="0" smtClean="0">
                <a:solidFill>
                  <a:srgbClr val="2D2D8A"/>
                </a:solidFill>
              </a:rPr>
              <a:t>73</a:t>
            </a:r>
            <a:r>
              <a:rPr lang="en-US" dirty="0" smtClean="0">
                <a:solidFill>
                  <a:srgbClr val="2D2D8A"/>
                </a:solidFill>
              </a:rPr>
              <a:t> (</a:t>
            </a:r>
            <a:r>
              <a:rPr lang="hu-HU" dirty="0" smtClean="0">
                <a:solidFill>
                  <a:srgbClr val="2D2D8A"/>
                </a:solidFill>
              </a:rPr>
              <a:t>1</a:t>
            </a:r>
            <a:r>
              <a:rPr lang="en-US" dirty="0" smtClean="0">
                <a:solidFill>
                  <a:srgbClr val="2D2D8A"/>
                </a:solidFill>
              </a:rPr>
              <a:t>)</a:t>
            </a:r>
            <a:r>
              <a:rPr lang="hu-HU" dirty="0" smtClean="0">
                <a:solidFill>
                  <a:srgbClr val="2D2D8A"/>
                </a:solidFill>
              </a:rPr>
              <a:t> </a:t>
            </a:r>
            <a:r>
              <a:rPr lang="en-US" dirty="0" smtClean="0">
                <a:solidFill>
                  <a:srgbClr val="000000"/>
                </a:solidFill>
              </a:rPr>
              <a:t>(based </a:t>
            </a:r>
            <a:r>
              <a:rPr lang="en-US" dirty="0">
                <a:solidFill>
                  <a:srgbClr val="000000"/>
                </a:solidFill>
              </a:rPr>
              <a:t>on </a:t>
            </a:r>
            <a:r>
              <a:rPr lang="en-US" dirty="0" smtClean="0">
                <a:solidFill>
                  <a:srgbClr val="000000"/>
                </a:solidFill>
              </a:rPr>
              <a:t>[</a:t>
            </a:r>
            <a:r>
              <a:rPr lang="hu-HU" dirty="0" smtClean="0">
                <a:solidFill>
                  <a:srgbClr val="000000"/>
                </a:solidFill>
              </a:rPr>
              <a:t>12</a:t>
            </a:r>
            <a:r>
              <a:rPr lang="en-US" dirty="0" smtClean="0">
                <a:solidFill>
                  <a:srgbClr val="000000"/>
                </a:solidFill>
              </a:rPr>
              <a:t>]) </a:t>
            </a: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3" name="Rounded Rectangle 92"/>
            <p:cNvSpPr/>
            <p:nvPr/>
          </p:nvSpPr>
          <p:spPr>
            <a:xfrm rot="19980000">
              <a:off x="8151342" y="514461"/>
              <a:ext cx="1363711" cy="139205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dirty="0" smtClean="0">
                  <a:solidFill>
                    <a:srgbClr val="FFFFFF"/>
                  </a:solidFill>
                </a:rPr>
                <a:t> </a:t>
              </a:r>
              <a:endParaRPr lang="en-US" dirty="0">
                <a:solidFill>
                  <a:srgbClr val="FFFFFF"/>
                </a:solidFill>
              </a:endParaRPr>
            </a:p>
          </p:txBody>
        </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275798"/>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325" y="1001350"/>
            <a:ext cx="8825878" cy="3339376"/>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hu-HU" sz="1600" dirty="0" smtClean="0">
                <a:solidFill>
                  <a:srgbClr val="0070C0"/>
                </a:solidFill>
              </a:rPr>
              <a:t>05</a:t>
            </a:r>
            <a:r>
              <a:rPr lang="en-US" sz="1600" dirty="0" smtClean="0">
                <a:solidFill>
                  <a:srgbClr val="0070C0"/>
                </a:solidFill>
              </a:rPr>
              <a:t>/201</a:t>
            </a:r>
            <a:r>
              <a:rPr lang="hu-HU" sz="1600" dirty="0" smtClean="0">
                <a:solidFill>
                  <a:srgbClr val="0070C0"/>
                </a:solidFill>
              </a:rPr>
              <a:t>6</a:t>
            </a:r>
            <a:r>
              <a:rPr lang="en-US" sz="1600" dirty="0" smtClean="0">
                <a:solidFill>
                  <a:srgbClr val="000000"/>
                </a:solidFill>
              </a:rPr>
              <a:t>: </a:t>
            </a:r>
            <a:r>
              <a:rPr lang="en-US" sz="1600" dirty="0" smtClean="0">
                <a:solidFill>
                  <a:srgbClr val="0070C0"/>
                </a:solidFill>
              </a:rPr>
              <a:t>Announced</a:t>
            </a:r>
            <a:r>
              <a:rPr lang="en-US" sz="1600" dirty="0" smtClean="0">
                <a:solidFill>
                  <a:srgbClr val="000000"/>
                </a:solidFill>
              </a:rPr>
              <a:t> </a:t>
            </a:r>
            <a:r>
              <a:rPr lang="hu-HU" sz="1600" dirty="0" smtClean="0">
                <a:solidFill>
                  <a:srgbClr val="000000"/>
                </a:solidFill>
              </a:rPr>
              <a:t>along with the G71 graphics processor </a:t>
            </a:r>
            <a:r>
              <a:rPr lang="en-US" sz="1600" dirty="0" smtClean="0">
                <a:solidFill>
                  <a:srgbClr val="000000"/>
                </a:solidFill>
              </a:rPr>
              <a:t>with</a:t>
            </a:r>
            <a:r>
              <a:rPr lang="hu-HU" sz="1600" dirty="0" smtClean="0">
                <a:solidFill>
                  <a:srgbClr val="000000"/>
                </a:solidFill>
              </a:rPr>
              <a:t> </a:t>
            </a:r>
            <a:r>
              <a:rPr lang="en-US" sz="1600" dirty="0" smtClean="0">
                <a:solidFill>
                  <a:srgbClr val="000000"/>
                </a:solidFill>
              </a:rPr>
              <a:t>immediate</a:t>
            </a:r>
            <a:endParaRPr lang="hu-HU" sz="1600" dirty="0" smtClean="0">
              <a:solidFill>
                <a:srgbClr val="000000"/>
              </a:solidFill>
            </a:endParaRPr>
          </a:p>
          <a:p>
            <a:pPr>
              <a:spcAft>
                <a:spcPts val="600"/>
              </a:spcAft>
              <a:buClr>
                <a:srgbClr val="000000"/>
              </a:buClr>
            </a:pPr>
            <a:r>
              <a:rPr lang="hu-HU" sz="1600" dirty="0" smtClean="0">
                <a:solidFill>
                  <a:srgbClr val="000000"/>
                </a:solidFill>
              </a:rPr>
              <a:t>      </a:t>
            </a:r>
            <a:r>
              <a:rPr lang="en-US" sz="1600" dirty="0" smtClean="0">
                <a:solidFill>
                  <a:srgbClr val="000000"/>
                </a:solidFill>
              </a:rPr>
              <a:t>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 First </a:t>
            </a:r>
            <a:r>
              <a:rPr lang="hu-HU" sz="1600" dirty="0" smtClean="0">
                <a:solidFill>
                  <a:srgbClr val="0070C0"/>
                </a:solidFill>
              </a:rPr>
              <a:t>premium level </a:t>
            </a:r>
            <a:r>
              <a:rPr lang="en-US" sz="1600" dirty="0" smtClean="0">
                <a:solidFill>
                  <a:srgbClr val="0070C0"/>
                </a:solidFill>
              </a:rPr>
              <a:t>mobile devices</a:t>
            </a:r>
            <a:r>
              <a:rPr lang="en-US" sz="1600" dirty="0" smtClean="0">
                <a:solidFill>
                  <a:srgbClr val="000000"/>
                </a:solidFill>
              </a:rPr>
              <a:t> with Cortex-A</a:t>
            </a:r>
            <a:r>
              <a:rPr lang="hu-HU" sz="1600" dirty="0" smtClean="0">
                <a:solidFill>
                  <a:srgbClr val="000000"/>
                </a:solidFill>
              </a:rPr>
              <a:t>73 </a:t>
            </a:r>
            <a:r>
              <a:rPr lang="hu-HU" sz="1600" dirty="0" smtClean="0">
                <a:solidFill>
                  <a:srgbClr val="0070C0"/>
                </a:solidFill>
              </a:rPr>
              <a:t>in 2017</a:t>
            </a:r>
            <a:r>
              <a:rPr lang="en-US" sz="1600" dirty="0" smtClean="0">
                <a:solidFill>
                  <a:srgbClr val="0070C0"/>
                </a:solidFill>
              </a:rPr>
              <a:t>.</a:t>
            </a: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The Cortex-A73 is</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successor </a:t>
            </a:r>
            <a:r>
              <a:rPr lang="en-US" sz="1600" dirty="0">
                <a:solidFill>
                  <a:srgbClr val="0070C0"/>
                </a:solidFill>
                <a:ea typeface="Verdana" panose="020B0604030504040204" pitchFamily="34" charset="0"/>
                <a:cs typeface="Verdana" panose="020B0604030504040204" pitchFamily="34" charset="0"/>
              </a:rPr>
              <a:t>to the </a:t>
            </a:r>
            <a:r>
              <a:rPr lang="hu-HU" sz="1600" dirty="0" smtClean="0">
                <a:solidFill>
                  <a:srgbClr val="000000"/>
                </a:solidFill>
                <a:ea typeface="Verdana" panose="020B0604030504040204" pitchFamily="34" charset="0"/>
                <a:cs typeface="Verdana" panose="020B0604030504040204" pitchFamily="34" charset="0"/>
              </a:rPr>
              <a:t>high performance 64-bit </a:t>
            </a:r>
            <a:r>
              <a:rPr lang="en-US" sz="1600" dirty="0" smtClean="0">
                <a:solidFill>
                  <a:srgbClr val="0070C0"/>
                </a:solidFill>
                <a:ea typeface="Verdana" panose="020B0604030504040204" pitchFamily="34" charset="0"/>
                <a:cs typeface="Verdana" panose="020B0604030504040204" pitchFamily="34" charset="0"/>
              </a:rPr>
              <a:t>Cortex</a:t>
            </a:r>
            <a:r>
              <a:rPr lang="hu-HU" sz="1600" dirty="0" smtClean="0">
                <a:solidFill>
                  <a:srgbClr val="0070C0"/>
                </a:solidFill>
                <a:ea typeface="Verdana" panose="020B0604030504040204" pitchFamily="34" charset="0"/>
                <a:cs typeface="Verdana" panose="020B0604030504040204" pitchFamily="34" charset="0"/>
              </a:rPr>
              <a:t>-A72</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r>
              <a:rPr lang="hu-HU" sz="1600" dirty="0" smtClean="0">
                <a:solidFill>
                  <a:srgbClr val="000000"/>
                </a:solidFill>
                <a:ea typeface="Verdana" panose="020B0604030504040204" pitchFamily="34" charset="0"/>
                <a:cs typeface="Verdana" panose="020B0604030504040204" pitchFamily="34" charset="0"/>
              </a:rPr>
              <a:t>    But whereas the Cortex-A72 was designed in Austin, Texas, the Cortex-A73</a:t>
            </a:r>
          </a:p>
          <a:p>
            <a:pPr>
              <a:spcAft>
                <a:spcPts val="6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is a designed from scatch by a French team in Sophia-Antipolis design park.</a:t>
            </a:r>
          </a:p>
          <a:p>
            <a:pPr>
              <a:spcAft>
                <a:spcPts val="6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The design started in 2013 </a:t>
            </a:r>
            <a:r>
              <a:rPr lang="hu-HU" sz="1600" dirty="0" smtClean="0">
                <a:solidFill>
                  <a:srgbClr val="0070C0"/>
                </a:solidFill>
                <a:ea typeface="Verdana" panose="020B0604030504040204" pitchFamily="34" charset="0"/>
                <a:cs typeface="Verdana" panose="020B0604030504040204" pitchFamily="34" charset="0"/>
              </a:rPr>
              <a:t>inspired by </a:t>
            </a:r>
            <a:r>
              <a:rPr lang="hu-HU" sz="1600" dirty="0" smtClean="0">
                <a:solidFill>
                  <a:srgbClr val="000000"/>
                </a:solidFill>
                <a:ea typeface="Verdana" panose="020B0604030504040204" pitchFamily="34" charset="0"/>
                <a:cs typeface="Verdana" panose="020B0604030504040204" pitchFamily="34" charset="0"/>
              </a:rPr>
              <a:t>the mainstream </a:t>
            </a:r>
            <a:r>
              <a:rPr lang="hu-HU" sz="1600" dirty="0" smtClean="0">
                <a:solidFill>
                  <a:srgbClr val="0070C0"/>
                </a:solidFill>
                <a:ea typeface="Verdana" panose="020B0604030504040204" pitchFamily="34" charset="0"/>
                <a:cs typeface="Verdana" panose="020B0604030504040204" pitchFamily="34" charset="0"/>
              </a:rPr>
              <a:t>Cortex-A17.</a:t>
            </a:r>
            <a:r>
              <a:rPr lang="hu-HU" sz="1600" dirty="0" smtClean="0">
                <a:solidFill>
                  <a:srgbClr val="000000"/>
                </a:solidFill>
                <a:ea typeface="Verdana" panose="020B0604030504040204" pitchFamily="34" charset="0"/>
                <a:cs typeface="Verdana" panose="020B0604030504040204" pitchFamily="34" charset="0"/>
              </a:rPr>
              <a:t>   </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hu-HU" sz="1600" dirty="0" smtClean="0">
                <a:solidFill>
                  <a:srgbClr val="000000"/>
                </a:solidFill>
                <a:ea typeface="Verdana" panose="020B0604030504040204" pitchFamily="34" charset="0"/>
                <a:cs typeface="Verdana" panose="020B0604030504040204" pitchFamily="34" charset="0"/>
              </a:rPr>
              <a:t>Cortex-A73</a:t>
            </a:r>
            <a:r>
              <a:rPr lang="en-US"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can </a:t>
            </a:r>
            <a:r>
              <a:rPr lang="en-US" sz="1600" dirty="0">
                <a:solidFill>
                  <a:srgbClr val="0070C0"/>
                </a:solidFill>
                <a:ea typeface="Verdana" panose="020B0604030504040204" pitchFamily="34" charset="0"/>
                <a:cs typeface="Verdana" panose="020B0604030504040204" pitchFamily="34" charset="0"/>
              </a:rPr>
              <a:t>be used </a:t>
            </a:r>
            <a:r>
              <a:rPr lang="hu-HU" sz="1600" dirty="0" smtClean="0">
                <a:solidFill>
                  <a:srgbClr val="0070C0"/>
                </a:solidFill>
                <a:ea typeface="Verdana" panose="020B0604030504040204" pitchFamily="34" charset="0"/>
                <a:cs typeface="Verdana" panose="020B0604030504040204" pitchFamily="34" charset="0"/>
              </a:rPr>
              <a:t>either as stand alone processors or as part of </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a</a:t>
            </a:r>
            <a:r>
              <a:rPr lang="hu-HU" sz="1600" dirty="0" smtClean="0">
                <a:solidFill>
                  <a:srgbClr val="0070C0"/>
                </a:solidFill>
                <a:ea typeface="Verdana" panose="020B0604030504040204" pitchFamily="34" charset="0"/>
                <a:cs typeface="Verdana" panose="020B0604030504040204" pitchFamily="34" charset="0"/>
              </a:rPr>
              <a:t>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 along sith the Cortex-a53/A35 processors.</a:t>
            </a:r>
          </a:p>
          <a:p>
            <a:pPr>
              <a:spcAft>
                <a:spcPts val="6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t>
            </a:r>
            <a:r>
              <a:rPr lang="en-US" sz="1600" dirty="0" smtClean="0">
                <a:solidFill>
                  <a:srgbClr val="0070C0"/>
                </a:solidFill>
                <a:ea typeface="Verdana" panose="020B0604030504040204" pitchFamily="34" charset="0"/>
                <a:cs typeface="Verdana" panose="020B0604030504040204" pitchFamily="34" charset="0"/>
              </a:rPr>
              <a:t>Interoperability</a:t>
            </a:r>
            <a:r>
              <a:rPr lang="en-US" sz="1600" dirty="0" smtClean="0">
                <a:solidFill>
                  <a:srgbClr val="000000"/>
                </a:solidFill>
                <a:ea typeface="Verdana" panose="020B0604030504040204" pitchFamily="34" charset="0"/>
                <a:cs typeface="Verdana" panose="020B0604030504040204" pitchFamily="34" charset="0"/>
              </a:rPr>
              <a:t> </a:t>
            </a:r>
            <a:r>
              <a:rPr lang="en-US" sz="1600" dirty="0">
                <a:solidFill>
                  <a:srgbClr val="0070C0"/>
                </a:solidFill>
                <a:ea typeface="Verdana" panose="020B0604030504040204" pitchFamily="34" charset="0"/>
                <a:cs typeface="Verdana" panose="020B0604030504040204" pitchFamily="34" charset="0"/>
              </a:rPr>
              <a:t>with</a:t>
            </a:r>
            <a:r>
              <a:rPr lang="en-US" sz="1600" dirty="0">
                <a:solidFill>
                  <a:srgbClr val="000000"/>
                </a:solidFill>
                <a:ea typeface="Verdana" panose="020B0604030504040204" pitchFamily="34" charset="0"/>
                <a:cs typeface="Verdana" panose="020B0604030504040204" pitchFamily="34" charset="0"/>
              </a:rPr>
              <a:t> the </a:t>
            </a:r>
            <a:r>
              <a:rPr lang="en-US" sz="1600" dirty="0">
                <a:solidFill>
                  <a:srgbClr val="0070C0"/>
                </a:solidFill>
                <a:ea typeface="Verdana" panose="020B0604030504040204" pitchFamily="34" charset="0"/>
                <a:cs typeface="Verdana" panose="020B0604030504040204" pitchFamily="34" charset="0"/>
              </a:rPr>
              <a:t>ARM Mali GPU family</a:t>
            </a:r>
            <a:r>
              <a:rPr lang="hu-HU" sz="1600" dirty="0">
                <a:solidFill>
                  <a:srgbClr val="000000"/>
                </a:solidFill>
                <a:ea typeface="Verdana" panose="020B0604030504040204" pitchFamily="34" charset="0"/>
                <a:cs typeface="Verdana" panose="020B0604030504040204" pitchFamily="34" charset="0"/>
              </a:rPr>
              <a:t> is provided</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a:t>
            </a:r>
            <a:r>
              <a:rPr lang="hu-HU" sz="1600" dirty="0" smtClean="0">
                <a:solidFill>
                  <a:srgbClr val="0070C0"/>
                </a:solidFill>
                <a:ea typeface="Verdana" panose="020B0604030504040204" pitchFamily="34" charset="0"/>
                <a:cs typeface="Verdana" panose="020B0604030504040204" pitchFamily="34" charset="0"/>
              </a:rPr>
              <a:t>0 nm FinFET technology.</a:t>
            </a:r>
            <a:endParaRPr lang="en-US" sz="1600" dirty="0">
              <a:solidFill>
                <a:srgbClr val="000000"/>
              </a:solidFill>
            </a:endParaRPr>
          </a:p>
        </p:txBody>
      </p:sp>
      <p:sp>
        <p:nvSpPr>
          <p:cNvPr id="4" name="Rectangle 3"/>
          <p:cNvSpPr/>
          <p:nvPr/>
        </p:nvSpPr>
        <p:spPr>
          <a:xfrm>
            <a:off x="75691" y="505328"/>
            <a:ext cx="5197192"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high performance </a:t>
            </a:r>
            <a:r>
              <a:rPr lang="en-US" dirty="0" smtClean="0">
                <a:solidFill>
                  <a:srgbClr val="2D2D8A"/>
                </a:solidFill>
              </a:rPr>
              <a:t>Cortex-A</a:t>
            </a:r>
            <a:r>
              <a:rPr lang="hu-HU" dirty="0" smtClean="0">
                <a:solidFill>
                  <a:srgbClr val="2D2D8A"/>
                </a:solidFill>
              </a:rPr>
              <a:t>73 </a:t>
            </a:r>
            <a:r>
              <a:rPr lang="en-US" dirty="0" smtClean="0">
                <a:solidFill>
                  <a:srgbClr val="2D2D8A"/>
                </a:solidFill>
              </a:rPr>
              <a:t>-2 </a:t>
            </a:r>
            <a:r>
              <a:rPr lang="en-US" dirty="0" smtClean="0">
                <a:solidFill>
                  <a:srgbClr val="000000"/>
                </a:solidFill>
              </a:rPr>
              <a:t>[</a:t>
            </a:r>
            <a:r>
              <a:rPr lang="hu-HU" dirty="0" smtClean="0">
                <a:solidFill>
                  <a:srgbClr val="000000"/>
                </a:solidFill>
              </a:rPr>
              <a:t>92</a:t>
            </a:r>
            <a:r>
              <a:rPr lang="en-US" dirty="0" smtClean="0">
                <a:solidFill>
                  <a:srgbClr val="000000"/>
                </a:solidFill>
              </a:rPr>
              <a:t>]</a:t>
            </a:r>
            <a:endParaRPr lang="en-US" dirty="0">
              <a:solidFill>
                <a:srgbClr val="000000"/>
              </a:solidFill>
            </a:endParaRP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(2)</a:t>
            </a:r>
            <a:endParaRPr lang="en-US" dirty="0">
              <a:solidFill>
                <a:srgbClr val="FFFFFF"/>
              </a:solidFill>
            </a:endParaRPr>
          </a:p>
        </p:txBody>
      </p:sp>
    </p:spTree>
    <p:extLst>
      <p:ext uri="{BB962C8B-B14F-4D97-AF65-F5344CB8AC3E}">
        <p14:creationId xmlns:p14="http://schemas.microsoft.com/office/powerpoint/2010/main" val="294736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(3)</a:t>
            </a:r>
            <a:endParaRPr lang="en-US" dirty="0">
              <a:solidFill>
                <a:srgbClr val="FFFFFF"/>
              </a:solidFill>
            </a:endParaRPr>
          </a:p>
        </p:txBody>
      </p:sp>
      <p:pic>
        <p:nvPicPr>
          <p:cNvPr id="1028" name="Picture 4" descr="http://images.anandtech.com/doci/10347/2.PNG?_ga=1.268086222.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t="13232" r="1873" b="9134"/>
          <a:stretch/>
        </p:blipFill>
        <p:spPr bwMode="auto">
          <a:xfrm>
            <a:off x="63501" y="1403775"/>
            <a:ext cx="9080500" cy="4590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84" y="505334"/>
            <a:ext cx="9011121" cy="646331"/>
          </a:xfrm>
          <a:prstGeom prst="rect">
            <a:avLst/>
          </a:prstGeom>
          <a:noFill/>
        </p:spPr>
        <p:txBody>
          <a:bodyPr wrap="none" rtlCol="0">
            <a:spAutoFit/>
          </a:bodyPr>
          <a:lstStyle/>
          <a:p>
            <a:r>
              <a:rPr lang="hu-HU" dirty="0" smtClean="0">
                <a:solidFill>
                  <a:schemeClr val="accent6"/>
                </a:solidFill>
              </a:rPr>
              <a:t>Relative performance, efficiency and power efficiency of subsequent models</a:t>
            </a:r>
          </a:p>
          <a:p>
            <a:r>
              <a:rPr lang="hu-HU" dirty="0" smtClean="0">
                <a:solidFill>
                  <a:schemeClr val="accent6"/>
                </a:solidFill>
              </a:rPr>
              <a:t> of the Cortex-A line [92]</a:t>
            </a:r>
            <a:endParaRPr lang="en-US" dirty="0">
              <a:solidFill>
                <a:schemeClr val="accent6"/>
              </a:solidFill>
            </a:endParaRPr>
          </a:p>
        </p:txBody>
      </p:sp>
      <p:sp>
        <p:nvSpPr>
          <p:cNvPr id="4" name="TextBox 3"/>
          <p:cNvSpPr txBox="1"/>
          <p:nvPr/>
        </p:nvSpPr>
        <p:spPr>
          <a:xfrm>
            <a:off x="1430916" y="3917687"/>
            <a:ext cx="575799" cy="276999"/>
          </a:xfrm>
          <a:prstGeom prst="rect">
            <a:avLst/>
          </a:prstGeom>
          <a:noFill/>
        </p:spPr>
        <p:txBody>
          <a:bodyPr wrap="none" rtlCol="0">
            <a:spAutoFit/>
          </a:bodyPr>
          <a:lstStyle/>
          <a:p>
            <a:r>
              <a:rPr lang="en-US" sz="1200" dirty="0" smtClean="0"/>
              <a:t>2007</a:t>
            </a:r>
            <a:endParaRPr lang="en-US" sz="1200" dirty="0"/>
          </a:p>
        </p:txBody>
      </p:sp>
    </p:spTree>
    <p:extLst>
      <p:ext uri="{BB962C8B-B14F-4D97-AF65-F5344CB8AC3E}">
        <p14:creationId xmlns:p14="http://schemas.microsoft.com/office/powerpoint/2010/main" val="121401874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(4)</a:t>
            </a:r>
            <a:endParaRPr lang="en-US" dirty="0">
              <a:solidFill>
                <a:srgbClr val="FFFFFF"/>
              </a:solidFill>
            </a:endParaRPr>
          </a:p>
        </p:txBody>
      </p:sp>
      <p:pic>
        <p:nvPicPr>
          <p:cNvPr id="4098" name="Picture 2" descr="http://images.anandtech.com/doci/10347/10.PNG?_ga=1.2848550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016" t="14815" r="2000"/>
          <a:stretch/>
        </p:blipFill>
        <p:spPr bwMode="auto">
          <a:xfrm>
            <a:off x="193832" y="1266418"/>
            <a:ext cx="8743654" cy="4530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557" y="507042"/>
            <a:ext cx="7685565" cy="369332"/>
          </a:xfrm>
          <a:prstGeom prst="rect">
            <a:avLst/>
          </a:prstGeom>
          <a:noFill/>
        </p:spPr>
        <p:txBody>
          <a:bodyPr wrap="none" rtlCol="0">
            <a:spAutoFit/>
          </a:bodyPr>
          <a:lstStyle/>
          <a:p>
            <a:r>
              <a:rPr lang="hu-HU" dirty="0" smtClean="0">
                <a:solidFill>
                  <a:schemeClr val="accent6"/>
                </a:solidFill>
              </a:rPr>
              <a:t>Cortex-A73 performance improvement over the Cortex-A72 [92]</a:t>
            </a:r>
            <a:endParaRPr lang="en-US" dirty="0">
              <a:solidFill>
                <a:schemeClr val="accent6"/>
              </a:solidFill>
            </a:endParaRPr>
          </a:p>
        </p:txBody>
      </p:sp>
    </p:spTree>
    <p:extLst>
      <p:ext uri="{BB962C8B-B14F-4D97-AF65-F5344CB8AC3E}">
        <p14:creationId xmlns:p14="http://schemas.microsoft.com/office/powerpoint/2010/main" val="135518211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(5)</a:t>
            </a:r>
            <a:endParaRPr lang="en-US" dirty="0">
              <a:solidFill>
                <a:srgbClr val="FFFFFF"/>
              </a:solidFill>
            </a:endParaRPr>
          </a:p>
        </p:txBody>
      </p:sp>
      <p:pic>
        <p:nvPicPr>
          <p:cNvPr id="5122" name="Picture 2" descr="http://images.anandtech.com/doci/10347/11.PNG?_ga=1.25748349.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133" t="19758" b="13143"/>
          <a:stretch/>
        </p:blipFill>
        <p:spPr bwMode="auto">
          <a:xfrm>
            <a:off x="71500" y="1133745"/>
            <a:ext cx="8866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57" y="507042"/>
            <a:ext cx="6475812" cy="369332"/>
          </a:xfrm>
          <a:prstGeom prst="rect">
            <a:avLst/>
          </a:prstGeom>
          <a:noFill/>
        </p:spPr>
        <p:txBody>
          <a:bodyPr wrap="none" rtlCol="0">
            <a:spAutoFit/>
          </a:bodyPr>
          <a:lstStyle/>
          <a:p>
            <a:r>
              <a:rPr lang="hu-HU" dirty="0" smtClean="0">
                <a:solidFill>
                  <a:schemeClr val="accent6"/>
                </a:solidFill>
              </a:rPr>
              <a:t>Cortex-A73 power reduction over the Cortex-A72 [92]</a:t>
            </a:r>
            <a:endParaRPr lang="en-US" dirty="0">
              <a:solidFill>
                <a:schemeClr val="accent6"/>
              </a:solidFill>
            </a:endParaRPr>
          </a:p>
        </p:txBody>
      </p:sp>
    </p:spTree>
    <p:extLst>
      <p:ext uri="{BB962C8B-B14F-4D97-AF65-F5344CB8AC3E}">
        <p14:creationId xmlns:p14="http://schemas.microsoft.com/office/powerpoint/2010/main" val="108296708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(6)</a:t>
            </a:r>
            <a:endParaRPr lang="en-US" dirty="0">
              <a:solidFill>
                <a:srgbClr val="FFFFFF"/>
              </a:solidFill>
            </a:endParaRPr>
          </a:p>
        </p:txBody>
      </p:sp>
      <p:pic>
        <p:nvPicPr>
          <p:cNvPr id="8194" name="Picture 2" descr="http://images.anandtech.com/doci/10347/13.PNG?_ga=1.2581401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519" t="12802" r="14396"/>
          <a:stretch/>
        </p:blipFill>
        <p:spPr bwMode="auto">
          <a:xfrm>
            <a:off x="367406" y="1217630"/>
            <a:ext cx="8461812" cy="5167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557" y="507042"/>
            <a:ext cx="8538235" cy="369332"/>
          </a:xfrm>
          <a:prstGeom prst="rect">
            <a:avLst/>
          </a:prstGeom>
          <a:noFill/>
        </p:spPr>
        <p:txBody>
          <a:bodyPr wrap="none" rtlCol="0">
            <a:spAutoFit/>
          </a:bodyPr>
          <a:lstStyle/>
          <a:p>
            <a:r>
              <a:rPr lang="hu-HU" dirty="0" smtClean="0">
                <a:solidFill>
                  <a:schemeClr val="accent6"/>
                </a:solidFill>
              </a:rPr>
              <a:t>Cortex-A73 performance improvement in a big-LITTE configuration [92]</a:t>
            </a:r>
            <a:endParaRPr lang="en-US" dirty="0">
              <a:solidFill>
                <a:schemeClr val="accent6"/>
              </a:solidFill>
            </a:endParaRPr>
          </a:p>
        </p:txBody>
      </p:sp>
    </p:spTree>
    <p:extLst>
      <p:ext uri="{BB962C8B-B14F-4D97-AF65-F5344CB8AC3E}">
        <p14:creationId xmlns:p14="http://schemas.microsoft.com/office/powerpoint/2010/main" val="341904990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(7)</a:t>
            </a:r>
            <a:endParaRPr lang="en-US" dirty="0">
              <a:solidFill>
                <a:srgbClr val="FFFFFF"/>
              </a:solidFill>
            </a:endParaRPr>
          </a:p>
        </p:txBody>
      </p:sp>
      <p:pic>
        <p:nvPicPr>
          <p:cNvPr id="9218" name="Picture 2" descr="https://www.arm.com/assets/images/Cortex-A73-Chip-Diagram-16-L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35" y="1296914"/>
            <a:ext cx="4509689" cy="4832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57065" y="1501850"/>
            <a:ext cx="3721212" cy="4475584"/>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a:solidFill>
                  <a:srgbClr val="000000"/>
                </a:solidFill>
              </a:rPr>
              <a:t>AXI</a:t>
            </a:r>
            <a:r>
              <a:rPr lang="hu-HU" sz="1350" dirty="0">
                <a:solidFill>
                  <a:srgbClr val="000000"/>
                </a:solidFill>
              </a:rPr>
              <a:t>4:   </a:t>
            </a:r>
            <a:r>
              <a:rPr lang="en-US" sz="1350" dirty="0">
                <a:solidFill>
                  <a:srgbClr val="000000"/>
                </a:solidFill>
              </a:rPr>
              <a:t> </a:t>
            </a:r>
            <a:r>
              <a:rPr lang="en-US" sz="1350" b="1" dirty="0">
                <a:solidFill>
                  <a:srgbClr val="000000"/>
                </a:solidFill>
              </a:rPr>
              <a:t>A</a:t>
            </a:r>
            <a:r>
              <a:rPr lang="en-US" sz="1350" dirty="0">
                <a:solidFill>
                  <a:srgbClr val="000000"/>
                </a:solidFill>
              </a:rPr>
              <a:t>dvanced </a:t>
            </a:r>
            <a:r>
              <a:rPr lang="en-US" sz="1350" dirty="0" err="1">
                <a:solidFill>
                  <a:srgbClr val="000000"/>
                </a:solidFill>
              </a:rPr>
              <a:t>e</a:t>
            </a:r>
            <a:r>
              <a:rPr lang="en-US" sz="1350" b="1" dirty="0" err="1">
                <a:solidFill>
                  <a:srgbClr val="000000"/>
                </a:solidFill>
              </a:rPr>
              <a:t>X</a:t>
            </a:r>
            <a:r>
              <a:rPr lang="en-US" sz="1350" dirty="0" err="1">
                <a:solidFill>
                  <a:srgbClr val="000000"/>
                </a:solidFill>
              </a:rPr>
              <a:t>tensible</a:t>
            </a:r>
            <a:r>
              <a:rPr lang="en-US" sz="1350" dirty="0">
                <a:solidFill>
                  <a:srgbClr val="000000"/>
                </a:solidFill>
              </a:rPr>
              <a:t> </a:t>
            </a:r>
            <a:r>
              <a:rPr lang="en-US" sz="1350" b="1" dirty="0">
                <a:solidFill>
                  <a:srgbClr val="000000"/>
                </a:solidFill>
              </a:rPr>
              <a:t>I</a:t>
            </a:r>
            <a:r>
              <a:rPr lang="en-US" sz="1350" dirty="0">
                <a:solidFill>
                  <a:srgbClr val="000000"/>
                </a:solidFill>
              </a:rPr>
              <a:t>nterface</a:t>
            </a:r>
            <a:endParaRPr lang="hu-HU" sz="1350" dirty="0">
              <a:solidFill>
                <a:srgbClr val="000000"/>
              </a:solidFill>
            </a:endParaRPr>
          </a:p>
          <a:p>
            <a:r>
              <a:rPr lang="hu-HU" sz="1350" dirty="0">
                <a:solidFill>
                  <a:srgbClr val="000000"/>
                </a:solidFill>
              </a:rPr>
              <a:t>              (</a:t>
            </a:r>
            <a:r>
              <a:rPr lang="en-US" sz="1350" dirty="0">
                <a:solidFill>
                  <a:srgbClr val="000000"/>
                </a:solidFill>
              </a:rPr>
              <a:t>The most widespread AMBA</a:t>
            </a:r>
            <a:r>
              <a:rPr lang="hu-HU" sz="1350" dirty="0">
                <a:solidFill>
                  <a:srgbClr val="000000"/>
                </a:solidFill>
              </a:rPr>
              <a:t>4</a:t>
            </a:r>
          </a:p>
          <a:p>
            <a:pPr>
              <a:spcAft>
                <a:spcPts val="400"/>
              </a:spcAft>
            </a:pPr>
            <a:r>
              <a:rPr lang="hu-HU" sz="1350" dirty="0">
                <a:solidFill>
                  <a:srgbClr val="000000"/>
                </a:solidFill>
              </a:rPr>
              <a:t>             </a:t>
            </a:r>
            <a:r>
              <a:rPr lang="en-US" sz="1350" dirty="0">
                <a:solidFill>
                  <a:srgbClr val="000000"/>
                </a:solidFill>
              </a:rPr>
              <a:t> </a:t>
            </a:r>
            <a:r>
              <a:rPr lang="hu-HU" sz="1350" dirty="0">
                <a:solidFill>
                  <a:srgbClr val="000000"/>
                </a:solidFill>
              </a:rPr>
              <a:t>non cache-coherent </a:t>
            </a:r>
            <a:r>
              <a:rPr lang="en-US" sz="1350" dirty="0">
                <a:solidFill>
                  <a:srgbClr val="000000"/>
                </a:solidFill>
              </a:rPr>
              <a:t>interface</a:t>
            </a:r>
            <a:r>
              <a:rPr lang="hu-HU" sz="1350" dirty="0">
                <a:solidFill>
                  <a:srgbClr val="000000"/>
                </a:solidFill>
              </a:rPr>
              <a:t>)</a:t>
            </a:r>
            <a:endParaRPr lang="hu-HU" sz="1350" dirty="0" smtClean="0">
              <a:solidFill>
                <a:srgbClr val="000000"/>
              </a:solidFill>
            </a:endParaRP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
        <p:nvSpPr>
          <p:cNvPr id="6" name="TextBox 5"/>
          <p:cNvSpPr txBox="1"/>
          <p:nvPr/>
        </p:nvSpPr>
        <p:spPr>
          <a:xfrm>
            <a:off x="74658" y="506414"/>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73</a:t>
            </a:r>
            <a:r>
              <a:rPr lang="en-US" dirty="0" smtClean="0">
                <a:solidFill>
                  <a:srgbClr val="2D2D8A"/>
                </a:solidFill>
              </a:rPr>
              <a:t> </a:t>
            </a:r>
            <a:r>
              <a:rPr lang="en-US" dirty="0" smtClean="0">
                <a:solidFill>
                  <a:srgbClr val="000000"/>
                </a:solidFill>
              </a:rPr>
              <a:t>[</a:t>
            </a:r>
            <a:r>
              <a:rPr lang="hu-HU" dirty="0" smtClean="0">
                <a:solidFill>
                  <a:srgbClr val="000000"/>
                </a:solidFill>
              </a:rPr>
              <a:t>93</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396147174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3" y="505470"/>
            <a:ext cx="725557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73 [92]</a:t>
            </a:r>
            <a:endParaRPr lang="en-US" dirty="0">
              <a:solidFill>
                <a:srgbClr val="2D2D8A"/>
              </a:solidFill>
            </a:endParaRPr>
          </a:p>
        </p:txBody>
      </p:sp>
      <p:sp>
        <p:nvSpPr>
          <p:cNvPr id="4" name="TextBox 3"/>
          <p:cNvSpPr txBox="1"/>
          <p:nvPr/>
        </p:nvSpPr>
        <p:spPr>
          <a:xfrm>
            <a:off x="252567" y="976505"/>
            <a:ext cx="8772338" cy="1554272"/>
          </a:xfrm>
          <a:prstGeom prst="rect">
            <a:avLst/>
          </a:prstGeom>
          <a:noFill/>
        </p:spPr>
        <p:txBody>
          <a:bodyPr wrap="none" rtlCol="0">
            <a:spAutoFit/>
          </a:bodyPr>
          <a:lstStyle/>
          <a:p>
            <a:pPr marL="285750" indent="-285750">
              <a:spcAft>
                <a:spcPts val="600"/>
              </a:spcAft>
              <a:buClr>
                <a:srgbClr val="000000"/>
              </a:buClr>
              <a:buFont typeface="Arial" panose="020B0604020202020204" pitchFamily="34" charset="0"/>
              <a:buChar char="•"/>
            </a:pPr>
            <a:r>
              <a:rPr lang="hu-HU" sz="1600" dirty="0" smtClean="0">
                <a:solidFill>
                  <a:srgbClr val="0070C0"/>
                </a:solidFill>
              </a:rPr>
              <a:t>It has a two-wide </a:t>
            </a:r>
            <a:r>
              <a:rPr lang="en-US" sz="1600" dirty="0" smtClean="0">
                <a:solidFill>
                  <a:srgbClr val="0070C0"/>
                </a:solidFill>
              </a:rPr>
              <a:t>out-of-order</a:t>
            </a:r>
            <a:r>
              <a:rPr lang="hu-HU" sz="1600" dirty="0" smtClean="0">
                <a:solidFill>
                  <a:srgbClr val="0070C0"/>
                </a:solidFill>
              </a:rPr>
              <a:t> front-end and a four-wide out-of-order back-end.</a:t>
            </a:r>
          </a:p>
          <a:p>
            <a:pPr>
              <a:buClr>
                <a:srgbClr val="000000"/>
              </a:buClr>
            </a:pPr>
            <a:r>
              <a:rPr lang="hu-HU" sz="1600" dirty="0" smtClean="0">
                <a:solidFill>
                  <a:srgbClr val="0070C0"/>
                </a:solidFill>
              </a:rPr>
              <a:t>    </a:t>
            </a:r>
            <a:r>
              <a:rPr lang="hu-HU" sz="1600" dirty="0" smtClean="0"/>
              <a:t>This is in contrast to the Cortex-A72 that has a three-wide in-order front-end</a:t>
            </a:r>
          </a:p>
          <a:p>
            <a:pPr>
              <a:spcAft>
                <a:spcPts val="600"/>
              </a:spcAft>
              <a:buClr>
                <a:srgbClr val="000000"/>
              </a:buClr>
            </a:pPr>
            <a:r>
              <a:rPr lang="hu-HU" sz="1600" dirty="0" smtClean="0"/>
              <a:t>      and a five-wide out-of-order back-end (see subsequent Figures).</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256</a:t>
            </a:r>
            <a:r>
              <a:rPr lang="en-US" sz="1600" dirty="0" smtClean="0">
                <a:solidFill>
                  <a:srgbClr val="0070C0"/>
                </a:solidFill>
              </a:rPr>
              <a:t> kB to </a:t>
            </a:r>
            <a:r>
              <a:rPr lang="hu-HU" sz="1600" dirty="0" smtClean="0">
                <a:solidFill>
                  <a:srgbClr val="0070C0"/>
                </a:solidFill>
              </a:rPr>
              <a:t>8</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73</a:t>
            </a:r>
            <a:r>
              <a:rPr lang="en-US" sz="1600" dirty="0" smtClean="0">
                <a:solidFill>
                  <a:srgbClr val="0070C0"/>
                </a:solidFill>
              </a:rPr>
              <a:t> </a:t>
            </a:r>
            <a:r>
              <a:rPr lang="en-US" sz="1600" dirty="0">
                <a:solidFill>
                  <a:srgbClr val="0070C0"/>
                </a:solidFill>
              </a:rPr>
              <a:t>CPUs </a:t>
            </a:r>
            <a:r>
              <a:rPr lang="en-US" sz="1600" dirty="0" err="1" smtClean="0">
                <a:solidFill>
                  <a:srgbClr val="000000"/>
                </a:solidFill>
              </a:rPr>
              <a:t>execut</a:t>
            </a:r>
            <a:r>
              <a:rPr lang="hu-HU" sz="1600" dirty="0" smtClean="0">
                <a:solidFill>
                  <a:srgbClr val="000000"/>
                </a:solidFill>
              </a:rPr>
              <a:t>ing</a:t>
            </a:r>
            <a:r>
              <a:rPr lang="en-US" sz="1600" dirty="0" smtClean="0">
                <a:solidFill>
                  <a:srgbClr val="000000"/>
                </a:solidFill>
              </a:rPr>
              <a:t> </a:t>
            </a:r>
            <a:r>
              <a:rPr lang="en-US" sz="1600" dirty="0">
                <a:solidFill>
                  <a:srgbClr val="000000"/>
                </a:solidFill>
              </a:rPr>
              <a:t>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(8)</a:t>
            </a:r>
            <a:endParaRPr lang="en-US" dirty="0">
              <a:solidFill>
                <a:srgbClr val="FFFFFF"/>
              </a:solidFill>
            </a:endParaRPr>
          </a:p>
        </p:txBody>
      </p:sp>
      <p:sp>
        <p:nvSpPr>
          <p:cNvPr id="2" name="TextBox 1"/>
          <p:cNvSpPr txBox="1"/>
          <p:nvPr/>
        </p:nvSpPr>
        <p:spPr>
          <a:xfrm>
            <a:off x="296863" y="3706388"/>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6" name="TextBox 5"/>
          <p:cNvSpPr txBox="1"/>
          <p:nvPr/>
        </p:nvSpPr>
        <p:spPr>
          <a:xfrm>
            <a:off x="341530" y="4059360"/>
            <a:ext cx="8352420" cy="610424"/>
          </a:xfrm>
          <a:prstGeom prst="rect">
            <a:avLst/>
          </a:prstGeom>
          <a:noFill/>
        </p:spPr>
        <p:txBody>
          <a:bodyPr wrap="square" rtlCol="0">
            <a:spAutoFit/>
          </a:bodyPr>
          <a:lstStyle/>
          <a:p>
            <a:pPr>
              <a:spcAft>
                <a:spcPts val="200"/>
              </a:spcAft>
            </a:pPr>
            <a:r>
              <a:rPr lang="hu-HU" sz="1600">
                <a:solidFill>
                  <a:srgbClr val="000000"/>
                </a:solidFill>
              </a:rPr>
              <a:t>AMBA: Advanced </a:t>
            </a:r>
            <a:r>
              <a:rPr lang="hu-HU" sz="1600" smtClean="0">
                <a:solidFill>
                  <a:srgbClr val="000000"/>
                </a:solidFill>
              </a:rPr>
              <a:t>Microcontroller Bus </a:t>
            </a:r>
            <a:r>
              <a:rPr lang="hu-HU" sz="1600">
                <a:solidFill>
                  <a:srgbClr val="000000"/>
                </a:solidFill>
              </a:rPr>
              <a:t>Architecture</a:t>
            </a:r>
          </a:p>
          <a:p>
            <a:pPr>
              <a:spcAft>
                <a:spcPts val="400"/>
              </a:spcAft>
            </a:pPr>
            <a:r>
              <a:rPr lang="hu-HU" sz="1600" smtClean="0">
                <a:solidFill>
                  <a:srgbClr val="000000"/>
                </a:solidFill>
              </a:rPr>
              <a:t>            (</a:t>
            </a:r>
            <a:r>
              <a:rPr lang="hu-HU" sz="1600">
                <a:solidFill>
                  <a:srgbClr val="000000"/>
                </a:solidFill>
              </a:rPr>
              <a:t>O</a:t>
            </a:r>
            <a:r>
              <a:rPr lang="en-US" sz="1600">
                <a:solidFill>
                  <a:srgbClr val="000000"/>
                </a:solidFill>
              </a:rPr>
              <a:t>n-chip bus standard </a:t>
            </a:r>
            <a:r>
              <a:rPr lang="en-US" sz="1600" smtClean="0">
                <a:solidFill>
                  <a:srgbClr val="000000"/>
                </a:solidFill>
              </a:rPr>
              <a:t>for</a:t>
            </a:r>
            <a:r>
              <a:rPr lang="hu-HU" sz="1600" smtClean="0">
                <a:solidFill>
                  <a:srgbClr val="000000"/>
                </a:solidFill>
              </a:rPr>
              <a:t> </a:t>
            </a:r>
            <a:r>
              <a:rPr lang="en-US" sz="1600" err="1" smtClean="0">
                <a:solidFill>
                  <a:srgbClr val="000000"/>
                </a:solidFill>
              </a:rPr>
              <a:t>SoC</a:t>
            </a:r>
            <a:r>
              <a:rPr lang="hu-HU" sz="1600">
                <a:solidFill>
                  <a:srgbClr val="000000"/>
                </a:solidFill>
              </a:rPr>
              <a:t>)</a:t>
            </a:r>
            <a:r>
              <a:rPr lang="en-US" sz="1600">
                <a:solidFill>
                  <a:srgbClr val="000000"/>
                </a:solidFill>
              </a:rPr>
              <a:t> </a:t>
            </a:r>
            <a:r>
              <a:rPr lang="en-US" sz="1600" smtClean="0">
                <a:solidFill>
                  <a:srgbClr val="000000"/>
                </a:solidFill>
              </a:rPr>
              <a:t>designs</a:t>
            </a:r>
            <a:endParaRPr lang="hu-HU" sz="1600">
              <a:solidFill>
                <a:srgbClr val="000000"/>
              </a:solidFill>
            </a:endParaRPr>
          </a:p>
        </p:txBody>
      </p:sp>
      <p:sp>
        <p:nvSpPr>
          <p:cNvPr id="7" name="TextBox 6"/>
          <p:cNvSpPr txBox="1"/>
          <p:nvPr/>
        </p:nvSpPr>
        <p:spPr>
          <a:xfrm>
            <a:off x="307190" y="2663915"/>
            <a:ext cx="8377230" cy="584775"/>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a:t>
            </a:r>
            <a:r>
              <a:rPr lang="hu-HU" sz="1600" dirty="0" smtClean="0">
                <a:solidFill>
                  <a:srgbClr val="0070C0"/>
                </a:solidFill>
              </a:rPr>
              <a:t>AXI4 non-coherent or ACE </a:t>
            </a:r>
            <a:r>
              <a:rPr lang="en-US" sz="1600" dirty="0" smtClean="0">
                <a:solidFill>
                  <a:srgbClr val="0070C0"/>
                </a:solidFill>
              </a:rPr>
              <a:t>coherent </a:t>
            </a:r>
            <a:r>
              <a:rPr lang="en-US" sz="1600" dirty="0">
                <a:solidFill>
                  <a:srgbClr val="0070C0"/>
                </a:solidFill>
              </a:rPr>
              <a:t>interface </a:t>
            </a:r>
            <a:r>
              <a:rPr lang="en-US" sz="1600" dirty="0">
                <a:solidFill>
                  <a:srgbClr val="000000"/>
                </a:solidFill>
              </a:rPr>
              <a:t>for </a:t>
            </a:r>
            <a:r>
              <a:rPr lang="en-US" sz="1600" dirty="0" smtClean="0">
                <a:solidFill>
                  <a:srgbClr val="000000"/>
                </a:solidFill>
              </a:rPr>
              <a:t>connecting</a:t>
            </a:r>
            <a:endParaRPr lang="hu-HU" sz="1600" dirty="0" smtClean="0">
              <a:solidFill>
                <a:srgbClr val="000000"/>
              </a:solidFill>
            </a:endParaRPr>
          </a:p>
          <a:p>
            <a:pPr>
              <a:spcAft>
                <a:spcPts val="600"/>
              </a:spcAft>
              <a:buClr>
                <a:srgbClr val="000000"/>
              </a:buClr>
            </a:pPr>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en-US" sz="1600" dirty="0">
                <a:solidFill>
                  <a:srgbClr val="000000"/>
                </a:solidFill>
              </a:rPr>
              <a:t>multiple (up to 4</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Cortex-A57 processors</a:t>
            </a:r>
            <a:r>
              <a:rPr lang="hu-HU" sz="1600" dirty="0" smtClean="0">
                <a:solidFill>
                  <a:srgbClr val="000000"/>
                </a:solidFill>
              </a:rPr>
              <a:t> and further system components</a:t>
            </a:r>
            <a:r>
              <a:rPr lang="en-US" sz="1600" dirty="0" smtClean="0">
                <a:solidFill>
                  <a:srgbClr val="000000"/>
                </a:solidFill>
              </a:rPr>
              <a:t>.</a:t>
            </a:r>
            <a:endParaRPr lang="hu-HU" sz="1600" dirty="0">
              <a:solidFill>
                <a:srgbClr val="000000"/>
              </a:solidFill>
            </a:endParaRPr>
          </a:p>
        </p:txBody>
      </p:sp>
      <p:sp>
        <p:nvSpPr>
          <p:cNvPr id="8" name="TextBox 7"/>
          <p:cNvSpPr txBox="1"/>
          <p:nvPr/>
        </p:nvSpPr>
        <p:spPr>
          <a:xfrm>
            <a:off x="310335" y="3293985"/>
            <a:ext cx="8224816" cy="338554"/>
          </a:xfrm>
          <a:prstGeom prst="rect">
            <a:avLst/>
          </a:prstGeom>
          <a:noFill/>
        </p:spPr>
        <p:txBody>
          <a:bodyPr wrap="none" rtlCol="0">
            <a:spAutoFit/>
          </a:bodyPr>
          <a:lstStyle/>
          <a:p>
            <a:pPr marL="285750" lvl="0" indent="-285750">
              <a:spcAft>
                <a:spcPts val="600"/>
              </a:spcAft>
              <a:buFont typeface="Arial" panose="020B0604020202020204" pitchFamily="34" charset="0"/>
              <a:buChar char="•"/>
            </a:pPr>
            <a:r>
              <a:rPr lang="hu-HU" sz="1600" dirty="0">
                <a:solidFill>
                  <a:srgbClr val="0070C0"/>
                </a:solidFill>
              </a:rPr>
              <a:t>Processor</a:t>
            </a:r>
            <a:r>
              <a:rPr lang="en-US" sz="1600" dirty="0">
                <a:solidFill>
                  <a:srgbClr val="0070C0"/>
                </a:solidFill>
              </a:rPr>
              <a:t> wide cache coherence </a:t>
            </a:r>
            <a:r>
              <a:rPr lang="en-US" sz="1600" dirty="0">
                <a:solidFill>
                  <a:srgbClr val="000000"/>
                </a:solidFill>
              </a:rPr>
              <a:t>supported </a:t>
            </a:r>
            <a:r>
              <a:rPr lang="en-US" sz="1600" dirty="0">
                <a:solidFill>
                  <a:srgbClr val="0070C0"/>
                </a:solidFill>
              </a:rPr>
              <a:t>by a Snoop Control Unit (</a:t>
            </a:r>
            <a:r>
              <a:rPr lang="en-US" sz="1600" dirty="0" err="1">
                <a:solidFill>
                  <a:srgbClr val="0070C0"/>
                </a:solidFill>
              </a:rPr>
              <a:t>SCU</a:t>
            </a:r>
            <a:r>
              <a:rPr lang="en-US" sz="1600" dirty="0">
                <a:solidFill>
                  <a:srgbClr val="0070C0"/>
                </a:solidFill>
              </a:rPr>
              <a:t>)</a:t>
            </a:r>
            <a:r>
              <a:rPr lang="hu-HU" sz="1600" dirty="0" smtClean="0">
                <a:solidFill>
                  <a:srgbClr val="0070C0"/>
                </a:solidFill>
              </a:rPr>
              <a:t>.</a:t>
            </a:r>
            <a:endParaRPr lang="en-US" dirty="0"/>
          </a:p>
        </p:txBody>
      </p:sp>
    </p:spTree>
    <p:extLst>
      <p:ext uri="{BB962C8B-B14F-4D97-AF65-F5344CB8AC3E}">
        <p14:creationId xmlns:p14="http://schemas.microsoft.com/office/powerpoint/2010/main" val="180209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4908" y="505570"/>
            <a:ext cx="3956148" cy="369332"/>
          </a:xfrm>
          <a:prstGeom prst="rect">
            <a:avLst/>
          </a:prstGeom>
          <a:noFill/>
        </p:spPr>
        <p:txBody>
          <a:bodyPr wrap="none" rtlCol="0">
            <a:spAutoFit/>
          </a:bodyPr>
          <a:lstStyle/>
          <a:p>
            <a:r>
              <a:rPr lang="en-US" dirty="0" smtClean="0">
                <a:solidFill>
                  <a:srgbClr val="333399"/>
                </a:solidFill>
              </a:rPr>
              <a:t>Key features of </a:t>
            </a:r>
            <a:r>
              <a:rPr lang="en-US" dirty="0" err="1" smtClean="0">
                <a:solidFill>
                  <a:srgbClr val="333399"/>
                </a:solidFill>
              </a:rPr>
              <a:t>ARM’s</a:t>
            </a:r>
            <a:r>
              <a:rPr lang="en-US" dirty="0" smtClean="0">
                <a:solidFill>
                  <a:srgbClr val="333399"/>
                </a:solidFill>
              </a:rPr>
              <a:t> basic ISA </a:t>
            </a:r>
            <a:endParaRPr lang="en-US" dirty="0">
              <a:solidFill>
                <a:srgbClr val="333399"/>
              </a:solidFill>
            </a:endParaRPr>
          </a:p>
        </p:txBody>
      </p:sp>
      <p:sp>
        <p:nvSpPr>
          <p:cNvPr id="8" name="TextBox 7"/>
          <p:cNvSpPr txBox="1"/>
          <p:nvPr/>
        </p:nvSpPr>
        <p:spPr>
          <a:xfrm>
            <a:off x="269489" y="960630"/>
            <a:ext cx="8981561" cy="117981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solidFill>
                  <a:srgbClr val="000000"/>
                </a:solidFill>
              </a:rPr>
              <a:t>It is a </a:t>
            </a:r>
            <a:r>
              <a:rPr lang="en-US" sz="1600" dirty="0">
                <a:solidFill>
                  <a:srgbClr val="FF0000"/>
                </a:solidFill>
              </a:rPr>
              <a:t>32-bit RISC ISA </a:t>
            </a:r>
            <a:r>
              <a:rPr lang="hu-HU" sz="1600" dirty="0" smtClean="0"/>
              <a:t>capable to process </a:t>
            </a:r>
            <a:r>
              <a:rPr lang="en-US" sz="1600" dirty="0" smtClean="0"/>
              <a:t>b</a:t>
            </a:r>
            <a:r>
              <a:rPr lang="en-US" sz="1600" dirty="0" smtClean="0">
                <a:solidFill>
                  <a:srgbClr val="000000"/>
                </a:solidFill>
              </a:rPr>
              <a:t>asically </a:t>
            </a:r>
            <a:r>
              <a:rPr lang="en-US" sz="1600" dirty="0">
                <a:solidFill>
                  <a:srgbClr val="FF0000"/>
                </a:solidFill>
              </a:rPr>
              <a:t>32-bit </a:t>
            </a:r>
            <a:r>
              <a:rPr lang="en-US" sz="1600" dirty="0" smtClean="0">
                <a:solidFill>
                  <a:srgbClr val="FF0000"/>
                </a:solidFill>
              </a:rPr>
              <a:t>scalar FX </a:t>
            </a:r>
            <a:r>
              <a:rPr lang="hu-HU" sz="1600" dirty="0" smtClean="0">
                <a:solidFill>
                  <a:srgbClr val="FF0000"/>
                </a:solidFill>
              </a:rPr>
              <a:t>or</a:t>
            </a:r>
            <a:r>
              <a:rPr lang="en-US" sz="1600" dirty="0" smtClean="0">
                <a:solidFill>
                  <a:srgbClr val="FF0000"/>
                </a:solidFill>
              </a:rPr>
              <a:t> logical</a:t>
            </a:r>
            <a:r>
              <a:rPr lang="hu-HU" sz="1600" dirty="0" smtClean="0">
                <a:solidFill>
                  <a:srgbClr val="FF0000"/>
                </a:solidFill>
              </a:rPr>
              <a:t> </a:t>
            </a:r>
            <a:r>
              <a:rPr lang="en-US" sz="1600" dirty="0" smtClean="0">
                <a:solidFill>
                  <a:srgbClr val="FF0000"/>
                </a:solidFill>
              </a:rPr>
              <a:t>data.</a:t>
            </a:r>
          </a:p>
          <a:p>
            <a:pPr marL="285750" indent="-285750">
              <a:spcAft>
                <a:spcPts val="400"/>
              </a:spcAft>
              <a:buFont typeface="Arial" panose="020B0604020202020204" pitchFamily="34" charset="0"/>
              <a:buChar char="•"/>
            </a:pPr>
            <a:r>
              <a:rPr lang="en-US" sz="1600" dirty="0" smtClean="0">
                <a:solidFill>
                  <a:srgbClr val="000000"/>
                </a:solidFill>
              </a:rPr>
              <a:t>The </a:t>
            </a:r>
            <a:r>
              <a:rPr lang="en-US" sz="1600" dirty="0">
                <a:solidFill>
                  <a:srgbClr val="000000"/>
                </a:solidFill>
              </a:rPr>
              <a:t>ISA has </a:t>
            </a:r>
            <a:r>
              <a:rPr lang="en-US" sz="1600" dirty="0">
                <a:solidFill>
                  <a:srgbClr val="0070C0"/>
                </a:solidFill>
              </a:rPr>
              <a:t>16 32-bit registers</a:t>
            </a:r>
            <a:r>
              <a:rPr lang="en-US" sz="1600" dirty="0">
                <a:solidFill>
                  <a:srgbClr val="000000"/>
                </a:solidFill>
              </a:rPr>
              <a:t>, called the </a:t>
            </a:r>
            <a:r>
              <a:rPr lang="en-US" sz="1600" dirty="0">
                <a:solidFill>
                  <a:srgbClr val="FF0000"/>
                </a:solidFill>
              </a:rPr>
              <a:t>core registers</a:t>
            </a:r>
            <a:r>
              <a:rPr lang="en-US" sz="1600" dirty="0">
                <a:solidFill>
                  <a:srgbClr val="000000"/>
                </a:solidFill>
              </a:rPr>
              <a:t>.</a:t>
            </a:r>
          </a:p>
          <a:p>
            <a:pPr marL="285750" indent="-285750">
              <a:buClr>
                <a:schemeClr val="tx1"/>
              </a:buClr>
              <a:buFont typeface="Arial" panose="020B0604020202020204" pitchFamily="34" charset="0"/>
              <a:buChar char="•"/>
            </a:pPr>
            <a:r>
              <a:rPr lang="en-US" sz="1600" dirty="0">
                <a:solidFill>
                  <a:srgbClr val="0070C0"/>
                </a:solidFill>
              </a:rPr>
              <a:t>13</a:t>
            </a:r>
            <a:r>
              <a:rPr lang="en-US" sz="1600" dirty="0">
                <a:solidFill>
                  <a:srgbClr val="0000FF"/>
                </a:solidFill>
              </a:rPr>
              <a:t> </a:t>
            </a:r>
            <a:r>
              <a:rPr lang="en-US" sz="1600" dirty="0">
                <a:solidFill>
                  <a:srgbClr val="000000"/>
                </a:solidFill>
              </a:rPr>
              <a:t>out of them are used as</a:t>
            </a:r>
            <a:r>
              <a:rPr lang="en-US" sz="1600" dirty="0">
                <a:solidFill>
                  <a:srgbClr val="0070C0"/>
                </a:solidFill>
              </a:rPr>
              <a:t> </a:t>
            </a:r>
            <a:r>
              <a:rPr lang="en-US" sz="1600" dirty="0">
                <a:solidFill>
                  <a:srgbClr val="FF0000"/>
                </a:solidFill>
              </a:rPr>
              <a:t>general purpose registers (GPRs)</a:t>
            </a:r>
            <a:r>
              <a:rPr lang="en-US" sz="1600" dirty="0">
                <a:solidFill>
                  <a:srgbClr val="000000"/>
                </a:solidFill>
              </a:rPr>
              <a:t>,</a:t>
            </a:r>
            <a:r>
              <a:rPr lang="en-US" sz="1600" dirty="0">
                <a:solidFill>
                  <a:srgbClr val="0070C0"/>
                </a:solidFill>
              </a:rPr>
              <a:t> </a:t>
            </a:r>
            <a:r>
              <a:rPr lang="en-US" sz="1600" dirty="0" err="1" smtClean="0">
                <a:solidFill>
                  <a:srgbClr val="0070C0"/>
                </a:solidFill>
              </a:rPr>
              <a:t>th</a:t>
            </a:r>
            <a:r>
              <a:rPr lang="hu-HU" sz="1600" dirty="0" smtClean="0">
                <a:solidFill>
                  <a:srgbClr val="0070C0"/>
                </a:solidFill>
              </a:rPr>
              <a:t>e remaining three</a:t>
            </a:r>
          </a:p>
          <a:p>
            <a:pPr>
              <a:buClr>
                <a:schemeClr val="tx1"/>
              </a:buClr>
            </a:pPr>
            <a:r>
              <a:rPr lang="hu-HU" sz="1600" dirty="0">
                <a:solidFill>
                  <a:srgbClr val="0070C0"/>
                </a:solidFill>
              </a:rPr>
              <a:t> </a:t>
            </a:r>
            <a:r>
              <a:rPr lang="hu-HU" sz="1600" dirty="0" smtClean="0">
                <a:solidFill>
                  <a:srgbClr val="0070C0"/>
                </a:solidFill>
              </a:rPr>
              <a:t>    </a:t>
            </a:r>
            <a:r>
              <a:rPr lang="en-US" sz="1600" dirty="0" smtClean="0">
                <a:solidFill>
                  <a:srgbClr val="0070C0"/>
                </a:solidFill>
              </a:rPr>
              <a:t> </a:t>
            </a:r>
            <a:r>
              <a:rPr lang="en-US" sz="1600" dirty="0">
                <a:solidFill>
                  <a:srgbClr val="0070C0"/>
                </a:solidFill>
              </a:rPr>
              <a:t>are </a:t>
            </a:r>
            <a:r>
              <a:rPr lang="en-US" sz="1600" dirty="0" smtClean="0">
                <a:solidFill>
                  <a:srgbClr val="0070C0"/>
                </a:solidFill>
              </a:rPr>
              <a:t>dedicated</a:t>
            </a:r>
            <a:r>
              <a:rPr lang="hu-HU" sz="1600" dirty="0" smtClean="0">
                <a:solidFill>
                  <a:srgbClr val="0070C0"/>
                </a:solidFill>
              </a:rPr>
              <a:t> </a:t>
            </a:r>
            <a:r>
              <a:rPr lang="en-US" sz="1600" dirty="0" smtClean="0">
                <a:solidFill>
                  <a:srgbClr val="0070C0"/>
                </a:solidFill>
              </a:rPr>
              <a:t>registers</a:t>
            </a:r>
            <a:r>
              <a:rPr lang="en-US" sz="1600" dirty="0">
                <a:solidFill>
                  <a:srgbClr val="0070C0"/>
                </a:solidFill>
              </a:rPr>
              <a:t>, </a:t>
            </a:r>
            <a:r>
              <a:rPr lang="en-US" sz="1600" dirty="0">
                <a:solidFill>
                  <a:srgbClr val="000000"/>
                </a:solidFill>
              </a:rPr>
              <a:t>as shown below.</a:t>
            </a:r>
          </a:p>
        </p:txBody>
      </p:sp>
      <p:sp>
        <p:nvSpPr>
          <p:cNvPr id="10" name="TextBox 9"/>
          <p:cNvSpPr txBox="1"/>
          <p:nvPr/>
        </p:nvSpPr>
        <p:spPr>
          <a:xfrm>
            <a:off x="5247075" y="5221363"/>
            <a:ext cx="1130438" cy="677108"/>
          </a:xfrm>
          <a:prstGeom prst="rect">
            <a:avLst/>
          </a:prstGeom>
          <a:noFill/>
        </p:spPr>
        <p:txBody>
          <a:bodyPr wrap="none" rtlCol="0">
            <a:spAutoFit/>
          </a:bodyPr>
          <a:lstStyle/>
          <a:p>
            <a:pPr>
              <a:spcAft>
                <a:spcPts val="300"/>
              </a:spcAft>
            </a:pPr>
            <a:r>
              <a:rPr lang="en-US" sz="1100" dirty="0">
                <a:solidFill>
                  <a:srgbClr val="000000"/>
                </a:solidFill>
              </a:rPr>
              <a:t>Stack pointer</a:t>
            </a:r>
          </a:p>
          <a:p>
            <a:pPr>
              <a:spcAft>
                <a:spcPts val="300"/>
              </a:spcAft>
            </a:pPr>
            <a:r>
              <a:rPr lang="en-US" sz="1100" dirty="0">
                <a:solidFill>
                  <a:srgbClr val="000000"/>
                </a:solidFill>
              </a:rPr>
              <a:t>Link register</a:t>
            </a:r>
          </a:p>
          <a:p>
            <a:pPr>
              <a:spcAft>
                <a:spcPts val="300"/>
              </a:spcAft>
            </a:pPr>
            <a:r>
              <a:rPr lang="en-US" sz="1100" dirty="0">
                <a:solidFill>
                  <a:srgbClr val="000000"/>
                </a:solidFill>
              </a:rPr>
              <a:t>PC</a:t>
            </a:r>
          </a:p>
        </p:txBody>
      </p:sp>
      <p:pic>
        <p:nvPicPr>
          <p:cNvPr id="12" name="Picture 3" descr="http://m.eet.com/media/1075285/0310bcfig1.gif"/>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17966"/>
          <a:stretch/>
        </p:blipFill>
        <p:spPr bwMode="auto">
          <a:xfrm>
            <a:off x="4076701" y="2523876"/>
            <a:ext cx="1114845" cy="34653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1510" y="6195791"/>
            <a:ext cx="8807668" cy="338554"/>
          </a:xfrm>
          <a:prstGeom prst="rect">
            <a:avLst/>
          </a:prstGeom>
          <a:noFill/>
        </p:spPr>
        <p:txBody>
          <a:bodyPr wrap="none" rtlCol="0">
            <a:spAutoFit/>
          </a:bodyPr>
          <a:lstStyle/>
          <a:p>
            <a:r>
              <a:rPr lang="en-US" sz="1600">
                <a:solidFill>
                  <a:srgbClr val="000000"/>
                </a:solidFill>
              </a:rPr>
              <a:t>Figure: The core registers of the ARM ISA (in the ISA versions </a:t>
            </a:r>
            <a:r>
              <a:rPr lang="en-US" sz="1600" smtClean="0">
                <a:solidFill>
                  <a:srgbClr val="000000"/>
                </a:solidFill>
              </a:rPr>
              <a:t>ARMv3-ARMv7</a:t>
            </a:r>
            <a:r>
              <a:rPr lang="en-US" sz="1600">
                <a:solidFill>
                  <a:srgbClr val="000000"/>
                </a:solidFill>
              </a:rPr>
              <a:t>) </a:t>
            </a:r>
            <a:r>
              <a:rPr lang="en-US" sz="1600" smtClean="0">
                <a:solidFill>
                  <a:srgbClr val="000000"/>
                </a:solidFill>
              </a:rPr>
              <a:t>[</a:t>
            </a:r>
            <a:r>
              <a:rPr lang="hu-HU" sz="1600" smtClean="0">
                <a:solidFill>
                  <a:srgbClr val="000000"/>
                </a:solidFill>
              </a:rPr>
              <a:t>63</a:t>
            </a:r>
            <a:r>
              <a:rPr lang="en-US" sz="1600" smtClean="0">
                <a:solidFill>
                  <a:srgbClr val="000000"/>
                </a:solidFill>
              </a:rPr>
              <a:t>]</a:t>
            </a:r>
            <a:endParaRPr lang="en-US" sz="1600">
              <a:solidFill>
                <a:srgbClr val="000000"/>
              </a:solidFill>
            </a:endParaRPr>
          </a:p>
        </p:txBody>
      </p:sp>
      <p:sp>
        <p:nvSpPr>
          <p:cNvPr id="1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3</a:t>
            </a:r>
            <a:r>
              <a:rPr lang="hu-HU" dirty="0">
                <a:solidFill>
                  <a:srgbClr val="FFFFFF"/>
                </a:solidFill>
              </a:rPr>
              <a:t>)</a:t>
            </a:r>
            <a:endParaRPr lang="en-US" dirty="0">
              <a:solidFill>
                <a:srgbClr val="FFFFFF"/>
              </a:solidFill>
            </a:endParaRPr>
          </a:p>
        </p:txBody>
      </p:sp>
      <p:sp>
        <p:nvSpPr>
          <p:cNvPr id="1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5934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(9)</a:t>
            </a:r>
            <a:endParaRPr lang="en-US" dirty="0">
              <a:solidFill>
                <a:srgbClr val="FFFFFF"/>
              </a:solidFill>
            </a:endParaRPr>
          </a:p>
        </p:txBody>
      </p:sp>
      <p:pic>
        <p:nvPicPr>
          <p:cNvPr id="3074" name="Picture 2" descr="http://images.anandtech.com/doci/10347/a73.png?_ga=1.3321139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949" r="4633"/>
          <a:stretch/>
        </p:blipFill>
        <p:spPr bwMode="auto">
          <a:xfrm>
            <a:off x="386535" y="1268760"/>
            <a:ext cx="8235915" cy="38576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7" y="507237"/>
            <a:ext cx="6062814" cy="369332"/>
          </a:xfrm>
          <a:prstGeom prst="rect">
            <a:avLst/>
          </a:prstGeom>
          <a:noFill/>
        </p:spPr>
        <p:txBody>
          <a:bodyPr wrap="none" rtlCol="0">
            <a:spAutoFit/>
          </a:bodyPr>
          <a:lstStyle/>
          <a:p>
            <a:r>
              <a:rPr lang="hu-HU" dirty="0" smtClean="0">
                <a:solidFill>
                  <a:schemeClr val="accent6"/>
                </a:solidFill>
              </a:rPr>
              <a:t>Pipeline structure of the high-end Cortex-A73 [92]</a:t>
            </a:r>
            <a:endParaRPr lang="en-US" dirty="0">
              <a:solidFill>
                <a:schemeClr val="accent6"/>
              </a:solidFill>
            </a:endParaRPr>
          </a:p>
        </p:txBody>
      </p:sp>
    </p:spTree>
    <p:extLst>
      <p:ext uri="{BB962C8B-B14F-4D97-AF65-F5344CB8AC3E}">
        <p14:creationId xmlns:p14="http://schemas.microsoft.com/office/powerpoint/2010/main" val="222599686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5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(10)</a:t>
            </a:r>
            <a:endParaRPr lang="en-US" dirty="0">
              <a:solidFill>
                <a:srgbClr val="FFFFFF"/>
              </a:solidFill>
            </a:endParaRPr>
          </a:p>
        </p:txBody>
      </p:sp>
      <p:pic>
        <p:nvPicPr>
          <p:cNvPr id="2050" name="Picture 2" descr="http://images.anandtech.com/doci/10347/a72.png?_ga=1.55158763.1347664177.14714045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59977"/>
            <a:ext cx="8874125" cy="3690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936" y="508508"/>
            <a:ext cx="7565597" cy="369332"/>
          </a:xfrm>
          <a:prstGeom prst="rect">
            <a:avLst/>
          </a:prstGeom>
          <a:noFill/>
        </p:spPr>
        <p:txBody>
          <a:bodyPr wrap="none" rtlCol="0">
            <a:spAutoFit/>
          </a:bodyPr>
          <a:lstStyle/>
          <a:p>
            <a:r>
              <a:rPr lang="hu-HU" dirty="0" smtClean="0">
                <a:solidFill>
                  <a:schemeClr val="accent6"/>
                </a:solidFill>
              </a:rPr>
              <a:t>By contrast: Pipeline structure of the high-end Cortex-A72 [92]</a:t>
            </a:r>
            <a:endParaRPr lang="en-US" dirty="0">
              <a:solidFill>
                <a:schemeClr val="accent6"/>
              </a:solidFill>
            </a:endParaRPr>
          </a:p>
        </p:txBody>
      </p:sp>
    </p:spTree>
    <p:extLst>
      <p:ext uri="{BB962C8B-B14F-4D97-AF65-F5344CB8AC3E}">
        <p14:creationId xmlns:p14="http://schemas.microsoft.com/office/powerpoint/2010/main" val="352542601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(11)</a:t>
            </a:r>
            <a:endParaRPr lang="en-US" dirty="0">
              <a:solidFill>
                <a:srgbClr val="FFFFFF"/>
              </a:solidFill>
            </a:endParaRPr>
          </a:p>
        </p:txBody>
      </p:sp>
      <p:sp>
        <p:nvSpPr>
          <p:cNvPr id="3" name="TextBox 2"/>
          <p:cNvSpPr txBox="1"/>
          <p:nvPr/>
        </p:nvSpPr>
        <p:spPr>
          <a:xfrm>
            <a:off x="75577" y="507237"/>
            <a:ext cx="8703858" cy="369332"/>
          </a:xfrm>
          <a:prstGeom prst="rect">
            <a:avLst/>
          </a:prstGeom>
          <a:noFill/>
        </p:spPr>
        <p:txBody>
          <a:bodyPr wrap="none" rtlCol="0">
            <a:spAutoFit/>
          </a:bodyPr>
          <a:lstStyle/>
          <a:p>
            <a:r>
              <a:rPr lang="hu-HU" dirty="0" smtClean="0">
                <a:solidFill>
                  <a:schemeClr val="accent6"/>
                </a:solidFill>
              </a:rPr>
              <a:t>Key differences in the pipeline structure of the Cortex-A73 and -A72 [92]</a:t>
            </a:r>
            <a:endParaRPr lang="en-US" dirty="0">
              <a:solidFill>
                <a:schemeClr val="accent6"/>
              </a:solidFill>
            </a:endParaRPr>
          </a:p>
        </p:txBody>
      </p:sp>
      <p:sp>
        <p:nvSpPr>
          <p:cNvPr id="4" name="TextBox 3"/>
          <p:cNvSpPr txBox="1"/>
          <p:nvPr/>
        </p:nvSpPr>
        <p:spPr>
          <a:xfrm>
            <a:off x="251520" y="990870"/>
            <a:ext cx="9018238" cy="229293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The Cortex-A73 has a </a:t>
            </a:r>
            <a:r>
              <a:rPr lang="hu-HU" sz="1600" dirty="0" smtClean="0">
                <a:solidFill>
                  <a:srgbClr val="0070C0"/>
                </a:solidFill>
              </a:rPr>
              <a:t>shorter pipeline </a:t>
            </a:r>
            <a:r>
              <a:rPr lang="hu-HU" sz="1600" dirty="0" smtClean="0"/>
              <a:t>than the -A72 (11+ stages vs. 14+ stages).</a:t>
            </a:r>
          </a:p>
          <a:p>
            <a:pPr marL="285750" indent="-285750">
              <a:buFont typeface="Arial" panose="020B0604020202020204" pitchFamily="34" charset="0"/>
              <a:buChar char="•"/>
            </a:pPr>
            <a:r>
              <a:rPr lang="hu-HU" sz="1600" dirty="0" smtClean="0"/>
              <a:t>The Cortex-A73 has a </a:t>
            </a:r>
            <a:r>
              <a:rPr lang="hu-HU" sz="1600" dirty="0" smtClean="0">
                <a:solidFill>
                  <a:srgbClr val="0070C0"/>
                </a:solidFill>
              </a:rPr>
              <a:t>smaller front-end </a:t>
            </a:r>
            <a:r>
              <a:rPr lang="hu-HU" sz="1600" dirty="0" smtClean="0"/>
              <a:t>than the -A72 (a dual-issue </a:t>
            </a:r>
            <a:r>
              <a:rPr lang="en-US" sz="1600" dirty="0" err="1" smtClean="0"/>
              <a:t>out-of</a:t>
            </a:r>
            <a:r>
              <a:rPr lang="hu-HU" sz="1600" dirty="0" smtClean="0"/>
              <a:t>-order</a:t>
            </a:r>
          </a:p>
          <a:p>
            <a:pPr>
              <a:spcAft>
                <a:spcPts val="600"/>
              </a:spcAft>
            </a:pPr>
            <a:r>
              <a:rPr lang="hu-HU" sz="1600" dirty="0"/>
              <a:t> </a:t>
            </a:r>
            <a:r>
              <a:rPr lang="hu-HU" sz="1600" dirty="0" smtClean="0"/>
              <a:t>     front-end vs. a three issue </a:t>
            </a:r>
            <a:r>
              <a:rPr lang="en-US" sz="1600" dirty="0" err="1" smtClean="0"/>
              <a:t>out-of</a:t>
            </a:r>
            <a:r>
              <a:rPr lang="hu-HU" sz="1600" dirty="0" smtClean="0"/>
              <a:t>-order front-end).</a:t>
            </a:r>
          </a:p>
          <a:p>
            <a:pPr marL="285750" indent="-285750">
              <a:buFont typeface="Arial" panose="020B0604020202020204" pitchFamily="34" charset="0"/>
              <a:buChar char="•"/>
            </a:pPr>
            <a:r>
              <a:rPr lang="hu-HU" sz="1600" dirty="0" smtClean="0"/>
              <a:t>The Cortex-A73 has also a </a:t>
            </a:r>
            <a:r>
              <a:rPr lang="hu-HU" sz="1600" dirty="0" smtClean="0">
                <a:solidFill>
                  <a:srgbClr val="0070C0"/>
                </a:solidFill>
              </a:rPr>
              <a:t>smaller back-end </a:t>
            </a:r>
            <a:r>
              <a:rPr lang="hu-HU" sz="1600" dirty="0" smtClean="0"/>
              <a:t>than the -A72 (four-wide out-of order</a:t>
            </a:r>
          </a:p>
          <a:p>
            <a:r>
              <a:rPr lang="hu-HU" sz="1600" dirty="0"/>
              <a:t> </a:t>
            </a:r>
            <a:r>
              <a:rPr lang="hu-HU" sz="1600" dirty="0" smtClean="0"/>
              <a:t>     back-end with an issue rate of 7 vs. a five-wide out-of order back-end with an</a:t>
            </a:r>
          </a:p>
          <a:p>
            <a:pPr>
              <a:spcAft>
                <a:spcPts val="600"/>
              </a:spcAft>
            </a:pPr>
            <a:r>
              <a:rPr lang="hu-HU" sz="1600" dirty="0"/>
              <a:t> </a:t>
            </a:r>
            <a:r>
              <a:rPr lang="hu-HU" sz="1600" dirty="0" smtClean="0"/>
              <a:t>     issue-rate of 10).</a:t>
            </a:r>
          </a:p>
          <a:p>
            <a:pPr marL="285750" indent="-285750" fontAlgn="ctr">
              <a:buFont typeface="Arial" panose="020B0604020202020204" pitchFamily="34" charset="0"/>
              <a:buChar char="•"/>
            </a:pPr>
            <a:r>
              <a:rPr lang="hu-HU" sz="1600" dirty="0" smtClean="0"/>
              <a:t>Still the Cortex-A73 has a </a:t>
            </a:r>
            <a:r>
              <a:rPr lang="hu-HU" sz="1600" dirty="0" smtClean="0">
                <a:solidFill>
                  <a:srgbClr val="0070C0"/>
                </a:solidFill>
              </a:rPr>
              <a:t>higher efficiency </a:t>
            </a:r>
            <a:r>
              <a:rPr lang="hu-HU" sz="1600" dirty="0" smtClean="0"/>
              <a:t>(7.4-8.5 DMIPS/MHz vs. </a:t>
            </a:r>
            <a:r>
              <a:rPr lang="en-US" sz="1600" dirty="0" smtClean="0"/>
              <a:t>6.3-7.35</a:t>
            </a:r>
            <a:r>
              <a:rPr lang="hu-HU" sz="1600" dirty="0" smtClean="0"/>
              <a:t> </a:t>
            </a:r>
          </a:p>
          <a:p>
            <a:pPr fontAlgn="ctr">
              <a:spcAft>
                <a:spcPts val="600"/>
              </a:spcAft>
            </a:pPr>
            <a:r>
              <a:rPr lang="hu-HU" sz="1600" dirty="0"/>
              <a:t> </a:t>
            </a:r>
            <a:r>
              <a:rPr lang="hu-HU" sz="1600" dirty="0" smtClean="0"/>
              <a:t>     DMIPS/MHz)</a:t>
            </a:r>
            <a:r>
              <a:rPr lang="en-US" sz="1600" dirty="0" smtClean="0"/>
              <a:t>, </a:t>
            </a:r>
            <a:r>
              <a:rPr lang="hu-HU" sz="1600" dirty="0"/>
              <a:t>achieved through a superior </a:t>
            </a:r>
            <a:r>
              <a:rPr lang="hu-HU" sz="1600" dirty="0" smtClean="0"/>
              <a:t>design.</a:t>
            </a:r>
          </a:p>
        </p:txBody>
      </p:sp>
    </p:spTree>
    <p:extLst>
      <p:ext uri="{BB962C8B-B14F-4D97-AF65-F5344CB8AC3E}">
        <p14:creationId xmlns:p14="http://schemas.microsoft.com/office/powerpoint/2010/main" val="438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(12)</a:t>
            </a:r>
            <a:endParaRPr lang="en-US" dirty="0">
              <a:solidFill>
                <a:srgbClr val="FFFFFF"/>
              </a:solidFill>
            </a:endParaRPr>
          </a:p>
        </p:txBody>
      </p:sp>
      <p:pic>
        <p:nvPicPr>
          <p:cNvPr id="6146" name="Picture 2" descr="http://images.anandtech.com/doci/10347/12.PNG?_ga=1.263909196.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4503" t="15598" r="2591" b="2367"/>
          <a:stretch/>
        </p:blipFill>
        <p:spPr bwMode="auto">
          <a:xfrm>
            <a:off x="142120" y="1133745"/>
            <a:ext cx="8937485" cy="4680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880" y="508412"/>
            <a:ext cx="8534965" cy="369332"/>
          </a:xfrm>
          <a:prstGeom prst="rect">
            <a:avLst/>
          </a:prstGeom>
          <a:noFill/>
        </p:spPr>
        <p:txBody>
          <a:bodyPr wrap="none" rtlCol="0">
            <a:spAutoFit/>
          </a:bodyPr>
          <a:lstStyle/>
          <a:p>
            <a:r>
              <a:rPr lang="hu-HU" dirty="0" smtClean="0">
                <a:solidFill>
                  <a:schemeClr val="accent6"/>
                </a:solidFill>
              </a:rPr>
              <a:t>Die size reduction in ARM's high-performance 64-bit processor line [92]</a:t>
            </a:r>
            <a:endParaRPr lang="en-US" dirty="0">
              <a:solidFill>
                <a:schemeClr val="accent6"/>
              </a:solidFill>
            </a:endParaRPr>
          </a:p>
        </p:txBody>
      </p:sp>
    </p:spTree>
    <p:extLst>
      <p:ext uri="{BB962C8B-B14F-4D97-AF65-F5344CB8AC3E}">
        <p14:creationId xmlns:p14="http://schemas.microsoft.com/office/powerpoint/2010/main" val="345472137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(13)</a:t>
            </a:r>
            <a:endParaRPr lang="en-US" dirty="0">
              <a:solidFill>
                <a:srgbClr val="FFFFFF"/>
              </a:solidFill>
            </a:endParaRPr>
          </a:p>
        </p:txBody>
      </p:sp>
      <p:pic>
        <p:nvPicPr>
          <p:cNvPr id="7170" name="Picture 2" descr="http://images.anandtech.com/doci/10347/14.PNG?_ga=1.91287130.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5397" t="17176" r="2409"/>
          <a:stretch/>
        </p:blipFill>
        <p:spPr bwMode="auto">
          <a:xfrm>
            <a:off x="26495" y="1160639"/>
            <a:ext cx="9046005" cy="4725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4" y="508361"/>
            <a:ext cx="6369757" cy="369332"/>
          </a:xfrm>
          <a:prstGeom prst="rect">
            <a:avLst/>
          </a:prstGeom>
          <a:noFill/>
        </p:spPr>
        <p:txBody>
          <a:bodyPr wrap="none" rtlCol="0">
            <a:spAutoFit/>
          </a:bodyPr>
          <a:lstStyle/>
          <a:p>
            <a:r>
              <a:rPr lang="hu-HU" dirty="0" smtClean="0">
                <a:solidFill>
                  <a:schemeClr val="accent6"/>
                </a:solidFill>
              </a:rPr>
              <a:t>Range of scalability of the Cortex-A73 processor [92]</a:t>
            </a:r>
            <a:endParaRPr lang="en-US" dirty="0">
              <a:solidFill>
                <a:schemeClr val="accent6"/>
              </a:solidFill>
            </a:endParaRPr>
          </a:p>
        </p:txBody>
      </p:sp>
    </p:spTree>
    <p:extLst>
      <p:ext uri="{BB962C8B-B14F-4D97-AF65-F5344CB8AC3E}">
        <p14:creationId xmlns:p14="http://schemas.microsoft.com/office/powerpoint/2010/main" val="123311316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a:t>
            </a:r>
            <a:r>
              <a:rPr lang="hu-HU" dirty="0">
                <a:solidFill>
                  <a:srgbClr val="FFFFFF"/>
                </a:solidFill>
              </a:rPr>
              <a:t>.2.3 </a:t>
            </a:r>
            <a:r>
              <a:rPr lang="en-US" dirty="0">
                <a:solidFill>
                  <a:srgbClr val="FFFFFF"/>
                </a:solidFill>
              </a:rPr>
              <a:t>The high performance Cortex-A</a:t>
            </a:r>
            <a:r>
              <a:rPr lang="hu-HU" dirty="0">
                <a:solidFill>
                  <a:srgbClr val="FFFFFF"/>
                </a:solidFill>
              </a:rPr>
              <a:t>73</a:t>
            </a:r>
            <a:r>
              <a:rPr lang="en-US" dirty="0">
                <a:solidFill>
                  <a:srgbClr val="FFFFFF"/>
                </a:solidFill>
              </a:rPr>
              <a:t> </a:t>
            </a:r>
            <a:r>
              <a:rPr lang="hu-HU" dirty="0">
                <a:solidFill>
                  <a:srgbClr val="FFFFFF"/>
                </a:solidFill>
              </a:rPr>
              <a:t>(14)</a:t>
            </a:r>
            <a:endParaRPr lang="en-US" dirty="0">
              <a:solidFill>
                <a:srgbClr val="FFFFFF"/>
              </a:solidFill>
            </a:endParaRPr>
          </a:p>
        </p:txBody>
      </p:sp>
      <p:sp>
        <p:nvSpPr>
          <p:cNvPr id="4" name="TextBox 3"/>
          <p:cNvSpPr txBox="1"/>
          <p:nvPr/>
        </p:nvSpPr>
        <p:spPr>
          <a:xfrm>
            <a:off x="75966" y="508516"/>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5" name="TextBox 4"/>
          <p:cNvSpPr txBox="1"/>
          <p:nvPr/>
        </p:nvSpPr>
        <p:spPr>
          <a:xfrm>
            <a:off x="77720" y="972775"/>
            <a:ext cx="9238042" cy="338554"/>
          </a:xfrm>
          <a:prstGeom prst="rect">
            <a:avLst/>
          </a:prstGeom>
          <a:noFill/>
        </p:spPr>
        <p:txBody>
          <a:bodyPr wrap="none" rtlCol="0">
            <a:spAutoFit/>
          </a:bodyPr>
          <a:lstStyle/>
          <a:p>
            <a:r>
              <a:rPr lang="hu-HU" sz="1600" dirty="0" smtClean="0"/>
              <a:t>A detailed description of the microarchitecture of the cortex-A7</a:t>
            </a:r>
            <a:r>
              <a:rPr lang="en-US" sz="1600" dirty="0" smtClean="0"/>
              <a:t>3</a:t>
            </a:r>
            <a:r>
              <a:rPr lang="hu-HU" sz="1600" dirty="0" smtClean="0"/>
              <a:t> can be found in [92].</a:t>
            </a:r>
            <a:endParaRPr lang="en-US" sz="1600" dirty="0"/>
          </a:p>
        </p:txBody>
      </p:sp>
    </p:spTree>
    <p:extLst>
      <p:ext uri="{BB962C8B-B14F-4D97-AF65-F5344CB8AC3E}">
        <p14:creationId xmlns:p14="http://schemas.microsoft.com/office/powerpoint/2010/main" val="3811958611"/>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569114" y="1223755"/>
            <a:ext cx="7961313"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a:t>
            </a:r>
            <a:r>
              <a:rPr lang="hu-HU" sz="1900" dirty="0" smtClean="0">
                <a:solidFill>
                  <a:srgbClr val="FFFFFF"/>
                </a:solidFill>
              </a:rPr>
              <a:t>. </a:t>
            </a:r>
            <a:r>
              <a:rPr lang="en-US" sz="1900" dirty="0" smtClean="0">
                <a:solidFill>
                  <a:srgbClr val="FFFFFF"/>
                </a:solidFill>
              </a:rPr>
              <a:t>3 The low power Cortex-A models based on the </a:t>
            </a:r>
            <a:r>
              <a:rPr lang="en-US" sz="1900" dirty="0" err="1" smtClean="0">
                <a:solidFill>
                  <a:srgbClr val="FFFFFF"/>
                </a:solidFill>
              </a:rPr>
              <a:t>ARMv8.0</a:t>
            </a:r>
            <a:r>
              <a:rPr lang="en-US" sz="1900" dirty="0" smtClean="0">
                <a:solidFill>
                  <a:srgbClr val="FFFFFF"/>
                </a:solidFill>
              </a:rPr>
              <a:t> ISA</a:t>
            </a:r>
            <a:endParaRPr lang="hu-HU" sz="1900" dirty="0">
              <a:solidFill>
                <a:srgbClr val="FFFFFF"/>
              </a:solidFill>
            </a:endParaRPr>
          </a:p>
        </p:txBody>
      </p:sp>
      <p:grpSp>
        <p:nvGrpSpPr>
          <p:cNvPr id="13" name="Group 13"/>
          <p:cNvGrpSpPr>
            <a:grpSpLocks/>
          </p:cNvGrpSpPr>
          <p:nvPr/>
        </p:nvGrpSpPr>
        <p:grpSpPr bwMode="auto">
          <a:xfrm>
            <a:off x="897200" y="1853825"/>
            <a:ext cx="7635240" cy="463550"/>
            <a:chOff x="699" y="1638"/>
            <a:chExt cx="4448" cy="292"/>
          </a:xfrm>
        </p:grpSpPr>
        <p:sp>
          <p:nvSpPr>
            <p:cNvPr id="14"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5.3.1 </a:t>
              </a:r>
              <a:r>
                <a:rPr lang="en-US" sz="1900" dirty="0" smtClean="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53</a:t>
              </a:r>
              <a:endParaRPr lang="en-US" altLang="en-US" sz="1900" dirty="0">
                <a:solidFill>
                  <a:srgbClr val="FFFFFF"/>
                </a:solidFill>
                <a:latin typeface="Verdana"/>
                <a:cs typeface="Times New Roman" pitchFamily="18" charset="0"/>
              </a:endParaRPr>
            </a:p>
          </p:txBody>
        </p:sp>
        <p:sp>
          <p:nvSpPr>
            <p:cNvPr id="15"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6" name="Group 13"/>
          <p:cNvGrpSpPr>
            <a:grpSpLocks/>
          </p:cNvGrpSpPr>
          <p:nvPr/>
        </p:nvGrpSpPr>
        <p:grpSpPr bwMode="auto">
          <a:xfrm>
            <a:off x="895052" y="2392590"/>
            <a:ext cx="7635240" cy="463550"/>
            <a:chOff x="699" y="1638"/>
            <a:chExt cx="4448" cy="292"/>
          </a:xfrm>
        </p:grpSpPr>
        <p:sp>
          <p:nvSpPr>
            <p:cNvPr id="17"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5.3.2 </a:t>
              </a:r>
              <a:r>
                <a:rPr lang="en-US" sz="1900" dirty="0" smtClean="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35</a:t>
              </a:r>
              <a:endParaRPr lang="en-US" altLang="en-US" sz="1900" dirty="0">
                <a:solidFill>
                  <a:srgbClr val="FFFFFF"/>
                </a:solidFill>
                <a:latin typeface="Verdana"/>
                <a:cs typeface="Times New Roman" pitchFamily="18" charset="0"/>
              </a:endParaRPr>
            </a:p>
          </p:txBody>
        </p:sp>
        <p:sp>
          <p:nvSpPr>
            <p:cNvPr id="18"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36559964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5.3.1 The low power Cortex-A53</a:t>
            </a:r>
            <a:endParaRPr lang="hu-HU" sz="1900" dirty="0">
              <a:solidFill>
                <a:srgbClr val="FFFFFF"/>
              </a:solidFill>
            </a:endParaRPr>
          </a:p>
        </p:txBody>
      </p:sp>
    </p:spTree>
    <p:extLst>
      <p:ext uri="{BB962C8B-B14F-4D97-AF65-F5344CB8AC3E}">
        <p14:creationId xmlns:p14="http://schemas.microsoft.com/office/powerpoint/2010/main" val="3513307424"/>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8474" y="505751"/>
            <a:ext cx="6447534" cy="646331"/>
          </a:xfrm>
          <a:prstGeom prst="rect">
            <a:avLst/>
          </a:prstGeom>
          <a:noFill/>
        </p:spPr>
        <p:txBody>
          <a:bodyPr wrap="none">
            <a:spAutoFit/>
          </a:bodyPr>
          <a:lstStyle/>
          <a:p>
            <a:pPr>
              <a:defRPr/>
            </a:pPr>
            <a:r>
              <a:rPr lang="en-US" dirty="0" smtClean="0">
                <a:solidFill>
                  <a:srgbClr val="2D2D8A"/>
                </a:solidFill>
              </a:rPr>
              <a:t>5.3.1 </a:t>
            </a:r>
            <a:r>
              <a:rPr lang="en-US" dirty="0">
                <a:solidFill>
                  <a:srgbClr val="2D2D8A"/>
                </a:solidFill>
              </a:rPr>
              <a:t>The low power Cortex-A53 </a:t>
            </a:r>
            <a:r>
              <a:rPr lang="hu-HU" dirty="0">
                <a:solidFill>
                  <a:srgbClr val="2D2D8A"/>
                </a:solidFill>
              </a:rPr>
              <a:t>-1 </a:t>
            </a:r>
            <a:r>
              <a:rPr lang="en-US" dirty="0">
                <a:solidFill>
                  <a:srgbClr val="000000"/>
                </a:solidFill>
              </a:rPr>
              <a:t>(based on [</a:t>
            </a:r>
            <a:r>
              <a:rPr lang="hu-HU" dirty="0">
                <a:solidFill>
                  <a:srgbClr val="000000"/>
                </a:solidFill>
              </a:rPr>
              <a:t>12</a:t>
            </a:r>
            <a:r>
              <a:rPr lang="en-US" dirty="0">
                <a:solidFill>
                  <a:srgbClr val="000000"/>
                </a:solidFill>
              </a:rPr>
              <a:t>]) </a:t>
            </a:r>
          </a:p>
          <a:p>
            <a:pPr>
              <a:defRPr/>
            </a:pP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ounded Rectangle 100"/>
          <p:cNvSpPr/>
          <p:nvPr/>
        </p:nvSpPr>
        <p:spPr>
          <a:xfrm rot="21398466">
            <a:off x="5590187" y="4798947"/>
            <a:ext cx="1296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14499197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889" y="982300"/>
            <a:ext cx="8853129" cy="234423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10/2012</a:t>
            </a:r>
            <a:r>
              <a:rPr lang="en-US" sz="1600" dirty="0" smtClean="0">
                <a:solidFill>
                  <a:srgbClr val="000000"/>
                </a:solidFill>
              </a:rPr>
              <a:t>: Announced along with the performance oriented </a:t>
            </a:r>
            <a:r>
              <a:rPr lang="en-US" sz="1600" dirty="0" smtClean="0">
                <a:solidFill>
                  <a:srgbClr val="0070C0"/>
                </a:solidFill>
              </a:rPr>
              <a:t>Cortex-A5</a:t>
            </a:r>
            <a:r>
              <a:rPr lang="hu-HU" sz="1600" dirty="0" smtClean="0">
                <a:solidFill>
                  <a:srgbClr val="0070C0"/>
                </a:solidFill>
              </a:rPr>
              <a:t>7</a:t>
            </a:r>
            <a:r>
              <a:rPr lang="en-US" sz="1600" dirty="0" smtClean="0">
                <a:solidFill>
                  <a:srgbClr val="0070C0"/>
                </a:solidFill>
              </a:rPr>
              <a:t> processor</a:t>
            </a:r>
            <a:r>
              <a:rPr lang="en-US" sz="1600" dirty="0" smtClean="0">
                <a:solidFill>
                  <a:srgbClr val="000000"/>
                </a:solidFill>
              </a:rPr>
              <a:t>,</a:t>
            </a:r>
          </a:p>
          <a:p>
            <a:pPr>
              <a:spcAft>
                <a:spcPts val="600"/>
              </a:spcAft>
            </a:pPr>
            <a:r>
              <a:rPr lang="en-US" sz="1600" dirty="0">
                <a:solidFill>
                  <a:srgbClr val="000000"/>
                </a:solidFill>
              </a:rPr>
              <a:t> </a:t>
            </a:r>
            <a:r>
              <a:rPr lang="en-US" sz="1600" dirty="0" smtClean="0">
                <a:solidFill>
                  <a:srgbClr val="000000"/>
                </a:solidFill>
              </a:rPr>
              <a:t>      with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2014: First mobile devices with the Cortex-A53.</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It is the </a:t>
            </a:r>
            <a:r>
              <a:rPr lang="en-US" sz="1600" dirty="0" smtClean="0">
                <a:solidFill>
                  <a:srgbClr val="0070C0"/>
                </a:solidFill>
                <a:ea typeface="Verdana" panose="020B0604030504040204" pitchFamily="34" charset="0"/>
                <a:cs typeface="Verdana" panose="020B0604030504040204" pitchFamily="34" charset="0"/>
              </a:rPr>
              <a:t>64-bit successor </a:t>
            </a:r>
            <a:r>
              <a:rPr lang="en-US" sz="1600" dirty="0">
                <a:solidFill>
                  <a:srgbClr val="0070C0"/>
                </a:solidFill>
                <a:ea typeface="Verdana" panose="020B0604030504040204" pitchFamily="34" charset="0"/>
                <a:cs typeface="Verdana" panose="020B0604030504040204" pitchFamily="34" charset="0"/>
              </a:rPr>
              <a:t>to the </a:t>
            </a:r>
            <a:r>
              <a:rPr lang="en-US" sz="1600" dirty="0" smtClean="0">
                <a:solidFill>
                  <a:srgbClr val="0070C0"/>
                </a:solidFill>
                <a:ea typeface="Verdana" panose="020B0604030504040204" pitchFamily="34" charset="0"/>
                <a:cs typeface="Verdana" panose="020B0604030504040204" pitchFamily="34" charset="0"/>
              </a:rPr>
              <a:t>Cortex-A7</a:t>
            </a:r>
            <a:r>
              <a:rPr lang="en-US" sz="1600" dirty="0" smtClean="0">
                <a:solidFill>
                  <a:srgbClr val="000000"/>
                </a:solidFill>
                <a:ea typeface="Verdana" panose="020B0604030504040204" pitchFamily="34" charset="0"/>
                <a:cs typeface="Verdana" panose="020B0604030504040204" pitchFamily="34" charset="0"/>
              </a:rPr>
              <a:t>.</a:t>
            </a: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t>
            </a:r>
            <a:r>
              <a:rPr lang="en-US" sz="1600" dirty="0">
                <a:solidFill>
                  <a:srgbClr val="000000"/>
                </a:solidFill>
                <a:ea typeface="Verdana" panose="020B0604030504040204" pitchFamily="34" charset="0"/>
                <a:cs typeface="Verdana" panose="020B0604030504040204" pitchFamily="34" charset="0"/>
              </a:rPr>
              <a:t>A57 and A53 </a:t>
            </a:r>
            <a:r>
              <a:rPr lang="en-US" sz="1600" dirty="0" smtClean="0">
                <a:solidFill>
                  <a:srgbClr val="000000"/>
                </a:solidFill>
                <a:ea typeface="Verdana" panose="020B0604030504040204" pitchFamily="34" charset="0"/>
                <a:cs typeface="Verdana" panose="020B0604030504040204" pitchFamily="34" charset="0"/>
              </a:rPr>
              <a:t>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 </a:t>
            </a:r>
          </a:p>
          <a:p>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as components in a big-LITTLE </a:t>
            </a:r>
            <a:r>
              <a:rPr lang="en-US" sz="1600" dirty="0" smtClean="0">
                <a:solidFill>
                  <a:srgbClr val="0070C0"/>
                </a:solidFill>
                <a:ea typeface="Verdana" panose="020B0604030504040204" pitchFamily="34" charset="0"/>
                <a:cs typeface="Verdana" panose="020B0604030504040204" pitchFamily="34" charset="0"/>
              </a:rPr>
              <a:t>configuration</a:t>
            </a:r>
            <a:r>
              <a:rPr lang="hu-HU" sz="1600" dirty="0" smtClean="0">
                <a:solidFill>
                  <a:srgbClr val="0070C0"/>
                </a:solidFill>
                <a:ea typeface="Verdana" panose="020B0604030504040204" pitchFamily="34" charset="0"/>
                <a:cs typeface="Verdana" panose="020B0604030504040204" pitchFamily="34" charset="0"/>
              </a:rPr>
              <a:t>,</a:t>
            </a:r>
            <a:r>
              <a:rPr lang="en-US" sz="1600" dirty="0" smtClean="0">
                <a:solidFill>
                  <a:srgbClr val="000000"/>
                </a:solidFill>
                <a:ea typeface="Verdana" panose="020B0604030504040204" pitchFamily="34" charset="0"/>
                <a:cs typeface="Verdana" panose="020B0604030504040204" pitchFamily="34" charset="0"/>
              </a:rPr>
              <a:t> similar to the 32-bit Cortex-A15</a:t>
            </a:r>
            <a:endParaRPr lang="hu-HU" sz="1600" dirty="0" smtClean="0">
              <a:solidFill>
                <a:srgbClr val="000000"/>
              </a:solidFill>
              <a:ea typeface="Verdana" panose="020B0604030504040204" pitchFamily="34" charset="0"/>
              <a:cs typeface="Verdana" panose="020B0604030504040204" pitchFamily="34" charset="0"/>
            </a:endParaRPr>
          </a:p>
          <a:p>
            <a:pPr>
              <a:spcAft>
                <a:spcPts val="400"/>
              </a:spcAft>
            </a:pPr>
            <a:r>
              <a:rPr lang="hu-HU" sz="1600" dirty="0">
                <a:solidFill>
                  <a:srgbClr val="000000"/>
                </a:solidFill>
                <a:ea typeface="Verdana" panose="020B0604030504040204" pitchFamily="34" charset="0"/>
                <a:cs typeface="Verdana" panose="020B0604030504040204" pitchFamily="34" charset="0"/>
              </a:rPr>
              <a:t> </a:t>
            </a:r>
            <a:r>
              <a:rPr lang="hu-HU" sz="1600" dirty="0" smtClean="0">
                <a:solidFill>
                  <a:srgbClr val="000000"/>
                </a:solidFill>
                <a:ea typeface="Verdana" panose="020B0604030504040204" pitchFamily="34" charset="0"/>
                <a:cs typeface="Verdana" panose="020B0604030504040204" pitchFamily="34" charset="0"/>
              </a:rPr>
              <a:t>    </a:t>
            </a:r>
            <a:r>
              <a:rPr lang="en-US" sz="1600" dirty="0" smtClean="0">
                <a:solidFill>
                  <a:srgbClr val="000000"/>
                </a:solidFill>
                <a:ea typeface="Verdana" panose="020B0604030504040204" pitchFamily="34" charset="0"/>
                <a:cs typeface="Verdana" panose="020B0604030504040204" pitchFamily="34" charset="0"/>
              </a:rPr>
              <a:t> and A7 models.</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en-US" sz="1600" dirty="0" smtClean="0">
                <a:solidFill>
                  <a:srgbClr val="0070C0"/>
                </a:solidFill>
                <a:ea typeface="Verdana" panose="020B0604030504040204" pitchFamily="34" charset="0"/>
                <a:cs typeface="Verdana" panose="020B0604030504040204" pitchFamily="34" charset="0"/>
              </a:rPr>
              <a:t>16 or 20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75690" y="505328"/>
            <a:ext cx="4185698"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low power </a:t>
            </a:r>
            <a:r>
              <a:rPr lang="en-US" dirty="0" smtClean="0">
                <a:solidFill>
                  <a:srgbClr val="2D2D8A"/>
                </a:solidFill>
              </a:rPr>
              <a:t>Cortex-A53</a:t>
            </a:r>
            <a:r>
              <a:rPr lang="hu-HU" dirty="0" smtClean="0">
                <a:solidFill>
                  <a:srgbClr val="2D2D8A"/>
                </a:solidFill>
              </a:rPr>
              <a:t> -2</a:t>
            </a:r>
            <a:r>
              <a:rPr lang="en-US" dirty="0" smtClean="0">
                <a:solidFill>
                  <a:srgbClr val="2D2D8A"/>
                </a:solidFill>
              </a:rPr>
              <a:t> </a:t>
            </a:r>
            <a:r>
              <a:rPr lang="en-US" dirty="0" smtClean="0">
                <a:solidFill>
                  <a:srgbClr val="000000"/>
                </a:solidFill>
              </a:rPr>
              <a:t>[</a:t>
            </a:r>
            <a:r>
              <a:rPr lang="hu-HU" dirty="0" smtClean="0">
                <a:solidFill>
                  <a:srgbClr val="000000"/>
                </a:solidFill>
              </a:rPr>
              <a:t>75</a:t>
            </a:r>
            <a:r>
              <a:rPr lang="en-US" dirty="0" smtClean="0">
                <a:solidFill>
                  <a:srgbClr val="000000"/>
                </a:solidFill>
              </a:rPr>
              <a:t>]</a:t>
            </a:r>
            <a:endParaRPr lang="en-US" dirty="0">
              <a:solidFill>
                <a:srgbClr val="00000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(2)</a:t>
            </a:r>
            <a:endParaRPr lang="en-US" dirty="0">
              <a:solidFill>
                <a:srgbClr val="FFFFFF"/>
              </a:solidFill>
            </a:endParaRPr>
          </a:p>
        </p:txBody>
      </p:sp>
    </p:spTree>
    <p:extLst>
      <p:ext uri="{BB962C8B-B14F-4D97-AF65-F5344CB8AC3E}">
        <p14:creationId xmlns:p14="http://schemas.microsoft.com/office/powerpoint/2010/main" val="27361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4</a:t>
            </a:r>
            <a:r>
              <a:rPr lang="hu-HU" dirty="0">
                <a:solidFill>
                  <a:srgbClr val="FFFFFF"/>
                </a:solidFill>
              </a:rPr>
              <a:t>)</a:t>
            </a:r>
          </a:p>
        </p:txBody>
      </p:sp>
      <p:sp>
        <p:nvSpPr>
          <p:cNvPr id="21" name="TextBox 20"/>
          <p:cNvSpPr txBox="1"/>
          <p:nvPr/>
        </p:nvSpPr>
        <p:spPr>
          <a:xfrm>
            <a:off x="72903" y="504060"/>
            <a:ext cx="7541936" cy="369332"/>
          </a:xfrm>
          <a:prstGeom prst="rect">
            <a:avLst/>
          </a:prstGeom>
          <a:noFill/>
        </p:spPr>
        <p:txBody>
          <a:bodyPr wrap="none" rtlCol="0">
            <a:spAutoFit/>
          </a:bodyPr>
          <a:lstStyle/>
          <a:p>
            <a:r>
              <a:rPr lang="en-US" dirty="0">
                <a:solidFill>
                  <a:srgbClr val="333399"/>
                </a:solidFill>
              </a:rPr>
              <a:t>Main extensions introduced </a:t>
            </a:r>
            <a:r>
              <a:rPr lang="hu-HU" dirty="0" smtClean="0">
                <a:solidFill>
                  <a:srgbClr val="333399"/>
                </a:solidFill>
              </a:rPr>
              <a:t>in</a:t>
            </a:r>
            <a:r>
              <a:rPr lang="en-US" dirty="0" smtClean="0">
                <a:solidFill>
                  <a:srgbClr val="333399"/>
                </a:solidFill>
              </a:rPr>
              <a:t> ARM’s basic ISA (simplified) -1</a:t>
            </a:r>
            <a:endParaRPr lang="en-US" dirty="0">
              <a:solidFill>
                <a:srgbClr val="333399"/>
              </a:solidFill>
            </a:endParaRPr>
          </a:p>
        </p:txBody>
      </p:sp>
      <p:grpSp>
        <p:nvGrpSpPr>
          <p:cNvPr id="13" name="Group 12"/>
          <p:cNvGrpSpPr/>
          <p:nvPr/>
        </p:nvGrpSpPr>
        <p:grpSpPr>
          <a:xfrm>
            <a:off x="29701" y="1223755"/>
            <a:ext cx="9132809" cy="1954462"/>
            <a:chOff x="29701" y="1384528"/>
            <a:chExt cx="9132809" cy="1954462"/>
          </a:xfrm>
        </p:grpSpPr>
        <p:sp>
          <p:nvSpPr>
            <p:cNvPr id="3"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4"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5"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7"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11"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2"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4"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16"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7"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8"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19"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20"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TextBox 8"/>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22" name="TextBox 21"/>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23" name="TextBox 22"/>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24" name="TextBox 23"/>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2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27137978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http://www.techpowerup.com/img/12-10-30/arm_cortex-a53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15" y="1270497"/>
            <a:ext cx="5130570" cy="4386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579" y="507870"/>
            <a:ext cx="5782609" cy="369332"/>
          </a:xfrm>
          <a:prstGeom prst="rect">
            <a:avLst/>
          </a:prstGeom>
          <a:noFill/>
        </p:spPr>
        <p:txBody>
          <a:bodyPr wrap="none" rtlCol="0">
            <a:spAutoFit/>
          </a:bodyPr>
          <a:lstStyle/>
          <a:p>
            <a:r>
              <a:rPr lang="en-US" dirty="0" smtClean="0">
                <a:solidFill>
                  <a:srgbClr val="2D2D8A"/>
                </a:solidFill>
              </a:rPr>
              <a:t>High level block diagram of the Cortex-A53 </a:t>
            </a:r>
            <a:r>
              <a:rPr lang="en-US" dirty="0" smtClean="0">
                <a:solidFill>
                  <a:srgbClr val="000000"/>
                </a:solidFill>
              </a:rPr>
              <a:t>[</a:t>
            </a:r>
            <a:r>
              <a:rPr lang="hu-HU" dirty="0" smtClean="0">
                <a:solidFill>
                  <a:srgbClr val="000000"/>
                </a:solidFill>
              </a:rPr>
              <a:t>53</a:t>
            </a:r>
            <a:r>
              <a:rPr lang="en-US" dirty="0" smtClean="0">
                <a:solidFill>
                  <a:srgbClr val="000000"/>
                </a:solidFill>
              </a:rPr>
              <a:t>]</a:t>
            </a:r>
            <a:endParaRPr lang="en-US" dirty="0">
              <a:solidFill>
                <a:srgbClr val="000000"/>
              </a:solidFill>
            </a:endParaRPr>
          </a:p>
        </p:txBody>
      </p:sp>
      <p:sp>
        <p:nvSpPr>
          <p:cNvPr id="7"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(3)</a:t>
            </a:r>
            <a:endParaRPr lang="en-US" dirty="0">
              <a:solidFill>
                <a:srgbClr val="FFFFFF"/>
              </a:solidFill>
            </a:endParaRPr>
          </a:p>
        </p:txBody>
      </p:sp>
      <p:sp>
        <p:nvSpPr>
          <p:cNvPr id="6" name="TextBox 5"/>
          <p:cNvSpPr txBox="1"/>
          <p:nvPr/>
        </p:nvSpPr>
        <p:spPr>
          <a:xfrm>
            <a:off x="5463317" y="1729337"/>
            <a:ext cx="3666388" cy="3567643"/>
          </a:xfrm>
          <a:prstGeom prst="rect">
            <a:avLst/>
          </a:prstGeom>
          <a:noFill/>
        </p:spPr>
        <p:txBody>
          <a:bodyPr wrap="none" rtlCol="0">
            <a:spAutoFit/>
          </a:bodyPr>
          <a:lstStyle/>
          <a:p>
            <a:pPr>
              <a:spcAft>
                <a:spcPts val="400"/>
              </a:spcAft>
            </a:pPr>
            <a:r>
              <a:rPr lang="hu-HU" sz="1350" dirty="0">
                <a:solidFill>
                  <a:srgbClr val="000000"/>
                </a:solidFill>
              </a:rPr>
              <a:t>PA:      </a:t>
            </a:r>
            <a:r>
              <a:rPr lang="hu-HU" sz="1350" b="1" dirty="0">
                <a:solidFill>
                  <a:srgbClr val="000000"/>
                </a:solidFill>
              </a:rPr>
              <a:t>P</a:t>
            </a:r>
            <a:r>
              <a:rPr lang="hu-HU" sz="1350" dirty="0">
                <a:solidFill>
                  <a:srgbClr val="000000"/>
                </a:solidFill>
              </a:rPr>
              <a:t>hysical </a:t>
            </a:r>
            <a:r>
              <a:rPr lang="hu-HU" sz="1350" b="1" dirty="0">
                <a:solidFill>
                  <a:srgbClr val="000000"/>
                </a:solidFill>
              </a:rPr>
              <a:t>A</a:t>
            </a:r>
            <a:r>
              <a:rPr lang="hu-HU" sz="1350" dirty="0">
                <a:solidFill>
                  <a:srgbClr val="000000"/>
                </a:solidFill>
              </a:rPr>
              <a:t>ddress</a:t>
            </a:r>
          </a:p>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p:txBody>
      </p:sp>
    </p:spTree>
    <p:extLst>
      <p:ext uri="{BB962C8B-B14F-4D97-AF65-F5344CB8AC3E}">
        <p14:creationId xmlns:p14="http://schemas.microsoft.com/office/powerpoint/2010/main" val="126068216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6" y="505470"/>
            <a:ext cx="7580986"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t>
            </a:r>
            <a:r>
              <a:rPr lang="en-US" dirty="0" err="1" smtClean="0">
                <a:solidFill>
                  <a:srgbClr val="2D2D8A"/>
                </a:solidFill>
              </a:rPr>
              <a:t>A5</a:t>
            </a:r>
            <a:r>
              <a:rPr lang="hu-HU" dirty="0" smtClean="0">
                <a:solidFill>
                  <a:srgbClr val="2D2D8A"/>
                </a:solidFill>
              </a:rPr>
              <a:t>3 core -1</a:t>
            </a:r>
            <a:endParaRPr lang="en-US" dirty="0">
              <a:solidFill>
                <a:srgbClr val="2D2D8A"/>
              </a:solidFill>
            </a:endParaRPr>
          </a:p>
        </p:txBody>
      </p:sp>
      <p:sp>
        <p:nvSpPr>
          <p:cNvPr id="4" name="TextBox 3"/>
          <p:cNvSpPr txBox="1"/>
          <p:nvPr/>
        </p:nvSpPr>
        <p:spPr>
          <a:xfrm>
            <a:off x="269132" y="979680"/>
            <a:ext cx="7326044"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ully</a:t>
            </a:r>
            <a:r>
              <a:rPr lang="en-US" sz="1600" dirty="0" smtClean="0">
                <a:solidFill>
                  <a:srgbClr val="000000"/>
                </a:solidFill>
              </a:rPr>
              <a:t> compatible with the preceding ARMv7 32-bit ISA.</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128</a:t>
            </a:r>
            <a:r>
              <a:rPr lang="en-US" sz="1600" dirty="0" smtClean="0">
                <a:solidFill>
                  <a:srgbClr val="0070C0"/>
                </a:solidFill>
              </a:rPr>
              <a:t> kB to </a:t>
            </a:r>
            <a:r>
              <a:rPr lang="hu-HU" sz="1600" dirty="0" smtClean="0">
                <a:solidFill>
                  <a:srgbClr val="0070C0"/>
                </a:solidFill>
              </a:rPr>
              <a:t>2</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Cortex-A5</a:t>
            </a:r>
            <a:r>
              <a:rPr lang="hu-HU" sz="1600" dirty="0" smtClean="0">
                <a:solidFill>
                  <a:srgbClr val="0070C0"/>
                </a:solidFill>
              </a:rPr>
              <a:t>3</a:t>
            </a:r>
            <a:r>
              <a:rPr lang="en-US" sz="1600" dirty="0" smtClean="0">
                <a:solidFill>
                  <a:srgbClr val="0070C0"/>
                </a:solidFill>
              </a:rPr>
              <a:t> CPU</a:t>
            </a:r>
            <a:r>
              <a:rPr lang="hu-HU" sz="1600" dirty="0" smtClean="0">
                <a:solidFill>
                  <a:srgbClr val="0070C0"/>
                </a:solidFill>
              </a:rPr>
              <a:t> core</a:t>
            </a:r>
            <a:r>
              <a:rPr lang="en-US" sz="1600" dirty="0" smtClean="0">
                <a:solidFill>
                  <a:srgbClr val="0070C0"/>
                </a:solidFill>
              </a:rPr>
              <a:t>s </a:t>
            </a:r>
            <a:r>
              <a:rPr lang="en-US" sz="1600" dirty="0">
                <a:solidFill>
                  <a:srgbClr val="000000"/>
                </a:solidFill>
              </a:rPr>
              <a:t>that execute the ARMv8 64-bit ISA</a:t>
            </a:r>
            <a:r>
              <a:rPr lang="en-US" sz="1600" dirty="0" smtClean="0">
                <a:solidFill>
                  <a:srgbClr val="000000"/>
                </a:solidFill>
              </a:rPr>
              <a:t>.</a:t>
            </a: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(4)</a:t>
            </a:r>
            <a:endParaRPr lang="en-US" dirty="0">
              <a:solidFill>
                <a:srgbClr val="FFFFFF"/>
              </a:solidFill>
            </a:endParaRPr>
          </a:p>
        </p:txBody>
      </p:sp>
      <p:sp>
        <p:nvSpPr>
          <p:cNvPr id="2" name="TextBox 1"/>
          <p:cNvSpPr txBox="1"/>
          <p:nvPr/>
        </p:nvSpPr>
        <p:spPr>
          <a:xfrm>
            <a:off x="116505" y="3076318"/>
            <a:ext cx="1085362" cy="338554"/>
          </a:xfrm>
          <a:prstGeom prst="rect">
            <a:avLst/>
          </a:prstGeom>
          <a:noFill/>
        </p:spPr>
        <p:txBody>
          <a:bodyPr wrap="none" rtlCol="0">
            <a:spAutoFit/>
          </a:bodyPr>
          <a:lstStyle/>
          <a:p>
            <a:r>
              <a:rPr lang="hu-HU" sz="1600" smtClean="0">
                <a:solidFill>
                  <a:srgbClr val="FF0000"/>
                </a:solidFill>
              </a:rPr>
              <a:t>Remarks</a:t>
            </a:r>
            <a:endParaRPr lang="hu-HU" sz="1600">
              <a:solidFill>
                <a:srgbClr val="FF0000"/>
              </a:solidFill>
            </a:endParaRPr>
          </a:p>
        </p:txBody>
      </p:sp>
      <p:sp>
        <p:nvSpPr>
          <p:cNvPr id="6" name="TextBox 5"/>
          <p:cNvSpPr txBox="1"/>
          <p:nvPr/>
        </p:nvSpPr>
        <p:spPr>
          <a:xfrm>
            <a:off x="122455" y="3429290"/>
            <a:ext cx="8352420" cy="584775"/>
          </a:xfrm>
          <a:prstGeom prst="rect">
            <a:avLst/>
          </a:prstGeom>
          <a:noFill/>
        </p:spPr>
        <p:txBody>
          <a:bodyPr wrap="square" rtlCol="0">
            <a:spAutoFit/>
          </a:bodyPr>
          <a:lstStyle/>
          <a:p>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269132" y="1948120"/>
            <a:ext cx="822481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0070C0"/>
                </a:solidFill>
              </a:rPr>
              <a:t>128-bit AMBA coherent interface </a:t>
            </a:r>
            <a:r>
              <a:rPr lang="en-US" sz="1600" dirty="0">
                <a:solidFill>
                  <a:srgbClr val="000000"/>
                </a:solidFill>
              </a:rPr>
              <a:t>for connecting multiple (up to 4)</a:t>
            </a:r>
          </a:p>
          <a:p>
            <a:pPr>
              <a:spcAft>
                <a:spcPts val="600"/>
              </a:spcAft>
            </a:pPr>
            <a:r>
              <a:rPr lang="en-US" sz="1600" dirty="0">
                <a:solidFill>
                  <a:srgbClr val="000000"/>
                </a:solidFill>
              </a:rPr>
              <a:t>       Cortex-A5</a:t>
            </a:r>
            <a:r>
              <a:rPr lang="hu-HU" sz="1600" dirty="0">
                <a:solidFill>
                  <a:srgbClr val="000000"/>
                </a:solidFill>
              </a:rPr>
              <a:t>3</a:t>
            </a:r>
            <a:r>
              <a:rPr lang="en-US" sz="1600" dirty="0">
                <a:solidFill>
                  <a:srgbClr val="000000"/>
                </a:solidFill>
              </a:rPr>
              <a:t> processors.</a:t>
            </a:r>
            <a:endParaRPr lang="hu-HU" sz="1600" dirty="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Processor</a:t>
            </a:r>
            <a:r>
              <a:rPr lang="en-US" sz="1600" dirty="0" smtClean="0">
                <a:solidFill>
                  <a:srgbClr val="000000"/>
                </a:solidFill>
              </a:rPr>
              <a:t> </a:t>
            </a:r>
            <a:r>
              <a:rPr lang="en-US" sz="1600" dirty="0">
                <a:solidFill>
                  <a:srgbClr val="000000"/>
                </a:solidFill>
              </a:rPr>
              <a:t>wide cache coherence supported </a:t>
            </a:r>
            <a:r>
              <a:rPr lang="en-US" sz="1600" dirty="0">
                <a:solidFill>
                  <a:srgbClr val="0070C0"/>
                </a:solidFill>
              </a:rPr>
              <a:t>by a Snoop Control Unit (SCU)</a:t>
            </a:r>
            <a:r>
              <a:rPr lang="hu-HU" sz="1600" dirty="0" smtClean="0">
                <a:solidFill>
                  <a:srgbClr val="0070C0"/>
                </a:solidFill>
              </a:rPr>
              <a:t>.</a:t>
            </a:r>
            <a:endParaRPr lang="hu-HU" dirty="0">
              <a:solidFill>
                <a:srgbClr val="000000"/>
              </a:solidFill>
            </a:endParaRPr>
          </a:p>
        </p:txBody>
      </p:sp>
    </p:spTree>
    <p:extLst>
      <p:ext uri="{BB962C8B-B14F-4D97-AF65-F5344CB8AC3E}">
        <p14:creationId xmlns:p14="http://schemas.microsoft.com/office/powerpoint/2010/main" val="404941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46" y="505470"/>
            <a:ext cx="7728462" cy="369332"/>
          </a:xfrm>
          <a:prstGeom prst="rect">
            <a:avLst/>
          </a:prstGeom>
          <a:noFill/>
        </p:spPr>
        <p:txBody>
          <a:bodyPr wrap="none" rtlCol="0">
            <a:spAutoFit/>
          </a:bodyPr>
          <a:lstStyle/>
          <a:p>
            <a:r>
              <a:rPr lang="en-US" dirty="0" smtClean="0">
                <a:solidFill>
                  <a:srgbClr val="2D2D8A"/>
                </a:solidFill>
              </a:rPr>
              <a:t>Key features of the microarchitecture of the Cortex-</a:t>
            </a:r>
            <a:r>
              <a:rPr lang="en-US" dirty="0" err="1" smtClean="0">
                <a:solidFill>
                  <a:srgbClr val="2D2D8A"/>
                </a:solidFill>
              </a:rPr>
              <a:t>A53</a:t>
            </a:r>
            <a:r>
              <a:rPr lang="en-US" dirty="0" smtClean="0">
                <a:solidFill>
                  <a:srgbClr val="2D2D8A"/>
                </a:solidFill>
              </a:rPr>
              <a:t> core</a:t>
            </a:r>
            <a:r>
              <a:rPr lang="hu-HU" dirty="0" smtClean="0">
                <a:solidFill>
                  <a:srgbClr val="2D2D8A"/>
                </a:solidFill>
              </a:rPr>
              <a:t> </a:t>
            </a:r>
            <a:r>
              <a:rPr lang="en-US" dirty="0" smtClean="0">
                <a:solidFill>
                  <a:srgbClr val="2D2D8A"/>
                </a:solidFill>
              </a:rPr>
              <a:t>-2 </a:t>
            </a:r>
            <a:endParaRPr lang="en-US" dirty="0">
              <a:solidFill>
                <a:srgbClr val="2D2D8A"/>
              </a:solidFill>
            </a:endParaRPr>
          </a:p>
        </p:txBody>
      </p:sp>
      <p:sp>
        <p:nvSpPr>
          <p:cNvPr id="5" name="TextBox 4"/>
          <p:cNvSpPr txBox="1"/>
          <p:nvPr/>
        </p:nvSpPr>
        <p:spPr>
          <a:xfrm>
            <a:off x="255380" y="979970"/>
            <a:ext cx="889317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Cortex-A53 core </a:t>
            </a:r>
            <a:r>
              <a:rPr lang="en-US" sz="1600" dirty="0" smtClean="0">
                <a:solidFill>
                  <a:srgbClr val="000000"/>
                </a:solidFill>
              </a:rPr>
              <a:t>has a </a:t>
            </a:r>
            <a:r>
              <a:rPr lang="hu-HU" sz="1600" dirty="0" smtClean="0">
                <a:solidFill>
                  <a:srgbClr val="0070C0"/>
                </a:solidFill>
              </a:rPr>
              <a:t>dual-issue </a:t>
            </a:r>
            <a:r>
              <a:rPr lang="en-US" sz="1600" dirty="0" smtClean="0">
                <a:solidFill>
                  <a:srgbClr val="0070C0"/>
                </a:solidFill>
              </a:rPr>
              <a:t>in-order </a:t>
            </a:r>
            <a:r>
              <a:rPr lang="hu-HU" sz="1600" dirty="0" smtClean="0">
                <a:solidFill>
                  <a:srgbClr val="0070C0"/>
                </a:solidFill>
              </a:rPr>
              <a:t>pipeline actually with 5 individual </a:t>
            </a:r>
          </a:p>
          <a:p>
            <a:r>
              <a:rPr lang="hu-HU" sz="1600" dirty="0">
                <a:solidFill>
                  <a:srgbClr val="0070C0"/>
                </a:solidFill>
              </a:rPr>
              <a:t> </a:t>
            </a:r>
            <a:r>
              <a:rPr lang="hu-HU" sz="1600" dirty="0" smtClean="0">
                <a:solidFill>
                  <a:srgbClr val="0070C0"/>
                </a:solidFill>
              </a:rPr>
              <a:t>     pipelines constituting the back end, </a:t>
            </a:r>
            <a:r>
              <a:rPr lang="hu-HU" sz="1600" dirty="0" smtClean="0">
                <a:solidFill>
                  <a:srgbClr val="000000"/>
                </a:solidFill>
              </a:rPr>
              <a:t>as indicated in the next Figure.</a:t>
            </a: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(5)</a:t>
            </a:r>
            <a:endParaRPr lang="en-US" dirty="0">
              <a:solidFill>
                <a:srgbClr val="FFFFFF"/>
              </a:solidFill>
            </a:endParaRPr>
          </a:p>
        </p:txBody>
      </p:sp>
      <p:sp>
        <p:nvSpPr>
          <p:cNvPr id="3" name="TextBox 2"/>
          <p:cNvSpPr txBox="1"/>
          <p:nvPr/>
        </p:nvSpPr>
        <p:spPr>
          <a:xfrm>
            <a:off x="296863" y="5499230"/>
            <a:ext cx="8799097" cy="584775"/>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rgbClr val="000000"/>
                </a:solidFill>
              </a:rPr>
              <a:t>The pipeline for integer processing has 8 pipeline stages, NEON and FP </a:t>
            </a:r>
            <a:endParaRPr lang="hu-HU" sz="1600" smtClean="0">
              <a:solidFill>
                <a:srgbClr val="000000"/>
              </a:solidFill>
            </a:endParaRPr>
          </a:p>
          <a:p>
            <a:r>
              <a:rPr lang="hu-HU" sz="1600">
                <a:solidFill>
                  <a:srgbClr val="000000"/>
                </a:solidFill>
              </a:rPr>
              <a:t> </a:t>
            </a:r>
            <a:r>
              <a:rPr lang="hu-HU" sz="1600" smtClean="0">
                <a:solidFill>
                  <a:srgbClr val="000000"/>
                </a:solidFill>
              </a:rPr>
              <a:t>     </a:t>
            </a:r>
            <a:r>
              <a:rPr lang="en-US" sz="1600" smtClean="0">
                <a:solidFill>
                  <a:srgbClr val="000000"/>
                </a:solidFill>
              </a:rPr>
              <a:t>processing </a:t>
            </a:r>
            <a:r>
              <a:rPr lang="en-US" sz="1600">
                <a:solidFill>
                  <a:srgbClr val="000000"/>
                </a:solidFill>
              </a:rPr>
              <a:t>has two additional pipeline stages, as seen in the </a:t>
            </a:r>
            <a:r>
              <a:rPr lang="en-US" sz="1600" smtClean="0">
                <a:solidFill>
                  <a:srgbClr val="000000"/>
                </a:solidFill>
              </a:rPr>
              <a:t>Figure</a:t>
            </a:r>
            <a:r>
              <a:rPr lang="hu-HU" sz="1600" smtClean="0">
                <a:solidFill>
                  <a:srgbClr val="000000"/>
                </a:solidFill>
              </a:rPr>
              <a:t> above</a:t>
            </a:r>
            <a:r>
              <a:rPr lang="en-US" sz="1600" smtClean="0">
                <a:solidFill>
                  <a:srgbClr val="000000"/>
                </a:solidFill>
              </a:rPr>
              <a:t>.</a:t>
            </a:r>
            <a:endParaRPr lang="en-US" sz="1600">
              <a:solidFill>
                <a:srgbClr val="000000"/>
              </a:solidFill>
            </a:endParaRPr>
          </a:p>
        </p:txBody>
      </p:sp>
      <p:grpSp>
        <p:nvGrpSpPr>
          <p:cNvPr id="7" name="Group 6"/>
          <p:cNvGrpSpPr/>
          <p:nvPr/>
        </p:nvGrpSpPr>
        <p:grpSpPr>
          <a:xfrm>
            <a:off x="1960925" y="1853824"/>
            <a:ext cx="5086350" cy="2835316"/>
            <a:chOff x="1794265" y="2168860"/>
            <a:chExt cx="5086350" cy="2835316"/>
          </a:xfrm>
        </p:grpSpPr>
        <p:pic>
          <p:nvPicPr>
            <p:cNvPr id="8" name="Picture 58" descr="Die Pipeline des Cortex-A53 ist zwischen 8 und 10 Stufen lang."/>
            <p:cNvPicPr>
              <a:picLocks noChangeAspect="1" noChangeArrowheads="1"/>
            </p:cNvPicPr>
            <p:nvPr/>
          </p:nvPicPr>
          <p:blipFill rotWithShape="1">
            <a:blip r:embed="rId2">
              <a:extLst>
                <a:ext uri="{28A0092B-C50C-407E-A947-70E740481C1C}">
                  <a14:useLocalDpi xmlns:a14="http://schemas.microsoft.com/office/drawing/2010/main" val="0"/>
                </a:ext>
              </a:extLst>
            </a:blip>
            <a:srcRect t="18701" b="21042"/>
            <a:stretch/>
          </p:blipFill>
          <p:spPr bwMode="auto">
            <a:xfrm>
              <a:off x="1794265" y="2168860"/>
              <a:ext cx="5086350" cy="28353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37392" y="3096525"/>
              <a:ext cx="564578" cy="292388"/>
            </a:xfrm>
            <a:prstGeom prst="rect">
              <a:avLst/>
            </a:prstGeom>
            <a:noFill/>
          </p:spPr>
          <p:txBody>
            <a:bodyPr wrap="none" rtlCol="0">
              <a:spAutoFit/>
            </a:bodyPr>
            <a:lstStyle/>
            <a:p>
              <a:r>
                <a:rPr lang="hu-HU" sz="1300" smtClean="0">
                  <a:solidFill>
                    <a:srgbClr val="000000"/>
                  </a:solidFill>
                </a:rPr>
                <a:t>Dual</a:t>
              </a:r>
              <a:endParaRPr lang="en-US" sz="1300">
                <a:solidFill>
                  <a:srgbClr val="000000"/>
                </a:solidFill>
              </a:endParaRPr>
            </a:p>
          </p:txBody>
        </p:sp>
        <p:sp>
          <p:nvSpPr>
            <p:cNvPr id="10" name="Rectangle 9"/>
            <p:cNvSpPr/>
            <p:nvPr/>
          </p:nvSpPr>
          <p:spPr bwMode="auto">
            <a:xfrm>
              <a:off x="4275625" y="3880565"/>
              <a:ext cx="1260140" cy="14400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u-HU" sz="1100" smtClean="0">
                  <a:solidFill>
                    <a:srgbClr val="000000"/>
                  </a:solidFill>
                </a:rPr>
                <a:t>Integer</a:t>
              </a:r>
              <a:endParaRPr lang="en-US" sz="1100" smtClean="0">
                <a:solidFill>
                  <a:srgbClr val="000000"/>
                </a:solidFill>
              </a:endParaRPr>
            </a:p>
          </p:txBody>
        </p:sp>
        <p:sp>
          <p:nvSpPr>
            <p:cNvPr id="11" name="Rounded Rectangle 10"/>
            <p:cNvSpPr/>
            <p:nvPr/>
          </p:nvSpPr>
          <p:spPr bwMode="auto">
            <a:xfrm>
              <a:off x="2209595" y="3256600"/>
              <a:ext cx="810090" cy="27003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hu-HU" sz="1300" smtClean="0">
                  <a:solidFill>
                    <a:srgbClr val="000000"/>
                  </a:solidFill>
                </a:rPr>
                <a:t>Fetch</a:t>
              </a:r>
              <a:endParaRPr lang="en-US" sz="1300" smtClean="0">
                <a:solidFill>
                  <a:srgbClr val="000000"/>
                </a:solidFill>
              </a:endParaRPr>
            </a:p>
          </p:txBody>
        </p:sp>
        <p:sp>
          <p:nvSpPr>
            <p:cNvPr id="12" name="Rounded Rectangle 11"/>
            <p:cNvSpPr/>
            <p:nvPr/>
          </p:nvSpPr>
          <p:spPr bwMode="auto">
            <a:xfrm>
              <a:off x="2044815" y="3969060"/>
              <a:ext cx="765085" cy="85509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3" name="Rectangle 12"/>
            <p:cNvSpPr/>
            <p:nvPr/>
          </p:nvSpPr>
          <p:spPr bwMode="auto">
            <a:xfrm>
              <a:off x="2546775" y="3924055"/>
              <a:ext cx="472910" cy="22502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4" name="Rounded Rectangle 13"/>
            <p:cNvSpPr/>
            <p:nvPr/>
          </p:nvSpPr>
          <p:spPr bwMode="auto">
            <a:xfrm>
              <a:off x="2832760" y="4396965"/>
              <a:ext cx="144000" cy="13501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sp>
        <p:nvSpPr>
          <p:cNvPr id="15" name="TextBox 14"/>
          <p:cNvSpPr txBox="1"/>
          <p:nvPr/>
        </p:nvSpPr>
        <p:spPr>
          <a:xfrm>
            <a:off x="2186735" y="4959170"/>
            <a:ext cx="4953215" cy="338554"/>
          </a:xfrm>
          <a:prstGeom prst="rect">
            <a:avLst/>
          </a:prstGeom>
          <a:noFill/>
        </p:spPr>
        <p:txBody>
          <a:bodyPr wrap="none" rtlCol="0">
            <a:spAutoFit/>
          </a:bodyPr>
          <a:lstStyle/>
          <a:p>
            <a:r>
              <a:rPr lang="hu-HU" sz="1600" smtClean="0">
                <a:solidFill>
                  <a:srgbClr val="000000"/>
                </a:solidFill>
              </a:rPr>
              <a:t>Figure: Pipeline stages of the Cortex-A53 [76]</a:t>
            </a:r>
            <a:endParaRPr lang="en-US" sz="1600">
              <a:solidFill>
                <a:srgbClr val="000000"/>
              </a:solidFill>
            </a:endParaRPr>
          </a:p>
        </p:txBody>
      </p:sp>
    </p:spTree>
    <p:extLst>
      <p:ext uri="{BB962C8B-B14F-4D97-AF65-F5344CB8AC3E}">
        <p14:creationId xmlns:p14="http://schemas.microsoft.com/office/powerpoint/2010/main" val="1730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(6)</a:t>
            </a:r>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80636164"/>
              </p:ext>
            </p:extLst>
          </p:nvPr>
        </p:nvGraphicFramePr>
        <p:xfrm>
          <a:off x="251859" y="1273424"/>
          <a:ext cx="8685626" cy="4503513"/>
        </p:xfrm>
        <a:graphic>
          <a:graphicData uri="http://schemas.openxmlformats.org/drawingml/2006/table">
            <a:tbl>
              <a:tblPr/>
              <a:tblGrid>
                <a:gridCol w="2783165">
                  <a:extLst>
                    <a:ext uri="{9D8B030D-6E8A-4147-A177-3AD203B41FA5}">
                      <a16:colId xmlns:a16="http://schemas.microsoft.com/office/drawing/2014/main" val="20000"/>
                    </a:ext>
                  </a:extLst>
                </a:gridCol>
                <a:gridCol w="2957953">
                  <a:extLst>
                    <a:ext uri="{9D8B030D-6E8A-4147-A177-3AD203B41FA5}">
                      <a16:colId xmlns:a16="http://schemas.microsoft.com/office/drawing/2014/main" val="20001"/>
                    </a:ext>
                  </a:extLst>
                </a:gridCol>
                <a:gridCol w="2944508">
                  <a:extLst>
                    <a:ext uri="{9D8B030D-6E8A-4147-A177-3AD203B41FA5}">
                      <a16:colId xmlns:a16="http://schemas.microsoft.com/office/drawing/2014/main" val="20002"/>
                    </a:ext>
                  </a:extLst>
                </a:gridCol>
              </a:tblGrid>
              <a:tr h="359587">
                <a:tc gridSpan="3">
                  <a:txBody>
                    <a:bodyPr/>
                    <a:lstStyle/>
                    <a:p>
                      <a:pPr algn="ctr"/>
                      <a:r>
                        <a:rPr lang="en-US" sz="1400" dirty="0"/>
                        <a:t>ARM CPU Core Comparison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0039">
                <a:tc>
                  <a:txBody>
                    <a:bodyPr/>
                    <a:lstStyle/>
                    <a:p>
                      <a:pPr algn="ctr"/>
                      <a:r>
                        <a:rPr lang="en-US" sz="1400"/>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Cortex-A7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Cortex-A53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extLst>
                  <a:ext uri="{0D108BD9-81ED-4DB2-BD59-A6C34878D82A}">
                    <a16:rowId xmlns:a16="http://schemas.microsoft.com/office/drawing/2014/main" val="10001"/>
                  </a:ext>
                </a:extLst>
              </a:tr>
              <a:tr h="363508">
                <a:tc>
                  <a:txBody>
                    <a:bodyPr/>
                    <a:lstStyle/>
                    <a:p>
                      <a:pPr algn="ctr"/>
                      <a:r>
                        <a:rPr lang="en-US" sz="1400"/>
                        <a:t>ARM ISA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ARMv7 (32-bit)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ARMv8 (32/64-bit)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2"/>
                  </a:ext>
                </a:extLst>
              </a:tr>
              <a:tr h="405045">
                <a:tc>
                  <a:txBody>
                    <a:bodyPr/>
                    <a:lstStyle/>
                    <a:p>
                      <a:pPr algn="ctr"/>
                      <a:r>
                        <a:rPr lang="en-US" sz="1400"/>
                        <a:t>Issue Width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hu-HU" sz="1400" smtClean="0"/>
                        <a:t>Partially </a:t>
                      </a:r>
                      <a:r>
                        <a:rPr lang="en-US" sz="1400" smtClean="0"/>
                        <a:t>2 </a:t>
                      </a:r>
                      <a:r>
                        <a:rPr lang="en-US" sz="1400"/>
                        <a:t>micro-ops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2 micro-ops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3"/>
                  </a:ext>
                </a:extLst>
              </a:tr>
              <a:tr h="360040">
                <a:tc>
                  <a:txBody>
                    <a:bodyPr/>
                    <a:lstStyle/>
                    <a:p>
                      <a:pPr algn="ctr"/>
                      <a:r>
                        <a:rPr lang="en-US" sz="1400"/>
                        <a:t>Pipeline </a:t>
                      </a:r>
                      <a:r>
                        <a:rPr lang="en-US" sz="1400" smtClean="0"/>
                        <a:t>Length</a:t>
                      </a:r>
                      <a:r>
                        <a:rPr lang="hu-HU" sz="1400" smtClean="0"/>
                        <a:t> </a:t>
                      </a: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4"/>
                  </a:ext>
                </a:extLst>
              </a:tr>
              <a:tr h="360040">
                <a:tc>
                  <a:txBody>
                    <a:bodyPr/>
                    <a:lstStyle/>
                    <a:p>
                      <a:pPr algn="ctr"/>
                      <a:r>
                        <a:rPr lang="en-US" sz="1400" dirty="0"/>
                        <a:t>Integer </a:t>
                      </a:r>
                      <a:r>
                        <a:rPr lang="en-US" sz="1400" dirty="0" smtClean="0"/>
                        <a:t>Add</a:t>
                      </a:r>
                      <a:r>
                        <a:rPr lang="hu-HU" sz="1400" dirty="0" smtClean="0"/>
                        <a:t> units</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5"/>
                  </a:ext>
                </a:extLst>
              </a:tr>
              <a:tr h="405045">
                <a:tc>
                  <a:txBody>
                    <a:bodyPr/>
                    <a:lstStyle/>
                    <a:p>
                      <a:pPr algn="ctr"/>
                      <a:r>
                        <a:rPr lang="en-US" sz="1400" dirty="0"/>
                        <a:t>Integer </a:t>
                      </a:r>
                      <a:r>
                        <a:rPr lang="en-US" sz="1400" dirty="0" err="1" smtClean="0"/>
                        <a:t>Mul</a:t>
                      </a:r>
                      <a:r>
                        <a:rPr lang="hu-HU" sz="1400" dirty="0" smtClean="0"/>
                        <a:t> unit</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6"/>
                  </a:ext>
                </a:extLst>
              </a:tr>
              <a:tr h="360040">
                <a:tc>
                  <a:txBody>
                    <a:bodyPr/>
                    <a:lstStyle/>
                    <a:p>
                      <a:pPr algn="ctr"/>
                      <a:r>
                        <a:rPr lang="en-US" sz="1400"/>
                        <a:t>Load/Store Units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7"/>
                  </a:ext>
                </a:extLst>
              </a:tr>
              <a:tr h="360040">
                <a:tc>
                  <a:txBody>
                    <a:bodyPr/>
                    <a:lstStyle/>
                    <a:p>
                      <a:pPr algn="ctr"/>
                      <a:r>
                        <a:rPr lang="en-US" sz="1400" dirty="0"/>
                        <a:t>Branch </a:t>
                      </a:r>
                      <a:r>
                        <a:rPr lang="en-US" sz="1400" dirty="0" smtClean="0"/>
                        <a:t>Unit</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8"/>
                  </a:ext>
                </a:extLst>
              </a:tr>
              <a:tr h="360040">
                <a:tc>
                  <a:txBody>
                    <a:bodyPr/>
                    <a:lstStyle/>
                    <a:p>
                      <a:pPr algn="ctr"/>
                      <a:r>
                        <a:rPr lang="en-US" sz="1400" dirty="0"/>
                        <a:t>FP/NEON </a:t>
                      </a:r>
                      <a:r>
                        <a:rPr lang="en-US" sz="1400" dirty="0" smtClean="0"/>
                        <a:t>ALU</a:t>
                      </a: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1x64-bit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1x64-bit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09"/>
                  </a:ext>
                </a:extLst>
              </a:tr>
              <a:tr h="405045">
                <a:tc>
                  <a:txBody>
                    <a:bodyPr/>
                    <a:lstStyle/>
                    <a:p>
                      <a:pPr algn="ctr"/>
                      <a:r>
                        <a:rPr lang="en-US" sz="1400"/>
                        <a:t>L1 Cache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8KB-64KB I$ + 8KB-64KB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a:t>8KB-64KB I$ + 8KB-64KB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10"/>
                  </a:ext>
                </a:extLst>
              </a:tr>
              <a:tr h="405044">
                <a:tc>
                  <a:txBody>
                    <a:bodyPr/>
                    <a:lstStyle/>
                    <a:p>
                      <a:pPr algn="ctr"/>
                      <a:r>
                        <a:rPr lang="en-US" sz="1400" dirty="0" err="1"/>
                        <a:t>L2</a:t>
                      </a:r>
                      <a:r>
                        <a:rPr lang="en-US" sz="1400" dirty="0"/>
                        <a:t> Cache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AC1"/>
                    </a:solidFill>
                  </a:tcPr>
                </a:tc>
                <a:tc>
                  <a:txBody>
                    <a:bodyPr/>
                    <a:lstStyle/>
                    <a:p>
                      <a:pPr algn="ctr"/>
                      <a:r>
                        <a:rPr lang="en-US" sz="1400"/>
                        <a:t>128KB - 1MB (Optional)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tc>
                  <a:txBody>
                    <a:bodyPr/>
                    <a:lstStyle/>
                    <a:p>
                      <a:pPr algn="ctr"/>
                      <a:r>
                        <a:rPr lang="en-US" sz="1400" dirty="0" err="1"/>
                        <a:t>128KB</a:t>
                      </a:r>
                      <a:r>
                        <a:rPr lang="en-US" sz="1400" dirty="0"/>
                        <a:t> - </a:t>
                      </a:r>
                      <a:r>
                        <a:rPr lang="en-US" sz="1400" dirty="0" err="1"/>
                        <a:t>2MB</a:t>
                      </a:r>
                      <a:r>
                        <a:rPr lang="en-US" sz="1400" dirty="0"/>
                        <a:t> (Optional)</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8FF"/>
                    </a:solidFill>
                  </a:tcPr>
                </a:tc>
                <a:extLst>
                  <a:ext uri="{0D108BD9-81ED-4DB2-BD59-A6C34878D82A}">
                    <a16:rowId xmlns:a16="http://schemas.microsoft.com/office/drawing/2014/main" val="10011"/>
                  </a:ext>
                </a:extLst>
              </a:tr>
            </a:tbl>
          </a:graphicData>
        </a:graphic>
      </p:graphicFrame>
      <p:sp>
        <p:nvSpPr>
          <p:cNvPr id="6" name="TextBox 5"/>
          <p:cNvSpPr txBox="1"/>
          <p:nvPr/>
        </p:nvSpPr>
        <p:spPr>
          <a:xfrm>
            <a:off x="75992" y="506839"/>
            <a:ext cx="8025595" cy="369332"/>
          </a:xfrm>
          <a:prstGeom prst="rect">
            <a:avLst/>
          </a:prstGeom>
          <a:noFill/>
        </p:spPr>
        <p:txBody>
          <a:bodyPr wrap="none" rtlCol="0">
            <a:spAutoFit/>
          </a:bodyPr>
          <a:lstStyle/>
          <a:p>
            <a:r>
              <a:rPr lang="hu-HU" dirty="0">
                <a:solidFill>
                  <a:srgbClr val="2D2D8A"/>
                </a:solidFill>
              </a:rPr>
              <a:t>C</a:t>
            </a:r>
            <a:r>
              <a:rPr lang="hu-HU" dirty="0" smtClean="0">
                <a:solidFill>
                  <a:srgbClr val="2D2D8A"/>
                </a:solidFill>
              </a:rPr>
              <a:t>ontrasting the Cortex-A7 and Cortex-A53 microarchitectures </a:t>
            </a:r>
            <a:r>
              <a:rPr lang="hu-HU" dirty="0" smtClean="0"/>
              <a:t>[75] </a:t>
            </a:r>
            <a:endParaRPr lang="en-US" dirty="0"/>
          </a:p>
        </p:txBody>
      </p:sp>
    </p:spTree>
    <p:extLst>
      <p:ext uri="{BB962C8B-B14F-4D97-AF65-F5344CB8AC3E}">
        <p14:creationId xmlns:p14="http://schemas.microsoft.com/office/powerpoint/2010/main" val="326406448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53"/>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 The low power Cortex-A53 </a:t>
            </a:r>
            <a:r>
              <a:rPr lang="hu-HU" dirty="0">
                <a:solidFill>
                  <a:srgbClr val="FFFFFF"/>
                </a:solidFill>
              </a:rPr>
              <a:t>(7)</a:t>
            </a:r>
            <a:endParaRPr lang="en-US" dirty="0">
              <a:solidFill>
                <a:srgbClr val="FFFFFF"/>
              </a:solidFill>
            </a:endParaRPr>
          </a:p>
        </p:txBody>
      </p:sp>
      <p:sp>
        <p:nvSpPr>
          <p:cNvPr id="5" name="TextBox 4"/>
          <p:cNvSpPr txBox="1"/>
          <p:nvPr/>
        </p:nvSpPr>
        <p:spPr>
          <a:xfrm>
            <a:off x="230603" y="972775"/>
            <a:ext cx="9322552" cy="1723549"/>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We note that the </a:t>
            </a:r>
            <a:r>
              <a:rPr lang="hu-HU" sz="1600" dirty="0" smtClean="0">
                <a:solidFill>
                  <a:srgbClr val="FF0000"/>
                </a:solidFill>
              </a:rPr>
              <a:t>Cortex-A7</a:t>
            </a:r>
            <a:r>
              <a:rPr lang="hu-HU" sz="1600" dirty="0" smtClean="0">
                <a:solidFill>
                  <a:srgbClr val="000000"/>
                </a:solidFill>
              </a:rPr>
              <a:t> has </a:t>
            </a:r>
            <a:r>
              <a:rPr lang="en-US" sz="1600" dirty="0" smtClean="0">
                <a:solidFill>
                  <a:srgbClr val="000000"/>
                </a:solidFill>
              </a:rPr>
              <a:t>actually </a:t>
            </a:r>
            <a:r>
              <a:rPr lang="hu-HU" sz="1600" dirty="0" smtClean="0">
                <a:solidFill>
                  <a:srgbClr val="000000"/>
                </a:solidFill>
              </a:rPr>
              <a:t>a partially dual-issue capability, meaning </a:t>
            </a:r>
          </a:p>
          <a:p>
            <a:pPr>
              <a:spcAft>
                <a:spcPts val="600"/>
              </a:spcAft>
            </a:pPr>
            <a:r>
              <a:rPr lang="hu-HU" sz="1600" dirty="0">
                <a:solidFill>
                  <a:srgbClr val="000000"/>
                </a:solidFill>
              </a:rPr>
              <a:t> </a:t>
            </a:r>
            <a:r>
              <a:rPr lang="hu-HU" sz="1600" dirty="0" smtClean="0">
                <a:solidFill>
                  <a:srgbClr val="000000"/>
                </a:solidFill>
              </a:rPr>
              <a:t>     </a:t>
            </a:r>
            <a:r>
              <a:rPr lang="en-US" sz="1600" dirty="0" smtClean="0">
                <a:solidFill>
                  <a:srgbClr val="000000"/>
                </a:solidFill>
              </a:rPr>
              <a:t>that </a:t>
            </a:r>
            <a:r>
              <a:rPr lang="hu-HU" sz="1600" dirty="0" smtClean="0">
                <a:solidFill>
                  <a:srgbClr val="0070C0"/>
                </a:solidFill>
              </a:rPr>
              <a:t>the second issue slot can only issue branch and integer operations.</a:t>
            </a:r>
          </a:p>
          <a:p>
            <a:pPr marL="285750" indent="-285750">
              <a:buFont typeface="Arial" panose="020B0604020202020204" pitchFamily="34" charset="0"/>
              <a:buChar char="•"/>
            </a:pPr>
            <a:r>
              <a:rPr lang="hu-HU" sz="1600" dirty="0" smtClean="0">
                <a:solidFill>
                  <a:srgbClr val="000000"/>
                </a:solidFill>
              </a:rPr>
              <a:t>In the </a:t>
            </a:r>
            <a:r>
              <a:rPr lang="hu-HU" sz="1600" dirty="0" smtClean="0">
                <a:solidFill>
                  <a:srgbClr val="FF0000"/>
                </a:solidFill>
              </a:rPr>
              <a:t>Cortex-A53 </a:t>
            </a:r>
            <a:r>
              <a:rPr lang="hu-HU" sz="1600" dirty="0" smtClean="0">
                <a:solidFill>
                  <a:srgbClr val="0070C0"/>
                </a:solidFill>
              </a:rPr>
              <a:t>the second issue slot can also issue load-store and FP/NEON</a:t>
            </a:r>
          </a:p>
          <a:p>
            <a:pPr>
              <a:spcAft>
                <a:spcPts val="600"/>
              </a:spcAft>
            </a:pPr>
            <a:r>
              <a:rPr lang="hu-HU" sz="1600" dirty="0">
                <a:solidFill>
                  <a:srgbClr val="0070C0"/>
                </a:solidFill>
              </a:rPr>
              <a:t> </a:t>
            </a:r>
            <a:r>
              <a:rPr lang="hu-HU" sz="1600" dirty="0" smtClean="0">
                <a:solidFill>
                  <a:srgbClr val="0070C0"/>
                </a:solidFill>
              </a:rPr>
              <a:t>     operations.</a:t>
            </a:r>
          </a:p>
          <a:p>
            <a:pPr marL="285750" indent="-285750">
              <a:buFont typeface="Arial" panose="020B0604020202020204" pitchFamily="34" charset="0"/>
              <a:buChar char="•"/>
            </a:pPr>
            <a:r>
              <a:rPr lang="hu-HU" sz="1600" dirty="0" smtClean="0">
                <a:solidFill>
                  <a:srgbClr val="000000"/>
                </a:solidFill>
              </a:rPr>
              <a:t>In additon, the branch prediction capabilities of the A53 were also significantly</a:t>
            </a:r>
          </a:p>
          <a:p>
            <a:r>
              <a:rPr lang="hu-HU" sz="1600" dirty="0">
                <a:solidFill>
                  <a:srgbClr val="000000"/>
                </a:solidFill>
              </a:rPr>
              <a:t> </a:t>
            </a:r>
            <a:r>
              <a:rPr lang="hu-HU" sz="1600" dirty="0" smtClean="0">
                <a:solidFill>
                  <a:srgbClr val="000000"/>
                </a:solidFill>
              </a:rPr>
              <a:t>     improved by including conditional and indirect jump predictors.  </a:t>
            </a:r>
            <a:endParaRPr lang="en-US" sz="1600" dirty="0">
              <a:solidFill>
                <a:srgbClr val="000000"/>
              </a:solidFill>
            </a:endParaRPr>
          </a:p>
        </p:txBody>
      </p:sp>
      <p:sp>
        <p:nvSpPr>
          <p:cNvPr id="6" name="TextBox 5"/>
          <p:cNvSpPr txBox="1"/>
          <p:nvPr/>
        </p:nvSpPr>
        <p:spPr>
          <a:xfrm>
            <a:off x="77717" y="507530"/>
            <a:ext cx="1603131" cy="338554"/>
          </a:xfrm>
          <a:prstGeom prst="rect">
            <a:avLst/>
          </a:prstGeom>
          <a:noFill/>
        </p:spPr>
        <p:txBody>
          <a:bodyPr wrap="none" rtlCol="0">
            <a:spAutoFit/>
          </a:bodyPr>
          <a:lstStyle/>
          <a:p>
            <a:r>
              <a:rPr lang="hu-HU" sz="1600" dirty="0" smtClean="0">
                <a:solidFill>
                  <a:srgbClr val="FF0000"/>
                </a:solidFill>
              </a:rPr>
              <a:t>Remarks </a:t>
            </a:r>
            <a:r>
              <a:rPr lang="hu-HU" sz="1600" dirty="0" smtClean="0"/>
              <a:t>[75]</a:t>
            </a:r>
            <a:endParaRPr lang="en-US" sz="1600" dirty="0"/>
          </a:p>
        </p:txBody>
      </p:sp>
    </p:spTree>
    <p:extLst>
      <p:ext uri="{BB962C8B-B14F-4D97-AF65-F5344CB8AC3E}">
        <p14:creationId xmlns:p14="http://schemas.microsoft.com/office/powerpoint/2010/main" val="397375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 calcmode="lin" valueType="num">
                                      <p:cBhvr additive="base">
                                        <p:cTn id="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 calcmode="lin" valueType="num">
                                      <p:cBhvr additive="base">
                                        <p:cTn id="1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33" y="508287"/>
            <a:ext cx="7631256" cy="646331"/>
          </a:xfrm>
          <a:prstGeom prst="rect">
            <a:avLst/>
          </a:prstGeom>
          <a:noFill/>
        </p:spPr>
        <p:txBody>
          <a:bodyPr wrap="none" rtlCol="0">
            <a:spAutoFit/>
          </a:bodyPr>
          <a:lstStyle/>
          <a:p>
            <a:r>
              <a:rPr lang="hu-HU" dirty="0" smtClean="0">
                <a:solidFill>
                  <a:srgbClr val="2D2D8A"/>
                </a:solidFill>
              </a:rPr>
              <a:t>Contrasting the </a:t>
            </a:r>
            <a:r>
              <a:rPr lang="en-US" dirty="0" smtClean="0">
                <a:solidFill>
                  <a:srgbClr val="2D2D8A"/>
                </a:solidFill>
              </a:rPr>
              <a:t>Cortex-A53 </a:t>
            </a:r>
            <a:r>
              <a:rPr lang="hu-HU" dirty="0" smtClean="0">
                <a:solidFill>
                  <a:srgbClr val="2D2D8A"/>
                </a:solidFill>
              </a:rPr>
              <a:t>and </a:t>
            </a:r>
            <a:r>
              <a:rPr lang="en-US" dirty="0" smtClean="0">
                <a:solidFill>
                  <a:srgbClr val="2D2D8A"/>
                </a:solidFill>
              </a:rPr>
              <a:t>Cortex-A57</a:t>
            </a:r>
            <a:r>
              <a:rPr lang="hu-HU" dirty="0" smtClean="0">
                <a:solidFill>
                  <a:srgbClr val="2D2D8A"/>
                </a:solidFill>
              </a:rPr>
              <a:t> arithmetic</a:t>
            </a:r>
            <a:r>
              <a:rPr lang="en-US" dirty="0" smtClean="0">
                <a:solidFill>
                  <a:srgbClr val="2D2D8A"/>
                </a:solidFill>
              </a:rPr>
              <a:t> pipeline</a:t>
            </a:r>
            <a:r>
              <a:rPr lang="hu-HU" dirty="0" smtClean="0">
                <a:solidFill>
                  <a:srgbClr val="2D2D8A"/>
                </a:solidFill>
              </a:rPr>
              <a:t>s</a:t>
            </a:r>
          </a:p>
          <a:p>
            <a:r>
              <a:rPr lang="en-US" dirty="0" smtClean="0">
                <a:solidFill>
                  <a:srgbClr val="2D2D8A"/>
                </a:solidFill>
              </a:rPr>
              <a:t> </a:t>
            </a:r>
            <a:r>
              <a:rPr lang="en-US" dirty="0" smtClean="0"/>
              <a:t>[</a:t>
            </a:r>
            <a:r>
              <a:rPr lang="hu-HU" dirty="0" smtClean="0"/>
              <a:t>Based on 54</a:t>
            </a:r>
            <a:r>
              <a:rPr lang="en-US" dirty="0" smtClean="0"/>
              <a:t>]</a:t>
            </a:r>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44656" r="1286"/>
          <a:stretch/>
        </p:blipFill>
        <p:spPr bwMode="auto">
          <a:xfrm>
            <a:off x="110137" y="3137413"/>
            <a:ext cx="8910990" cy="218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(8)</a:t>
            </a:r>
            <a:endParaRPr lang="en-US" dirty="0">
              <a:solidFill>
                <a:srgbClr val="FFFFFF"/>
              </a:solidFill>
            </a:endParaRPr>
          </a:p>
        </p:txBody>
      </p:sp>
      <p:sp>
        <p:nvSpPr>
          <p:cNvPr id="2" name="TextBox 1"/>
          <p:cNvSpPr txBox="1"/>
          <p:nvPr/>
        </p:nvSpPr>
        <p:spPr>
          <a:xfrm>
            <a:off x="1217136" y="5329370"/>
            <a:ext cx="1599669" cy="1384995"/>
          </a:xfrm>
          <a:prstGeom prst="rect">
            <a:avLst/>
          </a:prstGeom>
          <a:noFill/>
        </p:spPr>
        <p:txBody>
          <a:bodyPr wrap="none" rtlCol="0">
            <a:spAutoFit/>
          </a:bodyPr>
          <a:lstStyle/>
          <a:p>
            <a:r>
              <a:rPr lang="hu-HU" sz="1400" smtClean="0">
                <a:solidFill>
                  <a:srgbClr val="000000"/>
                </a:solidFill>
              </a:rPr>
              <a:t>D: Decode</a:t>
            </a:r>
          </a:p>
          <a:p>
            <a:r>
              <a:rPr lang="hu-HU" sz="1400" smtClean="0">
                <a:solidFill>
                  <a:srgbClr val="000000"/>
                </a:solidFill>
              </a:rPr>
              <a:t>R: Rename</a:t>
            </a:r>
          </a:p>
          <a:p>
            <a:r>
              <a:rPr lang="hu-HU" sz="1400" smtClean="0">
                <a:solidFill>
                  <a:srgbClr val="000000"/>
                </a:solidFill>
              </a:rPr>
              <a:t>P: Dispatch</a:t>
            </a:r>
          </a:p>
          <a:p>
            <a:r>
              <a:rPr lang="hu-HU" sz="1400" smtClean="0">
                <a:solidFill>
                  <a:srgbClr val="000000"/>
                </a:solidFill>
              </a:rPr>
              <a:t>I: Issue</a:t>
            </a:r>
          </a:p>
          <a:p>
            <a:r>
              <a:rPr lang="hu-HU" sz="1400" smtClean="0">
                <a:solidFill>
                  <a:srgbClr val="000000"/>
                </a:solidFill>
              </a:rPr>
              <a:t>E: Execute</a:t>
            </a:r>
          </a:p>
          <a:p>
            <a:r>
              <a:rPr lang="hu-HU" sz="1400" smtClean="0">
                <a:solidFill>
                  <a:srgbClr val="000000"/>
                </a:solidFill>
              </a:rPr>
              <a:t>WB: Write Back</a:t>
            </a:r>
            <a:endParaRPr lang="hu-HU" sz="1400">
              <a:solidFill>
                <a:srgbClr val="000000"/>
              </a:solidFill>
            </a:endParaRPr>
          </a:p>
        </p:txBody>
      </p:sp>
      <p:grpSp>
        <p:nvGrpSpPr>
          <p:cNvPr id="5" name="Group 4"/>
          <p:cNvGrpSpPr/>
          <p:nvPr/>
        </p:nvGrpSpPr>
        <p:grpSpPr>
          <a:xfrm>
            <a:off x="0" y="1268760"/>
            <a:ext cx="9021127" cy="1683153"/>
            <a:chOff x="0" y="1268760"/>
            <a:chExt cx="9021127" cy="1683153"/>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6" t="9311" r="1286" b="55022"/>
            <a:stretch/>
          </p:blipFill>
          <p:spPr bwMode="auto">
            <a:xfrm>
              <a:off x="110137" y="1545824"/>
              <a:ext cx="8910990" cy="140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77" t="10141" r="1286" b="78443"/>
            <a:stretch/>
          </p:blipFill>
          <p:spPr bwMode="auto">
            <a:xfrm>
              <a:off x="4842029" y="1268760"/>
              <a:ext cx="4179097"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50" t="19273" r="45548" b="68946"/>
            <a:stretch/>
          </p:blipFill>
          <p:spPr bwMode="auto">
            <a:xfrm>
              <a:off x="1781689" y="1575445"/>
              <a:ext cx="3150351" cy="46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1808820"/>
              <a:ext cx="1781689" cy="67507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8" t="20415" r="80137" b="68169"/>
            <a:stretch/>
          </p:blipFill>
          <p:spPr bwMode="auto">
            <a:xfrm>
              <a:off x="71499" y="1804435"/>
              <a:ext cx="1665185" cy="4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356485" y="5679250"/>
            <a:ext cx="5611793" cy="789960"/>
          </a:xfrm>
          <a:prstGeom prst="rect">
            <a:avLst/>
          </a:prstGeom>
          <a:noFill/>
        </p:spPr>
        <p:txBody>
          <a:bodyPr wrap="none" rtlCol="0">
            <a:spAutoFit/>
          </a:bodyPr>
          <a:lstStyle/>
          <a:p>
            <a:pPr>
              <a:spcAft>
                <a:spcPts val="400"/>
              </a:spcAft>
            </a:pPr>
            <a:r>
              <a:rPr lang="hu-HU" sz="1400" smtClean="0">
                <a:solidFill>
                  <a:srgbClr val="000000"/>
                </a:solidFill>
              </a:rPr>
              <a:t>Note: Branch and Load/Store pipelines not shown</a:t>
            </a:r>
          </a:p>
          <a:p>
            <a:r>
              <a:rPr lang="hu-HU" sz="1400" smtClean="0">
                <a:solidFill>
                  <a:srgbClr val="000000"/>
                </a:solidFill>
              </a:rPr>
              <a:t>(1x Load/Store pipeline for the Cortex A-53 and</a:t>
            </a:r>
          </a:p>
          <a:p>
            <a:r>
              <a:rPr lang="hu-HU" sz="1400" smtClean="0">
                <a:solidFill>
                  <a:srgbClr val="000000"/>
                </a:solidFill>
              </a:rPr>
              <a:t>2x Load/Store and 1x Branch pipeline for the Cortex-A-57)</a:t>
            </a:r>
            <a:endParaRPr lang="en-US" sz="1400">
              <a:solidFill>
                <a:srgbClr val="000000"/>
              </a:solidFill>
            </a:endParaRPr>
          </a:p>
        </p:txBody>
      </p:sp>
    </p:spTree>
    <p:extLst>
      <p:ext uri="{BB962C8B-B14F-4D97-AF65-F5344CB8AC3E}">
        <p14:creationId xmlns:p14="http://schemas.microsoft.com/office/powerpoint/2010/main" val="1425967264"/>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698" y="977060"/>
            <a:ext cx="8776670" cy="623248"/>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dirty="0">
                <a:solidFill>
                  <a:srgbClr val="000000"/>
                </a:solidFill>
              </a:rPr>
              <a:t>Core efficiency: </a:t>
            </a:r>
            <a:r>
              <a:rPr lang="en-US" sz="1600" dirty="0" smtClean="0">
                <a:solidFill>
                  <a:srgbClr val="0070C0"/>
                </a:solidFill>
              </a:rPr>
              <a:t>2.3 </a:t>
            </a:r>
            <a:r>
              <a:rPr lang="en-US" sz="1600" dirty="0">
                <a:solidFill>
                  <a:srgbClr val="0070C0"/>
                </a:solidFill>
              </a:rPr>
              <a:t>DMIPS/MHz</a:t>
            </a:r>
          </a:p>
          <a:p>
            <a:pPr marL="285750" indent="-285750">
              <a:buFont typeface="Arial" panose="020B0604020202020204" pitchFamily="34" charset="0"/>
              <a:buChar char="•"/>
            </a:pPr>
            <a:r>
              <a:rPr lang="en-US" sz="1600" dirty="0" smtClean="0">
                <a:solidFill>
                  <a:srgbClr val="000000"/>
                </a:solidFill>
              </a:rPr>
              <a:t>Expected core </a:t>
            </a:r>
            <a:r>
              <a:rPr lang="en-US" sz="1600" dirty="0">
                <a:solidFill>
                  <a:srgbClr val="000000"/>
                </a:solidFill>
              </a:rPr>
              <a:t>frequency </a:t>
            </a:r>
            <a:r>
              <a:rPr lang="en-US" sz="1600" dirty="0" smtClean="0">
                <a:solidFill>
                  <a:srgbClr val="0070C0"/>
                </a:solidFill>
              </a:rPr>
              <a:t>up </a:t>
            </a:r>
            <a:r>
              <a:rPr lang="en-US" sz="1600" dirty="0">
                <a:solidFill>
                  <a:srgbClr val="0070C0"/>
                </a:solidFill>
              </a:rPr>
              <a:t>to </a:t>
            </a:r>
            <a:r>
              <a:rPr lang="en-US" sz="1600" dirty="0" smtClean="0">
                <a:solidFill>
                  <a:srgbClr val="0070C0"/>
                </a:solidFill>
              </a:rPr>
              <a:t>1.5 GHz.</a:t>
            </a:r>
            <a:endParaRPr lang="en-US" sz="1600" dirty="0">
              <a:solidFill>
                <a:srgbClr val="000000"/>
              </a:solidFill>
            </a:endParaRPr>
          </a:p>
        </p:txBody>
      </p:sp>
      <p:sp>
        <p:nvSpPr>
          <p:cNvPr id="5" name="TextBox 4"/>
          <p:cNvSpPr txBox="1"/>
          <p:nvPr/>
        </p:nvSpPr>
        <p:spPr>
          <a:xfrm>
            <a:off x="76148" y="505470"/>
            <a:ext cx="7728462" cy="369332"/>
          </a:xfrm>
          <a:prstGeom prst="rect">
            <a:avLst/>
          </a:prstGeom>
          <a:noFill/>
        </p:spPr>
        <p:txBody>
          <a:bodyPr wrap="none" rtlCol="0">
            <a:spAutoFit/>
          </a:bodyPr>
          <a:lstStyle/>
          <a:p>
            <a:r>
              <a:rPr lang="en-US" dirty="0" smtClean="0">
                <a:solidFill>
                  <a:srgbClr val="2D2D8A"/>
                </a:solidFill>
              </a:rPr>
              <a:t>Key features of the microarchitecture of the Cortex-A53 core</a:t>
            </a:r>
            <a:r>
              <a:rPr lang="hu-HU" dirty="0" smtClean="0">
                <a:solidFill>
                  <a:srgbClr val="2D2D8A"/>
                </a:solidFill>
              </a:rPr>
              <a:t> </a:t>
            </a:r>
            <a:r>
              <a:rPr lang="en-US" dirty="0" smtClean="0">
                <a:solidFill>
                  <a:srgbClr val="2D2D8A"/>
                </a:solidFill>
              </a:rPr>
              <a:t>-3 </a:t>
            </a:r>
            <a:endParaRPr lang="en-US" dirty="0">
              <a:solidFill>
                <a:srgbClr val="2D2D8A"/>
              </a:solidFill>
            </a:endParaRPr>
          </a:p>
        </p:txBody>
      </p:sp>
      <p:sp>
        <p:nvSpPr>
          <p:cNvPr id="6"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5.3.1</a:t>
            </a:r>
            <a:r>
              <a:rPr lang="hu-HU" dirty="0">
                <a:solidFill>
                  <a:srgbClr val="FFFFFF"/>
                </a:solidFill>
              </a:rPr>
              <a:t> </a:t>
            </a:r>
            <a:r>
              <a:rPr lang="en-US" dirty="0">
                <a:solidFill>
                  <a:srgbClr val="FFFFFF"/>
                </a:solidFill>
              </a:rPr>
              <a:t>The low power Cortex-A53 </a:t>
            </a:r>
            <a:r>
              <a:rPr lang="hu-HU" dirty="0">
                <a:solidFill>
                  <a:srgbClr val="FFFFFF"/>
                </a:solidFill>
              </a:rPr>
              <a:t>(9)</a:t>
            </a:r>
            <a:endParaRPr lang="en-US" dirty="0">
              <a:solidFill>
                <a:srgbClr val="FFFFFF"/>
              </a:solidFill>
            </a:endParaRPr>
          </a:p>
        </p:txBody>
      </p:sp>
    </p:spTree>
    <p:extLst>
      <p:ext uri="{BB962C8B-B14F-4D97-AF65-F5344CB8AC3E}">
        <p14:creationId xmlns:p14="http://schemas.microsoft.com/office/powerpoint/2010/main" val="27895731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5.3.2 The low power Cortex-A</a:t>
            </a:r>
            <a:r>
              <a:rPr lang="hu-HU" sz="1900" dirty="0" smtClean="0">
                <a:solidFill>
                  <a:srgbClr val="FFFFFF"/>
                </a:solidFill>
              </a:rPr>
              <a:t>35</a:t>
            </a:r>
            <a:endParaRPr lang="hu-HU" sz="1900" dirty="0">
              <a:solidFill>
                <a:srgbClr val="FFFFFF"/>
              </a:solidFill>
            </a:endParaRPr>
          </a:p>
        </p:txBody>
      </p:sp>
    </p:spTree>
    <p:extLst>
      <p:ext uri="{BB962C8B-B14F-4D97-AF65-F5344CB8AC3E}">
        <p14:creationId xmlns:p14="http://schemas.microsoft.com/office/powerpoint/2010/main" val="2074085843"/>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p:cNvSpPr txBox="1"/>
          <p:nvPr/>
        </p:nvSpPr>
        <p:spPr>
          <a:xfrm>
            <a:off x="78887" y="505751"/>
            <a:ext cx="7430000" cy="646331"/>
          </a:xfrm>
          <a:prstGeom prst="rect">
            <a:avLst/>
          </a:prstGeom>
          <a:noFill/>
        </p:spPr>
        <p:txBody>
          <a:bodyPr wrap="square">
            <a:spAutoFit/>
          </a:bodyPr>
          <a:lstStyle/>
          <a:p>
            <a:pPr>
              <a:defRPr/>
            </a:pPr>
            <a:r>
              <a:rPr lang="en-US" dirty="0" smtClean="0">
                <a:solidFill>
                  <a:srgbClr val="2D2D8A"/>
                </a:solidFill>
              </a:rPr>
              <a:t>5.3.2</a:t>
            </a:r>
            <a:r>
              <a:rPr lang="hu-HU" dirty="0" smtClean="0">
                <a:solidFill>
                  <a:srgbClr val="2D2D8A"/>
                </a:solidFill>
              </a:rPr>
              <a:t> </a:t>
            </a:r>
            <a:r>
              <a:rPr lang="en-US" dirty="0">
                <a:solidFill>
                  <a:srgbClr val="2D2D8A"/>
                </a:solidFill>
              </a:rPr>
              <a:t>The </a:t>
            </a:r>
            <a:r>
              <a:rPr lang="hu-HU" dirty="0">
                <a:solidFill>
                  <a:srgbClr val="2D2D8A"/>
                </a:solidFill>
              </a:rPr>
              <a:t>low power </a:t>
            </a:r>
            <a:r>
              <a:rPr lang="en-US" dirty="0">
                <a:solidFill>
                  <a:srgbClr val="2D2D8A"/>
                </a:solidFill>
              </a:rPr>
              <a:t>Cortex-A</a:t>
            </a:r>
            <a:r>
              <a:rPr lang="hu-HU" dirty="0">
                <a:solidFill>
                  <a:srgbClr val="2D2D8A"/>
                </a:solidFill>
              </a:rPr>
              <a:t>35 -</a:t>
            </a:r>
            <a:r>
              <a:rPr lang="hu-HU" dirty="0" smtClean="0">
                <a:solidFill>
                  <a:srgbClr val="2D2D8A"/>
                </a:solidFill>
              </a:rPr>
              <a:t>1 </a:t>
            </a:r>
            <a:r>
              <a:rPr lang="en-US" dirty="0" smtClean="0">
                <a:solidFill>
                  <a:srgbClr val="000000"/>
                </a:solidFill>
              </a:rPr>
              <a:t>(based </a:t>
            </a:r>
            <a:r>
              <a:rPr lang="en-US" dirty="0">
                <a:solidFill>
                  <a:srgbClr val="000000"/>
                </a:solidFill>
              </a:rPr>
              <a:t>on [</a:t>
            </a:r>
            <a:r>
              <a:rPr lang="hu-HU" dirty="0">
                <a:solidFill>
                  <a:srgbClr val="000000"/>
                </a:solidFill>
              </a:rPr>
              <a:t>12</a:t>
            </a:r>
            <a:r>
              <a:rPr lang="en-US" dirty="0">
                <a:solidFill>
                  <a:srgbClr val="000000"/>
                </a:solidFill>
              </a:rPr>
              <a:t>]) </a:t>
            </a:r>
          </a:p>
          <a:p>
            <a:pPr>
              <a:defRPr/>
            </a:pPr>
            <a:endParaRPr lang="en-US" dirty="0">
              <a:solidFill>
                <a:srgbClr val="000000"/>
              </a:solidFill>
            </a:endParaRPr>
          </a:p>
        </p:txBody>
      </p:sp>
      <p:sp>
        <p:nvSpPr>
          <p:cNvPr id="84"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(1)</a:t>
            </a:r>
            <a:endParaRPr lang="en-US" dirty="0">
              <a:solidFill>
                <a:srgbClr val="FFFFFF"/>
              </a:solidFill>
            </a:endParaRPr>
          </a:p>
        </p:txBody>
      </p:sp>
      <p:grpSp>
        <p:nvGrpSpPr>
          <p:cNvPr id="17" name="Group 16"/>
          <p:cNvGrpSpPr/>
          <p:nvPr/>
        </p:nvGrpSpPr>
        <p:grpSpPr>
          <a:xfrm>
            <a:off x="42452" y="998730"/>
            <a:ext cx="9431351" cy="5852769"/>
            <a:chOff x="42452" y="473220"/>
            <a:chExt cx="10207651" cy="6466170"/>
          </a:xfrm>
        </p:grpSpPr>
        <p:grpSp>
          <p:nvGrpSpPr>
            <p:cNvPr id="15" name="Group 14"/>
            <p:cNvGrpSpPr/>
            <p:nvPr/>
          </p:nvGrpSpPr>
          <p:grpSpPr>
            <a:xfrm>
              <a:off x="49515" y="473220"/>
              <a:ext cx="10200588" cy="6466170"/>
              <a:chOff x="112168" y="99552"/>
              <a:chExt cx="10200588" cy="6744744"/>
            </a:xfrm>
          </p:grpSpPr>
          <p:sp>
            <p:nvSpPr>
              <p:cNvPr id="6" name="Felfelé nyíl 5"/>
              <p:cNvSpPr/>
              <p:nvPr/>
            </p:nvSpPr>
            <p:spPr>
              <a:xfrm rot="5122871">
                <a:off x="4109166" y="758368"/>
                <a:ext cx="2074324" cy="921600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7393 w 1465294"/>
                  <a:gd name="connsiteY6" fmla="*/ 1590895 h 7030161"/>
                  <a:gd name="connsiteX7" fmla="*/ 0 w 1465294"/>
                  <a:gd name="connsiteY7" fmla="*/ 1389825 h 7030161"/>
                  <a:gd name="connsiteX0" fmla="*/ 0 w 1465294"/>
                  <a:gd name="connsiteY0" fmla="*/ 1389825 h 7030161"/>
                  <a:gd name="connsiteX1" fmla="*/ 565818 w 1465294"/>
                  <a:gd name="connsiteY1" fmla="*/ 0 h 7030161"/>
                  <a:gd name="connsiteX2" fmla="*/ 1465294 w 1465294"/>
                  <a:gd name="connsiteY2" fmla="*/ 1590895 h 7030161"/>
                  <a:gd name="connsiteX3" fmla="*/ 1049327 w 1465294"/>
                  <a:gd name="connsiteY3" fmla="*/ 1590895 h 7030161"/>
                  <a:gd name="connsiteX4" fmla="*/ 1049327 w 1465294"/>
                  <a:gd name="connsiteY4" fmla="*/ 7030161 h 7030161"/>
                  <a:gd name="connsiteX5" fmla="*/ 217393 w 1465294"/>
                  <a:gd name="connsiteY5" fmla="*/ 7030161 h 7030161"/>
                  <a:gd name="connsiteX6" fmla="*/ 211557 w 1465294"/>
                  <a:gd name="connsiteY6" fmla="*/ 1383089 h 7030161"/>
                  <a:gd name="connsiteX7" fmla="*/ 0 w 1465294"/>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49327 w 1282087"/>
                  <a:gd name="connsiteY3" fmla="*/ 1590895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389825 h 7030161"/>
                  <a:gd name="connsiteX1" fmla="*/ 565818 w 1282087"/>
                  <a:gd name="connsiteY1" fmla="*/ 0 h 7030161"/>
                  <a:gd name="connsiteX2" fmla="*/ 1282087 w 1282087"/>
                  <a:gd name="connsiteY2" fmla="*/ 1367731 h 7030161"/>
                  <a:gd name="connsiteX3" fmla="*/ 1037227 w 1282087"/>
                  <a:gd name="connsiteY3" fmla="*/ 1382088 h 7030161"/>
                  <a:gd name="connsiteX4" fmla="*/ 1049327 w 1282087"/>
                  <a:gd name="connsiteY4" fmla="*/ 7030161 h 7030161"/>
                  <a:gd name="connsiteX5" fmla="*/ 217393 w 1282087"/>
                  <a:gd name="connsiteY5" fmla="*/ 7030161 h 7030161"/>
                  <a:gd name="connsiteX6" fmla="*/ 211557 w 1282087"/>
                  <a:gd name="connsiteY6" fmla="*/ 1383089 h 7030161"/>
                  <a:gd name="connsiteX7" fmla="*/ 0 w 1282087"/>
                  <a:gd name="connsiteY7" fmla="*/ 1389825 h 7030161"/>
                  <a:gd name="connsiteX0" fmla="*/ 0 w 1282087"/>
                  <a:gd name="connsiteY0" fmla="*/ 1275304 h 6915640"/>
                  <a:gd name="connsiteX1" fmla="*/ 554225 w 1282087"/>
                  <a:gd name="connsiteY1" fmla="*/ 0 h 6915640"/>
                  <a:gd name="connsiteX2" fmla="*/ 1282087 w 1282087"/>
                  <a:gd name="connsiteY2" fmla="*/ 1253210 h 6915640"/>
                  <a:gd name="connsiteX3" fmla="*/ 1037227 w 1282087"/>
                  <a:gd name="connsiteY3" fmla="*/ 1267567 h 6915640"/>
                  <a:gd name="connsiteX4" fmla="*/ 1049327 w 1282087"/>
                  <a:gd name="connsiteY4" fmla="*/ 6915640 h 6915640"/>
                  <a:gd name="connsiteX5" fmla="*/ 217393 w 1282087"/>
                  <a:gd name="connsiteY5" fmla="*/ 6915640 h 6915640"/>
                  <a:gd name="connsiteX6" fmla="*/ 211557 w 1282087"/>
                  <a:gd name="connsiteY6" fmla="*/ 1268568 h 6915640"/>
                  <a:gd name="connsiteX7" fmla="*/ 0 w 1282087"/>
                  <a:gd name="connsiteY7" fmla="*/ 1275304 h 69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2087" h="6915640">
                    <a:moveTo>
                      <a:pt x="0" y="1275304"/>
                    </a:moveTo>
                    <a:lnTo>
                      <a:pt x="554225" y="0"/>
                    </a:lnTo>
                    <a:lnTo>
                      <a:pt x="1282087" y="1253210"/>
                    </a:lnTo>
                    <a:lnTo>
                      <a:pt x="1037227" y="1267567"/>
                    </a:lnTo>
                    <a:cubicBezTo>
                      <a:pt x="1041260" y="3150258"/>
                      <a:pt x="1045294" y="5032949"/>
                      <a:pt x="1049327" y="6915640"/>
                    </a:cubicBezTo>
                    <a:lnTo>
                      <a:pt x="217393" y="6915640"/>
                    </a:lnTo>
                    <a:cubicBezTo>
                      <a:pt x="215448" y="5033283"/>
                      <a:pt x="213502" y="3150925"/>
                      <a:pt x="211557" y="1268568"/>
                    </a:cubicBezTo>
                    <a:lnTo>
                      <a:pt x="0" y="1275304"/>
                    </a:lnTo>
                    <a:close/>
                  </a:path>
                </a:pathLst>
              </a:custGeom>
              <a:solidFill>
                <a:srgbClr val="C3F3D9"/>
              </a:soli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8" name="Group 7"/>
              <p:cNvGrpSpPr/>
              <p:nvPr/>
            </p:nvGrpSpPr>
            <p:grpSpPr>
              <a:xfrm>
                <a:off x="112168" y="99552"/>
                <a:ext cx="10200588" cy="6744744"/>
                <a:chOff x="-41096" y="-725383"/>
                <a:chExt cx="10789025" cy="7502659"/>
              </a:xfrm>
            </p:grpSpPr>
            <p:sp>
              <p:nvSpPr>
                <p:cNvPr id="65" name="Felfelé nyíl 5"/>
                <p:cNvSpPr/>
                <p:nvPr/>
              </p:nvSpPr>
              <p:spPr>
                <a:xfrm rot="3780000">
                  <a:off x="4190218" y="-3034189"/>
                  <a:ext cx="2492012" cy="10623410"/>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7699 w 1455600"/>
                    <a:gd name="connsiteY6" fmla="*/ 1590895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9633 w 1455600"/>
                    <a:gd name="connsiteY3" fmla="*/ 1590895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455600"/>
                    <a:gd name="connsiteY0" fmla="*/ 1379646 h 7030161"/>
                    <a:gd name="connsiteX1" fmla="*/ 556124 w 1455600"/>
                    <a:gd name="connsiteY1" fmla="*/ 0 h 7030161"/>
                    <a:gd name="connsiteX2" fmla="*/ 1455600 w 1455600"/>
                    <a:gd name="connsiteY2" fmla="*/ 1590895 h 7030161"/>
                    <a:gd name="connsiteX3" fmla="*/ 1034180 w 1455600"/>
                    <a:gd name="connsiteY3" fmla="*/ 1389351 h 7030161"/>
                    <a:gd name="connsiteX4" fmla="*/ 1039633 w 1455600"/>
                    <a:gd name="connsiteY4" fmla="*/ 7030161 h 7030161"/>
                    <a:gd name="connsiteX5" fmla="*/ 207699 w 1455600"/>
                    <a:gd name="connsiteY5" fmla="*/ 7030161 h 7030161"/>
                    <a:gd name="connsiteX6" fmla="*/ 204316 w 1455600"/>
                    <a:gd name="connsiteY6" fmla="*/ 1376752 h 7030161"/>
                    <a:gd name="connsiteX7" fmla="*/ 0 w 1455600"/>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4180 w 1253081"/>
                    <a:gd name="connsiteY3" fmla="*/ 1389351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379646 h 7030161"/>
                    <a:gd name="connsiteX1" fmla="*/ 556124 w 1253081"/>
                    <a:gd name="connsiteY1" fmla="*/ 0 h 7030161"/>
                    <a:gd name="connsiteX2" fmla="*/ 1253081 w 1253081"/>
                    <a:gd name="connsiteY2" fmla="*/ 1375942 h 7030161"/>
                    <a:gd name="connsiteX3" fmla="*/ 1031029 w 1253081"/>
                    <a:gd name="connsiteY3" fmla="*/ 1369410 h 7030161"/>
                    <a:gd name="connsiteX4" fmla="*/ 1039633 w 1253081"/>
                    <a:gd name="connsiteY4" fmla="*/ 7030161 h 7030161"/>
                    <a:gd name="connsiteX5" fmla="*/ 207699 w 1253081"/>
                    <a:gd name="connsiteY5" fmla="*/ 7030161 h 7030161"/>
                    <a:gd name="connsiteX6" fmla="*/ 204316 w 1253081"/>
                    <a:gd name="connsiteY6" fmla="*/ 1376752 h 7030161"/>
                    <a:gd name="connsiteX7" fmla="*/ 0 w 1253081"/>
                    <a:gd name="connsiteY7" fmla="*/ 1379646 h 7030161"/>
                    <a:gd name="connsiteX0" fmla="*/ 0 w 1253081"/>
                    <a:gd name="connsiteY0" fmla="*/ 1250526 h 6901041"/>
                    <a:gd name="connsiteX1" fmla="*/ 554192 w 1253081"/>
                    <a:gd name="connsiteY1" fmla="*/ 0 h 6901041"/>
                    <a:gd name="connsiteX2" fmla="*/ 1253081 w 1253081"/>
                    <a:gd name="connsiteY2" fmla="*/ 1246822 h 6901041"/>
                    <a:gd name="connsiteX3" fmla="*/ 1031029 w 1253081"/>
                    <a:gd name="connsiteY3" fmla="*/ 1240290 h 6901041"/>
                    <a:gd name="connsiteX4" fmla="*/ 1039633 w 1253081"/>
                    <a:gd name="connsiteY4" fmla="*/ 6901041 h 6901041"/>
                    <a:gd name="connsiteX5" fmla="*/ 207699 w 1253081"/>
                    <a:gd name="connsiteY5" fmla="*/ 6901041 h 6901041"/>
                    <a:gd name="connsiteX6" fmla="*/ 204316 w 1253081"/>
                    <a:gd name="connsiteY6" fmla="*/ 1247632 h 6901041"/>
                    <a:gd name="connsiteX7" fmla="*/ 0 w 1253081"/>
                    <a:gd name="connsiteY7" fmla="*/ 1250526 h 69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3081" h="6901041">
                      <a:moveTo>
                        <a:pt x="0" y="1250526"/>
                      </a:moveTo>
                      <a:lnTo>
                        <a:pt x="554192" y="0"/>
                      </a:lnTo>
                      <a:lnTo>
                        <a:pt x="1253081" y="1246822"/>
                      </a:lnTo>
                      <a:lnTo>
                        <a:pt x="1031029" y="1240290"/>
                      </a:lnTo>
                      <a:cubicBezTo>
                        <a:pt x="1032847" y="3120560"/>
                        <a:pt x="1037815" y="5020771"/>
                        <a:pt x="1039633" y="6901041"/>
                      </a:cubicBezTo>
                      <a:lnTo>
                        <a:pt x="207699" y="6901041"/>
                      </a:lnTo>
                      <a:cubicBezTo>
                        <a:pt x="206571" y="5016571"/>
                        <a:pt x="205444" y="3132102"/>
                        <a:pt x="204316" y="1247632"/>
                      </a:cubicBezTo>
                      <a:lnTo>
                        <a:pt x="0" y="1250526"/>
                      </a:lnTo>
                      <a:close/>
                    </a:path>
                  </a:pathLst>
                </a:custGeom>
                <a:gradFill flip="none" rotWithShape="1">
                  <a:gsLst>
                    <a:gs pos="100000">
                      <a:srgbClr val="FFEFD1">
                        <a:alpha val="10000"/>
                      </a:srgbClr>
                    </a:gs>
                    <a:gs pos="64999">
                      <a:srgbClr val="F0EBD5"/>
                    </a:gs>
                    <a:gs pos="0">
                      <a:srgbClr val="D1C39F"/>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sp>
              <p:nvSpPr>
                <p:cNvPr id="64" name="Felfelé nyíl 5"/>
                <p:cNvSpPr/>
                <p:nvPr/>
              </p:nvSpPr>
              <p:spPr>
                <a:xfrm rot="4500000">
                  <a:off x="4180665" y="-1234969"/>
                  <a:ext cx="2215122" cy="10052254"/>
                </a:xfrm>
                <a:custGeom>
                  <a:avLst/>
                  <a:gdLst>
                    <a:gd name="connsiteX0" fmla="*/ 0 w 1663868"/>
                    <a:gd name="connsiteY0" fmla="*/ 831934 h 6271200"/>
                    <a:gd name="connsiteX1" fmla="*/ 831934 w 1663868"/>
                    <a:gd name="connsiteY1" fmla="*/ 0 h 6271200"/>
                    <a:gd name="connsiteX2" fmla="*/ 1663868 w 1663868"/>
                    <a:gd name="connsiteY2" fmla="*/ 831934 h 6271200"/>
                    <a:gd name="connsiteX3" fmla="*/ 1247901 w 1663868"/>
                    <a:gd name="connsiteY3" fmla="*/ 831934 h 6271200"/>
                    <a:gd name="connsiteX4" fmla="*/ 1247901 w 1663868"/>
                    <a:gd name="connsiteY4" fmla="*/ 6271200 h 6271200"/>
                    <a:gd name="connsiteX5" fmla="*/ 415967 w 1663868"/>
                    <a:gd name="connsiteY5" fmla="*/ 6271200 h 6271200"/>
                    <a:gd name="connsiteX6" fmla="*/ 415967 w 1663868"/>
                    <a:gd name="connsiteY6" fmla="*/ 831934 h 6271200"/>
                    <a:gd name="connsiteX7" fmla="*/ 0 w 1663868"/>
                    <a:gd name="connsiteY7" fmla="*/ 831934 h 6271200"/>
                    <a:gd name="connsiteX0" fmla="*/ 0 w 1663868"/>
                    <a:gd name="connsiteY0" fmla="*/ 1590895 h 7030161"/>
                    <a:gd name="connsiteX1" fmla="*/ 764392 w 1663868"/>
                    <a:gd name="connsiteY1" fmla="*/ 0 h 7030161"/>
                    <a:gd name="connsiteX2" fmla="*/ 1663868 w 1663868"/>
                    <a:gd name="connsiteY2" fmla="*/ 1590895 h 7030161"/>
                    <a:gd name="connsiteX3" fmla="*/ 1247901 w 1663868"/>
                    <a:gd name="connsiteY3" fmla="*/ 1590895 h 7030161"/>
                    <a:gd name="connsiteX4" fmla="*/ 1247901 w 1663868"/>
                    <a:gd name="connsiteY4" fmla="*/ 7030161 h 7030161"/>
                    <a:gd name="connsiteX5" fmla="*/ 415967 w 1663868"/>
                    <a:gd name="connsiteY5" fmla="*/ 7030161 h 7030161"/>
                    <a:gd name="connsiteX6" fmla="*/ 415967 w 1663868"/>
                    <a:gd name="connsiteY6" fmla="*/ 1590895 h 7030161"/>
                    <a:gd name="connsiteX7" fmla="*/ 0 w 1663868"/>
                    <a:gd name="connsiteY7" fmla="*/ 159089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7066 w 1434967"/>
                    <a:gd name="connsiteY6" fmla="*/ 1590895 h 7030161"/>
                    <a:gd name="connsiteX7" fmla="*/ 0 w 1434967"/>
                    <a:gd name="connsiteY7" fmla="*/ 1401125 h 7030161"/>
                    <a:gd name="connsiteX0" fmla="*/ 0 w 1434967"/>
                    <a:gd name="connsiteY0" fmla="*/ 1401125 h 7030161"/>
                    <a:gd name="connsiteX1" fmla="*/ 535491 w 1434967"/>
                    <a:gd name="connsiteY1" fmla="*/ 0 h 7030161"/>
                    <a:gd name="connsiteX2" fmla="*/ 1434967 w 1434967"/>
                    <a:gd name="connsiteY2" fmla="*/ 1590895 h 7030161"/>
                    <a:gd name="connsiteX3" fmla="*/ 1019000 w 1434967"/>
                    <a:gd name="connsiteY3" fmla="*/ 1590895 h 7030161"/>
                    <a:gd name="connsiteX4" fmla="*/ 1019000 w 1434967"/>
                    <a:gd name="connsiteY4" fmla="*/ 7030161 h 7030161"/>
                    <a:gd name="connsiteX5" fmla="*/ 187066 w 1434967"/>
                    <a:gd name="connsiteY5" fmla="*/ 7030161 h 7030161"/>
                    <a:gd name="connsiteX6" fmla="*/ 189789 w 1434967"/>
                    <a:gd name="connsiteY6" fmla="*/ 1410311 h 7030161"/>
                    <a:gd name="connsiteX7" fmla="*/ 0 w 1434967"/>
                    <a:gd name="connsiteY7" fmla="*/ 1401125 h 7030161"/>
                    <a:gd name="connsiteX0" fmla="*/ 0 w 1447184"/>
                    <a:gd name="connsiteY0" fmla="*/ 1437966 h 7030161"/>
                    <a:gd name="connsiteX1" fmla="*/ 547708 w 1447184"/>
                    <a:gd name="connsiteY1" fmla="*/ 0 h 7030161"/>
                    <a:gd name="connsiteX2" fmla="*/ 1447184 w 1447184"/>
                    <a:gd name="connsiteY2" fmla="*/ 1590895 h 7030161"/>
                    <a:gd name="connsiteX3" fmla="*/ 1031217 w 1447184"/>
                    <a:gd name="connsiteY3" fmla="*/ 1590895 h 7030161"/>
                    <a:gd name="connsiteX4" fmla="*/ 1031217 w 1447184"/>
                    <a:gd name="connsiteY4" fmla="*/ 7030161 h 7030161"/>
                    <a:gd name="connsiteX5" fmla="*/ 199283 w 1447184"/>
                    <a:gd name="connsiteY5" fmla="*/ 7030161 h 7030161"/>
                    <a:gd name="connsiteX6" fmla="*/ 202006 w 1447184"/>
                    <a:gd name="connsiteY6" fmla="*/ 1410311 h 7030161"/>
                    <a:gd name="connsiteX7" fmla="*/ 0 w 1447184"/>
                    <a:gd name="connsiteY7" fmla="*/ 1437966 h 7030161"/>
                    <a:gd name="connsiteX0" fmla="*/ 0 w 1443216"/>
                    <a:gd name="connsiteY0" fmla="*/ 1412740 h 7030161"/>
                    <a:gd name="connsiteX1" fmla="*/ 543740 w 1443216"/>
                    <a:gd name="connsiteY1" fmla="*/ 0 h 7030161"/>
                    <a:gd name="connsiteX2" fmla="*/ 1443216 w 1443216"/>
                    <a:gd name="connsiteY2" fmla="*/ 1590895 h 7030161"/>
                    <a:gd name="connsiteX3" fmla="*/ 1027249 w 1443216"/>
                    <a:gd name="connsiteY3" fmla="*/ 1590895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443216"/>
                    <a:gd name="connsiteY0" fmla="*/ 1412740 h 7030161"/>
                    <a:gd name="connsiteX1" fmla="*/ 543740 w 1443216"/>
                    <a:gd name="connsiteY1" fmla="*/ 0 h 7030161"/>
                    <a:gd name="connsiteX2" fmla="*/ 1443216 w 1443216"/>
                    <a:gd name="connsiteY2" fmla="*/ 1590895 h 7030161"/>
                    <a:gd name="connsiteX3" fmla="*/ 1029662 w 1443216"/>
                    <a:gd name="connsiteY3" fmla="*/ 1371473 h 7030161"/>
                    <a:gd name="connsiteX4" fmla="*/ 1027249 w 1443216"/>
                    <a:gd name="connsiteY4" fmla="*/ 7030161 h 7030161"/>
                    <a:gd name="connsiteX5" fmla="*/ 195315 w 1443216"/>
                    <a:gd name="connsiteY5" fmla="*/ 7030161 h 7030161"/>
                    <a:gd name="connsiteX6" fmla="*/ 198038 w 1443216"/>
                    <a:gd name="connsiteY6" fmla="*/ 1410311 h 7030161"/>
                    <a:gd name="connsiteX7" fmla="*/ 0 w 1443216"/>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9662 w 1255049"/>
                    <a:gd name="connsiteY3" fmla="*/ 1371473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55049"/>
                    <a:gd name="connsiteY0" fmla="*/ 1412740 h 7030161"/>
                    <a:gd name="connsiteX1" fmla="*/ 543740 w 1255049"/>
                    <a:gd name="connsiteY1" fmla="*/ 0 h 7030161"/>
                    <a:gd name="connsiteX2" fmla="*/ 1255049 w 1255049"/>
                    <a:gd name="connsiteY2" fmla="*/ 1399263 h 7030161"/>
                    <a:gd name="connsiteX3" fmla="*/ 1025693 w 1255049"/>
                    <a:gd name="connsiteY3" fmla="*/ 1396700 h 7030161"/>
                    <a:gd name="connsiteX4" fmla="*/ 1027249 w 1255049"/>
                    <a:gd name="connsiteY4" fmla="*/ 7030161 h 7030161"/>
                    <a:gd name="connsiteX5" fmla="*/ 195315 w 1255049"/>
                    <a:gd name="connsiteY5" fmla="*/ 7030161 h 7030161"/>
                    <a:gd name="connsiteX6" fmla="*/ 198038 w 1255049"/>
                    <a:gd name="connsiteY6" fmla="*/ 1410311 h 7030161"/>
                    <a:gd name="connsiteX7" fmla="*/ 0 w 1255049"/>
                    <a:gd name="connsiteY7" fmla="*/ 1412740 h 7030161"/>
                    <a:gd name="connsiteX0" fmla="*/ 0 w 1238242"/>
                    <a:gd name="connsiteY0" fmla="*/ 1412740 h 7030161"/>
                    <a:gd name="connsiteX1" fmla="*/ 543740 w 1238242"/>
                    <a:gd name="connsiteY1" fmla="*/ 0 h 7030161"/>
                    <a:gd name="connsiteX2" fmla="*/ 1238242 w 1238242"/>
                    <a:gd name="connsiteY2" fmla="*/ 1383653 h 7030161"/>
                    <a:gd name="connsiteX3" fmla="*/ 1025693 w 1238242"/>
                    <a:gd name="connsiteY3" fmla="*/ 1396700 h 7030161"/>
                    <a:gd name="connsiteX4" fmla="*/ 1027249 w 1238242"/>
                    <a:gd name="connsiteY4" fmla="*/ 7030161 h 7030161"/>
                    <a:gd name="connsiteX5" fmla="*/ 195315 w 1238242"/>
                    <a:gd name="connsiteY5" fmla="*/ 7030161 h 7030161"/>
                    <a:gd name="connsiteX6" fmla="*/ 198038 w 1238242"/>
                    <a:gd name="connsiteY6" fmla="*/ 1410311 h 7030161"/>
                    <a:gd name="connsiteX7" fmla="*/ 0 w 1238242"/>
                    <a:gd name="connsiteY7" fmla="*/ 1412740 h 7030161"/>
                    <a:gd name="connsiteX0" fmla="*/ 0 w 1238242"/>
                    <a:gd name="connsiteY0" fmla="*/ 1278300 h 6895721"/>
                    <a:gd name="connsiteX1" fmla="*/ 535434 w 1238242"/>
                    <a:gd name="connsiteY1" fmla="*/ 0 h 6895721"/>
                    <a:gd name="connsiteX2" fmla="*/ 1238242 w 1238242"/>
                    <a:gd name="connsiteY2" fmla="*/ 1249213 h 6895721"/>
                    <a:gd name="connsiteX3" fmla="*/ 1025693 w 1238242"/>
                    <a:gd name="connsiteY3" fmla="*/ 1262260 h 6895721"/>
                    <a:gd name="connsiteX4" fmla="*/ 1027249 w 1238242"/>
                    <a:gd name="connsiteY4" fmla="*/ 6895721 h 6895721"/>
                    <a:gd name="connsiteX5" fmla="*/ 195315 w 1238242"/>
                    <a:gd name="connsiteY5" fmla="*/ 6895721 h 6895721"/>
                    <a:gd name="connsiteX6" fmla="*/ 198038 w 1238242"/>
                    <a:gd name="connsiteY6" fmla="*/ 1275871 h 6895721"/>
                    <a:gd name="connsiteX7" fmla="*/ 0 w 1238242"/>
                    <a:gd name="connsiteY7" fmla="*/ 1278300 h 68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42" h="6895721">
                      <a:moveTo>
                        <a:pt x="0" y="1278300"/>
                      </a:moveTo>
                      <a:lnTo>
                        <a:pt x="535434" y="0"/>
                      </a:lnTo>
                      <a:lnTo>
                        <a:pt x="1238242" y="1249213"/>
                      </a:lnTo>
                      <a:lnTo>
                        <a:pt x="1025693" y="1262260"/>
                      </a:lnTo>
                      <a:cubicBezTo>
                        <a:pt x="1024889" y="3148489"/>
                        <a:pt x="1028053" y="5009492"/>
                        <a:pt x="1027249" y="6895721"/>
                      </a:cubicBezTo>
                      <a:lnTo>
                        <a:pt x="195315" y="6895721"/>
                      </a:lnTo>
                      <a:cubicBezTo>
                        <a:pt x="196223" y="5022438"/>
                        <a:pt x="197130" y="3149154"/>
                        <a:pt x="198038" y="1275871"/>
                      </a:cubicBezTo>
                      <a:lnTo>
                        <a:pt x="0" y="1278300"/>
                      </a:lnTo>
                      <a:close/>
                    </a:path>
                  </a:pathLst>
                </a:custGeom>
                <a:gradFill flip="none" rotWithShape="1">
                  <a:gsLst>
                    <a:gs pos="0">
                      <a:srgbClr val="E6E6E6">
                        <a:alpha val="10000"/>
                      </a:srgbClr>
                    </a:gs>
                    <a:gs pos="16000">
                      <a:srgbClr val="E6E6E6"/>
                    </a:gs>
                    <a:gs pos="100000">
                      <a:srgbClr val="E6E6E6"/>
                    </a:gs>
                  </a:gsLst>
                  <a:lin ang="5400000" scaled="0"/>
                  <a:tileRect/>
                </a:gradFill>
                <a:ln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solidFill>
                      <a:prstClr val="white"/>
                    </a:solidFill>
                  </a:endParaRPr>
                </a:p>
              </p:txBody>
            </p:sp>
            <p:grpSp>
              <p:nvGrpSpPr>
                <p:cNvPr id="7" name="Group 6"/>
                <p:cNvGrpSpPr/>
                <p:nvPr/>
              </p:nvGrpSpPr>
              <p:grpSpPr>
                <a:xfrm>
                  <a:off x="-41096" y="-725383"/>
                  <a:ext cx="10203281" cy="7502659"/>
                  <a:chOff x="-41096" y="-725383"/>
                  <a:chExt cx="10203281" cy="7502659"/>
                </a:xfrm>
              </p:grpSpPr>
              <p:sp>
                <p:nvSpPr>
                  <p:cNvPr id="12" name="Téglalap 11"/>
                  <p:cNvSpPr/>
                  <p:nvPr/>
                </p:nvSpPr>
                <p:spPr>
                  <a:xfrm>
                    <a:off x="312739" y="5987576"/>
                    <a:ext cx="3909669" cy="7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cxnSp>
                <p:nvCxnSpPr>
                  <p:cNvPr id="3" name="Egyenes összekötő nyíllal 2"/>
                  <p:cNvCxnSpPr/>
                  <p:nvPr/>
                </p:nvCxnSpPr>
                <p:spPr>
                  <a:xfrm flipV="1">
                    <a:off x="224150" y="6354404"/>
                    <a:ext cx="9938035" cy="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Egyenes összekötő 4"/>
                  <p:cNvCxnSpPr/>
                  <p:nvPr/>
                </p:nvCxnSpPr>
                <p:spPr>
                  <a:xfrm>
                    <a:off x="4215703" y="62821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gyenes összekötő 13"/>
                  <p:cNvCxnSpPr/>
                  <p:nvPr/>
                </p:nvCxnSpPr>
                <p:spPr>
                  <a:xfrm>
                    <a:off x="1615378"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5946078" y="6286936"/>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Szövegdoboz 16"/>
                  <p:cNvSpPr txBox="1">
                    <a:spLocks noChangeArrowheads="1"/>
                  </p:cNvSpPr>
                  <p:nvPr/>
                </p:nvSpPr>
                <p:spPr bwMode="auto">
                  <a:xfrm>
                    <a:off x="6123087" y="643139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2012</a:t>
                    </a:r>
                  </a:p>
                </p:txBody>
              </p:sp>
              <p:sp>
                <p:nvSpPr>
                  <p:cNvPr id="2062" name="Szövegdoboz 17"/>
                  <p:cNvSpPr txBox="1">
                    <a:spLocks noChangeArrowheads="1"/>
                  </p:cNvSpPr>
                  <p:nvPr/>
                </p:nvSpPr>
                <p:spPr bwMode="auto">
                  <a:xfrm>
                    <a:off x="6973987" y="6437748"/>
                    <a:ext cx="523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2013</a:t>
                    </a:r>
                  </a:p>
                </p:txBody>
              </p:sp>
              <p:sp>
                <p:nvSpPr>
                  <p:cNvPr id="2063" name="Szövegdoboz 36"/>
                  <p:cNvSpPr txBox="1">
                    <a:spLocks noChangeArrowheads="1"/>
                  </p:cNvSpPr>
                  <p:nvPr/>
                </p:nvSpPr>
                <p:spPr bwMode="auto">
                  <a:xfrm rot="21260574">
                    <a:off x="3628896" y="5054250"/>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10/2009</a:t>
                    </a:r>
                  </a:p>
                  <a:p>
                    <a:pPr>
                      <a:spcBef>
                        <a:spcPct val="0"/>
                      </a:spcBef>
                      <a:buFontTx/>
                      <a:buNone/>
                    </a:pPr>
                    <a:r>
                      <a:rPr lang="hu-HU" altLang="hu-HU" sz="1000" b="1" dirty="0" smtClean="0">
                        <a:solidFill>
                          <a:srgbClr val="000000"/>
                        </a:solidFill>
                        <a:latin typeface="Verdana" pitchFamily="34" charset="0"/>
                      </a:rPr>
                      <a:t>Cortex-A5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40 nm</a:t>
                    </a:r>
                    <a:endParaRPr lang="hu-HU" altLang="hu-HU" sz="1000" dirty="0">
                      <a:solidFill>
                        <a:srgbClr val="000000"/>
                      </a:solidFill>
                      <a:latin typeface="Verdana" pitchFamily="34" charset="0"/>
                    </a:endParaRPr>
                  </a:p>
                </p:txBody>
              </p:sp>
              <p:sp>
                <p:nvSpPr>
                  <p:cNvPr id="2072" name="Szövegdoboz 1"/>
                  <p:cNvSpPr txBox="1">
                    <a:spLocks noChangeArrowheads="1"/>
                  </p:cNvSpPr>
                  <p:nvPr/>
                </p:nvSpPr>
                <p:spPr bwMode="auto">
                  <a:xfrm rot="19974219">
                    <a:off x="1595341" y="3072144"/>
                    <a:ext cx="2288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smtClean="0">
                        <a:solidFill>
                          <a:srgbClr val="DAB99E"/>
                        </a:solidFill>
                      </a:rPr>
                      <a:t>High Performance</a:t>
                    </a:r>
                    <a:endParaRPr lang="hu-HU" altLang="en-US" sz="2200" b="1" dirty="0">
                      <a:solidFill>
                        <a:srgbClr val="DAB99E"/>
                      </a:solidFill>
                    </a:endParaRPr>
                  </a:p>
                </p:txBody>
              </p:sp>
              <p:sp>
                <p:nvSpPr>
                  <p:cNvPr id="2073" name="Szövegdoboz 21"/>
                  <p:cNvSpPr txBox="1">
                    <a:spLocks noChangeArrowheads="1"/>
                  </p:cNvSpPr>
                  <p:nvPr/>
                </p:nvSpPr>
                <p:spPr bwMode="auto">
                  <a:xfrm rot="20700000">
                    <a:off x="3971204" y="3637435"/>
                    <a:ext cx="16066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en-US" sz="2200" b="1" dirty="0">
                        <a:solidFill>
                          <a:srgbClr val="C1BFC1"/>
                        </a:solidFill>
                      </a:rPr>
                      <a:t>Mainstream</a:t>
                    </a:r>
                  </a:p>
                </p:txBody>
              </p:sp>
              <p:sp>
                <p:nvSpPr>
                  <p:cNvPr id="2074" name="Szövegdoboz 22"/>
                  <p:cNvSpPr txBox="1">
                    <a:spLocks noChangeArrowheads="1"/>
                  </p:cNvSpPr>
                  <p:nvPr/>
                </p:nvSpPr>
                <p:spPr bwMode="auto">
                  <a:xfrm rot="21275732">
                    <a:off x="1945370" y="5341731"/>
                    <a:ext cx="17240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en-US" sz="2200" b="1" dirty="0" smtClean="0">
                        <a:solidFill>
                          <a:srgbClr val="9AB5E4"/>
                        </a:solidFill>
                      </a:rPr>
                      <a:t>Low power</a:t>
                    </a:r>
                    <a:endParaRPr lang="hu-HU" altLang="en-US" sz="2000" b="1" dirty="0">
                      <a:solidFill>
                        <a:srgbClr val="9AB5E4"/>
                      </a:solidFill>
                    </a:endParaRPr>
                  </a:p>
                </p:txBody>
              </p:sp>
              <p:sp>
                <p:nvSpPr>
                  <p:cNvPr id="4" name="Lekerekített téglalap 3"/>
                  <p:cNvSpPr/>
                  <p:nvPr/>
                </p:nvSpPr>
                <p:spPr>
                  <a:xfrm>
                    <a:off x="4694918" y="2870326"/>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5" name="Lekerekített téglalap 24"/>
                  <p:cNvSpPr/>
                  <p:nvPr/>
                </p:nvSpPr>
                <p:spPr>
                  <a:xfrm>
                    <a:off x="2306288" y="400840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6" name="Lekerekített téglalap 25"/>
                  <p:cNvSpPr/>
                  <p:nvPr/>
                </p:nvSpPr>
                <p:spPr>
                  <a:xfrm>
                    <a:off x="432094" y="45306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7" name="Lekerekített téglalap 26"/>
                  <p:cNvSpPr/>
                  <p:nvPr/>
                </p:nvSpPr>
                <p:spPr>
                  <a:xfrm>
                    <a:off x="3954928" y="485862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8" name="Lekerekített téglalap 27"/>
                  <p:cNvSpPr/>
                  <p:nvPr/>
                </p:nvSpPr>
                <p:spPr>
                  <a:xfrm>
                    <a:off x="5707173" y="4666151"/>
                    <a:ext cx="180000" cy="179999"/>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9" name="Lekerekített téglalap 28"/>
                  <p:cNvSpPr/>
                  <p:nvPr/>
                </p:nvSpPr>
                <p:spPr>
                  <a:xfrm>
                    <a:off x="6481496" y="2024864"/>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31" name="Lekerekített téglalap 30"/>
                  <p:cNvSpPr/>
                  <p:nvPr/>
                </p:nvSpPr>
                <p:spPr>
                  <a:xfrm>
                    <a:off x="6553504" y="425836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cxnSp>
                <p:nvCxnSpPr>
                  <p:cNvPr id="9" name="Egyenes összekötő nyíllal 8"/>
                  <p:cNvCxnSpPr/>
                  <p:nvPr/>
                </p:nvCxnSpPr>
                <p:spPr>
                  <a:xfrm flipV="1">
                    <a:off x="234204" y="-725383"/>
                    <a:ext cx="6044" cy="70717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églalap 10"/>
                  <p:cNvSpPr/>
                  <p:nvPr/>
                </p:nvSpPr>
                <p:spPr>
                  <a:xfrm>
                    <a:off x="534550" y="716914"/>
                    <a:ext cx="1698625" cy="400311"/>
                  </a:xfrm>
                  <a:prstGeom prst="rect">
                    <a:avLst/>
                  </a:prstGeom>
                  <a:gradFill>
                    <a:gsLst>
                      <a:gs pos="0">
                        <a:schemeClr val="dk1">
                          <a:tint val="50000"/>
                          <a:satMod val="300000"/>
                          <a:alpha val="34000"/>
                        </a:schemeClr>
                      </a:gs>
                      <a:gs pos="100000">
                        <a:schemeClr val="dk1">
                          <a:tint val="15000"/>
                          <a:satMod val="350000"/>
                        </a:schemeClr>
                      </a:gs>
                    </a:gsLst>
                  </a:gra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hu-HU">
                      <a:solidFill>
                        <a:prstClr val="black"/>
                      </a:solidFill>
                    </a:endParaRPr>
                  </a:p>
                </p:txBody>
              </p:sp>
              <p:sp>
                <p:nvSpPr>
                  <p:cNvPr id="38" name="Lekerekített téglalap 37"/>
                  <p:cNvSpPr/>
                  <p:nvPr/>
                </p:nvSpPr>
                <p:spPr>
                  <a:xfrm>
                    <a:off x="743557" y="832297"/>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hu-HU">
                      <a:solidFill>
                        <a:prstClr val="white"/>
                      </a:solidFill>
                    </a:endParaRPr>
                  </a:p>
                </p:txBody>
              </p:sp>
              <p:sp>
                <p:nvSpPr>
                  <p:cNvPr id="2109" name="Szövegdoboz 40"/>
                  <p:cNvSpPr txBox="1">
                    <a:spLocks noChangeArrowheads="1"/>
                  </p:cNvSpPr>
                  <p:nvPr/>
                </p:nvSpPr>
                <p:spPr bwMode="auto">
                  <a:xfrm>
                    <a:off x="954802" y="774606"/>
                    <a:ext cx="104298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hu-HU" sz="1200" dirty="0">
                        <a:solidFill>
                          <a:srgbClr val="000000"/>
                        </a:solidFill>
                        <a:latin typeface="Verdana" pitchFamily="34" charset="0"/>
                      </a:rPr>
                      <a:t>Announced</a:t>
                    </a:r>
                    <a:endParaRPr lang="hu-HU" altLang="hu-HU" sz="1200" dirty="0">
                      <a:solidFill>
                        <a:srgbClr val="000000"/>
                      </a:solidFill>
                      <a:latin typeface="Verdana" pitchFamily="34" charset="0"/>
                    </a:endParaRPr>
                  </a:p>
                </p:txBody>
              </p:sp>
              <p:cxnSp>
                <p:nvCxnSpPr>
                  <p:cNvPr id="42" name="Egyenes összekötő 41"/>
                  <p:cNvCxnSpPr/>
                  <p:nvPr/>
                </p:nvCxnSpPr>
                <p:spPr>
                  <a:xfrm rot="5400000">
                    <a:off x="240507" y="5421397"/>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gyenes összekötő 42"/>
                  <p:cNvCxnSpPr/>
                  <p:nvPr/>
                </p:nvCxnSpPr>
                <p:spPr>
                  <a:xfrm rot="5400000">
                    <a:off x="235049" y="4535970"/>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Egyenes összekötő 43"/>
                  <p:cNvCxnSpPr/>
                  <p:nvPr/>
                </p:nvCxnSpPr>
                <p:spPr>
                  <a:xfrm rot="5400000">
                    <a:off x="237867" y="3667112"/>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gyenes összekötő 44"/>
                  <p:cNvCxnSpPr/>
                  <p:nvPr/>
                </p:nvCxnSpPr>
                <p:spPr>
                  <a:xfrm rot="5400000">
                    <a:off x="235049" y="2765041"/>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gyenes összekötő 45"/>
                  <p:cNvCxnSpPr/>
                  <p:nvPr/>
                </p:nvCxnSpPr>
                <p:spPr>
                  <a:xfrm rot="5400000">
                    <a:off x="235049" y="1948445"/>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Szövegdoboz 46"/>
                  <p:cNvSpPr txBox="1"/>
                  <p:nvPr/>
                </p:nvSpPr>
                <p:spPr>
                  <a:xfrm>
                    <a:off x="-41096" y="5354453"/>
                    <a:ext cx="269875" cy="254000"/>
                  </a:xfrm>
                  <a:prstGeom prst="rect">
                    <a:avLst/>
                  </a:prstGeom>
                  <a:noFill/>
                </p:spPr>
                <p:txBody>
                  <a:bodyPr wrap="none">
                    <a:spAutoFit/>
                  </a:bodyPr>
                  <a:lstStyle/>
                  <a:p>
                    <a:pPr>
                      <a:defRPr/>
                    </a:pPr>
                    <a:r>
                      <a:rPr lang="hu-HU" sz="1050">
                        <a:solidFill>
                          <a:prstClr val="black"/>
                        </a:solidFill>
                        <a:ea typeface="Verdana" panose="020B0604030504040204" pitchFamily="34" charset="0"/>
                        <a:cs typeface="Verdana" panose="020B0604030504040204" pitchFamily="34" charset="0"/>
                      </a:rPr>
                      <a:t>1</a:t>
                    </a:r>
                  </a:p>
                </p:txBody>
              </p:sp>
              <p:sp>
                <p:nvSpPr>
                  <p:cNvPr id="48" name="Szövegdoboz 47"/>
                  <p:cNvSpPr txBox="1"/>
                  <p:nvPr/>
                </p:nvSpPr>
                <p:spPr>
                  <a:xfrm>
                    <a:off x="-41096" y="4461353"/>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2</a:t>
                    </a:r>
                  </a:p>
                </p:txBody>
              </p:sp>
              <p:sp>
                <p:nvSpPr>
                  <p:cNvPr id="49" name="Szövegdoboz 48"/>
                  <p:cNvSpPr txBox="1"/>
                  <p:nvPr/>
                </p:nvSpPr>
                <p:spPr>
                  <a:xfrm>
                    <a:off x="-41096" y="3597257"/>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3</a:t>
                    </a:r>
                  </a:p>
                </p:txBody>
              </p:sp>
              <p:sp>
                <p:nvSpPr>
                  <p:cNvPr id="50" name="Szövegdoboz 49"/>
                  <p:cNvSpPr txBox="1"/>
                  <p:nvPr/>
                </p:nvSpPr>
                <p:spPr>
                  <a:xfrm>
                    <a:off x="-36512" y="271027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4</a:t>
                    </a:r>
                  </a:p>
                </p:txBody>
              </p:sp>
              <p:sp>
                <p:nvSpPr>
                  <p:cNvPr id="52" name="Szövegdoboz 51"/>
                  <p:cNvSpPr txBox="1"/>
                  <p:nvPr/>
                </p:nvSpPr>
                <p:spPr>
                  <a:xfrm>
                    <a:off x="-41096" y="1884151"/>
                    <a:ext cx="269875" cy="254000"/>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5</a:t>
                    </a:r>
                  </a:p>
                </p:txBody>
              </p:sp>
              <p:cxnSp>
                <p:nvCxnSpPr>
                  <p:cNvPr id="55" name="Egyenes összekötő 54"/>
                  <p:cNvCxnSpPr/>
                  <p:nvPr/>
                </p:nvCxnSpPr>
                <p:spPr>
                  <a:xfrm>
                    <a:off x="5080891"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Egyenes összekötő 55"/>
                  <p:cNvCxnSpPr/>
                  <p:nvPr/>
                </p:nvCxnSpPr>
                <p:spPr>
                  <a:xfrm>
                    <a:off x="33505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6"/>
                  <p:cNvCxnSpPr/>
                  <p:nvPr/>
                </p:nvCxnSpPr>
                <p:spPr>
                  <a:xfrm>
                    <a:off x="6792216"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7"/>
                  <p:cNvCxnSpPr/>
                  <p:nvPr/>
                </p:nvCxnSpPr>
                <p:spPr>
                  <a:xfrm>
                    <a:off x="24758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58"/>
                  <p:cNvCxnSpPr/>
                  <p:nvPr/>
                </p:nvCxnSpPr>
                <p:spPr>
                  <a:xfrm>
                    <a:off x="761303" y="6294873"/>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29" name="Szövegdoboz 60"/>
                  <p:cNvSpPr txBox="1">
                    <a:spLocks noChangeArrowheads="1"/>
                  </p:cNvSpPr>
                  <p:nvPr/>
                </p:nvSpPr>
                <p:spPr bwMode="auto">
                  <a:xfrm>
                    <a:off x="952599" y="6436161"/>
                    <a:ext cx="512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2006</a:t>
                    </a:r>
                  </a:p>
                </p:txBody>
              </p:sp>
              <p:sp>
                <p:nvSpPr>
                  <p:cNvPr id="2130" name="Szövegdoboz 61"/>
                  <p:cNvSpPr txBox="1">
                    <a:spLocks noChangeArrowheads="1"/>
                  </p:cNvSpPr>
                  <p:nvPr/>
                </p:nvSpPr>
                <p:spPr bwMode="auto">
                  <a:xfrm>
                    <a:off x="1805087" y="6437748"/>
                    <a:ext cx="512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2007</a:t>
                    </a:r>
                  </a:p>
                </p:txBody>
              </p:sp>
              <p:sp>
                <p:nvSpPr>
                  <p:cNvPr id="2131" name="Szövegdoboz 62"/>
                  <p:cNvSpPr txBox="1">
                    <a:spLocks noChangeArrowheads="1"/>
                  </p:cNvSpPr>
                  <p:nvPr/>
                </p:nvSpPr>
                <p:spPr bwMode="auto">
                  <a:xfrm>
                    <a:off x="2673449"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2008</a:t>
                    </a:r>
                  </a:p>
                </p:txBody>
              </p:sp>
              <p:sp>
                <p:nvSpPr>
                  <p:cNvPr id="2132" name="Szövegdoboz 65"/>
                  <p:cNvSpPr txBox="1">
                    <a:spLocks noChangeArrowheads="1"/>
                  </p:cNvSpPr>
                  <p:nvPr/>
                </p:nvSpPr>
                <p:spPr bwMode="auto">
                  <a:xfrm>
                    <a:off x="3535462" y="6431398"/>
                    <a:ext cx="511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2009</a:t>
                    </a:r>
                  </a:p>
                </p:txBody>
              </p:sp>
              <p:sp>
                <p:nvSpPr>
                  <p:cNvPr id="2133" name="Szövegdoboz 66"/>
                  <p:cNvSpPr txBox="1">
                    <a:spLocks noChangeArrowheads="1"/>
                  </p:cNvSpPr>
                  <p:nvPr/>
                </p:nvSpPr>
                <p:spPr bwMode="auto">
                  <a:xfrm>
                    <a:off x="4402237" y="6432986"/>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2010</a:t>
                    </a:r>
                  </a:p>
                </p:txBody>
              </p:sp>
              <p:sp>
                <p:nvSpPr>
                  <p:cNvPr id="2134" name="Szövegdoboz 67"/>
                  <p:cNvSpPr txBox="1">
                    <a:spLocks noChangeArrowheads="1"/>
                  </p:cNvSpPr>
                  <p:nvPr/>
                </p:nvSpPr>
                <p:spPr bwMode="auto">
                  <a:xfrm>
                    <a:off x="5264249" y="6431398"/>
                    <a:ext cx="512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a:solidFill>
                          <a:srgbClr val="000000"/>
                        </a:solidFill>
                        <a:latin typeface="Verdana" pitchFamily="34" charset="0"/>
                      </a:rPr>
                      <a:t>2011</a:t>
                    </a:r>
                  </a:p>
                </p:txBody>
              </p:sp>
              <p:sp>
                <p:nvSpPr>
                  <p:cNvPr id="73" name="Szövegdoboz 36"/>
                  <p:cNvSpPr txBox="1">
                    <a:spLocks noChangeArrowheads="1"/>
                  </p:cNvSpPr>
                  <p:nvPr/>
                </p:nvSpPr>
                <p:spPr bwMode="auto">
                  <a:xfrm rot="21346355">
                    <a:off x="5421214" y="486698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10/2011</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28 nm</a:t>
                    </a:r>
                    <a:endParaRPr lang="hu-HU" altLang="hu-HU" sz="1000" dirty="0">
                      <a:solidFill>
                        <a:srgbClr val="000000"/>
                      </a:solidFill>
                      <a:latin typeface="Verdana" pitchFamily="34" charset="0"/>
                    </a:endParaRPr>
                  </a:p>
                </p:txBody>
              </p:sp>
              <p:sp>
                <p:nvSpPr>
                  <p:cNvPr id="74" name="Szövegdoboz 36"/>
                  <p:cNvSpPr txBox="1">
                    <a:spLocks noChangeArrowheads="1"/>
                  </p:cNvSpPr>
                  <p:nvPr/>
                </p:nvSpPr>
                <p:spPr bwMode="auto">
                  <a:xfrm rot="21309605">
                    <a:off x="6411278" y="4446970"/>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53</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75" name="Szövegdoboz 36"/>
                  <p:cNvSpPr txBox="1">
                    <a:spLocks noChangeArrowheads="1"/>
                  </p:cNvSpPr>
                  <p:nvPr/>
                </p:nvSpPr>
                <p:spPr bwMode="auto">
                  <a:xfrm rot="20700000">
                    <a:off x="409831" y="4750339"/>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10/2005</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8</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65 nm</a:t>
                    </a:r>
                    <a:endParaRPr lang="hu-HU" altLang="hu-HU" sz="1000" dirty="0">
                      <a:solidFill>
                        <a:srgbClr val="000000"/>
                      </a:solidFill>
                      <a:latin typeface="Verdana" pitchFamily="34" charset="0"/>
                    </a:endParaRPr>
                  </a:p>
                </p:txBody>
              </p:sp>
              <p:sp>
                <p:nvSpPr>
                  <p:cNvPr id="77" name="Szövegdoboz 36"/>
                  <p:cNvSpPr txBox="1">
                    <a:spLocks noChangeArrowheads="1"/>
                  </p:cNvSpPr>
                  <p:nvPr/>
                </p:nvSpPr>
                <p:spPr bwMode="auto">
                  <a:xfrm rot="20700000">
                    <a:off x="2048986" y="4288804"/>
                    <a:ext cx="91082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10/2007</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9</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hu-HU" altLang="hu-HU" sz="1000" dirty="0" smtClean="0">
                        <a:solidFill>
                          <a:srgbClr val="000000"/>
                        </a:solidFill>
                        <a:latin typeface="Verdana" pitchFamily="34" charset="0"/>
                      </a:rPr>
                      <a:t>40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sp>
                <p:nvSpPr>
                  <p:cNvPr id="78" name="Szövegdoboz 36"/>
                  <p:cNvSpPr txBox="1">
                    <a:spLocks noChangeArrowheads="1"/>
                  </p:cNvSpPr>
                  <p:nvPr/>
                </p:nvSpPr>
                <p:spPr bwMode="auto">
                  <a:xfrm rot="20025295">
                    <a:off x="4023638" y="2028539"/>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9/2010</a:t>
                    </a: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1</a:t>
                    </a:r>
                    <a:r>
                      <a:rPr lang="hu-HU" altLang="hu-HU" sz="1000" b="1" dirty="0" smtClean="0">
                        <a:solidFill>
                          <a:srgbClr val="000000"/>
                        </a:solidFill>
                        <a:latin typeface="Verdana" pitchFamily="34" charset="0"/>
                      </a:rPr>
                      <a:t>5</a:t>
                    </a:r>
                  </a:p>
                  <a:p>
                    <a:pPr algn="ctr">
                      <a:spcBef>
                        <a:spcPct val="0"/>
                      </a:spcBef>
                      <a:buFontTx/>
                      <a:buNone/>
                    </a:pPr>
                    <a:r>
                      <a:rPr lang="en-US" altLang="hu-HU" sz="1000" dirty="0" smtClean="0">
                        <a:solidFill>
                          <a:srgbClr val="000000"/>
                        </a:solidFill>
                        <a:latin typeface="Verdana" pitchFamily="34" charset="0"/>
                      </a:rPr>
                      <a:t>ARMv7</a:t>
                    </a:r>
                  </a:p>
                  <a:p>
                    <a:pPr algn="ctr">
                      <a:spcBef>
                        <a:spcPct val="0"/>
                      </a:spcBef>
                      <a:buFontTx/>
                      <a:buNone/>
                    </a:pPr>
                    <a:r>
                      <a:rPr lang="en-US" altLang="hu-HU" sz="1000" dirty="0" smtClean="0">
                        <a:solidFill>
                          <a:srgbClr val="000000"/>
                        </a:solidFill>
                        <a:latin typeface="Verdana" pitchFamily="34" charset="0"/>
                      </a:rPr>
                      <a:t>32/28 nm</a:t>
                    </a:r>
                    <a:endParaRPr lang="hu-HU" altLang="hu-HU" sz="1000" dirty="0">
                      <a:solidFill>
                        <a:srgbClr val="000000"/>
                      </a:solidFill>
                      <a:latin typeface="Verdana" pitchFamily="34" charset="0"/>
                    </a:endParaRPr>
                  </a:p>
                </p:txBody>
              </p:sp>
              <p:sp>
                <p:nvSpPr>
                  <p:cNvPr id="79" name="Szövegdoboz 36"/>
                  <p:cNvSpPr txBox="1">
                    <a:spLocks noChangeArrowheads="1"/>
                  </p:cNvSpPr>
                  <p:nvPr/>
                </p:nvSpPr>
                <p:spPr bwMode="auto">
                  <a:xfrm rot="19980000">
                    <a:off x="5826706" y="1222386"/>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hu-HU" sz="900" dirty="0" smtClean="0">
                        <a:solidFill>
                          <a:srgbClr val="000000"/>
                        </a:solidFill>
                        <a:latin typeface="Verdana" pitchFamily="34" charset="0"/>
                      </a:rPr>
                      <a:t>10/2012</a:t>
                    </a:r>
                  </a:p>
                  <a:p>
                    <a:pPr>
                      <a:spcBef>
                        <a:spcPct val="0"/>
                      </a:spcBef>
                      <a:buFontTx/>
                      <a:buNone/>
                    </a:pPr>
                    <a:r>
                      <a:rPr lang="hu-HU" altLang="hu-HU" sz="1000" b="1" dirty="0" smtClean="0">
                        <a:solidFill>
                          <a:srgbClr val="000000"/>
                        </a:solidFill>
                        <a:latin typeface="Verdana" pitchFamily="34" charset="0"/>
                      </a:rPr>
                      <a:t>Cortex-A5</a:t>
                    </a:r>
                    <a:r>
                      <a:rPr lang="en-US" altLang="hu-HU" sz="1000" b="1" dirty="0" smtClean="0">
                        <a:solidFill>
                          <a:srgbClr val="000000"/>
                        </a:solidFill>
                        <a:latin typeface="Verdana" pitchFamily="34" charset="0"/>
                      </a:rPr>
                      <a:t>7</a:t>
                    </a: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en-US" altLang="hu-HU" sz="1000" dirty="0" smtClean="0">
                        <a:solidFill>
                          <a:srgbClr val="000000"/>
                        </a:solidFill>
                        <a:latin typeface="Verdana" pitchFamily="34" charset="0"/>
                      </a:rPr>
                      <a:t>20/16 nm</a:t>
                    </a:r>
                    <a:endParaRPr lang="hu-HU" altLang="hu-HU" sz="1000" dirty="0">
                      <a:solidFill>
                        <a:srgbClr val="000000"/>
                      </a:solidFill>
                      <a:latin typeface="Verdana" pitchFamily="34" charset="0"/>
                    </a:endParaRPr>
                  </a:p>
                </p:txBody>
              </p:sp>
              <p:sp>
                <p:nvSpPr>
                  <p:cNvPr id="67" name="Szövegdoboz 17"/>
                  <p:cNvSpPr txBox="1">
                    <a:spLocks noChangeArrowheads="1"/>
                  </p:cNvSpPr>
                  <p:nvPr/>
                </p:nvSpPr>
                <p:spPr bwMode="auto">
                  <a:xfrm>
                    <a:off x="7820229" y="6437516"/>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smtClean="0">
                        <a:solidFill>
                          <a:srgbClr val="000000"/>
                        </a:solidFill>
                        <a:latin typeface="Verdana" pitchFamily="34" charset="0"/>
                      </a:rPr>
                      <a:t>201</a:t>
                    </a:r>
                    <a:r>
                      <a:rPr lang="en-US" altLang="hu-HU" sz="1000" dirty="0" smtClean="0">
                        <a:solidFill>
                          <a:srgbClr val="000000"/>
                        </a:solidFill>
                        <a:latin typeface="Verdana" pitchFamily="34" charset="0"/>
                      </a:rPr>
                      <a:t>4</a:t>
                    </a:r>
                    <a:endParaRPr lang="hu-HU" altLang="hu-HU" sz="1000">
                      <a:solidFill>
                        <a:srgbClr val="000000"/>
                      </a:solidFill>
                      <a:latin typeface="Verdana" pitchFamily="34" charset="0"/>
                    </a:endParaRPr>
                  </a:p>
                </p:txBody>
              </p:sp>
              <p:cxnSp>
                <p:nvCxnSpPr>
                  <p:cNvPr id="68" name="Egyenes összekötő 56"/>
                  <p:cNvCxnSpPr/>
                  <p:nvPr/>
                </p:nvCxnSpPr>
                <p:spPr>
                  <a:xfrm>
                    <a:off x="7638458" y="6294641"/>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Lekerekített téglalap 68"/>
                  <p:cNvSpPr/>
                  <p:nvPr/>
                </p:nvSpPr>
                <p:spPr>
                  <a:xfrm>
                    <a:off x="7600152" y="3283728"/>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0" name="Szövegdoboz 36"/>
                  <p:cNvSpPr txBox="1">
                    <a:spLocks noChangeArrowheads="1"/>
                  </p:cNvSpPr>
                  <p:nvPr/>
                </p:nvSpPr>
                <p:spPr bwMode="auto">
                  <a:xfrm rot="20700000">
                    <a:off x="7157299" y="2350338"/>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4</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Cortex-A17</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72" name="Egyenes összekötő 71"/>
                  <p:cNvCxnSpPr/>
                  <p:nvPr/>
                </p:nvCxnSpPr>
                <p:spPr>
                  <a:xfrm rot="5400000">
                    <a:off x="240769" y="1051309"/>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79"/>
                  <p:cNvCxnSpPr/>
                  <p:nvPr/>
                </p:nvCxnSpPr>
                <p:spPr>
                  <a:xfrm rot="5400000">
                    <a:off x="240769" y="229883"/>
                    <a:ext cx="0" cy="14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81"/>
                  <p:cNvSpPr txBox="1"/>
                  <p:nvPr/>
                </p:nvSpPr>
                <p:spPr>
                  <a:xfrm>
                    <a:off x="-36860" y="996540"/>
                    <a:ext cx="269875" cy="254000"/>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6</a:t>
                    </a:r>
                    <a:endParaRPr lang="hu-HU" sz="1050" dirty="0">
                      <a:solidFill>
                        <a:prstClr val="black"/>
                      </a:solidFill>
                      <a:ea typeface="Verdana" panose="020B0604030504040204" pitchFamily="34" charset="0"/>
                      <a:cs typeface="Verdana" panose="020B0604030504040204" pitchFamily="34" charset="0"/>
                    </a:endParaRPr>
                  </a:p>
                </p:txBody>
              </p:sp>
              <p:sp>
                <p:nvSpPr>
                  <p:cNvPr id="83" name="Szövegdoboz 82"/>
                  <p:cNvSpPr txBox="1"/>
                  <p:nvPr/>
                </p:nvSpPr>
                <p:spPr>
                  <a:xfrm>
                    <a:off x="-36860" y="170420"/>
                    <a:ext cx="269626" cy="253916"/>
                  </a:xfrm>
                  <a:prstGeom prst="rect">
                    <a:avLst/>
                  </a:prstGeom>
                  <a:noFill/>
                </p:spPr>
                <p:txBody>
                  <a:bodyPr wrap="none">
                    <a:spAutoFit/>
                  </a:bodyPr>
                  <a:lstStyle/>
                  <a:p>
                    <a:pPr>
                      <a:defRPr/>
                    </a:pPr>
                    <a:r>
                      <a:rPr lang="hu-HU" sz="1050" dirty="0">
                        <a:solidFill>
                          <a:prstClr val="black"/>
                        </a:solidFill>
                        <a:ea typeface="Verdana" panose="020B0604030504040204" pitchFamily="34" charset="0"/>
                        <a:cs typeface="Verdana" panose="020B0604030504040204" pitchFamily="34" charset="0"/>
                      </a:rPr>
                      <a:t>7</a:t>
                    </a:r>
                  </a:p>
                </p:txBody>
              </p:sp>
              <p:sp>
                <p:nvSpPr>
                  <p:cNvPr id="85" name="Szövegdoboz 84"/>
                  <p:cNvSpPr txBox="1"/>
                  <p:nvPr/>
                </p:nvSpPr>
                <p:spPr>
                  <a:xfrm>
                    <a:off x="364427" y="-671349"/>
                    <a:ext cx="1034579" cy="294617"/>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DMIPS/MHz</a:t>
                    </a:r>
                    <a:endParaRPr lang="hu-HU" sz="1050" dirty="0">
                      <a:solidFill>
                        <a:prstClr val="black"/>
                      </a:solidFill>
                      <a:ea typeface="Verdana" panose="020B0604030504040204" pitchFamily="34" charset="0"/>
                      <a:cs typeface="Verdana" panose="020B0604030504040204" pitchFamily="34" charset="0"/>
                    </a:endParaRPr>
                  </a:p>
                </p:txBody>
              </p:sp>
              <p:cxnSp>
                <p:nvCxnSpPr>
                  <p:cNvPr id="87" name="Egyenes összekötő 86"/>
                  <p:cNvCxnSpPr/>
                  <p:nvPr/>
                </p:nvCxnSpPr>
                <p:spPr>
                  <a:xfrm>
                    <a:off x="7640820" y="6294184"/>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Szövegdoboz 17"/>
                  <p:cNvSpPr txBox="1">
                    <a:spLocks noChangeArrowheads="1"/>
                  </p:cNvSpPr>
                  <p:nvPr/>
                </p:nvSpPr>
                <p:spPr bwMode="auto">
                  <a:xfrm>
                    <a:off x="8615880" y="6436827"/>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2015</a:t>
                    </a:r>
                    <a:endParaRPr lang="hu-HU" altLang="hu-HU" sz="1000" dirty="0">
                      <a:solidFill>
                        <a:srgbClr val="000000"/>
                      </a:solidFill>
                      <a:latin typeface="Verdana" pitchFamily="34" charset="0"/>
                    </a:endParaRPr>
                  </a:p>
                </p:txBody>
              </p:sp>
              <p:cxnSp>
                <p:nvCxnSpPr>
                  <p:cNvPr id="89" name="Egyenes összekötő 56"/>
                  <p:cNvCxnSpPr/>
                  <p:nvPr/>
                </p:nvCxnSpPr>
                <p:spPr>
                  <a:xfrm>
                    <a:off x="8487062" y="6293952"/>
                    <a:ext cx="0" cy="144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Lekerekített téglalap 70"/>
                  <p:cNvSpPr/>
                  <p:nvPr/>
                </p:nvSpPr>
                <p:spPr>
                  <a:xfrm>
                    <a:off x="8352440" y="476672"/>
                    <a:ext cx="180000" cy="1800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76" name="Szövegdoboz 36"/>
                  <p:cNvSpPr txBox="1">
                    <a:spLocks noChangeArrowheads="1"/>
                  </p:cNvSpPr>
                  <p:nvPr/>
                </p:nvSpPr>
                <p:spPr bwMode="auto">
                  <a:xfrm rot="19980000">
                    <a:off x="7294370" y="58777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2</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16 nm</a:t>
                    </a:r>
                    <a:endParaRPr lang="hu-HU" altLang="hu-HU" sz="1000" dirty="0">
                      <a:solidFill>
                        <a:srgbClr val="000000"/>
                      </a:solidFill>
                      <a:latin typeface="Verdana" pitchFamily="34" charset="0"/>
                    </a:endParaRPr>
                  </a:p>
                </p:txBody>
              </p:sp>
            </p:grpSp>
          </p:grpSp>
          <p:cxnSp>
            <p:nvCxnSpPr>
              <p:cNvPr id="81" name="Egyenes összekötő 56"/>
              <p:cNvCxnSpPr/>
              <p:nvPr/>
            </p:nvCxnSpPr>
            <p:spPr>
              <a:xfrm>
                <a:off x="8879033" y="6399204"/>
                <a:ext cx="0" cy="128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Lekerekített téglalap 30"/>
              <p:cNvSpPr/>
              <p:nvPr/>
            </p:nvSpPr>
            <p:spPr>
              <a:xfrm>
                <a:off x="8726961" y="4784778"/>
                <a:ext cx="170183" cy="159878"/>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1" name="Szövegdoboz 36"/>
              <p:cNvSpPr txBox="1">
                <a:spLocks noChangeArrowheads="1"/>
              </p:cNvSpPr>
              <p:nvPr/>
            </p:nvSpPr>
            <p:spPr bwMode="auto">
              <a:xfrm rot="21434806">
                <a:off x="7583262" y="4560926"/>
                <a:ext cx="1084688" cy="79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11</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5</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Cortex-A35</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p>
              <a:p>
                <a:pPr algn="ctr">
                  <a:spcBef>
                    <a:spcPct val="0"/>
                  </a:spcBef>
                  <a:buFontTx/>
                  <a:buNone/>
                </a:pPr>
                <a:r>
                  <a:rPr lang="hu-HU" altLang="hu-HU" sz="1000" dirty="0" smtClean="0">
                    <a:solidFill>
                      <a:srgbClr val="000000"/>
                    </a:solidFill>
                    <a:latin typeface="Verdana" pitchFamily="34" charset="0"/>
                  </a:rPr>
                  <a:t>16/14</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cxnSp>
          <p:nvCxnSpPr>
            <p:cNvPr id="86" name="Egyenes összekötő 79"/>
            <p:cNvCxnSpPr/>
            <p:nvPr/>
          </p:nvCxnSpPr>
          <p:spPr>
            <a:xfrm rot="5400000">
              <a:off x="319812" y="570399"/>
              <a:ext cx="0" cy="1365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zövegdoboz 82"/>
            <p:cNvSpPr txBox="1"/>
            <p:nvPr/>
          </p:nvSpPr>
          <p:spPr>
            <a:xfrm>
              <a:off x="42452" y="503675"/>
              <a:ext cx="269626" cy="253916"/>
            </a:xfrm>
            <a:prstGeom prst="rect">
              <a:avLst/>
            </a:prstGeom>
            <a:noFill/>
          </p:spPr>
          <p:txBody>
            <a:bodyPr wrap="none">
              <a:spAutoFit/>
            </a:bodyPr>
            <a:lstStyle/>
            <a:p>
              <a:pPr>
                <a:defRPr/>
              </a:pPr>
              <a:r>
                <a:rPr lang="hu-HU" sz="1050" dirty="0" smtClean="0">
                  <a:solidFill>
                    <a:prstClr val="black"/>
                  </a:solidFill>
                  <a:ea typeface="Verdana" panose="020B0604030504040204" pitchFamily="34" charset="0"/>
                  <a:cs typeface="Verdana" panose="020B0604030504040204" pitchFamily="34" charset="0"/>
                </a:rPr>
                <a:t>8</a:t>
              </a:r>
              <a:endParaRPr lang="hu-HU" sz="1050" dirty="0">
                <a:solidFill>
                  <a:prstClr val="black"/>
                </a:solidFill>
                <a:ea typeface="Verdana" panose="020B0604030504040204" pitchFamily="34" charset="0"/>
                <a:cs typeface="Verdana" panose="020B0604030504040204" pitchFamily="34" charset="0"/>
              </a:endParaRPr>
            </a:p>
          </p:txBody>
        </p:sp>
        <p:cxnSp>
          <p:nvCxnSpPr>
            <p:cNvPr id="96" name="Egyenes összekötő 56"/>
            <p:cNvCxnSpPr/>
            <p:nvPr/>
          </p:nvCxnSpPr>
          <p:spPr>
            <a:xfrm>
              <a:off x="9521349" y="6515366"/>
              <a:ext cx="0" cy="123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Szövegdoboz 17"/>
            <p:cNvSpPr txBox="1">
              <a:spLocks noChangeArrowheads="1"/>
            </p:cNvSpPr>
            <p:nvPr/>
          </p:nvSpPr>
          <p:spPr bwMode="auto">
            <a:xfrm>
              <a:off x="8903764" y="6642784"/>
              <a:ext cx="5116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hu-HU" altLang="hu-HU" sz="1000" dirty="0" smtClean="0">
                  <a:solidFill>
                    <a:srgbClr val="000000"/>
                  </a:solidFill>
                  <a:latin typeface="Verdana" pitchFamily="34" charset="0"/>
                </a:rPr>
                <a:t>2016</a:t>
              </a:r>
              <a:endParaRPr lang="hu-HU" altLang="hu-HU" sz="1000" dirty="0">
                <a:solidFill>
                  <a:srgbClr val="000000"/>
                </a:solidFill>
                <a:latin typeface="Verdana" pitchFamily="34" charset="0"/>
              </a:endParaRPr>
            </a:p>
          </p:txBody>
        </p:sp>
        <p:sp>
          <p:nvSpPr>
            <p:cNvPr id="97" name="Lekerekített téglalap 70"/>
            <p:cNvSpPr/>
            <p:nvPr/>
          </p:nvSpPr>
          <p:spPr>
            <a:xfrm>
              <a:off x="9127342" y="818710"/>
              <a:ext cx="170183" cy="155133"/>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99" name="Szövegdoboz 36"/>
            <p:cNvSpPr txBox="1">
              <a:spLocks noChangeArrowheads="1"/>
            </p:cNvSpPr>
            <p:nvPr/>
          </p:nvSpPr>
          <p:spPr bwMode="auto">
            <a:xfrm rot="19980000">
              <a:off x="8164300" y="866185"/>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5</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6</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a:t>
              </a:r>
              <a:r>
                <a:rPr lang="en-US" altLang="hu-HU" sz="1000" b="1" dirty="0" smtClean="0">
                  <a:solidFill>
                    <a:srgbClr val="000000"/>
                  </a:solidFill>
                  <a:latin typeface="Verdana" pitchFamily="34" charset="0"/>
                </a:rPr>
                <a:t>7</a:t>
              </a:r>
              <a:r>
                <a:rPr lang="hu-HU" altLang="hu-HU" sz="1000" b="1" dirty="0" smtClean="0">
                  <a:solidFill>
                    <a:srgbClr val="000000"/>
                  </a:solidFill>
                  <a:latin typeface="Verdana" pitchFamily="34" charset="0"/>
                </a:rPr>
                <a:t>3</a:t>
              </a:r>
              <a:endParaRPr lang="en-US" altLang="hu-HU" sz="1000" b="1"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ARMv8</a:t>
              </a:r>
              <a:endParaRPr lang="hu-HU"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1</a:t>
              </a:r>
              <a:r>
                <a:rPr lang="hu-HU" altLang="hu-HU" sz="1000" dirty="0" smtClean="0">
                  <a:solidFill>
                    <a:srgbClr val="000000"/>
                  </a:solidFill>
                  <a:latin typeface="Verdana" pitchFamily="34" charset="0"/>
                </a:rPr>
                <a:t>0</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grpSp>
      <p:sp>
        <p:nvSpPr>
          <p:cNvPr id="94" name="Lekerekített téglalap 68"/>
          <p:cNvSpPr/>
          <p:nvPr/>
        </p:nvSpPr>
        <p:spPr>
          <a:xfrm>
            <a:off x="6304970" y="4413708"/>
            <a:ext cx="157240" cy="14041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endParaRPr lang="hu-HU">
              <a:solidFill>
                <a:prstClr val="white"/>
              </a:solidFill>
            </a:endParaRPr>
          </a:p>
        </p:txBody>
      </p:sp>
      <p:sp>
        <p:nvSpPr>
          <p:cNvPr id="100" name="Szövegdoboz 36"/>
          <p:cNvSpPr txBox="1">
            <a:spLocks noChangeArrowheads="1"/>
          </p:cNvSpPr>
          <p:nvPr/>
        </p:nvSpPr>
        <p:spPr bwMode="auto">
          <a:xfrm rot="20700000">
            <a:off x="5612496" y="3771921"/>
            <a:ext cx="10021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hu-HU" altLang="hu-HU" sz="900" dirty="0" smtClean="0">
                <a:solidFill>
                  <a:srgbClr val="000000"/>
                </a:solidFill>
                <a:latin typeface="Verdana" pitchFamily="34" charset="0"/>
              </a:rPr>
              <a:t>6</a:t>
            </a:r>
            <a:r>
              <a:rPr lang="en-US" altLang="hu-HU" sz="900" dirty="0" smtClean="0">
                <a:solidFill>
                  <a:srgbClr val="000000"/>
                </a:solidFill>
                <a:latin typeface="Verdana" pitchFamily="34" charset="0"/>
              </a:rPr>
              <a:t>/201</a:t>
            </a:r>
            <a:r>
              <a:rPr lang="hu-HU" altLang="hu-HU" sz="900" dirty="0" smtClean="0">
                <a:solidFill>
                  <a:srgbClr val="000000"/>
                </a:solidFill>
                <a:latin typeface="Verdana" pitchFamily="34" charset="0"/>
              </a:rPr>
              <a:t>3</a:t>
            </a:r>
            <a:endParaRPr lang="en-US" altLang="hu-HU" sz="900" dirty="0" smtClean="0">
              <a:solidFill>
                <a:srgbClr val="000000"/>
              </a:solidFill>
              <a:latin typeface="Verdana" pitchFamily="34" charset="0"/>
            </a:endParaRPr>
          </a:p>
          <a:p>
            <a:pPr>
              <a:spcBef>
                <a:spcPct val="0"/>
              </a:spcBef>
              <a:buFontTx/>
              <a:buNone/>
            </a:pPr>
            <a:r>
              <a:rPr lang="hu-HU" altLang="hu-HU" sz="1000" b="1" dirty="0" smtClean="0">
                <a:solidFill>
                  <a:srgbClr val="000000"/>
                </a:solidFill>
                <a:latin typeface="Verdana" pitchFamily="34" charset="0"/>
              </a:rPr>
              <a:t>Cortex-A12</a:t>
            </a:r>
            <a:endParaRPr lang="en-US" altLang="hu-HU" sz="1000" b="1" dirty="0" smtClean="0">
              <a:solidFill>
                <a:srgbClr val="000000"/>
              </a:solidFill>
              <a:latin typeface="Verdana" pitchFamily="34" charset="0"/>
            </a:endParaRPr>
          </a:p>
          <a:p>
            <a:pPr algn="ctr">
              <a:spcBef>
                <a:spcPct val="0"/>
              </a:spcBef>
              <a:buFontTx/>
              <a:buNone/>
            </a:pPr>
            <a:r>
              <a:rPr lang="en-US" altLang="hu-HU" sz="1000" dirty="0" err="1" smtClean="0">
                <a:solidFill>
                  <a:srgbClr val="000000"/>
                </a:solidFill>
                <a:latin typeface="Verdana" pitchFamily="34" charset="0"/>
              </a:rPr>
              <a:t>ARMv</a:t>
            </a:r>
            <a:r>
              <a:rPr lang="hu-HU" altLang="hu-HU" sz="1000" dirty="0" smtClean="0">
                <a:solidFill>
                  <a:srgbClr val="000000"/>
                </a:solidFill>
                <a:latin typeface="Verdana" pitchFamily="34" charset="0"/>
              </a:rPr>
              <a:t>7</a:t>
            </a:r>
            <a:endParaRPr lang="en-US" altLang="hu-HU" sz="1000" dirty="0" smtClean="0">
              <a:solidFill>
                <a:srgbClr val="000000"/>
              </a:solidFill>
              <a:latin typeface="Verdana" pitchFamily="34" charset="0"/>
            </a:endParaRPr>
          </a:p>
          <a:p>
            <a:pPr algn="ctr">
              <a:spcBef>
                <a:spcPct val="0"/>
              </a:spcBef>
              <a:buFontTx/>
              <a:buNone/>
            </a:pPr>
            <a:r>
              <a:rPr lang="en-US" altLang="hu-HU" sz="1000" dirty="0" smtClean="0">
                <a:solidFill>
                  <a:srgbClr val="000000"/>
                </a:solidFill>
                <a:latin typeface="Verdana" pitchFamily="34" charset="0"/>
              </a:rPr>
              <a:t>2</a:t>
            </a:r>
            <a:r>
              <a:rPr lang="hu-HU" altLang="hu-HU" sz="1000" dirty="0" smtClean="0">
                <a:solidFill>
                  <a:srgbClr val="000000"/>
                </a:solidFill>
                <a:latin typeface="Verdana" pitchFamily="34" charset="0"/>
              </a:rPr>
              <a:t>8</a:t>
            </a:r>
            <a:r>
              <a:rPr lang="en-US" altLang="hu-HU" sz="1000" dirty="0" smtClean="0">
                <a:solidFill>
                  <a:srgbClr val="000000"/>
                </a:solidFill>
                <a:latin typeface="Verdana" pitchFamily="34" charset="0"/>
              </a:rPr>
              <a:t> nm</a:t>
            </a:r>
            <a:endParaRPr lang="hu-HU" altLang="hu-HU" sz="1000" dirty="0">
              <a:solidFill>
                <a:srgbClr val="000000"/>
              </a:solidFill>
              <a:latin typeface="Verdana" pitchFamily="34" charset="0"/>
            </a:endParaRPr>
          </a:p>
        </p:txBody>
      </p:sp>
      <p:cxnSp>
        <p:nvCxnSpPr>
          <p:cNvPr id="10" name="Straight Connector 9"/>
          <p:cNvCxnSpPr/>
          <p:nvPr/>
        </p:nvCxnSpPr>
        <p:spPr bwMode="auto">
          <a:xfrm>
            <a:off x="5697125" y="3834045"/>
            <a:ext cx="1008000" cy="587048"/>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6123403" y="3654025"/>
            <a:ext cx="158787" cy="1008000"/>
          </a:xfrm>
          <a:prstGeom prst="lin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Rounded Rectangle 92"/>
          <p:cNvSpPr/>
          <p:nvPr/>
        </p:nvSpPr>
        <p:spPr>
          <a:xfrm rot="21398466">
            <a:off x="7002779" y="4681113"/>
            <a:ext cx="1296000" cy="115200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72250429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(2)</a:t>
            </a:r>
            <a:endParaRPr lang="en-US" dirty="0">
              <a:solidFill>
                <a:srgbClr val="FFFFFF"/>
              </a:solidFill>
            </a:endParaRPr>
          </a:p>
        </p:txBody>
      </p:sp>
      <p:sp>
        <p:nvSpPr>
          <p:cNvPr id="3" name="TextBox 2"/>
          <p:cNvSpPr txBox="1"/>
          <p:nvPr/>
        </p:nvSpPr>
        <p:spPr>
          <a:xfrm>
            <a:off x="243576" y="1001350"/>
            <a:ext cx="8786380" cy="2174954"/>
          </a:xfrm>
          <a:prstGeom prst="rect">
            <a:avLst/>
          </a:prstGeom>
          <a:noFill/>
        </p:spPr>
        <p:txBody>
          <a:bodyPr wrap="none" rtlCol="0">
            <a:spAutoFit/>
          </a:bodyPr>
          <a:lstStyle/>
          <a:p>
            <a:pPr marL="285750" indent="-285750">
              <a:spcAft>
                <a:spcPts val="600"/>
              </a:spcAft>
              <a:buClr>
                <a:srgbClr val="000000"/>
              </a:buClr>
              <a:buFont typeface="Arial" panose="020B0604020202020204" pitchFamily="34" charset="0"/>
              <a:buChar char="•"/>
            </a:pPr>
            <a:r>
              <a:rPr lang="en-US" sz="1600" dirty="0" smtClean="0">
                <a:solidFill>
                  <a:srgbClr val="0070C0"/>
                </a:solidFill>
              </a:rPr>
              <a:t>1</a:t>
            </a:r>
            <a:r>
              <a:rPr lang="hu-HU" sz="1600" dirty="0" smtClean="0">
                <a:solidFill>
                  <a:srgbClr val="0070C0"/>
                </a:solidFill>
              </a:rPr>
              <a:t>1</a:t>
            </a:r>
            <a:r>
              <a:rPr lang="en-US" sz="1600" dirty="0" smtClean="0">
                <a:solidFill>
                  <a:srgbClr val="0070C0"/>
                </a:solidFill>
              </a:rPr>
              <a:t>/201</a:t>
            </a:r>
            <a:r>
              <a:rPr lang="hu-HU" sz="1600" dirty="0" smtClean="0">
                <a:solidFill>
                  <a:srgbClr val="0070C0"/>
                </a:solidFill>
              </a:rPr>
              <a:t>5</a:t>
            </a:r>
            <a:r>
              <a:rPr lang="en-US" sz="1600" dirty="0" smtClean="0">
                <a:solidFill>
                  <a:srgbClr val="000000"/>
                </a:solidFill>
              </a:rPr>
              <a:t>: Announced with immediate availability for licensing.</a:t>
            </a:r>
            <a:endParaRPr lang="en-US" sz="1600" dirty="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End of 2016:</a:t>
            </a:r>
            <a:r>
              <a:rPr lang="en-US" sz="1600" dirty="0" smtClean="0">
                <a:solidFill>
                  <a:srgbClr val="0070C0"/>
                </a:solidFill>
              </a:rPr>
              <a:t> First mobile devices with the Cortex-A</a:t>
            </a:r>
            <a:r>
              <a:rPr lang="hu-HU" sz="1600" dirty="0" smtClean="0">
                <a:solidFill>
                  <a:srgbClr val="0070C0"/>
                </a:solidFill>
              </a:rPr>
              <a:t>35 expected</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It is the </a:t>
            </a:r>
            <a:r>
              <a:rPr lang="en-US" sz="1600" dirty="0" smtClean="0">
                <a:solidFill>
                  <a:srgbClr val="0070C0"/>
                </a:solidFill>
                <a:ea typeface="Verdana" panose="020B0604030504040204" pitchFamily="34" charset="0"/>
                <a:cs typeface="Verdana" panose="020B0604030504040204" pitchFamily="34" charset="0"/>
              </a:rPr>
              <a:t>successor </a:t>
            </a:r>
            <a:r>
              <a:rPr lang="en-US" sz="1600" dirty="0">
                <a:solidFill>
                  <a:srgbClr val="0070C0"/>
                </a:solidFill>
                <a:ea typeface="Verdana" panose="020B0604030504040204" pitchFamily="34" charset="0"/>
                <a:cs typeface="Verdana" panose="020B0604030504040204" pitchFamily="34" charset="0"/>
              </a:rPr>
              <a:t>to the </a:t>
            </a:r>
            <a:r>
              <a:rPr lang="en-US" sz="1600" dirty="0" smtClean="0">
                <a:solidFill>
                  <a:srgbClr val="0070C0"/>
                </a:solidFill>
                <a:ea typeface="Verdana" panose="020B0604030504040204" pitchFamily="34" charset="0"/>
                <a:cs typeface="Verdana" panose="020B0604030504040204" pitchFamily="34" charset="0"/>
              </a:rPr>
              <a:t>Cortex-A</a:t>
            </a:r>
            <a:r>
              <a:rPr lang="hu-HU" sz="1600" dirty="0" smtClean="0">
                <a:solidFill>
                  <a:srgbClr val="0070C0"/>
                </a:solidFill>
                <a:ea typeface="Verdana" panose="020B0604030504040204" pitchFamily="34" charset="0"/>
                <a:cs typeface="Verdana" panose="020B0604030504040204" pitchFamily="34" charset="0"/>
              </a:rPr>
              <a:t>53</a:t>
            </a:r>
            <a:r>
              <a:rPr lang="en-US" sz="1600" dirty="0" smtClean="0">
                <a:solidFill>
                  <a:srgbClr val="000000"/>
                </a:solidFill>
                <a:ea typeface="Verdana" panose="020B0604030504040204" pitchFamily="34" charset="0"/>
                <a:cs typeface="Verdana" panose="020B0604030504040204" pitchFamily="34" charset="0"/>
              </a:rPr>
              <a:t>.</a:t>
            </a:r>
            <a:endParaRPr lang="hu-HU" sz="1600" dirty="0" smtClean="0">
              <a:solidFill>
                <a:srgbClr val="000000"/>
              </a:solidFill>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hu-HU" sz="1600" dirty="0" smtClean="0">
                <a:solidFill>
                  <a:srgbClr val="000000"/>
                </a:solidFill>
                <a:ea typeface="Verdana" panose="020B0604030504040204" pitchFamily="34" charset="0"/>
                <a:cs typeface="Verdana" panose="020B0604030504040204" pitchFamily="34" charset="0"/>
              </a:rPr>
              <a:t>It is the </a:t>
            </a:r>
            <a:r>
              <a:rPr lang="hu-HU" sz="1600" dirty="0" smtClean="0">
                <a:solidFill>
                  <a:srgbClr val="0070C0"/>
                </a:solidFill>
                <a:ea typeface="Verdana" panose="020B0604030504040204" pitchFamily="34" charset="0"/>
                <a:cs typeface="Verdana" panose="020B0604030504040204" pitchFamily="34" charset="0"/>
              </a:rPr>
              <a:t>smallest, most efficient </a:t>
            </a:r>
            <a:r>
              <a:rPr lang="hu-HU" sz="1600" dirty="0" smtClean="0">
                <a:solidFill>
                  <a:srgbClr val="000000"/>
                </a:solidFill>
                <a:ea typeface="Verdana" panose="020B0604030504040204" pitchFamily="34" charset="0"/>
                <a:cs typeface="Verdana" panose="020B0604030504040204" pitchFamily="34" charset="0"/>
              </a:rPr>
              <a:t>model of the Cortex series.</a:t>
            </a:r>
            <a:endParaRPr lang="en-US" sz="1600" dirty="0" smtClean="0">
              <a:solidFill>
                <a:srgbClr val="000000"/>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The A</a:t>
            </a:r>
            <a:r>
              <a:rPr lang="hu-HU" sz="1600" dirty="0" smtClean="0">
                <a:solidFill>
                  <a:srgbClr val="000000"/>
                </a:solidFill>
                <a:ea typeface="Verdana" panose="020B0604030504040204" pitchFamily="34" charset="0"/>
                <a:cs typeface="Verdana" panose="020B0604030504040204" pitchFamily="34" charset="0"/>
              </a:rPr>
              <a:t>35</a:t>
            </a:r>
            <a:r>
              <a:rPr lang="en-US" sz="1600" dirty="0" smtClean="0">
                <a:solidFill>
                  <a:srgbClr val="000000"/>
                </a:solidFill>
                <a:ea typeface="Verdana" panose="020B0604030504040204" pitchFamily="34" charset="0"/>
                <a:cs typeface="Verdana" panose="020B0604030504040204" pitchFamily="34" charset="0"/>
              </a:rPr>
              <a:t> models can </a:t>
            </a:r>
            <a:r>
              <a:rPr lang="en-US" sz="1600" dirty="0">
                <a:solidFill>
                  <a:srgbClr val="000000"/>
                </a:solidFill>
                <a:ea typeface="Verdana" panose="020B0604030504040204" pitchFamily="34" charset="0"/>
                <a:cs typeface="Verdana" panose="020B0604030504040204" pitchFamily="34" charset="0"/>
              </a:rPr>
              <a:t>be </a:t>
            </a:r>
            <a:r>
              <a:rPr lang="en-US" sz="1600" dirty="0">
                <a:solidFill>
                  <a:srgbClr val="0070C0"/>
                </a:solidFill>
                <a:ea typeface="Verdana" panose="020B0604030504040204" pitchFamily="34" charset="0"/>
                <a:cs typeface="Verdana" panose="020B0604030504040204" pitchFamily="34" charset="0"/>
              </a:rPr>
              <a:t>used </a:t>
            </a:r>
            <a:r>
              <a:rPr lang="hu-HU" sz="1600" dirty="0" smtClean="0">
                <a:solidFill>
                  <a:srgbClr val="0070C0"/>
                </a:solidFill>
                <a:ea typeface="Verdana" panose="020B0604030504040204" pitchFamily="34" charset="0"/>
                <a:cs typeface="Verdana" panose="020B0604030504040204" pitchFamily="34" charset="0"/>
              </a:rPr>
              <a:t>either as stand alone processors or as components</a:t>
            </a:r>
          </a:p>
          <a:p>
            <a:pPr>
              <a:spcAft>
                <a:spcPts val="400"/>
              </a:spcAft>
            </a:pPr>
            <a:r>
              <a:rPr lang="hu-HU" sz="1600" dirty="0">
                <a:solidFill>
                  <a:srgbClr val="0070C0"/>
                </a:solidFill>
                <a:ea typeface="Verdana" panose="020B0604030504040204" pitchFamily="34" charset="0"/>
                <a:cs typeface="Verdana" panose="020B0604030504040204" pitchFamily="34" charset="0"/>
              </a:rPr>
              <a:t> </a:t>
            </a:r>
            <a:r>
              <a:rPr lang="hu-HU" sz="1600" dirty="0" smtClean="0">
                <a:solidFill>
                  <a:srgbClr val="0070C0"/>
                </a:solidFill>
                <a:ea typeface="Verdana" panose="020B0604030504040204" pitchFamily="34" charset="0"/>
                <a:cs typeface="Verdana" panose="020B0604030504040204" pitchFamily="34" charset="0"/>
              </a:rPr>
              <a:t>     in a big-LITTLE </a:t>
            </a:r>
            <a:r>
              <a:rPr lang="en-US" sz="1600" dirty="0" smtClean="0">
                <a:solidFill>
                  <a:srgbClr val="0070C0"/>
                </a:solidFill>
                <a:ea typeface="Verdana" panose="020B0604030504040204" pitchFamily="34" charset="0"/>
                <a:cs typeface="Verdana" panose="020B0604030504040204" pitchFamily="34" charset="0"/>
              </a:rPr>
              <a:t>configuration</a:t>
            </a:r>
            <a:r>
              <a:rPr lang="en-US" sz="1600" dirty="0" smtClean="0">
                <a:solidFill>
                  <a:srgbClr val="000000"/>
                </a:solidFill>
                <a:ea typeface="Verdana" panose="020B0604030504040204" pitchFamily="34" charset="0"/>
                <a:cs typeface="Verdana" panose="020B0604030504040204" pitchFamily="34" charset="0"/>
              </a:rPr>
              <a:t>.</a:t>
            </a:r>
          </a:p>
          <a:p>
            <a:pPr marL="285750" indent="-285750">
              <a:spcAft>
                <a:spcPts val="600"/>
              </a:spcAft>
              <a:buFont typeface="Arial" panose="020B0604020202020204" pitchFamily="34" charset="0"/>
              <a:buChar char="•"/>
            </a:pPr>
            <a:r>
              <a:rPr lang="en-US" sz="1600" dirty="0">
                <a:solidFill>
                  <a:srgbClr val="000000"/>
                </a:solidFill>
                <a:ea typeface="Verdana" panose="020B0604030504040204" pitchFamily="34" charset="0"/>
                <a:cs typeface="Verdana" panose="020B0604030504040204" pitchFamily="34" charset="0"/>
              </a:rPr>
              <a:t>T</a:t>
            </a:r>
            <a:r>
              <a:rPr lang="en-US" sz="1600" dirty="0" smtClean="0">
                <a:solidFill>
                  <a:srgbClr val="000000"/>
                </a:solidFill>
                <a:ea typeface="Verdana" panose="020B0604030504040204" pitchFamily="34" charset="0"/>
                <a:cs typeface="Verdana" panose="020B0604030504040204" pitchFamily="34" charset="0"/>
              </a:rPr>
              <a:t>arget process technology: </a:t>
            </a:r>
            <a:r>
              <a:rPr lang="hu-HU" sz="1600" dirty="0" smtClean="0">
                <a:solidFill>
                  <a:srgbClr val="0070C0"/>
                </a:solidFill>
                <a:ea typeface="Verdana" panose="020B0604030504040204" pitchFamily="34" charset="0"/>
                <a:cs typeface="Verdana" panose="020B0604030504040204" pitchFamily="34" charset="0"/>
              </a:rPr>
              <a:t>16/14</a:t>
            </a:r>
            <a:r>
              <a:rPr lang="en-US" sz="1600" dirty="0" smtClean="0">
                <a:solidFill>
                  <a:srgbClr val="0070C0"/>
                </a:solidFill>
                <a:ea typeface="Verdana" panose="020B0604030504040204" pitchFamily="34" charset="0"/>
                <a:cs typeface="Verdana" panose="020B0604030504040204" pitchFamily="34" charset="0"/>
              </a:rPr>
              <a:t> nm</a:t>
            </a:r>
            <a:r>
              <a:rPr lang="en-US" sz="1600" dirty="0" smtClean="0">
                <a:solidFill>
                  <a:srgbClr val="000000"/>
                </a:solidFill>
                <a:ea typeface="Verdana" panose="020B0604030504040204" pitchFamily="34" charset="0"/>
                <a:cs typeface="Verdana" panose="020B0604030504040204" pitchFamily="34" charset="0"/>
              </a:rPr>
              <a:t>.</a:t>
            </a:r>
            <a:endParaRPr lang="en-US" sz="1600" dirty="0">
              <a:solidFill>
                <a:srgbClr val="000000"/>
              </a:solidFill>
            </a:endParaRPr>
          </a:p>
        </p:txBody>
      </p:sp>
      <p:sp>
        <p:nvSpPr>
          <p:cNvPr id="4" name="Rectangle 3"/>
          <p:cNvSpPr/>
          <p:nvPr/>
        </p:nvSpPr>
        <p:spPr>
          <a:xfrm>
            <a:off x="75693" y="505328"/>
            <a:ext cx="4185698" cy="369332"/>
          </a:xfrm>
          <a:prstGeom prst="rect">
            <a:avLst/>
          </a:prstGeom>
        </p:spPr>
        <p:txBody>
          <a:bodyPr wrap="none">
            <a:spAutoFit/>
          </a:bodyPr>
          <a:lstStyle/>
          <a:p>
            <a:r>
              <a:rPr lang="en-US" dirty="0" smtClean="0">
                <a:solidFill>
                  <a:srgbClr val="2D2D8A"/>
                </a:solidFill>
              </a:rPr>
              <a:t>The </a:t>
            </a:r>
            <a:r>
              <a:rPr lang="hu-HU" dirty="0" smtClean="0">
                <a:solidFill>
                  <a:srgbClr val="2D2D8A"/>
                </a:solidFill>
              </a:rPr>
              <a:t>low power </a:t>
            </a:r>
            <a:r>
              <a:rPr lang="en-US" dirty="0" smtClean="0">
                <a:solidFill>
                  <a:srgbClr val="2D2D8A"/>
                </a:solidFill>
              </a:rPr>
              <a:t>Cortex-A</a:t>
            </a:r>
            <a:r>
              <a:rPr lang="hu-HU" dirty="0" smtClean="0">
                <a:solidFill>
                  <a:srgbClr val="2D2D8A"/>
                </a:solidFill>
              </a:rPr>
              <a:t>35 -2</a:t>
            </a:r>
            <a:r>
              <a:rPr lang="en-US" dirty="0" smtClean="0">
                <a:solidFill>
                  <a:srgbClr val="2D2D8A"/>
                </a:solidFill>
              </a:rPr>
              <a:t> </a:t>
            </a:r>
            <a:r>
              <a:rPr lang="en-US" dirty="0" smtClean="0">
                <a:solidFill>
                  <a:srgbClr val="000000"/>
                </a:solidFill>
              </a:rPr>
              <a:t>[</a:t>
            </a:r>
            <a:r>
              <a:rPr lang="hu-HU" dirty="0" smtClean="0">
                <a:solidFill>
                  <a:srgbClr val="000000"/>
                </a:solidFill>
              </a:rPr>
              <a:t>90</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13618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5</a:t>
            </a:r>
            <a:r>
              <a:rPr lang="hu-HU" dirty="0">
                <a:solidFill>
                  <a:srgbClr val="FFFFFF"/>
                </a:solidFill>
              </a:rPr>
              <a:t>)</a:t>
            </a:r>
            <a:endParaRPr lang="en-US" dirty="0">
              <a:solidFill>
                <a:srgbClr val="FFFFFF"/>
              </a:solidFill>
            </a:endParaRPr>
          </a:p>
        </p:txBody>
      </p:sp>
      <p:grpSp>
        <p:nvGrpSpPr>
          <p:cNvPr id="3" name="Group 2"/>
          <p:cNvGrpSpPr/>
          <p:nvPr/>
        </p:nvGrpSpPr>
        <p:grpSpPr>
          <a:xfrm>
            <a:off x="216166" y="1138843"/>
            <a:ext cx="8604799" cy="5392652"/>
            <a:chOff x="64897" y="1138843"/>
            <a:chExt cx="8604799" cy="5392652"/>
          </a:xfrm>
        </p:grpSpPr>
        <p:grpSp>
          <p:nvGrpSpPr>
            <p:cNvPr id="4" name="Group 3"/>
            <p:cNvGrpSpPr/>
            <p:nvPr/>
          </p:nvGrpSpPr>
          <p:grpSpPr>
            <a:xfrm>
              <a:off x="64897" y="1138844"/>
              <a:ext cx="8604799" cy="5392651"/>
              <a:chOff x="64897" y="1332224"/>
              <a:chExt cx="8604799"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(2014)</a:t>
                </a: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TextBox 42"/>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4" name="TextBox 43"/>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6" name="TextBox 45"/>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6" name="TextBox 65"/>
          <p:cNvSpPr txBox="1"/>
          <p:nvPr/>
        </p:nvSpPr>
        <p:spPr>
          <a:xfrm>
            <a:off x="73902" y="505236"/>
            <a:ext cx="9484776" cy="369332"/>
          </a:xfrm>
          <a:prstGeom prst="rect">
            <a:avLst/>
          </a:prstGeom>
          <a:noFill/>
        </p:spPr>
        <p:txBody>
          <a:bodyPr wrap="none" rtlCol="0">
            <a:spAutoFit/>
          </a:bodyPr>
          <a:lstStyle/>
          <a:p>
            <a:r>
              <a:rPr lang="en-US" dirty="0">
                <a:solidFill>
                  <a:srgbClr val="333399"/>
                </a:solidFill>
              </a:rPr>
              <a:t>Main extensions introduced </a:t>
            </a:r>
            <a:r>
              <a:rPr lang="hu-HU" dirty="0" smtClean="0">
                <a:solidFill>
                  <a:srgbClr val="333399"/>
                </a:solidFill>
              </a:rPr>
              <a:t>in</a:t>
            </a:r>
            <a:r>
              <a:rPr lang="en-US" dirty="0" smtClean="0">
                <a:solidFill>
                  <a:srgbClr val="333399"/>
                </a:solidFill>
              </a:rPr>
              <a:t> ARM’s basic ISA (simplified) -</a:t>
            </a:r>
            <a:r>
              <a:rPr lang="hu-HU" dirty="0" smtClean="0">
                <a:solidFill>
                  <a:srgbClr val="333399"/>
                </a:solidFill>
              </a:rPr>
              <a:t>2 </a:t>
            </a:r>
            <a:r>
              <a:rPr lang="hu-HU" dirty="0" smtClean="0">
                <a:solidFill>
                  <a:schemeClr val="accent6"/>
                </a:solidFill>
              </a:rPr>
              <a:t>(Based on [64])</a:t>
            </a:r>
            <a:endParaRPr lang="en-US" dirty="0">
              <a:solidFill>
                <a:schemeClr val="accent6"/>
              </a:solidFill>
            </a:endParaRPr>
          </a:p>
        </p:txBody>
      </p:sp>
      <p:sp>
        <p:nvSpPr>
          <p:cNvPr id="67" name="TextBox 66"/>
          <p:cNvSpPr txBox="1"/>
          <p:nvPr/>
        </p:nvSpPr>
        <p:spPr>
          <a:xfrm>
            <a:off x="448132" y="6551527"/>
            <a:ext cx="2889702" cy="292388"/>
          </a:xfrm>
          <a:prstGeom prst="rect">
            <a:avLst/>
          </a:prstGeom>
          <a:noFill/>
        </p:spPr>
        <p:txBody>
          <a:bodyPr wrap="none" rtlCol="0">
            <a:spAutoFit/>
          </a:bodyPr>
          <a:lstStyle/>
          <a:p>
            <a:pPr lvl="0"/>
            <a:r>
              <a:rPr lang="hu-HU" sz="1300" dirty="0">
                <a:solidFill>
                  <a:srgbClr val="000000"/>
                </a:solidFill>
              </a:rPr>
              <a:t>Remarks: See on the </a:t>
            </a:r>
            <a:r>
              <a:rPr lang="hu-HU" sz="1300" dirty="0" smtClean="0">
                <a:solidFill>
                  <a:srgbClr val="000000"/>
                </a:solidFill>
              </a:rPr>
              <a:t>next slide.</a:t>
            </a:r>
            <a:endParaRPr lang="en-US" dirty="0"/>
          </a:p>
        </p:txBody>
      </p:sp>
      <p:grpSp>
        <p:nvGrpSpPr>
          <p:cNvPr id="68" name="Group 67"/>
          <p:cNvGrpSpPr/>
          <p:nvPr/>
        </p:nvGrpSpPr>
        <p:grpSpPr>
          <a:xfrm>
            <a:off x="6445763" y="3293985"/>
            <a:ext cx="2358120" cy="360000"/>
            <a:chOff x="6291215" y="3293985"/>
            <a:chExt cx="2358120" cy="360000"/>
          </a:xfrm>
        </p:grpSpPr>
        <p:sp>
          <p:nvSpPr>
            <p:cNvPr id="69"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0"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1"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555402786"/>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(3)</a:t>
            </a:r>
            <a:endParaRPr lang="en-US" dirty="0">
              <a:solidFill>
                <a:srgbClr val="FFFFFF"/>
              </a:solidFill>
            </a:endParaRPr>
          </a:p>
        </p:txBody>
      </p:sp>
      <p:pic>
        <p:nvPicPr>
          <p:cNvPr id="1026" name="Picture 2" descr="Cortex-A35-chip-diagram-16-LG.png (1245×1333)"/>
          <p:cNvPicPr>
            <a:picLocks noChangeAspect="1" noChangeArrowheads="1"/>
          </p:cNvPicPr>
          <p:nvPr/>
        </p:nvPicPr>
        <p:blipFill rotWithShape="1">
          <a:blip r:embed="rId2">
            <a:extLst>
              <a:ext uri="{28A0092B-C50C-407E-A947-70E740481C1C}">
                <a14:useLocalDpi xmlns:a14="http://schemas.microsoft.com/office/drawing/2010/main" val="0"/>
              </a:ext>
            </a:extLst>
          </a:blip>
          <a:srcRect t="18166"/>
          <a:stretch/>
        </p:blipFill>
        <p:spPr bwMode="auto">
          <a:xfrm>
            <a:off x="160331" y="1278385"/>
            <a:ext cx="4803603" cy="4997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576" y="507870"/>
            <a:ext cx="5782609" cy="369332"/>
          </a:xfrm>
          <a:prstGeom prst="rect">
            <a:avLst/>
          </a:prstGeom>
          <a:noFill/>
        </p:spPr>
        <p:txBody>
          <a:bodyPr wrap="none" rtlCol="0">
            <a:spAutoFit/>
          </a:bodyPr>
          <a:lstStyle/>
          <a:p>
            <a:r>
              <a:rPr lang="en-US" dirty="0" smtClean="0">
                <a:solidFill>
                  <a:srgbClr val="2D2D8A"/>
                </a:solidFill>
              </a:rPr>
              <a:t>High level block diagram of the Cortex-A</a:t>
            </a:r>
            <a:r>
              <a:rPr lang="hu-HU" dirty="0" smtClean="0">
                <a:solidFill>
                  <a:srgbClr val="2D2D8A"/>
                </a:solidFill>
              </a:rPr>
              <a:t>35</a:t>
            </a:r>
            <a:r>
              <a:rPr lang="en-US" dirty="0" smtClean="0">
                <a:solidFill>
                  <a:srgbClr val="2D2D8A"/>
                </a:solidFill>
              </a:rPr>
              <a:t> </a:t>
            </a:r>
            <a:r>
              <a:rPr lang="en-US" dirty="0" smtClean="0">
                <a:solidFill>
                  <a:srgbClr val="000000"/>
                </a:solidFill>
              </a:rPr>
              <a:t>[</a:t>
            </a:r>
            <a:r>
              <a:rPr lang="hu-HU" dirty="0" smtClean="0">
                <a:solidFill>
                  <a:srgbClr val="000000"/>
                </a:solidFill>
              </a:rPr>
              <a:t>94</a:t>
            </a:r>
            <a:r>
              <a:rPr lang="en-US" dirty="0" smtClean="0">
                <a:solidFill>
                  <a:srgbClr val="000000"/>
                </a:solidFill>
              </a:rPr>
              <a:t>]</a:t>
            </a:r>
            <a:endParaRPr lang="en-US" dirty="0">
              <a:solidFill>
                <a:srgbClr val="000000"/>
              </a:solidFill>
            </a:endParaRPr>
          </a:p>
        </p:txBody>
      </p:sp>
      <p:sp>
        <p:nvSpPr>
          <p:cNvPr id="8" name="TextBox 7"/>
          <p:cNvSpPr txBox="1"/>
          <p:nvPr/>
        </p:nvSpPr>
        <p:spPr>
          <a:xfrm>
            <a:off x="5292080" y="1331331"/>
            <a:ext cx="3783343" cy="5150128"/>
          </a:xfrm>
          <a:prstGeom prst="rect">
            <a:avLst/>
          </a:prstGeom>
          <a:noFill/>
        </p:spPr>
        <p:txBody>
          <a:bodyPr wrap="none" rtlCol="0">
            <a:spAutoFit/>
          </a:bodyPr>
          <a:lstStyle/>
          <a:p>
            <a:pPr>
              <a:spcAft>
                <a:spcPts val="400"/>
              </a:spcAft>
            </a:pPr>
            <a:r>
              <a:rPr lang="hu-HU" sz="1350" dirty="0" smtClean="0">
                <a:solidFill>
                  <a:srgbClr val="000000"/>
                </a:solidFill>
              </a:rPr>
              <a:t>ECC:    </a:t>
            </a:r>
            <a:r>
              <a:rPr lang="hu-HU" sz="1350" b="1" dirty="0" smtClean="0">
                <a:solidFill>
                  <a:srgbClr val="000000"/>
                </a:solidFill>
              </a:rPr>
              <a:t>E</a:t>
            </a:r>
            <a:r>
              <a:rPr lang="hu-HU" sz="1350" dirty="0" smtClean="0">
                <a:solidFill>
                  <a:srgbClr val="000000"/>
                </a:solidFill>
              </a:rPr>
              <a:t>rror </a:t>
            </a:r>
            <a:r>
              <a:rPr lang="hu-HU" sz="1350" b="1" dirty="0" smtClean="0">
                <a:solidFill>
                  <a:srgbClr val="000000"/>
                </a:solidFill>
              </a:rPr>
              <a:t>C</a:t>
            </a:r>
            <a:r>
              <a:rPr lang="hu-HU" sz="1350" dirty="0" smtClean="0">
                <a:solidFill>
                  <a:srgbClr val="000000"/>
                </a:solidFill>
              </a:rPr>
              <a:t>orrecting </a:t>
            </a:r>
            <a:r>
              <a:rPr lang="hu-HU" sz="1350" b="1" dirty="0" smtClean="0">
                <a:solidFill>
                  <a:srgbClr val="000000"/>
                </a:solidFill>
              </a:rPr>
              <a:t>C</a:t>
            </a:r>
            <a:r>
              <a:rPr lang="hu-HU" sz="1350" dirty="0" smtClean="0">
                <a:solidFill>
                  <a:srgbClr val="000000"/>
                </a:solidFill>
              </a:rPr>
              <a:t>ode</a:t>
            </a:r>
          </a:p>
          <a:p>
            <a:pPr>
              <a:spcAft>
                <a:spcPts val="200"/>
              </a:spcAft>
            </a:pPr>
            <a:r>
              <a:rPr lang="hu-HU" sz="1350" dirty="0" smtClean="0">
                <a:solidFill>
                  <a:srgbClr val="000000"/>
                </a:solidFill>
              </a:rPr>
              <a:t>ACP:    </a:t>
            </a:r>
            <a:r>
              <a:rPr lang="hu-HU" sz="1350" b="1" dirty="0" smtClean="0">
                <a:solidFill>
                  <a:srgbClr val="000000"/>
                </a:solidFill>
              </a:rPr>
              <a:t>A</a:t>
            </a:r>
            <a:r>
              <a:rPr lang="hu-HU" sz="1350" dirty="0" smtClean="0">
                <a:solidFill>
                  <a:srgbClr val="000000"/>
                </a:solidFill>
              </a:rPr>
              <a:t>ccelerator </a:t>
            </a:r>
            <a:r>
              <a:rPr lang="hu-HU" sz="1350" b="1" dirty="0" smtClean="0">
                <a:solidFill>
                  <a:srgbClr val="000000"/>
                </a:solidFill>
              </a:rPr>
              <a:t>C</a:t>
            </a:r>
            <a:r>
              <a:rPr lang="hu-HU" sz="1350" dirty="0" smtClean="0">
                <a:solidFill>
                  <a:srgbClr val="000000"/>
                </a:solidFill>
              </a:rPr>
              <a:t>oherence </a:t>
            </a:r>
            <a:r>
              <a:rPr lang="hu-HU" sz="1350" b="1" dirty="0" smtClean="0">
                <a:solidFill>
                  <a:srgbClr val="000000"/>
                </a:solidFill>
              </a:rPr>
              <a:t>P</a:t>
            </a:r>
            <a:r>
              <a:rPr lang="hu-HU" sz="1350" dirty="0" smtClean="0">
                <a:solidFill>
                  <a:srgbClr val="000000"/>
                </a:solidFill>
              </a:rPr>
              <a:t>ort</a:t>
            </a:r>
          </a:p>
          <a:p>
            <a:r>
              <a:rPr lang="hu-HU" sz="1350" dirty="0">
                <a:solidFill>
                  <a:srgbClr val="000000"/>
                </a:solidFill>
              </a:rPr>
              <a:t> </a:t>
            </a:r>
            <a:r>
              <a:rPr lang="hu-HU" sz="1350" dirty="0" smtClean="0">
                <a:solidFill>
                  <a:srgbClr val="000000"/>
                </a:solidFill>
              </a:rPr>
              <a:t>            (to connect non-cached </a:t>
            </a:r>
          </a:p>
          <a:p>
            <a:pPr>
              <a:spcAft>
                <a:spcPts val="400"/>
              </a:spcAft>
            </a:pPr>
            <a:r>
              <a:rPr lang="hu-HU" sz="1350" dirty="0" smtClean="0">
                <a:solidFill>
                  <a:srgbClr val="000000"/>
                </a:solidFill>
              </a:rPr>
              <a:t>             coherent data sources)</a:t>
            </a:r>
          </a:p>
          <a:p>
            <a:pPr>
              <a:spcAft>
                <a:spcPts val="400"/>
              </a:spcAft>
            </a:pPr>
            <a:r>
              <a:rPr lang="hu-HU" sz="1350" dirty="0" smtClean="0">
                <a:solidFill>
                  <a:srgbClr val="000000"/>
                </a:solidFill>
              </a:rPr>
              <a:t>SCU:    </a:t>
            </a:r>
            <a:r>
              <a:rPr lang="hu-HU" sz="1350" b="1" dirty="0" smtClean="0">
                <a:solidFill>
                  <a:srgbClr val="000000"/>
                </a:solidFill>
              </a:rPr>
              <a:t>S</a:t>
            </a:r>
            <a:r>
              <a:rPr lang="hu-HU" sz="1350" dirty="0" smtClean="0">
                <a:solidFill>
                  <a:srgbClr val="000000"/>
                </a:solidFill>
              </a:rPr>
              <a:t>noop </a:t>
            </a:r>
            <a:r>
              <a:rPr lang="hu-HU" sz="1350" b="1" dirty="0" smtClean="0">
                <a:solidFill>
                  <a:srgbClr val="000000"/>
                </a:solidFill>
              </a:rPr>
              <a:t>C</a:t>
            </a:r>
            <a:r>
              <a:rPr lang="hu-HU" sz="1350" dirty="0" smtClean="0">
                <a:solidFill>
                  <a:srgbClr val="000000"/>
                </a:solidFill>
              </a:rPr>
              <a:t>ontrol </a:t>
            </a:r>
            <a:r>
              <a:rPr lang="hu-HU" sz="1350" b="1" dirty="0" smtClean="0">
                <a:solidFill>
                  <a:srgbClr val="000000"/>
                </a:solidFill>
              </a:rPr>
              <a:t>U</a:t>
            </a:r>
            <a:r>
              <a:rPr lang="hu-HU" sz="1350" dirty="0" smtClean="0">
                <a:solidFill>
                  <a:srgbClr val="000000"/>
                </a:solidFill>
              </a:rPr>
              <a:t>nit</a:t>
            </a:r>
          </a:p>
          <a:p>
            <a:r>
              <a:rPr lang="hu-HU" sz="1350" dirty="0">
                <a:solidFill>
                  <a:srgbClr val="000000"/>
                </a:solidFill>
              </a:rPr>
              <a:t> </a:t>
            </a:r>
            <a:r>
              <a:rPr lang="hu-HU" sz="1350" dirty="0" smtClean="0">
                <a:solidFill>
                  <a:srgbClr val="000000"/>
                </a:solidFill>
              </a:rPr>
              <a:t>            (Provides coherence within the </a:t>
            </a:r>
          </a:p>
          <a:p>
            <a:pPr>
              <a:spcAft>
                <a:spcPts val="400"/>
              </a:spcAft>
            </a:pPr>
            <a:r>
              <a:rPr lang="hu-HU" sz="1350" dirty="0">
                <a:solidFill>
                  <a:srgbClr val="000000"/>
                </a:solidFill>
              </a:rPr>
              <a:t> </a:t>
            </a:r>
            <a:r>
              <a:rPr lang="hu-HU" sz="1350" dirty="0" smtClean="0">
                <a:solidFill>
                  <a:srgbClr val="000000"/>
                </a:solidFill>
              </a:rPr>
              <a:t>            the processor)</a:t>
            </a:r>
          </a:p>
          <a:p>
            <a:r>
              <a:rPr lang="hu-HU" sz="1350" dirty="0" smtClean="0">
                <a:solidFill>
                  <a:srgbClr val="000000"/>
                </a:solidFill>
              </a:rPr>
              <a:t>AMBA:  </a:t>
            </a:r>
            <a:r>
              <a:rPr lang="hu-HU" sz="1350" b="1" dirty="0" smtClean="0">
                <a:solidFill>
                  <a:srgbClr val="000000"/>
                </a:solidFill>
              </a:rPr>
              <a:t>A</a:t>
            </a:r>
            <a:r>
              <a:rPr lang="hu-HU" sz="1350" dirty="0" smtClean="0">
                <a:solidFill>
                  <a:srgbClr val="000000"/>
                </a:solidFill>
              </a:rPr>
              <a:t>dvanced </a:t>
            </a:r>
            <a:r>
              <a:rPr lang="hu-HU" sz="1350" b="1" dirty="0" smtClean="0">
                <a:solidFill>
                  <a:srgbClr val="000000"/>
                </a:solidFill>
              </a:rPr>
              <a:t>M</a:t>
            </a:r>
            <a:r>
              <a:rPr lang="hu-HU" sz="1350" dirty="0" smtClean="0">
                <a:solidFill>
                  <a:srgbClr val="000000"/>
                </a:solidFill>
              </a:rPr>
              <a:t>icrocontroller</a:t>
            </a:r>
          </a:p>
          <a:p>
            <a:pPr>
              <a:spcAft>
                <a:spcPts val="200"/>
              </a:spcAft>
            </a:pPr>
            <a:r>
              <a:rPr lang="hu-HU" sz="1350" dirty="0" smtClean="0">
                <a:solidFill>
                  <a:srgbClr val="000000"/>
                </a:solidFill>
              </a:rPr>
              <a:t>             </a:t>
            </a:r>
            <a:r>
              <a:rPr lang="hu-HU" sz="1350" b="1" dirty="0" smtClean="0">
                <a:solidFill>
                  <a:srgbClr val="000000"/>
                </a:solidFill>
              </a:rPr>
              <a:t>B</a:t>
            </a:r>
            <a:r>
              <a:rPr lang="hu-HU" sz="1350" dirty="0" smtClean="0">
                <a:solidFill>
                  <a:srgbClr val="000000"/>
                </a:solidFill>
              </a:rPr>
              <a:t>us </a:t>
            </a:r>
            <a:r>
              <a:rPr lang="hu-HU" sz="1350" b="1" dirty="0" smtClean="0">
                <a:solidFill>
                  <a:srgbClr val="000000"/>
                </a:solidFill>
              </a:rPr>
              <a:t>A</a:t>
            </a:r>
            <a:r>
              <a:rPr lang="hu-HU" sz="1350" dirty="0" smtClean="0">
                <a:solidFill>
                  <a:srgbClr val="000000"/>
                </a:solidFill>
              </a:rPr>
              <a:t>rchitecture</a:t>
            </a:r>
          </a:p>
          <a:p>
            <a:r>
              <a:rPr lang="hu-HU" sz="1350" dirty="0" smtClean="0">
                <a:solidFill>
                  <a:srgbClr val="000000"/>
                </a:solidFill>
              </a:rPr>
              <a:t>             (O</a:t>
            </a:r>
            <a:r>
              <a:rPr lang="en-US" sz="1350" dirty="0" smtClean="0">
                <a:solidFill>
                  <a:srgbClr val="000000"/>
                </a:solidFill>
              </a:rPr>
              <a:t>n-chip </a:t>
            </a:r>
            <a:r>
              <a:rPr lang="en-US" sz="1350" dirty="0">
                <a:solidFill>
                  <a:srgbClr val="000000"/>
                </a:solidFill>
              </a:rPr>
              <a:t>bus standard for </a:t>
            </a:r>
            <a:endParaRPr lang="hu-HU" sz="1350" dirty="0" smtClean="0">
              <a:solidFill>
                <a:srgbClr val="000000"/>
              </a:solidFill>
            </a:endParaRPr>
          </a:p>
          <a:p>
            <a:pPr>
              <a:spcAft>
                <a:spcPts val="400"/>
              </a:spcAft>
            </a:pPr>
            <a:r>
              <a:rPr lang="hu-HU" sz="1350" dirty="0" smtClean="0">
                <a:solidFill>
                  <a:srgbClr val="000000"/>
                </a:solidFill>
              </a:rPr>
              <a:t>             </a:t>
            </a:r>
            <a:r>
              <a:rPr lang="en-US" sz="1350" dirty="0" err="1" smtClean="0">
                <a:solidFill>
                  <a:srgbClr val="000000"/>
                </a:solidFill>
              </a:rPr>
              <a:t>SoC</a:t>
            </a:r>
            <a:r>
              <a:rPr lang="hu-HU" sz="1350" dirty="0" smtClean="0">
                <a:solidFill>
                  <a:srgbClr val="000000"/>
                </a:solidFill>
              </a:rPr>
              <a:t>)</a:t>
            </a:r>
            <a:r>
              <a:rPr lang="en-US" sz="1350" dirty="0" smtClean="0">
                <a:solidFill>
                  <a:srgbClr val="000000"/>
                </a:solidFill>
              </a:rPr>
              <a:t> designs</a:t>
            </a:r>
            <a:r>
              <a:rPr lang="hu-HU" sz="1350" dirty="0" smtClean="0">
                <a:solidFill>
                  <a:srgbClr val="000000"/>
                </a:solidFill>
              </a:rPr>
              <a:t>)</a:t>
            </a:r>
          </a:p>
          <a:p>
            <a:pPr>
              <a:spcAft>
                <a:spcPts val="200"/>
              </a:spcAft>
            </a:pPr>
            <a:r>
              <a:rPr lang="en-US" sz="1350" dirty="0" smtClean="0">
                <a:solidFill>
                  <a:srgbClr val="000000"/>
                </a:solidFill>
              </a:rPr>
              <a:t>ACE</a:t>
            </a:r>
            <a:r>
              <a:rPr lang="hu-HU" sz="1350" dirty="0" smtClean="0">
                <a:solidFill>
                  <a:srgbClr val="000000"/>
                </a:solidFill>
              </a:rPr>
              <a:t>:</a:t>
            </a:r>
            <a:r>
              <a:rPr lang="en-US" sz="1350" dirty="0">
                <a:solidFill>
                  <a:srgbClr val="000000"/>
                </a:solidFill>
              </a:rPr>
              <a:t> </a:t>
            </a:r>
            <a:r>
              <a:rPr lang="hu-HU" sz="1350" dirty="0" smtClean="0">
                <a:solidFill>
                  <a:srgbClr val="000000"/>
                </a:solidFill>
              </a:rPr>
              <a:t>   </a:t>
            </a:r>
            <a:r>
              <a:rPr lang="en-US" sz="1350" b="1" dirty="0" smtClean="0">
                <a:solidFill>
                  <a:srgbClr val="000000"/>
                </a:solidFill>
              </a:rPr>
              <a:t>A</a:t>
            </a:r>
            <a:r>
              <a:rPr lang="en-US" sz="1350" dirty="0" smtClean="0">
                <a:solidFill>
                  <a:srgbClr val="000000"/>
                </a:solidFill>
              </a:rPr>
              <a:t>XI </a:t>
            </a:r>
            <a:r>
              <a:rPr lang="en-US" sz="1350" b="1" dirty="0">
                <a:solidFill>
                  <a:srgbClr val="000000"/>
                </a:solidFill>
              </a:rPr>
              <a:t>C</a:t>
            </a:r>
            <a:r>
              <a:rPr lang="en-US" sz="1350" dirty="0">
                <a:solidFill>
                  <a:srgbClr val="000000"/>
                </a:solidFill>
              </a:rPr>
              <a:t>oherency </a:t>
            </a:r>
            <a:r>
              <a:rPr lang="en-US" sz="1350" b="1" dirty="0" smtClean="0">
                <a:solidFill>
                  <a:srgbClr val="000000"/>
                </a:solidFill>
              </a:rPr>
              <a:t>E</a:t>
            </a:r>
            <a:r>
              <a:rPr lang="en-US" sz="1350" dirty="0" smtClean="0">
                <a:solidFill>
                  <a:srgbClr val="000000"/>
                </a:solidFill>
              </a:rPr>
              <a:t>xtensions</a:t>
            </a:r>
            <a:endParaRPr lang="hu-HU" sz="1350" dirty="0" smtClean="0">
              <a:solidFill>
                <a:srgbClr val="000000"/>
              </a:solidFill>
            </a:endParaRPr>
          </a:p>
          <a:p>
            <a:pPr>
              <a:spcAft>
                <a:spcPts val="200"/>
              </a:spcAft>
            </a:pPr>
            <a:r>
              <a:rPr lang="hu-HU" sz="1350" dirty="0">
                <a:solidFill>
                  <a:srgbClr val="000000"/>
                </a:solidFill>
              </a:rPr>
              <a:t> </a:t>
            </a:r>
            <a:r>
              <a:rPr lang="hu-HU" sz="1350" dirty="0" smtClean="0">
                <a:solidFill>
                  <a:srgbClr val="000000"/>
                </a:solidFill>
              </a:rPr>
              <a:t>          AMBA4 cache coherent interface</a:t>
            </a:r>
          </a:p>
          <a:p>
            <a:r>
              <a:rPr lang="hu-HU" sz="1350" dirty="0" smtClean="0">
                <a:solidFill>
                  <a:srgbClr val="000000"/>
                </a:solidFill>
              </a:rPr>
              <a:t>             (</a:t>
            </a:r>
            <a:r>
              <a:rPr lang="en-US" sz="1350" dirty="0" smtClean="0">
                <a:solidFill>
                  <a:srgbClr val="000000"/>
                </a:solidFill>
              </a:rPr>
              <a:t>Used </a:t>
            </a:r>
            <a:r>
              <a:rPr lang="en-US" sz="1350" dirty="0">
                <a:solidFill>
                  <a:srgbClr val="000000"/>
                </a:solidFill>
              </a:rPr>
              <a:t>in </a:t>
            </a:r>
            <a:r>
              <a:rPr lang="en-US" sz="1350" dirty="0" err="1" smtClean="0">
                <a:solidFill>
                  <a:srgbClr val="000000"/>
                </a:solidFill>
              </a:rPr>
              <a:t>big.LITTLE</a:t>
            </a:r>
            <a:r>
              <a:rPr lang="en-US" sz="1350" dirty="0" smtClean="0">
                <a:solidFill>
                  <a:srgbClr val="000000"/>
                </a:solidFill>
              </a:rPr>
              <a:t> systems</a:t>
            </a:r>
            <a:endParaRPr lang="hu-HU" sz="1350" dirty="0" smtClean="0">
              <a:solidFill>
                <a:srgbClr val="000000"/>
              </a:solidFill>
            </a:endParaRPr>
          </a:p>
          <a:p>
            <a:r>
              <a:rPr lang="en-US" sz="1350" dirty="0" smtClean="0">
                <a:solidFill>
                  <a:srgbClr val="000000"/>
                </a:solidFill>
              </a:rPr>
              <a:t> </a:t>
            </a:r>
            <a:r>
              <a:rPr lang="hu-HU" sz="1350" dirty="0" smtClean="0">
                <a:solidFill>
                  <a:srgbClr val="000000"/>
                </a:solidFill>
              </a:rPr>
              <a:t>            </a:t>
            </a:r>
            <a:r>
              <a:rPr lang="en-US" sz="1350" dirty="0" smtClean="0">
                <a:solidFill>
                  <a:srgbClr val="000000"/>
                </a:solidFill>
              </a:rPr>
              <a:t>for </a:t>
            </a:r>
            <a:r>
              <a:rPr lang="en-US" sz="1350" dirty="0">
                <a:solidFill>
                  <a:srgbClr val="000000"/>
                </a:solidFill>
              </a:rPr>
              <a:t>smartphones, tablets</a:t>
            </a:r>
            <a:r>
              <a:rPr lang="en-US" sz="1350" dirty="0" smtClean="0">
                <a:solidFill>
                  <a:srgbClr val="000000"/>
                </a:solidFill>
              </a:rPr>
              <a:t>,</a:t>
            </a:r>
            <a:endParaRPr lang="hu-HU" sz="1350" dirty="0" smtClean="0">
              <a:solidFill>
                <a:srgbClr val="000000"/>
              </a:solidFill>
            </a:endParaRPr>
          </a:p>
          <a:p>
            <a:pPr>
              <a:spcAft>
                <a:spcPts val="400"/>
              </a:spcAft>
            </a:pPr>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en-US" sz="1350" dirty="0">
                <a:solidFill>
                  <a:srgbClr val="000000"/>
                </a:solidFill>
              </a:rPr>
              <a:t>etc</a:t>
            </a:r>
            <a:r>
              <a:rPr lang="en-US" sz="1350" dirty="0" smtClean="0">
                <a:solidFill>
                  <a:srgbClr val="000000"/>
                </a:solidFill>
              </a:rPr>
              <a:t>.</a:t>
            </a:r>
            <a:r>
              <a:rPr lang="hu-HU" sz="1350" dirty="0" smtClean="0">
                <a:solidFill>
                  <a:srgbClr val="000000"/>
                </a:solidFill>
              </a:rPr>
              <a:t>)</a:t>
            </a:r>
          </a:p>
          <a:p>
            <a:r>
              <a:rPr lang="hu-HU" sz="1350" dirty="0" smtClean="0">
                <a:solidFill>
                  <a:srgbClr val="000000"/>
                </a:solidFill>
              </a:rPr>
              <a:t>CHI:     </a:t>
            </a:r>
            <a:r>
              <a:rPr lang="hu-HU" sz="1350" b="1" dirty="0" smtClean="0">
                <a:solidFill>
                  <a:srgbClr val="000000"/>
                </a:solidFill>
              </a:rPr>
              <a:t>C</a:t>
            </a:r>
            <a:r>
              <a:rPr lang="hu-HU" sz="1350" dirty="0" smtClean="0">
                <a:solidFill>
                  <a:srgbClr val="000000"/>
                </a:solidFill>
              </a:rPr>
              <a:t>oherent </a:t>
            </a:r>
            <a:r>
              <a:rPr lang="hu-HU" sz="1350" b="1" dirty="0" smtClean="0">
                <a:solidFill>
                  <a:srgbClr val="000000"/>
                </a:solidFill>
              </a:rPr>
              <a:t>H</a:t>
            </a:r>
            <a:r>
              <a:rPr lang="hu-HU" sz="1350" dirty="0" smtClean="0">
                <a:solidFill>
                  <a:srgbClr val="000000"/>
                </a:solidFill>
              </a:rPr>
              <a:t>ub</a:t>
            </a:r>
            <a:r>
              <a:rPr lang="hu-HU" sz="1350" b="1" dirty="0" smtClean="0">
                <a:solidFill>
                  <a:srgbClr val="000000"/>
                </a:solidFill>
              </a:rPr>
              <a:t> </a:t>
            </a:r>
            <a:r>
              <a:rPr lang="hu-HU" sz="1350" dirty="0" smtClean="0">
                <a:solidFill>
                  <a:srgbClr val="000000"/>
                </a:solidFill>
              </a:rPr>
              <a:t>Interface</a:t>
            </a:r>
          </a:p>
          <a:p>
            <a:r>
              <a:rPr lang="hu-HU" sz="1350" dirty="0">
                <a:solidFill>
                  <a:srgbClr val="000000"/>
                </a:solidFill>
              </a:rPr>
              <a:t> </a:t>
            </a:r>
            <a:r>
              <a:rPr lang="hu-HU" sz="1350" dirty="0" smtClean="0">
                <a:solidFill>
                  <a:srgbClr val="000000"/>
                </a:solidFill>
              </a:rPr>
              <a:t>             (AMBA5 Cache coherent</a:t>
            </a:r>
          </a:p>
          <a:p>
            <a:pPr>
              <a:spcAft>
                <a:spcPts val="400"/>
              </a:spcAft>
            </a:pPr>
            <a:r>
              <a:rPr lang="hu-HU" sz="1350" dirty="0">
                <a:solidFill>
                  <a:srgbClr val="000000"/>
                </a:solidFill>
              </a:rPr>
              <a:t> </a:t>
            </a:r>
            <a:r>
              <a:rPr lang="hu-HU" sz="1350" dirty="0" smtClean="0">
                <a:solidFill>
                  <a:srgbClr val="000000"/>
                </a:solidFill>
              </a:rPr>
              <a:t>              interface used in servers)</a:t>
            </a:r>
          </a:p>
          <a:p>
            <a:pPr>
              <a:spcAft>
                <a:spcPts val="200"/>
              </a:spcAft>
            </a:pPr>
            <a:r>
              <a:rPr lang="en-US" sz="1350" dirty="0" smtClean="0">
                <a:solidFill>
                  <a:srgbClr val="000000"/>
                </a:solidFill>
              </a:rPr>
              <a:t>AXI</a:t>
            </a:r>
            <a:r>
              <a:rPr lang="hu-HU" sz="1350" dirty="0" smtClean="0">
                <a:solidFill>
                  <a:srgbClr val="000000"/>
                </a:solidFill>
              </a:rPr>
              <a:t>4:   </a:t>
            </a:r>
            <a:r>
              <a:rPr lang="en-US" sz="1350" dirty="0">
                <a:solidFill>
                  <a:srgbClr val="000000"/>
                </a:solidFill>
              </a:rPr>
              <a:t> </a:t>
            </a:r>
            <a:r>
              <a:rPr lang="en-US" sz="1350" b="1" dirty="0">
                <a:solidFill>
                  <a:srgbClr val="000000"/>
                </a:solidFill>
              </a:rPr>
              <a:t>A</a:t>
            </a:r>
            <a:r>
              <a:rPr lang="en-US" sz="1350" dirty="0">
                <a:solidFill>
                  <a:srgbClr val="000000"/>
                </a:solidFill>
              </a:rPr>
              <a:t>dvanced </a:t>
            </a:r>
            <a:r>
              <a:rPr lang="en-US" sz="1350" dirty="0" err="1">
                <a:solidFill>
                  <a:srgbClr val="000000"/>
                </a:solidFill>
              </a:rPr>
              <a:t>e</a:t>
            </a:r>
            <a:r>
              <a:rPr lang="en-US" sz="1350" b="1" dirty="0" err="1">
                <a:solidFill>
                  <a:srgbClr val="000000"/>
                </a:solidFill>
              </a:rPr>
              <a:t>X</a:t>
            </a:r>
            <a:r>
              <a:rPr lang="en-US" sz="1350" dirty="0" err="1">
                <a:solidFill>
                  <a:srgbClr val="000000"/>
                </a:solidFill>
              </a:rPr>
              <a:t>tensible</a:t>
            </a:r>
            <a:r>
              <a:rPr lang="en-US" sz="1350" dirty="0">
                <a:solidFill>
                  <a:srgbClr val="000000"/>
                </a:solidFill>
              </a:rPr>
              <a:t> </a:t>
            </a:r>
            <a:r>
              <a:rPr lang="en-US" sz="1350" b="1" dirty="0" smtClean="0">
                <a:solidFill>
                  <a:srgbClr val="000000"/>
                </a:solidFill>
              </a:rPr>
              <a:t>I</a:t>
            </a:r>
            <a:r>
              <a:rPr lang="en-US" sz="1350" dirty="0" smtClean="0">
                <a:solidFill>
                  <a:srgbClr val="000000"/>
                </a:solidFill>
              </a:rPr>
              <a:t>nterface</a:t>
            </a:r>
            <a:endParaRPr lang="hu-HU" sz="1350" dirty="0" smtClean="0">
              <a:solidFill>
                <a:srgbClr val="000000"/>
              </a:solidFill>
            </a:endParaRPr>
          </a:p>
          <a:p>
            <a:r>
              <a:rPr lang="hu-HU" sz="1350" dirty="0" smtClean="0">
                <a:solidFill>
                  <a:srgbClr val="000000"/>
                </a:solidFill>
              </a:rPr>
              <a:t>              (</a:t>
            </a:r>
            <a:r>
              <a:rPr lang="en-US" sz="1350" dirty="0" smtClean="0">
                <a:solidFill>
                  <a:srgbClr val="000000"/>
                </a:solidFill>
              </a:rPr>
              <a:t>The </a:t>
            </a:r>
            <a:r>
              <a:rPr lang="en-US" sz="1350" dirty="0">
                <a:solidFill>
                  <a:srgbClr val="000000"/>
                </a:solidFill>
              </a:rPr>
              <a:t>most widespread </a:t>
            </a:r>
            <a:r>
              <a:rPr lang="en-US" sz="1350" dirty="0" smtClean="0">
                <a:solidFill>
                  <a:srgbClr val="000000"/>
                </a:solidFill>
              </a:rPr>
              <a:t>AMBA</a:t>
            </a:r>
            <a:r>
              <a:rPr lang="hu-HU" sz="1350" dirty="0" smtClean="0">
                <a:solidFill>
                  <a:srgbClr val="000000"/>
                </a:solidFill>
              </a:rPr>
              <a:t>4</a:t>
            </a:r>
          </a:p>
          <a:p>
            <a:r>
              <a:rPr lang="hu-HU" sz="1350" dirty="0">
                <a:solidFill>
                  <a:srgbClr val="000000"/>
                </a:solidFill>
              </a:rPr>
              <a:t> </a:t>
            </a:r>
            <a:r>
              <a:rPr lang="hu-HU" sz="1350" dirty="0" smtClean="0">
                <a:solidFill>
                  <a:srgbClr val="000000"/>
                </a:solidFill>
              </a:rPr>
              <a:t>            </a:t>
            </a:r>
            <a:r>
              <a:rPr lang="en-US" sz="1350" dirty="0" smtClean="0">
                <a:solidFill>
                  <a:srgbClr val="000000"/>
                </a:solidFill>
              </a:rPr>
              <a:t> </a:t>
            </a:r>
            <a:r>
              <a:rPr lang="hu-HU" sz="1350" dirty="0" smtClean="0">
                <a:solidFill>
                  <a:srgbClr val="000000"/>
                </a:solidFill>
              </a:rPr>
              <a:t>non cache-coherent </a:t>
            </a:r>
            <a:r>
              <a:rPr lang="en-US" sz="1350" dirty="0" smtClean="0">
                <a:solidFill>
                  <a:srgbClr val="000000"/>
                </a:solidFill>
              </a:rPr>
              <a:t>interface</a:t>
            </a:r>
            <a:r>
              <a:rPr lang="hu-HU" sz="1350" dirty="0" smtClean="0">
                <a:solidFill>
                  <a:srgbClr val="000000"/>
                </a:solidFill>
              </a:rPr>
              <a:t>)</a:t>
            </a:r>
            <a:r>
              <a:rPr lang="en-US" sz="1350" dirty="0" smtClean="0">
                <a:solidFill>
                  <a:srgbClr val="000000"/>
                </a:solidFill>
              </a:rPr>
              <a:t>.</a:t>
            </a:r>
            <a:r>
              <a:rPr lang="hu-HU" sz="1350" dirty="0" smtClean="0">
                <a:solidFill>
                  <a:srgbClr val="000000"/>
                </a:solidFill>
              </a:rPr>
              <a:t> </a:t>
            </a:r>
            <a:endParaRPr lang="hu-HU" sz="1350" dirty="0">
              <a:solidFill>
                <a:srgbClr val="000000"/>
              </a:solidFill>
            </a:endParaRPr>
          </a:p>
        </p:txBody>
      </p:sp>
    </p:spTree>
    <p:extLst>
      <p:ext uri="{BB962C8B-B14F-4D97-AF65-F5344CB8AC3E}">
        <p14:creationId xmlns:p14="http://schemas.microsoft.com/office/powerpoint/2010/main" val="135996034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43" y="507237"/>
            <a:ext cx="8166082" cy="369332"/>
          </a:xfrm>
          <a:prstGeom prst="rect">
            <a:avLst/>
          </a:prstGeom>
          <a:noFill/>
        </p:spPr>
        <p:txBody>
          <a:bodyPr wrap="none" rtlCol="0">
            <a:spAutoFit/>
          </a:bodyPr>
          <a:lstStyle/>
          <a:p>
            <a:r>
              <a:rPr lang="en-US" dirty="0" smtClean="0">
                <a:solidFill>
                  <a:srgbClr val="2D2D8A"/>
                </a:solidFill>
              </a:rPr>
              <a:t>Key features of the </a:t>
            </a:r>
            <a:r>
              <a:rPr lang="hu-HU" dirty="0" smtClean="0">
                <a:solidFill>
                  <a:srgbClr val="2D2D8A"/>
                </a:solidFill>
              </a:rPr>
              <a:t>microarchitecture of the </a:t>
            </a:r>
            <a:r>
              <a:rPr lang="en-US" dirty="0" smtClean="0">
                <a:solidFill>
                  <a:srgbClr val="2D2D8A"/>
                </a:solidFill>
              </a:rPr>
              <a:t>Cortex-A</a:t>
            </a:r>
            <a:r>
              <a:rPr lang="hu-HU" dirty="0" smtClean="0">
                <a:solidFill>
                  <a:srgbClr val="2D2D8A"/>
                </a:solidFill>
              </a:rPr>
              <a:t>35 core -1 [90]</a:t>
            </a:r>
            <a:endParaRPr lang="en-US" dirty="0">
              <a:solidFill>
                <a:srgbClr val="2D2D8A"/>
              </a:solidFill>
            </a:endParaRPr>
          </a:p>
        </p:txBody>
      </p:sp>
      <p:sp>
        <p:nvSpPr>
          <p:cNvPr id="4" name="TextBox 3"/>
          <p:cNvSpPr txBox="1"/>
          <p:nvPr/>
        </p:nvSpPr>
        <p:spPr>
          <a:xfrm>
            <a:off x="262092" y="989205"/>
            <a:ext cx="8224816" cy="1954381"/>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solidFill>
                  <a:srgbClr val="000000"/>
                </a:solidFill>
              </a:rPr>
              <a:t>F</a:t>
            </a:r>
            <a:r>
              <a:rPr lang="en-US" sz="1600" dirty="0" err="1" smtClean="0">
                <a:solidFill>
                  <a:srgbClr val="000000"/>
                </a:solidFill>
              </a:rPr>
              <a:t>ully</a:t>
            </a:r>
            <a:r>
              <a:rPr lang="en-US" sz="1600" dirty="0" smtClean="0">
                <a:solidFill>
                  <a:srgbClr val="000000"/>
                </a:solidFill>
              </a:rPr>
              <a:t> compatible with the </a:t>
            </a:r>
            <a:r>
              <a:rPr lang="en-US" sz="1600" dirty="0" err="1" smtClean="0">
                <a:solidFill>
                  <a:srgbClr val="000000"/>
                </a:solidFill>
              </a:rPr>
              <a:t>ARMv</a:t>
            </a:r>
            <a:r>
              <a:rPr lang="hu-HU" sz="1600" dirty="0" smtClean="0">
                <a:solidFill>
                  <a:srgbClr val="000000"/>
                </a:solidFill>
              </a:rPr>
              <a:t>8</a:t>
            </a:r>
            <a:r>
              <a:rPr lang="en-US" sz="1600" dirty="0" smtClean="0">
                <a:solidFill>
                  <a:srgbClr val="000000"/>
                </a:solidFill>
              </a:rPr>
              <a:t> </a:t>
            </a:r>
            <a:r>
              <a:rPr lang="hu-HU" sz="1600" dirty="0" smtClean="0">
                <a:solidFill>
                  <a:srgbClr val="000000"/>
                </a:solidFill>
              </a:rPr>
              <a:t>64</a:t>
            </a:r>
            <a:r>
              <a:rPr lang="en-US" sz="1600" dirty="0" smtClean="0">
                <a:solidFill>
                  <a:srgbClr val="000000"/>
                </a:solidFill>
              </a:rPr>
              <a:t>-bit ISA.</a:t>
            </a:r>
            <a:endParaRPr lang="hu-HU" sz="1600" dirty="0" smtClean="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In-order 8-stage pipeline with limited dual issue capability</a:t>
            </a:r>
            <a:endParaRPr lang="en-US" sz="1600" dirty="0" smtClean="0">
              <a:solidFill>
                <a:srgbClr val="000000"/>
              </a:solidFill>
            </a:endParaRP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Integrated L2 cache of </a:t>
            </a:r>
            <a:r>
              <a:rPr lang="hu-HU" sz="1600" dirty="0" smtClean="0">
                <a:solidFill>
                  <a:srgbClr val="0070C0"/>
                </a:solidFill>
              </a:rPr>
              <a:t>128</a:t>
            </a:r>
            <a:r>
              <a:rPr lang="en-US" sz="1600" dirty="0" smtClean="0">
                <a:solidFill>
                  <a:srgbClr val="0070C0"/>
                </a:solidFill>
              </a:rPr>
              <a:t> kB to </a:t>
            </a:r>
            <a:r>
              <a:rPr lang="hu-HU" sz="1600" dirty="0" smtClean="0">
                <a:solidFill>
                  <a:srgbClr val="0070C0"/>
                </a:solidFill>
              </a:rPr>
              <a:t>1</a:t>
            </a:r>
            <a:r>
              <a:rPr lang="en-US" sz="1600" dirty="0" smtClean="0">
                <a:solidFill>
                  <a:srgbClr val="0070C0"/>
                </a:solidFill>
              </a:rPr>
              <a:t> MB. </a:t>
            </a:r>
          </a:p>
          <a:p>
            <a:pPr marL="285750" indent="-285750">
              <a:spcAft>
                <a:spcPts val="600"/>
              </a:spcAft>
              <a:buClr>
                <a:srgbClr val="000000"/>
              </a:buClr>
              <a:buFont typeface="Arial" panose="020B0604020202020204" pitchFamily="34" charset="0"/>
              <a:buChar char="•"/>
            </a:pPr>
            <a:r>
              <a:rPr lang="en-US" sz="1600" dirty="0" smtClean="0">
                <a:solidFill>
                  <a:srgbClr val="0070C0"/>
                </a:solidFill>
              </a:rPr>
              <a:t>Up </a:t>
            </a:r>
            <a:r>
              <a:rPr lang="en-US" sz="1600" dirty="0">
                <a:solidFill>
                  <a:srgbClr val="0070C0"/>
                </a:solidFill>
              </a:rPr>
              <a:t>to 4 </a:t>
            </a:r>
            <a:r>
              <a:rPr lang="en-US" sz="1600" dirty="0" smtClean="0">
                <a:solidFill>
                  <a:srgbClr val="0070C0"/>
                </a:solidFill>
              </a:rPr>
              <a:t>Cortex-A</a:t>
            </a:r>
            <a:r>
              <a:rPr lang="hu-HU" sz="1600" dirty="0" smtClean="0">
                <a:solidFill>
                  <a:srgbClr val="0070C0"/>
                </a:solidFill>
              </a:rPr>
              <a:t>35</a:t>
            </a:r>
            <a:r>
              <a:rPr lang="en-US" sz="1600" dirty="0" smtClean="0">
                <a:solidFill>
                  <a:srgbClr val="0070C0"/>
                </a:solidFill>
              </a:rPr>
              <a:t> CPU</a:t>
            </a:r>
            <a:r>
              <a:rPr lang="hu-HU" sz="1600" dirty="0" smtClean="0">
                <a:solidFill>
                  <a:srgbClr val="0070C0"/>
                </a:solidFill>
              </a:rPr>
              <a:t> core</a:t>
            </a:r>
            <a:r>
              <a:rPr lang="en-US" sz="1600" dirty="0" smtClean="0">
                <a:solidFill>
                  <a:srgbClr val="0070C0"/>
                </a:solidFill>
              </a:rPr>
              <a:t>s</a:t>
            </a:r>
            <a:r>
              <a:rPr lang="en-US" sz="1600" dirty="0" smtClean="0">
                <a:solidFill>
                  <a:srgbClr val="000000"/>
                </a:solidFill>
              </a:rPr>
              <a:t>.</a:t>
            </a:r>
            <a:endParaRPr lang="hu-HU" sz="1600" dirty="0" smtClean="0">
              <a:solidFill>
                <a:srgbClr val="000000"/>
              </a:solidFill>
            </a:endParaRPr>
          </a:p>
          <a:p>
            <a:pPr marL="285750" indent="-285750">
              <a:spcAft>
                <a:spcPts val="600"/>
              </a:spcAft>
              <a:buClr>
                <a:srgbClr val="000000"/>
              </a:buClr>
              <a:buFont typeface="Arial" panose="020B0604020202020204" pitchFamily="34" charset="0"/>
              <a:buChar char="•"/>
            </a:pPr>
            <a:r>
              <a:rPr lang="hu-HU" sz="1600" dirty="0" smtClean="0">
                <a:solidFill>
                  <a:srgbClr val="0070C0"/>
                </a:solidFill>
              </a:rPr>
              <a:t>Processor</a:t>
            </a:r>
            <a:r>
              <a:rPr lang="en-US" sz="1600" dirty="0" smtClean="0">
                <a:solidFill>
                  <a:srgbClr val="0070C0"/>
                </a:solidFill>
              </a:rPr>
              <a:t> </a:t>
            </a:r>
            <a:r>
              <a:rPr lang="en-US" sz="1600" dirty="0">
                <a:solidFill>
                  <a:srgbClr val="0070C0"/>
                </a:solidFill>
              </a:rPr>
              <a:t>wide cache coherence </a:t>
            </a:r>
            <a:r>
              <a:rPr lang="en-US" sz="1600" dirty="0"/>
              <a:t>supported by a </a:t>
            </a:r>
            <a:r>
              <a:rPr lang="en-US" sz="1600" dirty="0">
                <a:solidFill>
                  <a:srgbClr val="0070C0"/>
                </a:solidFill>
              </a:rPr>
              <a:t>Snoop Control Unit (SCU)</a:t>
            </a:r>
            <a:r>
              <a:rPr lang="en-US" sz="1600" dirty="0"/>
              <a:t>.</a:t>
            </a:r>
          </a:p>
          <a:p>
            <a:pPr marL="285750" indent="-285750">
              <a:spcAft>
                <a:spcPts val="600"/>
              </a:spcAft>
              <a:buClr>
                <a:srgbClr val="000000"/>
              </a:buClr>
              <a:buFont typeface="Arial" panose="020B0604020202020204" pitchFamily="34" charset="0"/>
              <a:buChar char="•"/>
            </a:pPr>
            <a:endParaRPr lang="en-US" sz="1600" dirty="0" smtClean="0">
              <a:solidFill>
                <a:srgbClr val="0070C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(4)</a:t>
            </a:r>
            <a:endParaRPr lang="en-US" dirty="0">
              <a:solidFill>
                <a:srgbClr val="FFFFFF"/>
              </a:solidFill>
            </a:endParaRPr>
          </a:p>
        </p:txBody>
      </p:sp>
      <p:sp>
        <p:nvSpPr>
          <p:cNvPr id="2" name="TextBox 1"/>
          <p:cNvSpPr txBox="1"/>
          <p:nvPr/>
        </p:nvSpPr>
        <p:spPr>
          <a:xfrm>
            <a:off x="115888" y="4974858"/>
            <a:ext cx="977960" cy="338554"/>
          </a:xfrm>
          <a:prstGeom prst="rect">
            <a:avLst/>
          </a:prstGeom>
          <a:noFill/>
        </p:spPr>
        <p:txBody>
          <a:bodyPr wrap="none" rtlCol="0">
            <a:spAutoFit/>
          </a:bodyPr>
          <a:lstStyle/>
          <a:p>
            <a:r>
              <a:rPr lang="hu-HU" sz="1600" dirty="0" smtClean="0">
                <a:solidFill>
                  <a:srgbClr val="FF0000"/>
                </a:solidFill>
              </a:rPr>
              <a:t>Remark</a:t>
            </a:r>
            <a:endParaRPr lang="hu-HU" sz="1600" dirty="0">
              <a:solidFill>
                <a:srgbClr val="FF0000"/>
              </a:solidFill>
            </a:endParaRPr>
          </a:p>
        </p:txBody>
      </p:sp>
      <p:sp>
        <p:nvSpPr>
          <p:cNvPr id="6" name="TextBox 5"/>
          <p:cNvSpPr txBox="1"/>
          <p:nvPr/>
        </p:nvSpPr>
        <p:spPr>
          <a:xfrm>
            <a:off x="125075" y="5274205"/>
            <a:ext cx="5760640" cy="584775"/>
          </a:xfrm>
          <a:prstGeom prst="rect">
            <a:avLst/>
          </a:prstGeom>
          <a:noFill/>
        </p:spPr>
        <p:txBody>
          <a:bodyPr wrap="square" rtlCol="0">
            <a:spAutoFit/>
          </a:bodyPr>
          <a:lstStyle/>
          <a:p>
            <a:r>
              <a:rPr lang="hu-HU" sz="1600" dirty="0">
                <a:solidFill>
                  <a:srgbClr val="000000"/>
                </a:solidFill>
              </a:rPr>
              <a:t>AMBA: Advanced </a:t>
            </a:r>
            <a:r>
              <a:rPr lang="hu-HU" sz="1600" dirty="0" smtClean="0">
                <a:solidFill>
                  <a:srgbClr val="000000"/>
                </a:solidFill>
              </a:rPr>
              <a:t>Microcontroller Bus </a:t>
            </a:r>
            <a:r>
              <a:rPr lang="hu-HU" sz="1600" dirty="0">
                <a:solidFill>
                  <a:srgbClr val="000000"/>
                </a:solidFill>
              </a:rPr>
              <a:t>Architecture</a:t>
            </a:r>
          </a:p>
          <a:p>
            <a:pPr>
              <a:spcAft>
                <a:spcPts val="400"/>
              </a:spcAft>
            </a:pPr>
            <a:r>
              <a:rPr lang="hu-HU" sz="1600" dirty="0" smtClean="0">
                <a:solidFill>
                  <a:srgbClr val="000000"/>
                </a:solidFill>
              </a:rPr>
              <a:t>            (</a:t>
            </a:r>
            <a:r>
              <a:rPr lang="hu-HU" sz="1600" dirty="0">
                <a:solidFill>
                  <a:srgbClr val="000000"/>
                </a:solidFill>
              </a:rPr>
              <a:t>O</a:t>
            </a:r>
            <a:r>
              <a:rPr lang="en-US" sz="1600" dirty="0">
                <a:solidFill>
                  <a:srgbClr val="000000"/>
                </a:solidFill>
              </a:rPr>
              <a:t>n-chip bus standard </a:t>
            </a:r>
            <a:r>
              <a:rPr lang="en-US" sz="1600" dirty="0" smtClean="0">
                <a:solidFill>
                  <a:srgbClr val="000000"/>
                </a:solidFill>
              </a:rPr>
              <a:t>for</a:t>
            </a:r>
            <a:r>
              <a:rPr lang="hu-HU" sz="1600" dirty="0" smtClean="0">
                <a:solidFill>
                  <a:srgbClr val="000000"/>
                </a:solidFill>
              </a:rPr>
              <a:t> </a:t>
            </a:r>
            <a:r>
              <a:rPr lang="en-US" sz="1600" dirty="0" err="1" smtClean="0">
                <a:solidFill>
                  <a:srgbClr val="000000"/>
                </a:solidFill>
              </a:rPr>
              <a:t>SoC</a:t>
            </a:r>
            <a:r>
              <a:rPr lang="hu-HU" sz="1600" dirty="0">
                <a:solidFill>
                  <a:srgbClr val="000000"/>
                </a:solidFill>
              </a:rPr>
              <a:t>)</a:t>
            </a:r>
            <a:r>
              <a:rPr lang="en-US" sz="1600" dirty="0">
                <a:solidFill>
                  <a:srgbClr val="000000"/>
                </a:solidFill>
              </a:rPr>
              <a:t> </a:t>
            </a:r>
            <a:r>
              <a:rPr lang="en-US" sz="1600" dirty="0" smtClean="0">
                <a:solidFill>
                  <a:srgbClr val="000000"/>
                </a:solidFill>
              </a:rPr>
              <a:t>designs</a:t>
            </a:r>
            <a:endParaRPr lang="hu-HU" sz="1600" dirty="0">
              <a:solidFill>
                <a:srgbClr val="000000"/>
              </a:solidFill>
            </a:endParaRPr>
          </a:p>
        </p:txBody>
      </p:sp>
      <p:sp>
        <p:nvSpPr>
          <p:cNvPr id="7" name="TextBox 6"/>
          <p:cNvSpPr txBox="1"/>
          <p:nvPr/>
        </p:nvSpPr>
        <p:spPr>
          <a:xfrm>
            <a:off x="378462" y="2625815"/>
            <a:ext cx="4477508" cy="338554"/>
          </a:xfrm>
          <a:prstGeom prst="rect">
            <a:avLst/>
          </a:prstGeom>
          <a:noFill/>
        </p:spPr>
        <p:txBody>
          <a:bodyPr wrap="none" rtlCol="0">
            <a:spAutoFit/>
          </a:bodyPr>
          <a:lstStyle/>
          <a:p>
            <a:pPr>
              <a:buClr>
                <a:srgbClr val="000000"/>
              </a:buClr>
            </a:pPr>
            <a:r>
              <a:rPr lang="hu-HU" sz="1600" dirty="0">
                <a:solidFill>
                  <a:srgbClr val="0070C0"/>
                </a:solidFill>
              </a:rPr>
              <a:t>Optionally three </a:t>
            </a:r>
            <a:r>
              <a:rPr lang="en-US" sz="1600" dirty="0">
                <a:solidFill>
                  <a:srgbClr val="0070C0"/>
                </a:solidFill>
              </a:rPr>
              <a:t>128-bit </a:t>
            </a:r>
            <a:r>
              <a:rPr lang="en-US" sz="1600" dirty="0" err="1">
                <a:solidFill>
                  <a:srgbClr val="0070C0"/>
                </a:solidFill>
              </a:rPr>
              <a:t>AMBA</a:t>
            </a:r>
            <a:r>
              <a:rPr lang="hu-HU" sz="1600" dirty="0">
                <a:solidFill>
                  <a:srgbClr val="0070C0"/>
                </a:solidFill>
              </a:rPr>
              <a:t> </a:t>
            </a:r>
            <a:r>
              <a:rPr lang="hu-HU" sz="1600" dirty="0" smtClean="0">
                <a:solidFill>
                  <a:srgbClr val="0070C0"/>
                </a:solidFill>
              </a:rPr>
              <a:t>interfaces</a:t>
            </a:r>
            <a:r>
              <a:rPr lang="en-US" sz="1600" dirty="0" smtClean="0">
                <a:solidFill>
                  <a:srgbClr val="0070C0"/>
                </a:solidFill>
              </a:rPr>
              <a:t> </a:t>
            </a:r>
            <a:endParaRPr lang="hu-HU" dirty="0">
              <a:solidFill>
                <a:srgbClr val="000000"/>
              </a:solidFill>
            </a:endParaRPr>
          </a:p>
        </p:txBody>
      </p:sp>
      <p:sp>
        <p:nvSpPr>
          <p:cNvPr id="10" name="TextBox 9"/>
          <p:cNvSpPr txBox="1"/>
          <p:nvPr/>
        </p:nvSpPr>
        <p:spPr>
          <a:xfrm>
            <a:off x="836585" y="3030860"/>
            <a:ext cx="8190882" cy="1969770"/>
          </a:xfrm>
          <a:prstGeom prst="rect">
            <a:avLst/>
          </a:prstGeom>
          <a:noFill/>
        </p:spPr>
        <p:txBody>
          <a:bodyPr wrap="square" rtlCol="0">
            <a:spAutoFit/>
          </a:bodyPr>
          <a:lstStyle/>
          <a:p>
            <a:pPr marL="285750" indent="-285750">
              <a:spcAft>
                <a:spcPts val="200"/>
              </a:spcAft>
              <a:buFont typeface="Arial" panose="020B0604020202020204" pitchFamily="34" charset="0"/>
              <a:buChar char="•"/>
            </a:pPr>
            <a:r>
              <a:rPr lang="en-US" sz="1600" dirty="0">
                <a:solidFill>
                  <a:srgbClr val="000000"/>
                </a:solidFill>
              </a:rPr>
              <a:t>AXI</a:t>
            </a:r>
            <a:r>
              <a:rPr lang="hu-HU" sz="1600" dirty="0">
                <a:solidFill>
                  <a:srgbClr val="000000"/>
                </a:solidFill>
              </a:rPr>
              <a:t>4:   </a:t>
            </a:r>
            <a:r>
              <a:rPr lang="en-US" sz="1600" dirty="0">
                <a:solidFill>
                  <a:srgbClr val="000000"/>
                </a:solidFill>
              </a:rPr>
              <a:t> </a:t>
            </a:r>
            <a:r>
              <a:rPr lang="en-US" sz="1600" b="1" dirty="0">
                <a:solidFill>
                  <a:srgbClr val="000000"/>
                </a:solidFill>
              </a:rPr>
              <a:t>A</a:t>
            </a:r>
            <a:r>
              <a:rPr lang="en-US" sz="1600" dirty="0">
                <a:solidFill>
                  <a:srgbClr val="000000"/>
                </a:solidFill>
              </a:rPr>
              <a:t>dvanced </a:t>
            </a:r>
            <a:r>
              <a:rPr lang="en-US" sz="1600" dirty="0" err="1">
                <a:solidFill>
                  <a:srgbClr val="000000"/>
                </a:solidFill>
              </a:rPr>
              <a:t>e</a:t>
            </a:r>
            <a:r>
              <a:rPr lang="en-US" sz="1600" b="1" dirty="0" err="1">
                <a:solidFill>
                  <a:srgbClr val="000000"/>
                </a:solidFill>
              </a:rPr>
              <a:t>X</a:t>
            </a:r>
            <a:r>
              <a:rPr lang="en-US" sz="1600" dirty="0" err="1">
                <a:solidFill>
                  <a:srgbClr val="000000"/>
                </a:solidFill>
              </a:rPr>
              <a:t>tensible</a:t>
            </a:r>
            <a:r>
              <a:rPr lang="en-US" sz="1600" dirty="0">
                <a:solidFill>
                  <a:srgbClr val="000000"/>
                </a:solidFill>
              </a:rPr>
              <a:t> </a:t>
            </a:r>
            <a:r>
              <a:rPr lang="en-US" sz="1600" b="1" dirty="0">
                <a:solidFill>
                  <a:srgbClr val="000000"/>
                </a:solidFill>
              </a:rPr>
              <a:t>I</a:t>
            </a:r>
            <a:r>
              <a:rPr lang="en-US" sz="1600" dirty="0">
                <a:solidFill>
                  <a:srgbClr val="000000"/>
                </a:solidFill>
              </a:rPr>
              <a:t>nterface</a:t>
            </a:r>
            <a:endParaRPr lang="hu-HU" sz="1600" dirty="0">
              <a:solidFill>
                <a:srgbClr val="000000"/>
              </a:solidFill>
            </a:endParaRPr>
          </a:p>
          <a:p>
            <a:pPr>
              <a:spcAft>
                <a:spcPts val="400"/>
              </a:spcAft>
            </a:pPr>
            <a:r>
              <a:rPr lang="hu-HU" sz="1600" dirty="0">
                <a:solidFill>
                  <a:srgbClr val="000000"/>
                </a:solidFill>
              </a:rPr>
              <a:t>              </a:t>
            </a:r>
            <a:r>
              <a:rPr lang="hu-HU" sz="1600" dirty="0" smtClean="0">
                <a:solidFill>
                  <a:srgbClr val="000000"/>
                </a:solidFill>
              </a:rPr>
              <a:t>    (</a:t>
            </a:r>
            <a:r>
              <a:rPr lang="en-US" sz="1600" dirty="0">
                <a:solidFill>
                  <a:srgbClr val="000000"/>
                </a:solidFill>
              </a:rPr>
              <a:t>The most widespread AMBA</a:t>
            </a:r>
            <a:r>
              <a:rPr lang="hu-HU" sz="1600" dirty="0">
                <a:solidFill>
                  <a:srgbClr val="000000"/>
                </a:solidFill>
              </a:rPr>
              <a:t>4 non cache-coherent </a:t>
            </a:r>
            <a:r>
              <a:rPr lang="en-US" sz="1600" dirty="0">
                <a:solidFill>
                  <a:srgbClr val="000000"/>
                </a:solidFill>
              </a:rPr>
              <a:t>interface</a:t>
            </a:r>
            <a:r>
              <a:rPr lang="hu-HU" sz="1600" dirty="0">
                <a:solidFill>
                  <a:srgbClr val="000000"/>
                </a:solidFill>
              </a:rPr>
              <a:t>)</a:t>
            </a:r>
            <a:r>
              <a:rPr lang="en-US" sz="1600" dirty="0" smtClean="0">
                <a:solidFill>
                  <a:srgbClr val="000000"/>
                </a:solidFill>
              </a:rPr>
              <a:t>.</a:t>
            </a:r>
            <a:endParaRPr lang="hu-HU" sz="1600" dirty="0" smtClean="0">
              <a:solidFill>
                <a:srgbClr val="000000"/>
              </a:solidFill>
            </a:endParaRPr>
          </a:p>
          <a:p>
            <a:pPr marL="285750" indent="-285750">
              <a:spcAft>
                <a:spcPts val="200"/>
              </a:spcAft>
              <a:buFont typeface="Arial" panose="020B0604020202020204" pitchFamily="34" charset="0"/>
              <a:buChar char="•"/>
            </a:pPr>
            <a:r>
              <a:rPr lang="en-US" sz="1600" dirty="0" smtClean="0">
                <a:solidFill>
                  <a:srgbClr val="000000"/>
                </a:solidFill>
              </a:rPr>
              <a:t>ACE</a:t>
            </a:r>
            <a:r>
              <a:rPr lang="hu-HU" sz="1600" dirty="0">
                <a:solidFill>
                  <a:srgbClr val="000000"/>
                </a:solidFill>
              </a:rPr>
              <a:t>:</a:t>
            </a:r>
            <a:r>
              <a:rPr lang="en-US" sz="1600" dirty="0">
                <a:solidFill>
                  <a:srgbClr val="000000"/>
                </a:solidFill>
              </a:rPr>
              <a:t> </a:t>
            </a:r>
            <a:r>
              <a:rPr lang="hu-HU" sz="1600" dirty="0">
                <a:solidFill>
                  <a:srgbClr val="000000"/>
                </a:solidFill>
              </a:rPr>
              <a:t>   </a:t>
            </a:r>
            <a:r>
              <a:rPr lang="en-US" sz="1600" b="1" dirty="0">
                <a:solidFill>
                  <a:srgbClr val="000000"/>
                </a:solidFill>
              </a:rPr>
              <a:t>A</a:t>
            </a:r>
            <a:r>
              <a:rPr lang="en-US" sz="1600" dirty="0">
                <a:solidFill>
                  <a:srgbClr val="000000"/>
                </a:solidFill>
              </a:rPr>
              <a:t>XI </a:t>
            </a:r>
            <a:r>
              <a:rPr lang="en-US" sz="1600" b="1" dirty="0">
                <a:solidFill>
                  <a:srgbClr val="000000"/>
                </a:solidFill>
              </a:rPr>
              <a:t>C</a:t>
            </a:r>
            <a:r>
              <a:rPr lang="en-US" sz="1600" dirty="0">
                <a:solidFill>
                  <a:srgbClr val="000000"/>
                </a:solidFill>
              </a:rPr>
              <a:t>oherency </a:t>
            </a:r>
            <a:r>
              <a:rPr lang="en-US" sz="1600" b="1" dirty="0">
                <a:solidFill>
                  <a:srgbClr val="000000"/>
                </a:solidFill>
              </a:rPr>
              <a:t>E</a:t>
            </a:r>
            <a:r>
              <a:rPr lang="en-US" sz="1600" dirty="0">
                <a:solidFill>
                  <a:srgbClr val="000000"/>
                </a:solidFill>
              </a:rPr>
              <a:t>xtensions</a:t>
            </a:r>
            <a:endParaRPr lang="hu-HU" sz="1600" dirty="0">
              <a:solidFill>
                <a:srgbClr val="000000"/>
              </a:solidFill>
            </a:endParaRPr>
          </a:p>
          <a:p>
            <a:r>
              <a:rPr lang="hu-HU" sz="1600" dirty="0">
                <a:solidFill>
                  <a:srgbClr val="000000"/>
                </a:solidFill>
              </a:rPr>
              <a:t>          </a:t>
            </a:r>
            <a:r>
              <a:rPr lang="hu-HU" sz="1600" dirty="0" smtClean="0">
                <a:solidFill>
                  <a:srgbClr val="000000"/>
                </a:solidFill>
              </a:rPr>
              <a:t>        </a:t>
            </a:r>
            <a:r>
              <a:rPr lang="hu-HU" sz="1600" dirty="0">
                <a:solidFill>
                  <a:srgbClr val="000000"/>
                </a:solidFill>
              </a:rPr>
              <a:t>AMBA4 cache coherent </a:t>
            </a:r>
            <a:r>
              <a:rPr lang="hu-HU" sz="1600" dirty="0" smtClean="0">
                <a:solidFill>
                  <a:srgbClr val="000000"/>
                </a:solidFill>
              </a:rPr>
              <a:t>interface u</a:t>
            </a:r>
            <a:r>
              <a:rPr lang="en-US" sz="1600" dirty="0" err="1" smtClean="0">
                <a:solidFill>
                  <a:srgbClr val="000000"/>
                </a:solidFill>
              </a:rPr>
              <a:t>sed</a:t>
            </a:r>
            <a:r>
              <a:rPr lang="en-US" sz="1600" dirty="0" smtClean="0">
                <a:solidFill>
                  <a:srgbClr val="000000"/>
                </a:solidFill>
              </a:rPr>
              <a:t> </a:t>
            </a:r>
            <a:r>
              <a:rPr lang="en-US" sz="1600" dirty="0">
                <a:solidFill>
                  <a:srgbClr val="000000"/>
                </a:solidFill>
              </a:rPr>
              <a:t>in </a:t>
            </a:r>
            <a:r>
              <a:rPr lang="en-US" sz="1600" dirty="0" err="1">
                <a:solidFill>
                  <a:srgbClr val="000000"/>
                </a:solidFill>
              </a:rPr>
              <a:t>big.LITTLE</a:t>
            </a:r>
            <a:r>
              <a:rPr lang="en-US" sz="1600" dirty="0">
                <a:solidFill>
                  <a:srgbClr val="000000"/>
                </a:solidFill>
              </a:rPr>
              <a:t> systems</a:t>
            </a:r>
            <a:endParaRPr lang="hu-HU" sz="1600" dirty="0">
              <a:solidFill>
                <a:srgbClr val="000000"/>
              </a:solidFill>
            </a:endParaRPr>
          </a:p>
          <a:p>
            <a:pPr>
              <a:spcAft>
                <a:spcPts val="400"/>
              </a:spcAft>
            </a:pPr>
            <a:r>
              <a:rPr lang="en-US" sz="1600" dirty="0">
                <a:solidFill>
                  <a:srgbClr val="000000"/>
                </a:solidFill>
              </a:rPr>
              <a:t> </a:t>
            </a:r>
            <a:r>
              <a:rPr lang="hu-HU" sz="1600" dirty="0">
                <a:solidFill>
                  <a:srgbClr val="000000"/>
                </a:solidFill>
              </a:rPr>
              <a:t>           </a:t>
            </a:r>
            <a:r>
              <a:rPr lang="hu-HU" sz="1600" dirty="0" smtClean="0">
                <a:solidFill>
                  <a:srgbClr val="000000"/>
                </a:solidFill>
              </a:rPr>
              <a:t>      </a:t>
            </a:r>
            <a:r>
              <a:rPr lang="en-US" sz="1600" dirty="0">
                <a:solidFill>
                  <a:srgbClr val="000000"/>
                </a:solidFill>
              </a:rPr>
              <a:t>for smartphones, tablets</a:t>
            </a:r>
            <a:r>
              <a:rPr lang="en-US" sz="1600" dirty="0" smtClean="0">
                <a:solidFill>
                  <a:srgbClr val="000000"/>
                </a:solidFill>
              </a:rPr>
              <a:t>,</a:t>
            </a:r>
            <a:r>
              <a:rPr lang="hu-HU" sz="1600" dirty="0" smtClean="0">
                <a:solidFill>
                  <a:srgbClr val="000000"/>
                </a:solidFill>
              </a:rPr>
              <a:t> </a:t>
            </a:r>
            <a:r>
              <a:rPr lang="en-US" sz="1600" dirty="0" smtClean="0">
                <a:solidFill>
                  <a:srgbClr val="000000"/>
                </a:solidFill>
              </a:rPr>
              <a:t>etc</a:t>
            </a:r>
            <a:r>
              <a:rPr lang="en-US" sz="1600" dirty="0">
                <a:solidFill>
                  <a:srgbClr val="000000"/>
                </a:solidFill>
              </a:rPr>
              <a:t>.</a:t>
            </a:r>
            <a:r>
              <a:rPr lang="hu-HU" sz="1600" dirty="0">
                <a:solidFill>
                  <a:srgbClr val="000000"/>
                </a:solidFill>
              </a:rPr>
              <a:t>)</a:t>
            </a:r>
          </a:p>
          <a:p>
            <a:pPr marL="285750" indent="-285750">
              <a:buFont typeface="Arial" panose="020B0604020202020204" pitchFamily="34" charset="0"/>
              <a:buChar char="•"/>
            </a:pPr>
            <a:r>
              <a:rPr lang="hu-HU" sz="1600" dirty="0">
                <a:solidFill>
                  <a:srgbClr val="000000"/>
                </a:solidFill>
              </a:rPr>
              <a:t>CHI:     </a:t>
            </a:r>
            <a:r>
              <a:rPr lang="hu-HU" sz="1600" b="1" dirty="0">
                <a:solidFill>
                  <a:srgbClr val="000000"/>
                </a:solidFill>
              </a:rPr>
              <a:t>C</a:t>
            </a:r>
            <a:r>
              <a:rPr lang="hu-HU" sz="1600" dirty="0">
                <a:solidFill>
                  <a:srgbClr val="000000"/>
                </a:solidFill>
              </a:rPr>
              <a:t>oherent </a:t>
            </a:r>
            <a:r>
              <a:rPr lang="hu-HU" sz="1600" b="1" dirty="0">
                <a:solidFill>
                  <a:srgbClr val="000000"/>
                </a:solidFill>
              </a:rPr>
              <a:t>H</a:t>
            </a:r>
            <a:r>
              <a:rPr lang="hu-HU" sz="1600" dirty="0">
                <a:solidFill>
                  <a:srgbClr val="000000"/>
                </a:solidFill>
              </a:rPr>
              <a:t>ub</a:t>
            </a:r>
            <a:r>
              <a:rPr lang="hu-HU" sz="1600" b="1" dirty="0">
                <a:solidFill>
                  <a:srgbClr val="000000"/>
                </a:solidFill>
              </a:rPr>
              <a:t> </a:t>
            </a:r>
            <a:r>
              <a:rPr lang="hu-HU" sz="1600" dirty="0">
                <a:solidFill>
                  <a:srgbClr val="000000"/>
                </a:solidFill>
              </a:rPr>
              <a:t>Interface</a:t>
            </a:r>
          </a:p>
          <a:p>
            <a:r>
              <a:rPr lang="hu-HU" sz="1600" dirty="0">
                <a:solidFill>
                  <a:srgbClr val="000000"/>
                </a:solidFill>
              </a:rPr>
              <a:t>              </a:t>
            </a:r>
            <a:r>
              <a:rPr lang="hu-HU" sz="1600" dirty="0" smtClean="0">
                <a:solidFill>
                  <a:srgbClr val="000000"/>
                </a:solidFill>
              </a:rPr>
              <a:t>    (</a:t>
            </a:r>
            <a:r>
              <a:rPr lang="hu-HU" sz="1600" dirty="0">
                <a:solidFill>
                  <a:srgbClr val="000000"/>
                </a:solidFill>
              </a:rPr>
              <a:t>AMBA5 Cache </a:t>
            </a:r>
            <a:r>
              <a:rPr lang="hu-HU" sz="1600" dirty="0" smtClean="0">
                <a:solidFill>
                  <a:srgbClr val="000000"/>
                </a:solidFill>
              </a:rPr>
              <a:t>coherent interface </a:t>
            </a:r>
            <a:r>
              <a:rPr lang="hu-HU" sz="1600" dirty="0">
                <a:solidFill>
                  <a:srgbClr val="000000"/>
                </a:solidFill>
              </a:rPr>
              <a:t>used in servers</a:t>
            </a:r>
            <a:r>
              <a:rPr lang="hu-HU" sz="1600" dirty="0" smtClean="0">
                <a:solidFill>
                  <a:srgbClr val="000000"/>
                </a:solidFill>
              </a:rPr>
              <a:t>)</a:t>
            </a:r>
            <a:endParaRPr lang="en-US" sz="1600" dirty="0"/>
          </a:p>
        </p:txBody>
      </p:sp>
    </p:spTree>
    <p:extLst>
      <p:ext uri="{BB962C8B-B14F-4D97-AF65-F5344CB8AC3E}">
        <p14:creationId xmlns:p14="http://schemas.microsoft.com/office/powerpoint/2010/main" val="139359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(5)</a:t>
            </a:r>
            <a:endParaRPr lang="en-US" dirty="0">
              <a:solidFill>
                <a:srgbClr val="FFFFFF"/>
              </a:solidFill>
            </a:endParaRPr>
          </a:p>
        </p:txBody>
      </p:sp>
      <p:pic>
        <p:nvPicPr>
          <p:cNvPr id="13314" name="Picture 2" descr="http://images.anandtech.com/doci/9769/layout.PNG?_ga=1.103909184.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13240" t="17473" r="13527" b="19295"/>
          <a:stretch/>
        </p:blipFill>
        <p:spPr bwMode="auto">
          <a:xfrm>
            <a:off x="1241630" y="1448780"/>
            <a:ext cx="7065785" cy="34203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568" y="508178"/>
            <a:ext cx="7757124" cy="646331"/>
          </a:xfrm>
          <a:prstGeom prst="rect">
            <a:avLst/>
          </a:prstGeom>
          <a:noFill/>
        </p:spPr>
        <p:txBody>
          <a:bodyPr wrap="none" rtlCol="0">
            <a:spAutoFit/>
          </a:bodyPr>
          <a:lstStyle/>
          <a:p>
            <a:r>
              <a:rPr lang="hu-HU" dirty="0" smtClean="0">
                <a:solidFill>
                  <a:schemeClr val="accent6"/>
                </a:solidFill>
              </a:rPr>
              <a:t>The in-order 8-stage pipeline of the Cortex-A35 providing limited</a:t>
            </a:r>
          </a:p>
          <a:p>
            <a:r>
              <a:rPr lang="hu-HU" dirty="0">
                <a:solidFill>
                  <a:schemeClr val="accent6"/>
                </a:solidFill>
              </a:rPr>
              <a:t> </a:t>
            </a:r>
            <a:r>
              <a:rPr lang="hu-HU" dirty="0" smtClean="0">
                <a:solidFill>
                  <a:schemeClr val="accent6"/>
                </a:solidFill>
              </a:rPr>
              <a:t> dual issue capability Cortex-A35 [90]</a:t>
            </a:r>
            <a:endParaRPr lang="en-US" dirty="0">
              <a:solidFill>
                <a:schemeClr val="accent6"/>
              </a:solidFill>
            </a:endParaRPr>
          </a:p>
        </p:txBody>
      </p:sp>
      <p:sp>
        <p:nvSpPr>
          <p:cNvPr id="7" name="Rectangle 3"/>
          <p:cNvSpPr>
            <a:spLocks noChangeArrowheads="1"/>
          </p:cNvSpPr>
          <p:nvPr/>
        </p:nvSpPr>
        <p:spPr bwMode="auto">
          <a:xfrm>
            <a:off x="206515" y="5319210"/>
            <a:ext cx="89589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strike="noStrike" cap="none" normalizeH="0" baseline="0" dirty="0" err="1" smtClean="0">
                <a:ln>
                  <a:noFill/>
                </a:ln>
                <a:effectLst/>
                <a:latin typeface="Arial" panose="020B0604020202020204" pitchFamily="34" charset="0"/>
              </a:rPr>
              <a:t>ETM</a:t>
            </a:r>
            <a:r>
              <a:rPr kumimoji="0" lang="en-US" altLang="en-US" sz="1600" strike="noStrike" cap="none" normalizeH="0" baseline="0" dirty="0" smtClean="0">
                <a:ln>
                  <a:noFill/>
                </a:ln>
                <a:effectLst/>
                <a:latin typeface="Arial" panose="020B0604020202020204" pitchFamily="34" charset="0"/>
              </a:rPr>
              <a:t>: Embedded Trace </a:t>
            </a:r>
            <a:r>
              <a:rPr kumimoji="0" lang="en-US" altLang="en-US" sz="1600" strike="noStrike" cap="none" normalizeH="0" baseline="0" dirty="0" err="1" smtClean="0">
                <a:ln>
                  <a:noFill/>
                </a:ln>
                <a:effectLst/>
                <a:latin typeface="Arial" panose="020B0604020202020204" pitchFamily="34" charset="0"/>
              </a:rPr>
              <a:t>Macrocell</a:t>
            </a:r>
            <a:r>
              <a:rPr kumimoji="0" lang="en-US" altLang="en-US" sz="1600" strike="noStrike" cap="none" normalizeH="0" baseline="0" dirty="0" smtClean="0">
                <a:ln>
                  <a:noFill/>
                </a:ln>
                <a:effectLst/>
                <a:latin typeface="Arial" panose="020B0604020202020204" pitchFamily="34" charset="0"/>
              </a:rPr>
              <a:t>, a low-level debugging technology in ARM microprocessors. </a:t>
            </a:r>
          </a:p>
        </p:txBody>
      </p:sp>
      <p:sp>
        <p:nvSpPr>
          <p:cNvPr id="8" name="TextBox 7"/>
          <p:cNvSpPr txBox="1"/>
          <p:nvPr/>
        </p:nvSpPr>
        <p:spPr>
          <a:xfrm>
            <a:off x="199221" y="5679250"/>
            <a:ext cx="7793159" cy="338554"/>
          </a:xfrm>
          <a:prstGeom prst="rect">
            <a:avLst/>
          </a:prstGeom>
          <a:noFill/>
        </p:spPr>
        <p:txBody>
          <a:bodyPr wrap="none" rtlCol="0">
            <a:spAutoFit/>
          </a:bodyPr>
          <a:lstStyle/>
          <a:p>
            <a:r>
              <a:rPr lang="en-US" sz="1600" dirty="0" smtClean="0"/>
              <a:t>Governor: Hardware unit for setting the processor into the standby state.</a:t>
            </a:r>
            <a:endParaRPr lang="en-US" sz="1600" dirty="0"/>
          </a:p>
        </p:txBody>
      </p:sp>
    </p:spTree>
    <p:extLst>
      <p:ext uri="{BB962C8B-B14F-4D97-AF65-F5344CB8AC3E}">
        <p14:creationId xmlns:p14="http://schemas.microsoft.com/office/powerpoint/2010/main" val="410526743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(6)</a:t>
            </a:r>
            <a:endParaRPr lang="en-US" dirty="0">
              <a:solidFill>
                <a:srgbClr val="FFFFFF"/>
              </a:solidFill>
            </a:endParaRPr>
          </a:p>
        </p:txBody>
      </p:sp>
      <p:pic>
        <p:nvPicPr>
          <p:cNvPr id="11266" name="Picture 2" descr="http://images.anandtech.com/doci/9769/a7-perf.PNG?_ga=1.103909184.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2967" t="14273" r="8647" b="10287"/>
          <a:stretch/>
        </p:blipFill>
        <p:spPr bwMode="auto">
          <a:xfrm>
            <a:off x="341529" y="1358770"/>
            <a:ext cx="8280921" cy="3960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966" y="507896"/>
            <a:ext cx="6927089" cy="646331"/>
          </a:xfrm>
          <a:prstGeom prst="rect">
            <a:avLst/>
          </a:prstGeom>
          <a:noFill/>
        </p:spPr>
        <p:txBody>
          <a:bodyPr wrap="none" rtlCol="0">
            <a:spAutoFit/>
          </a:bodyPr>
          <a:lstStyle/>
          <a:p>
            <a:r>
              <a:rPr lang="hu-HU" dirty="0" smtClean="0">
                <a:solidFill>
                  <a:schemeClr val="accent6"/>
                </a:solidFill>
              </a:rPr>
              <a:t>Relative performance of the Cortex-A35 vs. the Cortex-A7</a:t>
            </a:r>
          </a:p>
          <a:p>
            <a:r>
              <a:rPr lang="hu-HU" dirty="0">
                <a:solidFill>
                  <a:schemeClr val="accent6"/>
                </a:solidFill>
              </a:rPr>
              <a:t> </a:t>
            </a:r>
            <a:r>
              <a:rPr lang="hu-HU" dirty="0" smtClean="0">
                <a:solidFill>
                  <a:schemeClr val="accent6"/>
                </a:solidFill>
              </a:rPr>
              <a:t> assuming the same process technology (28 nm) [90]</a:t>
            </a:r>
            <a:endParaRPr lang="en-US" dirty="0">
              <a:solidFill>
                <a:schemeClr val="accent6"/>
              </a:solidFill>
            </a:endParaRPr>
          </a:p>
        </p:txBody>
      </p:sp>
    </p:spTree>
    <p:extLst>
      <p:ext uri="{BB962C8B-B14F-4D97-AF65-F5344CB8AC3E}">
        <p14:creationId xmlns:p14="http://schemas.microsoft.com/office/powerpoint/2010/main" val="422637193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(7)</a:t>
            </a:r>
            <a:endParaRPr lang="en-US" dirty="0">
              <a:solidFill>
                <a:srgbClr val="FFFFFF"/>
              </a:solidFill>
            </a:endParaRPr>
          </a:p>
        </p:txBody>
      </p:sp>
      <p:pic>
        <p:nvPicPr>
          <p:cNvPr id="14338" name="Picture 2" descr="http://images.anandtech.com/doci/9769/a53-comp.PNG?_ga=1.9696278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3815" t="11363" r="8503"/>
          <a:stretch/>
        </p:blipFill>
        <p:spPr bwMode="auto">
          <a:xfrm>
            <a:off x="746574" y="1575012"/>
            <a:ext cx="7425826" cy="4210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827" y="507896"/>
            <a:ext cx="9300367" cy="646331"/>
          </a:xfrm>
          <a:prstGeom prst="rect">
            <a:avLst/>
          </a:prstGeom>
          <a:noFill/>
        </p:spPr>
        <p:txBody>
          <a:bodyPr wrap="none" rtlCol="0">
            <a:spAutoFit/>
          </a:bodyPr>
          <a:lstStyle/>
          <a:p>
            <a:r>
              <a:rPr lang="hu-HU" dirty="0" smtClean="0">
                <a:solidFill>
                  <a:schemeClr val="accent6"/>
                </a:solidFill>
              </a:rPr>
              <a:t>Relative power consumption of the Cortex-A35 vs. the Cortex-53 assuming </a:t>
            </a:r>
          </a:p>
          <a:p>
            <a:r>
              <a:rPr lang="hu-HU" dirty="0">
                <a:solidFill>
                  <a:schemeClr val="accent6"/>
                </a:solidFill>
              </a:rPr>
              <a:t> </a:t>
            </a:r>
            <a:r>
              <a:rPr lang="hu-HU" dirty="0" smtClean="0">
                <a:solidFill>
                  <a:schemeClr val="accent6"/>
                </a:solidFill>
              </a:rPr>
              <a:t> the same clock frequency and process technology (28 nm) [90]</a:t>
            </a:r>
            <a:endParaRPr lang="en-US" dirty="0">
              <a:solidFill>
                <a:schemeClr val="accent6"/>
              </a:solidFill>
            </a:endParaRPr>
          </a:p>
        </p:txBody>
      </p:sp>
    </p:spTree>
    <p:extLst>
      <p:ext uri="{BB962C8B-B14F-4D97-AF65-F5344CB8AC3E}">
        <p14:creationId xmlns:p14="http://schemas.microsoft.com/office/powerpoint/2010/main" val="112061298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5.3.2</a:t>
            </a:r>
            <a:r>
              <a:rPr lang="hu-HU" dirty="0">
                <a:solidFill>
                  <a:srgbClr val="FFFFFF"/>
                </a:solidFill>
              </a:rPr>
              <a:t> </a:t>
            </a:r>
            <a:r>
              <a:rPr lang="en-US" dirty="0">
                <a:solidFill>
                  <a:srgbClr val="FFFFFF"/>
                </a:solidFill>
              </a:rPr>
              <a:t>The low power Cortex-A</a:t>
            </a:r>
            <a:r>
              <a:rPr lang="hu-HU" dirty="0">
                <a:solidFill>
                  <a:srgbClr val="FFFFFF"/>
                </a:solidFill>
              </a:rPr>
              <a:t>35</a:t>
            </a:r>
            <a:r>
              <a:rPr lang="en-US" dirty="0">
                <a:solidFill>
                  <a:srgbClr val="FFFFFF"/>
                </a:solidFill>
              </a:rPr>
              <a:t> </a:t>
            </a:r>
            <a:r>
              <a:rPr lang="hu-HU" dirty="0">
                <a:solidFill>
                  <a:srgbClr val="FFFFFF"/>
                </a:solidFill>
              </a:rPr>
              <a:t>(8)</a:t>
            </a:r>
            <a:endParaRPr lang="en-US" dirty="0">
              <a:solidFill>
                <a:srgbClr val="FFFFFF"/>
              </a:solidFill>
            </a:endParaRPr>
          </a:p>
        </p:txBody>
      </p:sp>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1469533"/>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944" y="508361"/>
            <a:ext cx="7512506" cy="369332"/>
          </a:xfrm>
          <a:prstGeom prst="rect">
            <a:avLst/>
          </a:prstGeom>
          <a:noFill/>
        </p:spPr>
        <p:txBody>
          <a:bodyPr wrap="none" rtlCol="0">
            <a:spAutoFit/>
          </a:bodyPr>
          <a:lstStyle/>
          <a:p>
            <a:r>
              <a:rPr lang="hu-HU" dirty="0" smtClean="0">
                <a:solidFill>
                  <a:schemeClr val="accent6"/>
                </a:solidFill>
              </a:rPr>
              <a:t>The range of configurability of the Cortex-</a:t>
            </a:r>
            <a:r>
              <a:rPr lang="en-US" dirty="0" smtClean="0">
                <a:solidFill>
                  <a:schemeClr val="accent6"/>
                </a:solidFill>
              </a:rPr>
              <a:t>A</a:t>
            </a:r>
            <a:r>
              <a:rPr lang="hu-HU" dirty="0" smtClean="0">
                <a:solidFill>
                  <a:schemeClr val="accent6"/>
                </a:solidFill>
              </a:rPr>
              <a:t>35 processor [90]</a:t>
            </a:r>
            <a:endParaRPr lang="en-US" dirty="0">
              <a:solidFill>
                <a:schemeClr val="accent6"/>
              </a:solidFill>
            </a:endParaRPr>
          </a:p>
        </p:txBody>
      </p:sp>
      <p:sp>
        <p:nvSpPr>
          <p:cNvPr id="5" name="TextBox 4"/>
          <p:cNvSpPr txBox="1"/>
          <p:nvPr/>
        </p:nvSpPr>
        <p:spPr>
          <a:xfrm>
            <a:off x="74886" y="991641"/>
            <a:ext cx="9129872" cy="338554"/>
          </a:xfrm>
          <a:prstGeom prst="rect">
            <a:avLst/>
          </a:prstGeom>
          <a:noFill/>
        </p:spPr>
        <p:txBody>
          <a:bodyPr wrap="none" rtlCol="0">
            <a:spAutoFit/>
          </a:bodyPr>
          <a:lstStyle/>
          <a:p>
            <a:r>
              <a:rPr lang="hu-HU" sz="1600" dirty="0" smtClean="0"/>
              <a:t>Configuration options of the Cortex-A35 are ranging from mobile to deeply embedded.</a:t>
            </a:r>
            <a:endParaRPr lang="en-US" sz="1600" dirty="0"/>
          </a:p>
        </p:txBody>
      </p:sp>
    </p:spTree>
    <p:extLst>
      <p:ext uri="{BB962C8B-B14F-4D97-AF65-F5344CB8AC3E}">
        <p14:creationId xmlns:p14="http://schemas.microsoft.com/office/powerpoint/2010/main" val="310255207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656565" y="1601855"/>
            <a:ext cx="7528714"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 6. Cortex-A models based on the </a:t>
            </a:r>
            <a:r>
              <a:rPr lang="en-US" sz="1900" dirty="0" err="1" smtClean="0">
                <a:solidFill>
                  <a:srgbClr val="FFFFFF"/>
                </a:solidFill>
              </a:rPr>
              <a:t>ARMv8.2</a:t>
            </a:r>
            <a:r>
              <a:rPr lang="en-US" sz="1900" dirty="0" smtClean="0">
                <a:solidFill>
                  <a:srgbClr val="FFFFFF"/>
                </a:solidFill>
              </a:rPr>
              <a:t> ISA</a:t>
            </a:r>
            <a:endParaRPr lang="hu-HU" sz="1900" dirty="0">
              <a:solidFill>
                <a:srgbClr val="FFFFFF"/>
              </a:solidFill>
            </a:endParaRPr>
          </a:p>
        </p:txBody>
      </p:sp>
      <p:grpSp>
        <p:nvGrpSpPr>
          <p:cNvPr id="3" name="Group 10"/>
          <p:cNvGrpSpPr>
            <a:grpSpLocks/>
          </p:cNvGrpSpPr>
          <p:nvPr/>
        </p:nvGrpSpPr>
        <p:grpSpPr bwMode="auto">
          <a:xfrm>
            <a:off x="1095504" y="3460558"/>
            <a:ext cx="7089775" cy="463550"/>
            <a:chOff x="699" y="1638"/>
            <a:chExt cx="4448" cy="292"/>
          </a:xfrm>
        </p:grpSpPr>
        <p:sp>
          <p:nvSpPr>
            <p:cNvPr id="4"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3</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high performance Cortex-A7</a:t>
              </a:r>
              <a:r>
                <a:rPr lang="en-US" sz="1900" dirty="0" smtClean="0">
                  <a:solidFill>
                    <a:srgbClr val="FFFFFF"/>
                  </a:solidFill>
                  <a:latin typeface="Verdana"/>
                </a:rPr>
                <a:t>5</a:t>
              </a:r>
              <a:endParaRPr lang="en-US" altLang="en-US" sz="1900" dirty="0">
                <a:solidFill>
                  <a:srgbClr val="FFFFFF"/>
                </a:solidFill>
                <a:latin typeface="Verdana"/>
                <a:cs typeface="Times New Roman" pitchFamily="18" charset="0"/>
              </a:endParaRPr>
            </a:p>
          </p:txBody>
        </p:sp>
        <p:sp>
          <p:nvSpPr>
            <p:cNvPr id="5"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6" name="Group 13"/>
          <p:cNvGrpSpPr>
            <a:grpSpLocks/>
          </p:cNvGrpSpPr>
          <p:nvPr/>
        </p:nvGrpSpPr>
        <p:grpSpPr bwMode="auto">
          <a:xfrm>
            <a:off x="1092329" y="3975002"/>
            <a:ext cx="7092950" cy="463550"/>
            <a:chOff x="699" y="1638"/>
            <a:chExt cx="4448" cy="292"/>
          </a:xfrm>
        </p:grpSpPr>
        <p:sp>
          <p:nvSpPr>
            <p:cNvPr id="7" name="AutoShape 14"/>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4</a:t>
              </a:r>
              <a:r>
                <a:rPr lang="en-US" sz="1900" dirty="0" smtClean="0">
                  <a:solidFill>
                    <a:srgbClr val="FFFFFF"/>
                  </a:solidFill>
                  <a:latin typeface="Verdana"/>
                </a:rPr>
                <a:t> </a:t>
              </a:r>
              <a:r>
                <a:rPr lang="en-US" sz="1900" dirty="0">
                  <a:solidFill>
                    <a:srgbClr val="FFFFFF"/>
                  </a:solidFill>
                  <a:latin typeface="Verdana"/>
                </a:rPr>
                <a:t>The </a:t>
              </a:r>
              <a:r>
                <a:rPr lang="hu-HU" sz="1900" dirty="0" smtClean="0">
                  <a:solidFill>
                    <a:srgbClr val="FFFFFF"/>
                  </a:solidFill>
                  <a:latin typeface="Verdana"/>
                </a:rPr>
                <a:t>low power </a:t>
              </a:r>
              <a:r>
                <a:rPr lang="en-US" sz="1900" dirty="0" smtClean="0">
                  <a:solidFill>
                    <a:srgbClr val="FFFFFF"/>
                  </a:solidFill>
                  <a:latin typeface="Verdana"/>
                </a:rPr>
                <a:t>Cortex-A</a:t>
              </a:r>
              <a:r>
                <a:rPr lang="hu-HU" sz="1900" dirty="0" smtClean="0">
                  <a:solidFill>
                    <a:srgbClr val="FFFFFF"/>
                  </a:solidFill>
                  <a:latin typeface="Verdana"/>
                </a:rPr>
                <a:t>5</a:t>
              </a:r>
              <a:r>
                <a:rPr lang="en-US" sz="1900" dirty="0" smtClean="0">
                  <a:solidFill>
                    <a:srgbClr val="FFFFFF"/>
                  </a:solidFill>
                  <a:latin typeface="Verdana"/>
                </a:rPr>
                <a:t>5</a:t>
              </a:r>
              <a:endParaRPr lang="en-US" altLang="en-US" sz="1900" dirty="0">
                <a:solidFill>
                  <a:srgbClr val="FFFFFF"/>
                </a:solidFill>
                <a:latin typeface="Verdana"/>
                <a:cs typeface="Times New Roman" pitchFamily="18" charset="0"/>
              </a:endParaRPr>
            </a:p>
          </p:txBody>
        </p:sp>
        <p:sp>
          <p:nvSpPr>
            <p:cNvPr id="8" name="Text Box 15"/>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2" name="Group 10"/>
          <p:cNvGrpSpPr>
            <a:grpSpLocks/>
          </p:cNvGrpSpPr>
          <p:nvPr/>
        </p:nvGrpSpPr>
        <p:grpSpPr bwMode="auto">
          <a:xfrm>
            <a:off x="1095504" y="2424112"/>
            <a:ext cx="7089775" cy="463550"/>
            <a:chOff x="699" y="1638"/>
            <a:chExt cx="4448" cy="292"/>
          </a:xfrm>
        </p:grpSpPr>
        <p:sp>
          <p:nvSpPr>
            <p:cNvPr id="13"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altLang="en-US" sz="1900" dirty="0" smtClean="0">
                  <a:solidFill>
                    <a:srgbClr val="FFFFFF"/>
                  </a:solidFill>
                  <a:latin typeface="Verdana"/>
                  <a:cs typeface="Times New Roman" pitchFamily="18" charset="0"/>
                </a:rPr>
                <a:t>1 Overview</a:t>
              </a:r>
              <a:endParaRPr lang="en-US" altLang="en-US" sz="1900" dirty="0">
                <a:solidFill>
                  <a:srgbClr val="FFFFFF"/>
                </a:solidFill>
                <a:latin typeface="Verdana"/>
                <a:cs typeface="Times New Roman" pitchFamily="18" charset="0"/>
              </a:endParaRPr>
            </a:p>
          </p:txBody>
        </p:sp>
        <p:sp>
          <p:nvSpPr>
            <p:cNvPr id="14"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grpSp>
        <p:nvGrpSpPr>
          <p:cNvPr id="15" name="Group 10"/>
          <p:cNvGrpSpPr>
            <a:grpSpLocks/>
          </p:cNvGrpSpPr>
          <p:nvPr/>
        </p:nvGrpSpPr>
        <p:grpSpPr bwMode="auto">
          <a:xfrm>
            <a:off x="1093168" y="2933945"/>
            <a:ext cx="7089775" cy="463550"/>
            <a:chOff x="699" y="1638"/>
            <a:chExt cx="4448" cy="292"/>
          </a:xfrm>
        </p:grpSpPr>
        <p:sp>
          <p:nvSpPr>
            <p:cNvPr id="16" name="AutoShape 11"/>
            <p:cNvSpPr>
              <a:spLocks noChangeArrowheads="1"/>
            </p:cNvSpPr>
            <p:nvPr/>
          </p:nvSpPr>
          <p:spPr bwMode="auto">
            <a:xfrm>
              <a:off x="951" y="1638"/>
              <a:ext cx="4196" cy="29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a:cs typeface="Times New Roman" pitchFamily="18" charset="0"/>
                </a:rPr>
                <a:t> </a:t>
              </a:r>
              <a:r>
                <a:rPr lang="en-US" altLang="en-US" sz="1900" dirty="0" smtClean="0">
                  <a:solidFill>
                    <a:srgbClr val="FFFFFF"/>
                  </a:solidFill>
                  <a:latin typeface="Verdana"/>
                  <a:cs typeface="Times New Roman" pitchFamily="18" charset="0"/>
                </a:rPr>
                <a:t>6</a:t>
              </a:r>
              <a:r>
                <a:rPr lang="hu-HU" altLang="en-US" sz="1900" dirty="0" smtClean="0">
                  <a:solidFill>
                    <a:srgbClr val="FFFFFF"/>
                  </a:solidFill>
                  <a:latin typeface="Verdana"/>
                  <a:cs typeface="Times New Roman" pitchFamily="18" charset="0"/>
                </a:rPr>
                <a:t>.</a:t>
              </a:r>
              <a:r>
                <a:rPr lang="en-US" sz="1900" dirty="0" smtClean="0">
                  <a:solidFill>
                    <a:srgbClr val="FFFFFF"/>
                  </a:solidFill>
                </a:rPr>
                <a:t>2</a:t>
              </a:r>
              <a:r>
                <a:rPr lang="hu-HU" sz="1900" dirty="0" smtClean="0">
                  <a:solidFill>
                    <a:srgbClr val="FFFFFF"/>
                  </a:solidFill>
                </a:rPr>
                <a:t> </a:t>
              </a:r>
              <a:r>
                <a:rPr lang="en-US" sz="1900" dirty="0" err="1">
                  <a:solidFill>
                    <a:srgbClr val="FFFFFF"/>
                  </a:solidFill>
                </a:rPr>
                <a:t>DynamIQ</a:t>
              </a:r>
              <a:r>
                <a:rPr lang="en-US" sz="1900" dirty="0">
                  <a:solidFill>
                    <a:srgbClr val="FFFFFF"/>
                  </a:solidFill>
                </a:rPr>
                <a:t> core </a:t>
              </a:r>
              <a:r>
                <a:rPr lang="en-US" sz="1900" dirty="0" smtClean="0">
                  <a:solidFill>
                    <a:srgbClr val="FFFFFF"/>
                  </a:solidFill>
                </a:rPr>
                <a:t>clusters</a:t>
              </a:r>
              <a:endParaRPr lang="hu-HU" sz="1900" dirty="0">
                <a:solidFill>
                  <a:srgbClr val="FFFFFF"/>
                </a:solidFill>
              </a:endParaRPr>
            </a:p>
          </p:txBody>
        </p:sp>
        <p:sp>
          <p:nvSpPr>
            <p:cNvPr id="17" name="Text Box 12"/>
            <p:cNvSpPr txBox="1">
              <a:spLocks noChangeArrowheads="1"/>
            </p:cNvSpPr>
            <p:nvPr/>
          </p:nvSpPr>
          <p:spPr bwMode="auto">
            <a:xfrm>
              <a:off x="699"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a:cs typeface="Times New Roman" pitchFamily="18" charset="0"/>
                </a:rPr>
                <a:t> </a:t>
              </a:r>
              <a:endParaRPr lang="en-US" altLang="en-US" sz="1900">
                <a:solidFill>
                  <a:srgbClr val="FFFFFF"/>
                </a:solidFill>
                <a:latin typeface="Verdana"/>
                <a:cs typeface="Times New Roman" pitchFamily="18" charset="0"/>
              </a:endParaRPr>
            </a:p>
          </p:txBody>
        </p:sp>
      </p:grpSp>
    </p:spTree>
    <p:extLst>
      <p:ext uri="{BB962C8B-B14F-4D97-AF65-F5344CB8AC3E}">
        <p14:creationId xmlns:p14="http://schemas.microsoft.com/office/powerpoint/2010/main" val="374512755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a:t>
            </a:r>
            <a:r>
              <a:rPr lang="hu-HU" sz="1900" dirty="0" smtClean="0">
                <a:solidFill>
                  <a:srgbClr val="FFFFFF"/>
                </a:solidFill>
              </a:rPr>
              <a:t>.1</a:t>
            </a:r>
            <a:r>
              <a:rPr lang="en-US" sz="1900" dirty="0" smtClean="0">
                <a:solidFill>
                  <a:srgbClr val="FFFFFF"/>
                </a:solidFill>
              </a:rPr>
              <a:t> Overview</a:t>
            </a:r>
            <a:endParaRPr lang="hu-HU" sz="1900" dirty="0">
              <a:solidFill>
                <a:srgbClr val="FFFFFF"/>
              </a:solidFill>
            </a:endParaRPr>
          </a:p>
        </p:txBody>
      </p:sp>
    </p:spTree>
    <p:extLst>
      <p:ext uri="{BB962C8B-B14F-4D97-AF65-F5344CB8AC3E}">
        <p14:creationId xmlns:p14="http://schemas.microsoft.com/office/powerpoint/2010/main" val="336352005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rgbClr val="FFFFFF"/>
                </a:solidFill>
              </a:rPr>
              <a:t>6.1 Overview </a:t>
            </a:r>
            <a:r>
              <a:rPr lang="en-US" dirty="0">
                <a:solidFill>
                  <a:srgbClr val="FFFFFF"/>
                </a:solidFill>
              </a:rPr>
              <a:t>(1)</a:t>
            </a:r>
          </a:p>
        </p:txBody>
      </p:sp>
      <p:sp>
        <p:nvSpPr>
          <p:cNvPr id="3" name="TextBox 2"/>
          <p:cNvSpPr txBox="1"/>
          <p:nvPr/>
        </p:nvSpPr>
        <p:spPr>
          <a:xfrm>
            <a:off x="76749" y="940531"/>
            <a:ext cx="5330434" cy="369332"/>
          </a:xfrm>
          <a:prstGeom prst="rect">
            <a:avLst/>
          </a:prstGeom>
          <a:noFill/>
        </p:spPr>
        <p:txBody>
          <a:bodyPr wrap="none" rtlCol="0">
            <a:spAutoFit/>
          </a:bodyPr>
          <a:lstStyle/>
          <a:p>
            <a:r>
              <a:rPr lang="en-US" dirty="0" smtClean="0">
                <a:solidFill>
                  <a:srgbClr val="2D2D8A"/>
                </a:solidFill>
              </a:rPr>
              <a:t>a) Main extensions of the ARMv8 ISA-1 [97]</a:t>
            </a:r>
            <a:endParaRPr lang="en-US" dirty="0">
              <a:solidFill>
                <a:srgbClr val="2D2D8A"/>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440112247"/>
              </p:ext>
            </p:extLst>
          </p:nvPr>
        </p:nvGraphicFramePr>
        <p:xfrm>
          <a:off x="206515" y="1641924"/>
          <a:ext cx="8640760" cy="3992321"/>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215135">
                  <a:extLst>
                    <a:ext uri="{9D8B030D-6E8A-4147-A177-3AD203B41FA5}">
                      <a16:colId xmlns:a16="http://schemas.microsoft.com/office/drawing/2014/main" val="20001"/>
                    </a:ext>
                  </a:extLst>
                </a:gridCol>
                <a:gridCol w="4725525">
                  <a:extLst>
                    <a:ext uri="{9D8B030D-6E8A-4147-A177-3AD203B41FA5}">
                      <a16:colId xmlns:a16="http://schemas.microsoft.com/office/drawing/2014/main" val="20002"/>
                    </a:ext>
                  </a:extLst>
                </a:gridCol>
                <a:gridCol w="1395295">
                  <a:extLst>
                    <a:ext uri="{9D8B030D-6E8A-4147-A177-3AD203B41FA5}">
                      <a16:colId xmlns:a16="http://schemas.microsoft.com/office/drawing/2014/main" val="20003"/>
                    </a:ext>
                  </a:extLst>
                </a:gridCol>
              </a:tblGrid>
              <a:tr h="616995">
                <a:tc>
                  <a:txBody>
                    <a:bodyPr/>
                    <a:lstStyle/>
                    <a:p>
                      <a:pPr algn="ctr"/>
                      <a:r>
                        <a:rPr lang="en-US" sz="1400" dirty="0" smtClean="0"/>
                        <a:t>Revision</a:t>
                      </a:r>
                      <a:endParaRPr lang="en-US" sz="1400" dirty="0"/>
                    </a:p>
                  </a:txBody>
                  <a:tcPr anchor="ctr">
                    <a:solidFill>
                      <a:schemeClr val="accent5">
                        <a:lumMod val="50000"/>
                      </a:schemeClr>
                    </a:solidFill>
                  </a:tcPr>
                </a:tc>
                <a:tc>
                  <a:txBody>
                    <a:bodyPr/>
                    <a:lstStyle/>
                    <a:p>
                      <a:pPr algn="ctr"/>
                      <a:r>
                        <a:rPr lang="en-US" sz="1400" dirty="0" smtClean="0"/>
                        <a:t>Released</a:t>
                      </a:r>
                      <a:endParaRPr lang="en-US" sz="1400" dirty="0"/>
                    </a:p>
                  </a:txBody>
                  <a:tcPr anchor="ctr">
                    <a:solidFill>
                      <a:schemeClr val="accent5">
                        <a:lumMod val="50000"/>
                      </a:schemeClr>
                    </a:solidFill>
                  </a:tcPr>
                </a:tc>
                <a:tc>
                  <a:txBody>
                    <a:bodyPr/>
                    <a:lstStyle/>
                    <a:p>
                      <a:pPr algn="ctr"/>
                      <a:r>
                        <a:rPr lang="en-US" sz="1400" dirty="0" smtClean="0"/>
                        <a:t>Main</a:t>
                      </a:r>
                      <a:r>
                        <a:rPr lang="en-US" sz="1400" baseline="0" dirty="0" smtClean="0"/>
                        <a:t> enhancements</a:t>
                      </a:r>
                      <a:endParaRPr lang="en-US" sz="1400" dirty="0"/>
                    </a:p>
                  </a:txBody>
                  <a:tcPr anchor="ctr">
                    <a:solidFill>
                      <a:schemeClr val="accent5">
                        <a:lumMod val="50000"/>
                      </a:schemeClr>
                    </a:solidFill>
                  </a:tcPr>
                </a:tc>
                <a:tc>
                  <a:txBody>
                    <a:bodyPr/>
                    <a:lstStyle/>
                    <a:p>
                      <a:pPr algn="ctr"/>
                      <a:r>
                        <a:rPr lang="en-US" sz="1400" dirty="0" smtClean="0"/>
                        <a:t>Cortex-A</a:t>
                      </a:r>
                      <a:r>
                        <a:rPr lang="en-US" sz="1400" baseline="0" dirty="0" smtClean="0"/>
                        <a:t> </a:t>
                      </a:r>
                    </a:p>
                    <a:p>
                      <a:pPr algn="ctr"/>
                      <a:r>
                        <a:rPr lang="en-US" sz="1400" baseline="0" dirty="0" smtClean="0"/>
                        <a:t>p</a:t>
                      </a:r>
                      <a:r>
                        <a:rPr lang="en-US" sz="1400" dirty="0" smtClean="0"/>
                        <a:t>rocessors</a:t>
                      </a:r>
                      <a:endParaRPr lang="en-US" sz="1400" dirty="0"/>
                    </a:p>
                  </a:txBody>
                  <a:tcPr anchor="ctr">
                    <a:solidFill>
                      <a:schemeClr val="accent5">
                        <a:lumMod val="50000"/>
                      </a:schemeClr>
                    </a:solidFill>
                  </a:tcPr>
                </a:tc>
                <a:extLst>
                  <a:ext uri="{0D108BD9-81ED-4DB2-BD59-A6C34878D82A}">
                    <a16:rowId xmlns:a16="http://schemas.microsoft.com/office/drawing/2014/main" val="10000"/>
                  </a:ext>
                </a:extLst>
              </a:tr>
              <a:tr h="871052">
                <a:tc>
                  <a:txBody>
                    <a:bodyPr/>
                    <a:lstStyle/>
                    <a:p>
                      <a:pPr algn="ctr"/>
                      <a:r>
                        <a:rPr lang="en-US" sz="1400" dirty="0" err="1" smtClean="0"/>
                        <a:t>ARMv8</a:t>
                      </a:r>
                      <a:r>
                        <a:rPr lang="en-US" sz="1400" dirty="0" smtClean="0"/>
                        <a:t>-A</a:t>
                      </a:r>
                      <a:endParaRPr lang="en-US" sz="1400" dirty="0"/>
                    </a:p>
                  </a:txBody>
                  <a:tcPr anchor="ctr"/>
                </a:tc>
                <a:tc>
                  <a:txBody>
                    <a:bodyPr/>
                    <a:lstStyle/>
                    <a:p>
                      <a:pPr algn="ctr"/>
                      <a:r>
                        <a:rPr lang="en-US" sz="1400" dirty="0" smtClean="0"/>
                        <a:t>10/2011</a:t>
                      </a:r>
                      <a:endParaRPr lang="en-US" sz="1400" dirty="0"/>
                    </a:p>
                  </a:txBody>
                  <a:tcPr anchor="ctr"/>
                </a:tc>
                <a:tc>
                  <a:txBody>
                    <a:bodyPr/>
                    <a:lstStyle/>
                    <a:p>
                      <a:pPr algn="ctr"/>
                      <a:endParaRPr lang="en-US" sz="1400"/>
                    </a:p>
                  </a:txBody>
                  <a:tcPr anchor="ctr"/>
                </a:tc>
                <a:tc>
                  <a:txBody>
                    <a:bodyPr/>
                    <a:lstStyle/>
                    <a:p>
                      <a:pPr algn="ctr"/>
                      <a:r>
                        <a:rPr lang="en-US" sz="1400" dirty="0" err="1" smtClean="0"/>
                        <a:t>A32</a:t>
                      </a:r>
                      <a:r>
                        <a:rPr lang="en-US" sz="1400" dirty="0" smtClean="0"/>
                        <a:t>/</a:t>
                      </a:r>
                      <a:r>
                        <a:rPr lang="en-US" sz="1400" dirty="0" err="1" smtClean="0"/>
                        <a:t>A35</a:t>
                      </a:r>
                      <a:r>
                        <a:rPr lang="en-US" sz="1400" dirty="0" smtClean="0"/>
                        <a:t>/</a:t>
                      </a:r>
                    </a:p>
                    <a:p>
                      <a:pPr algn="ctr"/>
                      <a:r>
                        <a:rPr lang="en-US" sz="1400" dirty="0" err="1" smtClean="0"/>
                        <a:t>A53</a:t>
                      </a:r>
                      <a:r>
                        <a:rPr lang="en-US" sz="1400" dirty="0" smtClean="0"/>
                        <a:t>/</a:t>
                      </a:r>
                      <a:r>
                        <a:rPr lang="en-US" sz="1400" dirty="0" err="1" smtClean="0"/>
                        <a:t>A57</a:t>
                      </a:r>
                      <a:r>
                        <a:rPr lang="en-US" sz="1400" dirty="0" smtClean="0"/>
                        <a:t>/</a:t>
                      </a:r>
                    </a:p>
                    <a:p>
                      <a:pPr algn="ctr"/>
                      <a:r>
                        <a:rPr lang="en-US" sz="1400" dirty="0" err="1" smtClean="0"/>
                        <a:t>A72</a:t>
                      </a:r>
                      <a:r>
                        <a:rPr lang="en-US" sz="1400" dirty="0" smtClean="0"/>
                        <a:t>/</a:t>
                      </a:r>
                      <a:r>
                        <a:rPr lang="en-US" sz="1400" dirty="0" err="1" smtClean="0"/>
                        <a:t>A73</a:t>
                      </a:r>
                      <a:endParaRPr lang="en-US" sz="1400" dirty="0"/>
                    </a:p>
                  </a:txBody>
                  <a:tcPr anchor="ctr"/>
                </a:tc>
                <a:extLst>
                  <a:ext uri="{0D108BD9-81ED-4DB2-BD59-A6C34878D82A}">
                    <a16:rowId xmlns:a16="http://schemas.microsoft.com/office/drawing/2014/main" val="10001"/>
                  </a:ext>
                </a:extLst>
              </a:tr>
              <a:tr h="871052">
                <a:tc>
                  <a:txBody>
                    <a:bodyPr/>
                    <a:lstStyle/>
                    <a:p>
                      <a:pPr algn="ctr"/>
                      <a:r>
                        <a:rPr lang="en-US" sz="1400" dirty="0" err="1" smtClean="0"/>
                        <a:t>ARMv8.1</a:t>
                      </a:r>
                      <a:r>
                        <a:rPr lang="en-US" sz="1400" dirty="0" smtClean="0"/>
                        <a:t>-A</a:t>
                      </a:r>
                      <a:endParaRPr lang="en-US" sz="1400" dirty="0"/>
                    </a:p>
                  </a:txBody>
                  <a:tcPr anchor="ctr"/>
                </a:tc>
                <a:tc>
                  <a:txBody>
                    <a:bodyPr/>
                    <a:lstStyle/>
                    <a:p>
                      <a:pPr algn="ctr"/>
                      <a:r>
                        <a:rPr lang="en-US" sz="1400" dirty="0" smtClean="0"/>
                        <a:t>12/2014</a:t>
                      </a:r>
                      <a:endParaRPr lang="en-US" sz="1400" dirty="0"/>
                    </a:p>
                  </a:txBody>
                  <a:tcPr anchor="ctr"/>
                </a:tc>
                <a:tc>
                  <a:txBody>
                    <a:bodyPr/>
                    <a:lstStyle/>
                    <a:p>
                      <a:pPr marL="285750" indent="-285750" algn="l">
                        <a:buFont typeface="Arial" panose="020B0604020202020204" pitchFamily="34" charset="0"/>
                        <a:buChar char="•"/>
                      </a:pPr>
                      <a:r>
                        <a:rPr lang="en-US" sz="1400" dirty="0" smtClean="0"/>
                        <a:t>Incremental benefits over </a:t>
                      </a:r>
                      <a:r>
                        <a:rPr lang="en-US" sz="1400" dirty="0" err="1" smtClean="0"/>
                        <a:t>v8.0</a:t>
                      </a:r>
                      <a:r>
                        <a:rPr lang="en-US" sz="1400" dirty="0" smtClean="0"/>
                        <a:t> relating to the</a:t>
                      </a:r>
                    </a:p>
                    <a:p>
                      <a:pPr marL="0" indent="0" algn="l">
                        <a:buFont typeface="Arial" panose="020B0604020202020204" pitchFamily="34" charset="0"/>
                        <a:buNone/>
                      </a:pPr>
                      <a:r>
                        <a:rPr lang="en-US" sz="1400" dirty="0" smtClean="0"/>
                        <a:t>    </a:t>
                      </a:r>
                      <a:r>
                        <a:rPr lang="en-US" sz="1400" baseline="0" dirty="0" smtClean="0"/>
                        <a:t> </a:t>
                      </a:r>
                      <a:r>
                        <a:rPr lang="en-US" sz="1400" dirty="0" smtClean="0"/>
                        <a:t>  instruction</a:t>
                      </a:r>
                      <a:r>
                        <a:rPr lang="en-US" sz="1400" baseline="0" dirty="0" smtClean="0"/>
                        <a:t> set, exception model and </a:t>
                      </a:r>
                    </a:p>
                    <a:p>
                      <a:pPr marL="0" indent="0" algn="l">
                        <a:buFont typeface="Arial" panose="020B0604020202020204" pitchFamily="34" charset="0"/>
                        <a:buNone/>
                      </a:pPr>
                      <a:r>
                        <a:rPr lang="en-US" sz="1400" baseline="0" dirty="0" smtClean="0"/>
                        <a:t>       memory translation</a:t>
                      </a:r>
                      <a:endParaRPr lang="en-US" sz="1400" dirty="0" smtClean="0"/>
                    </a:p>
                  </a:txBody>
                  <a:tcPr/>
                </a:tc>
                <a:tc>
                  <a:txBody>
                    <a:bodyPr/>
                    <a:lstStyle/>
                    <a:p>
                      <a:pPr algn="ctr"/>
                      <a:endParaRPr lang="en-US" sz="1400"/>
                    </a:p>
                  </a:txBody>
                  <a:tcPr anchor="ctr"/>
                </a:tc>
                <a:extLst>
                  <a:ext uri="{0D108BD9-81ED-4DB2-BD59-A6C34878D82A}">
                    <a16:rowId xmlns:a16="http://schemas.microsoft.com/office/drawing/2014/main" val="10002"/>
                  </a:ext>
                </a:extLst>
              </a:tr>
              <a:tr h="1633222">
                <a:tc>
                  <a:txBody>
                    <a:bodyPr/>
                    <a:lstStyle/>
                    <a:p>
                      <a:pPr algn="ctr"/>
                      <a:r>
                        <a:rPr lang="en-US" sz="1400" dirty="0" err="1" smtClean="0"/>
                        <a:t>ARMv8.2</a:t>
                      </a:r>
                      <a:r>
                        <a:rPr lang="en-US" sz="1400" dirty="0" smtClean="0"/>
                        <a:t>-A</a:t>
                      </a:r>
                      <a:endParaRPr lang="en-US" sz="1400" dirty="0"/>
                    </a:p>
                  </a:txBody>
                  <a:tcPr anchor="ctr"/>
                </a:tc>
                <a:tc>
                  <a:txBody>
                    <a:bodyPr/>
                    <a:lstStyle/>
                    <a:p>
                      <a:pPr algn="ctr"/>
                      <a:r>
                        <a:rPr lang="en-US" sz="1400" dirty="0" smtClean="0"/>
                        <a:t>03/2017</a:t>
                      </a:r>
                      <a:endParaRPr lang="en-US" sz="1400" dirty="0"/>
                    </a:p>
                  </a:txBody>
                  <a:tcPr anchor="ctr"/>
                </a:tc>
                <a:tc>
                  <a:txBody>
                    <a:bodyPr/>
                    <a:lstStyle/>
                    <a:p>
                      <a:pPr marL="285750" indent="-285750" algn="l">
                        <a:spcAft>
                          <a:spcPts val="200"/>
                        </a:spcAft>
                        <a:buFont typeface="Arial" panose="020B0604020202020204" pitchFamily="34" charset="0"/>
                        <a:buChar char="•"/>
                      </a:pPr>
                      <a:r>
                        <a:rPr lang="en-US" sz="1400" dirty="0" smtClean="0">
                          <a:solidFill>
                            <a:srgbClr val="FF0000"/>
                          </a:solidFill>
                        </a:rPr>
                        <a:t>Half-precision FP</a:t>
                      </a:r>
                    </a:p>
                    <a:p>
                      <a:pPr marL="285750" indent="-285750" algn="l">
                        <a:buFont typeface="Arial" panose="020B0604020202020204" pitchFamily="34" charset="0"/>
                        <a:buChar char="•"/>
                      </a:pPr>
                      <a:r>
                        <a:rPr lang="en-US" sz="1400" dirty="0" smtClean="0"/>
                        <a:t>Optional increase of the </a:t>
                      </a:r>
                      <a:r>
                        <a:rPr lang="en-US" sz="1400" dirty="0" smtClean="0">
                          <a:solidFill>
                            <a:srgbClr val="FF0000"/>
                          </a:solidFill>
                        </a:rPr>
                        <a:t>address space</a:t>
                      </a:r>
                    </a:p>
                    <a:p>
                      <a:pPr marL="0" indent="0" algn="l">
                        <a:spcAft>
                          <a:spcPts val="200"/>
                        </a:spcAft>
                        <a:buFont typeface="Arial" panose="020B0604020202020204" pitchFamily="34" charset="0"/>
                        <a:buNone/>
                      </a:pPr>
                      <a:r>
                        <a:rPr lang="en-US" sz="1400" baseline="0" dirty="0" smtClean="0">
                          <a:solidFill>
                            <a:srgbClr val="FF0000"/>
                          </a:solidFill>
                        </a:rPr>
                        <a:t>       from 48 to 52 bits</a:t>
                      </a:r>
                    </a:p>
                    <a:p>
                      <a:pPr marL="285750" indent="-285750" algn="l">
                        <a:spcAft>
                          <a:spcPts val="200"/>
                        </a:spcAft>
                        <a:buFont typeface="Arial" panose="020B0604020202020204" pitchFamily="34" charset="0"/>
                        <a:buChar char="•"/>
                      </a:pPr>
                      <a:r>
                        <a:rPr lang="en-US" sz="1400" baseline="0" dirty="0" smtClean="0"/>
                        <a:t>RAS extensions</a:t>
                      </a:r>
                    </a:p>
                    <a:p>
                      <a:pPr marL="285750" indent="-285750" algn="l">
                        <a:buFont typeface="Arial" panose="020B0604020202020204" pitchFamily="34" charset="0"/>
                        <a:buChar char="•"/>
                      </a:pPr>
                      <a:r>
                        <a:rPr lang="en-US" sz="1400" baseline="0" dirty="0" smtClean="0"/>
                        <a:t>Statistical profiling to be able to analyze</a:t>
                      </a:r>
                    </a:p>
                    <a:p>
                      <a:pPr marL="0" indent="0" algn="l">
                        <a:buFont typeface="Arial" panose="020B0604020202020204" pitchFamily="34" charset="0"/>
                        <a:buNone/>
                      </a:pPr>
                      <a:r>
                        <a:rPr lang="en-US" sz="1400" baseline="0" dirty="0" smtClean="0"/>
                        <a:t>       large working sets</a:t>
                      </a:r>
                      <a:endParaRPr lang="en-US" sz="1400" dirty="0"/>
                    </a:p>
                  </a:txBody>
                  <a:tcPr/>
                </a:tc>
                <a:tc>
                  <a:txBody>
                    <a:bodyPr/>
                    <a:lstStyle/>
                    <a:p>
                      <a:pPr algn="ctr"/>
                      <a:r>
                        <a:rPr lang="en-US" sz="1400" dirty="0" err="1" smtClean="0"/>
                        <a:t>A55</a:t>
                      </a:r>
                      <a:r>
                        <a:rPr lang="en-US" sz="1400" dirty="0" smtClean="0"/>
                        <a:t>/</a:t>
                      </a:r>
                      <a:r>
                        <a:rPr lang="en-US" sz="1400" dirty="0" err="1" smtClean="0"/>
                        <a:t>A75</a:t>
                      </a:r>
                      <a:endParaRPr lang="en-US" sz="1400" dirty="0" smtClean="0"/>
                    </a:p>
                    <a:p>
                      <a:pPr algn="ctr"/>
                      <a:r>
                        <a:rPr lang="en-US" sz="1400" dirty="0" smtClean="0"/>
                        <a:t>(Provides also </a:t>
                      </a:r>
                    </a:p>
                    <a:p>
                      <a:pPr algn="ctr"/>
                      <a:r>
                        <a:rPr lang="en-US" sz="1400" dirty="0" err="1" smtClean="0"/>
                        <a:t>ARMv8.1</a:t>
                      </a:r>
                      <a:r>
                        <a:rPr lang="en-US" sz="1400" dirty="0" smtClean="0"/>
                        <a:t> support)</a:t>
                      </a:r>
                      <a:endParaRPr lang="en-US" sz="1400" dirty="0"/>
                    </a:p>
                  </a:txBody>
                  <a:tcPr anchor="ctr"/>
                </a:tc>
                <a:extLst>
                  <a:ext uri="{0D108BD9-81ED-4DB2-BD59-A6C34878D82A}">
                    <a16:rowId xmlns:a16="http://schemas.microsoft.com/office/drawing/2014/main" val="10003"/>
                  </a:ext>
                </a:extLst>
              </a:tr>
            </a:tbl>
          </a:graphicData>
        </a:graphic>
      </p:graphicFrame>
      <p:sp>
        <p:nvSpPr>
          <p:cNvPr id="4" name="TextBox 3"/>
          <p:cNvSpPr txBox="1"/>
          <p:nvPr/>
        </p:nvSpPr>
        <p:spPr>
          <a:xfrm>
            <a:off x="75943" y="507665"/>
            <a:ext cx="1723100" cy="369332"/>
          </a:xfrm>
          <a:prstGeom prst="rect">
            <a:avLst/>
          </a:prstGeom>
          <a:noFill/>
        </p:spPr>
        <p:txBody>
          <a:bodyPr wrap="none" rtlCol="0">
            <a:spAutoFit/>
          </a:bodyPr>
          <a:lstStyle/>
          <a:p>
            <a:r>
              <a:rPr lang="en-US" dirty="0" smtClean="0">
                <a:solidFill>
                  <a:schemeClr val="accent6"/>
                </a:solidFill>
              </a:rPr>
              <a:t>6.1 Overview</a:t>
            </a:r>
            <a:endParaRPr lang="en-US" dirty="0">
              <a:solidFill>
                <a:schemeClr val="accent6"/>
              </a:solidFill>
            </a:endParaRPr>
          </a:p>
        </p:txBody>
      </p:sp>
      <p:sp>
        <p:nvSpPr>
          <p:cNvPr id="7" name="TextBox 6"/>
          <p:cNvSpPr txBox="1"/>
          <p:nvPr/>
        </p:nvSpPr>
        <p:spPr>
          <a:xfrm>
            <a:off x="8763000" y="6404265"/>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65147801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6.1 Overview </a:t>
            </a:r>
            <a:r>
              <a:rPr lang="en-US" dirty="0" smtClean="0">
                <a:solidFill>
                  <a:srgbClr val="FFFFFF"/>
                </a:solidFill>
              </a:rPr>
              <a:t>(2)</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71414277"/>
              </p:ext>
            </p:extLst>
          </p:nvPr>
        </p:nvGraphicFramePr>
        <p:xfrm>
          <a:off x="251720" y="1195698"/>
          <a:ext cx="8640760" cy="3403207"/>
        </p:xfrm>
        <a:graphic>
          <a:graphicData uri="http://schemas.openxmlformats.org/drawingml/2006/table">
            <a:tbl>
              <a:tblPr firstRow="1" bandRow="1">
                <a:tableStyleId>{5C22544A-7EE6-4342-B048-85BDC9FD1C3A}</a:tableStyleId>
              </a:tblPr>
              <a:tblGrid>
                <a:gridCol w="1304805">
                  <a:extLst>
                    <a:ext uri="{9D8B030D-6E8A-4147-A177-3AD203B41FA5}">
                      <a16:colId xmlns:a16="http://schemas.microsoft.com/office/drawing/2014/main" val="20000"/>
                    </a:ext>
                  </a:extLst>
                </a:gridCol>
                <a:gridCol w="1215135">
                  <a:extLst>
                    <a:ext uri="{9D8B030D-6E8A-4147-A177-3AD203B41FA5}">
                      <a16:colId xmlns:a16="http://schemas.microsoft.com/office/drawing/2014/main" val="20001"/>
                    </a:ext>
                  </a:extLst>
                </a:gridCol>
                <a:gridCol w="4815875">
                  <a:extLst>
                    <a:ext uri="{9D8B030D-6E8A-4147-A177-3AD203B41FA5}">
                      <a16:colId xmlns:a16="http://schemas.microsoft.com/office/drawing/2014/main" val="20002"/>
                    </a:ext>
                  </a:extLst>
                </a:gridCol>
                <a:gridCol w="1304945">
                  <a:extLst>
                    <a:ext uri="{9D8B030D-6E8A-4147-A177-3AD203B41FA5}">
                      <a16:colId xmlns:a16="http://schemas.microsoft.com/office/drawing/2014/main" val="20003"/>
                    </a:ext>
                  </a:extLst>
                </a:gridCol>
              </a:tblGrid>
              <a:tr h="616995">
                <a:tc>
                  <a:txBody>
                    <a:bodyPr/>
                    <a:lstStyle/>
                    <a:p>
                      <a:pPr algn="ctr"/>
                      <a:r>
                        <a:rPr lang="en-US" sz="1400" dirty="0" smtClean="0"/>
                        <a:t>Revision</a:t>
                      </a:r>
                      <a:endParaRPr lang="en-US" sz="1400" dirty="0"/>
                    </a:p>
                  </a:txBody>
                  <a:tcPr anchor="ctr">
                    <a:solidFill>
                      <a:schemeClr val="accent5">
                        <a:lumMod val="50000"/>
                      </a:schemeClr>
                    </a:solidFill>
                  </a:tcPr>
                </a:tc>
                <a:tc>
                  <a:txBody>
                    <a:bodyPr/>
                    <a:lstStyle/>
                    <a:p>
                      <a:pPr algn="ctr"/>
                      <a:r>
                        <a:rPr lang="en-US" sz="1400" dirty="0" smtClean="0"/>
                        <a:t>Released</a:t>
                      </a:r>
                      <a:endParaRPr lang="en-US" sz="1400" dirty="0"/>
                    </a:p>
                  </a:txBody>
                  <a:tcPr anchor="ctr">
                    <a:solidFill>
                      <a:schemeClr val="accent5">
                        <a:lumMod val="50000"/>
                      </a:schemeClr>
                    </a:solidFill>
                  </a:tcPr>
                </a:tc>
                <a:tc>
                  <a:txBody>
                    <a:bodyPr/>
                    <a:lstStyle/>
                    <a:p>
                      <a:pPr algn="ctr"/>
                      <a:r>
                        <a:rPr lang="en-US" sz="1400" dirty="0" smtClean="0"/>
                        <a:t>Main</a:t>
                      </a:r>
                      <a:r>
                        <a:rPr lang="en-US" sz="1400" baseline="0" dirty="0" smtClean="0"/>
                        <a:t> enhancements</a:t>
                      </a:r>
                      <a:endParaRPr lang="en-US" sz="1400" dirty="0"/>
                    </a:p>
                  </a:txBody>
                  <a:tcPr anchor="ctr">
                    <a:solidFill>
                      <a:schemeClr val="accent5">
                        <a:lumMod val="50000"/>
                      </a:schemeClr>
                    </a:solidFill>
                  </a:tcPr>
                </a:tc>
                <a:tc>
                  <a:txBody>
                    <a:bodyPr/>
                    <a:lstStyle/>
                    <a:p>
                      <a:pPr algn="ctr"/>
                      <a:r>
                        <a:rPr lang="en-US" sz="1400" dirty="0" smtClean="0"/>
                        <a:t>Cortex-A</a:t>
                      </a:r>
                      <a:r>
                        <a:rPr lang="en-US" sz="1400" baseline="0" dirty="0" smtClean="0"/>
                        <a:t> </a:t>
                      </a:r>
                    </a:p>
                    <a:p>
                      <a:pPr algn="ctr"/>
                      <a:r>
                        <a:rPr lang="en-US" sz="1400" baseline="0" dirty="0" smtClean="0"/>
                        <a:t>p</a:t>
                      </a:r>
                      <a:r>
                        <a:rPr lang="en-US" sz="1400" dirty="0" smtClean="0"/>
                        <a:t>rocessors</a:t>
                      </a:r>
                      <a:endParaRPr lang="en-US" sz="1400" dirty="0"/>
                    </a:p>
                  </a:txBody>
                  <a:tcPr anchor="ctr">
                    <a:solidFill>
                      <a:schemeClr val="accent5">
                        <a:lumMod val="50000"/>
                      </a:schemeClr>
                    </a:solidFill>
                  </a:tcPr>
                </a:tc>
                <a:extLst>
                  <a:ext uri="{0D108BD9-81ED-4DB2-BD59-A6C34878D82A}">
                    <a16:rowId xmlns:a16="http://schemas.microsoft.com/office/drawing/2014/main" val="10000"/>
                  </a:ext>
                </a:extLst>
              </a:tr>
              <a:tr h="871052">
                <a:tc>
                  <a:txBody>
                    <a:bodyPr/>
                    <a:lstStyle/>
                    <a:p>
                      <a:pPr algn="ctr"/>
                      <a:r>
                        <a:rPr lang="en-US" sz="1400" dirty="0" smtClean="0"/>
                        <a:t>ARMv8.3-A</a:t>
                      </a:r>
                      <a:endParaRPr lang="en-US" sz="1400" dirty="0"/>
                    </a:p>
                  </a:txBody>
                  <a:tcPr anchor="ctr"/>
                </a:tc>
                <a:tc>
                  <a:txBody>
                    <a:bodyPr/>
                    <a:lstStyle/>
                    <a:p>
                      <a:pPr algn="ctr"/>
                      <a:r>
                        <a:rPr lang="en-US" sz="1400" dirty="0" smtClean="0"/>
                        <a:t>12/2017</a:t>
                      </a:r>
                      <a:endParaRPr lang="en-US" sz="1400" dirty="0"/>
                    </a:p>
                  </a:txBody>
                  <a:tcPr anchor="ctr"/>
                </a:tc>
                <a:tc>
                  <a:txBody>
                    <a:bodyPr/>
                    <a:lstStyle/>
                    <a:p>
                      <a:pPr marL="285750" indent="-285750" algn="l">
                        <a:spcAft>
                          <a:spcPts val="200"/>
                        </a:spcAft>
                        <a:buFont typeface="Arial" panose="020B0604020202020204" pitchFamily="34" charset="0"/>
                        <a:buChar char="•"/>
                      </a:pPr>
                      <a:r>
                        <a:rPr lang="en-US" sz="1400" dirty="0" smtClean="0">
                          <a:solidFill>
                            <a:srgbClr val="FF0000"/>
                          </a:solidFill>
                        </a:rPr>
                        <a:t>Pointer authentication</a:t>
                      </a:r>
                    </a:p>
                    <a:p>
                      <a:pPr marL="285750" indent="-285750" algn="l">
                        <a:buFont typeface="Arial" panose="020B0604020202020204" pitchFamily="34" charset="0"/>
                        <a:buChar char="•"/>
                      </a:pPr>
                      <a:r>
                        <a:rPr lang="en-US" sz="1400" dirty="0" smtClean="0"/>
                        <a:t>Improvements to the exception model for </a:t>
                      </a:r>
                    </a:p>
                    <a:p>
                      <a:pPr marL="0" indent="0" algn="l">
                        <a:buFont typeface="Arial" panose="020B0604020202020204" pitchFamily="34" charset="0"/>
                        <a:buNone/>
                      </a:pPr>
                      <a:r>
                        <a:rPr lang="en-US" sz="1400" dirty="0" smtClean="0"/>
                        <a:t>       nested virtualization</a:t>
                      </a:r>
                    </a:p>
                    <a:p>
                      <a:pPr marL="285750" indent="-285750" algn="l">
                        <a:buFont typeface="Arial" panose="020B0604020202020204" pitchFamily="34" charset="0"/>
                        <a:buChar char="•"/>
                      </a:pPr>
                      <a:r>
                        <a:rPr lang="en-US" sz="1400" dirty="0" smtClean="0">
                          <a:solidFill>
                            <a:schemeClr val="tx1"/>
                          </a:solidFill>
                        </a:rPr>
                        <a:t>Small-scale enhancements to the ISA</a:t>
                      </a:r>
                    </a:p>
                  </a:txBody>
                  <a:tcPr anchor="ctr"/>
                </a:tc>
                <a:tc>
                  <a:txBody>
                    <a:bodyPr/>
                    <a:lstStyle/>
                    <a:p>
                      <a:pPr algn="ctr"/>
                      <a:r>
                        <a:rPr lang="en-US" sz="1400" dirty="0" smtClean="0"/>
                        <a:t>TBA</a:t>
                      </a:r>
                      <a:endParaRPr lang="en-US" sz="1400" dirty="0"/>
                    </a:p>
                  </a:txBody>
                  <a:tcPr anchor="ctr"/>
                </a:tc>
                <a:extLst>
                  <a:ext uri="{0D108BD9-81ED-4DB2-BD59-A6C34878D82A}">
                    <a16:rowId xmlns:a16="http://schemas.microsoft.com/office/drawing/2014/main" val="10001"/>
                  </a:ext>
                </a:extLst>
              </a:tr>
              <a:tr h="871052">
                <a:tc>
                  <a:txBody>
                    <a:bodyPr/>
                    <a:lstStyle/>
                    <a:p>
                      <a:pPr algn="ctr"/>
                      <a:r>
                        <a:rPr lang="en-US" sz="1400" dirty="0" smtClean="0"/>
                        <a:t>ARMv8.4-A</a:t>
                      </a:r>
                      <a:endParaRPr lang="en-US" sz="1400" dirty="0"/>
                    </a:p>
                  </a:txBody>
                  <a:tcPr anchor="ctr"/>
                </a:tc>
                <a:tc>
                  <a:txBody>
                    <a:bodyPr/>
                    <a:lstStyle/>
                    <a:p>
                      <a:pPr algn="ctr"/>
                      <a:r>
                        <a:rPr lang="en-US" sz="1400" dirty="0" smtClean="0"/>
                        <a:t>10/2018</a:t>
                      </a:r>
                      <a:endParaRPr lang="en-US" sz="1400" dirty="0"/>
                    </a:p>
                  </a:txBody>
                  <a:tcPr anchor="ctr"/>
                </a:tc>
                <a:tc>
                  <a:txBody>
                    <a:bodyPr/>
                    <a:lstStyle/>
                    <a:p>
                      <a:pPr marL="285750" indent="-285750" algn="l">
                        <a:buFont typeface="Arial" panose="020B0604020202020204" pitchFamily="34" charset="0"/>
                        <a:buChar char="•"/>
                      </a:pPr>
                      <a:r>
                        <a:rPr lang="en-US" sz="1400" dirty="0" err="1" smtClean="0"/>
                        <a:t>Cripto</a:t>
                      </a:r>
                      <a:r>
                        <a:rPr lang="en-US" sz="1400" dirty="0" smtClean="0"/>
                        <a:t> extensions</a:t>
                      </a:r>
                    </a:p>
                    <a:p>
                      <a:pPr marL="285750" indent="-285750" algn="l">
                        <a:buFont typeface="Arial" panose="020B0604020202020204" pitchFamily="34" charset="0"/>
                        <a:buChar char="•"/>
                      </a:pPr>
                      <a:r>
                        <a:rPr lang="en-US" sz="1400" dirty="0" smtClean="0"/>
                        <a:t>Memory partitioning and monitoring capabilities</a:t>
                      </a:r>
                    </a:p>
                    <a:p>
                      <a:pPr marL="285750" indent="-285750" algn="l">
                        <a:buFont typeface="Arial" panose="020B0604020202020204" pitchFamily="34" charset="0"/>
                        <a:buChar char="•"/>
                      </a:pPr>
                      <a:r>
                        <a:rPr lang="en-US" sz="1400" dirty="0" smtClean="0"/>
                        <a:t>New Secure EL2 state</a:t>
                      </a:r>
                    </a:p>
                  </a:txBody>
                  <a:tcPr/>
                </a:tc>
                <a:tc>
                  <a:txBody>
                    <a:bodyPr/>
                    <a:lstStyle/>
                    <a:p>
                      <a:pPr algn="ctr"/>
                      <a:r>
                        <a:rPr lang="en-US" sz="1400" dirty="0" smtClean="0"/>
                        <a:t>TBA</a:t>
                      </a:r>
                      <a:endParaRPr lang="en-US" sz="1400" dirty="0"/>
                    </a:p>
                  </a:txBody>
                  <a:tcPr anchor="ctr"/>
                </a:tc>
                <a:extLst>
                  <a:ext uri="{0D108BD9-81ED-4DB2-BD59-A6C34878D82A}">
                    <a16:rowId xmlns:a16="http://schemas.microsoft.com/office/drawing/2014/main" val="10002"/>
                  </a:ext>
                </a:extLst>
              </a:tr>
              <a:tr h="871052">
                <a:tc>
                  <a:txBody>
                    <a:bodyPr/>
                    <a:lstStyle/>
                    <a:p>
                      <a:pPr algn="ctr"/>
                      <a:r>
                        <a:rPr lang="en-US" sz="1400" dirty="0" smtClean="0"/>
                        <a:t>ARMv8.5-A</a:t>
                      </a:r>
                      <a:endParaRPr lang="en-US" sz="1400" dirty="0"/>
                    </a:p>
                  </a:txBody>
                  <a:tcPr anchor="ctr"/>
                </a:tc>
                <a:tc>
                  <a:txBody>
                    <a:bodyPr/>
                    <a:lstStyle/>
                    <a:p>
                      <a:pPr algn="ctr"/>
                      <a:r>
                        <a:rPr lang="en-US" sz="1400" dirty="0" err="1" smtClean="0"/>
                        <a:t>n.a</a:t>
                      </a:r>
                      <a:r>
                        <a:rPr lang="en-US" sz="1400" dirty="0" smtClean="0"/>
                        <a:t>.</a:t>
                      </a:r>
                      <a:endParaRPr lang="en-US" sz="1400" dirty="0"/>
                    </a:p>
                  </a:txBody>
                  <a:tcPr anchor="ctr"/>
                </a:tc>
                <a:tc>
                  <a:txBody>
                    <a:bodyPr/>
                    <a:lstStyle/>
                    <a:p>
                      <a:pPr marL="285750" indent="-285750" algn="l">
                        <a:buFont typeface="Arial" panose="020B0604020202020204" pitchFamily="34" charset="0"/>
                        <a:buChar char="•"/>
                      </a:pPr>
                      <a:r>
                        <a:rPr lang="en-US" sz="1400" dirty="0" smtClean="0"/>
                        <a:t>Vulnerability Detection</a:t>
                      </a:r>
                    </a:p>
                    <a:p>
                      <a:pPr marL="285750" indent="-285750" algn="l">
                        <a:buFont typeface="Arial" panose="020B0604020202020204" pitchFamily="34" charset="0"/>
                        <a:buChar char="•"/>
                      </a:pPr>
                      <a:r>
                        <a:rPr lang="en-US" sz="1400" dirty="0" smtClean="0"/>
                        <a:t>Memory Tagging</a:t>
                      </a:r>
                    </a:p>
                    <a:p>
                      <a:pPr marL="285750" indent="-285750" algn="l">
                        <a:buFont typeface="Arial" panose="020B0604020202020204" pitchFamily="34" charset="0"/>
                        <a:buChar char="•"/>
                      </a:pPr>
                      <a:r>
                        <a:rPr lang="en-US" sz="1400" dirty="0" smtClean="0"/>
                        <a:t>Branch Target Indicators </a:t>
                      </a:r>
                    </a:p>
                    <a:p>
                      <a:pPr marL="285750" indent="-285750" algn="l">
                        <a:buFont typeface="Arial" panose="020B0604020202020204" pitchFamily="34" charset="0"/>
                        <a:buChar char="•"/>
                      </a:pPr>
                      <a:r>
                        <a:rPr lang="en-US" sz="1400" dirty="0" smtClean="0"/>
                        <a:t>Further small-scale enhancements</a:t>
                      </a:r>
                    </a:p>
                  </a:txBody>
                  <a:tcPr/>
                </a:tc>
                <a:tc>
                  <a:txBody>
                    <a:bodyPr/>
                    <a:lstStyle/>
                    <a:p>
                      <a:pPr algn="ctr"/>
                      <a:r>
                        <a:rPr lang="en-US" sz="1400" dirty="0" smtClean="0"/>
                        <a:t>TBD</a:t>
                      </a:r>
                      <a:endParaRPr lang="en-US" sz="1400" dirty="0"/>
                    </a:p>
                  </a:txBody>
                  <a:tcPr anchor="ctr"/>
                </a:tc>
                <a:extLst>
                  <a:ext uri="{0D108BD9-81ED-4DB2-BD59-A6C34878D82A}">
                    <a16:rowId xmlns:a16="http://schemas.microsoft.com/office/drawing/2014/main" val="4292579932"/>
                  </a:ext>
                </a:extLst>
              </a:tr>
            </a:tbl>
          </a:graphicData>
        </a:graphic>
      </p:graphicFrame>
      <p:sp>
        <p:nvSpPr>
          <p:cNvPr id="6" name="TextBox 5"/>
          <p:cNvSpPr txBox="1"/>
          <p:nvPr/>
        </p:nvSpPr>
        <p:spPr>
          <a:xfrm>
            <a:off x="76749" y="494305"/>
            <a:ext cx="5477910" cy="369332"/>
          </a:xfrm>
          <a:prstGeom prst="rect">
            <a:avLst/>
          </a:prstGeom>
          <a:noFill/>
        </p:spPr>
        <p:txBody>
          <a:bodyPr wrap="none" rtlCol="0">
            <a:spAutoFit/>
          </a:bodyPr>
          <a:lstStyle/>
          <a:p>
            <a:r>
              <a:rPr lang="en-US" dirty="0" smtClean="0">
                <a:solidFill>
                  <a:srgbClr val="2D2D8A"/>
                </a:solidFill>
              </a:rPr>
              <a:t>a) Main extensions of the ARMv8 ISA-2 [97]</a:t>
            </a:r>
            <a:endParaRPr lang="en-US" dirty="0">
              <a:solidFill>
                <a:srgbClr val="2D2D8A"/>
              </a:solidFill>
            </a:endParaRPr>
          </a:p>
        </p:txBody>
      </p:sp>
    </p:spTree>
    <p:extLst>
      <p:ext uri="{BB962C8B-B14F-4D97-AF65-F5344CB8AC3E}">
        <p14:creationId xmlns:p14="http://schemas.microsoft.com/office/powerpoint/2010/main" val="5736249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1 Overview (</a:t>
            </a:r>
            <a:r>
              <a:rPr lang="en-US" dirty="0">
                <a:solidFill>
                  <a:srgbClr val="FFFFFF"/>
                </a:solidFill>
              </a:rPr>
              <a:t>6</a:t>
            </a:r>
            <a:r>
              <a:rPr lang="hu-HU" dirty="0">
                <a:solidFill>
                  <a:srgbClr val="FFFFFF"/>
                </a:solidFill>
              </a:rPr>
              <a:t>)</a:t>
            </a:r>
            <a:endParaRPr lang="en-US" dirty="0">
              <a:solidFill>
                <a:srgbClr val="FFFFFF"/>
              </a:solidFill>
            </a:endParaRPr>
          </a:p>
        </p:txBody>
      </p:sp>
      <p:sp>
        <p:nvSpPr>
          <p:cNvPr id="4" name="TextBox 3"/>
          <p:cNvSpPr txBox="1"/>
          <p:nvPr/>
        </p:nvSpPr>
        <p:spPr>
          <a:xfrm>
            <a:off x="230892" y="863715"/>
            <a:ext cx="7984045" cy="1749197"/>
          </a:xfrm>
          <a:prstGeom prst="rect">
            <a:avLst/>
          </a:prstGeom>
          <a:noFill/>
        </p:spPr>
        <p:txBody>
          <a:bodyPr wrap="none" rtlCol="0">
            <a:spAutoFit/>
          </a:bodyPr>
          <a:lstStyle/>
          <a:p>
            <a:pPr>
              <a:spcAft>
                <a:spcPts val="200"/>
              </a:spcAft>
            </a:pPr>
            <a:r>
              <a:rPr lang="hu-HU" sz="1600" baseline="30000" dirty="0" smtClean="0"/>
              <a:t>1</a:t>
            </a:r>
            <a:r>
              <a:rPr lang="en-US" sz="1600" dirty="0" smtClean="0"/>
              <a:t>The </a:t>
            </a:r>
            <a:r>
              <a:rPr lang="en-US" sz="1600" dirty="0"/>
              <a:t>Advanced SIMD architecture </a:t>
            </a:r>
            <a:r>
              <a:rPr lang="en-US" sz="1600" dirty="0" smtClean="0"/>
              <a:t>extension</a:t>
            </a:r>
            <a:r>
              <a:rPr lang="hu-HU" sz="1600" dirty="0" smtClean="0"/>
              <a:t> is </a:t>
            </a:r>
            <a:r>
              <a:rPr lang="en-US" sz="1600" dirty="0" smtClean="0"/>
              <a:t>commonly </a:t>
            </a:r>
            <a:r>
              <a:rPr lang="en-US" sz="1600" dirty="0"/>
              <a:t>referred to as </a:t>
            </a:r>
            <a:r>
              <a:rPr lang="hu-HU" sz="1600" dirty="0" smtClean="0"/>
              <a:t>the</a:t>
            </a:r>
          </a:p>
          <a:p>
            <a:pPr>
              <a:spcAft>
                <a:spcPts val="400"/>
              </a:spcAft>
            </a:pPr>
            <a:r>
              <a:rPr lang="hu-HU" sz="1600" dirty="0"/>
              <a:t> </a:t>
            </a:r>
            <a:r>
              <a:rPr lang="hu-HU" sz="1600" dirty="0" smtClean="0"/>
              <a:t>  </a:t>
            </a:r>
            <a:r>
              <a:rPr lang="en-US" sz="1600" dirty="0" smtClean="0"/>
              <a:t>NEON technology</a:t>
            </a:r>
            <a:r>
              <a:rPr lang="hu-HU" sz="1600" dirty="0" smtClean="0"/>
              <a:t>.</a:t>
            </a:r>
          </a:p>
          <a:p>
            <a:pPr>
              <a:spcAft>
                <a:spcPts val="400"/>
              </a:spcAft>
            </a:pPr>
            <a:r>
              <a:rPr lang="hu-HU" sz="1600" dirty="0" smtClean="0"/>
              <a:t>The VFP subset became depricated in the ARMv8 ISA.</a:t>
            </a:r>
          </a:p>
          <a:p>
            <a:pPr>
              <a:spcAft>
                <a:spcPts val="400"/>
              </a:spcAft>
            </a:pPr>
            <a:r>
              <a:rPr lang="hu-HU" sz="1600" baseline="30000" dirty="0" smtClean="0"/>
              <a:t>3</a:t>
            </a:r>
            <a:r>
              <a:rPr lang="hu-HU" sz="1600" dirty="0" smtClean="0"/>
              <a:t>Jazelle-RTC (ThumbEE) became depricated in ARMv7 Issue C in 10/2011.</a:t>
            </a:r>
          </a:p>
          <a:p>
            <a:r>
              <a:rPr lang="hu-HU" sz="1600" baseline="30000" dirty="0" smtClean="0"/>
              <a:t>4</a:t>
            </a:r>
            <a:r>
              <a:rPr lang="hu-HU" sz="1600" dirty="0" smtClean="0"/>
              <a:t>The </a:t>
            </a:r>
            <a:r>
              <a:rPr lang="en-US" sz="1600" dirty="0" err="1" smtClean="0"/>
              <a:t>SV</a:t>
            </a:r>
            <a:r>
              <a:rPr lang="hu-HU" sz="1600" dirty="0" smtClean="0"/>
              <a:t>E (Scalable Vector Extension) subset became introduced in the</a:t>
            </a:r>
          </a:p>
          <a:p>
            <a:r>
              <a:rPr lang="hu-HU" sz="1600" dirty="0"/>
              <a:t> </a:t>
            </a:r>
            <a:r>
              <a:rPr lang="hu-HU" sz="1600" dirty="0" smtClean="0"/>
              <a:t>  ARMv8 ISA only in 2016.</a:t>
            </a:r>
            <a:endParaRPr lang="hu-HU" sz="1600" dirty="0"/>
          </a:p>
        </p:txBody>
      </p:sp>
      <p:sp>
        <p:nvSpPr>
          <p:cNvPr id="6" name="TextBox 5"/>
          <p:cNvSpPr txBox="1"/>
          <p:nvPr/>
        </p:nvSpPr>
        <p:spPr>
          <a:xfrm>
            <a:off x="73100" y="506460"/>
            <a:ext cx="1085362" cy="338554"/>
          </a:xfrm>
          <a:prstGeom prst="rect">
            <a:avLst/>
          </a:prstGeom>
          <a:noFill/>
        </p:spPr>
        <p:txBody>
          <a:bodyPr wrap="none" rtlCol="0">
            <a:spAutoFit/>
          </a:bodyPr>
          <a:lstStyle/>
          <a:p>
            <a:r>
              <a:rPr lang="hu-HU" sz="1600" dirty="0" smtClean="0">
                <a:solidFill>
                  <a:srgbClr val="FF0000"/>
                </a:solidFill>
              </a:rPr>
              <a:t>Remarks</a:t>
            </a:r>
            <a:endParaRPr lang="en-US" sz="1600" dirty="0">
              <a:solidFill>
                <a:srgbClr val="FF0000"/>
              </a:solidFill>
            </a:endParaRPr>
          </a:p>
        </p:txBody>
      </p:sp>
    </p:spTree>
    <p:extLst>
      <p:ext uri="{BB962C8B-B14F-4D97-AF65-F5344CB8AC3E}">
        <p14:creationId xmlns:p14="http://schemas.microsoft.com/office/powerpoint/2010/main" val="21721290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6.1 Overview </a:t>
            </a:r>
            <a:r>
              <a:rPr lang="en-US" dirty="0" smtClean="0">
                <a:solidFill>
                  <a:srgbClr val="FFFFFF"/>
                </a:solidFill>
              </a:rPr>
              <a:t>(3)</a:t>
            </a:r>
            <a:endParaRPr lang="en-US" dirty="0"/>
          </a:p>
        </p:txBody>
      </p:sp>
      <p:sp>
        <p:nvSpPr>
          <p:cNvPr id="3" name="TextBox 2"/>
          <p:cNvSpPr txBox="1"/>
          <p:nvPr/>
        </p:nvSpPr>
        <p:spPr>
          <a:xfrm>
            <a:off x="76749" y="477789"/>
            <a:ext cx="8276625" cy="646331"/>
          </a:xfrm>
          <a:prstGeom prst="rect">
            <a:avLst/>
          </a:prstGeom>
          <a:noFill/>
        </p:spPr>
        <p:txBody>
          <a:bodyPr wrap="none" rtlCol="0">
            <a:spAutoFit/>
          </a:bodyPr>
          <a:lstStyle/>
          <a:p>
            <a:r>
              <a:rPr lang="en-US" dirty="0" smtClean="0">
                <a:solidFill>
                  <a:srgbClr val="2D2D8A"/>
                </a:solidFill>
              </a:rPr>
              <a:t>b) Main extensions of the microarchitecture of processors supporting</a:t>
            </a:r>
          </a:p>
          <a:p>
            <a:r>
              <a:rPr lang="en-US" dirty="0">
                <a:solidFill>
                  <a:srgbClr val="2D2D8A"/>
                </a:solidFill>
              </a:rPr>
              <a:t> </a:t>
            </a:r>
            <a:r>
              <a:rPr lang="en-US" dirty="0" smtClean="0">
                <a:solidFill>
                  <a:srgbClr val="2D2D8A"/>
                </a:solidFill>
              </a:rPr>
              <a:t>    the ARMv8.2 ISA </a:t>
            </a:r>
            <a:endParaRPr lang="en-US" dirty="0">
              <a:solidFill>
                <a:srgbClr val="2D2D8A"/>
              </a:solidFill>
            </a:endParaRPr>
          </a:p>
        </p:txBody>
      </p:sp>
      <p:sp>
        <p:nvSpPr>
          <p:cNvPr id="4" name="TextBox 3"/>
          <p:cNvSpPr txBox="1"/>
          <p:nvPr/>
        </p:nvSpPr>
        <p:spPr>
          <a:xfrm>
            <a:off x="341530" y="1133745"/>
            <a:ext cx="7931787" cy="338554"/>
          </a:xfrm>
          <a:prstGeom prst="rect">
            <a:avLst/>
          </a:prstGeom>
          <a:noFill/>
        </p:spPr>
        <p:txBody>
          <a:bodyPr wrap="none" rtlCol="0">
            <a:spAutoFit/>
          </a:bodyPr>
          <a:lstStyle/>
          <a:p>
            <a:r>
              <a:rPr lang="en-US" sz="1600" dirty="0" smtClean="0"/>
              <a:t>The main extension is the </a:t>
            </a:r>
            <a:r>
              <a:rPr lang="en-US" sz="1600" dirty="0" err="1" smtClean="0">
                <a:solidFill>
                  <a:srgbClr val="FF0000"/>
                </a:solidFill>
              </a:rPr>
              <a:t>DynamIQ</a:t>
            </a:r>
            <a:r>
              <a:rPr lang="en-US" sz="1600" dirty="0" smtClean="0">
                <a:solidFill>
                  <a:srgbClr val="FF0000"/>
                </a:solidFill>
              </a:rPr>
              <a:t> core cluster</a:t>
            </a:r>
            <a:r>
              <a:rPr lang="en-US" sz="1600" dirty="0" smtClean="0"/>
              <a:t>, described in Section 6.2.  </a:t>
            </a:r>
            <a:endParaRPr lang="en-US" sz="1600" dirty="0"/>
          </a:p>
        </p:txBody>
      </p:sp>
    </p:spTree>
    <p:extLst>
      <p:ext uri="{BB962C8B-B14F-4D97-AF65-F5344CB8AC3E}">
        <p14:creationId xmlns:p14="http://schemas.microsoft.com/office/powerpoint/2010/main" val="650347018"/>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(4)</a:t>
            </a:r>
            <a:endParaRPr lang="en-US" dirty="0">
              <a:solidFill>
                <a:srgbClr val="FFFFFF"/>
              </a:solidFill>
            </a:endParaRPr>
          </a:p>
        </p:txBody>
      </p:sp>
      <p:sp>
        <p:nvSpPr>
          <p:cNvPr id="4" name="TextBox 3"/>
          <p:cNvSpPr txBox="1"/>
          <p:nvPr/>
        </p:nvSpPr>
        <p:spPr>
          <a:xfrm>
            <a:off x="75553" y="505755"/>
            <a:ext cx="5505546" cy="369332"/>
          </a:xfrm>
          <a:prstGeom prst="rect">
            <a:avLst/>
          </a:prstGeom>
          <a:noFill/>
        </p:spPr>
        <p:txBody>
          <a:bodyPr wrap="none" rtlCol="0">
            <a:spAutoFit/>
          </a:bodyPr>
          <a:lstStyle/>
          <a:p>
            <a:r>
              <a:rPr lang="en-US" dirty="0" err="1" smtClean="0">
                <a:solidFill>
                  <a:srgbClr val="2D2D8A"/>
                </a:solidFill>
              </a:rPr>
              <a:t>ARMv8.2</a:t>
            </a:r>
            <a:r>
              <a:rPr lang="en-US" dirty="0" smtClean="0">
                <a:solidFill>
                  <a:srgbClr val="2D2D8A"/>
                </a:solidFill>
              </a:rPr>
              <a:t> ISA based processors - Overview  </a:t>
            </a:r>
            <a:endParaRPr lang="en-US" dirty="0">
              <a:solidFill>
                <a:srgbClr val="2D2D8A"/>
              </a:solidFill>
            </a:endParaRPr>
          </a:p>
        </p:txBody>
      </p:sp>
      <p:sp>
        <p:nvSpPr>
          <p:cNvPr id="8" name="TextBox 7"/>
          <p:cNvSpPr txBox="1"/>
          <p:nvPr/>
        </p:nvSpPr>
        <p:spPr>
          <a:xfrm>
            <a:off x="72044" y="5945705"/>
            <a:ext cx="1351652" cy="307777"/>
          </a:xfrm>
          <a:prstGeom prst="rect">
            <a:avLst/>
          </a:prstGeom>
          <a:noFill/>
        </p:spPr>
        <p:txBody>
          <a:bodyPr wrap="none" rtlCol="0">
            <a:spAutoFit/>
          </a:bodyPr>
          <a:lstStyle/>
          <a:p>
            <a:r>
              <a:rPr lang="en-US" sz="1300" dirty="0" smtClean="0">
                <a:solidFill>
                  <a:srgbClr val="000000"/>
                </a:solidFill>
              </a:rPr>
              <a:t>Source</a:t>
            </a:r>
            <a:r>
              <a:rPr lang="en-US" sz="1400" dirty="0" smtClean="0">
                <a:solidFill>
                  <a:srgbClr val="000000"/>
                </a:solidFill>
              </a:rPr>
              <a:t>: ARM</a:t>
            </a:r>
            <a:endParaRPr lang="en-US" sz="1400" dirty="0">
              <a:solidFill>
                <a:srgbClr val="000000"/>
              </a:solidFill>
            </a:endParaRPr>
          </a:p>
        </p:txBody>
      </p:sp>
      <p:pic>
        <p:nvPicPr>
          <p:cNvPr id="9"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10" name="Rounded Rectangle 9"/>
          <p:cNvSpPr/>
          <p:nvPr/>
        </p:nvSpPr>
        <p:spPr bwMode="auto">
          <a:xfrm>
            <a:off x="5054569" y="1583795"/>
            <a:ext cx="4017993" cy="261029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2" name="TextBox 11"/>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3" name="TextBox 12"/>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Tree>
    <p:extLst>
      <p:ext uri="{BB962C8B-B14F-4D97-AF65-F5344CB8AC3E}">
        <p14:creationId xmlns:p14="http://schemas.microsoft.com/office/powerpoint/2010/main" val="231649946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888" y="513048"/>
            <a:ext cx="51887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6.3 ARM’s intention to enter the PC market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115888" y="882605"/>
            <a:ext cx="91494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Based on </a:t>
            </a:r>
            <a:r>
              <a:rPr kumimoji="0" lang="en-US" sz="1600" b="0" i="0" u="none" strike="noStrike" kern="1200" cap="none" spc="0" normalizeH="0" baseline="0" noProof="0" dirty="0" err="1" smtClean="0">
                <a:ln>
                  <a:noFill/>
                </a:ln>
                <a:solidFill>
                  <a:srgbClr val="000000"/>
                </a:solidFill>
                <a:effectLst/>
                <a:uLnTx/>
                <a:uFillTx/>
                <a:latin typeface="Verdana"/>
                <a:ea typeface="+mn-ea"/>
                <a:cs typeface="+mn-cs"/>
              </a:rPr>
              <a:t>SPECInt</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2006 benchmark results and related estimations ARM expects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Cortex-A76-based</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processors to provide the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same performance than Intel’s 7. 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a:t>
            </a:r>
            <a:r>
              <a:rPr kumimoji="0" lang="en-US" sz="1600" b="0" i="0" u="none" strike="noStrike" kern="1200" cap="none" spc="0" normalizeH="0" baseline="0" noProof="0" dirty="0" err="1" smtClean="0">
                <a:ln>
                  <a:noFill/>
                </a:ln>
                <a:solidFill>
                  <a:srgbClr val="0070C0"/>
                </a:solidFill>
                <a:effectLst/>
                <a:uLnTx/>
                <a:uFillTx/>
                <a:latin typeface="Verdana"/>
                <a:ea typeface="+mn-ea"/>
                <a:cs typeface="+mn-cs"/>
              </a:rPr>
              <a:t>Kaby</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 Lake based) i5-7300U processors</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see Figure.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864897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Figure: Performance comparison: ARM’s Cortex-A76 vs. Intel Core i5-7300U [99]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9"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(5)</a:t>
            </a:r>
            <a:endParaRPr lang="en-US" dirty="0">
              <a:solidFill>
                <a:srgbClr val="FFFFFF"/>
              </a:solidFill>
            </a:endParaRPr>
          </a:p>
        </p:txBody>
      </p:sp>
    </p:spTree>
    <p:extLst>
      <p:ext uri="{BB962C8B-B14F-4D97-AF65-F5344CB8AC3E}">
        <p14:creationId xmlns:p14="http://schemas.microsoft.com/office/powerpoint/2010/main" val="21787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m client Compute CPU roadmap"/>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631"/>
          <a:stretch/>
        </p:blipFill>
        <p:spPr bwMode="auto">
          <a:xfrm>
            <a:off x="116505" y="1088740"/>
            <a:ext cx="8865985"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888" y="513046"/>
            <a:ext cx="63547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ARM’s Client Compute CPU roadmap 2019-2020 [99]</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7"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(6)</a:t>
            </a:r>
            <a:endParaRPr lang="en-US" dirty="0">
              <a:solidFill>
                <a:srgbClr val="FFFFFF"/>
              </a:solidFill>
            </a:endParaRPr>
          </a:p>
        </p:txBody>
      </p:sp>
    </p:spTree>
    <p:extLst>
      <p:ext uri="{BB962C8B-B14F-4D97-AF65-F5344CB8AC3E}">
        <p14:creationId xmlns:p14="http://schemas.microsoft.com/office/powerpoint/2010/main" val="38194123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888" y="513048"/>
            <a:ext cx="759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ARM’s projected performance gain for their planned processors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4" name="TextBox 3"/>
          <p:cNvSpPr txBox="1"/>
          <p:nvPr/>
        </p:nvSpPr>
        <p:spPr>
          <a:xfrm>
            <a:off x="115888" y="867100"/>
            <a:ext cx="83713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ARM expects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faster performance gains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for their planned models than awaited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for Intel’s comparable processors, as seen in the Figure below.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5"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898830"/>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629" y="6129300"/>
            <a:ext cx="9199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Figure: ARM’s projected year-over-year performance gain over Intel’s processors [100]</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8794880" y="6469991"/>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0000"/>
                </a:solidFill>
                <a:effectLst/>
                <a:uLnTx/>
                <a:uFillTx/>
                <a:latin typeface="Verdana"/>
                <a:ea typeface="+mn-ea"/>
                <a:cs typeface="+mn-cs"/>
              </a:rPr>
              <a:t>*</a:t>
            </a:r>
          </a:p>
        </p:txBody>
      </p:sp>
      <p:sp>
        <p:nvSpPr>
          <p:cNvPr id="9"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6.1 Overview </a:t>
            </a:r>
            <a:r>
              <a:rPr lang="en-US" dirty="0" smtClean="0">
                <a:solidFill>
                  <a:srgbClr val="FFFFFF"/>
                </a:solidFill>
              </a:rPr>
              <a:t>(7)</a:t>
            </a:r>
            <a:endParaRPr lang="en-US" dirty="0">
              <a:solidFill>
                <a:srgbClr val="FFFFFF"/>
              </a:solidFill>
            </a:endParaRPr>
          </a:p>
        </p:txBody>
      </p:sp>
    </p:spTree>
    <p:extLst>
      <p:ext uri="{BB962C8B-B14F-4D97-AF65-F5344CB8AC3E}">
        <p14:creationId xmlns:p14="http://schemas.microsoft.com/office/powerpoint/2010/main" val="1383531115"/>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386766"/>
            <a:ext cx="7359650" cy="512064"/>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a:t>
            </a:r>
            <a:r>
              <a:rPr lang="hu-HU" sz="1900" dirty="0" smtClean="0">
                <a:solidFill>
                  <a:srgbClr val="FFFFFF"/>
                </a:solidFill>
              </a:rPr>
              <a:t>.</a:t>
            </a:r>
            <a:r>
              <a:rPr lang="en-US" sz="1900" dirty="0">
                <a:solidFill>
                  <a:srgbClr val="FFFFFF"/>
                </a:solidFill>
              </a:rPr>
              <a:t>2</a:t>
            </a:r>
            <a:r>
              <a:rPr lang="hu-HU" sz="1900" dirty="0" smtClean="0">
                <a:solidFill>
                  <a:srgbClr val="FFFFFF"/>
                </a:solidFill>
              </a:rPr>
              <a:t> </a:t>
            </a:r>
            <a:r>
              <a:rPr lang="en-US" sz="1900" dirty="0" err="1" smtClean="0">
                <a:solidFill>
                  <a:srgbClr val="FFFFFF"/>
                </a:solidFill>
              </a:rPr>
              <a:t>DynamIQ</a:t>
            </a:r>
            <a:r>
              <a:rPr lang="en-US" sz="1900" dirty="0" smtClean="0">
                <a:solidFill>
                  <a:srgbClr val="FFFFFF"/>
                </a:solidFill>
              </a:rPr>
              <a:t> core clusters</a:t>
            </a:r>
            <a:endParaRPr lang="hu-HU" sz="1900" dirty="0">
              <a:solidFill>
                <a:srgbClr val="FFFFFF"/>
              </a:solidFill>
            </a:endParaRPr>
          </a:p>
        </p:txBody>
      </p:sp>
    </p:spTree>
    <p:extLst>
      <p:ext uri="{BB962C8B-B14F-4D97-AF65-F5344CB8AC3E}">
        <p14:creationId xmlns:p14="http://schemas.microsoft.com/office/powerpoint/2010/main" val="287251923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a:t>
            </a:r>
          </a:p>
        </p:txBody>
      </p:sp>
      <p:sp>
        <p:nvSpPr>
          <p:cNvPr id="3" name="TextBox 2"/>
          <p:cNvSpPr txBox="1"/>
          <p:nvPr/>
        </p:nvSpPr>
        <p:spPr>
          <a:xfrm>
            <a:off x="76061" y="505582"/>
            <a:ext cx="3257623"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-2</a:t>
            </a:r>
            <a:endParaRPr lang="en-US" dirty="0">
              <a:solidFill>
                <a:schemeClr val="accent6"/>
              </a:solidFill>
            </a:endParaRPr>
          </a:p>
        </p:txBody>
      </p:sp>
      <p:sp>
        <p:nvSpPr>
          <p:cNvPr id="4" name="TextBox 3"/>
          <p:cNvSpPr txBox="1"/>
          <p:nvPr/>
        </p:nvSpPr>
        <p:spPr>
          <a:xfrm>
            <a:off x="315409" y="984929"/>
            <a:ext cx="8656537"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ARM </a:t>
            </a:r>
            <a:r>
              <a:rPr lang="en-US" sz="1600" dirty="0"/>
              <a:t>started working on </a:t>
            </a:r>
            <a:r>
              <a:rPr lang="en-US" sz="1600" dirty="0" smtClean="0"/>
              <a:t>the </a:t>
            </a:r>
            <a:r>
              <a:rPr lang="en-US" sz="1600" dirty="0" err="1" smtClean="0">
                <a:solidFill>
                  <a:srgbClr val="FF0000"/>
                </a:solidFill>
              </a:rPr>
              <a:t>DynamIQ</a:t>
            </a:r>
            <a:r>
              <a:rPr lang="en-US" sz="1600" dirty="0" smtClean="0"/>
              <a:t> core cluster technology in </a:t>
            </a:r>
            <a:r>
              <a:rPr lang="en-US" sz="1600" dirty="0"/>
              <a:t>2013 [98</a:t>
            </a:r>
            <a:r>
              <a:rPr lang="en-US" sz="1600" dirty="0" smtClean="0"/>
              <a:t>].</a:t>
            </a:r>
          </a:p>
          <a:p>
            <a:pPr marL="285750" indent="-285750">
              <a:spcAft>
                <a:spcPts val="600"/>
              </a:spcAft>
              <a:buFont typeface="Arial" panose="020B0604020202020204" pitchFamily="34" charset="0"/>
              <a:buChar char="•"/>
            </a:pPr>
            <a:r>
              <a:rPr lang="en-US" sz="1600" dirty="0" err="1" smtClean="0">
                <a:solidFill>
                  <a:srgbClr val="0070C0"/>
                </a:solidFill>
              </a:rPr>
              <a:t>DynamIQ</a:t>
            </a:r>
            <a:r>
              <a:rPr lang="en-US" sz="1600" dirty="0" smtClean="0"/>
              <a:t> was announced in </a:t>
            </a:r>
            <a:r>
              <a:rPr lang="en-US" sz="1600" dirty="0" smtClean="0">
                <a:solidFill>
                  <a:srgbClr val="0070C0"/>
                </a:solidFill>
              </a:rPr>
              <a:t>03/2017.</a:t>
            </a:r>
          </a:p>
          <a:p>
            <a:pPr marL="285750" indent="-285750">
              <a:spcAft>
                <a:spcPts val="600"/>
              </a:spcAft>
              <a:buFont typeface="Arial" panose="020B0604020202020204" pitchFamily="34" charset="0"/>
              <a:buChar char="•"/>
            </a:pPr>
            <a:r>
              <a:rPr lang="en-US" sz="1600" dirty="0" smtClean="0"/>
              <a:t>It is an </a:t>
            </a:r>
            <a:r>
              <a:rPr lang="en-US" sz="1600" dirty="0" smtClean="0">
                <a:solidFill>
                  <a:srgbClr val="0070C0"/>
                </a:solidFill>
              </a:rPr>
              <a:t>evolution of the </a:t>
            </a:r>
            <a:r>
              <a:rPr lang="en-US" sz="1600" dirty="0" err="1" smtClean="0">
                <a:solidFill>
                  <a:srgbClr val="0070C0"/>
                </a:solidFill>
              </a:rPr>
              <a:t>big.LITTLE</a:t>
            </a:r>
            <a:r>
              <a:rPr lang="en-US" sz="1600" dirty="0" smtClean="0">
                <a:solidFill>
                  <a:srgbClr val="0070C0"/>
                </a:solidFill>
              </a:rPr>
              <a:t> technology</a:t>
            </a:r>
            <a:r>
              <a:rPr lang="en-US" sz="1600" dirty="0" smtClean="0"/>
              <a:t>, as indicated in the next slide.</a:t>
            </a:r>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305827844"/>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(2)</a:t>
            </a:r>
          </a:p>
        </p:txBody>
      </p:sp>
      <p:sp>
        <p:nvSpPr>
          <p:cNvPr id="3" name="TextBox 2"/>
          <p:cNvSpPr txBox="1"/>
          <p:nvPr/>
        </p:nvSpPr>
        <p:spPr>
          <a:xfrm>
            <a:off x="74813" y="505578"/>
            <a:ext cx="3635932" cy="369332"/>
          </a:xfrm>
          <a:prstGeom prst="rect">
            <a:avLst/>
          </a:prstGeom>
          <a:noFill/>
        </p:spPr>
        <p:txBody>
          <a:bodyPr wrap="none" rtlCol="0">
            <a:spAutoFit/>
          </a:bodyPr>
          <a:lstStyle/>
          <a:p>
            <a:r>
              <a:rPr lang="en-US" dirty="0" smtClean="0">
                <a:solidFill>
                  <a:schemeClr val="accent6"/>
                </a:solidFill>
              </a:rPr>
              <a:t>6.2 </a:t>
            </a:r>
            <a:r>
              <a:rPr lang="en-US" dirty="0" err="1" smtClean="0">
                <a:solidFill>
                  <a:schemeClr val="accent6"/>
                </a:solidFill>
              </a:rPr>
              <a:t>DynamIQ</a:t>
            </a:r>
            <a:r>
              <a:rPr lang="en-US" dirty="0" smtClean="0">
                <a:solidFill>
                  <a:schemeClr val="accent6"/>
                </a:solidFill>
              </a:rPr>
              <a:t> core clusters -1</a:t>
            </a:r>
            <a:endParaRPr lang="en-US" dirty="0">
              <a:solidFill>
                <a:schemeClr val="accent6"/>
              </a:solidFill>
            </a:endParaRPr>
          </a:p>
        </p:txBody>
      </p:sp>
      <p:sp>
        <p:nvSpPr>
          <p:cNvPr id="4" name="TextBox 3"/>
          <p:cNvSpPr txBox="1"/>
          <p:nvPr/>
        </p:nvSpPr>
        <p:spPr>
          <a:xfrm>
            <a:off x="322862" y="994452"/>
            <a:ext cx="7701147" cy="338554"/>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t>They are the </a:t>
            </a:r>
            <a:r>
              <a:rPr lang="en-US" sz="1600" dirty="0" smtClean="0">
                <a:solidFill>
                  <a:srgbClr val="0070C0"/>
                </a:solidFill>
              </a:rPr>
              <a:t>next step in the evolution of the core cluster technology</a:t>
            </a:r>
            <a:r>
              <a:rPr lang="en-US" sz="1600" dirty="0" smtClean="0"/>
              <a:t>.</a:t>
            </a:r>
          </a:p>
        </p:txBody>
      </p:sp>
      <p:pic>
        <p:nvPicPr>
          <p:cNvPr id="5" name="Picture 2" descr="https://community.arm.com/cfs-file/__key/communityserver-blogs-components-weblogfiles/00-00-00-21-42/ARM_2D00_DynamiQ_2D00_content_2D00_4_2D00_790x3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561070"/>
            <a:ext cx="8939411" cy="43390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6605" y="6435043"/>
            <a:ext cx="7134838" cy="369332"/>
          </a:xfrm>
          <a:prstGeom prst="rect">
            <a:avLst/>
          </a:prstGeom>
          <a:noFill/>
        </p:spPr>
        <p:txBody>
          <a:bodyPr wrap="none" rtlCol="0">
            <a:spAutoFit/>
          </a:bodyPr>
          <a:lstStyle/>
          <a:p>
            <a:r>
              <a:rPr lang="en-US" dirty="0" smtClean="0"/>
              <a:t>Figure: Evolution steps of the core cluster technology [114]</a:t>
            </a:r>
            <a:endParaRPr lang="en-US" dirty="0"/>
          </a:p>
        </p:txBody>
      </p:sp>
      <p:sp>
        <p:nvSpPr>
          <p:cNvPr id="8" name="TextBox 7"/>
          <p:cNvSpPr txBox="1"/>
          <p:nvPr/>
        </p:nvSpPr>
        <p:spPr>
          <a:xfrm>
            <a:off x="589330" y="5994285"/>
            <a:ext cx="2295821" cy="307777"/>
          </a:xfrm>
          <a:prstGeom prst="rect">
            <a:avLst/>
          </a:prstGeom>
          <a:noFill/>
        </p:spPr>
        <p:txBody>
          <a:bodyPr wrap="none" rtlCol="0">
            <a:spAutoFit/>
          </a:bodyPr>
          <a:lstStyle/>
          <a:p>
            <a:r>
              <a:rPr lang="en-US" sz="1400" dirty="0" err="1" smtClean="0"/>
              <a:t>ARM11</a:t>
            </a:r>
            <a:r>
              <a:rPr lang="en-US" sz="1400" dirty="0" smtClean="0"/>
              <a:t> </a:t>
            </a:r>
            <a:r>
              <a:rPr lang="en-US" sz="1400" dirty="0" err="1" smtClean="0"/>
              <a:t>MPCore</a:t>
            </a:r>
            <a:r>
              <a:rPr lang="en-US" sz="1400" dirty="0" smtClean="0"/>
              <a:t> (2004) </a:t>
            </a:r>
            <a:endParaRPr lang="en-US" sz="1400" dirty="0"/>
          </a:p>
        </p:txBody>
      </p:sp>
      <p:sp>
        <p:nvSpPr>
          <p:cNvPr id="9" name="TextBox 8"/>
          <p:cNvSpPr txBox="1"/>
          <p:nvPr/>
        </p:nvSpPr>
        <p:spPr>
          <a:xfrm>
            <a:off x="3086269" y="6001543"/>
            <a:ext cx="2413738" cy="307777"/>
          </a:xfrm>
          <a:prstGeom prst="rect">
            <a:avLst/>
          </a:prstGeom>
          <a:noFill/>
        </p:spPr>
        <p:txBody>
          <a:bodyPr wrap="none" rtlCol="0">
            <a:spAutoFit/>
          </a:bodyPr>
          <a:lstStyle/>
          <a:p>
            <a:r>
              <a:rPr lang="en-US" sz="1400" dirty="0" smtClean="0"/>
              <a:t>Cortex-</a:t>
            </a:r>
            <a:r>
              <a:rPr lang="en-US" sz="1400" dirty="0" err="1" smtClean="0"/>
              <a:t>A7</a:t>
            </a:r>
            <a:r>
              <a:rPr lang="en-US" sz="1400" dirty="0" smtClean="0"/>
              <a:t>/</a:t>
            </a:r>
            <a:r>
              <a:rPr lang="en-US" sz="1400" dirty="0" err="1" smtClean="0"/>
              <a:t>A15</a:t>
            </a:r>
            <a:r>
              <a:rPr lang="en-US" sz="1400" dirty="0" smtClean="0"/>
              <a:t> (~2011) </a:t>
            </a:r>
            <a:endParaRPr lang="en-US" sz="1400" dirty="0"/>
          </a:p>
        </p:txBody>
      </p:sp>
      <p:sp>
        <p:nvSpPr>
          <p:cNvPr id="11" name="TextBox 10"/>
          <p:cNvSpPr txBox="1"/>
          <p:nvPr/>
        </p:nvSpPr>
        <p:spPr>
          <a:xfrm>
            <a:off x="5578642" y="5994285"/>
            <a:ext cx="2527551" cy="307777"/>
          </a:xfrm>
          <a:prstGeom prst="rect">
            <a:avLst/>
          </a:prstGeom>
          <a:noFill/>
        </p:spPr>
        <p:txBody>
          <a:bodyPr wrap="none" rtlCol="0">
            <a:spAutoFit/>
          </a:bodyPr>
          <a:lstStyle/>
          <a:p>
            <a:r>
              <a:rPr lang="en-US" sz="1400" dirty="0" smtClean="0"/>
              <a:t>Cortex-</a:t>
            </a:r>
            <a:r>
              <a:rPr lang="en-US" sz="1400" dirty="0" err="1" smtClean="0"/>
              <a:t>A55</a:t>
            </a:r>
            <a:r>
              <a:rPr lang="en-US" sz="1400" dirty="0" smtClean="0"/>
              <a:t>/</a:t>
            </a:r>
            <a:r>
              <a:rPr lang="en-US" sz="1400" dirty="0" err="1" smtClean="0"/>
              <a:t>A75</a:t>
            </a:r>
            <a:r>
              <a:rPr lang="en-US" sz="1400" dirty="0" smtClean="0"/>
              <a:t> (~2017) </a:t>
            </a:r>
            <a:endParaRPr lang="en-US" sz="1400" dirty="0"/>
          </a:p>
        </p:txBody>
      </p:sp>
      <p:sp>
        <p:nvSpPr>
          <p:cNvPr id="6" name="TextBox 5"/>
          <p:cNvSpPr txBox="1"/>
          <p:nvPr/>
        </p:nvSpPr>
        <p:spPr>
          <a:xfrm>
            <a:off x="1380764" y="4004773"/>
            <a:ext cx="675185" cy="369332"/>
          </a:xfrm>
          <a:prstGeom prst="rect">
            <a:avLst/>
          </a:prstGeom>
          <a:noFill/>
        </p:spPr>
        <p:txBody>
          <a:bodyPr wrap="none" rtlCol="0">
            <a:spAutoFit/>
          </a:bodyPr>
          <a:lstStyle/>
          <a:p>
            <a:r>
              <a:rPr lang="en-US" dirty="0" err="1" smtClean="0">
                <a:solidFill>
                  <a:schemeClr val="bg1"/>
                </a:solidFill>
              </a:rPr>
              <a:t>SMP</a:t>
            </a:r>
            <a:endParaRPr lang="en-US" dirty="0">
              <a:solidFill>
                <a:schemeClr val="bg1"/>
              </a:solidFill>
            </a:endParaRPr>
          </a:p>
        </p:txBody>
      </p:sp>
      <p:sp>
        <p:nvSpPr>
          <p:cNvPr id="10" name="TextBox 9"/>
          <p:cNvSpPr txBox="1"/>
          <p:nvPr/>
        </p:nvSpPr>
        <p:spPr>
          <a:xfrm>
            <a:off x="1061610" y="4329100"/>
            <a:ext cx="28886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
        <p:nvSpPr>
          <p:cNvPr id="12" name="TextBox 11"/>
          <p:cNvSpPr txBox="1"/>
          <p:nvPr/>
        </p:nvSpPr>
        <p:spPr>
          <a:xfrm>
            <a:off x="2069110" y="4355994"/>
            <a:ext cx="288862"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60876097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(3)</a:t>
            </a:r>
          </a:p>
        </p:txBody>
      </p:sp>
      <p:sp>
        <p:nvSpPr>
          <p:cNvPr id="22" name="TextBox 21"/>
          <p:cNvSpPr txBox="1"/>
          <p:nvPr/>
        </p:nvSpPr>
        <p:spPr>
          <a:xfrm>
            <a:off x="76132" y="505611"/>
            <a:ext cx="6487802" cy="369332"/>
          </a:xfrm>
          <a:prstGeom prst="rect">
            <a:avLst/>
          </a:prstGeom>
          <a:noFill/>
        </p:spPr>
        <p:txBody>
          <a:bodyPr wrap="none" rtlCol="0">
            <a:spAutoFit/>
          </a:bodyPr>
          <a:lstStyle/>
          <a:p>
            <a:r>
              <a:rPr lang="en-US" dirty="0" smtClean="0">
                <a:solidFill>
                  <a:schemeClr val="accent6"/>
                </a:solidFill>
              </a:rPr>
              <a:t>From the </a:t>
            </a:r>
            <a:r>
              <a:rPr lang="en-US" dirty="0" err="1" smtClean="0">
                <a:solidFill>
                  <a:schemeClr val="accent6"/>
                </a:solidFill>
              </a:rPr>
              <a:t>ARM11</a:t>
            </a:r>
            <a:r>
              <a:rPr lang="en-US" dirty="0" smtClean="0">
                <a:solidFill>
                  <a:schemeClr val="accent6"/>
                </a:solidFill>
              </a:rPr>
              <a:t> </a:t>
            </a:r>
            <a:r>
              <a:rPr lang="en-US" dirty="0" err="1" smtClean="0">
                <a:solidFill>
                  <a:schemeClr val="accent6"/>
                </a:solidFill>
              </a:rPr>
              <a:t>MPCore</a:t>
            </a:r>
            <a:r>
              <a:rPr lang="en-US" dirty="0" smtClean="0">
                <a:solidFill>
                  <a:schemeClr val="accent6"/>
                </a:solidFill>
              </a:rPr>
              <a:t> to the </a:t>
            </a:r>
            <a:r>
              <a:rPr lang="en-US" dirty="0" err="1" smtClean="0">
                <a:solidFill>
                  <a:schemeClr val="accent6"/>
                </a:solidFill>
              </a:rPr>
              <a:t>big.LITTLE</a:t>
            </a:r>
            <a:r>
              <a:rPr lang="en-US" dirty="0" smtClean="0">
                <a:solidFill>
                  <a:schemeClr val="accent6"/>
                </a:solidFill>
              </a:rPr>
              <a:t> technology</a:t>
            </a:r>
            <a:endParaRPr lang="en-US" dirty="0">
              <a:solidFill>
                <a:schemeClr val="accent6"/>
              </a:solidFill>
            </a:endParaRPr>
          </a:p>
        </p:txBody>
      </p:sp>
      <p:grpSp>
        <p:nvGrpSpPr>
          <p:cNvPr id="27" name="Group 26"/>
          <p:cNvGrpSpPr/>
          <p:nvPr/>
        </p:nvGrpSpPr>
        <p:grpSpPr>
          <a:xfrm>
            <a:off x="197505" y="1198674"/>
            <a:ext cx="8641732" cy="4721442"/>
            <a:chOff x="656565" y="1198675"/>
            <a:chExt cx="7675047" cy="406727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65" y="1713189"/>
              <a:ext cx="4931337" cy="3145741"/>
            </a:xfrm>
            <a:prstGeom prst="rect">
              <a:avLst/>
            </a:prstGeom>
          </p:spPr>
        </p:pic>
        <p:grpSp>
          <p:nvGrpSpPr>
            <p:cNvPr id="4" name="Group 3"/>
            <p:cNvGrpSpPr/>
            <p:nvPr/>
          </p:nvGrpSpPr>
          <p:grpSpPr>
            <a:xfrm>
              <a:off x="6049469" y="1664660"/>
              <a:ext cx="2282143" cy="3249505"/>
              <a:chOff x="5481753" y="2843935"/>
              <a:chExt cx="2282143" cy="3249505"/>
            </a:xfrm>
          </p:grpSpPr>
          <p:sp>
            <p:nvSpPr>
              <p:cNvPr id="5"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6"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7"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8"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9"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10"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sp>
            <p:nvSpPr>
              <p:cNvPr id="11"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Cache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coherent</a:t>
                </a: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interconnect</a:t>
                </a:r>
                <a:endParaRPr lang="hu-HU" sz="9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cxnSp>
            <p:nvCxnSpPr>
              <p:cNvPr id="12"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latin typeface="Arial" pitchFamily="34" charset="0"/>
                    <a:ea typeface="Verdana" pitchFamily="34" charset="0"/>
                  </a:rPr>
                  <a:t>Cluster of </a:t>
                </a:r>
              </a:p>
              <a:p>
                <a:r>
                  <a:rPr lang="en-US" altLang="en-US" sz="1000" b="1" dirty="0" smtClean="0">
                    <a:solidFill>
                      <a:srgbClr val="000000"/>
                    </a:solidFill>
                    <a:latin typeface="Arial" pitchFamily="34" charset="0"/>
                    <a:ea typeface="Verdana" pitchFamily="34" charset="0"/>
                  </a:rPr>
                  <a:t>LITTLE cores</a:t>
                </a:r>
                <a:endParaRPr lang="hu-HU" altLang="en-US" sz="1000" b="1" dirty="0">
                  <a:solidFill>
                    <a:srgbClr val="000000"/>
                  </a:solidFill>
                  <a:latin typeface="Arial" pitchFamily="34" charset="0"/>
                  <a:ea typeface="Verdana" pitchFamily="34" charset="0"/>
                </a:endParaRPr>
              </a:p>
            </p:txBody>
          </p:sp>
          <p:cxnSp>
            <p:nvCxnSpPr>
              <p:cNvPr id="14"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smtClean="0">
                    <a:solidFill>
                      <a:srgbClr val="000000"/>
                    </a:solidFill>
                    <a:latin typeface="Arial" pitchFamily="34" charset="0"/>
                    <a:ea typeface="Verdana" pitchFamily="34" charset="0"/>
                  </a:rPr>
                  <a:t>Cluster of </a:t>
                </a:r>
              </a:p>
              <a:p>
                <a:pPr algn="ctr"/>
                <a:r>
                  <a:rPr lang="en-US" altLang="en-US" sz="1000" b="1" dirty="0" smtClean="0">
                    <a:solidFill>
                      <a:srgbClr val="000000"/>
                    </a:solidFill>
                    <a:latin typeface="Arial" pitchFamily="34" charset="0"/>
                    <a:ea typeface="Verdana" pitchFamily="34" charset="0"/>
                  </a:rPr>
                  <a:t>big cores</a:t>
                </a:r>
                <a:endParaRPr lang="hu-HU" altLang="en-US" sz="1000" b="1" dirty="0">
                  <a:solidFill>
                    <a:srgbClr val="000000"/>
                  </a:solidFill>
                  <a:latin typeface="Arial" pitchFamily="34" charset="0"/>
                  <a:ea typeface="Verdana" pitchFamily="34" charset="0"/>
                </a:endParaRPr>
              </a:p>
            </p:txBody>
          </p:sp>
          <p:sp>
            <p:nvSpPr>
              <p:cNvPr id="16"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17" name="Rectangle 16"/>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8"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19"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20"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21"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grpSp>
        <p:sp>
          <p:nvSpPr>
            <p:cNvPr id="23" name="TextBox 22"/>
            <p:cNvSpPr txBox="1"/>
            <p:nvPr/>
          </p:nvSpPr>
          <p:spPr>
            <a:xfrm>
              <a:off x="6507215" y="1216786"/>
              <a:ext cx="1049542" cy="251877"/>
            </a:xfrm>
            <a:prstGeom prst="rect">
              <a:avLst/>
            </a:prstGeom>
            <a:noFill/>
          </p:spPr>
          <p:txBody>
            <a:bodyPr wrap="none" rtlCol="0">
              <a:spAutoFit/>
            </a:bodyPr>
            <a:lstStyle/>
            <a:p>
              <a:r>
                <a:rPr lang="en-US" sz="1300" b="1" dirty="0" err="1" smtClean="0"/>
                <a:t>big.LITTLE</a:t>
              </a:r>
              <a:endParaRPr lang="en-US" sz="1300" b="1" dirty="0"/>
            </a:p>
          </p:txBody>
        </p:sp>
        <p:sp>
          <p:nvSpPr>
            <p:cNvPr id="24" name="TextBox 23"/>
            <p:cNvSpPr txBox="1"/>
            <p:nvPr/>
          </p:nvSpPr>
          <p:spPr>
            <a:xfrm>
              <a:off x="2276745" y="1198675"/>
              <a:ext cx="1893789" cy="251877"/>
            </a:xfrm>
            <a:prstGeom prst="rect">
              <a:avLst/>
            </a:prstGeom>
            <a:noFill/>
          </p:spPr>
          <p:txBody>
            <a:bodyPr wrap="none" rtlCol="0">
              <a:spAutoFit/>
            </a:bodyPr>
            <a:lstStyle/>
            <a:p>
              <a:r>
                <a:rPr lang="en-US" sz="1300" b="1" dirty="0" err="1" smtClean="0"/>
                <a:t>ARM11</a:t>
              </a:r>
              <a:r>
                <a:rPr lang="en-US" sz="1300" b="1" dirty="0" smtClean="0"/>
                <a:t> </a:t>
              </a:r>
              <a:r>
                <a:rPr lang="en-US" sz="1300" b="1" dirty="0" err="1" smtClean="0"/>
                <a:t>MPCore</a:t>
              </a:r>
              <a:r>
                <a:rPr lang="en-US" sz="1300" b="1" dirty="0" smtClean="0"/>
                <a:t> </a:t>
              </a:r>
              <a:r>
                <a:rPr lang="en-US" sz="1300" dirty="0" smtClean="0"/>
                <a:t>[115]</a:t>
              </a:r>
              <a:endParaRPr lang="en-US" sz="1300" dirty="0"/>
            </a:p>
          </p:txBody>
        </p:sp>
        <p:sp>
          <p:nvSpPr>
            <p:cNvPr id="25" name="TextBox 24"/>
            <p:cNvSpPr txBox="1"/>
            <p:nvPr/>
          </p:nvSpPr>
          <p:spPr>
            <a:xfrm>
              <a:off x="2761927" y="5014073"/>
              <a:ext cx="673689" cy="251877"/>
            </a:xfrm>
            <a:prstGeom prst="rect">
              <a:avLst/>
            </a:prstGeom>
            <a:noFill/>
          </p:spPr>
          <p:txBody>
            <a:bodyPr wrap="none" rtlCol="0">
              <a:spAutoFit/>
            </a:bodyPr>
            <a:lstStyle/>
            <a:p>
              <a:r>
                <a:rPr lang="en-US" sz="1300" dirty="0" smtClean="0"/>
                <a:t>(2004)</a:t>
              </a:r>
              <a:endParaRPr lang="en-US" sz="1300" dirty="0"/>
            </a:p>
          </p:txBody>
        </p:sp>
        <p:sp>
          <p:nvSpPr>
            <p:cNvPr id="26" name="TextBox 25"/>
            <p:cNvSpPr txBox="1"/>
            <p:nvPr/>
          </p:nvSpPr>
          <p:spPr>
            <a:xfrm>
              <a:off x="6870472" y="5004175"/>
              <a:ext cx="673689" cy="251877"/>
            </a:xfrm>
            <a:prstGeom prst="rect">
              <a:avLst/>
            </a:prstGeom>
            <a:noFill/>
          </p:spPr>
          <p:txBody>
            <a:bodyPr wrap="none" rtlCol="0">
              <a:spAutoFit/>
            </a:bodyPr>
            <a:lstStyle/>
            <a:p>
              <a:r>
                <a:rPr lang="en-US" sz="1300" dirty="0" smtClean="0"/>
                <a:t>(2011)</a:t>
              </a:r>
              <a:endParaRPr lang="en-US" sz="1300" dirty="0"/>
            </a:p>
          </p:txBody>
        </p:sp>
      </p:grpSp>
    </p:spTree>
    <p:extLst>
      <p:ext uri="{BB962C8B-B14F-4D97-AF65-F5344CB8AC3E}">
        <p14:creationId xmlns:p14="http://schemas.microsoft.com/office/powerpoint/2010/main" val="989672172"/>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(4)</a:t>
            </a:r>
          </a:p>
        </p:txBody>
      </p:sp>
      <p:grpSp>
        <p:nvGrpSpPr>
          <p:cNvPr id="3" name="Group 2"/>
          <p:cNvGrpSpPr/>
          <p:nvPr/>
        </p:nvGrpSpPr>
        <p:grpSpPr>
          <a:xfrm>
            <a:off x="431540" y="1493785"/>
            <a:ext cx="2282143" cy="3249505"/>
            <a:chOff x="5481753" y="2843935"/>
            <a:chExt cx="2282143" cy="3249505"/>
          </a:xfrm>
        </p:grpSpPr>
        <p:sp>
          <p:nvSpPr>
            <p:cNvPr id="4" name="Téglalap 21"/>
            <p:cNvSpPr/>
            <p:nvPr/>
          </p:nvSpPr>
          <p:spPr bwMode="auto">
            <a:xfrm>
              <a:off x="5481753" y="2843935"/>
              <a:ext cx="2282143" cy="32495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5" name="Téglalap 12"/>
            <p:cNvSpPr/>
            <p:nvPr/>
          </p:nvSpPr>
          <p:spPr bwMode="auto">
            <a:xfrm>
              <a:off x="5578104" y="3882052"/>
              <a:ext cx="1008062" cy="1366838"/>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6" name="Téglalap 13"/>
            <p:cNvSpPr/>
            <p:nvPr/>
          </p:nvSpPr>
          <p:spPr bwMode="auto">
            <a:xfrm>
              <a:off x="5616204"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7" name="Téglalap 14"/>
            <p:cNvSpPr/>
            <p:nvPr/>
          </p:nvSpPr>
          <p:spPr bwMode="auto">
            <a:xfrm>
              <a:off x="6113091" y="39820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8" name="Téglalap 15"/>
            <p:cNvSpPr/>
            <p:nvPr/>
          </p:nvSpPr>
          <p:spPr bwMode="auto">
            <a:xfrm>
              <a:off x="5616204"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9" name="Téglalap 16"/>
            <p:cNvSpPr/>
            <p:nvPr/>
          </p:nvSpPr>
          <p:spPr bwMode="auto">
            <a:xfrm>
              <a:off x="6113091" y="4629765"/>
              <a:ext cx="431800" cy="53975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sp>
          <p:nvSpPr>
            <p:cNvPr id="10" name="Téglalap 17"/>
            <p:cNvSpPr/>
            <p:nvPr/>
          </p:nvSpPr>
          <p:spPr bwMode="auto">
            <a:xfrm>
              <a:off x="5652521" y="5631477"/>
              <a:ext cx="2052638" cy="360363"/>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Cache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coherent</a:t>
              </a: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 </a:t>
              </a:r>
              <a:r>
                <a:rPr lang="hu-HU" sz="900" dirty="0" err="1">
                  <a:solidFill>
                    <a:srgbClr val="FFFFFF"/>
                  </a:solidFill>
                  <a:latin typeface="Arial" panose="020B0604020202020204" pitchFamily="34" charset="0"/>
                  <a:ea typeface="Verdana" panose="020B0604030504040204" pitchFamily="34" charset="0"/>
                  <a:cs typeface="Arial" panose="020B0604020202020204" pitchFamily="34" charset="0"/>
                </a:rPr>
                <a:t>interconnect</a:t>
              </a:r>
              <a:endParaRPr lang="hu-HU" sz="900" dirty="0">
                <a:solidFill>
                  <a:srgbClr val="FFFFFF"/>
                </a:solidFill>
                <a:latin typeface="Arial" panose="020B0604020202020204" pitchFamily="34" charset="0"/>
                <a:ea typeface="Verdana" panose="020B0604030504040204" pitchFamily="34" charset="0"/>
                <a:cs typeface="Arial" panose="020B0604020202020204" pitchFamily="34" charset="0"/>
              </a:endParaRPr>
            </a:p>
          </p:txBody>
        </p:sp>
        <p:cxnSp>
          <p:nvCxnSpPr>
            <p:cNvPr id="11" name="Egyenes összekötő nyíllal 20"/>
            <p:cNvCxnSpPr/>
            <p:nvPr/>
          </p:nvCxnSpPr>
          <p:spPr bwMode="auto">
            <a:xfrm>
              <a:off x="6098072" y="5267940"/>
              <a:ext cx="0" cy="3603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Szövegdoboz 23"/>
            <p:cNvSpPr txBox="1">
              <a:spLocks noChangeArrowheads="1"/>
            </p:cNvSpPr>
            <p:nvPr/>
          </p:nvSpPr>
          <p:spPr bwMode="auto">
            <a:xfrm>
              <a:off x="5576111" y="3404602"/>
              <a:ext cx="9941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b="1" dirty="0" smtClean="0">
                  <a:solidFill>
                    <a:srgbClr val="000000"/>
                  </a:solidFill>
                  <a:latin typeface="Arial" pitchFamily="34" charset="0"/>
                  <a:ea typeface="Verdana" pitchFamily="34" charset="0"/>
                </a:rPr>
                <a:t>Cluster of </a:t>
              </a:r>
            </a:p>
            <a:p>
              <a:r>
                <a:rPr lang="en-US" altLang="en-US" sz="1000" b="1" dirty="0" smtClean="0">
                  <a:solidFill>
                    <a:srgbClr val="000000"/>
                  </a:solidFill>
                  <a:latin typeface="Arial" pitchFamily="34" charset="0"/>
                  <a:ea typeface="Verdana" pitchFamily="34" charset="0"/>
                </a:rPr>
                <a:t>LITTLE cores</a:t>
              </a:r>
              <a:endParaRPr lang="hu-HU" altLang="en-US" sz="1000" b="1" dirty="0">
                <a:solidFill>
                  <a:srgbClr val="000000"/>
                </a:solidFill>
                <a:latin typeface="Arial" pitchFamily="34" charset="0"/>
                <a:ea typeface="Verdana" pitchFamily="34" charset="0"/>
              </a:endParaRPr>
            </a:p>
          </p:txBody>
        </p:sp>
        <p:cxnSp>
          <p:nvCxnSpPr>
            <p:cNvPr id="13" name="Egyenes összekötő nyíllal 148"/>
            <p:cNvCxnSpPr/>
            <p:nvPr/>
          </p:nvCxnSpPr>
          <p:spPr bwMode="auto">
            <a:xfrm>
              <a:off x="7216209" y="5279052"/>
              <a:ext cx="0" cy="36036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Szövegdoboz 22"/>
            <p:cNvSpPr txBox="1">
              <a:spLocks noChangeArrowheads="1"/>
            </p:cNvSpPr>
            <p:nvPr/>
          </p:nvSpPr>
          <p:spPr bwMode="auto">
            <a:xfrm>
              <a:off x="6778126" y="2941658"/>
              <a:ext cx="841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000" b="1" dirty="0" smtClean="0">
                  <a:solidFill>
                    <a:srgbClr val="000000"/>
                  </a:solidFill>
                  <a:latin typeface="Arial" pitchFamily="34" charset="0"/>
                  <a:ea typeface="Verdana" pitchFamily="34" charset="0"/>
                </a:rPr>
                <a:t>Cluster of </a:t>
              </a:r>
            </a:p>
            <a:p>
              <a:pPr algn="ctr"/>
              <a:r>
                <a:rPr lang="en-US" altLang="en-US" sz="1000" b="1" dirty="0" smtClean="0">
                  <a:solidFill>
                    <a:srgbClr val="000000"/>
                  </a:solidFill>
                  <a:latin typeface="Arial" pitchFamily="34" charset="0"/>
                  <a:ea typeface="Verdana" pitchFamily="34" charset="0"/>
                </a:rPr>
                <a:t>big cores</a:t>
              </a:r>
              <a:endParaRPr lang="hu-HU" altLang="en-US" sz="1000" b="1" dirty="0">
                <a:solidFill>
                  <a:srgbClr val="000000"/>
                </a:solidFill>
                <a:latin typeface="Arial" pitchFamily="34" charset="0"/>
                <a:ea typeface="Verdana" pitchFamily="34" charset="0"/>
              </a:endParaRPr>
            </a:p>
          </p:txBody>
        </p:sp>
        <p:sp>
          <p:nvSpPr>
            <p:cNvPr id="15" name="Téglalap 11"/>
            <p:cNvSpPr/>
            <p:nvPr/>
          </p:nvSpPr>
          <p:spPr bwMode="auto">
            <a:xfrm>
              <a:off x="6661647" y="3441495"/>
              <a:ext cx="1044575" cy="188753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600">
                <a:solidFill>
                  <a:srgbClr val="FFFFFF"/>
                </a:solidFill>
                <a:latin typeface="Arial" panose="020B0604020202020204" pitchFamily="34" charset="0"/>
                <a:cs typeface="Arial" panose="020B0604020202020204" pitchFamily="34" charset="0"/>
              </a:endParaRPr>
            </a:p>
          </p:txBody>
        </p:sp>
        <p:sp>
          <p:nvSpPr>
            <p:cNvPr id="16" name="Rectangle 15"/>
            <p:cNvSpPr/>
            <p:nvPr/>
          </p:nvSpPr>
          <p:spPr bwMode="auto">
            <a:xfrm>
              <a:off x="6661647" y="3431419"/>
              <a:ext cx="1044575" cy="1878564"/>
            </a:xfrm>
            <a:prstGeom prst="rect">
              <a:avLst/>
            </a:prstGeom>
            <a:solidFill>
              <a:schemeClr val="bg1">
                <a:lumMod val="50000"/>
              </a:schemeClr>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17" name="Téglalap 3"/>
            <p:cNvSpPr/>
            <p:nvPr/>
          </p:nvSpPr>
          <p:spPr bwMode="auto">
            <a:xfrm>
              <a:off x="6716756"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CPU0</a:t>
              </a:r>
            </a:p>
          </p:txBody>
        </p:sp>
        <p:sp>
          <p:nvSpPr>
            <p:cNvPr id="18" name="Téglalap 4"/>
            <p:cNvSpPr/>
            <p:nvPr/>
          </p:nvSpPr>
          <p:spPr bwMode="auto">
            <a:xfrm>
              <a:off x="7219168" y="3515930"/>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CPU1</a:t>
              </a:r>
            </a:p>
          </p:txBody>
        </p:sp>
        <p:sp>
          <p:nvSpPr>
            <p:cNvPr id="19" name="Téglalap 5"/>
            <p:cNvSpPr/>
            <p:nvPr/>
          </p:nvSpPr>
          <p:spPr bwMode="auto">
            <a:xfrm>
              <a:off x="6717602"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CPU2</a:t>
              </a:r>
            </a:p>
          </p:txBody>
        </p:sp>
        <p:sp>
          <p:nvSpPr>
            <p:cNvPr id="20" name="Téglalap 6"/>
            <p:cNvSpPr/>
            <p:nvPr/>
          </p:nvSpPr>
          <p:spPr bwMode="auto">
            <a:xfrm>
              <a:off x="7219168" y="4433505"/>
              <a:ext cx="431800" cy="792162"/>
            </a:xfrm>
            <a:prstGeom prst="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hu-HU" sz="900" dirty="0">
                  <a:solidFill>
                    <a:srgbClr val="FFFFFF"/>
                  </a:solidFill>
                  <a:latin typeface="Arial" panose="020B0604020202020204" pitchFamily="34" charset="0"/>
                  <a:ea typeface="Verdana" panose="020B0604030504040204" pitchFamily="34" charset="0"/>
                  <a:cs typeface="Arial" panose="020B0604020202020204" pitchFamily="34" charset="0"/>
                </a:rPr>
                <a:t>CPU3</a:t>
              </a:r>
            </a:p>
          </p:txBody>
        </p:sp>
      </p:grpSp>
      <p:grpSp>
        <p:nvGrpSpPr>
          <p:cNvPr id="22" name="Group 21"/>
          <p:cNvGrpSpPr/>
          <p:nvPr/>
        </p:nvGrpSpPr>
        <p:grpSpPr>
          <a:xfrm>
            <a:off x="3264836" y="4509120"/>
            <a:ext cx="5769472" cy="2017059"/>
            <a:chOff x="3211048" y="4034118"/>
            <a:chExt cx="5769472" cy="2017059"/>
          </a:xfrm>
        </p:grpSpPr>
        <p:sp>
          <p:nvSpPr>
            <p:cNvPr id="23" name="Rectangle 22"/>
            <p:cNvSpPr/>
            <p:nvPr/>
          </p:nvSpPr>
          <p:spPr bwMode="auto">
            <a:xfrm>
              <a:off x="3484472"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Verdana" pitchFamily="34" charset="0"/>
                  <a:cs typeface="Times New Roman" pitchFamily="18" charset="0"/>
                </a:rPr>
                <a:t>To</a:t>
              </a:r>
            </a:p>
          </p:txBody>
        </p:sp>
        <p:pic>
          <p:nvPicPr>
            <p:cNvPr id="24" name="Picture 23"/>
            <p:cNvPicPr>
              <a:picLocks noChangeAspect="1"/>
            </p:cNvPicPr>
            <p:nvPr/>
          </p:nvPicPr>
          <p:blipFill rotWithShape="1">
            <a:blip r:embed="rId2"/>
            <a:srcRect l="8397" t="80380" b="2530"/>
            <a:stretch/>
          </p:blipFill>
          <p:spPr>
            <a:xfrm>
              <a:off x="3545756" y="5205030"/>
              <a:ext cx="5434764" cy="699245"/>
            </a:xfrm>
            <a:prstGeom prst="rect">
              <a:avLst/>
            </a:prstGeom>
          </p:spPr>
        </p:pic>
        <p:pic>
          <p:nvPicPr>
            <p:cNvPr id="25" name="Picture 24"/>
            <p:cNvPicPr>
              <a:picLocks noChangeAspect="1"/>
            </p:cNvPicPr>
            <p:nvPr/>
          </p:nvPicPr>
          <p:blipFill rotWithShape="1">
            <a:blip r:embed="rId2"/>
            <a:srcRect t="58032" r="3480" b="20387"/>
            <a:stretch/>
          </p:blipFill>
          <p:spPr>
            <a:xfrm>
              <a:off x="3211048" y="4308563"/>
              <a:ext cx="5726437" cy="883016"/>
            </a:xfrm>
            <a:prstGeom prst="rect">
              <a:avLst/>
            </a:prstGeom>
          </p:spPr>
        </p:pic>
      </p:grpSp>
      <p:pic>
        <p:nvPicPr>
          <p:cNvPr id="30" name="Picture 29"/>
          <p:cNvPicPr>
            <a:picLocks noChangeAspect="1"/>
          </p:cNvPicPr>
          <p:nvPr/>
        </p:nvPicPr>
        <p:blipFill rotWithShape="1">
          <a:blip r:embed="rId2"/>
          <a:srcRect b="41705"/>
          <a:stretch/>
        </p:blipFill>
        <p:spPr>
          <a:xfrm>
            <a:off x="3417237" y="1358770"/>
            <a:ext cx="5589494" cy="3015335"/>
          </a:xfrm>
          <a:prstGeom prst="rect">
            <a:avLst/>
          </a:prstGeom>
        </p:spPr>
      </p:pic>
      <p:sp>
        <p:nvSpPr>
          <p:cNvPr id="32" name="TextBox 31"/>
          <p:cNvSpPr txBox="1"/>
          <p:nvPr/>
        </p:nvSpPr>
        <p:spPr>
          <a:xfrm>
            <a:off x="3671900" y="4419110"/>
            <a:ext cx="4930645" cy="276999"/>
          </a:xfrm>
          <a:prstGeom prst="rect">
            <a:avLst/>
          </a:prstGeom>
          <a:noFill/>
        </p:spPr>
        <p:txBody>
          <a:bodyPr wrap="none" rtlCol="0">
            <a:spAutoFit/>
          </a:bodyPr>
          <a:lstStyle/>
          <a:p>
            <a:r>
              <a:rPr lang="en-US" sz="1200" dirty="0" smtClean="0"/>
              <a:t>To cache coherent interconnect through the </a:t>
            </a:r>
            <a:r>
              <a:rPr lang="en-US" sz="1200" dirty="0" err="1" smtClean="0"/>
              <a:t>AMBA4</a:t>
            </a:r>
            <a:r>
              <a:rPr lang="en-US" sz="1200" dirty="0" smtClean="0"/>
              <a:t> ACE bus </a:t>
            </a:r>
            <a:endParaRPr lang="en-US" sz="1200" dirty="0"/>
          </a:p>
        </p:txBody>
      </p:sp>
      <p:sp>
        <p:nvSpPr>
          <p:cNvPr id="33" name="TextBox 32"/>
          <p:cNvSpPr txBox="1"/>
          <p:nvPr/>
        </p:nvSpPr>
        <p:spPr>
          <a:xfrm>
            <a:off x="76327" y="507665"/>
            <a:ext cx="8391721" cy="369332"/>
          </a:xfrm>
          <a:prstGeom prst="rect">
            <a:avLst/>
          </a:prstGeom>
          <a:noFill/>
        </p:spPr>
        <p:txBody>
          <a:bodyPr wrap="none" rtlCol="0">
            <a:spAutoFit/>
          </a:bodyPr>
          <a:lstStyle/>
          <a:p>
            <a:r>
              <a:rPr lang="en-US" dirty="0" smtClean="0">
                <a:solidFill>
                  <a:schemeClr val="accent6"/>
                </a:solidFill>
              </a:rPr>
              <a:t>The </a:t>
            </a:r>
            <a:r>
              <a:rPr lang="en-US" dirty="0" err="1" smtClean="0">
                <a:solidFill>
                  <a:schemeClr val="accent6"/>
                </a:solidFill>
              </a:rPr>
              <a:t>DynamIQ</a:t>
            </a:r>
            <a:r>
              <a:rPr lang="en-US" dirty="0" smtClean="0">
                <a:solidFill>
                  <a:schemeClr val="accent6"/>
                </a:solidFill>
              </a:rPr>
              <a:t> technology as an evolution of the </a:t>
            </a:r>
            <a:r>
              <a:rPr lang="en-US" dirty="0" err="1" smtClean="0">
                <a:solidFill>
                  <a:schemeClr val="accent6"/>
                </a:solidFill>
              </a:rPr>
              <a:t>big.LITTLE</a:t>
            </a:r>
            <a:r>
              <a:rPr lang="en-US" dirty="0" smtClean="0">
                <a:solidFill>
                  <a:schemeClr val="accent6"/>
                </a:solidFill>
              </a:rPr>
              <a:t> technology</a:t>
            </a:r>
            <a:endParaRPr lang="en-US" dirty="0">
              <a:solidFill>
                <a:schemeClr val="accent6"/>
              </a:solidFill>
            </a:endParaRPr>
          </a:p>
        </p:txBody>
      </p:sp>
      <p:sp>
        <p:nvSpPr>
          <p:cNvPr id="34" name="TextBox 33"/>
          <p:cNvSpPr txBox="1"/>
          <p:nvPr/>
        </p:nvSpPr>
        <p:spPr>
          <a:xfrm>
            <a:off x="227535" y="1088740"/>
            <a:ext cx="2844422" cy="276999"/>
          </a:xfrm>
          <a:prstGeom prst="rect">
            <a:avLst/>
          </a:prstGeom>
          <a:noFill/>
        </p:spPr>
        <p:txBody>
          <a:bodyPr wrap="square" rtlCol="0">
            <a:spAutoFit/>
          </a:bodyPr>
          <a:lstStyle/>
          <a:p>
            <a:r>
              <a:rPr lang="en-US" sz="1200" b="1" dirty="0" smtClean="0"/>
              <a:t>Two </a:t>
            </a:r>
            <a:r>
              <a:rPr lang="en-US" sz="1200" b="1" dirty="0" err="1" smtClean="0"/>
              <a:t>big.LITTLE</a:t>
            </a:r>
            <a:r>
              <a:rPr lang="en-US" sz="1200" b="1" dirty="0" smtClean="0"/>
              <a:t> core clusters</a:t>
            </a:r>
            <a:endParaRPr lang="en-US" sz="1200" b="1" dirty="0"/>
          </a:p>
        </p:txBody>
      </p:sp>
      <p:sp>
        <p:nvSpPr>
          <p:cNvPr id="35" name="TextBox 34"/>
          <p:cNvSpPr txBox="1"/>
          <p:nvPr/>
        </p:nvSpPr>
        <p:spPr>
          <a:xfrm>
            <a:off x="4481990" y="1088740"/>
            <a:ext cx="3555395" cy="276999"/>
          </a:xfrm>
          <a:prstGeom prst="rect">
            <a:avLst/>
          </a:prstGeom>
          <a:noFill/>
        </p:spPr>
        <p:txBody>
          <a:bodyPr wrap="square" rtlCol="0">
            <a:spAutoFit/>
          </a:bodyPr>
          <a:lstStyle/>
          <a:p>
            <a:r>
              <a:rPr lang="en-US" sz="1200" b="1" dirty="0" smtClean="0"/>
              <a:t>A single </a:t>
            </a:r>
            <a:r>
              <a:rPr lang="en-US" sz="1200" b="1" dirty="0" err="1" smtClean="0"/>
              <a:t>DynamIQ</a:t>
            </a:r>
            <a:r>
              <a:rPr lang="en-US" sz="1200" b="1" dirty="0" smtClean="0"/>
              <a:t> core cluster </a:t>
            </a:r>
            <a:r>
              <a:rPr lang="en-US" sz="1200" dirty="0" smtClean="0"/>
              <a:t>(118)</a:t>
            </a:r>
            <a:endParaRPr lang="en-US" sz="1200" dirty="0"/>
          </a:p>
        </p:txBody>
      </p:sp>
      <p:sp>
        <p:nvSpPr>
          <p:cNvPr id="36" name="TextBox 35"/>
          <p:cNvSpPr txBox="1"/>
          <p:nvPr/>
        </p:nvSpPr>
        <p:spPr>
          <a:xfrm>
            <a:off x="480384" y="4959170"/>
            <a:ext cx="2172391" cy="461665"/>
          </a:xfrm>
          <a:prstGeom prst="rect">
            <a:avLst/>
          </a:prstGeom>
          <a:noFill/>
        </p:spPr>
        <p:txBody>
          <a:bodyPr wrap="none" rtlCol="0">
            <a:spAutoFit/>
          </a:bodyPr>
          <a:lstStyle/>
          <a:p>
            <a:pPr algn="ctr"/>
            <a:r>
              <a:rPr lang="en-US" sz="1200" dirty="0" smtClean="0"/>
              <a:t>Two stand alone clusters</a:t>
            </a:r>
          </a:p>
          <a:p>
            <a:pPr algn="ctr"/>
            <a:r>
              <a:rPr lang="en-US" sz="1200" dirty="0" smtClean="0"/>
              <a:t>with up to 4 cores (2011)</a:t>
            </a:r>
            <a:endParaRPr lang="en-US" sz="1200" dirty="0"/>
          </a:p>
        </p:txBody>
      </p:sp>
      <p:sp>
        <p:nvSpPr>
          <p:cNvPr id="37" name="TextBox 36"/>
          <p:cNvSpPr txBox="1"/>
          <p:nvPr/>
        </p:nvSpPr>
        <p:spPr>
          <a:xfrm>
            <a:off x="3980841" y="6379549"/>
            <a:ext cx="4285981" cy="461665"/>
          </a:xfrm>
          <a:prstGeom prst="rect">
            <a:avLst/>
          </a:prstGeom>
          <a:noFill/>
        </p:spPr>
        <p:txBody>
          <a:bodyPr wrap="none" rtlCol="0">
            <a:spAutoFit/>
          </a:bodyPr>
          <a:lstStyle/>
          <a:p>
            <a:pPr algn="ctr"/>
            <a:r>
              <a:rPr lang="en-US" sz="1200" dirty="0" smtClean="0"/>
              <a:t>A single cluster of up </a:t>
            </a:r>
            <a:r>
              <a:rPr lang="en-US" sz="1200" smtClean="0"/>
              <a:t>to8 cores of up two core types</a:t>
            </a:r>
            <a:endParaRPr lang="en-US" sz="1200" dirty="0" smtClean="0"/>
          </a:p>
          <a:p>
            <a:pPr algn="ctr"/>
            <a:r>
              <a:rPr lang="en-US" sz="1200" dirty="0" smtClean="0"/>
              <a:t>(but up to 4 big cores) (2017)</a:t>
            </a:r>
            <a:endParaRPr lang="en-US" sz="1200" dirty="0"/>
          </a:p>
        </p:txBody>
      </p:sp>
    </p:spTree>
    <p:extLst>
      <p:ext uri="{BB962C8B-B14F-4D97-AF65-F5344CB8AC3E}">
        <p14:creationId xmlns:p14="http://schemas.microsoft.com/office/powerpoint/2010/main" val="1624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254884"/>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smtClean="0">
                <a:solidFill>
                  <a:srgbClr val="FFFFFF"/>
                </a:solidFill>
              </a:rPr>
              <a:t>2.2 </a:t>
            </a:r>
            <a:r>
              <a:rPr lang="en-US" sz="1900" dirty="0" smtClean="0">
                <a:solidFill>
                  <a:srgbClr val="FFFFFF"/>
                </a:solidFill>
              </a:rPr>
              <a:t>ISA </a:t>
            </a:r>
            <a:r>
              <a:rPr lang="en-US" sz="1900" dirty="0">
                <a:solidFill>
                  <a:srgbClr val="FFFFFF"/>
                </a:solidFill>
              </a:rPr>
              <a:t>extensions </a:t>
            </a:r>
            <a:r>
              <a:rPr lang="hu-HU" sz="1900" dirty="0" smtClean="0">
                <a:solidFill>
                  <a:srgbClr val="FFFFFF"/>
                </a:solidFill>
              </a:rPr>
              <a:t>introduced </a:t>
            </a:r>
            <a:r>
              <a:rPr lang="en-US" sz="1900" dirty="0" smtClean="0">
                <a:solidFill>
                  <a:srgbClr val="FFFFFF"/>
                </a:solidFill>
              </a:rPr>
              <a:t>to </a:t>
            </a:r>
            <a:r>
              <a:rPr lang="en-US" sz="1900" dirty="0">
                <a:solidFill>
                  <a:srgbClr val="FFFFFF"/>
                </a:solidFill>
              </a:rPr>
              <a:t>enhance </a:t>
            </a:r>
            <a:r>
              <a:rPr lang="en-US" sz="1900" dirty="0" smtClean="0">
                <a:solidFill>
                  <a:srgbClr val="FFFFFF"/>
                </a:solidFill>
              </a:rPr>
              <a:t>compute capabilities</a:t>
            </a:r>
            <a:endParaRPr lang="en-US" sz="1900" dirty="0">
              <a:solidFill>
                <a:srgbClr val="FFFFFF"/>
              </a:solidFill>
            </a:endParaRPr>
          </a:p>
        </p:txBody>
      </p:sp>
      <p:sp>
        <p:nvSpPr>
          <p:cNvPr id="3" name="Rectangle 2"/>
          <p:cNvSpPr>
            <a:spLocks noChangeArrowheads="1"/>
          </p:cNvSpPr>
          <p:nvPr/>
        </p:nvSpPr>
        <p:spPr bwMode="auto">
          <a:xfrm>
            <a:off x="-513565" y="19942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hu-HU" altLang="en-US" sz="1400">
              <a:solidFill>
                <a:srgbClr val="000000"/>
              </a:solidFill>
              <a:latin typeface="Verdana" pitchFamily="34" charset="0"/>
            </a:endParaRPr>
          </a:p>
        </p:txBody>
      </p:sp>
      <p:sp>
        <p:nvSpPr>
          <p:cNvPr id="4" name="Rectangle 2"/>
          <p:cNvSpPr>
            <a:spLocks noChangeArrowheads="1"/>
          </p:cNvSpPr>
          <p:nvPr/>
        </p:nvSpPr>
        <p:spPr bwMode="auto">
          <a:xfrm>
            <a:off x="-513565" y="1966967"/>
            <a:ext cx="9239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txBody>
          <a:bodyPr wrap="none" lIns="45720" rIns="45720"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hu-HU" altLang="en-US" sz="1900">
              <a:solidFill>
                <a:srgbClr val="3333CC"/>
              </a:solidFill>
              <a:latin typeface="Verdana" pitchFamily="34" charset="0"/>
              <a:cs typeface="Times New Roman" pitchFamily="18" charset="0"/>
            </a:endParaRPr>
          </a:p>
        </p:txBody>
      </p:sp>
      <p:grpSp>
        <p:nvGrpSpPr>
          <p:cNvPr id="5" name="Group 4"/>
          <p:cNvGrpSpPr>
            <a:grpSpLocks/>
          </p:cNvGrpSpPr>
          <p:nvPr/>
        </p:nvGrpSpPr>
        <p:grpSpPr bwMode="auto">
          <a:xfrm>
            <a:off x="389710" y="2012866"/>
            <a:ext cx="8430428" cy="432182"/>
            <a:chOff x="699" y="1638"/>
            <a:chExt cx="4448" cy="309"/>
          </a:xfrm>
        </p:grpSpPr>
        <p:sp>
          <p:nvSpPr>
            <p:cNvPr id="6" name="AutoShape 5"/>
            <p:cNvSpPr>
              <a:spLocks noChangeArrowheads="1"/>
            </p:cNvSpPr>
            <p:nvPr/>
          </p:nvSpPr>
          <p:spPr bwMode="auto">
            <a:xfrm>
              <a:off x="951" y="1638"/>
              <a:ext cx="4196" cy="309"/>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2.2.1 Overview</a:t>
              </a:r>
              <a:endParaRPr lang="en-US" altLang="en-US" sz="1900" dirty="0">
                <a:solidFill>
                  <a:srgbClr val="FFFFFF"/>
                </a:solidFill>
                <a:latin typeface="Verdana" pitchFamily="34" charset="0"/>
                <a:cs typeface="Times New Roman" pitchFamily="18" charset="0"/>
              </a:endParaRPr>
            </a:p>
          </p:txBody>
        </p:sp>
        <p:sp>
          <p:nvSpPr>
            <p:cNvPr id="7" name="Text Box 6"/>
            <p:cNvSpPr txBox="1">
              <a:spLocks noChangeArrowheads="1"/>
            </p:cNvSpPr>
            <p:nvPr/>
          </p:nvSpPr>
          <p:spPr bwMode="auto">
            <a:xfrm>
              <a:off x="699" y="1654"/>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8" name="Group 7"/>
          <p:cNvGrpSpPr>
            <a:grpSpLocks/>
          </p:cNvGrpSpPr>
          <p:nvPr/>
        </p:nvGrpSpPr>
        <p:grpSpPr bwMode="auto">
          <a:xfrm>
            <a:off x="413244" y="2502865"/>
            <a:ext cx="8406137" cy="432000"/>
            <a:chOff x="714" y="1638"/>
            <a:chExt cx="4721" cy="408"/>
          </a:xfrm>
        </p:grpSpPr>
        <p:sp>
          <p:nvSpPr>
            <p:cNvPr id="9" name="AutoShape 8"/>
            <p:cNvSpPr>
              <a:spLocks noChangeArrowheads="1"/>
            </p:cNvSpPr>
            <p:nvPr/>
          </p:nvSpPr>
          <p:spPr bwMode="auto">
            <a:xfrm>
              <a:off x="951" y="1638"/>
              <a:ext cx="4484" cy="40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en-US" altLang="en-US" sz="1900" dirty="0">
                  <a:solidFill>
                    <a:srgbClr val="FFFFFF"/>
                  </a:solidFill>
                  <a:latin typeface="Verdana" pitchFamily="34" charset="0"/>
                  <a:cs typeface="Times New Roman" pitchFamily="18" charset="0"/>
                </a:rPr>
                <a:t>2.2.2 The GPR register set based </a:t>
              </a:r>
              <a:r>
                <a:rPr lang="en-US" altLang="en-US" sz="1900" dirty="0" smtClean="0">
                  <a:solidFill>
                    <a:srgbClr val="FFFFFF"/>
                  </a:solidFill>
                  <a:latin typeface="Verdana" pitchFamily="34" charset="0"/>
                  <a:cs typeface="Times New Roman" pitchFamily="18" charset="0"/>
                </a:rPr>
                <a:t>SIMD extension</a:t>
              </a:r>
              <a:r>
                <a:rPr lang="hu-HU" altLang="en-US" sz="1900" dirty="0" smtClean="0">
                  <a:solidFill>
                    <a:srgbClr val="FFFFFF"/>
                  </a:solidFill>
                  <a:latin typeface="Verdana" pitchFamily="34" charset="0"/>
                  <a:cs typeface="Times New Roman" pitchFamily="18" charset="0"/>
                </a:rPr>
                <a:t>            </a:t>
              </a:r>
              <a:r>
                <a:rPr lang="en-US" altLang="en-US" sz="1900" dirty="0" smtClean="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sp>
          <p:nvSpPr>
            <p:cNvPr id="10" name="Text Box 9"/>
            <p:cNvSpPr txBox="1">
              <a:spLocks noChangeArrowheads="1"/>
            </p:cNvSpPr>
            <p:nvPr/>
          </p:nvSpPr>
          <p:spPr bwMode="auto">
            <a:xfrm>
              <a:off x="714" y="1648"/>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grpSp>
        <p:nvGrpSpPr>
          <p:cNvPr id="11" name="Group 10"/>
          <p:cNvGrpSpPr>
            <a:grpSpLocks/>
          </p:cNvGrpSpPr>
          <p:nvPr/>
        </p:nvGrpSpPr>
        <p:grpSpPr bwMode="auto">
          <a:xfrm>
            <a:off x="389710" y="3000540"/>
            <a:ext cx="8429671" cy="431800"/>
            <a:chOff x="699" y="1638"/>
            <a:chExt cx="4448" cy="272"/>
          </a:xfrm>
        </p:grpSpPr>
        <p:sp>
          <p:nvSpPr>
            <p:cNvPr id="12" name="AutoShape 11"/>
            <p:cNvSpPr>
              <a:spLocks noChangeArrowheads="1"/>
            </p:cNvSpPr>
            <p:nvPr/>
          </p:nvSpPr>
          <p:spPr bwMode="auto">
            <a:xfrm>
              <a:off x="951" y="1638"/>
              <a:ext cx="4196"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smtClean="0">
                  <a:solidFill>
                    <a:srgbClr val="FFFFFF"/>
                  </a:solidFill>
                  <a:latin typeface="Verdana" pitchFamily="34" charset="0"/>
                  <a:cs typeface="Times New Roman" pitchFamily="18" charset="0"/>
                </a:rPr>
                <a:t>  </a:t>
              </a:r>
              <a:r>
                <a:rPr lang="en-US" sz="1900" dirty="0" smtClean="0">
                  <a:solidFill>
                    <a:srgbClr val="FFFFFF"/>
                  </a:solidFill>
                  <a:latin typeface="+mn-lt"/>
                </a:rPr>
                <a:t>2.</a:t>
              </a:r>
              <a:r>
                <a:rPr lang="hu-HU" sz="1900" dirty="0" smtClean="0">
                  <a:solidFill>
                    <a:srgbClr val="FFFFFF"/>
                  </a:solidFill>
                  <a:latin typeface="+mn-lt"/>
                </a:rPr>
                <a:t>2.3</a:t>
              </a:r>
              <a:r>
                <a:rPr lang="en-US" sz="1900" dirty="0">
                  <a:solidFill>
                    <a:srgbClr val="FFFFFF"/>
                  </a:solidFill>
                  <a:latin typeface="+mn-lt"/>
                </a:rPr>
                <a:t> </a:t>
              </a:r>
              <a:r>
                <a:rPr lang="hu-HU" sz="1900" dirty="0" smtClean="0">
                  <a:solidFill>
                    <a:srgbClr val="FFFFFF"/>
                  </a:solidFill>
                  <a:latin typeface="+mn-lt"/>
                </a:rPr>
                <a:t>S</a:t>
              </a:r>
              <a:r>
                <a:rPr lang="en-US" sz="1900" dirty="0" err="1" smtClean="0">
                  <a:solidFill>
                    <a:srgbClr val="FFFFFF"/>
                  </a:solidFill>
                  <a:latin typeface="+mn-lt"/>
                </a:rPr>
                <a:t>econdary</a:t>
              </a:r>
              <a:r>
                <a:rPr lang="en-US" sz="1900" dirty="0" smtClean="0">
                  <a:solidFill>
                    <a:srgbClr val="FFFFFF"/>
                  </a:solidFill>
                  <a:latin typeface="+mn-lt"/>
                </a:rPr>
                <a:t> </a:t>
              </a:r>
              <a:r>
                <a:rPr lang="en-US" sz="1900" dirty="0">
                  <a:solidFill>
                    <a:srgbClr val="FFFFFF"/>
                  </a:solidFill>
                  <a:latin typeface="+mn-lt"/>
                </a:rPr>
                <a:t>register set </a:t>
              </a:r>
              <a:r>
                <a:rPr lang="en-US" sz="1900" dirty="0" smtClean="0">
                  <a:solidFill>
                    <a:srgbClr val="FFFFFF"/>
                  </a:solidFill>
                  <a:latin typeface="+mn-lt"/>
                </a:rPr>
                <a:t>based</a:t>
              </a:r>
              <a:r>
                <a:rPr lang="hu-HU" sz="1900" dirty="0" smtClean="0">
                  <a:solidFill>
                    <a:srgbClr val="FFFFFF"/>
                  </a:solidFill>
                  <a:latin typeface="+mn-lt"/>
                </a:rPr>
                <a:t> </a:t>
              </a:r>
              <a:r>
                <a:rPr lang="en-US" sz="1900" dirty="0" smtClean="0">
                  <a:solidFill>
                    <a:srgbClr val="FFFFFF"/>
                  </a:solidFill>
                  <a:latin typeface="+mn-lt"/>
                </a:rPr>
                <a:t>VFP </a:t>
              </a:r>
              <a:r>
                <a:rPr lang="en-US" sz="1900" dirty="0">
                  <a:solidFill>
                    <a:srgbClr val="FFFFFF"/>
                  </a:solidFill>
                  <a:latin typeface="+mn-lt"/>
                </a:rPr>
                <a:t>and </a:t>
              </a:r>
              <a:r>
                <a:rPr lang="en-US" sz="1900" dirty="0" smtClean="0">
                  <a:solidFill>
                    <a:srgbClr val="FFFFFF"/>
                  </a:solidFill>
                  <a:latin typeface="+mn-lt"/>
                </a:rPr>
                <a:t>NEON</a:t>
              </a:r>
              <a:r>
                <a:rPr lang="hu-HU" sz="1900" dirty="0" smtClean="0">
                  <a:solidFill>
                    <a:srgbClr val="FFFFFF"/>
                  </a:solidFill>
                  <a:latin typeface="+mn-lt"/>
                </a:rPr>
                <a:t> </a:t>
              </a:r>
              <a:r>
                <a:rPr lang="en-US" sz="1900" dirty="0" smtClean="0">
                  <a:solidFill>
                    <a:srgbClr val="FFFFFF"/>
                  </a:solidFill>
                  <a:latin typeface="+mn-lt"/>
                </a:rPr>
                <a:t>extensions</a:t>
              </a:r>
              <a:endParaRPr lang="en-US" sz="1900" dirty="0">
                <a:solidFill>
                  <a:srgbClr val="FFFFFF"/>
                </a:solidFill>
                <a:latin typeface="+mn-lt"/>
              </a:endParaRPr>
            </a:p>
          </p:txBody>
        </p:sp>
        <p:sp>
          <p:nvSpPr>
            <p:cNvPr id="13" name="Text Box 12"/>
            <p:cNvSpPr txBox="1">
              <a:spLocks noChangeArrowheads="1"/>
            </p:cNvSpPr>
            <p:nvPr/>
          </p:nvSpPr>
          <p:spPr bwMode="auto">
            <a:xfrm>
              <a:off x="69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a:solidFill>
                    <a:srgbClr val="FFFFFF"/>
                  </a:solidFill>
                  <a:latin typeface="Verdana" pitchFamily="34" charset="0"/>
                  <a:cs typeface="Times New Roman" pitchFamily="18" charset="0"/>
                </a:rPr>
                <a:t> </a:t>
              </a:r>
              <a:endParaRPr lang="en-US" altLang="en-US" sz="1900">
                <a:solidFill>
                  <a:srgbClr val="FFFFFF"/>
                </a:solidFill>
                <a:latin typeface="Verdana" pitchFamily="34" charset="0"/>
                <a:cs typeface="Times New Roman" pitchFamily="18" charset="0"/>
              </a:endParaRPr>
            </a:p>
          </p:txBody>
        </p:sp>
      </p:grpSp>
      <p:grpSp>
        <p:nvGrpSpPr>
          <p:cNvPr id="14" name="Group 13"/>
          <p:cNvGrpSpPr>
            <a:grpSpLocks/>
          </p:cNvGrpSpPr>
          <p:nvPr/>
        </p:nvGrpSpPr>
        <p:grpSpPr bwMode="auto">
          <a:xfrm>
            <a:off x="405061" y="3492255"/>
            <a:ext cx="8414320" cy="431800"/>
            <a:chOff x="709" y="1638"/>
            <a:chExt cx="4542" cy="272"/>
          </a:xfrm>
        </p:grpSpPr>
        <p:sp>
          <p:nvSpPr>
            <p:cNvPr id="15" name="AutoShape 14"/>
            <p:cNvSpPr>
              <a:spLocks noChangeArrowheads="1"/>
            </p:cNvSpPr>
            <p:nvPr/>
          </p:nvSpPr>
          <p:spPr bwMode="auto">
            <a:xfrm>
              <a:off x="951" y="1638"/>
              <a:ext cx="4300" cy="272"/>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None/>
              </a:pPr>
              <a:r>
                <a:rPr lang="hu-HU" altLang="en-US" sz="1900" dirty="0">
                  <a:solidFill>
                    <a:srgbClr val="FFFFFF"/>
                  </a:solidFill>
                  <a:latin typeface="Verdana" pitchFamily="34" charset="0"/>
                  <a:cs typeface="Times New Roman" pitchFamily="18" charset="0"/>
                </a:rPr>
                <a:t> </a:t>
              </a:r>
              <a:r>
                <a:rPr lang="hu-HU" altLang="en-US" sz="1900" dirty="0" smtClean="0">
                  <a:solidFill>
                    <a:srgbClr val="FFFFFF"/>
                  </a:solidFill>
                  <a:latin typeface="Verdana" pitchFamily="34" charset="0"/>
                  <a:cs typeface="Times New Roman" pitchFamily="18" charset="0"/>
                </a:rPr>
                <a:t> </a:t>
              </a:r>
              <a:r>
                <a:rPr lang="en-US" sz="1900" dirty="0" smtClean="0">
                  <a:solidFill>
                    <a:srgbClr val="FFFFFF"/>
                  </a:solidFill>
                  <a:latin typeface="+mj-lt"/>
                </a:rPr>
                <a:t>2.2.</a:t>
              </a:r>
              <a:r>
                <a:rPr lang="hu-HU" sz="1900" dirty="0">
                  <a:solidFill>
                    <a:srgbClr val="FFFFFF"/>
                  </a:solidFill>
                  <a:latin typeface="+mj-lt"/>
                </a:rPr>
                <a:t>4</a:t>
              </a:r>
              <a:r>
                <a:rPr lang="en-US" sz="1900" dirty="0">
                  <a:solidFill>
                    <a:srgbClr val="FFFFFF"/>
                  </a:solidFill>
                  <a:latin typeface="+mj-lt"/>
                </a:rPr>
                <a:t> The SVE register set based</a:t>
              </a:r>
              <a:r>
                <a:rPr lang="hu-HU" sz="1900" dirty="0">
                  <a:solidFill>
                    <a:srgbClr val="FFFFFF"/>
                  </a:solidFill>
                  <a:latin typeface="+mj-lt"/>
                </a:rPr>
                <a:t> </a:t>
              </a:r>
              <a:r>
                <a:rPr lang="en-US" sz="1900" dirty="0">
                  <a:solidFill>
                    <a:srgbClr val="FFFFFF"/>
                  </a:solidFill>
                  <a:latin typeface="+mj-lt"/>
                </a:rPr>
                <a:t>SVE </a:t>
              </a:r>
              <a:r>
                <a:rPr lang="en-US" sz="1900" dirty="0" smtClean="0">
                  <a:solidFill>
                    <a:srgbClr val="FFFFFF"/>
                  </a:solidFill>
                  <a:latin typeface="+mj-lt"/>
                </a:rPr>
                <a:t>extension</a:t>
              </a:r>
              <a:endParaRPr lang="en-US" sz="1900" dirty="0">
                <a:solidFill>
                  <a:srgbClr val="FFFFFF"/>
                </a:solidFill>
                <a:latin typeface="+mj-lt"/>
              </a:endParaRPr>
            </a:p>
          </p:txBody>
        </p:sp>
        <p:sp>
          <p:nvSpPr>
            <p:cNvPr id="16" name="Text Box 15"/>
            <p:cNvSpPr txBox="1">
              <a:spLocks noChangeArrowheads="1"/>
            </p:cNvSpPr>
            <p:nvPr/>
          </p:nvSpPr>
          <p:spPr bwMode="auto">
            <a:xfrm>
              <a:off x="709" y="1640"/>
              <a:ext cx="24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pPr>
              <a:r>
                <a:rPr lang="hu-HU" altLang="en-US" sz="1900" dirty="0">
                  <a:solidFill>
                    <a:srgbClr val="FFFFFF"/>
                  </a:solidFill>
                  <a:latin typeface="Verdana" pitchFamily="34" charset="0"/>
                  <a:cs typeface="Times New Roman" pitchFamily="18" charset="0"/>
                </a:rPr>
                <a:t> </a:t>
              </a:r>
              <a:endParaRPr lang="en-US" altLang="en-US" sz="1900" dirty="0">
                <a:solidFill>
                  <a:srgbClr val="FFFFFF"/>
                </a:solidFill>
                <a:latin typeface="Verdana" pitchFamily="34" charset="0"/>
                <a:cs typeface="Times New Roman" pitchFamily="18" charset="0"/>
              </a:endParaRPr>
            </a:p>
          </p:txBody>
        </p:sp>
      </p:grpSp>
      <p:sp>
        <p:nvSpPr>
          <p:cNvPr id="2" name="TextBox 1"/>
          <p:cNvSpPr txBox="1"/>
          <p:nvPr/>
        </p:nvSpPr>
        <p:spPr>
          <a:xfrm>
            <a:off x="746575" y="4149080"/>
            <a:ext cx="4079963" cy="338554"/>
          </a:xfrm>
          <a:prstGeom prst="rect">
            <a:avLst/>
          </a:prstGeom>
          <a:noFill/>
        </p:spPr>
        <p:txBody>
          <a:bodyPr wrap="none" rtlCol="0">
            <a:spAutoFit/>
          </a:bodyPr>
          <a:lstStyle/>
          <a:p>
            <a:r>
              <a:rPr lang="en-US" sz="1600" dirty="0" smtClean="0">
                <a:solidFill>
                  <a:schemeClr val="bg1"/>
                </a:solidFill>
              </a:rPr>
              <a:t>Only Section 2.2.1 will be discussed.</a:t>
            </a:r>
            <a:endParaRPr lang="en-US" sz="1600" dirty="0">
              <a:solidFill>
                <a:schemeClr val="bg1"/>
              </a:solidFill>
            </a:endParaRPr>
          </a:p>
        </p:txBody>
      </p:sp>
    </p:spTree>
    <p:extLst>
      <p:ext uri="{BB962C8B-B14F-4D97-AF65-F5344CB8AC3E}">
        <p14:creationId xmlns:p14="http://schemas.microsoft.com/office/powerpoint/2010/main" val="280395712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(5)</a:t>
            </a:r>
          </a:p>
        </p:txBody>
      </p:sp>
      <p:sp>
        <p:nvSpPr>
          <p:cNvPr id="3" name="TextBox 2"/>
          <p:cNvSpPr txBox="1"/>
          <p:nvPr/>
        </p:nvSpPr>
        <p:spPr>
          <a:xfrm>
            <a:off x="76061" y="505582"/>
            <a:ext cx="3175869"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-3</a:t>
            </a:r>
            <a:endParaRPr lang="en-US" dirty="0">
              <a:solidFill>
                <a:schemeClr val="accent6"/>
              </a:solidFill>
            </a:endParaRPr>
          </a:p>
        </p:txBody>
      </p:sp>
      <p:sp>
        <p:nvSpPr>
          <p:cNvPr id="6" name="TextBox 5"/>
          <p:cNvSpPr txBox="1"/>
          <p:nvPr/>
        </p:nvSpPr>
        <p:spPr>
          <a:xfrm>
            <a:off x="315409" y="2296034"/>
            <a:ext cx="4352858" cy="338554"/>
          </a:xfrm>
          <a:prstGeom prst="rect">
            <a:avLst/>
          </a:prstGeom>
          <a:noFill/>
        </p:spPr>
        <p:txBody>
          <a:bodyPr wrap="none" rtlCol="0">
            <a:spAutoFit/>
          </a:bodyPr>
          <a:lstStyle/>
          <a:p>
            <a:pPr lvl="0">
              <a:spcAft>
                <a:spcPts val="600"/>
              </a:spcAft>
            </a:pPr>
            <a:r>
              <a:rPr lang="en-US" sz="1600" dirty="0" smtClean="0">
                <a:solidFill>
                  <a:srgbClr val="000000"/>
                </a:solidFill>
              </a:rPr>
              <a:t>           </a:t>
            </a:r>
            <a:r>
              <a:rPr lang="en-US" sz="1600" dirty="0" err="1" smtClean="0">
                <a:solidFill>
                  <a:srgbClr val="FF0000"/>
                </a:solidFill>
              </a:rPr>
              <a:t>EAS</a:t>
            </a:r>
            <a:r>
              <a:rPr lang="en-US" sz="1600" dirty="0" smtClean="0">
                <a:solidFill>
                  <a:srgbClr val="FF0000"/>
                </a:solidFill>
              </a:rPr>
              <a:t> </a:t>
            </a:r>
            <a:r>
              <a:rPr lang="en-US" sz="1600" dirty="0">
                <a:solidFill>
                  <a:srgbClr val="FF0000"/>
                </a:solidFill>
              </a:rPr>
              <a:t>(Energy Aware Scheduling</a:t>
            </a:r>
            <a:r>
              <a:rPr lang="en-US" sz="1600" dirty="0" smtClean="0">
                <a:solidFill>
                  <a:srgbClr val="FF0000"/>
                </a:solidFill>
              </a:rPr>
              <a:t>).</a:t>
            </a:r>
            <a:endParaRPr lang="en-US" sz="1600" dirty="0">
              <a:solidFill>
                <a:srgbClr val="FF0000"/>
              </a:solidFill>
            </a:endParaRPr>
          </a:p>
        </p:txBody>
      </p:sp>
      <p:sp>
        <p:nvSpPr>
          <p:cNvPr id="7" name="TextBox 6"/>
          <p:cNvSpPr txBox="1"/>
          <p:nvPr/>
        </p:nvSpPr>
        <p:spPr>
          <a:xfrm>
            <a:off x="774038" y="1448780"/>
            <a:ext cx="845135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smtClean="0">
                <a:solidFill>
                  <a:srgbClr val="0070C0"/>
                </a:solidFill>
              </a:rPr>
              <a:t>greater flexibility </a:t>
            </a:r>
            <a:r>
              <a:rPr lang="en-US" sz="1600" dirty="0" smtClean="0"/>
              <a:t>with or without LITTLE cores</a:t>
            </a:r>
          </a:p>
          <a:p>
            <a:pPr marL="285750" indent="-285750">
              <a:spcAft>
                <a:spcPts val="300"/>
              </a:spcAft>
              <a:buFont typeface="Arial" panose="020B0604020202020204" pitchFamily="34" charset="0"/>
              <a:buChar char="•"/>
            </a:pPr>
            <a:r>
              <a:rPr lang="en-US" sz="1600" dirty="0" smtClean="0"/>
              <a:t>redesigned memory subsystem with </a:t>
            </a:r>
            <a:r>
              <a:rPr lang="en-US" sz="1600" dirty="0" smtClean="0">
                <a:solidFill>
                  <a:srgbClr val="0070C0"/>
                </a:solidFill>
              </a:rPr>
              <a:t>higher bandwidth and lower access time</a:t>
            </a:r>
          </a:p>
          <a:p>
            <a:pPr marL="285750" indent="-285750">
              <a:spcAft>
                <a:spcPts val="300"/>
              </a:spcAft>
              <a:buFont typeface="Arial" panose="020B0604020202020204" pitchFamily="34" charset="0"/>
              <a:buChar char="•"/>
            </a:pPr>
            <a:r>
              <a:rPr lang="en-US" sz="1600" dirty="0" smtClean="0">
                <a:solidFill>
                  <a:srgbClr val="0070C0"/>
                </a:solidFill>
              </a:rPr>
              <a:t>improved power efficiency </a:t>
            </a:r>
            <a:r>
              <a:rPr lang="en-US" sz="1600" dirty="0" smtClean="0"/>
              <a:t>through </a:t>
            </a:r>
            <a:r>
              <a:rPr lang="en-US" sz="1600" dirty="0" smtClean="0">
                <a:solidFill>
                  <a:srgbClr val="0070C0"/>
                </a:solidFill>
              </a:rPr>
              <a:t>intelligent power management </a:t>
            </a:r>
            <a:r>
              <a:rPr lang="en-US" sz="1600" dirty="0" smtClean="0"/>
              <a:t>(</a:t>
            </a:r>
            <a:r>
              <a:rPr lang="en-US" sz="1600" dirty="0" err="1" smtClean="0">
                <a:solidFill>
                  <a:srgbClr val="FF0000"/>
                </a:solidFill>
              </a:rPr>
              <a:t>EAS</a:t>
            </a:r>
            <a:r>
              <a:rPr lang="en-US" sz="1600" dirty="0" smtClean="0"/>
              <a:t>) </a:t>
            </a:r>
            <a:endParaRPr lang="en-US" sz="1600" dirty="0"/>
          </a:p>
        </p:txBody>
      </p:sp>
      <p:sp>
        <p:nvSpPr>
          <p:cNvPr id="5" name="TextBox 4"/>
          <p:cNvSpPr txBox="1"/>
          <p:nvPr/>
        </p:nvSpPr>
        <p:spPr>
          <a:xfrm>
            <a:off x="287742" y="1065221"/>
            <a:ext cx="5085046"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Benefits</a:t>
            </a:r>
            <a:r>
              <a:rPr lang="en-US" sz="1600" dirty="0" smtClean="0"/>
              <a:t> of the </a:t>
            </a:r>
            <a:r>
              <a:rPr lang="en-US" sz="1600" dirty="0" err="1" smtClean="0"/>
              <a:t>DynamIQ</a:t>
            </a:r>
            <a:r>
              <a:rPr lang="en-US" sz="1600" dirty="0" smtClean="0"/>
              <a:t> cluster technology:</a:t>
            </a:r>
            <a:endParaRPr lang="en-US" sz="1600" dirty="0"/>
          </a:p>
        </p:txBody>
      </p:sp>
      <p:sp>
        <p:nvSpPr>
          <p:cNvPr id="9"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48559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err="1">
                <a:solidFill>
                  <a:srgbClr val="FFFFFF"/>
                </a:solidFill>
              </a:rPr>
              <a:t>5b</a:t>
            </a:r>
            <a:r>
              <a:rPr lang="en-US" dirty="0">
                <a:solidFill>
                  <a:srgbClr val="FFFFFF"/>
                </a:solidFill>
              </a:rPr>
              <a:t>)</a:t>
            </a:r>
          </a:p>
        </p:txBody>
      </p:sp>
      <p:sp>
        <p:nvSpPr>
          <p:cNvPr id="3" name="TextBox 2"/>
          <p:cNvSpPr txBox="1"/>
          <p:nvPr/>
        </p:nvSpPr>
        <p:spPr>
          <a:xfrm>
            <a:off x="76061" y="508020"/>
            <a:ext cx="5431487" cy="338554"/>
          </a:xfrm>
          <a:prstGeom prst="rect">
            <a:avLst/>
          </a:prstGeom>
          <a:noFill/>
        </p:spPr>
        <p:txBody>
          <a:bodyPr wrap="none" rtlCol="0">
            <a:spAutoFit/>
          </a:bodyPr>
          <a:lstStyle/>
          <a:p>
            <a:r>
              <a:rPr lang="en-US" sz="1600" dirty="0" smtClean="0">
                <a:solidFill>
                  <a:srgbClr val="FF0000"/>
                </a:solidFill>
              </a:rPr>
              <a:t>Remarks on </a:t>
            </a:r>
            <a:r>
              <a:rPr lang="en-US" sz="1600" dirty="0" err="1" smtClean="0">
                <a:solidFill>
                  <a:srgbClr val="FF0000"/>
                </a:solidFill>
              </a:rPr>
              <a:t>EAS</a:t>
            </a:r>
            <a:r>
              <a:rPr lang="en-US" sz="1600" dirty="0" smtClean="0">
                <a:solidFill>
                  <a:srgbClr val="FF0000"/>
                </a:solidFill>
              </a:rPr>
              <a:t> (Energy Aware Scheduling) [109]</a:t>
            </a:r>
            <a:endParaRPr lang="en-US" sz="1600" dirty="0">
              <a:solidFill>
                <a:srgbClr val="FF0000"/>
              </a:solidFill>
            </a:endParaRPr>
          </a:p>
        </p:txBody>
      </p:sp>
      <p:sp>
        <p:nvSpPr>
          <p:cNvPr id="5" name="TextBox 4"/>
          <p:cNvSpPr txBox="1"/>
          <p:nvPr/>
        </p:nvSpPr>
        <p:spPr>
          <a:xfrm>
            <a:off x="244603" y="963738"/>
            <a:ext cx="8917441" cy="2862322"/>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Existing Linux schedulers (like </a:t>
            </a:r>
            <a:r>
              <a:rPr lang="en-US" sz="1600" dirty="0" smtClean="0">
                <a:solidFill>
                  <a:srgbClr val="FF0000"/>
                </a:solidFill>
              </a:rPr>
              <a:t>the CFS (Completely Fair Scheduler)</a:t>
            </a:r>
            <a:r>
              <a:rPr lang="en-US" sz="1600" dirty="0" smtClean="0"/>
              <a:t>)</a:t>
            </a:r>
            <a:r>
              <a:rPr lang="en-US" sz="1600" dirty="0" smtClean="0">
                <a:solidFill>
                  <a:srgbClr val="FF0000"/>
                </a:solidFill>
              </a:rPr>
              <a:t> </a:t>
            </a:r>
            <a:r>
              <a:rPr lang="en-US" sz="1600" dirty="0" smtClean="0"/>
              <a:t>optimize for</a:t>
            </a:r>
          </a:p>
          <a:p>
            <a:pPr>
              <a:spcAft>
                <a:spcPts val="600"/>
              </a:spcAft>
            </a:pPr>
            <a:r>
              <a:rPr lang="en-US" sz="1600" dirty="0"/>
              <a:t> </a:t>
            </a:r>
            <a:r>
              <a:rPr lang="en-US" sz="1600" dirty="0" smtClean="0"/>
              <a:t>    the throughput.</a:t>
            </a:r>
          </a:p>
          <a:p>
            <a:r>
              <a:rPr lang="en-US" sz="1600" dirty="0" smtClean="0"/>
              <a:t>    E.g. if a new task enters and there is an idle CPU the scheduler will always assign</a:t>
            </a:r>
          </a:p>
          <a:p>
            <a:pPr>
              <a:spcAft>
                <a:spcPts val="600"/>
              </a:spcAft>
            </a:pPr>
            <a:r>
              <a:rPr lang="en-US" sz="1600" dirty="0" smtClean="0"/>
              <a:t>     the new task to the idle CPU.</a:t>
            </a:r>
          </a:p>
          <a:p>
            <a:pPr marL="285750" indent="-285750">
              <a:buFont typeface="Arial" panose="020B0604020202020204" pitchFamily="34" charset="0"/>
              <a:buChar char="•"/>
            </a:pPr>
            <a:r>
              <a:rPr lang="en-US" sz="1600" dirty="0" smtClean="0"/>
              <a:t>However, this may not be the best scheduling decision for the lowest energy </a:t>
            </a:r>
          </a:p>
          <a:p>
            <a:pPr>
              <a:spcAft>
                <a:spcPts val="600"/>
              </a:spcAft>
            </a:pPr>
            <a:r>
              <a:rPr lang="en-US" sz="1600" dirty="0"/>
              <a:t> </a:t>
            </a:r>
            <a:r>
              <a:rPr lang="en-US" sz="1600" dirty="0" smtClean="0"/>
              <a:t>    consumption.</a:t>
            </a:r>
          </a:p>
          <a:p>
            <a:pPr marL="285750" indent="-285750">
              <a:buFont typeface="Arial" panose="020B0604020202020204" pitchFamily="34" charset="0"/>
              <a:buChar char="•"/>
            </a:pPr>
            <a:r>
              <a:rPr lang="en-US" sz="1600" dirty="0" err="1" smtClean="0">
                <a:solidFill>
                  <a:srgbClr val="FF0000"/>
                </a:solidFill>
              </a:rPr>
              <a:t>EAS</a:t>
            </a:r>
            <a:r>
              <a:rPr lang="en-US" sz="1600" dirty="0" smtClean="0">
                <a:solidFill>
                  <a:srgbClr val="FF0000"/>
                </a:solidFill>
              </a:rPr>
              <a:t> </a:t>
            </a:r>
            <a:r>
              <a:rPr lang="en-US" sz="1600" dirty="0" smtClean="0"/>
              <a:t>is designed to </a:t>
            </a:r>
            <a:r>
              <a:rPr lang="en-US" sz="1600" dirty="0" smtClean="0">
                <a:solidFill>
                  <a:srgbClr val="0070C0"/>
                </a:solidFill>
              </a:rPr>
              <a:t>optimize for lowest possible energy consumption without</a:t>
            </a:r>
          </a:p>
          <a:p>
            <a:pPr>
              <a:spcAft>
                <a:spcPts val="600"/>
              </a:spcAft>
            </a:pPr>
            <a:r>
              <a:rPr lang="en-US" sz="1600" dirty="0">
                <a:solidFill>
                  <a:srgbClr val="0070C0"/>
                </a:solidFill>
              </a:rPr>
              <a:t> </a:t>
            </a:r>
            <a:r>
              <a:rPr lang="en-US" sz="1600" dirty="0" smtClean="0">
                <a:solidFill>
                  <a:srgbClr val="0070C0"/>
                </a:solidFill>
              </a:rPr>
              <a:t>    affecting performance.</a:t>
            </a:r>
            <a:r>
              <a:rPr lang="en-US" sz="1600" dirty="0" smtClean="0"/>
              <a:t> </a:t>
            </a:r>
          </a:p>
          <a:p>
            <a:pPr marL="285750" indent="-285750">
              <a:buFont typeface="Arial" panose="020B0604020202020204" pitchFamily="34" charset="0"/>
              <a:buChar char="•"/>
            </a:pPr>
            <a:r>
              <a:rPr lang="en-US" sz="1600" dirty="0" smtClean="0"/>
              <a:t>ARM started the development of </a:t>
            </a:r>
            <a:r>
              <a:rPr lang="en-US" sz="1600" dirty="0" err="1" smtClean="0"/>
              <a:t>EAS</a:t>
            </a:r>
            <a:r>
              <a:rPr lang="en-US" sz="1600" dirty="0" smtClean="0"/>
              <a:t> in 2015 while working with the Linux </a:t>
            </a:r>
          </a:p>
          <a:p>
            <a:r>
              <a:rPr lang="en-US" sz="1600" dirty="0"/>
              <a:t> </a:t>
            </a:r>
            <a:r>
              <a:rPr lang="en-US" sz="1600" dirty="0" smtClean="0"/>
              <a:t>    community.</a:t>
            </a:r>
            <a:endParaRPr lang="en-US" sz="1600" dirty="0"/>
          </a:p>
        </p:txBody>
      </p:sp>
    </p:spTree>
    <p:extLst>
      <p:ext uri="{BB962C8B-B14F-4D97-AF65-F5344CB8AC3E}">
        <p14:creationId xmlns:p14="http://schemas.microsoft.com/office/powerpoint/2010/main" val="225199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anim calcmode="lin" valueType="num">
                                      <p:cBhvr additive="base">
                                        <p:cTn id="1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 calcmode="lin" valueType="num">
                                      <p:cBhvr additive="base">
                                        <p:cTn id="1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 calcmode="lin" valueType="num">
                                      <p:cBhvr additive="base">
                                        <p:cTn id="1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a:t>
            </a:r>
            <a:r>
              <a:rPr lang="en-US" dirty="0" err="1">
                <a:solidFill>
                  <a:srgbClr val="FFFFFF"/>
                </a:solidFill>
              </a:rPr>
              <a:t>5c</a:t>
            </a:r>
            <a:r>
              <a:rPr lang="en-US" dirty="0">
                <a:solidFill>
                  <a:srgbClr val="FFFFFF"/>
                </a:solidFill>
              </a:rPr>
              <a:t>)</a:t>
            </a:r>
          </a:p>
        </p:txBody>
      </p:sp>
      <p:sp>
        <p:nvSpPr>
          <p:cNvPr id="3" name="TextBox 2"/>
          <p:cNvSpPr txBox="1"/>
          <p:nvPr/>
        </p:nvSpPr>
        <p:spPr>
          <a:xfrm>
            <a:off x="76061" y="505582"/>
            <a:ext cx="3175869" cy="369332"/>
          </a:xfrm>
          <a:prstGeom prst="rect">
            <a:avLst/>
          </a:prstGeom>
          <a:noFill/>
        </p:spPr>
        <p:txBody>
          <a:bodyPr wrap="none" rtlCol="0">
            <a:spAutoFit/>
          </a:bodyPr>
          <a:lstStyle/>
          <a:p>
            <a:r>
              <a:rPr lang="en-US" dirty="0" err="1" smtClean="0">
                <a:solidFill>
                  <a:schemeClr val="accent6"/>
                </a:solidFill>
              </a:rPr>
              <a:t>DynamIQ</a:t>
            </a:r>
            <a:r>
              <a:rPr lang="en-US" dirty="0" smtClean="0">
                <a:solidFill>
                  <a:schemeClr val="accent6"/>
                </a:solidFill>
              </a:rPr>
              <a:t> core clusters -4</a:t>
            </a:r>
            <a:endParaRPr lang="en-US" dirty="0">
              <a:solidFill>
                <a:schemeClr val="accent6"/>
              </a:solidFill>
            </a:endParaRPr>
          </a:p>
        </p:txBody>
      </p:sp>
      <p:sp>
        <p:nvSpPr>
          <p:cNvPr id="6" name="TextBox 5"/>
          <p:cNvSpPr txBox="1"/>
          <p:nvPr/>
        </p:nvSpPr>
        <p:spPr>
          <a:xfrm>
            <a:off x="269027" y="958679"/>
            <a:ext cx="8670194" cy="584775"/>
          </a:xfrm>
          <a:prstGeom prst="rect">
            <a:avLst/>
          </a:prstGeom>
          <a:noFill/>
        </p:spPr>
        <p:txBody>
          <a:bodyPr wrap="none" rtlCol="0">
            <a:spAutoFit/>
          </a:bodyPr>
          <a:lstStyle/>
          <a:p>
            <a:pPr marL="285750" lvl="0" indent="-285750">
              <a:buFont typeface="Arial" panose="020B0604020202020204" pitchFamily="34" charset="0"/>
              <a:buChar char="•"/>
            </a:pPr>
            <a:r>
              <a:rPr lang="en-US" sz="1600" dirty="0" smtClean="0">
                <a:solidFill>
                  <a:srgbClr val="000000"/>
                </a:solidFill>
              </a:rPr>
              <a:t>It </a:t>
            </a:r>
            <a:r>
              <a:rPr lang="en-US" sz="1600" dirty="0">
                <a:solidFill>
                  <a:srgbClr val="000000"/>
                </a:solidFill>
              </a:rPr>
              <a:t>assumes </a:t>
            </a:r>
            <a:r>
              <a:rPr lang="en-US" sz="1600" dirty="0">
                <a:solidFill>
                  <a:srgbClr val="0070C0"/>
                </a:solidFill>
              </a:rPr>
              <a:t>ARMv8.2 compatible cores</a:t>
            </a:r>
            <a:r>
              <a:rPr lang="en-US" sz="1600" dirty="0">
                <a:solidFill>
                  <a:srgbClr val="000000"/>
                </a:solidFill>
              </a:rPr>
              <a:t>, such as the Cortex-A55 and </a:t>
            </a:r>
            <a:r>
              <a:rPr lang="en-US" sz="1600" dirty="0" smtClean="0">
                <a:solidFill>
                  <a:srgbClr val="000000"/>
                </a:solidFill>
              </a:rPr>
              <a:t>Cortex-A75</a:t>
            </a:r>
          </a:p>
          <a:p>
            <a:pPr marL="285750" lvl="0" indent="-285750">
              <a:buFont typeface="Arial" panose="020B0604020202020204" pitchFamily="34" charset="0"/>
              <a:buChar char="•"/>
            </a:pPr>
            <a:r>
              <a:rPr lang="en-US" sz="1600" dirty="0">
                <a:solidFill>
                  <a:srgbClr val="000000"/>
                </a:solidFill>
              </a:rPr>
              <a:t> </a:t>
            </a:r>
            <a:r>
              <a:rPr lang="en-US" sz="1600" dirty="0" smtClean="0">
                <a:solidFill>
                  <a:srgbClr val="000000"/>
                </a:solidFill>
              </a:rPr>
              <a:t> or Cortex-A76.     </a:t>
            </a:r>
            <a:endParaRPr lang="en-US" dirty="0"/>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6283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(6)</a:t>
            </a:r>
          </a:p>
        </p:txBody>
      </p:sp>
      <p:sp>
        <p:nvSpPr>
          <p:cNvPr id="3" name="TextBox 2"/>
          <p:cNvSpPr txBox="1"/>
          <p:nvPr/>
        </p:nvSpPr>
        <p:spPr>
          <a:xfrm>
            <a:off x="113647" y="507752"/>
            <a:ext cx="5705408" cy="369332"/>
          </a:xfrm>
          <a:prstGeom prst="rect">
            <a:avLst/>
          </a:prstGeom>
          <a:noFill/>
        </p:spPr>
        <p:txBody>
          <a:bodyPr wrap="none" rtlCol="0">
            <a:spAutoFit/>
          </a:bodyPr>
          <a:lstStyle/>
          <a:p>
            <a:r>
              <a:rPr lang="en-US" dirty="0" smtClean="0">
                <a:solidFill>
                  <a:schemeClr val="accent6"/>
                </a:solidFill>
              </a:rPr>
              <a:t>Main enhancements </a:t>
            </a:r>
            <a:r>
              <a:rPr lang="en-US" dirty="0">
                <a:solidFill>
                  <a:schemeClr val="accent6"/>
                </a:solidFill>
              </a:rPr>
              <a:t>of </a:t>
            </a:r>
            <a:r>
              <a:rPr lang="en-US" dirty="0" err="1" smtClean="0">
                <a:solidFill>
                  <a:schemeClr val="accent6"/>
                </a:solidFill>
              </a:rPr>
              <a:t>DynamIQ</a:t>
            </a:r>
            <a:r>
              <a:rPr lang="en-US" dirty="0" smtClean="0">
                <a:solidFill>
                  <a:schemeClr val="accent6"/>
                </a:solidFill>
              </a:rPr>
              <a:t> core clusters </a:t>
            </a:r>
            <a:endParaRPr lang="en-US" dirty="0">
              <a:solidFill>
                <a:schemeClr val="accent6"/>
              </a:solidFill>
            </a:endParaRPr>
          </a:p>
        </p:txBody>
      </p:sp>
      <p:sp>
        <p:nvSpPr>
          <p:cNvPr id="4" name="TextBox 3"/>
          <p:cNvSpPr txBox="1"/>
          <p:nvPr/>
        </p:nvSpPr>
        <p:spPr>
          <a:xfrm>
            <a:off x="310813" y="987167"/>
            <a:ext cx="7580921" cy="2421176"/>
          </a:xfrm>
          <a:prstGeom prst="rect">
            <a:avLst/>
          </a:prstGeom>
          <a:noFill/>
        </p:spPr>
        <p:txBody>
          <a:bodyPr wrap="none" rtlCol="0">
            <a:spAutoFit/>
          </a:bodyPr>
          <a:lstStyle/>
          <a:p>
            <a:pPr marL="342900" indent="-342900">
              <a:spcAft>
                <a:spcPts val="400"/>
              </a:spcAft>
              <a:buAutoNum type="alphaLcParenR"/>
            </a:pPr>
            <a:r>
              <a:rPr lang="en-US" sz="1600" dirty="0" smtClean="0"/>
              <a:t>Up to 8 CPU cores of up to 2 </a:t>
            </a:r>
            <a:r>
              <a:rPr lang="en-US" sz="1600" dirty="0" err="1" smtClean="0"/>
              <a:t>ARMv8.2</a:t>
            </a:r>
            <a:r>
              <a:rPr lang="en-US" sz="1600" dirty="0" smtClean="0"/>
              <a:t> ISA based core types</a:t>
            </a:r>
          </a:p>
          <a:p>
            <a:pPr marL="342900" indent="-342900">
              <a:spcAft>
                <a:spcPts val="400"/>
              </a:spcAft>
              <a:buFontTx/>
              <a:buAutoNum type="alphaLcParenR"/>
            </a:pPr>
            <a:r>
              <a:rPr lang="en-US" sz="1600" dirty="0" smtClean="0">
                <a:solidFill>
                  <a:srgbClr val="0070C0"/>
                </a:solidFill>
              </a:rPr>
              <a:t>Private </a:t>
            </a:r>
            <a:r>
              <a:rPr lang="en-US" sz="1600" dirty="0">
                <a:solidFill>
                  <a:srgbClr val="0070C0"/>
                </a:solidFill>
              </a:rPr>
              <a:t>(per-core) </a:t>
            </a:r>
            <a:r>
              <a:rPr lang="en-US" sz="1600" dirty="0" err="1">
                <a:solidFill>
                  <a:srgbClr val="0070C0"/>
                </a:solidFill>
              </a:rPr>
              <a:t>L2</a:t>
            </a:r>
            <a:r>
              <a:rPr lang="en-US" sz="1600" dirty="0">
                <a:solidFill>
                  <a:srgbClr val="0070C0"/>
                </a:solidFill>
              </a:rPr>
              <a:t> </a:t>
            </a:r>
            <a:r>
              <a:rPr lang="en-US" sz="1600" dirty="0">
                <a:solidFill>
                  <a:schemeClr val="accent6"/>
                </a:solidFill>
              </a:rPr>
              <a:t>caches </a:t>
            </a:r>
            <a:r>
              <a:rPr lang="en-US" sz="1600" dirty="0"/>
              <a:t>in the </a:t>
            </a:r>
            <a:r>
              <a:rPr lang="en-US" sz="1600" dirty="0">
                <a:solidFill>
                  <a:schemeClr val="accent6"/>
                </a:solidFill>
              </a:rPr>
              <a:t>CPU cores</a:t>
            </a:r>
          </a:p>
          <a:p>
            <a:pPr>
              <a:spcAft>
                <a:spcPts val="400"/>
              </a:spcAft>
            </a:pPr>
            <a:r>
              <a:rPr lang="en-US" sz="1600" dirty="0" smtClean="0"/>
              <a:t>c) </a:t>
            </a:r>
            <a:r>
              <a:rPr lang="en-US" sz="1600" dirty="0" err="1" smtClean="0"/>
              <a:t>DynamIQ</a:t>
            </a:r>
            <a:r>
              <a:rPr lang="en-US" sz="1600" dirty="0" smtClean="0"/>
              <a:t> Shared Unit (</a:t>
            </a:r>
            <a:r>
              <a:rPr lang="en-US" sz="1600" dirty="0" err="1" smtClean="0"/>
              <a:t>DSU</a:t>
            </a:r>
            <a:r>
              <a:rPr lang="en-US" sz="1600" dirty="0" smtClean="0"/>
              <a:t>) with a </a:t>
            </a:r>
            <a:r>
              <a:rPr lang="en-US" sz="1600" dirty="0" smtClean="0">
                <a:solidFill>
                  <a:srgbClr val="0070C0"/>
                </a:solidFill>
              </a:rPr>
              <a:t>shared </a:t>
            </a:r>
            <a:r>
              <a:rPr lang="en-US" sz="1600" dirty="0" err="1" smtClean="0">
                <a:solidFill>
                  <a:srgbClr val="0070C0"/>
                </a:solidFill>
              </a:rPr>
              <a:t>L3</a:t>
            </a:r>
            <a:r>
              <a:rPr lang="en-US" sz="1600" dirty="0" smtClean="0">
                <a:solidFill>
                  <a:srgbClr val="0070C0"/>
                </a:solidFill>
              </a:rPr>
              <a:t> cache </a:t>
            </a:r>
            <a:r>
              <a:rPr lang="en-US" sz="1600" dirty="0" smtClean="0"/>
              <a:t>and snoop filter</a:t>
            </a:r>
          </a:p>
          <a:p>
            <a:pPr>
              <a:spcAft>
                <a:spcPts val="400"/>
              </a:spcAft>
            </a:pPr>
            <a:r>
              <a:rPr lang="en-US" sz="1600" dirty="0" smtClean="0"/>
              <a:t>d) </a:t>
            </a:r>
            <a:r>
              <a:rPr lang="en-US" sz="1600" dirty="0">
                <a:solidFill>
                  <a:schemeClr val="accent6"/>
                </a:solidFill>
              </a:rPr>
              <a:t>Capability for </a:t>
            </a:r>
            <a:r>
              <a:rPr lang="en-US" sz="1600" dirty="0">
                <a:solidFill>
                  <a:srgbClr val="0070C0"/>
                </a:solidFill>
              </a:rPr>
              <a:t>partitioning t</a:t>
            </a:r>
            <a:r>
              <a:rPr lang="en-US" sz="1600" dirty="0">
                <a:solidFill>
                  <a:schemeClr val="accent6"/>
                </a:solidFill>
              </a:rPr>
              <a:t>he cores and the </a:t>
            </a:r>
            <a:r>
              <a:rPr lang="en-US" sz="1600" dirty="0" err="1">
                <a:solidFill>
                  <a:schemeClr val="accent6"/>
                </a:solidFill>
              </a:rPr>
              <a:t>L3</a:t>
            </a:r>
            <a:r>
              <a:rPr lang="en-US" sz="1600" dirty="0">
                <a:solidFill>
                  <a:schemeClr val="accent6"/>
                </a:solidFill>
              </a:rPr>
              <a:t> </a:t>
            </a:r>
            <a:r>
              <a:rPr lang="en-US" sz="1600" dirty="0" smtClean="0">
                <a:solidFill>
                  <a:schemeClr val="accent6"/>
                </a:solidFill>
              </a:rPr>
              <a:t>cache</a:t>
            </a:r>
            <a:endParaRPr lang="en-US" sz="1600" dirty="0">
              <a:solidFill>
                <a:schemeClr val="accent6"/>
              </a:solidFill>
            </a:endParaRPr>
          </a:p>
          <a:p>
            <a:pPr>
              <a:spcAft>
                <a:spcPts val="400"/>
              </a:spcAft>
            </a:pPr>
            <a:r>
              <a:rPr lang="en-US" sz="1600" dirty="0"/>
              <a:t>e) </a:t>
            </a:r>
            <a:r>
              <a:rPr lang="en-US" sz="1600" dirty="0">
                <a:solidFill>
                  <a:srgbClr val="0070C0"/>
                </a:solidFill>
              </a:rPr>
              <a:t>Finer-grain frequency and voltage </a:t>
            </a:r>
            <a:r>
              <a:rPr lang="en-US" sz="1600" dirty="0" smtClean="0">
                <a:solidFill>
                  <a:srgbClr val="0070C0"/>
                </a:solidFill>
              </a:rPr>
              <a:t>control</a:t>
            </a:r>
          </a:p>
          <a:p>
            <a:pPr>
              <a:spcAft>
                <a:spcPts val="400"/>
              </a:spcAft>
            </a:pPr>
            <a:r>
              <a:rPr lang="en-US" sz="1600" dirty="0" smtClean="0"/>
              <a:t>f) </a:t>
            </a:r>
            <a:r>
              <a:rPr lang="en-US" sz="1600" dirty="0" smtClean="0">
                <a:solidFill>
                  <a:srgbClr val="0070C0"/>
                </a:solidFill>
              </a:rPr>
              <a:t>Mesh interconnect </a:t>
            </a:r>
            <a:r>
              <a:rPr lang="en-US" sz="1600" dirty="0" smtClean="0"/>
              <a:t>(</a:t>
            </a:r>
            <a:r>
              <a:rPr lang="en-US" sz="1600" dirty="0" err="1" smtClean="0"/>
              <a:t>CMN</a:t>
            </a:r>
            <a:r>
              <a:rPr lang="en-US" sz="1600" dirty="0" smtClean="0"/>
              <a:t>-600) for server systems </a:t>
            </a:r>
          </a:p>
          <a:p>
            <a:pPr>
              <a:spcAft>
                <a:spcPts val="400"/>
              </a:spcAft>
            </a:pPr>
            <a:r>
              <a:rPr lang="en-US" sz="1600" dirty="0" smtClean="0"/>
              <a:t>g) </a:t>
            </a:r>
            <a:r>
              <a:rPr lang="en-US" sz="1600" dirty="0"/>
              <a:t>Use of a </a:t>
            </a:r>
            <a:r>
              <a:rPr lang="en-US" sz="1600" dirty="0">
                <a:solidFill>
                  <a:srgbClr val="0070C0"/>
                </a:solidFill>
              </a:rPr>
              <a:t>scratch pad system cache</a:t>
            </a:r>
            <a:r>
              <a:rPr lang="en-US" sz="1600" dirty="0"/>
              <a:t> to increase throughput </a:t>
            </a:r>
            <a:endParaRPr lang="en-US" sz="1600" dirty="0" smtClean="0"/>
          </a:p>
          <a:p>
            <a:pPr>
              <a:spcAft>
                <a:spcPts val="400"/>
              </a:spcAft>
            </a:pPr>
            <a:r>
              <a:rPr lang="en-US" sz="1600" dirty="0">
                <a:solidFill>
                  <a:schemeClr val="accent6"/>
                </a:solidFill>
              </a:rPr>
              <a:t>h) Cache </a:t>
            </a:r>
            <a:r>
              <a:rPr lang="en-US" sz="1600" dirty="0" smtClean="0">
                <a:solidFill>
                  <a:schemeClr val="accent6"/>
                </a:solidFill>
              </a:rPr>
              <a:t>stashing</a:t>
            </a:r>
            <a:endParaRPr lang="en-US" sz="1600" dirty="0"/>
          </a:p>
        </p:txBody>
      </p:sp>
      <p:sp>
        <p:nvSpPr>
          <p:cNvPr id="5" name="TextBox 4"/>
          <p:cNvSpPr txBox="1"/>
          <p:nvPr/>
        </p:nvSpPr>
        <p:spPr>
          <a:xfrm>
            <a:off x="341530" y="3744035"/>
            <a:ext cx="4591129" cy="338554"/>
          </a:xfrm>
          <a:prstGeom prst="rect">
            <a:avLst/>
          </a:prstGeom>
          <a:noFill/>
        </p:spPr>
        <p:txBody>
          <a:bodyPr wrap="none" rtlCol="0">
            <a:spAutoFit/>
          </a:bodyPr>
          <a:lstStyle/>
          <a:p>
            <a:r>
              <a:rPr lang="en-US" sz="1600" dirty="0" smtClean="0"/>
              <a:t>(Features g) and h) will not be discussed)</a:t>
            </a:r>
            <a:endParaRPr lang="en-US" sz="1600" dirty="0"/>
          </a:p>
        </p:txBody>
      </p:sp>
    </p:spTree>
    <p:extLst>
      <p:ext uri="{BB962C8B-B14F-4D97-AF65-F5344CB8AC3E}">
        <p14:creationId xmlns:p14="http://schemas.microsoft.com/office/powerpoint/2010/main" val="188783897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(7)</a:t>
            </a:r>
          </a:p>
        </p:txBody>
      </p:sp>
      <p:pic>
        <p:nvPicPr>
          <p:cNvPr id="17" name="Picture 16"/>
          <p:cNvPicPr>
            <a:picLocks noChangeAspect="1"/>
          </p:cNvPicPr>
          <p:nvPr/>
        </p:nvPicPr>
        <p:blipFill rotWithShape="1">
          <a:blip r:embed="rId3"/>
          <a:srcRect b="41705"/>
          <a:stretch/>
        </p:blipFill>
        <p:spPr>
          <a:xfrm>
            <a:off x="3417237" y="1313765"/>
            <a:ext cx="5589494" cy="3015335"/>
          </a:xfrm>
          <a:prstGeom prst="rect">
            <a:avLst/>
          </a:prstGeom>
        </p:spPr>
      </p:pic>
      <p:grpSp>
        <p:nvGrpSpPr>
          <p:cNvPr id="5" name="Group 4"/>
          <p:cNvGrpSpPr/>
          <p:nvPr/>
        </p:nvGrpSpPr>
        <p:grpSpPr>
          <a:xfrm>
            <a:off x="3264836" y="4034118"/>
            <a:ext cx="5769472" cy="2017059"/>
            <a:chOff x="3211048" y="4034118"/>
            <a:chExt cx="5769472" cy="2017059"/>
          </a:xfrm>
        </p:grpSpPr>
        <p:sp>
          <p:nvSpPr>
            <p:cNvPr id="18" name="Rectangle 17"/>
            <p:cNvSpPr/>
            <p:nvPr/>
          </p:nvSpPr>
          <p:spPr bwMode="auto">
            <a:xfrm>
              <a:off x="3484472"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rotWithShape="1">
            <a:blip r:embed="rId3"/>
            <a:srcRect l="8397" t="80380" b="2530"/>
            <a:stretch/>
          </p:blipFill>
          <p:spPr>
            <a:xfrm>
              <a:off x="3545756" y="5205030"/>
              <a:ext cx="5434764" cy="699245"/>
            </a:xfrm>
            <a:prstGeom prst="rect">
              <a:avLst/>
            </a:prstGeom>
          </p:spPr>
        </p:pic>
        <p:pic>
          <p:nvPicPr>
            <p:cNvPr id="21" name="Picture 20"/>
            <p:cNvPicPr>
              <a:picLocks noChangeAspect="1"/>
            </p:cNvPicPr>
            <p:nvPr/>
          </p:nvPicPr>
          <p:blipFill rotWithShape="1">
            <a:blip r:embed="rId3"/>
            <a:srcRect t="58032" r="3480" b="20387"/>
            <a:stretch/>
          </p:blipFill>
          <p:spPr>
            <a:xfrm>
              <a:off x="3211048" y="4308563"/>
              <a:ext cx="5726437" cy="883016"/>
            </a:xfrm>
            <a:prstGeom prst="rect">
              <a:avLst/>
            </a:prstGeom>
          </p:spPr>
        </p:pic>
      </p:grpSp>
      <p:sp>
        <p:nvSpPr>
          <p:cNvPr id="22" name="TextBox 21"/>
          <p:cNvSpPr txBox="1"/>
          <p:nvPr/>
        </p:nvSpPr>
        <p:spPr>
          <a:xfrm>
            <a:off x="3904127" y="5988767"/>
            <a:ext cx="5387116" cy="815608"/>
          </a:xfrm>
          <a:prstGeom prst="rect">
            <a:avLst/>
          </a:prstGeom>
          <a:noFill/>
        </p:spPr>
        <p:txBody>
          <a:bodyPr wrap="none" rtlCol="0">
            <a:spAutoFit/>
          </a:bodyPr>
          <a:lstStyle/>
          <a:p>
            <a:pPr marL="285750" indent="-285750" fontAlgn="base">
              <a:spcAft>
                <a:spcPts val="300"/>
              </a:spcAft>
              <a:buFont typeface="Arial" panose="020B0604020202020204" pitchFamily="34" charset="0"/>
              <a:buChar char="•"/>
            </a:pPr>
            <a:r>
              <a:rPr lang="en-US" sz="1400" dirty="0" err="1" smtClean="0">
                <a:solidFill>
                  <a:srgbClr val="0070C0"/>
                </a:solidFill>
                <a:latin typeface="+mj-lt"/>
              </a:rPr>
              <a:t>ARMv8.2</a:t>
            </a:r>
            <a:r>
              <a:rPr lang="en-US" sz="1400" dirty="0" smtClean="0">
                <a:solidFill>
                  <a:srgbClr val="0070C0"/>
                </a:solidFill>
                <a:latin typeface="+mj-lt"/>
              </a:rPr>
              <a:t> support</a:t>
            </a:r>
            <a:r>
              <a:rPr lang="en-US" sz="1400" dirty="0" smtClean="0">
                <a:latin typeface="+mj-lt"/>
              </a:rPr>
              <a:t>,</a:t>
            </a:r>
          </a:p>
          <a:p>
            <a:pPr marL="285750" indent="-285750" fontAlgn="base">
              <a:spcAft>
                <a:spcPts val="300"/>
              </a:spcAft>
              <a:buFont typeface="Arial" panose="020B0604020202020204" pitchFamily="34" charset="0"/>
              <a:buChar char="•"/>
            </a:pPr>
            <a:r>
              <a:rPr lang="en-US" sz="1400" dirty="0" smtClean="0">
                <a:latin typeface="+mj-lt"/>
              </a:rPr>
              <a:t>Cortex-</a:t>
            </a:r>
            <a:r>
              <a:rPr lang="en-US" sz="1400" dirty="0" err="1" smtClean="0">
                <a:latin typeface="+mj-lt"/>
              </a:rPr>
              <a:t>A55</a:t>
            </a:r>
            <a:r>
              <a:rPr lang="en-US" sz="1400" dirty="0" smtClean="0">
                <a:latin typeface="+mj-lt"/>
              </a:rPr>
              <a:t>/75</a:t>
            </a:r>
          </a:p>
          <a:p>
            <a:pPr marL="285750" indent="-285750" fontAlgn="base">
              <a:spcAft>
                <a:spcPts val="300"/>
              </a:spcAft>
              <a:buFont typeface="Arial" panose="020B0604020202020204" pitchFamily="34" charset="0"/>
              <a:buChar char="•"/>
            </a:pPr>
            <a:r>
              <a:rPr lang="en-US" sz="1400" dirty="0" smtClean="0">
                <a:latin typeface="+mj-lt"/>
              </a:rPr>
              <a:t>2 CPU types, up to 8 cores but only up to </a:t>
            </a:r>
            <a:r>
              <a:rPr lang="en-US" sz="1400" dirty="0" err="1" smtClean="0">
                <a:latin typeface="+mj-lt"/>
              </a:rPr>
              <a:t>4b</a:t>
            </a:r>
            <a:r>
              <a:rPr lang="en-US" sz="1400" dirty="0" smtClean="0">
                <a:latin typeface="+mj-lt"/>
              </a:rPr>
              <a:t>/cluster </a:t>
            </a:r>
          </a:p>
        </p:txBody>
      </p:sp>
      <p:sp>
        <p:nvSpPr>
          <p:cNvPr id="27" name="TextBox 26"/>
          <p:cNvSpPr txBox="1"/>
          <p:nvPr/>
        </p:nvSpPr>
        <p:spPr>
          <a:xfrm>
            <a:off x="80834" y="508133"/>
            <a:ext cx="7563096" cy="369332"/>
          </a:xfrm>
          <a:prstGeom prst="rect">
            <a:avLst/>
          </a:prstGeom>
          <a:noFill/>
        </p:spPr>
        <p:txBody>
          <a:bodyPr wrap="none" rtlCol="0">
            <a:spAutoFit/>
          </a:bodyPr>
          <a:lstStyle/>
          <a:p>
            <a:pPr fontAlgn="base"/>
            <a:r>
              <a:rPr lang="en-US" dirty="0" smtClean="0">
                <a:solidFill>
                  <a:schemeClr val="accent6"/>
                </a:solidFill>
                <a:latin typeface="+mj-lt"/>
              </a:rPr>
              <a:t>a) Up to 8 CPU cores of up to 2 </a:t>
            </a:r>
            <a:r>
              <a:rPr lang="en-US" dirty="0" err="1" smtClean="0">
                <a:solidFill>
                  <a:schemeClr val="accent6"/>
                </a:solidFill>
                <a:latin typeface="+mj-lt"/>
              </a:rPr>
              <a:t>ARMv8.2</a:t>
            </a:r>
            <a:r>
              <a:rPr lang="en-US" dirty="0" smtClean="0">
                <a:solidFill>
                  <a:schemeClr val="accent6"/>
                </a:solidFill>
                <a:latin typeface="+mj-lt"/>
              </a:rPr>
              <a:t> ISA based core  types</a:t>
            </a:r>
          </a:p>
        </p:txBody>
      </p:sp>
      <p:sp>
        <p:nvSpPr>
          <p:cNvPr id="28" name="TextBox 27"/>
          <p:cNvSpPr txBox="1"/>
          <p:nvPr/>
        </p:nvSpPr>
        <p:spPr>
          <a:xfrm>
            <a:off x="103088" y="5972576"/>
            <a:ext cx="3885103" cy="815608"/>
          </a:xfrm>
          <a:prstGeom prst="rect">
            <a:avLst/>
          </a:prstGeom>
          <a:noFill/>
        </p:spPr>
        <p:txBody>
          <a:bodyPr wrap="none" rtlCol="0">
            <a:spAutoFit/>
          </a:bodyPr>
          <a:lstStyle/>
          <a:p>
            <a:pPr marL="285750" indent="-285750" fontAlgn="base">
              <a:spcAft>
                <a:spcPts val="300"/>
              </a:spcAft>
              <a:buFont typeface="Arial" panose="020B0604020202020204" pitchFamily="34" charset="0"/>
              <a:buChar char="•"/>
            </a:pPr>
            <a:r>
              <a:rPr lang="en-US" sz="1400" dirty="0" err="1" smtClean="0">
                <a:solidFill>
                  <a:srgbClr val="0070C0"/>
                </a:solidFill>
                <a:latin typeface="+mj-lt"/>
              </a:rPr>
              <a:t>ARMv8.0</a:t>
            </a:r>
            <a:r>
              <a:rPr lang="en-US" sz="1400" dirty="0" smtClean="0">
                <a:solidFill>
                  <a:srgbClr val="0070C0"/>
                </a:solidFill>
                <a:latin typeface="+mj-lt"/>
              </a:rPr>
              <a:t> support,</a:t>
            </a:r>
          </a:p>
          <a:p>
            <a:pPr marL="285750" indent="-285750" fontAlgn="base">
              <a:spcAft>
                <a:spcPts val="300"/>
              </a:spcAft>
              <a:buFont typeface="Arial" panose="020B0604020202020204" pitchFamily="34" charset="0"/>
              <a:buChar char="•"/>
            </a:pPr>
            <a:r>
              <a:rPr lang="en-US" sz="1400" dirty="0" smtClean="0">
                <a:latin typeface="+mj-lt"/>
              </a:rPr>
              <a:t>e.g. Cortex-</a:t>
            </a:r>
            <a:r>
              <a:rPr lang="en-US" sz="1400" dirty="0" err="1" smtClean="0">
                <a:latin typeface="+mj-lt"/>
              </a:rPr>
              <a:t>A53</a:t>
            </a:r>
            <a:r>
              <a:rPr lang="en-US" sz="1400" dirty="0" smtClean="0">
                <a:latin typeface="+mj-lt"/>
              </a:rPr>
              <a:t>/</a:t>
            </a:r>
            <a:r>
              <a:rPr lang="en-US" sz="1400" dirty="0" err="1" smtClean="0">
                <a:latin typeface="+mj-lt"/>
              </a:rPr>
              <a:t>A57</a:t>
            </a:r>
            <a:r>
              <a:rPr lang="en-US" sz="1400" dirty="0" smtClean="0">
                <a:latin typeface="+mj-lt"/>
              </a:rPr>
              <a:t>/</a:t>
            </a:r>
            <a:r>
              <a:rPr lang="en-US" sz="1400" dirty="0" err="1" smtClean="0">
                <a:latin typeface="+mj-lt"/>
              </a:rPr>
              <a:t>A72</a:t>
            </a:r>
            <a:r>
              <a:rPr lang="en-US" sz="1400" dirty="0" smtClean="0">
                <a:latin typeface="+mj-lt"/>
              </a:rPr>
              <a:t>/</a:t>
            </a:r>
            <a:r>
              <a:rPr lang="en-US" sz="1400" dirty="0" err="1" smtClean="0">
                <a:latin typeface="+mj-lt"/>
              </a:rPr>
              <a:t>A73</a:t>
            </a:r>
            <a:r>
              <a:rPr lang="en-US" sz="1400" dirty="0" smtClean="0">
                <a:latin typeface="+mj-lt"/>
              </a:rPr>
              <a:t>,</a:t>
            </a:r>
          </a:p>
          <a:p>
            <a:pPr marL="285750" indent="-285750" fontAlgn="base">
              <a:spcAft>
                <a:spcPts val="300"/>
              </a:spcAft>
              <a:buFont typeface="Arial" panose="020B0604020202020204" pitchFamily="34" charset="0"/>
              <a:buChar char="•"/>
            </a:pPr>
            <a:r>
              <a:rPr lang="en-US" sz="1400" dirty="0" smtClean="0">
                <a:latin typeface="+mj-lt"/>
              </a:rPr>
              <a:t>single CPU type, up to 4 cores/cluster</a:t>
            </a:r>
          </a:p>
        </p:txBody>
      </p:sp>
      <p:grpSp>
        <p:nvGrpSpPr>
          <p:cNvPr id="29" name="Group 28"/>
          <p:cNvGrpSpPr/>
          <p:nvPr/>
        </p:nvGrpSpPr>
        <p:grpSpPr>
          <a:xfrm>
            <a:off x="256184" y="1471594"/>
            <a:ext cx="3146297" cy="3028000"/>
            <a:chOff x="4453933" y="1808819"/>
            <a:chExt cx="4618567" cy="4538003"/>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1" name="Rectangle 30"/>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3" name="TextBox 2"/>
          <p:cNvSpPr txBox="1"/>
          <p:nvPr/>
        </p:nvSpPr>
        <p:spPr>
          <a:xfrm>
            <a:off x="39942" y="1020368"/>
            <a:ext cx="3913251" cy="307777"/>
          </a:xfrm>
          <a:prstGeom prst="rect">
            <a:avLst/>
          </a:prstGeom>
          <a:noFill/>
        </p:spPr>
        <p:txBody>
          <a:bodyPr wrap="none" rtlCol="0">
            <a:spAutoFit/>
          </a:bodyPr>
          <a:lstStyle/>
          <a:p>
            <a:r>
              <a:rPr lang="en-US" sz="1400" b="1" dirty="0" err="1" smtClean="0"/>
              <a:t>big.LITTLE</a:t>
            </a:r>
            <a:r>
              <a:rPr lang="en-US" sz="1400" b="1" dirty="0" smtClean="0"/>
              <a:t> core cluster (2015</a:t>
            </a:r>
            <a:r>
              <a:rPr lang="en-US" sz="1400" b="1" smtClean="0"/>
              <a:t>) [102]</a:t>
            </a:r>
            <a:endParaRPr lang="en-US" sz="1400" b="1" dirty="0"/>
          </a:p>
        </p:txBody>
      </p:sp>
      <p:sp>
        <p:nvSpPr>
          <p:cNvPr id="24" name="TextBox 23"/>
          <p:cNvSpPr txBox="1"/>
          <p:nvPr/>
        </p:nvSpPr>
        <p:spPr>
          <a:xfrm>
            <a:off x="4211726" y="1034351"/>
            <a:ext cx="3801041" cy="307777"/>
          </a:xfrm>
          <a:prstGeom prst="rect">
            <a:avLst/>
          </a:prstGeom>
          <a:noFill/>
        </p:spPr>
        <p:txBody>
          <a:bodyPr wrap="none" rtlCol="0">
            <a:spAutoFit/>
          </a:bodyPr>
          <a:lstStyle/>
          <a:p>
            <a:r>
              <a:rPr lang="en-US" sz="1400" b="1" dirty="0" err="1" smtClean="0"/>
              <a:t>DynamIQ</a:t>
            </a:r>
            <a:r>
              <a:rPr lang="en-US" sz="1400" b="1" dirty="0" smtClean="0"/>
              <a:t> core cluster (2017) [118]</a:t>
            </a:r>
            <a:endParaRPr lang="en-US" sz="1400" b="1" dirty="0"/>
          </a:p>
        </p:txBody>
      </p:sp>
      <p:sp>
        <p:nvSpPr>
          <p:cNvPr id="6" name="Rectangle 5"/>
          <p:cNvSpPr/>
          <p:nvPr/>
        </p:nvSpPr>
        <p:spPr bwMode="auto">
          <a:xfrm>
            <a:off x="3446875" y="4042185"/>
            <a:ext cx="914400" cy="287589"/>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9"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23" name="TextBox 22"/>
          <p:cNvSpPr txBox="1"/>
          <p:nvPr/>
        </p:nvSpPr>
        <p:spPr>
          <a:xfrm>
            <a:off x="437036" y="1991965"/>
            <a:ext cx="1537489" cy="487313"/>
          </a:xfrm>
          <a:prstGeom prst="rect">
            <a:avLst/>
          </a:prstGeom>
          <a:noFill/>
        </p:spPr>
        <p:txBody>
          <a:bodyPr wrap="square" rtlCol="0">
            <a:spAutoFit/>
          </a:bodyPr>
          <a:lstStyle/>
          <a:p>
            <a:pPr algn="ctr">
              <a:spcAft>
                <a:spcPts val="200"/>
              </a:spcAft>
            </a:pPr>
            <a:r>
              <a:rPr lang="en-US" sz="1200" dirty="0" smtClean="0">
                <a:solidFill>
                  <a:schemeClr val="bg1"/>
                </a:solidFill>
              </a:rPr>
              <a:t>Cortex-</a:t>
            </a:r>
            <a:r>
              <a:rPr lang="en-US" sz="1200" dirty="0" err="1" smtClean="0">
                <a:solidFill>
                  <a:schemeClr val="bg1"/>
                </a:solidFill>
              </a:rPr>
              <a:t>A73</a:t>
            </a:r>
            <a:r>
              <a:rPr lang="en-US" sz="1200" dirty="0" smtClean="0">
                <a:solidFill>
                  <a:schemeClr val="bg1"/>
                </a:solidFill>
              </a:rPr>
              <a:t> core</a:t>
            </a:r>
          </a:p>
          <a:p>
            <a:pPr algn="ctr"/>
            <a:r>
              <a:rPr lang="en-US" sz="1200" dirty="0" err="1" smtClean="0">
                <a:solidFill>
                  <a:schemeClr val="bg1"/>
                </a:solidFill>
              </a:rPr>
              <a:t>ARMv8.0</a:t>
            </a:r>
            <a:r>
              <a:rPr lang="en-US" sz="1200" dirty="0" smtClean="0">
                <a:solidFill>
                  <a:schemeClr val="bg1"/>
                </a:solidFill>
              </a:rPr>
              <a:t> CPU</a:t>
            </a:r>
            <a:endParaRPr lang="en-US" sz="1200" dirty="0">
              <a:solidFill>
                <a:schemeClr val="bg1"/>
              </a:solidFill>
            </a:endParaRPr>
          </a:p>
        </p:txBody>
      </p:sp>
    </p:spTree>
    <p:extLst>
      <p:ext uri="{BB962C8B-B14F-4D97-AF65-F5344CB8AC3E}">
        <p14:creationId xmlns:p14="http://schemas.microsoft.com/office/powerpoint/2010/main" val="86430414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(8)</a:t>
            </a:r>
          </a:p>
        </p:txBody>
      </p:sp>
      <p:pic>
        <p:nvPicPr>
          <p:cNvPr id="17" name="Picture 16"/>
          <p:cNvPicPr>
            <a:picLocks noChangeAspect="1"/>
          </p:cNvPicPr>
          <p:nvPr/>
        </p:nvPicPr>
        <p:blipFill rotWithShape="1">
          <a:blip r:embed="rId3"/>
          <a:srcRect b="41705"/>
          <a:stretch/>
        </p:blipFill>
        <p:spPr>
          <a:xfrm>
            <a:off x="3411651" y="1313765"/>
            <a:ext cx="5589494" cy="3015335"/>
          </a:xfrm>
          <a:prstGeom prst="rect">
            <a:avLst/>
          </a:prstGeom>
        </p:spPr>
      </p:pic>
      <p:grpSp>
        <p:nvGrpSpPr>
          <p:cNvPr id="5" name="Group 4"/>
          <p:cNvGrpSpPr/>
          <p:nvPr/>
        </p:nvGrpSpPr>
        <p:grpSpPr>
          <a:xfrm>
            <a:off x="3205462" y="4034118"/>
            <a:ext cx="5792905" cy="2017059"/>
            <a:chOff x="3205462" y="4034118"/>
            <a:chExt cx="5792905" cy="2017059"/>
          </a:xfrm>
        </p:grpSpPr>
        <p:sp>
          <p:nvSpPr>
            <p:cNvPr id="18" name="Rectangle 17"/>
            <p:cNvSpPr/>
            <p:nvPr/>
          </p:nvSpPr>
          <p:spPr bwMode="auto">
            <a:xfrm>
              <a:off x="3478886" y="4034118"/>
              <a:ext cx="5481918"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pic>
          <p:nvPicPr>
            <p:cNvPr id="20" name="Picture 19"/>
            <p:cNvPicPr>
              <a:picLocks noChangeAspect="1"/>
            </p:cNvPicPr>
            <p:nvPr/>
          </p:nvPicPr>
          <p:blipFill rotWithShape="1">
            <a:blip r:embed="rId3"/>
            <a:srcRect l="8397" t="80380" b="2530"/>
            <a:stretch/>
          </p:blipFill>
          <p:spPr>
            <a:xfrm>
              <a:off x="3541530" y="5205030"/>
              <a:ext cx="5456837" cy="699245"/>
            </a:xfrm>
            <a:prstGeom prst="rect">
              <a:avLst/>
            </a:prstGeom>
          </p:spPr>
        </p:pic>
        <p:pic>
          <p:nvPicPr>
            <p:cNvPr id="21" name="Picture 20"/>
            <p:cNvPicPr>
              <a:picLocks noChangeAspect="1"/>
            </p:cNvPicPr>
            <p:nvPr/>
          </p:nvPicPr>
          <p:blipFill rotWithShape="1">
            <a:blip r:embed="rId3"/>
            <a:srcRect t="58032" r="3022" b="20387"/>
            <a:stretch/>
          </p:blipFill>
          <p:spPr>
            <a:xfrm>
              <a:off x="3205462" y="4308563"/>
              <a:ext cx="5777028" cy="883016"/>
            </a:xfrm>
            <a:prstGeom prst="rect">
              <a:avLst/>
            </a:prstGeom>
          </p:spPr>
        </p:pic>
      </p:grpSp>
      <p:sp>
        <p:nvSpPr>
          <p:cNvPr id="22" name="TextBox 21"/>
          <p:cNvSpPr txBox="1"/>
          <p:nvPr/>
        </p:nvSpPr>
        <p:spPr>
          <a:xfrm>
            <a:off x="3904127" y="5916707"/>
            <a:ext cx="4856522" cy="892552"/>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err="1" smtClean="0">
                <a:latin typeface="+mj-lt"/>
              </a:rPr>
              <a:t>ARMv8.2</a:t>
            </a:r>
            <a:r>
              <a:rPr lang="en-US" sz="1400" dirty="0" smtClean="0">
                <a:latin typeface="+mj-lt"/>
              </a:rPr>
              <a:t> support, (Cortex-</a:t>
            </a:r>
            <a:r>
              <a:rPr lang="en-US" sz="1400" dirty="0" err="1" smtClean="0">
                <a:latin typeface="+mj-lt"/>
              </a:rPr>
              <a:t>A55</a:t>
            </a:r>
            <a:r>
              <a:rPr lang="en-US" sz="1400" dirty="0" smtClean="0">
                <a:latin typeface="+mj-lt"/>
              </a:rPr>
              <a:t>/75)</a:t>
            </a:r>
          </a:p>
          <a:p>
            <a:pPr marL="285750" indent="-285750" fontAlgn="base">
              <a:spcAft>
                <a:spcPts val="600"/>
              </a:spcAft>
              <a:buFont typeface="Arial" panose="020B0604020202020204" pitchFamily="34" charset="0"/>
              <a:buChar char="•"/>
            </a:pPr>
            <a:r>
              <a:rPr lang="en-US" sz="1400" dirty="0" smtClean="0">
                <a:latin typeface="+mj-lt"/>
              </a:rPr>
              <a:t>2 CPU types, up to 8 cores but only </a:t>
            </a:r>
            <a:r>
              <a:rPr lang="en-US" sz="1400" dirty="0" err="1" smtClean="0">
                <a:latin typeface="+mj-lt"/>
              </a:rPr>
              <a:t>4b</a:t>
            </a:r>
            <a:r>
              <a:rPr lang="en-US" sz="1400" dirty="0" smtClean="0">
                <a:latin typeface="+mj-lt"/>
              </a:rPr>
              <a:t>/cluster </a:t>
            </a:r>
          </a:p>
          <a:p>
            <a:pPr marL="285750" indent="-285750" fontAlgn="base">
              <a:spcAft>
                <a:spcPts val="600"/>
              </a:spcAft>
              <a:buFont typeface="Arial" panose="020B0604020202020204" pitchFamily="34" charset="0"/>
              <a:buChar char="•"/>
            </a:pPr>
            <a:r>
              <a:rPr lang="en-US" sz="1400" dirty="0" smtClean="0">
                <a:solidFill>
                  <a:srgbClr val="0070C0"/>
                </a:solidFill>
                <a:latin typeface="+mj-lt"/>
              </a:rPr>
              <a:t>Private </a:t>
            </a:r>
            <a:r>
              <a:rPr lang="en-US" sz="1400" dirty="0" err="1" smtClean="0">
                <a:solidFill>
                  <a:srgbClr val="0070C0"/>
                </a:solidFill>
                <a:latin typeface="+mj-lt"/>
              </a:rPr>
              <a:t>L2</a:t>
            </a:r>
            <a:r>
              <a:rPr lang="en-US" sz="1400" dirty="0" smtClean="0">
                <a:solidFill>
                  <a:srgbClr val="0070C0"/>
                </a:solidFill>
                <a:latin typeface="+mj-lt"/>
              </a:rPr>
              <a:t> caches, shared </a:t>
            </a:r>
            <a:r>
              <a:rPr lang="en-US" sz="1400" dirty="0" err="1" smtClean="0">
                <a:solidFill>
                  <a:srgbClr val="0070C0"/>
                </a:solidFill>
                <a:latin typeface="+mj-lt"/>
              </a:rPr>
              <a:t>L3</a:t>
            </a:r>
            <a:r>
              <a:rPr lang="en-US" sz="1400" dirty="0" smtClean="0">
                <a:solidFill>
                  <a:srgbClr val="0070C0"/>
                </a:solidFill>
                <a:latin typeface="+mj-lt"/>
              </a:rPr>
              <a:t> cache</a:t>
            </a:r>
          </a:p>
        </p:txBody>
      </p:sp>
      <p:sp>
        <p:nvSpPr>
          <p:cNvPr id="27" name="TextBox 26"/>
          <p:cNvSpPr txBox="1"/>
          <p:nvPr/>
        </p:nvSpPr>
        <p:spPr>
          <a:xfrm>
            <a:off x="75656" y="508135"/>
            <a:ext cx="5801268" cy="369332"/>
          </a:xfrm>
          <a:prstGeom prst="rect">
            <a:avLst/>
          </a:prstGeom>
          <a:noFill/>
        </p:spPr>
        <p:txBody>
          <a:bodyPr wrap="none" rtlCol="0">
            <a:spAutoFit/>
          </a:bodyPr>
          <a:lstStyle/>
          <a:p>
            <a:pPr fontAlgn="base"/>
            <a:r>
              <a:rPr lang="en-US" dirty="0" smtClean="0">
                <a:solidFill>
                  <a:schemeClr val="accent6"/>
                </a:solidFill>
                <a:latin typeface="+mj-lt"/>
              </a:rPr>
              <a:t>b) Private (per-core) </a:t>
            </a:r>
            <a:r>
              <a:rPr lang="en-US" dirty="0" err="1" smtClean="0">
                <a:solidFill>
                  <a:schemeClr val="accent6"/>
                </a:solidFill>
                <a:latin typeface="+mj-lt"/>
              </a:rPr>
              <a:t>L2</a:t>
            </a:r>
            <a:r>
              <a:rPr lang="en-US" dirty="0" smtClean="0">
                <a:solidFill>
                  <a:schemeClr val="accent6"/>
                </a:solidFill>
                <a:latin typeface="+mj-lt"/>
              </a:rPr>
              <a:t> caches in the CPU cores</a:t>
            </a:r>
          </a:p>
        </p:txBody>
      </p:sp>
      <p:sp>
        <p:nvSpPr>
          <p:cNvPr id="28" name="TextBox 27"/>
          <p:cNvSpPr txBox="1"/>
          <p:nvPr/>
        </p:nvSpPr>
        <p:spPr>
          <a:xfrm>
            <a:off x="116505" y="5921190"/>
            <a:ext cx="3776996" cy="879728"/>
          </a:xfrm>
          <a:prstGeom prst="rect">
            <a:avLst/>
          </a:prstGeom>
          <a:noFill/>
        </p:spPr>
        <p:txBody>
          <a:bodyPr wrap="none" rtlCol="0">
            <a:spAutoFit/>
          </a:bodyPr>
          <a:lstStyle/>
          <a:p>
            <a:pPr marL="285750" indent="-285750" fontAlgn="base">
              <a:buFont typeface="Arial" panose="020B0604020202020204" pitchFamily="34" charset="0"/>
              <a:buChar char="•"/>
            </a:pPr>
            <a:r>
              <a:rPr lang="en-US" sz="1400" dirty="0" err="1" smtClean="0">
                <a:latin typeface="+mj-lt"/>
              </a:rPr>
              <a:t>ARMv8.0</a:t>
            </a:r>
            <a:r>
              <a:rPr lang="en-US" sz="1400" dirty="0" smtClean="0">
                <a:latin typeface="+mj-lt"/>
              </a:rPr>
              <a:t> support, e.g. Cortex-</a:t>
            </a:r>
            <a:r>
              <a:rPr lang="en-US" sz="1400" dirty="0" err="1" smtClean="0">
                <a:latin typeface="+mj-lt"/>
              </a:rPr>
              <a:t>A53</a:t>
            </a:r>
            <a:r>
              <a:rPr lang="en-US" sz="1400" dirty="0" smtClean="0">
                <a:latin typeface="+mj-lt"/>
              </a:rPr>
              <a:t>/</a:t>
            </a:r>
          </a:p>
          <a:p>
            <a:pPr fontAlgn="base">
              <a:spcAft>
                <a:spcPts val="1100"/>
              </a:spcAft>
            </a:pPr>
            <a:r>
              <a:rPr lang="en-US" sz="1400" dirty="0">
                <a:latin typeface="+mj-lt"/>
              </a:rPr>
              <a:t> </a:t>
            </a:r>
            <a:r>
              <a:rPr lang="en-US" sz="1400" dirty="0" smtClean="0">
                <a:latin typeface="+mj-lt"/>
              </a:rPr>
              <a:t>     </a:t>
            </a:r>
            <a:r>
              <a:rPr lang="en-US" sz="1400" dirty="0" err="1" smtClean="0">
                <a:latin typeface="+mj-lt"/>
              </a:rPr>
              <a:t>A57</a:t>
            </a:r>
            <a:r>
              <a:rPr lang="en-US" sz="1400" dirty="0" smtClean="0">
                <a:latin typeface="+mj-lt"/>
              </a:rPr>
              <a:t>/</a:t>
            </a:r>
            <a:r>
              <a:rPr lang="en-US" sz="1400" dirty="0" err="1" smtClean="0">
                <a:latin typeface="+mj-lt"/>
              </a:rPr>
              <a:t>A72</a:t>
            </a:r>
            <a:r>
              <a:rPr lang="en-US" sz="1400" dirty="0" smtClean="0">
                <a:latin typeface="+mj-lt"/>
              </a:rPr>
              <a:t>/</a:t>
            </a:r>
            <a:r>
              <a:rPr lang="en-US" sz="1400" dirty="0" err="1" smtClean="0">
                <a:latin typeface="+mj-lt"/>
              </a:rPr>
              <a:t>A73</a:t>
            </a:r>
            <a:r>
              <a:rPr lang="en-US" sz="1400" dirty="0" smtClean="0">
                <a:latin typeface="+mj-lt"/>
              </a:rPr>
              <a:t>, up to 4 cores/cluster</a:t>
            </a:r>
          </a:p>
          <a:p>
            <a:pPr marL="285750" indent="-285750" fontAlgn="base">
              <a:spcAft>
                <a:spcPts val="600"/>
              </a:spcAft>
              <a:buFont typeface="Arial" panose="020B0604020202020204" pitchFamily="34" charset="0"/>
              <a:buChar char="•"/>
            </a:pPr>
            <a:r>
              <a:rPr lang="en-US" sz="1400" dirty="0" smtClean="0">
                <a:solidFill>
                  <a:srgbClr val="0070C0"/>
                </a:solidFill>
                <a:latin typeface="+mj-lt"/>
              </a:rPr>
              <a:t>Shared </a:t>
            </a:r>
            <a:r>
              <a:rPr lang="en-US" sz="1400" dirty="0" err="1" smtClean="0">
                <a:solidFill>
                  <a:srgbClr val="0070C0"/>
                </a:solidFill>
                <a:latin typeface="+mj-lt"/>
              </a:rPr>
              <a:t>L2</a:t>
            </a:r>
            <a:r>
              <a:rPr lang="en-US" sz="1400" dirty="0" smtClean="0">
                <a:solidFill>
                  <a:srgbClr val="0070C0"/>
                </a:solidFill>
                <a:latin typeface="+mj-lt"/>
              </a:rPr>
              <a:t> cache</a:t>
            </a:r>
          </a:p>
        </p:txBody>
      </p:sp>
      <p:sp>
        <p:nvSpPr>
          <p:cNvPr id="34" name="Oval 33"/>
          <p:cNvSpPr/>
          <p:nvPr/>
        </p:nvSpPr>
        <p:spPr bwMode="auto">
          <a:xfrm>
            <a:off x="6598607" y="2639545"/>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sp>
        <p:nvSpPr>
          <p:cNvPr id="35" name="Oval 34"/>
          <p:cNvSpPr/>
          <p:nvPr/>
        </p:nvSpPr>
        <p:spPr bwMode="auto">
          <a:xfrm>
            <a:off x="3962980" y="2625479"/>
            <a:ext cx="1465859"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4" name="Group 3"/>
          <p:cNvGrpSpPr/>
          <p:nvPr/>
        </p:nvGrpSpPr>
        <p:grpSpPr>
          <a:xfrm>
            <a:off x="250598" y="1471594"/>
            <a:ext cx="3146297" cy="3028000"/>
            <a:chOff x="232088" y="1471594"/>
            <a:chExt cx="3146297" cy="3028000"/>
          </a:xfrm>
        </p:grpSpPr>
        <p:grpSp>
          <p:nvGrpSpPr>
            <p:cNvPr id="29" name="Group 28"/>
            <p:cNvGrpSpPr/>
            <p:nvPr/>
          </p:nvGrpSpPr>
          <p:grpSpPr>
            <a:xfrm>
              <a:off x="232088" y="1471594"/>
              <a:ext cx="3146297" cy="3028000"/>
              <a:chOff x="4453933" y="1808819"/>
              <a:chExt cx="4618567" cy="4538003"/>
            </a:xfrm>
          </p:grpSpPr>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t="28991" b="2103"/>
              <a:stretch/>
            </p:blipFill>
            <p:spPr>
              <a:xfrm>
                <a:off x="4453933" y="1808819"/>
                <a:ext cx="4618567" cy="4538003"/>
              </a:xfrm>
              <a:prstGeom prst="rect">
                <a:avLst/>
              </a:prstGeom>
            </p:spPr>
          </p:pic>
          <p:sp>
            <p:nvSpPr>
              <p:cNvPr id="31" name="Rectangle 30"/>
              <p:cNvSpPr/>
              <p:nvPr/>
            </p:nvSpPr>
            <p:spPr bwMode="auto">
              <a:xfrm>
                <a:off x="4842030" y="2459037"/>
                <a:ext cx="1923638" cy="969963"/>
              </a:xfrm>
              <a:prstGeom prst="rect">
                <a:avLst/>
              </a:prstGeom>
              <a:solidFill>
                <a:schemeClr val="tx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2" name="TextBox 31"/>
              <p:cNvSpPr txBox="1"/>
              <p:nvPr/>
            </p:nvSpPr>
            <p:spPr>
              <a:xfrm>
                <a:off x="4719413" y="2588689"/>
                <a:ext cx="2256938" cy="730326"/>
              </a:xfrm>
              <a:prstGeom prst="rect">
                <a:avLst/>
              </a:prstGeom>
              <a:noFill/>
            </p:spPr>
            <p:txBody>
              <a:bodyPr wrap="none" rtlCol="0">
                <a:spAutoFit/>
              </a:bodyPr>
              <a:lstStyle/>
              <a:p>
                <a:pPr algn="ctr">
                  <a:spcAft>
                    <a:spcPts val="200"/>
                  </a:spcAft>
                </a:pPr>
                <a:r>
                  <a:rPr lang="en-US" sz="1200" dirty="0" smtClean="0">
                    <a:solidFill>
                      <a:schemeClr val="bg1"/>
                    </a:solidFill>
                  </a:rPr>
                  <a:t>Cortex-</a:t>
                </a:r>
                <a:r>
                  <a:rPr lang="en-US" sz="1200" dirty="0" err="1" smtClean="0">
                    <a:solidFill>
                      <a:schemeClr val="bg1"/>
                    </a:solidFill>
                  </a:rPr>
                  <a:t>A73</a:t>
                </a:r>
                <a:r>
                  <a:rPr lang="en-US" sz="1200" dirty="0" smtClean="0">
                    <a:solidFill>
                      <a:schemeClr val="bg1"/>
                    </a:solidFill>
                  </a:rPr>
                  <a:t> core</a:t>
                </a:r>
              </a:p>
              <a:p>
                <a:pPr algn="ctr"/>
                <a:r>
                  <a:rPr lang="en-US" sz="1200" dirty="0" err="1" smtClean="0">
                    <a:solidFill>
                      <a:schemeClr val="bg1"/>
                    </a:solidFill>
                  </a:rPr>
                  <a:t>ARMv8.0</a:t>
                </a:r>
                <a:r>
                  <a:rPr lang="en-US" sz="1200" dirty="0" smtClean="0">
                    <a:solidFill>
                      <a:schemeClr val="bg1"/>
                    </a:solidFill>
                  </a:rPr>
                  <a:t> CPU</a:t>
                </a:r>
                <a:endParaRPr lang="en-US" sz="1200" dirty="0">
                  <a:solidFill>
                    <a:schemeClr val="bg1"/>
                  </a:solidFill>
                </a:endParaRPr>
              </a:p>
            </p:txBody>
          </p:sp>
        </p:grpSp>
        <p:sp>
          <p:nvSpPr>
            <p:cNvPr id="36" name="Oval 35"/>
            <p:cNvSpPr/>
            <p:nvPr/>
          </p:nvSpPr>
          <p:spPr bwMode="auto">
            <a:xfrm>
              <a:off x="385763" y="2588985"/>
              <a:ext cx="2581687" cy="389965"/>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sp>
        <p:nvSpPr>
          <p:cNvPr id="3" name="TextBox 2"/>
          <p:cNvSpPr txBox="1"/>
          <p:nvPr/>
        </p:nvSpPr>
        <p:spPr>
          <a:xfrm>
            <a:off x="26495" y="1010842"/>
            <a:ext cx="3785011" cy="307777"/>
          </a:xfrm>
          <a:prstGeom prst="rect">
            <a:avLst/>
          </a:prstGeom>
          <a:noFill/>
        </p:spPr>
        <p:txBody>
          <a:bodyPr wrap="none" rtlCol="0">
            <a:spAutoFit/>
          </a:bodyPr>
          <a:lstStyle/>
          <a:p>
            <a:r>
              <a:rPr lang="en-US" sz="1400" b="1" dirty="0" err="1" smtClean="0"/>
              <a:t>big.LITTLE</a:t>
            </a:r>
            <a:r>
              <a:rPr lang="en-US" sz="1400" b="1" dirty="0" smtClean="0"/>
              <a:t> core cluster (2015) [55]</a:t>
            </a:r>
            <a:endParaRPr lang="en-US" sz="1400" b="1" dirty="0"/>
          </a:p>
        </p:txBody>
      </p:sp>
      <p:sp>
        <p:nvSpPr>
          <p:cNvPr id="24" name="TextBox 23"/>
          <p:cNvSpPr txBox="1"/>
          <p:nvPr/>
        </p:nvSpPr>
        <p:spPr>
          <a:xfrm>
            <a:off x="4211726" y="1020063"/>
            <a:ext cx="3672800" cy="307777"/>
          </a:xfrm>
          <a:prstGeom prst="rect">
            <a:avLst/>
          </a:prstGeom>
          <a:noFill/>
        </p:spPr>
        <p:txBody>
          <a:bodyPr wrap="none" rtlCol="0">
            <a:spAutoFit/>
          </a:bodyPr>
          <a:lstStyle/>
          <a:p>
            <a:r>
              <a:rPr lang="en-US" sz="1400" b="1" dirty="0" err="1" smtClean="0"/>
              <a:t>DynamIQ</a:t>
            </a:r>
            <a:r>
              <a:rPr lang="en-US" sz="1400" b="1" dirty="0" smtClean="0"/>
              <a:t> core cluster (2017) [56]</a:t>
            </a:r>
            <a:endParaRPr lang="en-US" sz="1400" b="1" dirty="0"/>
          </a:p>
        </p:txBody>
      </p:sp>
      <p:sp>
        <p:nvSpPr>
          <p:cNvPr id="6" name="Oval 5"/>
          <p:cNvSpPr/>
          <p:nvPr/>
        </p:nvSpPr>
        <p:spPr bwMode="auto">
          <a:xfrm>
            <a:off x="1525495" y="3672195"/>
            <a:ext cx="1750220" cy="440519"/>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49601121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(9)</a:t>
            </a:r>
          </a:p>
        </p:txBody>
      </p:sp>
      <p:pic>
        <p:nvPicPr>
          <p:cNvPr id="3" name="Picture 2"/>
          <p:cNvPicPr>
            <a:picLocks noChangeAspect="1"/>
          </p:cNvPicPr>
          <p:nvPr/>
        </p:nvPicPr>
        <p:blipFill rotWithShape="1">
          <a:blip r:embed="rId2"/>
          <a:srcRect t="18474"/>
          <a:stretch/>
        </p:blipFill>
        <p:spPr>
          <a:xfrm>
            <a:off x="215843" y="1008058"/>
            <a:ext cx="8686110" cy="3491466"/>
          </a:xfrm>
          <a:prstGeom prst="rect">
            <a:avLst/>
          </a:prstGeom>
        </p:spPr>
      </p:pic>
      <p:sp>
        <p:nvSpPr>
          <p:cNvPr id="4" name="TextBox 3"/>
          <p:cNvSpPr txBox="1"/>
          <p:nvPr/>
        </p:nvSpPr>
        <p:spPr>
          <a:xfrm>
            <a:off x="75139" y="505887"/>
            <a:ext cx="9400330" cy="369332"/>
          </a:xfrm>
          <a:prstGeom prst="rect">
            <a:avLst/>
          </a:prstGeom>
          <a:noFill/>
        </p:spPr>
        <p:txBody>
          <a:bodyPr wrap="none" rtlCol="0">
            <a:spAutoFit/>
          </a:bodyPr>
          <a:lstStyle/>
          <a:p>
            <a:r>
              <a:rPr lang="en-US" dirty="0" smtClean="0">
                <a:solidFill>
                  <a:schemeClr val="accent6"/>
                </a:solidFill>
              </a:rPr>
              <a:t>c) </a:t>
            </a:r>
            <a:r>
              <a:rPr lang="en-US" dirty="0" err="1" smtClean="0">
                <a:solidFill>
                  <a:schemeClr val="accent6"/>
                </a:solidFill>
              </a:rPr>
              <a:t>DynamIQ</a:t>
            </a:r>
            <a:r>
              <a:rPr lang="en-US" dirty="0" smtClean="0">
                <a:solidFill>
                  <a:schemeClr val="accent6"/>
                </a:solidFill>
              </a:rPr>
              <a:t> Shared Unit (</a:t>
            </a:r>
            <a:r>
              <a:rPr lang="en-US" dirty="0" err="1" smtClean="0">
                <a:solidFill>
                  <a:schemeClr val="accent6"/>
                </a:solidFill>
              </a:rPr>
              <a:t>DSU</a:t>
            </a:r>
            <a:r>
              <a:rPr lang="en-US" dirty="0" smtClean="0">
                <a:solidFill>
                  <a:schemeClr val="accent6"/>
                </a:solidFill>
              </a:rPr>
              <a:t>) with a shared </a:t>
            </a:r>
            <a:r>
              <a:rPr lang="en-US" dirty="0" err="1" smtClean="0">
                <a:solidFill>
                  <a:schemeClr val="accent6"/>
                </a:solidFill>
              </a:rPr>
              <a:t>L3</a:t>
            </a:r>
            <a:r>
              <a:rPr lang="en-US" dirty="0" smtClean="0">
                <a:solidFill>
                  <a:schemeClr val="accent6"/>
                </a:solidFill>
              </a:rPr>
              <a:t> cache and snoop filter [106]</a:t>
            </a:r>
            <a:endParaRPr lang="en-US" dirty="0">
              <a:solidFill>
                <a:schemeClr val="accent6"/>
              </a:solidFill>
            </a:endParaRPr>
          </a:p>
        </p:txBody>
      </p:sp>
      <p:sp>
        <p:nvSpPr>
          <p:cNvPr id="6" name="TextBox 5"/>
          <p:cNvSpPr txBox="1"/>
          <p:nvPr/>
        </p:nvSpPr>
        <p:spPr>
          <a:xfrm>
            <a:off x="6395520" y="3303313"/>
            <a:ext cx="2644122" cy="548868"/>
          </a:xfrm>
          <a:prstGeom prst="rect">
            <a:avLst/>
          </a:prstGeom>
          <a:noFill/>
        </p:spPr>
        <p:txBody>
          <a:bodyPr wrap="none" rtlCol="0">
            <a:spAutoFit/>
          </a:bodyPr>
          <a:lstStyle/>
          <a:p>
            <a:pPr>
              <a:spcAft>
                <a:spcPts val="200"/>
              </a:spcAft>
            </a:pPr>
            <a:r>
              <a:rPr lang="en-US" sz="1400" dirty="0" smtClean="0"/>
              <a:t>    (Per-CPU </a:t>
            </a:r>
            <a:r>
              <a:rPr lang="en-US" sz="1400" dirty="0" err="1" smtClean="0"/>
              <a:t>DVFS</a:t>
            </a:r>
            <a:r>
              <a:rPr lang="en-US" sz="1400" dirty="0" smtClean="0"/>
              <a:t> control,</a:t>
            </a:r>
          </a:p>
          <a:p>
            <a:r>
              <a:rPr lang="en-US" sz="1400" dirty="0" smtClean="0"/>
              <a:t>     Partial </a:t>
            </a:r>
            <a:r>
              <a:rPr lang="en-US" sz="1400" dirty="0" err="1" smtClean="0"/>
              <a:t>L3</a:t>
            </a:r>
            <a:r>
              <a:rPr lang="en-US" sz="1400" dirty="0" smtClean="0"/>
              <a:t> power down) </a:t>
            </a:r>
            <a:endParaRPr lang="en-US" sz="1400" dirty="0"/>
          </a:p>
        </p:txBody>
      </p:sp>
      <p:sp>
        <p:nvSpPr>
          <p:cNvPr id="8" name="TextBox 7"/>
          <p:cNvSpPr txBox="1"/>
          <p:nvPr/>
        </p:nvSpPr>
        <p:spPr>
          <a:xfrm>
            <a:off x="525124" y="1908158"/>
            <a:ext cx="1193404" cy="307777"/>
          </a:xfrm>
          <a:prstGeom prst="rect">
            <a:avLst/>
          </a:prstGeom>
          <a:noFill/>
        </p:spPr>
        <p:txBody>
          <a:bodyPr wrap="none" rtlCol="0">
            <a:spAutoFit/>
          </a:bodyPr>
          <a:lstStyle/>
          <a:p>
            <a:r>
              <a:rPr lang="en-US" sz="1400" dirty="0" smtClean="0"/>
              <a:t>(Partitions)</a:t>
            </a:r>
            <a:endParaRPr lang="en-US" sz="1400" dirty="0"/>
          </a:p>
        </p:txBody>
      </p:sp>
      <p:sp>
        <p:nvSpPr>
          <p:cNvPr id="9" name="TextBox 8"/>
          <p:cNvSpPr txBox="1"/>
          <p:nvPr/>
        </p:nvSpPr>
        <p:spPr>
          <a:xfrm>
            <a:off x="2996825" y="4499524"/>
            <a:ext cx="3110147" cy="523220"/>
          </a:xfrm>
          <a:prstGeom prst="rect">
            <a:avLst/>
          </a:prstGeom>
          <a:noFill/>
        </p:spPr>
        <p:txBody>
          <a:bodyPr wrap="none" rtlCol="0">
            <a:spAutoFit/>
          </a:bodyPr>
          <a:lstStyle/>
          <a:p>
            <a:pPr algn="ctr"/>
            <a:r>
              <a:rPr lang="en-US" sz="1400" dirty="0" smtClean="0"/>
              <a:t>(Up to two 128-bit </a:t>
            </a:r>
            <a:r>
              <a:rPr lang="en-US" sz="1400" dirty="0" err="1" smtClean="0"/>
              <a:t>AMBA</a:t>
            </a:r>
            <a:r>
              <a:rPr lang="en-US" sz="1400" dirty="0" smtClean="0"/>
              <a:t> 5 ACE,</a:t>
            </a:r>
          </a:p>
          <a:p>
            <a:pPr algn="ctr"/>
            <a:r>
              <a:rPr lang="en-US" sz="1400" dirty="0" smtClean="0"/>
              <a:t>256-bit </a:t>
            </a:r>
            <a:r>
              <a:rPr lang="en-US" sz="1400" dirty="0" err="1" smtClean="0"/>
              <a:t>AMBA</a:t>
            </a:r>
            <a:r>
              <a:rPr lang="en-US" sz="1400" dirty="0" smtClean="0"/>
              <a:t> 5 CHI)</a:t>
            </a:r>
            <a:endParaRPr lang="en-US" sz="1400" dirty="0"/>
          </a:p>
        </p:txBody>
      </p:sp>
      <p:sp>
        <p:nvSpPr>
          <p:cNvPr id="5" name="Rectangle 4"/>
          <p:cNvSpPr/>
          <p:nvPr/>
        </p:nvSpPr>
        <p:spPr bwMode="auto">
          <a:xfrm>
            <a:off x="2587116" y="2798930"/>
            <a:ext cx="1710190" cy="720080"/>
          </a:xfrm>
          <a:prstGeom prst="rect">
            <a:avLst/>
          </a:prstGeom>
          <a:noFill/>
          <a:ln w="38100"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92862288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(10)</a:t>
            </a:r>
          </a:p>
        </p:txBody>
      </p:sp>
      <p:sp>
        <p:nvSpPr>
          <p:cNvPr id="3" name="TextBox 2"/>
          <p:cNvSpPr txBox="1"/>
          <p:nvPr/>
        </p:nvSpPr>
        <p:spPr>
          <a:xfrm>
            <a:off x="75762" y="505681"/>
            <a:ext cx="3747308" cy="369332"/>
          </a:xfrm>
          <a:prstGeom prst="rect">
            <a:avLst/>
          </a:prstGeom>
          <a:noFill/>
        </p:spPr>
        <p:txBody>
          <a:bodyPr wrap="none" rtlCol="0">
            <a:spAutoFit/>
          </a:bodyPr>
          <a:lstStyle/>
          <a:p>
            <a:r>
              <a:rPr lang="en-US" dirty="0" smtClean="0">
                <a:solidFill>
                  <a:schemeClr val="accent6"/>
                </a:solidFill>
              </a:rPr>
              <a:t>Reduced cache latencies [106]</a:t>
            </a:r>
            <a:endParaRPr lang="en-US" dirty="0">
              <a:solidFill>
                <a:schemeClr val="accent6"/>
              </a:solidFill>
            </a:endParaRPr>
          </a:p>
        </p:txBody>
      </p:sp>
      <p:pic>
        <p:nvPicPr>
          <p:cNvPr id="4" name="Picture 3"/>
          <p:cNvPicPr>
            <a:picLocks noChangeAspect="1"/>
          </p:cNvPicPr>
          <p:nvPr/>
        </p:nvPicPr>
        <p:blipFill>
          <a:blip r:embed="rId2"/>
          <a:stretch>
            <a:fillRect/>
          </a:stretch>
        </p:blipFill>
        <p:spPr>
          <a:xfrm>
            <a:off x="0" y="1087741"/>
            <a:ext cx="9144000" cy="2035070"/>
          </a:xfrm>
          <a:prstGeom prst="rect">
            <a:avLst/>
          </a:prstGeom>
        </p:spPr>
      </p:pic>
      <p:sp>
        <p:nvSpPr>
          <p:cNvPr id="5" name="Rectangle 4"/>
          <p:cNvSpPr/>
          <p:nvPr/>
        </p:nvSpPr>
        <p:spPr bwMode="auto">
          <a:xfrm>
            <a:off x="115518" y="2708920"/>
            <a:ext cx="8866972" cy="413891"/>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995442667"/>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(11)</a:t>
            </a:r>
          </a:p>
        </p:txBody>
      </p:sp>
      <p:sp>
        <p:nvSpPr>
          <p:cNvPr id="3" name="TextBox 2"/>
          <p:cNvSpPr txBox="1"/>
          <p:nvPr/>
        </p:nvSpPr>
        <p:spPr>
          <a:xfrm>
            <a:off x="74061" y="505828"/>
            <a:ext cx="7280006" cy="369332"/>
          </a:xfrm>
          <a:prstGeom prst="rect">
            <a:avLst/>
          </a:prstGeom>
          <a:noFill/>
        </p:spPr>
        <p:txBody>
          <a:bodyPr wrap="none" rtlCol="0">
            <a:spAutoFit/>
          </a:bodyPr>
          <a:lstStyle/>
          <a:p>
            <a:r>
              <a:rPr lang="en-US" dirty="0" smtClean="0">
                <a:solidFill>
                  <a:schemeClr val="accent6"/>
                </a:solidFill>
              </a:rPr>
              <a:t>d) Capability for partitioning the cores and the </a:t>
            </a:r>
            <a:r>
              <a:rPr lang="en-US" dirty="0" err="1" smtClean="0">
                <a:solidFill>
                  <a:schemeClr val="accent6"/>
                </a:solidFill>
              </a:rPr>
              <a:t>L3</a:t>
            </a:r>
            <a:r>
              <a:rPr lang="en-US" dirty="0" smtClean="0">
                <a:solidFill>
                  <a:schemeClr val="accent6"/>
                </a:solidFill>
              </a:rPr>
              <a:t> cache [98]</a:t>
            </a:r>
            <a:endParaRPr lang="en-US" dirty="0">
              <a:solidFill>
                <a:schemeClr val="accent6"/>
              </a:solidFill>
            </a:endParaRPr>
          </a:p>
        </p:txBody>
      </p:sp>
      <p:sp>
        <p:nvSpPr>
          <p:cNvPr id="6" name="TextBox 5"/>
          <p:cNvSpPr txBox="1"/>
          <p:nvPr/>
        </p:nvSpPr>
        <p:spPr>
          <a:xfrm>
            <a:off x="493370" y="977543"/>
            <a:ext cx="8871146" cy="253915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It is feasible to set up </a:t>
            </a:r>
            <a:r>
              <a:rPr lang="en-US" sz="1600" dirty="0" smtClean="0">
                <a:solidFill>
                  <a:srgbClr val="FF0000"/>
                </a:solidFill>
              </a:rPr>
              <a:t>up to four partitions </a:t>
            </a:r>
            <a:r>
              <a:rPr lang="en-US" sz="1600" dirty="0" smtClean="0">
                <a:solidFill>
                  <a:srgbClr val="0070C0"/>
                </a:solidFill>
              </a:rPr>
              <a:t>by assigning the cores, the external </a:t>
            </a:r>
          </a:p>
          <a:p>
            <a:r>
              <a:rPr lang="en-US" sz="1600" dirty="0">
                <a:solidFill>
                  <a:srgbClr val="0070C0"/>
                </a:solidFill>
              </a:rPr>
              <a:t> </a:t>
            </a:r>
            <a:r>
              <a:rPr lang="en-US" sz="1600" dirty="0" smtClean="0">
                <a:solidFill>
                  <a:srgbClr val="0070C0"/>
                </a:solidFill>
              </a:rPr>
              <a:t>     accelerators attached </a:t>
            </a:r>
            <a:r>
              <a:rPr lang="en-US" sz="1600" dirty="0">
                <a:solidFill>
                  <a:srgbClr val="0070C0"/>
                </a:solidFill>
              </a:rPr>
              <a:t>to the </a:t>
            </a:r>
            <a:r>
              <a:rPr lang="en-US" sz="1600" dirty="0" err="1">
                <a:solidFill>
                  <a:srgbClr val="0070C0"/>
                </a:solidFill>
              </a:rPr>
              <a:t>DSU</a:t>
            </a:r>
            <a:r>
              <a:rPr lang="en-US" sz="1600" dirty="0">
                <a:solidFill>
                  <a:srgbClr val="0070C0"/>
                </a:solidFill>
              </a:rPr>
              <a:t> via the </a:t>
            </a:r>
            <a:r>
              <a:rPr lang="en-US" sz="1600" dirty="0" err="1" smtClean="0">
                <a:solidFill>
                  <a:srgbClr val="0070C0"/>
                </a:solidFill>
              </a:rPr>
              <a:t>ACP</a:t>
            </a:r>
            <a:r>
              <a:rPr lang="en-US" sz="1600" dirty="0" smtClean="0">
                <a:solidFill>
                  <a:srgbClr val="0070C0"/>
                </a:solidFill>
              </a:rPr>
              <a:t>  and sections of the </a:t>
            </a:r>
            <a:r>
              <a:rPr lang="en-US" sz="1600" dirty="0" err="1" smtClean="0">
                <a:solidFill>
                  <a:srgbClr val="0070C0"/>
                </a:solidFill>
              </a:rPr>
              <a:t>L3</a:t>
            </a:r>
            <a:r>
              <a:rPr lang="en-US" sz="1600" dirty="0" smtClean="0">
                <a:solidFill>
                  <a:srgbClr val="0070C0"/>
                </a:solidFill>
              </a:rPr>
              <a:t> cache</a:t>
            </a:r>
          </a:p>
          <a:p>
            <a:pPr>
              <a:spcAft>
                <a:spcPts val="600"/>
              </a:spcAft>
            </a:pPr>
            <a:r>
              <a:rPr lang="en-US" sz="1600" dirty="0">
                <a:solidFill>
                  <a:srgbClr val="0070C0"/>
                </a:solidFill>
              </a:rPr>
              <a:t> </a:t>
            </a:r>
            <a:r>
              <a:rPr lang="en-US" sz="1600" dirty="0" smtClean="0">
                <a:solidFill>
                  <a:srgbClr val="0070C0"/>
                </a:solidFill>
              </a:rPr>
              <a:t>     into a maximum of 4 partitions.</a:t>
            </a:r>
          </a:p>
          <a:p>
            <a:pPr marL="285750" indent="-285750">
              <a:buFont typeface="Arial" panose="020B0604020202020204" pitchFamily="34" charset="0"/>
              <a:buChar char="•"/>
            </a:pPr>
            <a:r>
              <a:rPr lang="en-US" sz="1600" dirty="0" smtClean="0">
                <a:solidFill>
                  <a:srgbClr val="0070C0"/>
                </a:solidFill>
              </a:rPr>
              <a:t>Partitioning may be unbalanced</a:t>
            </a:r>
            <a:r>
              <a:rPr lang="en-US" sz="1600" dirty="0" smtClean="0"/>
              <a:t>, e.g. 1 CPU could be assigned 2 GB whereas  </a:t>
            </a:r>
          </a:p>
          <a:p>
            <a:pPr>
              <a:spcAft>
                <a:spcPts val="600"/>
              </a:spcAft>
            </a:pPr>
            <a:r>
              <a:rPr lang="en-US" sz="1600" dirty="0" smtClean="0"/>
              <a:t>      the other CPUs the remaining 2 GB (assuming an 8 GB configuration).</a:t>
            </a:r>
          </a:p>
          <a:p>
            <a:pPr marL="285750" indent="-285750">
              <a:buFont typeface="Arial" panose="020B0604020202020204" pitchFamily="34" charset="0"/>
              <a:buChar char="•"/>
            </a:pPr>
            <a:r>
              <a:rPr lang="en-US" sz="1600" dirty="0" smtClean="0">
                <a:solidFill>
                  <a:srgbClr val="0070C0"/>
                </a:solidFill>
              </a:rPr>
              <a:t>The partitions are dynamic and can be created/adjusted during runtime by</a:t>
            </a:r>
          </a:p>
          <a:p>
            <a:pPr>
              <a:spcAft>
                <a:spcPts val="600"/>
              </a:spcAft>
            </a:pPr>
            <a:r>
              <a:rPr lang="en-US" sz="1600" dirty="0" smtClean="0">
                <a:solidFill>
                  <a:srgbClr val="0070C0"/>
                </a:solidFill>
              </a:rPr>
              <a:t>      the OS or hypervisor.</a:t>
            </a:r>
          </a:p>
          <a:p>
            <a:pPr marL="285750" indent="-285750">
              <a:buFont typeface="Arial" panose="020B0604020202020204" pitchFamily="34" charset="0"/>
              <a:buChar char="•"/>
            </a:pPr>
            <a:r>
              <a:rPr lang="en-US" sz="1600" dirty="0" smtClean="0"/>
              <a:t>Partitioning can be </a:t>
            </a:r>
            <a:r>
              <a:rPr lang="en-US" sz="1600" dirty="0" smtClean="0">
                <a:solidFill>
                  <a:srgbClr val="0070C0"/>
                </a:solidFill>
              </a:rPr>
              <a:t>useful for embedded systems that run a fixed workload or</a:t>
            </a:r>
          </a:p>
          <a:p>
            <a:r>
              <a:rPr lang="en-US" sz="1600" dirty="0" smtClean="0">
                <a:solidFill>
                  <a:srgbClr val="0070C0"/>
                </a:solidFill>
              </a:rPr>
              <a:t>      applications that require a more deterministic runtime</a:t>
            </a:r>
            <a:r>
              <a:rPr lang="en-US" sz="1600" dirty="0" smtClean="0"/>
              <a:t>.</a:t>
            </a:r>
            <a:endParaRPr lang="en-US" sz="1600" dirty="0"/>
          </a:p>
        </p:txBody>
      </p:sp>
    </p:spTree>
    <p:extLst>
      <p:ext uri="{BB962C8B-B14F-4D97-AF65-F5344CB8AC3E}">
        <p14:creationId xmlns:p14="http://schemas.microsoft.com/office/powerpoint/2010/main" val="38101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 calcmode="lin" valueType="num">
                                      <p:cBhvr additive="base">
                                        <p:cTn id="3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(12)</a:t>
            </a:r>
          </a:p>
        </p:txBody>
      </p:sp>
      <p:pic>
        <p:nvPicPr>
          <p:cNvPr id="4" name="Picture 3"/>
          <p:cNvPicPr>
            <a:picLocks noChangeAspect="1"/>
          </p:cNvPicPr>
          <p:nvPr/>
        </p:nvPicPr>
        <p:blipFill rotWithShape="1">
          <a:blip r:embed="rId2"/>
          <a:srcRect l="4719" t="16910" r="4228" b="32584"/>
          <a:stretch/>
        </p:blipFill>
        <p:spPr>
          <a:xfrm>
            <a:off x="26495" y="1043735"/>
            <a:ext cx="9117505" cy="3420381"/>
          </a:xfrm>
          <a:prstGeom prst="rect">
            <a:avLst/>
          </a:prstGeom>
        </p:spPr>
      </p:pic>
      <p:sp>
        <p:nvSpPr>
          <p:cNvPr id="3" name="TextBox 2"/>
          <p:cNvSpPr txBox="1"/>
          <p:nvPr/>
        </p:nvSpPr>
        <p:spPr>
          <a:xfrm>
            <a:off x="75208" y="506880"/>
            <a:ext cx="6051657" cy="369332"/>
          </a:xfrm>
          <a:prstGeom prst="rect">
            <a:avLst/>
          </a:prstGeom>
          <a:noFill/>
        </p:spPr>
        <p:txBody>
          <a:bodyPr wrap="none" rtlCol="0">
            <a:spAutoFit/>
          </a:bodyPr>
          <a:lstStyle/>
          <a:p>
            <a:r>
              <a:rPr lang="en-US" dirty="0" smtClean="0">
                <a:solidFill>
                  <a:schemeClr val="accent6"/>
                </a:solidFill>
              </a:rPr>
              <a:t>Example for partitioning the cores and the </a:t>
            </a:r>
            <a:r>
              <a:rPr lang="en-US" dirty="0" err="1" smtClean="0">
                <a:solidFill>
                  <a:schemeClr val="accent6"/>
                </a:solidFill>
              </a:rPr>
              <a:t>L3</a:t>
            </a:r>
            <a:r>
              <a:rPr lang="en-US" dirty="0" smtClean="0">
                <a:solidFill>
                  <a:schemeClr val="accent6"/>
                </a:solidFill>
              </a:rPr>
              <a:t> [98]</a:t>
            </a:r>
            <a:endParaRPr lang="en-US" dirty="0">
              <a:solidFill>
                <a:schemeClr val="accent6"/>
              </a:solidFill>
            </a:endParaRPr>
          </a:p>
        </p:txBody>
      </p:sp>
    </p:spTree>
    <p:extLst>
      <p:ext uri="{BB962C8B-B14F-4D97-AF65-F5344CB8AC3E}">
        <p14:creationId xmlns:p14="http://schemas.microsoft.com/office/powerpoint/2010/main" val="1574859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1900" dirty="0" smtClean="0">
                <a:solidFill>
                  <a:srgbClr val="FFFFFF"/>
                </a:solidFill>
              </a:rPr>
              <a:t>2.2.1 Overview</a:t>
            </a:r>
            <a:endParaRPr lang="en-US" sz="1900" dirty="0">
              <a:solidFill>
                <a:srgbClr val="FFFFFF"/>
              </a:solidFill>
            </a:endParaRPr>
          </a:p>
        </p:txBody>
      </p:sp>
    </p:spTree>
    <p:extLst>
      <p:ext uri="{BB962C8B-B14F-4D97-AF65-F5344CB8AC3E}">
        <p14:creationId xmlns:p14="http://schemas.microsoft.com/office/powerpoint/2010/main" val="3782018071"/>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(15)</a:t>
            </a:r>
          </a:p>
        </p:txBody>
      </p:sp>
      <p:pic>
        <p:nvPicPr>
          <p:cNvPr id="3" name="Picture 2"/>
          <p:cNvPicPr>
            <a:picLocks noChangeAspect="1"/>
          </p:cNvPicPr>
          <p:nvPr/>
        </p:nvPicPr>
        <p:blipFill rotWithShape="1">
          <a:blip r:embed="rId2"/>
          <a:srcRect l="56860" t="16910" b="38680"/>
          <a:stretch/>
        </p:blipFill>
        <p:spPr>
          <a:xfrm>
            <a:off x="3671900" y="1178750"/>
            <a:ext cx="5472099" cy="3183903"/>
          </a:xfrm>
          <a:prstGeom prst="rect">
            <a:avLst/>
          </a:prstGeom>
        </p:spPr>
      </p:pic>
      <p:sp>
        <p:nvSpPr>
          <p:cNvPr id="4" name="TextBox 3"/>
          <p:cNvSpPr txBox="1"/>
          <p:nvPr/>
        </p:nvSpPr>
        <p:spPr>
          <a:xfrm>
            <a:off x="74864" y="507955"/>
            <a:ext cx="5998437" cy="369332"/>
          </a:xfrm>
          <a:prstGeom prst="rect">
            <a:avLst/>
          </a:prstGeom>
          <a:noFill/>
        </p:spPr>
        <p:txBody>
          <a:bodyPr wrap="none" rtlCol="0">
            <a:spAutoFit/>
          </a:bodyPr>
          <a:lstStyle/>
          <a:p>
            <a:r>
              <a:rPr lang="en-US" dirty="0">
                <a:solidFill>
                  <a:schemeClr val="accent6"/>
                </a:solidFill>
              </a:rPr>
              <a:t>e</a:t>
            </a:r>
            <a:r>
              <a:rPr lang="en-US" dirty="0" smtClean="0">
                <a:solidFill>
                  <a:schemeClr val="accent6"/>
                </a:solidFill>
              </a:rPr>
              <a:t>) Finer-grain frequency and voltage control [98] </a:t>
            </a:r>
            <a:endParaRPr lang="en-US" dirty="0">
              <a:solidFill>
                <a:schemeClr val="accent6"/>
              </a:solidFill>
            </a:endParaRPr>
          </a:p>
        </p:txBody>
      </p:sp>
      <p:sp>
        <p:nvSpPr>
          <p:cNvPr id="6" name="TextBox 5"/>
          <p:cNvSpPr txBox="1"/>
          <p:nvPr/>
        </p:nvSpPr>
        <p:spPr>
          <a:xfrm>
            <a:off x="116505" y="2078850"/>
            <a:ext cx="3493264" cy="830997"/>
          </a:xfrm>
          <a:prstGeom prst="rect">
            <a:avLst/>
          </a:prstGeom>
          <a:noFill/>
        </p:spPr>
        <p:txBody>
          <a:bodyPr wrap="none" rtlCol="0">
            <a:spAutoFit/>
          </a:bodyPr>
          <a:lstStyle/>
          <a:p>
            <a:r>
              <a:rPr lang="en-US" sz="1600" dirty="0" smtClean="0">
                <a:solidFill>
                  <a:srgbClr val="0070C0"/>
                </a:solidFill>
              </a:rPr>
              <a:t>Groups of CPUs (i.e. partitions) </a:t>
            </a:r>
          </a:p>
          <a:p>
            <a:r>
              <a:rPr lang="en-US" sz="1600" dirty="0">
                <a:solidFill>
                  <a:srgbClr val="0070C0"/>
                </a:solidFill>
              </a:rPr>
              <a:t> </a:t>
            </a:r>
            <a:r>
              <a:rPr lang="en-US" sz="1600" dirty="0" smtClean="0">
                <a:solidFill>
                  <a:srgbClr val="0070C0"/>
                </a:solidFill>
              </a:rPr>
              <a:t> can run at different</a:t>
            </a:r>
          </a:p>
          <a:p>
            <a:r>
              <a:rPr lang="en-US" sz="1600" dirty="0" smtClean="0">
                <a:solidFill>
                  <a:srgbClr val="0070C0"/>
                </a:solidFill>
              </a:rPr>
              <a:t>  frequencies and voltages. </a:t>
            </a:r>
            <a:endParaRPr lang="en-US" sz="1600" dirty="0">
              <a:solidFill>
                <a:srgbClr val="0070C0"/>
              </a:solidFill>
            </a:endParaRPr>
          </a:p>
        </p:txBody>
      </p:sp>
      <p:sp>
        <p:nvSpPr>
          <p:cNvPr id="8"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739535721"/>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(16)</a:t>
            </a:r>
          </a:p>
        </p:txBody>
      </p:sp>
      <p:pic>
        <p:nvPicPr>
          <p:cNvPr id="3" name="Picture 2"/>
          <p:cNvPicPr>
            <a:picLocks noChangeAspect="1"/>
          </p:cNvPicPr>
          <p:nvPr/>
        </p:nvPicPr>
        <p:blipFill rotWithShape="1">
          <a:blip r:embed="rId2"/>
          <a:srcRect r="7428" b="52590"/>
          <a:stretch/>
        </p:blipFill>
        <p:spPr>
          <a:xfrm>
            <a:off x="1507158" y="1165198"/>
            <a:ext cx="6170187" cy="3253912"/>
          </a:xfrm>
          <a:prstGeom prst="rect">
            <a:avLst/>
          </a:prstGeom>
        </p:spPr>
      </p:pic>
      <p:pic>
        <p:nvPicPr>
          <p:cNvPr id="4" name="Picture 3"/>
          <p:cNvPicPr>
            <a:picLocks noChangeAspect="1"/>
          </p:cNvPicPr>
          <p:nvPr/>
        </p:nvPicPr>
        <p:blipFill rotWithShape="1">
          <a:blip r:embed="rId2"/>
          <a:srcRect t="47410" r="7428" b="6688"/>
          <a:stretch/>
        </p:blipFill>
        <p:spPr>
          <a:xfrm>
            <a:off x="2996825" y="4464115"/>
            <a:ext cx="4910046" cy="2250250"/>
          </a:xfrm>
          <a:prstGeom prst="rect">
            <a:avLst/>
          </a:prstGeom>
        </p:spPr>
      </p:pic>
      <p:sp>
        <p:nvSpPr>
          <p:cNvPr id="5" name="TextBox 4"/>
          <p:cNvSpPr txBox="1"/>
          <p:nvPr/>
        </p:nvSpPr>
        <p:spPr>
          <a:xfrm>
            <a:off x="77232" y="506886"/>
            <a:ext cx="6684394" cy="369332"/>
          </a:xfrm>
          <a:prstGeom prst="rect">
            <a:avLst/>
          </a:prstGeom>
          <a:noFill/>
        </p:spPr>
        <p:txBody>
          <a:bodyPr wrap="none" rtlCol="0">
            <a:spAutoFit/>
          </a:bodyPr>
          <a:lstStyle/>
          <a:p>
            <a:r>
              <a:rPr lang="en-US" dirty="0" smtClean="0">
                <a:solidFill>
                  <a:schemeClr val="accent6"/>
                </a:solidFill>
              </a:rPr>
              <a:t>Example for two voltage and frequency domains [104]</a:t>
            </a:r>
            <a:endParaRPr lang="en-US" dirty="0">
              <a:solidFill>
                <a:schemeClr val="accent6"/>
              </a:solidFill>
            </a:endParaRPr>
          </a:p>
        </p:txBody>
      </p:sp>
    </p:spTree>
    <p:extLst>
      <p:ext uri="{BB962C8B-B14F-4D97-AF65-F5344CB8AC3E}">
        <p14:creationId xmlns:p14="http://schemas.microsoft.com/office/powerpoint/2010/main" val="2372335344"/>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(17)</a:t>
            </a:r>
          </a:p>
        </p:txBody>
      </p:sp>
      <p:pic>
        <p:nvPicPr>
          <p:cNvPr id="3" name="Picture 2"/>
          <p:cNvPicPr>
            <a:picLocks noChangeAspect="1"/>
          </p:cNvPicPr>
          <p:nvPr/>
        </p:nvPicPr>
        <p:blipFill rotWithShape="1">
          <a:blip r:embed="rId2"/>
          <a:srcRect l="2258" t="17010" r="6196" b="10771"/>
          <a:stretch/>
        </p:blipFill>
        <p:spPr>
          <a:xfrm>
            <a:off x="116506" y="1133744"/>
            <a:ext cx="8977664" cy="4275476"/>
          </a:xfrm>
          <a:prstGeom prst="rect">
            <a:avLst/>
          </a:prstGeom>
        </p:spPr>
      </p:pic>
      <p:sp>
        <p:nvSpPr>
          <p:cNvPr id="5" name="TextBox 4"/>
          <p:cNvSpPr txBox="1"/>
          <p:nvPr/>
        </p:nvSpPr>
        <p:spPr>
          <a:xfrm>
            <a:off x="74865" y="509317"/>
            <a:ext cx="7057958" cy="369332"/>
          </a:xfrm>
          <a:prstGeom prst="rect">
            <a:avLst/>
          </a:prstGeom>
          <a:noFill/>
        </p:spPr>
        <p:txBody>
          <a:bodyPr wrap="none" rtlCol="0">
            <a:spAutoFit/>
          </a:bodyPr>
          <a:lstStyle/>
          <a:p>
            <a:r>
              <a:rPr lang="en-US" dirty="0">
                <a:solidFill>
                  <a:schemeClr val="accent6"/>
                </a:solidFill>
              </a:rPr>
              <a:t>f</a:t>
            </a:r>
            <a:r>
              <a:rPr lang="en-US" dirty="0" smtClean="0">
                <a:solidFill>
                  <a:schemeClr val="accent6"/>
                </a:solidFill>
              </a:rPr>
              <a:t>) Mesh interconnect (</a:t>
            </a:r>
            <a:r>
              <a:rPr lang="en-US" dirty="0" err="1" smtClean="0">
                <a:solidFill>
                  <a:schemeClr val="accent6"/>
                </a:solidFill>
              </a:rPr>
              <a:t>CMN</a:t>
            </a:r>
            <a:r>
              <a:rPr lang="en-US" dirty="0" smtClean="0">
                <a:solidFill>
                  <a:schemeClr val="accent6"/>
                </a:solidFill>
              </a:rPr>
              <a:t>-600) for server systems [105]</a:t>
            </a:r>
            <a:endParaRPr lang="en-US" dirty="0">
              <a:solidFill>
                <a:schemeClr val="accent6"/>
              </a:solidFill>
            </a:endParaRPr>
          </a:p>
        </p:txBody>
      </p:sp>
      <p:sp>
        <p:nvSpPr>
          <p:cNvPr id="6" name="Oval 5"/>
          <p:cNvSpPr/>
          <p:nvPr/>
        </p:nvSpPr>
        <p:spPr bwMode="auto">
          <a:xfrm>
            <a:off x="2740787" y="1066509"/>
            <a:ext cx="3555395" cy="945106"/>
          </a:xfrm>
          <a:prstGeom prst="ellipse">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87950493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(18)</a:t>
            </a:r>
          </a:p>
        </p:txBody>
      </p:sp>
      <p:pic>
        <p:nvPicPr>
          <p:cNvPr id="3" name="Picture 2"/>
          <p:cNvPicPr>
            <a:picLocks noChangeAspect="1"/>
          </p:cNvPicPr>
          <p:nvPr/>
        </p:nvPicPr>
        <p:blipFill rotWithShape="1">
          <a:blip r:embed="rId2"/>
          <a:srcRect l="49015" t="11949" r="3152" b="8490"/>
          <a:stretch/>
        </p:blipFill>
        <p:spPr>
          <a:xfrm>
            <a:off x="3755547" y="1089285"/>
            <a:ext cx="5181938" cy="4905545"/>
          </a:xfrm>
          <a:prstGeom prst="rect">
            <a:avLst/>
          </a:prstGeom>
        </p:spPr>
      </p:pic>
      <p:pic>
        <p:nvPicPr>
          <p:cNvPr id="4" name="Picture 3"/>
          <p:cNvPicPr>
            <a:picLocks noChangeAspect="1"/>
          </p:cNvPicPr>
          <p:nvPr/>
        </p:nvPicPr>
        <p:blipFill rotWithShape="1">
          <a:blip r:embed="rId2"/>
          <a:srcRect l="5704" t="67296" r="58367" b="11085"/>
          <a:stretch/>
        </p:blipFill>
        <p:spPr>
          <a:xfrm>
            <a:off x="251520" y="3114510"/>
            <a:ext cx="3285365" cy="1125125"/>
          </a:xfrm>
          <a:prstGeom prst="rect">
            <a:avLst/>
          </a:prstGeom>
        </p:spPr>
      </p:pic>
      <p:sp>
        <p:nvSpPr>
          <p:cNvPr id="6" name="TextBox 5"/>
          <p:cNvSpPr txBox="1"/>
          <p:nvPr/>
        </p:nvSpPr>
        <p:spPr>
          <a:xfrm>
            <a:off x="77231" y="507706"/>
            <a:ext cx="8120685" cy="369332"/>
          </a:xfrm>
          <a:prstGeom prst="rect">
            <a:avLst/>
          </a:prstGeom>
          <a:noFill/>
        </p:spPr>
        <p:txBody>
          <a:bodyPr wrap="none" rtlCol="0">
            <a:spAutoFit/>
          </a:bodyPr>
          <a:lstStyle/>
          <a:p>
            <a:r>
              <a:rPr lang="en-US" dirty="0" smtClean="0">
                <a:solidFill>
                  <a:schemeClr val="accent6"/>
                </a:solidFill>
              </a:rPr>
              <a:t>The reason for changing the interconnect topology for servers [105]</a:t>
            </a:r>
            <a:endParaRPr lang="en-US" dirty="0">
              <a:solidFill>
                <a:schemeClr val="accent6"/>
              </a:solidFill>
            </a:endParaRPr>
          </a:p>
        </p:txBody>
      </p:sp>
      <p:sp>
        <p:nvSpPr>
          <p:cNvPr id="7" name="TextBox 6"/>
          <p:cNvSpPr txBox="1"/>
          <p:nvPr/>
        </p:nvSpPr>
        <p:spPr>
          <a:xfrm>
            <a:off x="251520" y="2439435"/>
            <a:ext cx="1462260" cy="584775"/>
          </a:xfrm>
          <a:prstGeom prst="rect">
            <a:avLst/>
          </a:prstGeom>
          <a:noFill/>
        </p:spPr>
        <p:txBody>
          <a:bodyPr wrap="none" rtlCol="0">
            <a:spAutoFit/>
          </a:bodyPr>
          <a:lstStyle/>
          <a:p>
            <a:pPr algn="ctr"/>
            <a:r>
              <a:rPr lang="en-US" sz="1600" dirty="0" smtClean="0"/>
              <a:t>Ring </a:t>
            </a:r>
          </a:p>
          <a:p>
            <a:pPr algn="ctr"/>
            <a:r>
              <a:rPr lang="en-US" sz="1600" dirty="0" smtClean="0"/>
              <a:t>interconnect</a:t>
            </a:r>
            <a:endParaRPr lang="en-US" sz="1600" dirty="0"/>
          </a:p>
        </p:txBody>
      </p:sp>
      <p:sp>
        <p:nvSpPr>
          <p:cNvPr id="8" name="TextBox 7"/>
          <p:cNvSpPr txBox="1"/>
          <p:nvPr/>
        </p:nvSpPr>
        <p:spPr>
          <a:xfrm>
            <a:off x="1984615" y="2439435"/>
            <a:ext cx="1462260" cy="584775"/>
          </a:xfrm>
          <a:prstGeom prst="rect">
            <a:avLst/>
          </a:prstGeom>
          <a:noFill/>
        </p:spPr>
        <p:txBody>
          <a:bodyPr wrap="none" rtlCol="0">
            <a:spAutoFit/>
          </a:bodyPr>
          <a:lstStyle/>
          <a:p>
            <a:pPr algn="ctr"/>
            <a:r>
              <a:rPr lang="en-US" sz="1600" dirty="0" smtClean="0"/>
              <a:t>Mesh </a:t>
            </a:r>
          </a:p>
          <a:p>
            <a:pPr algn="ctr"/>
            <a:r>
              <a:rPr lang="en-US" sz="1600" dirty="0" smtClean="0"/>
              <a:t>interconnect</a:t>
            </a:r>
            <a:endParaRPr lang="en-US" sz="1600" dirty="0"/>
          </a:p>
        </p:txBody>
      </p:sp>
      <p:sp>
        <p:nvSpPr>
          <p:cNvPr id="10"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30846014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(14)</a:t>
            </a:r>
          </a:p>
        </p:txBody>
      </p:sp>
      <p:sp>
        <p:nvSpPr>
          <p:cNvPr id="3" name="TextBox 2"/>
          <p:cNvSpPr txBox="1"/>
          <p:nvPr/>
        </p:nvSpPr>
        <p:spPr>
          <a:xfrm>
            <a:off x="77650" y="507592"/>
            <a:ext cx="8059386" cy="369332"/>
          </a:xfrm>
          <a:prstGeom prst="rect">
            <a:avLst/>
          </a:prstGeom>
          <a:noFill/>
        </p:spPr>
        <p:txBody>
          <a:bodyPr wrap="none" rtlCol="0">
            <a:spAutoFit/>
          </a:bodyPr>
          <a:lstStyle/>
          <a:p>
            <a:r>
              <a:rPr lang="en-US" dirty="0">
                <a:solidFill>
                  <a:schemeClr val="accent6"/>
                </a:solidFill>
              </a:rPr>
              <a:t>g</a:t>
            </a:r>
            <a:r>
              <a:rPr lang="en-US" dirty="0" smtClean="0">
                <a:solidFill>
                  <a:schemeClr val="accent6"/>
                </a:solidFill>
              </a:rPr>
              <a:t>) Use of a scratch pad system cache to increase throughput [105] </a:t>
            </a:r>
            <a:endParaRPr lang="en-US" dirty="0">
              <a:solidFill>
                <a:schemeClr val="accent6"/>
              </a:solidFill>
            </a:endParaRPr>
          </a:p>
        </p:txBody>
      </p:sp>
      <p:sp>
        <p:nvSpPr>
          <p:cNvPr id="5" name="TextBox 4"/>
          <p:cNvSpPr txBox="1"/>
          <p:nvPr/>
        </p:nvSpPr>
        <p:spPr>
          <a:xfrm>
            <a:off x="313769" y="5814265"/>
            <a:ext cx="7498591" cy="907941"/>
          </a:xfrm>
          <a:prstGeom prst="rect">
            <a:avLst/>
          </a:prstGeom>
          <a:noFill/>
        </p:spPr>
        <p:txBody>
          <a:bodyPr wrap="none" rtlCol="0">
            <a:spAutoFit/>
          </a:bodyPr>
          <a:lstStyle/>
          <a:p>
            <a:pPr marL="171450" indent="-171450">
              <a:buFont typeface="Arial" panose="020B0604020202020204" pitchFamily="34" charset="0"/>
              <a:buChar char="•"/>
            </a:pPr>
            <a:r>
              <a:rPr lang="en-US" sz="1200" dirty="0" smtClean="0"/>
              <a:t>Ingress traffic: inbound network </a:t>
            </a:r>
            <a:r>
              <a:rPr lang="en-US" sz="1200" dirty="0"/>
              <a:t>traffic that originates from outside of the network's </a:t>
            </a:r>
            <a:r>
              <a:rPr lang="en-US" sz="1200" dirty="0" smtClean="0"/>
              <a:t>routers</a:t>
            </a:r>
          </a:p>
          <a:p>
            <a:pPr>
              <a:spcAft>
                <a:spcPts val="600"/>
              </a:spcAft>
            </a:pPr>
            <a:r>
              <a:rPr lang="en-US" sz="1200" dirty="0"/>
              <a:t> </a:t>
            </a:r>
            <a:r>
              <a:rPr lang="en-US" sz="1200" dirty="0" smtClean="0"/>
              <a:t>    and </a:t>
            </a:r>
            <a:r>
              <a:rPr lang="en-US" sz="1200" dirty="0"/>
              <a:t>proceeds toward a destination inside of the network. </a:t>
            </a:r>
            <a:endParaRPr lang="en-US" sz="1200" dirty="0" smtClean="0"/>
          </a:p>
          <a:p>
            <a:pPr marL="171450" indent="-171450">
              <a:buFont typeface="Arial" panose="020B0604020202020204" pitchFamily="34" charset="0"/>
              <a:buChar char="•"/>
            </a:pPr>
            <a:r>
              <a:rPr lang="en-US" sz="1200" dirty="0" smtClean="0"/>
              <a:t>Egress traffic: outbound network traffic that originates inside of the network and proceeds </a:t>
            </a:r>
          </a:p>
          <a:p>
            <a:r>
              <a:rPr lang="en-US" sz="1200" dirty="0"/>
              <a:t> </a:t>
            </a:r>
            <a:r>
              <a:rPr lang="en-US" sz="1200" dirty="0" smtClean="0"/>
              <a:t>    to another network.</a:t>
            </a:r>
            <a:endParaRPr lang="en-US" sz="1200" dirty="0"/>
          </a:p>
        </p:txBody>
      </p:sp>
      <p:grpSp>
        <p:nvGrpSpPr>
          <p:cNvPr id="9" name="Group 8"/>
          <p:cNvGrpSpPr/>
          <p:nvPr/>
        </p:nvGrpSpPr>
        <p:grpSpPr>
          <a:xfrm>
            <a:off x="3311125" y="1151856"/>
            <a:ext cx="5671365" cy="4516247"/>
            <a:chOff x="3086100" y="1243685"/>
            <a:chExt cx="5671365" cy="4516247"/>
          </a:xfrm>
        </p:grpSpPr>
        <p:pic>
          <p:nvPicPr>
            <p:cNvPr id="4" name="Picture 3"/>
            <p:cNvPicPr>
              <a:picLocks noChangeAspect="1"/>
            </p:cNvPicPr>
            <p:nvPr/>
          </p:nvPicPr>
          <p:blipFill rotWithShape="1">
            <a:blip r:embed="rId2"/>
            <a:srcRect l="47047" t="19037" r="5794" b="6653"/>
            <a:stretch/>
          </p:blipFill>
          <p:spPr>
            <a:xfrm>
              <a:off x="3315480" y="1243685"/>
              <a:ext cx="5441985" cy="4516247"/>
            </a:xfrm>
            <a:prstGeom prst="rect">
              <a:avLst/>
            </a:prstGeom>
          </p:spPr>
        </p:pic>
        <p:sp>
          <p:nvSpPr>
            <p:cNvPr id="8" name="Rounded Rectangle 7"/>
            <p:cNvSpPr/>
            <p:nvPr/>
          </p:nvSpPr>
          <p:spPr bwMode="auto">
            <a:xfrm>
              <a:off x="3086100" y="1358770"/>
              <a:ext cx="855830" cy="198022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0" name="TextBox 9"/>
          <p:cNvSpPr txBox="1"/>
          <p:nvPr/>
        </p:nvSpPr>
        <p:spPr>
          <a:xfrm>
            <a:off x="266953" y="3023955"/>
            <a:ext cx="2864887" cy="861774"/>
          </a:xfrm>
          <a:prstGeom prst="rect">
            <a:avLst/>
          </a:prstGeom>
          <a:noFill/>
        </p:spPr>
        <p:txBody>
          <a:bodyPr wrap="none" rtlCol="0">
            <a:spAutoFit/>
          </a:bodyPr>
          <a:lstStyle/>
          <a:p>
            <a:pPr marL="285750" indent="-285750">
              <a:buFont typeface="Arial" panose="020B0604020202020204" pitchFamily="34" charset="0"/>
              <a:buChar char="•"/>
            </a:pPr>
            <a:r>
              <a:rPr lang="en-US" sz="1500" dirty="0" smtClean="0"/>
              <a:t>It is termed also as</a:t>
            </a:r>
          </a:p>
          <a:p>
            <a:pPr>
              <a:spcAft>
                <a:spcPts val="600"/>
              </a:spcAft>
            </a:pPr>
            <a:r>
              <a:rPr lang="en-US" sz="1500" dirty="0"/>
              <a:t> </a:t>
            </a:r>
            <a:r>
              <a:rPr lang="en-US" sz="1500" dirty="0" smtClean="0"/>
              <a:t>     </a:t>
            </a:r>
            <a:r>
              <a:rPr lang="en-US" sz="1500" dirty="0" smtClean="0">
                <a:solidFill>
                  <a:srgbClr val="FF0000"/>
                </a:solidFill>
              </a:rPr>
              <a:t>Agile cache</a:t>
            </a:r>
            <a:r>
              <a:rPr lang="en-US" sz="1500" dirty="0" smtClean="0"/>
              <a:t>.</a:t>
            </a:r>
          </a:p>
          <a:p>
            <a:pPr marL="285750" indent="-285750">
              <a:spcAft>
                <a:spcPts val="600"/>
              </a:spcAft>
              <a:buFont typeface="Arial" panose="020B0604020202020204" pitchFamily="34" charset="0"/>
              <a:buChar char="•"/>
            </a:pPr>
            <a:r>
              <a:rPr lang="en-US" sz="1500" dirty="0" smtClean="0"/>
              <a:t>It includes a snoop filter.</a:t>
            </a:r>
          </a:p>
        </p:txBody>
      </p:sp>
    </p:spTree>
    <p:extLst>
      <p:ext uri="{BB962C8B-B14F-4D97-AF65-F5344CB8AC3E}">
        <p14:creationId xmlns:p14="http://schemas.microsoft.com/office/powerpoint/2010/main" val="266292793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(13)</a:t>
            </a:r>
          </a:p>
        </p:txBody>
      </p:sp>
      <p:grpSp>
        <p:nvGrpSpPr>
          <p:cNvPr id="12" name="Group 11"/>
          <p:cNvGrpSpPr/>
          <p:nvPr/>
        </p:nvGrpSpPr>
        <p:grpSpPr>
          <a:xfrm>
            <a:off x="3671900" y="918012"/>
            <a:ext cx="5445605" cy="5706626"/>
            <a:chOff x="3541476" y="1223755"/>
            <a:chExt cx="5576029" cy="5326498"/>
          </a:xfrm>
        </p:grpSpPr>
        <p:pic>
          <p:nvPicPr>
            <p:cNvPr id="6" name="Picture 5"/>
            <p:cNvPicPr>
              <a:picLocks noChangeAspect="1"/>
            </p:cNvPicPr>
            <p:nvPr/>
          </p:nvPicPr>
          <p:blipFill rotWithShape="1">
            <a:blip r:embed="rId2"/>
            <a:srcRect l="52953" t="13427" r="1114" b="8750"/>
            <a:stretch/>
          </p:blipFill>
          <p:spPr>
            <a:xfrm>
              <a:off x="3555395" y="1223755"/>
              <a:ext cx="5562110" cy="5326498"/>
            </a:xfrm>
            <a:prstGeom prst="rect">
              <a:avLst/>
            </a:prstGeom>
          </p:spPr>
        </p:pic>
        <p:sp>
          <p:nvSpPr>
            <p:cNvPr id="7" name="Rounded Rectangle 6"/>
            <p:cNvSpPr/>
            <p:nvPr/>
          </p:nvSpPr>
          <p:spPr bwMode="auto">
            <a:xfrm>
              <a:off x="3541476" y="2348880"/>
              <a:ext cx="450785" cy="1395155"/>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9" name="TextBox 8"/>
          <p:cNvSpPr txBox="1"/>
          <p:nvPr/>
        </p:nvSpPr>
        <p:spPr>
          <a:xfrm>
            <a:off x="76106" y="506882"/>
            <a:ext cx="2856872" cy="369332"/>
          </a:xfrm>
          <a:prstGeom prst="rect">
            <a:avLst/>
          </a:prstGeom>
          <a:noFill/>
        </p:spPr>
        <p:txBody>
          <a:bodyPr wrap="none" rtlCol="0">
            <a:spAutoFit/>
          </a:bodyPr>
          <a:lstStyle/>
          <a:p>
            <a:r>
              <a:rPr lang="en-US" dirty="0" smtClean="0">
                <a:solidFill>
                  <a:schemeClr val="accent6"/>
                </a:solidFill>
              </a:rPr>
              <a:t>h) Cache stashing [98]</a:t>
            </a:r>
            <a:endParaRPr lang="en-US" dirty="0">
              <a:solidFill>
                <a:schemeClr val="accent6"/>
              </a:solidFill>
            </a:endParaRPr>
          </a:p>
        </p:txBody>
      </p:sp>
      <p:sp>
        <p:nvSpPr>
          <p:cNvPr id="11" name="TextBox 10"/>
          <p:cNvSpPr txBox="1"/>
          <p:nvPr/>
        </p:nvSpPr>
        <p:spPr>
          <a:xfrm>
            <a:off x="225565" y="1223755"/>
            <a:ext cx="4437433"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t>It </a:t>
            </a:r>
            <a:r>
              <a:rPr lang="en-US" sz="1600" dirty="0" smtClean="0">
                <a:solidFill>
                  <a:srgbClr val="0070C0"/>
                </a:solidFill>
              </a:rPr>
              <a:t>enables reads/writes into the</a:t>
            </a:r>
          </a:p>
          <a:p>
            <a:r>
              <a:rPr lang="en-US" sz="1600" dirty="0" smtClean="0">
                <a:solidFill>
                  <a:srgbClr val="0070C0"/>
                </a:solidFill>
              </a:rPr>
              <a:t>     shared </a:t>
            </a:r>
            <a:r>
              <a:rPr lang="en-US" sz="1600" dirty="0" err="1" smtClean="0">
                <a:solidFill>
                  <a:srgbClr val="0070C0"/>
                </a:solidFill>
              </a:rPr>
              <a:t>L3</a:t>
            </a:r>
            <a:r>
              <a:rPr lang="en-US" sz="1600" dirty="0" smtClean="0">
                <a:solidFill>
                  <a:srgbClr val="0070C0"/>
                </a:solidFill>
              </a:rPr>
              <a:t> cache or per-core </a:t>
            </a:r>
          </a:p>
          <a:p>
            <a:pPr>
              <a:spcAft>
                <a:spcPts val="600"/>
              </a:spcAft>
            </a:pPr>
            <a:r>
              <a:rPr lang="en-US" sz="1600" dirty="0">
                <a:solidFill>
                  <a:srgbClr val="0070C0"/>
                </a:solidFill>
              </a:rPr>
              <a:t> </a:t>
            </a:r>
            <a:r>
              <a:rPr lang="en-US" sz="1600" dirty="0" smtClean="0">
                <a:solidFill>
                  <a:srgbClr val="0070C0"/>
                </a:solidFill>
              </a:rPr>
              <a:t>    </a:t>
            </a:r>
            <a:r>
              <a:rPr lang="en-US" sz="1600" dirty="0" err="1" smtClean="0">
                <a:solidFill>
                  <a:srgbClr val="0070C0"/>
                </a:solidFill>
              </a:rPr>
              <a:t>L2</a:t>
            </a:r>
            <a:r>
              <a:rPr lang="en-US" sz="1600" dirty="0" smtClean="0">
                <a:solidFill>
                  <a:srgbClr val="0070C0"/>
                </a:solidFill>
              </a:rPr>
              <a:t> cache.</a:t>
            </a:r>
          </a:p>
          <a:p>
            <a:pPr marL="285750" indent="-285750">
              <a:buFont typeface="Arial" panose="020B0604020202020204" pitchFamily="34" charset="0"/>
              <a:buChar char="•"/>
            </a:pPr>
            <a:r>
              <a:rPr lang="en-US" sz="1600" dirty="0" smtClean="0"/>
              <a:t>It allows closely coupled accelerators</a:t>
            </a:r>
          </a:p>
          <a:p>
            <a:r>
              <a:rPr lang="en-US" sz="1600" dirty="0" smtClean="0"/>
              <a:t>     and I/O agents to access the CPU</a:t>
            </a:r>
          </a:p>
          <a:p>
            <a:r>
              <a:rPr lang="en-US" sz="1600" dirty="0" smtClean="0"/>
              <a:t>     memory via the </a:t>
            </a:r>
            <a:r>
              <a:rPr lang="en-US" sz="1600" dirty="0" err="1" smtClean="0"/>
              <a:t>AMBA</a:t>
            </a:r>
            <a:r>
              <a:rPr lang="en-US" sz="1600" dirty="0" smtClean="0"/>
              <a:t> 5 CHI (PP) or </a:t>
            </a:r>
          </a:p>
          <a:p>
            <a:pPr>
              <a:spcAft>
                <a:spcPts val="600"/>
              </a:spcAft>
            </a:pPr>
            <a:r>
              <a:rPr lang="en-US" sz="1600" dirty="0"/>
              <a:t> </a:t>
            </a:r>
            <a:r>
              <a:rPr lang="en-US" sz="1600" dirty="0" smtClean="0"/>
              <a:t>    </a:t>
            </a:r>
            <a:r>
              <a:rPr lang="en-US" sz="1600" dirty="0" err="1" smtClean="0"/>
              <a:t>ACP</a:t>
            </a:r>
            <a:r>
              <a:rPr lang="en-US" sz="1600" dirty="0" smtClean="0"/>
              <a:t> port.</a:t>
            </a:r>
          </a:p>
          <a:p>
            <a:pPr marL="285750" indent="-285750">
              <a:buFont typeface="Arial" panose="020B0604020202020204" pitchFamily="34" charset="0"/>
              <a:buChar char="•"/>
            </a:pPr>
            <a:r>
              <a:rPr lang="en-US" sz="1600" dirty="0" smtClean="0"/>
              <a:t>Cache stashing increases throughput. </a:t>
            </a:r>
            <a:endParaRPr lang="en-US" sz="1600" dirty="0"/>
          </a:p>
        </p:txBody>
      </p:sp>
    </p:spTree>
    <p:extLst>
      <p:ext uri="{BB962C8B-B14F-4D97-AF65-F5344CB8AC3E}">
        <p14:creationId xmlns:p14="http://schemas.microsoft.com/office/powerpoint/2010/main" val="32645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 calcmode="lin" valueType="num">
                                      <p:cBhvr additive="base">
                                        <p:cTn id="1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anim calcmode="lin" valueType="num">
                                      <p:cBhvr additive="base">
                                        <p:cTn id="15"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 calcmode="lin" valueType="num">
                                      <p:cBhvr additive="base">
                                        <p:cTn id="1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anim calcmode="lin" valueType="num">
                                      <p:cBhvr additive="base">
                                        <p:cTn id="2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(19)</a:t>
            </a:r>
          </a:p>
        </p:txBody>
      </p:sp>
      <p:pic>
        <p:nvPicPr>
          <p:cNvPr id="4" name="Picture 3"/>
          <p:cNvPicPr>
            <a:picLocks noChangeAspect="1"/>
          </p:cNvPicPr>
          <p:nvPr/>
        </p:nvPicPr>
        <p:blipFill rotWithShape="1">
          <a:blip r:embed="rId2"/>
          <a:srcRect t="30313"/>
          <a:stretch/>
        </p:blipFill>
        <p:spPr>
          <a:xfrm>
            <a:off x="161510" y="1174086"/>
            <a:ext cx="8747207" cy="5153217"/>
          </a:xfrm>
          <a:prstGeom prst="rect">
            <a:avLst/>
          </a:prstGeom>
        </p:spPr>
      </p:pic>
      <p:sp>
        <p:nvSpPr>
          <p:cNvPr id="5" name="TextBox 4"/>
          <p:cNvSpPr txBox="1"/>
          <p:nvPr/>
        </p:nvSpPr>
        <p:spPr>
          <a:xfrm>
            <a:off x="77698" y="508098"/>
            <a:ext cx="7683065" cy="369332"/>
          </a:xfrm>
          <a:prstGeom prst="rect">
            <a:avLst/>
          </a:prstGeom>
          <a:noFill/>
        </p:spPr>
        <p:txBody>
          <a:bodyPr wrap="none" rtlCol="0">
            <a:spAutoFit/>
          </a:bodyPr>
          <a:lstStyle/>
          <a:p>
            <a:r>
              <a:rPr lang="en-US" dirty="0" smtClean="0">
                <a:solidFill>
                  <a:schemeClr val="accent6"/>
                </a:solidFill>
              </a:rPr>
              <a:t>Use of the mesh interconnect (</a:t>
            </a:r>
            <a:r>
              <a:rPr lang="en-US" dirty="0" err="1" smtClean="0">
                <a:solidFill>
                  <a:schemeClr val="accent6"/>
                </a:solidFill>
              </a:rPr>
              <a:t>CMN</a:t>
            </a:r>
            <a:r>
              <a:rPr lang="en-US" dirty="0" smtClean="0">
                <a:solidFill>
                  <a:schemeClr val="accent6"/>
                </a:solidFill>
              </a:rPr>
              <a:t>-600) to build a server [112]</a:t>
            </a:r>
            <a:endParaRPr lang="en-US" dirty="0">
              <a:solidFill>
                <a:schemeClr val="accent6"/>
              </a:solidFill>
            </a:endParaRP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1804864479"/>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a:t>
            </a:r>
            <a:r>
              <a:rPr lang="hu-HU" dirty="0">
                <a:solidFill>
                  <a:srgbClr val="FFFFFF"/>
                </a:solidFill>
              </a:rPr>
              <a:t>.</a:t>
            </a:r>
            <a:r>
              <a:rPr lang="en-US" dirty="0">
                <a:solidFill>
                  <a:srgbClr val="FFFFFF"/>
                </a:solidFill>
              </a:rPr>
              <a:t>2</a:t>
            </a:r>
            <a:r>
              <a:rPr lang="hu-HU" dirty="0">
                <a:solidFill>
                  <a:srgbClr val="FFFFFF"/>
                </a:solidFill>
              </a:rPr>
              <a:t> </a:t>
            </a:r>
            <a:r>
              <a:rPr lang="en-US" dirty="0" err="1">
                <a:solidFill>
                  <a:srgbClr val="FFFFFF"/>
                </a:solidFill>
              </a:rPr>
              <a:t>DynamIQ</a:t>
            </a:r>
            <a:r>
              <a:rPr lang="en-US" dirty="0">
                <a:solidFill>
                  <a:srgbClr val="FFFFFF"/>
                </a:solidFill>
              </a:rPr>
              <a:t> core clusters (20)</a:t>
            </a:r>
          </a:p>
        </p:txBody>
      </p:sp>
      <p:pic>
        <p:nvPicPr>
          <p:cNvPr id="3" name="Picture 2"/>
          <p:cNvPicPr>
            <a:picLocks noChangeAspect="1"/>
          </p:cNvPicPr>
          <p:nvPr/>
        </p:nvPicPr>
        <p:blipFill rotWithShape="1">
          <a:blip r:embed="rId2"/>
          <a:srcRect t="14773" r="9641" b="8388"/>
          <a:stretch/>
        </p:blipFill>
        <p:spPr>
          <a:xfrm>
            <a:off x="-1" y="1418182"/>
            <a:ext cx="9129939" cy="4230470"/>
          </a:xfrm>
          <a:prstGeom prst="rect">
            <a:avLst/>
          </a:prstGeom>
        </p:spPr>
      </p:pic>
      <p:sp>
        <p:nvSpPr>
          <p:cNvPr id="5" name="TextBox 4"/>
          <p:cNvSpPr txBox="1"/>
          <p:nvPr/>
        </p:nvSpPr>
        <p:spPr>
          <a:xfrm>
            <a:off x="77698" y="508096"/>
            <a:ext cx="8662756" cy="646331"/>
          </a:xfrm>
          <a:prstGeom prst="rect">
            <a:avLst/>
          </a:prstGeom>
          <a:noFill/>
        </p:spPr>
        <p:txBody>
          <a:bodyPr wrap="none" rtlCol="0">
            <a:spAutoFit/>
          </a:bodyPr>
          <a:lstStyle/>
          <a:p>
            <a:r>
              <a:rPr lang="en-US" dirty="0" smtClean="0">
                <a:solidFill>
                  <a:schemeClr val="accent6"/>
                </a:solidFill>
              </a:rPr>
              <a:t>Use of a previous ring interconnect (CCI-550) to build premium mobile</a:t>
            </a:r>
          </a:p>
          <a:p>
            <a:r>
              <a:rPr lang="en-US" dirty="0">
                <a:solidFill>
                  <a:schemeClr val="accent6"/>
                </a:solidFill>
              </a:rPr>
              <a:t> </a:t>
            </a:r>
            <a:r>
              <a:rPr lang="en-US" dirty="0" smtClean="0">
                <a:solidFill>
                  <a:schemeClr val="accent6"/>
                </a:solidFill>
              </a:rPr>
              <a:t> systems for 2018 [108]</a:t>
            </a:r>
            <a:endParaRPr lang="en-US" dirty="0">
              <a:solidFill>
                <a:schemeClr val="accent6"/>
              </a:solidFill>
            </a:endParaRPr>
          </a:p>
        </p:txBody>
      </p:sp>
      <p:sp>
        <p:nvSpPr>
          <p:cNvPr id="6" name="TextBox 5"/>
          <p:cNvSpPr txBox="1"/>
          <p:nvPr/>
        </p:nvSpPr>
        <p:spPr>
          <a:xfrm>
            <a:off x="89611" y="5711768"/>
            <a:ext cx="8018542" cy="1092607"/>
          </a:xfrm>
          <a:prstGeom prst="rect">
            <a:avLst/>
          </a:prstGeom>
          <a:noFill/>
        </p:spPr>
        <p:txBody>
          <a:bodyPr wrap="none" rtlCol="0">
            <a:spAutoFit/>
          </a:bodyPr>
          <a:lstStyle/>
          <a:p>
            <a:pPr>
              <a:spcAft>
                <a:spcPts val="200"/>
              </a:spcAft>
            </a:pPr>
            <a:r>
              <a:rPr lang="en-US" sz="1500" dirty="0" smtClean="0"/>
              <a:t>CCI-550:  Cache Coherent interconnect</a:t>
            </a:r>
          </a:p>
          <a:p>
            <a:pPr>
              <a:spcAft>
                <a:spcPts val="200"/>
              </a:spcAft>
            </a:pPr>
            <a:r>
              <a:rPr lang="en-US" sz="1500" dirty="0" err="1" smtClean="0"/>
              <a:t>MMU</a:t>
            </a:r>
            <a:r>
              <a:rPr lang="en-US" sz="1500" dirty="0" smtClean="0"/>
              <a:t>-500: Memory Management Unit (responsible for virtualization and caching)</a:t>
            </a:r>
          </a:p>
          <a:p>
            <a:pPr>
              <a:spcAft>
                <a:spcPts val="200"/>
              </a:spcAft>
            </a:pPr>
            <a:r>
              <a:rPr lang="en-US" sz="1500" dirty="0" err="1" smtClean="0"/>
              <a:t>NIC</a:t>
            </a:r>
            <a:r>
              <a:rPr lang="en-US" sz="1500" dirty="0" smtClean="0"/>
              <a:t>-450:  Network Interconnect (interface converter)</a:t>
            </a:r>
          </a:p>
          <a:p>
            <a:pPr>
              <a:spcAft>
                <a:spcPts val="200"/>
              </a:spcAft>
            </a:pPr>
            <a:r>
              <a:rPr lang="en-US" sz="1500" dirty="0" err="1" smtClean="0"/>
              <a:t>GIC</a:t>
            </a:r>
            <a:r>
              <a:rPr lang="en-US" sz="1500" dirty="0" smtClean="0"/>
              <a:t>-600:  General Interrupt Controller </a:t>
            </a:r>
            <a:endParaRPr lang="en-US" sz="1500" dirty="0"/>
          </a:p>
        </p:txBody>
      </p:sp>
      <p:sp>
        <p:nvSpPr>
          <p:cNvPr id="4" name="TextBox 3"/>
          <p:cNvSpPr txBox="1"/>
          <p:nvPr/>
        </p:nvSpPr>
        <p:spPr>
          <a:xfrm>
            <a:off x="4436985" y="6489340"/>
            <a:ext cx="3205108" cy="323165"/>
          </a:xfrm>
          <a:prstGeom prst="rect">
            <a:avLst/>
          </a:prstGeom>
          <a:noFill/>
        </p:spPr>
        <p:txBody>
          <a:bodyPr wrap="none" rtlCol="0">
            <a:spAutoFit/>
          </a:bodyPr>
          <a:lstStyle/>
          <a:p>
            <a:r>
              <a:rPr lang="en-US" sz="1500" dirty="0" smtClean="0"/>
              <a:t>SCP: System Control Processor</a:t>
            </a:r>
            <a:endParaRPr lang="en-US" sz="1500" dirty="0"/>
          </a:p>
        </p:txBody>
      </p:sp>
      <p:sp>
        <p:nvSpPr>
          <p:cNvPr id="8"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05876401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6.3 The </a:t>
            </a:r>
            <a:r>
              <a:rPr lang="hu-HU" sz="1900" dirty="0" smtClean="0">
                <a:solidFill>
                  <a:srgbClr val="FFFFFF"/>
                </a:solidFill>
              </a:rPr>
              <a:t>high performance</a:t>
            </a:r>
            <a:r>
              <a:rPr lang="en-US" sz="1900" dirty="0" smtClean="0">
                <a:solidFill>
                  <a:srgbClr val="FFFFFF"/>
                </a:solidFill>
              </a:rPr>
              <a:t> Cortex-</a:t>
            </a:r>
            <a:r>
              <a:rPr lang="en-US" sz="1900" dirty="0" err="1" smtClean="0">
                <a:solidFill>
                  <a:srgbClr val="FFFFFF"/>
                </a:solidFill>
              </a:rPr>
              <a:t>A75</a:t>
            </a:r>
            <a:endParaRPr lang="hu-HU" sz="1900" dirty="0">
              <a:solidFill>
                <a:srgbClr val="FFFFFF"/>
              </a:solidFill>
            </a:endParaRPr>
          </a:p>
        </p:txBody>
      </p:sp>
      <p:sp>
        <p:nvSpPr>
          <p:cNvPr id="2" name="TextBox 1"/>
          <p:cNvSpPr txBox="1"/>
          <p:nvPr/>
        </p:nvSpPr>
        <p:spPr>
          <a:xfrm>
            <a:off x="3066881" y="2384593"/>
            <a:ext cx="2855269" cy="369332"/>
          </a:xfrm>
          <a:prstGeom prst="rect">
            <a:avLst/>
          </a:prstGeom>
          <a:noFill/>
        </p:spPr>
        <p:txBody>
          <a:bodyPr wrap="none" rtlCol="0">
            <a:spAutoFit/>
          </a:bodyPr>
          <a:lstStyle/>
          <a:p>
            <a:r>
              <a:rPr lang="en-US" dirty="0" smtClean="0">
                <a:solidFill>
                  <a:schemeClr val="bg1"/>
                </a:solidFill>
              </a:rPr>
              <a:t>(It won't be discussed)</a:t>
            </a:r>
            <a:endParaRPr lang="en-US" dirty="0">
              <a:solidFill>
                <a:schemeClr val="bg1"/>
              </a:solidFill>
            </a:endParaRPr>
          </a:p>
        </p:txBody>
      </p:sp>
    </p:spTree>
    <p:extLst>
      <p:ext uri="{BB962C8B-B14F-4D97-AF65-F5344CB8AC3E}">
        <p14:creationId xmlns:p14="http://schemas.microsoft.com/office/powerpoint/2010/main" val="2166976082"/>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71" y="507236"/>
            <a:ext cx="4924681" cy="369332"/>
          </a:xfrm>
          <a:prstGeom prst="rect">
            <a:avLst/>
          </a:prstGeom>
          <a:noFill/>
        </p:spPr>
        <p:txBody>
          <a:bodyPr wrap="none" rtlCol="0">
            <a:spAutoFit/>
          </a:bodyPr>
          <a:lstStyle/>
          <a:p>
            <a:r>
              <a:rPr lang="en-US" dirty="0">
                <a:solidFill>
                  <a:schemeClr val="accent6"/>
                </a:solidFill>
              </a:rPr>
              <a:t>6.3 The high performance </a:t>
            </a:r>
            <a:r>
              <a:rPr lang="en-US" dirty="0" smtClean="0">
                <a:solidFill>
                  <a:schemeClr val="accent6"/>
                </a:solidFill>
              </a:rPr>
              <a:t>Cortex-</a:t>
            </a:r>
            <a:r>
              <a:rPr lang="en-US" dirty="0" err="1" smtClean="0">
                <a:solidFill>
                  <a:schemeClr val="accent6"/>
                </a:solidFill>
              </a:rPr>
              <a:t>A75</a:t>
            </a:r>
            <a:r>
              <a:rPr lang="en-US" dirty="0" smtClean="0">
                <a:solidFill>
                  <a:schemeClr val="accent6"/>
                </a:solidFill>
              </a:rPr>
              <a:t> -1</a:t>
            </a:r>
            <a:endParaRPr lang="en-US" dirty="0">
              <a:solidFill>
                <a:schemeClr val="accent6"/>
              </a:solidFill>
            </a:endParaRPr>
          </a:p>
        </p:txBody>
      </p:sp>
      <p:sp>
        <p:nvSpPr>
          <p:cNvPr id="2" name="Title 1"/>
          <p:cNvSpPr>
            <a:spLocks noGrp="1"/>
          </p:cNvSpPr>
          <p:nvPr>
            <p:ph type="title"/>
          </p:nvPr>
        </p:nvSpPr>
        <p:spPr/>
        <p:txBody>
          <a:bodyPr/>
          <a:lstStyle/>
          <a:p>
            <a:r>
              <a:rPr lang="en-US" dirty="0">
                <a:solidFill>
                  <a:srgbClr val="FFFFFF"/>
                </a:solidFill>
              </a:rPr>
              <a:t>6.3 The high performance Cortex-A75 (1)</a:t>
            </a:r>
            <a:endParaRPr lang="en-US" dirty="0"/>
          </a:p>
        </p:txBody>
      </p:sp>
      <p:pic>
        <p:nvPicPr>
          <p:cNvPr id="8"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9" name="Rounded Rectangle 8"/>
          <p:cNvSpPr/>
          <p:nvPr/>
        </p:nvSpPr>
        <p:spPr bwMode="auto">
          <a:xfrm>
            <a:off x="5054570" y="1583795"/>
            <a:ext cx="1530170" cy="124374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1" name="TextBox 10"/>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2" name="TextBox 11"/>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Tree>
    <p:extLst>
      <p:ext uri="{BB962C8B-B14F-4D97-AF65-F5344CB8AC3E}">
        <p14:creationId xmlns:p14="http://schemas.microsoft.com/office/powerpoint/2010/main" val="723530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a:t>
            </a:r>
            <a:r>
              <a:rPr lang="hu-HU" dirty="0">
                <a:solidFill>
                  <a:srgbClr val="FFFFFF"/>
                </a:solidFill>
              </a:rPr>
              <a:t>)</a:t>
            </a:r>
          </a:p>
        </p:txBody>
      </p:sp>
      <p:sp>
        <p:nvSpPr>
          <p:cNvPr id="22" name="Rectangle 21"/>
          <p:cNvSpPr/>
          <p:nvPr/>
        </p:nvSpPr>
        <p:spPr>
          <a:xfrm>
            <a:off x="74245" y="506125"/>
            <a:ext cx="8550611" cy="723275"/>
          </a:xfrm>
          <a:prstGeom prst="rect">
            <a:avLst/>
          </a:prstGeom>
        </p:spPr>
        <p:txBody>
          <a:bodyPr wrap="square">
            <a:spAutoFit/>
          </a:bodyPr>
          <a:lstStyle/>
          <a:p>
            <a:pPr lvl="0">
              <a:spcAft>
                <a:spcPts val="600"/>
              </a:spcAft>
            </a:pPr>
            <a:r>
              <a:rPr lang="hu-HU" dirty="0" smtClean="0">
                <a:solidFill>
                  <a:srgbClr val="333399"/>
                </a:solidFill>
              </a:rPr>
              <a:t>2.2 ISA</a:t>
            </a:r>
            <a:r>
              <a:rPr lang="en-US" dirty="0" smtClean="0">
                <a:solidFill>
                  <a:srgbClr val="333399"/>
                </a:solidFill>
              </a:rPr>
              <a:t> extensions</a:t>
            </a:r>
            <a:r>
              <a:rPr lang="hu-HU" dirty="0" smtClean="0">
                <a:solidFill>
                  <a:srgbClr val="333399"/>
                </a:solidFill>
              </a:rPr>
              <a:t> introduced</a:t>
            </a:r>
            <a:r>
              <a:rPr lang="en-US" dirty="0" smtClean="0">
                <a:solidFill>
                  <a:srgbClr val="333399"/>
                </a:solidFill>
              </a:rPr>
              <a:t> to </a:t>
            </a:r>
            <a:r>
              <a:rPr lang="hu-HU" dirty="0">
                <a:solidFill>
                  <a:srgbClr val="333399"/>
                </a:solidFill>
              </a:rPr>
              <a:t>enhance </a:t>
            </a:r>
            <a:r>
              <a:rPr lang="hu-HU" dirty="0" smtClean="0">
                <a:solidFill>
                  <a:srgbClr val="333399"/>
                </a:solidFill>
              </a:rPr>
              <a:t>compute capabilities</a:t>
            </a:r>
          </a:p>
          <a:p>
            <a:pPr lvl="0">
              <a:spcAft>
                <a:spcPts val="600"/>
              </a:spcAft>
            </a:pPr>
            <a:r>
              <a:rPr lang="hu-HU" dirty="0" smtClean="0">
                <a:solidFill>
                  <a:srgbClr val="333399"/>
                </a:solidFill>
              </a:rPr>
              <a:t>2.2.1 Overview</a:t>
            </a:r>
            <a:endParaRPr lang="en-US" dirty="0">
              <a:solidFill>
                <a:srgbClr val="333399"/>
              </a:solidFill>
            </a:endParaRPr>
          </a:p>
        </p:txBody>
      </p:sp>
      <p:grpSp>
        <p:nvGrpSpPr>
          <p:cNvPr id="17" name="Group 16"/>
          <p:cNvGrpSpPr/>
          <p:nvPr/>
        </p:nvGrpSpPr>
        <p:grpSpPr>
          <a:xfrm>
            <a:off x="29701" y="1493785"/>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123410" y="2278117"/>
            <a:ext cx="2076797"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4594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408" y="956052"/>
            <a:ext cx="8580426"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05/2017</a:t>
            </a:r>
            <a:r>
              <a:rPr lang="en-US" sz="1600" dirty="0" smtClean="0">
                <a:solidFill>
                  <a:srgbClr val="000000"/>
                </a:solidFill>
              </a:rPr>
              <a:t>: </a:t>
            </a:r>
            <a:r>
              <a:rPr lang="en-US" sz="1600" dirty="0" smtClean="0">
                <a:solidFill>
                  <a:srgbClr val="0070C0"/>
                </a:solidFill>
              </a:rPr>
              <a:t>Announced </a:t>
            </a:r>
            <a:r>
              <a:rPr lang="en-US" sz="1600" dirty="0" smtClean="0">
                <a:solidFill>
                  <a:srgbClr val="000000"/>
                </a:solidFill>
              </a:rPr>
              <a:t>along with the high-efficiency midrange Cortex-</a:t>
            </a:r>
            <a:r>
              <a:rPr lang="en-US" sz="1600" dirty="0" err="1" smtClean="0">
                <a:solidFill>
                  <a:srgbClr val="000000"/>
                </a:solidFill>
              </a:rPr>
              <a:t>A55</a:t>
            </a:r>
            <a:r>
              <a:rPr lang="en-US" sz="1600" dirty="0" smtClean="0">
                <a:solidFill>
                  <a:srgbClr val="000000"/>
                </a:solidFill>
              </a:rPr>
              <a:t> and </a:t>
            </a:r>
          </a:p>
          <a:p>
            <a:pPr>
              <a:spcAft>
                <a:spcPts val="600"/>
              </a:spcAft>
              <a:buClr>
                <a:srgbClr val="000000"/>
              </a:buClr>
            </a:pPr>
            <a:r>
              <a:rPr lang="en-US" sz="1600" dirty="0">
                <a:solidFill>
                  <a:srgbClr val="000000"/>
                </a:solidFill>
              </a:rPr>
              <a:t> </a:t>
            </a:r>
            <a:r>
              <a:rPr lang="en-US" sz="1600" dirty="0" smtClean="0">
                <a:solidFill>
                  <a:srgbClr val="000000"/>
                </a:solidFill>
              </a:rPr>
              <a:t>     the MALI 72 GPU.</a:t>
            </a:r>
          </a:p>
          <a:p>
            <a:pPr marL="285750" indent="-285750">
              <a:spcAft>
                <a:spcPts val="600"/>
              </a:spcAft>
              <a:buClr>
                <a:srgbClr val="000000"/>
              </a:buClr>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Target process technology: </a:t>
            </a:r>
            <a:r>
              <a:rPr lang="en-US" sz="1600" dirty="0" smtClean="0">
                <a:solidFill>
                  <a:srgbClr val="0070C0"/>
                </a:solidFill>
                <a:ea typeface="Verdana" panose="020B0604030504040204" pitchFamily="34" charset="0"/>
                <a:cs typeface="Verdana" panose="020B0604030504040204" pitchFamily="34" charset="0"/>
              </a:rPr>
              <a:t>10 nm</a:t>
            </a:r>
            <a:r>
              <a:rPr lang="en-US" sz="1600" dirty="0" smtClean="0">
                <a:solidFill>
                  <a:srgbClr val="000000"/>
                </a:solidFill>
                <a:ea typeface="Verdana" panose="020B0604030504040204" pitchFamily="34" charset="0"/>
                <a:cs typeface="Verdana" panose="020B0604030504040204" pitchFamily="34" charset="0"/>
              </a:rPr>
              <a:t>. </a:t>
            </a:r>
          </a:p>
        </p:txBody>
      </p:sp>
      <p:sp>
        <p:nvSpPr>
          <p:cNvPr id="4" name="Rectangle 3"/>
          <p:cNvSpPr/>
          <p:nvPr/>
        </p:nvSpPr>
        <p:spPr>
          <a:xfrm>
            <a:off x="75533" y="507784"/>
            <a:ext cx="4546373" cy="369332"/>
          </a:xfrm>
          <a:prstGeom prst="rect">
            <a:avLst/>
          </a:prstGeom>
        </p:spPr>
        <p:txBody>
          <a:bodyPr wrap="none">
            <a:spAutoFit/>
          </a:bodyPr>
          <a:lstStyle/>
          <a:p>
            <a:r>
              <a:rPr lang="en-US" dirty="0" smtClean="0">
                <a:solidFill>
                  <a:srgbClr val="2D2D8A"/>
                </a:solidFill>
              </a:rPr>
              <a:t>The high </a:t>
            </a:r>
            <a:r>
              <a:rPr lang="hu-HU" dirty="0" smtClean="0">
                <a:solidFill>
                  <a:srgbClr val="2D2D8A"/>
                </a:solidFill>
              </a:rPr>
              <a:t>p</a:t>
            </a:r>
            <a:r>
              <a:rPr lang="en-US" dirty="0" err="1" smtClean="0">
                <a:solidFill>
                  <a:srgbClr val="2D2D8A"/>
                </a:solidFill>
              </a:rPr>
              <a:t>erformance</a:t>
            </a:r>
            <a:r>
              <a:rPr lang="hu-HU" dirty="0" smtClean="0">
                <a:solidFill>
                  <a:srgbClr val="2D2D8A"/>
                </a:solidFill>
              </a:rPr>
              <a:t> </a:t>
            </a:r>
            <a:r>
              <a:rPr lang="en-US" dirty="0" smtClean="0">
                <a:solidFill>
                  <a:srgbClr val="2D2D8A"/>
                </a:solidFill>
              </a:rPr>
              <a:t>Cortex-</a:t>
            </a:r>
            <a:r>
              <a:rPr lang="en-US" dirty="0" err="1" smtClean="0">
                <a:solidFill>
                  <a:srgbClr val="2D2D8A"/>
                </a:solidFill>
              </a:rPr>
              <a:t>A75</a:t>
            </a:r>
            <a:r>
              <a:rPr lang="en-US" dirty="0" smtClean="0">
                <a:solidFill>
                  <a:srgbClr val="2D2D8A"/>
                </a:solidFill>
              </a:rPr>
              <a:t> -2 </a:t>
            </a:r>
            <a:endParaRPr lang="en-US" dirty="0">
              <a:solidFill>
                <a:srgbClr val="00000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(2)</a:t>
            </a: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370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(3)</a:t>
            </a:r>
          </a:p>
        </p:txBody>
      </p:sp>
      <p:sp>
        <p:nvSpPr>
          <p:cNvPr id="4" name="TextBox 3"/>
          <p:cNvSpPr txBox="1"/>
          <p:nvPr/>
        </p:nvSpPr>
        <p:spPr>
          <a:xfrm>
            <a:off x="69011" y="507793"/>
            <a:ext cx="8953028" cy="369332"/>
          </a:xfrm>
          <a:prstGeom prst="rect">
            <a:avLst/>
          </a:prstGeom>
          <a:noFill/>
        </p:spPr>
        <p:txBody>
          <a:bodyPr wrap="none" rtlCol="0">
            <a:spAutoFit/>
          </a:bodyPr>
          <a:lstStyle/>
          <a:p>
            <a:pPr fontAlgn="base"/>
            <a:r>
              <a:rPr lang="en-US" dirty="0" smtClean="0">
                <a:solidFill>
                  <a:schemeClr val="accent6"/>
                </a:solidFill>
                <a:latin typeface="+mj-lt"/>
              </a:rPr>
              <a:t>The Cortex-</a:t>
            </a:r>
            <a:r>
              <a:rPr lang="en-US" dirty="0" err="1" smtClean="0">
                <a:solidFill>
                  <a:schemeClr val="accent6"/>
                </a:solidFill>
                <a:latin typeface="+mj-lt"/>
              </a:rPr>
              <a:t>A75</a:t>
            </a:r>
            <a:r>
              <a:rPr lang="en-US" dirty="0" smtClean="0">
                <a:solidFill>
                  <a:schemeClr val="accent6"/>
                </a:solidFill>
                <a:latin typeface="+mj-lt"/>
              </a:rPr>
              <a:t> as the building block of </a:t>
            </a:r>
            <a:r>
              <a:rPr lang="en-US" dirty="0" err="1" smtClean="0">
                <a:solidFill>
                  <a:schemeClr val="accent6"/>
                </a:solidFill>
                <a:latin typeface="+mj-lt"/>
              </a:rPr>
              <a:t>ARM's</a:t>
            </a:r>
            <a:r>
              <a:rPr lang="en-US" dirty="0" smtClean="0">
                <a:solidFill>
                  <a:schemeClr val="accent6"/>
                </a:solidFill>
                <a:latin typeface="+mj-lt"/>
              </a:rPr>
              <a:t> </a:t>
            </a:r>
            <a:r>
              <a:rPr lang="en-US" dirty="0" err="1" smtClean="0">
                <a:solidFill>
                  <a:schemeClr val="accent6"/>
                </a:solidFill>
                <a:latin typeface="+mj-lt"/>
              </a:rPr>
              <a:t>DynamIQ</a:t>
            </a:r>
            <a:r>
              <a:rPr lang="en-US" dirty="0" smtClean="0">
                <a:solidFill>
                  <a:schemeClr val="accent6"/>
                </a:solidFill>
                <a:latin typeface="+mj-lt"/>
              </a:rPr>
              <a:t> core clusters [103]</a:t>
            </a:r>
          </a:p>
        </p:txBody>
      </p:sp>
      <p:pic>
        <p:nvPicPr>
          <p:cNvPr id="3" name="Picture 2"/>
          <p:cNvPicPr>
            <a:picLocks noChangeAspect="1"/>
          </p:cNvPicPr>
          <p:nvPr/>
        </p:nvPicPr>
        <p:blipFill rotWithShape="1">
          <a:blip r:embed="rId2"/>
          <a:srcRect b="1799"/>
          <a:stretch/>
        </p:blipFill>
        <p:spPr>
          <a:xfrm>
            <a:off x="1236882" y="1106851"/>
            <a:ext cx="5953553" cy="5079448"/>
          </a:xfrm>
          <a:prstGeom prst="rect">
            <a:avLst/>
          </a:prstGeom>
        </p:spPr>
      </p:pic>
      <p:sp>
        <p:nvSpPr>
          <p:cNvPr id="8" name="Rectangle 7"/>
          <p:cNvSpPr/>
          <p:nvPr/>
        </p:nvSpPr>
        <p:spPr bwMode="auto">
          <a:xfrm>
            <a:off x="1308496" y="4263369"/>
            <a:ext cx="5838970"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15" name="Group 14"/>
          <p:cNvGrpSpPr/>
          <p:nvPr/>
        </p:nvGrpSpPr>
        <p:grpSpPr>
          <a:xfrm>
            <a:off x="1017263" y="4187172"/>
            <a:ext cx="6345047" cy="1595712"/>
            <a:chOff x="-121024" y="4105838"/>
            <a:chExt cx="5957048" cy="1595712"/>
          </a:xfrm>
        </p:grpSpPr>
        <p:pic>
          <p:nvPicPr>
            <p:cNvPr id="9" name="Picture 8"/>
            <p:cNvPicPr>
              <a:picLocks noChangeAspect="1"/>
            </p:cNvPicPr>
            <p:nvPr/>
          </p:nvPicPr>
          <p:blipFill rotWithShape="1">
            <a:blip r:embed="rId2"/>
            <a:srcRect l="8397" t="80380" b="2530"/>
            <a:stretch/>
          </p:blipFill>
          <p:spPr>
            <a:xfrm>
              <a:off x="215044" y="5002305"/>
              <a:ext cx="5456837" cy="699245"/>
            </a:xfrm>
            <a:prstGeom prst="rect">
              <a:avLst/>
            </a:prstGeom>
          </p:spPr>
        </p:pic>
        <p:pic>
          <p:nvPicPr>
            <p:cNvPr id="10" name="Picture 9"/>
            <p:cNvPicPr>
              <a:picLocks noChangeAspect="1"/>
            </p:cNvPicPr>
            <p:nvPr/>
          </p:nvPicPr>
          <p:blipFill rotWithShape="1">
            <a:blip r:embed="rId2"/>
            <a:srcRect t="58032" b="20387"/>
            <a:stretch/>
          </p:blipFill>
          <p:spPr>
            <a:xfrm>
              <a:off x="-121024" y="4105838"/>
              <a:ext cx="5957048" cy="883016"/>
            </a:xfrm>
            <a:prstGeom prst="rect">
              <a:avLst/>
            </a:prstGeom>
          </p:spPr>
        </p:pic>
      </p:grpSp>
      <p:sp>
        <p:nvSpPr>
          <p:cNvPr id="25" name="TextBox 24"/>
          <p:cNvSpPr txBox="1"/>
          <p:nvPr/>
        </p:nvSpPr>
        <p:spPr>
          <a:xfrm>
            <a:off x="341530" y="5979186"/>
            <a:ext cx="5545301" cy="600164"/>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smtClean="0">
                <a:latin typeface="+mj-lt"/>
              </a:rPr>
              <a:t>Implements the </a:t>
            </a:r>
            <a:r>
              <a:rPr lang="en-US" sz="1400" dirty="0" err="1" smtClean="0">
                <a:latin typeface="+mj-lt"/>
              </a:rPr>
              <a:t>ARMv8.2</a:t>
            </a:r>
            <a:r>
              <a:rPr lang="en-US" sz="1400" dirty="0" smtClean="0">
                <a:latin typeface="+mj-lt"/>
              </a:rPr>
              <a:t> ISA</a:t>
            </a:r>
          </a:p>
          <a:p>
            <a:pPr marL="285750" indent="-285750" fontAlgn="base">
              <a:spcAft>
                <a:spcPts val="600"/>
              </a:spcAft>
              <a:buFont typeface="Arial" panose="020B0604020202020204" pitchFamily="34" charset="0"/>
              <a:buChar char="•"/>
            </a:pPr>
            <a:r>
              <a:rPr lang="en-US" sz="1400" dirty="0" smtClean="0">
                <a:latin typeface="+mj-lt"/>
              </a:rPr>
              <a:t> Up to 8 cores (up to 4 Cortex-</a:t>
            </a:r>
            <a:r>
              <a:rPr lang="en-US" sz="1400" dirty="0" err="1" smtClean="0">
                <a:latin typeface="+mj-lt"/>
              </a:rPr>
              <a:t>A75</a:t>
            </a:r>
            <a:r>
              <a:rPr lang="en-US" sz="1400" dirty="0" smtClean="0">
                <a:latin typeface="+mj-lt"/>
              </a:rPr>
              <a:t>, up to 8 Cortex-</a:t>
            </a:r>
            <a:r>
              <a:rPr lang="en-US" sz="1400" dirty="0" err="1" smtClean="0">
                <a:latin typeface="+mj-lt"/>
              </a:rPr>
              <a:t>A55</a:t>
            </a:r>
            <a:r>
              <a:rPr lang="en-US" sz="1400" dirty="0" smtClean="0">
                <a:latin typeface="+mj-lt"/>
              </a:rPr>
              <a:t>)</a:t>
            </a:r>
          </a:p>
        </p:txBody>
      </p:sp>
    </p:spTree>
    <p:extLst>
      <p:ext uri="{BB962C8B-B14F-4D97-AF65-F5344CB8AC3E}">
        <p14:creationId xmlns:p14="http://schemas.microsoft.com/office/powerpoint/2010/main" val="660954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(4)</a:t>
            </a:r>
          </a:p>
        </p:txBody>
      </p:sp>
      <p:pic>
        <p:nvPicPr>
          <p:cNvPr id="3" name="Picture 2"/>
          <p:cNvPicPr>
            <a:picLocks noChangeAspect="1"/>
          </p:cNvPicPr>
          <p:nvPr/>
        </p:nvPicPr>
        <p:blipFill>
          <a:blip r:embed="rId2"/>
          <a:stretch>
            <a:fillRect/>
          </a:stretch>
        </p:blipFill>
        <p:spPr>
          <a:xfrm>
            <a:off x="1776762" y="1138409"/>
            <a:ext cx="4955478" cy="4803522"/>
          </a:xfrm>
          <a:prstGeom prst="rect">
            <a:avLst/>
          </a:prstGeom>
        </p:spPr>
      </p:pic>
      <p:sp>
        <p:nvSpPr>
          <p:cNvPr id="5" name="TextBox 4"/>
          <p:cNvSpPr txBox="1"/>
          <p:nvPr/>
        </p:nvSpPr>
        <p:spPr>
          <a:xfrm>
            <a:off x="6867255" y="4352868"/>
            <a:ext cx="1890261" cy="323165"/>
          </a:xfrm>
          <a:prstGeom prst="rect">
            <a:avLst/>
          </a:prstGeom>
          <a:noFill/>
        </p:spPr>
        <p:txBody>
          <a:bodyPr wrap="none" rtlCol="0">
            <a:spAutoFit/>
          </a:bodyPr>
          <a:lstStyle/>
          <a:p>
            <a:r>
              <a:rPr lang="en-US" sz="1500" dirty="0" smtClean="0"/>
              <a:t>STB: Store Buffer</a:t>
            </a:r>
            <a:endParaRPr lang="en-US" sz="1500" dirty="0"/>
          </a:p>
        </p:txBody>
      </p:sp>
      <p:sp>
        <p:nvSpPr>
          <p:cNvPr id="6" name="TextBox 5"/>
          <p:cNvSpPr txBox="1"/>
          <p:nvPr/>
        </p:nvSpPr>
        <p:spPr>
          <a:xfrm>
            <a:off x="6867255" y="2417653"/>
            <a:ext cx="1902829" cy="553998"/>
          </a:xfrm>
          <a:prstGeom prst="rect">
            <a:avLst/>
          </a:prstGeom>
          <a:noFill/>
        </p:spPr>
        <p:txBody>
          <a:bodyPr wrap="none" rtlCol="0">
            <a:spAutoFit/>
          </a:bodyPr>
          <a:lstStyle/>
          <a:p>
            <a:r>
              <a:rPr lang="en-US" sz="1500" dirty="0" err="1" smtClean="0"/>
              <a:t>D.E</a:t>
            </a:r>
            <a:r>
              <a:rPr lang="en-US" sz="1500" dirty="0" smtClean="0"/>
              <a:t>.: Default and</a:t>
            </a:r>
          </a:p>
          <a:p>
            <a:r>
              <a:rPr lang="en-US" sz="1500" dirty="0" smtClean="0"/>
              <a:t>        Exception</a:t>
            </a:r>
            <a:endParaRPr lang="en-US" sz="1500" dirty="0"/>
          </a:p>
        </p:txBody>
      </p:sp>
      <p:sp>
        <p:nvSpPr>
          <p:cNvPr id="7" name="TextBox 6"/>
          <p:cNvSpPr txBox="1"/>
          <p:nvPr/>
        </p:nvSpPr>
        <p:spPr>
          <a:xfrm>
            <a:off x="77657" y="510868"/>
            <a:ext cx="4862934" cy="369332"/>
          </a:xfrm>
          <a:prstGeom prst="rect">
            <a:avLst/>
          </a:prstGeom>
          <a:noFill/>
        </p:spPr>
        <p:txBody>
          <a:bodyPr wrap="none" rtlCol="0">
            <a:spAutoFit/>
          </a:bodyPr>
          <a:lstStyle/>
          <a:p>
            <a:r>
              <a:rPr lang="en-US" dirty="0" smtClean="0">
                <a:solidFill>
                  <a:schemeClr val="accent6"/>
                </a:solidFill>
              </a:rPr>
              <a:t>Block diagram of the Cortex-</a:t>
            </a:r>
            <a:r>
              <a:rPr lang="en-US" dirty="0" err="1" smtClean="0">
                <a:solidFill>
                  <a:schemeClr val="accent6"/>
                </a:solidFill>
              </a:rPr>
              <a:t>A75</a:t>
            </a:r>
            <a:r>
              <a:rPr lang="en-US" dirty="0" smtClean="0">
                <a:solidFill>
                  <a:schemeClr val="accent6"/>
                </a:solidFill>
              </a:rPr>
              <a:t> [110]</a:t>
            </a:r>
            <a:endParaRPr lang="en-US" dirty="0">
              <a:solidFill>
                <a:schemeClr val="accent6"/>
              </a:solidFill>
            </a:endParaRPr>
          </a:p>
        </p:txBody>
      </p:sp>
      <p:sp>
        <p:nvSpPr>
          <p:cNvPr id="4" name="Rounded Rectangle 3"/>
          <p:cNvSpPr/>
          <p:nvPr/>
        </p:nvSpPr>
        <p:spPr bwMode="auto">
          <a:xfrm>
            <a:off x="3086835" y="4464114"/>
            <a:ext cx="855095" cy="675075"/>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4553889" y="4464115"/>
            <a:ext cx="855095" cy="675075"/>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2501770" y="5229495"/>
            <a:ext cx="3735415" cy="548640"/>
          </a:xfrm>
          <a:prstGeom prst="roundRect">
            <a:avLst/>
          </a:prstGeom>
          <a:noFill/>
          <a:ln w="2857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28870392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t>
            </a:r>
            <a:r>
              <a:rPr lang="en-US" dirty="0" err="1">
                <a:solidFill>
                  <a:srgbClr val="FFFFFF"/>
                </a:solidFill>
              </a:rPr>
              <a:t>A75</a:t>
            </a:r>
            <a:r>
              <a:rPr lang="en-US" dirty="0">
                <a:solidFill>
                  <a:srgbClr val="FFFFFF"/>
                </a:solidFill>
              </a:rPr>
              <a:t> (5)</a:t>
            </a:r>
          </a:p>
        </p:txBody>
      </p:sp>
      <p:pic>
        <p:nvPicPr>
          <p:cNvPr id="3" name="Picture 2"/>
          <p:cNvPicPr>
            <a:picLocks noChangeAspect="1"/>
          </p:cNvPicPr>
          <p:nvPr/>
        </p:nvPicPr>
        <p:blipFill rotWithShape="1">
          <a:blip r:embed="rId2"/>
          <a:srcRect l="4686" r="5106"/>
          <a:stretch/>
        </p:blipFill>
        <p:spPr>
          <a:xfrm>
            <a:off x="71500" y="1178749"/>
            <a:ext cx="4907666" cy="4180083"/>
          </a:xfrm>
          <a:prstGeom prst="rect">
            <a:avLst/>
          </a:prstGeom>
        </p:spPr>
      </p:pic>
      <p:pic>
        <p:nvPicPr>
          <p:cNvPr id="4" name="Picture 3"/>
          <p:cNvPicPr>
            <a:picLocks noChangeAspect="1"/>
          </p:cNvPicPr>
          <p:nvPr/>
        </p:nvPicPr>
        <p:blipFill rotWithShape="1">
          <a:blip r:embed="rId3"/>
          <a:srcRect l="4040" r="5051"/>
          <a:stretch/>
        </p:blipFill>
        <p:spPr>
          <a:xfrm>
            <a:off x="4905146" y="1184132"/>
            <a:ext cx="4172412" cy="4180083"/>
          </a:xfrm>
          <a:prstGeom prst="rect">
            <a:avLst/>
          </a:prstGeom>
        </p:spPr>
      </p:pic>
      <p:sp>
        <p:nvSpPr>
          <p:cNvPr id="6" name="Rounded Rectangle 5"/>
          <p:cNvSpPr/>
          <p:nvPr/>
        </p:nvSpPr>
        <p:spPr bwMode="auto">
          <a:xfrm>
            <a:off x="6095638" y="2001693"/>
            <a:ext cx="225025" cy="977688"/>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ounded Rectangle 6"/>
          <p:cNvSpPr/>
          <p:nvPr/>
        </p:nvSpPr>
        <p:spPr bwMode="auto">
          <a:xfrm>
            <a:off x="1437261" y="1929499"/>
            <a:ext cx="270030" cy="977244"/>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ounded Rectangle 7"/>
          <p:cNvSpPr/>
          <p:nvPr/>
        </p:nvSpPr>
        <p:spPr bwMode="auto">
          <a:xfrm>
            <a:off x="6687234" y="1487352"/>
            <a:ext cx="945106" cy="241739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Rounded Rectangle 9"/>
          <p:cNvSpPr/>
          <p:nvPr/>
        </p:nvSpPr>
        <p:spPr bwMode="auto">
          <a:xfrm>
            <a:off x="2096725" y="1609604"/>
            <a:ext cx="1170350" cy="2191641"/>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TextBox 10"/>
          <p:cNvSpPr txBox="1"/>
          <p:nvPr/>
        </p:nvSpPr>
        <p:spPr>
          <a:xfrm>
            <a:off x="75425" y="507786"/>
            <a:ext cx="8986627" cy="369332"/>
          </a:xfrm>
          <a:prstGeom prst="rect">
            <a:avLst/>
          </a:prstGeom>
          <a:noFill/>
        </p:spPr>
        <p:txBody>
          <a:bodyPr wrap="none" rtlCol="0">
            <a:spAutoFit/>
          </a:bodyPr>
          <a:lstStyle/>
          <a:p>
            <a:r>
              <a:rPr lang="en-US" dirty="0" smtClean="0">
                <a:solidFill>
                  <a:schemeClr val="accent6"/>
                </a:solidFill>
              </a:rPr>
              <a:t>Enhancements of the Cortex-</a:t>
            </a:r>
            <a:r>
              <a:rPr lang="en-US" dirty="0" err="1" smtClean="0">
                <a:solidFill>
                  <a:schemeClr val="accent6"/>
                </a:solidFill>
              </a:rPr>
              <a:t>A75</a:t>
            </a:r>
            <a:r>
              <a:rPr lang="en-US" dirty="0" smtClean="0">
                <a:solidFill>
                  <a:schemeClr val="accent6"/>
                </a:solidFill>
              </a:rPr>
              <a:t> pipeline vs. the Cortex-</a:t>
            </a:r>
            <a:r>
              <a:rPr lang="en-US" dirty="0" err="1" smtClean="0">
                <a:solidFill>
                  <a:schemeClr val="accent6"/>
                </a:solidFill>
              </a:rPr>
              <a:t>A73</a:t>
            </a:r>
            <a:r>
              <a:rPr lang="en-US" dirty="0" smtClean="0">
                <a:solidFill>
                  <a:schemeClr val="accent6"/>
                </a:solidFill>
              </a:rPr>
              <a:t> pipeline [98]</a:t>
            </a:r>
            <a:endParaRPr lang="en-US" dirty="0">
              <a:solidFill>
                <a:schemeClr val="accent6"/>
              </a:solidFill>
            </a:endParaRPr>
          </a:p>
        </p:txBody>
      </p:sp>
      <p:sp>
        <p:nvSpPr>
          <p:cNvPr id="13" name="Rounded Rectangle 12"/>
          <p:cNvSpPr/>
          <p:nvPr/>
        </p:nvSpPr>
        <p:spPr bwMode="auto">
          <a:xfrm>
            <a:off x="3383759" y="4847665"/>
            <a:ext cx="1395155" cy="4439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4" name="Rounded Rectangle 13"/>
          <p:cNvSpPr/>
          <p:nvPr/>
        </p:nvSpPr>
        <p:spPr bwMode="auto">
          <a:xfrm>
            <a:off x="7965487" y="4877943"/>
            <a:ext cx="1112072" cy="443932"/>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960426349"/>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6.3 The high performance Cortex-A75 </a:t>
            </a:r>
            <a:r>
              <a:rPr lang="en-US" dirty="0" smtClean="0">
                <a:solidFill>
                  <a:srgbClr val="FFFFFF"/>
                </a:solidFill>
              </a:rPr>
              <a:t>(6)</a:t>
            </a:r>
            <a:endParaRPr lang="en-US" dirty="0"/>
          </a:p>
        </p:txBody>
      </p:sp>
      <p:sp>
        <p:nvSpPr>
          <p:cNvPr id="7" name="Szövegdoboz 6"/>
          <p:cNvSpPr txBox="1"/>
          <p:nvPr/>
        </p:nvSpPr>
        <p:spPr>
          <a:xfrm>
            <a:off x="78266" y="513300"/>
            <a:ext cx="7284044" cy="369332"/>
          </a:xfrm>
          <a:prstGeom prst="rect">
            <a:avLst/>
          </a:prstGeom>
          <a:noFill/>
        </p:spPr>
        <p:txBody>
          <a:bodyPr wrap="square" rtlCol="0">
            <a:spAutoFit/>
          </a:bodyPr>
          <a:lstStyle/>
          <a:p>
            <a:r>
              <a:rPr lang="en-US" dirty="0" smtClean="0"/>
              <a:t>Innovations introduced by the NEON/FP pipelines [121], [98]</a:t>
            </a:r>
          </a:p>
        </p:txBody>
      </p:sp>
      <p:grpSp>
        <p:nvGrpSpPr>
          <p:cNvPr id="15" name="Csoportba foglalás 14"/>
          <p:cNvGrpSpPr/>
          <p:nvPr/>
        </p:nvGrpSpPr>
        <p:grpSpPr>
          <a:xfrm>
            <a:off x="156727" y="1213007"/>
            <a:ext cx="8705599" cy="4270093"/>
            <a:chOff x="156727" y="1184132"/>
            <a:chExt cx="8705599" cy="4270093"/>
          </a:xfrm>
        </p:grpSpPr>
        <p:pic>
          <p:nvPicPr>
            <p:cNvPr id="3" name="Picture 3"/>
            <p:cNvPicPr>
              <a:picLocks noChangeAspect="1"/>
            </p:cNvPicPr>
            <p:nvPr/>
          </p:nvPicPr>
          <p:blipFill rotWithShape="1">
            <a:blip r:embed="rId2"/>
            <a:srcRect l="4040" r="5051"/>
            <a:stretch/>
          </p:blipFill>
          <p:spPr>
            <a:xfrm>
              <a:off x="4526995" y="1184132"/>
              <a:ext cx="4172412" cy="4180083"/>
            </a:xfrm>
            <a:prstGeom prst="rect">
              <a:avLst/>
            </a:prstGeom>
          </p:spPr>
        </p:pic>
        <p:pic>
          <p:nvPicPr>
            <p:cNvPr id="4" name="Picture 2" descr="https://images.anandtech.com/doci/11441/arm-a75_a55-cpu_a75-ne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698" t="18640" r="42774" b="12127"/>
            <a:stretch/>
          </p:blipFill>
          <p:spPr bwMode="auto">
            <a:xfrm>
              <a:off x="156727" y="1808820"/>
              <a:ext cx="4432419"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Lekerekített téglalap 4"/>
            <p:cNvSpPr/>
            <p:nvPr/>
          </p:nvSpPr>
          <p:spPr bwMode="auto">
            <a:xfrm>
              <a:off x="5716069" y="3834045"/>
              <a:ext cx="3146257" cy="162018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cxnSp>
          <p:nvCxnSpPr>
            <p:cNvPr id="9" name="Egyenes összekötő 8"/>
            <p:cNvCxnSpPr/>
            <p:nvPr/>
          </p:nvCxnSpPr>
          <p:spPr bwMode="auto">
            <a:xfrm>
              <a:off x="431800" y="2715425"/>
              <a:ext cx="3672000" cy="38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gyenes összekötő 11"/>
            <p:cNvCxnSpPr/>
            <p:nvPr/>
          </p:nvCxnSpPr>
          <p:spPr bwMode="auto">
            <a:xfrm>
              <a:off x="431540" y="3637895"/>
              <a:ext cx="2484000" cy="38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gyenes összekötő 12"/>
            <p:cNvCxnSpPr/>
            <p:nvPr/>
          </p:nvCxnSpPr>
          <p:spPr bwMode="auto">
            <a:xfrm>
              <a:off x="431540" y="2197735"/>
              <a:ext cx="3672000" cy="38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180633635"/>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Cortex-A75 </a:t>
            </a:r>
            <a:r>
              <a:rPr lang="en-US" dirty="0" smtClean="0">
                <a:solidFill>
                  <a:srgbClr val="FFFFFF"/>
                </a:solidFill>
              </a:rPr>
              <a:t>(7)</a:t>
            </a:r>
            <a:endParaRPr lang="en-US" dirty="0">
              <a:solidFill>
                <a:srgbClr val="FFFFFF"/>
              </a:solidFill>
            </a:endParaRPr>
          </a:p>
        </p:txBody>
      </p:sp>
      <p:pic>
        <p:nvPicPr>
          <p:cNvPr id="3" name="Picture 2"/>
          <p:cNvPicPr>
            <a:picLocks noChangeAspect="1"/>
          </p:cNvPicPr>
          <p:nvPr/>
        </p:nvPicPr>
        <p:blipFill rotWithShape="1">
          <a:blip r:embed="rId2"/>
          <a:srcRect l="1766" t="16040" r="1274" b="11686"/>
          <a:stretch/>
        </p:blipFill>
        <p:spPr>
          <a:xfrm>
            <a:off x="161510" y="1245985"/>
            <a:ext cx="8865985" cy="3735416"/>
          </a:xfrm>
          <a:prstGeom prst="rect">
            <a:avLst/>
          </a:prstGeom>
        </p:spPr>
      </p:pic>
      <p:sp>
        <p:nvSpPr>
          <p:cNvPr id="5" name="TextBox 4"/>
          <p:cNvSpPr txBox="1"/>
          <p:nvPr/>
        </p:nvSpPr>
        <p:spPr>
          <a:xfrm>
            <a:off x="76952" y="508749"/>
            <a:ext cx="7334124" cy="369332"/>
          </a:xfrm>
          <a:prstGeom prst="rect">
            <a:avLst/>
          </a:prstGeom>
          <a:noFill/>
        </p:spPr>
        <p:txBody>
          <a:bodyPr wrap="none" rtlCol="0">
            <a:spAutoFit/>
          </a:bodyPr>
          <a:lstStyle/>
          <a:p>
            <a:r>
              <a:rPr lang="en-US" dirty="0" smtClean="0">
                <a:solidFill>
                  <a:schemeClr val="accent6"/>
                </a:solidFill>
              </a:rPr>
              <a:t>Per-core performance and efficiency of the Cortex-</a:t>
            </a:r>
            <a:r>
              <a:rPr lang="en-US" dirty="0" err="1" smtClean="0">
                <a:solidFill>
                  <a:schemeClr val="accent6"/>
                </a:solidFill>
              </a:rPr>
              <a:t>A75</a:t>
            </a:r>
            <a:r>
              <a:rPr lang="en-US" dirty="0" smtClean="0">
                <a:solidFill>
                  <a:schemeClr val="accent6"/>
                </a:solidFill>
              </a:rPr>
              <a:t> [98] </a:t>
            </a:r>
            <a:endParaRPr lang="en-US" dirty="0">
              <a:solidFill>
                <a:schemeClr val="accent6"/>
              </a:solidFill>
            </a:endParaRPr>
          </a:p>
        </p:txBody>
      </p:sp>
    </p:spTree>
    <p:extLst>
      <p:ext uri="{BB962C8B-B14F-4D97-AF65-F5344CB8AC3E}">
        <p14:creationId xmlns:p14="http://schemas.microsoft.com/office/powerpoint/2010/main" val="9376760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6.3 The high performance Cortex-A75 </a:t>
            </a:r>
            <a:r>
              <a:rPr lang="en-US" dirty="0" smtClean="0">
                <a:solidFill>
                  <a:srgbClr val="FFFFFF"/>
                </a:solidFill>
              </a:rPr>
              <a:t>(8)</a:t>
            </a:r>
            <a:endParaRPr lang="en-US" dirty="0">
              <a:solidFill>
                <a:srgbClr val="FFFFFF"/>
              </a:solidFill>
            </a:endParaRPr>
          </a:p>
        </p:txBody>
      </p:sp>
      <p:pic>
        <p:nvPicPr>
          <p:cNvPr id="3" name="Picture 2"/>
          <p:cNvPicPr>
            <a:picLocks noChangeAspect="1"/>
          </p:cNvPicPr>
          <p:nvPr/>
        </p:nvPicPr>
        <p:blipFill rotWithShape="1">
          <a:blip r:embed="rId2"/>
          <a:srcRect l="-495" t="23228" r="53996" b="7640"/>
          <a:stretch/>
        </p:blipFill>
        <p:spPr>
          <a:xfrm>
            <a:off x="1346677" y="1128676"/>
            <a:ext cx="6570230" cy="5447277"/>
          </a:xfrm>
          <a:prstGeom prst="rect">
            <a:avLst/>
          </a:prstGeom>
        </p:spPr>
      </p:pic>
      <p:sp>
        <p:nvSpPr>
          <p:cNvPr id="5" name="TextBox 4"/>
          <p:cNvSpPr txBox="1"/>
          <p:nvPr/>
        </p:nvSpPr>
        <p:spPr>
          <a:xfrm>
            <a:off x="76914" y="507696"/>
            <a:ext cx="8678017" cy="369332"/>
          </a:xfrm>
          <a:prstGeom prst="rect">
            <a:avLst/>
          </a:prstGeom>
          <a:noFill/>
        </p:spPr>
        <p:txBody>
          <a:bodyPr wrap="none" rtlCol="0">
            <a:spAutoFit/>
          </a:bodyPr>
          <a:lstStyle/>
          <a:p>
            <a:r>
              <a:rPr lang="en-US" dirty="0" smtClean="0">
                <a:solidFill>
                  <a:schemeClr val="accent6"/>
                </a:solidFill>
              </a:rPr>
              <a:t>Contrasting the performance of the Cortex-</a:t>
            </a:r>
            <a:r>
              <a:rPr lang="en-US" dirty="0" err="1" smtClean="0">
                <a:solidFill>
                  <a:schemeClr val="accent6"/>
                </a:solidFill>
              </a:rPr>
              <a:t>A75</a:t>
            </a:r>
            <a:r>
              <a:rPr lang="en-US" dirty="0" smtClean="0">
                <a:solidFill>
                  <a:schemeClr val="accent6"/>
                </a:solidFill>
              </a:rPr>
              <a:t> vs. the Cortex-</a:t>
            </a:r>
            <a:r>
              <a:rPr lang="en-US" dirty="0" err="1" smtClean="0">
                <a:solidFill>
                  <a:schemeClr val="accent6"/>
                </a:solidFill>
              </a:rPr>
              <a:t>A73</a:t>
            </a:r>
            <a:r>
              <a:rPr lang="en-US" dirty="0" smtClean="0">
                <a:solidFill>
                  <a:schemeClr val="accent6"/>
                </a:solidFill>
              </a:rPr>
              <a:t> [106]</a:t>
            </a:r>
            <a:endParaRPr lang="en-US" dirty="0">
              <a:solidFill>
                <a:schemeClr val="accent6"/>
              </a:solidFill>
            </a:endParaRPr>
          </a:p>
        </p:txBody>
      </p:sp>
    </p:spTree>
    <p:extLst>
      <p:ext uri="{BB962C8B-B14F-4D97-AF65-F5344CB8AC3E}">
        <p14:creationId xmlns:p14="http://schemas.microsoft.com/office/powerpoint/2010/main" val="565198560"/>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6.4 The </a:t>
            </a:r>
            <a:r>
              <a:rPr lang="hu-HU" sz="1900" dirty="0" smtClean="0">
                <a:solidFill>
                  <a:srgbClr val="FFFFFF"/>
                </a:solidFill>
              </a:rPr>
              <a:t>high performance</a:t>
            </a:r>
            <a:r>
              <a:rPr lang="en-US" sz="1900" dirty="0" smtClean="0">
                <a:solidFill>
                  <a:srgbClr val="FFFFFF"/>
                </a:solidFill>
              </a:rPr>
              <a:t> Cortex-A76</a:t>
            </a:r>
            <a:endParaRPr lang="hu-HU" sz="1900" dirty="0">
              <a:solidFill>
                <a:srgbClr val="FFFFFF"/>
              </a:solidFill>
            </a:endParaRPr>
          </a:p>
        </p:txBody>
      </p:sp>
    </p:spTree>
    <p:extLst>
      <p:ext uri="{BB962C8B-B14F-4D97-AF65-F5344CB8AC3E}">
        <p14:creationId xmlns:p14="http://schemas.microsoft.com/office/powerpoint/2010/main" val="393353000"/>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171" y="507236"/>
            <a:ext cx="5072158" cy="369332"/>
          </a:xfrm>
          <a:prstGeom prst="rect">
            <a:avLst/>
          </a:prstGeom>
          <a:noFill/>
        </p:spPr>
        <p:txBody>
          <a:bodyPr wrap="none" rtlCol="0">
            <a:spAutoFit/>
          </a:bodyPr>
          <a:lstStyle/>
          <a:p>
            <a:r>
              <a:rPr lang="en-US" dirty="0" smtClean="0">
                <a:solidFill>
                  <a:schemeClr val="accent6"/>
                </a:solidFill>
              </a:rPr>
              <a:t>6.4 </a:t>
            </a:r>
            <a:r>
              <a:rPr lang="en-US" dirty="0">
                <a:solidFill>
                  <a:schemeClr val="accent6"/>
                </a:solidFill>
              </a:rPr>
              <a:t>The high performance </a:t>
            </a:r>
            <a:r>
              <a:rPr lang="en-US" dirty="0" smtClean="0">
                <a:solidFill>
                  <a:schemeClr val="accent6"/>
                </a:solidFill>
              </a:rPr>
              <a:t>Cortex-A76 -1</a:t>
            </a:r>
            <a:endParaRPr lang="en-US" dirty="0">
              <a:solidFill>
                <a:schemeClr val="accent6"/>
              </a:solidFill>
            </a:endParaRPr>
          </a:p>
        </p:txBody>
      </p:sp>
      <p:sp>
        <p:nvSpPr>
          <p:cNvPr id="2" name="Title 1"/>
          <p:cNvSpPr>
            <a:spLocks noGrp="1"/>
          </p:cNvSpPr>
          <p:nvPr>
            <p:ph type="title"/>
          </p:nvPr>
        </p:nvSpPr>
        <p:spPr/>
        <p:txBody>
          <a:bodyPr/>
          <a:lstStyle/>
          <a:p>
            <a:r>
              <a:rPr lang="en-US" dirty="0">
                <a:solidFill>
                  <a:srgbClr val="FFFFFF"/>
                </a:solidFill>
              </a:rPr>
              <a:t>6.3 The high performance Cortex-A75 (1)</a:t>
            </a:r>
            <a:endParaRPr lang="en-US" dirty="0"/>
          </a:p>
        </p:txBody>
      </p:sp>
      <p:pic>
        <p:nvPicPr>
          <p:cNvPr id="8"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9" name="Rounded Rectangle 8"/>
          <p:cNvSpPr/>
          <p:nvPr/>
        </p:nvSpPr>
        <p:spPr bwMode="auto">
          <a:xfrm>
            <a:off x="6652368" y="1583795"/>
            <a:ext cx="1530170" cy="124374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TextBox 9"/>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1" name="TextBox 10"/>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2" name="TextBox 11"/>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
        <p:nvSpPr>
          <p:cNvPr id="3" name="TextBox 2"/>
          <p:cNvSpPr txBox="1"/>
          <p:nvPr/>
        </p:nvSpPr>
        <p:spPr>
          <a:xfrm>
            <a:off x="251520" y="6129300"/>
            <a:ext cx="1395155" cy="261610"/>
          </a:xfrm>
          <a:prstGeom prst="rect">
            <a:avLst/>
          </a:prstGeom>
          <a:noFill/>
        </p:spPr>
        <p:txBody>
          <a:bodyPr wrap="square" rtlCol="0">
            <a:spAutoFit/>
          </a:bodyPr>
          <a:lstStyle/>
          <a:p>
            <a:r>
              <a:rPr lang="en-US" sz="1100" dirty="0" smtClean="0"/>
              <a:t>Source: AMD</a:t>
            </a:r>
          </a:p>
        </p:txBody>
      </p:sp>
    </p:spTree>
    <p:extLst>
      <p:ext uri="{BB962C8B-B14F-4D97-AF65-F5344CB8AC3E}">
        <p14:creationId xmlns:p14="http://schemas.microsoft.com/office/powerpoint/2010/main" val="12310135"/>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a:t>
            </a:r>
            <a:r>
              <a:rPr lang="en-US" dirty="0" smtClean="0">
                <a:solidFill>
                  <a:srgbClr val="FFFFFF"/>
                </a:solidFill>
              </a:rPr>
              <a:t>Cortex-A76 (1)</a:t>
            </a:r>
            <a:endParaRPr lang="hu-HU" dirty="0">
              <a:solidFill>
                <a:srgbClr val="FFFFFF"/>
              </a:solidFill>
            </a:endParaRPr>
          </a:p>
        </p:txBody>
      </p:sp>
      <p:sp>
        <p:nvSpPr>
          <p:cNvPr id="3" name="TextBox 2"/>
          <p:cNvSpPr txBox="1"/>
          <p:nvPr/>
        </p:nvSpPr>
        <p:spPr>
          <a:xfrm>
            <a:off x="78005" y="834840"/>
            <a:ext cx="3195355" cy="369332"/>
          </a:xfrm>
          <a:prstGeom prst="rect">
            <a:avLst/>
          </a:prstGeom>
          <a:noFill/>
        </p:spPr>
        <p:txBody>
          <a:bodyPr wrap="square" rtlCol="0">
            <a:spAutoFit/>
          </a:bodyPr>
          <a:lstStyle/>
          <a:p>
            <a:r>
              <a:rPr lang="en-US" dirty="0" smtClean="0">
                <a:solidFill>
                  <a:schemeClr val="accent6"/>
                </a:solidFill>
              </a:rPr>
              <a:t>Main design goals</a:t>
            </a:r>
            <a:endParaRPr lang="en-US" dirty="0">
              <a:solidFill>
                <a:schemeClr val="accent6"/>
              </a:solidFill>
            </a:endParaRPr>
          </a:p>
        </p:txBody>
      </p:sp>
      <p:sp>
        <p:nvSpPr>
          <p:cNvPr id="4" name="TextBox 3"/>
          <p:cNvSpPr txBox="1"/>
          <p:nvPr/>
        </p:nvSpPr>
        <p:spPr>
          <a:xfrm>
            <a:off x="298382" y="1169125"/>
            <a:ext cx="7552478"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solidFill>
                  <a:srgbClr val="0070C0"/>
                </a:solidFill>
              </a:rPr>
              <a:t>Laptop-class performance with mobile efficiency while outperforming the competition at half by silicon area and power consumption</a:t>
            </a:r>
            <a:r>
              <a:rPr lang="en-US" sz="1600" dirty="0" smtClean="0"/>
              <a:t>.</a:t>
            </a:r>
          </a:p>
          <a:p>
            <a:r>
              <a:rPr lang="en-US" sz="1600" dirty="0" smtClean="0"/>
              <a:t>    To achieve this</a:t>
            </a:r>
            <a:endParaRPr lang="en-US" sz="1600" dirty="0"/>
          </a:p>
        </p:txBody>
      </p:sp>
      <p:sp>
        <p:nvSpPr>
          <p:cNvPr id="5" name="TextBox 4"/>
          <p:cNvSpPr txBox="1"/>
          <p:nvPr/>
        </p:nvSpPr>
        <p:spPr>
          <a:xfrm>
            <a:off x="881590" y="2036747"/>
            <a:ext cx="8325925" cy="1179810"/>
          </a:xfrm>
          <a:prstGeom prst="rect">
            <a:avLst/>
          </a:prstGeom>
          <a:noFill/>
        </p:spPr>
        <p:txBody>
          <a:bodyPr wrap="square" rtlCol="0">
            <a:spAutoFit/>
          </a:bodyPr>
          <a:lstStyle/>
          <a:p>
            <a:pPr marL="285750" lvl="0" indent="-285750">
              <a:spcAft>
                <a:spcPts val="400"/>
              </a:spcAft>
              <a:buFont typeface="Arial" panose="020B0604020202020204" pitchFamily="34" charset="0"/>
              <a:buChar char="•"/>
            </a:pPr>
            <a:r>
              <a:rPr lang="en-US" sz="1600" dirty="0" smtClean="0">
                <a:solidFill>
                  <a:srgbClr val="000000"/>
                </a:solidFill>
              </a:rPr>
              <a:t>remove </a:t>
            </a:r>
            <a:r>
              <a:rPr lang="en-US" sz="1600" dirty="0">
                <a:solidFill>
                  <a:srgbClr val="000000"/>
                </a:solidFill>
              </a:rPr>
              <a:t>bottlenecks throughout the design to improve performance</a:t>
            </a:r>
          </a:p>
          <a:p>
            <a:pPr marL="285750" lvl="0" indent="-285750">
              <a:buFont typeface="Arial" panose="020B0604020202020204" pitchFamily="34" charset="0"/>
              <a:buChar char="•"/>
            </a:pPr>
            <a:r>
              <a:rPr lang="en-US" sz="1600" dirty="0" smtClean="0">
                <a:solidFill>
                  <a:srgbClr val="000000"/>
                </a:solidFill>
              </a:rPr>
              <a:t>optimize </a:t>
            </a:r>
            <a:r>
              <a:rPr lang="en-US" sz="1600" dirty="0">
                <a:solidFill>
                  <a:srgbClr val="000000"/>
                </a:solidFill>
              </a:rPr>
              <a:t>every </a:t>
            </a:r>
            <a:r>
              <a:rPr lang="en-US" sz="1600" dirty="0" err="1">
                <a:solidFill>
                  <a:srgbClr val="000000"/>
                </a:solidFill>
              </a:rPr>
              <a:t>microarchitectural</a:t>
            </a:r>
            <a:r>
              <a:rPr lang="en-US" sz="1600" dirty="0">
                <a:solidFill>
                  <a:srgbClr val="000000"/>
                </a:solidFill>
              </a:rPr>
              <a:t> feature to extract maximal </a:t>
            </a:r>
            <a:r>
              <a:rPr lang="en-US" sz="1600" dirty="0" smtClean="0">
                <a:solidFill>
                  <a:srgbClr val="000000"/>
                </a:solidFill>
              </a:rPr>
              <a:t>performance </a:t>
            </a:r>
          </a:p>
          <a:p>
            <a:pPr lvl="0">
              <a:spcAft>
                <a:spcPts val="400"/>
              </a:spcAft>
            </a:pPr>
            <a:r>
              <a:rPr lang="en-US" sz="1600" dirty="0">
                <a:solidFill>
                  <a:srgbClr val="000000"/>
                </a:solidFill>
              </a:rPr>
              <a:t> </a:t>
            </a:r>
            <a:r>
              <a:rPr lang="en-US" sz="1600" dirty="0" smtClean="0">
                <a:solidFill>
                  <a:srgbClr val="000000"/>
                </a:solidFill>
              </a:rPr>
              <a:t>     at </a:t>
            </a:r>
            <a:r>
              <a:rPr lang="en-US" sz="1600" dirty="0">
                <a:solidFill>
                  <a:srgbClr val="000000"/>
                </a:solidFill>
              </a:rPr>
              <a:t>minimal power and </a:t>
            </a:r>
            <a:r>
              <a:rPr lang="en-US" sz="1600" dirty="0" smtClean="0">
                <a:solidFill>
                  <a:srgbClr val="000000"/>
                </a:solidFill>
              </a:rPr>
              <a:t>area</a:t>
            </a:r>
          </a:p>
          <a:p>
            <a:pPr marL="285750" lvl="0" indent="-285750">
              <a:buFont typeface="Arial" panose="020B0604020202020204" pitchFamily="34" charset="0"/>
              <a:buChar char="•"/>
            </a:pPr>
            <a:r>
              <a:rPr lang="en-US" sz="1600" dirty="0" smtClean="0">
                <a:solidFill>
                  <a:srgbClr val="000000"/>
                </a:solidFill>
              </a:rPr>
              <a:t>brand new, wider microarchitecture vs. the preceding ones  </a:t>
            </a:r>
            <a:endParaRPr lang="en-US" sz="1600" dirty="0">
              <a:solidFill>
                <a:srgbClr val="000000"/>
              </a:solidFill>
            </a:endParaRPr>
          </a:p>
        </p:txBody>
      </p:sp>
      <p:sp>
        <p:nvSpPr>
          <p:cNvPr id="6" name="TextBox 5"/>
          <p:cNvSpPr txBox="1"/>
          <p:nvPr/>
        </p:nvSpPr>
        <p:spPr>
          <a:xfrm>
            <a:off x="341530" y="3215491"/>
            <a:ext cx="6694523" cy="933589"/>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1600" dirty="0" smtClean="0"/>
              <a:t>Enhanced, </a:t>
            </a:r>
            <a:r>
              <a:rPr lang="en-US" sz="1600" dirty="0" smtClean="0">
                <a:solidFill>
                  <a:srgbClr val="0070C0"/>
                </a:solidFill>
              </a:rPr>
              <a:t>2. gen. </a:t>
            </a:r>
            <a:r>
              <a:rPr lang="en-US" sz="1600" dirty="0" err="1" smtClean="0">
                <a:solidFill>
                  <a:srgbClr val="0070C0"/>
                </a:solidFill>
              </a:rPr>
              <a:t>DynamIQ</a:t>
            </a:r>
            <a:r>
              <a:rPr lang="en-US" sz="1600" dirty="0" smtClean="0">
                <a:solidFill>
                  <a:srgbClr val="0070C0"/>
                </a:solidFill>
              </a:rPr>
              <a:t> core cluster</a:t>
            </a:r>
            <a:r>
              <a:rPr lang="en-US" sz="1600" dirty="0" smtClean="0"/>
              <a:t>.</a:t>
            </a:r>
          </a:p>
          <a:p>
            <a:pPr marL="285750" indent="-285750">
              <a:spcAft>
                <a:spcPts val="400"/>
              </a:spcAft>
              <a:buFont typeface="Arial" panose="020B0604020202020204" pitchFamily="34" charset="0"/>
              <a:buChar char="•"/>
            </a:pPr>
            <a:r>
              <a:rPr lang="en-US" sz="1600" dirty="0" smtClean="0"/>
              <a:t>Targeting </a:t>
            </a:r>
            <a:r>
              <a:rPr lang="en-US" sz="1600" dirty="0" smtClean="0">
                <a:solidFill>
                  <a:srgbClr val="0070C0"/>
                </a:solidFill>
              </a:rPr>
              <a:t>12, 7 or 5 nm process technology</a:t>
            </a:r>
            <a:r>
              <a:rPr lang="en-US" sz="1600" dirty="0" smtClean="0"/>
              <a:t>.</a:t>
            </a:r>
          </a:p>
          <a:p>
            <a:pPr marL="285750" indent="-285750">
              <a:buFont typeface="Arial" panose="020B0604020202020204" pitchFamily="34" charset="0"/>
              <a:buChar char="•"/>
            </a:pPr>
            <a:r>
              <a:rPr lang="en-US" sz="1600" dirty="0" smtClean="0"/>
              <a:t>The Cortex-A76 can be </a:t>
            </a:r>
            <a:r>
              <a:rPr lang="en-US" sz="1600" dirty="0" smtClean="0">
                <a:solidFill>
                  <a:srgbClr val="0070C0"/>
                </a:solidFill>
              </a:rPr>
              <a:t>combined with the Cortex-A55 CPU</a:t>
            </a:r>
            <a:r>
              <a:rPr lang="en-US" sz="1600" dirty="0" smtClean="0"/>
              <a:t>. </a:t>
            </a:r>
            <a:endParaRPr lang="en-US" sz="1600" dirty="0"/>
          </a:p>
        </p:txBody>
      </p:sp>
      <p:sp>
        <p:nvSpPr>
          <p:cNvPr id="8" name="Rectangle 7"/>
          <p:cNvSpPr/>
          <p:nvPr/>
        </p:nvSpPr>
        <p:spPr>
          <a:xfrm>
            <a:off x="71500" y="513300"/>
            <a:ext cx="4464620" cy="369332"/>
          </a:xfrm>
          <a:prstGeom prst="rect">
            <a:avLst/>
          </a:prstGeom>
        </p:spPr>
        <p:txBody>
          <a:bodyPr wrap="none">
            <a:spAutoFit/>
          </a:bodyPr>
          <a:lstStyle/>
          <a:p>
            <a:r>
              <a:rPr lang="en-US" dirty="0" smtClean="0">
                <a:solidFill>
                  <a:schemeClr val="accent6"/>
                </a:solidFill>
              </a:rPr>
              <a:t>The </a:t>
            </a:r>
            <a:r>
              <a:rPr lang="en-US" dirty="0">
                <a:solidFill>
                  <a:schemeClr val="accent6"/>
                </a:solidFill>
              </a:rPr>
              <a:t>high performance </a:t>
            </a:r>
            <a:r>
              <a:rPr lang="en-US" dirty="0" smtClean="0">
                <a:solidFill>
                  <a:schemeClr val="accent6"/>
                </a:solidFill>
              </a:rPr>
              <a:t>Cortex-A76 -2</a:t>
            </a:r>
            <a:endParaRPr lang="en-US" dirty="0">
              <a:solidFill>
                <a:schemeClr val="accent6"/>
              </a:solidFill>
            </a:endParaRPr>
          </a:p>
        </p:txBody>
      </p:sp>
    </p:spTree>
    <p:extLst>
      <p:ext uri="{BB962C8B-B14F-4D97-AF65-F5344CB8AC3E}">
        <p14:creationId xmlns:p14="http://schemas.microsoft.com/office/powerpoint/2010/main" val="3969871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1"/>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ARM’s processor lines</a:t>
            </a:r>
          </a:p>
        </p:txBody>
      </p:sp>
      <p:sp>
        <p:nvSpPr>
          <p:cNvPr id="3" name="TextBox 2"/>
          <p:cNvSpPr txBox="1"/>
          <p:nvPr/>
        </p:nvSpPr>
        <p:spPr>
          <a:xfrm>
            <a:off x="73808" y="508925"/>
            <a:ext cx="7764883" cy="636072"/>
          </a:xfrm>
          <a:prstGeom prst="rect">
            <a:avLst/>
          </a:prstGeom>
          <a:noFill/>
        </p:spPr>
        <p:txBody>
          <a:bodyPr wrap="none" rtlCol="0">
            <a:spAutoFit/>
          </a:bodyPr>
          <a:lstStyle/>
          <a:p>
            <a:pPr>
              <a:spcAft>
                <a:spcPts val="400"/>
              </a:spcAft>
            </a:pPr>
            <a:r>
              <a:rPr lang="en-US" sz="1600" dirty="0" smtClean="0">
                <a:solidFill>
                  <a:srgbClr val="FF0000"/>
                </a:solidFill>
                <a:latin typeface="+mj-lt"/>
              </a:rPr>
              <a:t>Note</a:t>
            </a:r>
          </a:p>
          <a:p>
            <a:r>
              <a:rPr lang="en-US" sz="1600" dirty="0" smtClean="0">
                <a:latin typeface="+mj-lt"/>
              </a:rPr>
              <a:t>In the Lecture (Fall 2018) </a:t>
            </a:r>
            <a:r>
              <a:rPr lang="en-US" sz="1600" dirty="0" smtClean="0">
                <a:solidFill>
                  <a:srgbClr val="0070C0"/>
                </a:solidFill>
                <a:latin typeface="+mj-lt"/>
              </a:rPr>
              <a:t>only the following Sections will be discussed</a:t>
            </a:r>
            <a:r>
              <a:rPr lang="en-US" sz="1600" dirty="0" smtClean="0">
                <a:latin typeface="+mj-lt"/>
              </a:rPr>
              <a:t>: </a:t>
            </a:r>
            <a:endParaRPr lang="en-US" sz="1600" dirty="0">
              <a:latin typeface="+mj-lt"/>
            </a:endParaRPr>
          </a:p>
        </p:txBody>
      </p:sp>
      <p:sp>
        <p:nvSpPr>
          <p:cNvPr id="6" name="TextBox 5"/>
          <p:cNvSpPr txBox="1"/>
          <p:nvPr/>
        </p:nvSpPr>
        <p:spPr>
          <a:xfrm>
            <a:off x="312936" y="1221372"/>
            <a:ext cx="8946295" cy="2846933"/>
          </a:xfrm>
          <a:prstGeom prst="rect">
            <a:avLst/>
          </a:prstGeom>
          <a:noFill/>
        </p:spPr>
        <p:txBody>
          <a:bodyPr wrap="none" rtlCol="0">
            <a:spAutoFit/>
          </a:bodyPr>
          <a:lstStyle/>
          <a:p>
            <a:pPr>
              <a:spcAft>
                <a:spcPts val="600"/>
              </a:spcAft>
            </a:pPr>
            <a:r>
              <a:rPr lang="en-US" sz="1600" dirty="0" smtClean="0">
                <a:latin typeface="+mj-lt"/>
              </a:rPr>
              <a:t>Section 1: Evolution of ARM</a:t>
            </a:r>
          </a:p>
          <a:p>
            <a:pPr>
              <a:spcAft>
                <a:spcPts val="600"/>
              </a:spcAft>
            </a:pPr>
            <a:r>
              <a:rPr lang="en-US" sz="1600" dirty="0" smtClean="0">
                <a:latin typeface="+mj-lt"/>
              </a:rPr>
              <a:t>From Section 2: Evolution of the ARM ISA</a:t>
            </a:r>
          </a:p>
          <a:p>
            <a:pPr>
              <a:spcAft>
                <a:spcPts val="600"/>
              </a:spcAft>
            </a:pPr>
            <a:r>
              <a:rPr lang="en-US" sz="1600" dirty="0" smtClean="0">
                <a:solidFill>
                  <a:srgbClr val="FFFFFF"/>
                </a:solidFill>
                <a:latin typeface="+mj-lt"/>
              </a:rPr>
              <a:t>  xx</a:t>
            </a:r>
            <a:r>
              <a:rPr lang="en-US" sz="1600" dirty="0" smtClean="0">
                <a:latin typeface="+mj-lt"/>
              </a:rPr>
              <a:t>     2.1: Overview</a:t>
            </a:r>
            <a:r>
              <a:rPr lang="en-US" sz="1600" dirty="0" smtClean="0">
                <a:solidFill>
                  <a:srgbClr val="FFFFFF"/>
                </a:solidFill>
                <a:latin typeface="+mj-lt"/>
              </a:rPr>
              <a:t> </a:t>
            </a:r>
          </a:p>
          <a:p>
            <a:pPr>
              <a:spcAft>
                <a:spcPts val="600"/>
              </a:spcAft>
            </a:pPr>
            <a:r>
              <a:rPr lang="en-US" sz="1600" dirty="0">
                <a:latin typeface="+mj-lt"/>
              </a:rPr>
              <a:t>          From Section </a:t>
            </a:r>
            <a:r>
              <a:rPr lang="en-US" sz="1600" dirty="0" smtClean="0">
                <a:latin typeface="+mj-lt"/>
              </a:rPr>
              <a:t>2.2: ISA </a:t>
            </a:r>
            <a:r>
              <a:rPr lang="en-US" sz="1600" dirty="0">
                <a:latin typeface="+mj-lt"/>
              </a:rPr>
              <a:t>extensions introduced to enhance compute capabilities</a:t>
            </a:r>
          </a:p>
          <a:p>
            <a:pPr>
              <a:spcAft>
                <a:spcPts val="600"/>
              </a:spcAft>
            </a:pPr>
            <a:r>
              <a:rPr lang="en-US" sz="1600" dirty="0" smtClean="0">
                <a:latin typeface="+mj-lt"/>
              </a:rPr>
              <a:t>                              2.2.1: Overview</a:t>
            </a:r>
          </a:p>
          <a:p>
            <a:pPr>
              <a:spcAft>
                <a:spcPts val="600"/>
              </a:spcAft>
            </a:pPr>
            <a:r>
              <a:rPr lang="en-US" sz="1600" dirty="0" smtClean="0">
                <a:latin typeface="+mj-lt"/>
              </a:rPr>
              <a:t>Section </a:t>
            </a:r>
            <a:r>
              <a:rPr lang="hu-HU" sz="1600" dirty="0" smtClean="0">
                <a:latin typeface="+mj-lt"/>
              </a:rPr>
              <a:t>3.</a:t>
            </a:r>
            <a:r>
              <a:rPr lang="en-US" sz="1600" dirty="0" smtClean="0">
                <a:latin typeface="+mj-lt"/>
              </a:rPr>
              <a:t>4: </a:t>
            </a:r>
            <a:r>
              <a:rPr lang="en-US" sz="1600" dirty="0">
                <a:latin typeface="+mj-lt"/>
              </a:rPr>
              <a:t>Processors implementing the ARM </a:t>
            </a:r>
            <a:r>
              <a:rPr lang="en-US" sz="1600" dirty="0" err="1">
                <a:latin typeface="+mj-lt"/>
              </a:rPr>
              <a:t>v7</a:t>
            </a:r>
            <a:r>
              <a:rPr lang="en-US" sz="1600" dirty="0">
                <a:latin typeface="+mj-lt"/>
              </a:rPr>
              <a:t> - ARM </a:t>
            </a:r>
            <a:r>
              <a:rPr lang="en-US" sz="1600" dirty="0" err="1">
                <a:latin typeface="+mj-lt"/>
              </a:rPr>
              <a:t>v8</a:t>
            </a:r>
            <a:r>
              <a:rPr lang="en-US" sz="1600" dirty="0">
                <a:latin typeface="+mj-lt"/>
              </a:rPr>
              <a:t> </a:t>
            </a:r>
            <a:r>
              <a:rPr lang="en-US" sz="1600" dirty="0" smtClean="0">
                <a:latin typeface="+mj-lt"/>
              </a:rPr>
              <a:t>ISA</a:t>
            </a:r>
          </a:p>
          <a:p>
            <a:r>
              <a:rPr lang="en-US" sz="1600" dirty="0" smtClean="0">
                <a:latin typeface="+mj-lt"/>
              </a:rPr>
              <a:t>Section </a:t>
            </a:r>
            <a:r>
              <a:rPr lang="en-US" sz="1600" dirty="0">
                <a:latin typeface="+mj-lt"/>
              </a:rPr>
              <a:t>4: </a:t>
            </a:r>
            <a:r>
              <a:rPr lang="en-US" sz="1600" dirty="0" smtClean="0">
                <a:latin typeface="+mj-lt"/>
              </a:rPr>
              <a:t>Evolution </a:t>
            </a:r>
            <a:r>
              <a:rPr lang="en-US" sz="1600" dirty="0">
                <a:latin typeface="+mj-lt"/>
              </a:rPr>
              <a:t>of the Cortex-A </a:t>
            </a:r>
            <a:r>
              <a:rPr lang="en-US" sz="1600" dirty="0" smtClean="0">
                <a:latin typeface="+mj-lt"/>
              </a:rPr>
              <a:t>series models that are based </a:t>
            </a:r>
            <a:r>
              <a:rPr lang="en-US" sz="1600" dirty="0">
                <a:latin typeface="+mj-lt"/>
              </a:rPr>
              <a:t>on </a:t>
            </a:r>
            <a:r>
              <a:rPr lang="en-US" sz="1600" dirty="0" smtClean="0">
                <a:latin typeface="+mj-lt"/>
              </a:rPr>
              <a:t>the</a:t>
            </a:r>
          </a:p>
          <a:p>
            <a:pPr>
              <a:spcAft>
                <a:spcPts val="600"/>
              </a:spcAft>
            </a:pPr>
            <a:r>
              <a:rPr lang="en-US" sz="1600" dirty="0">
                <a:latin typeface="+mj-lt"/>
              </a:rPr>
              <a:t> </a:t>
            </a:r>
            <a:r>
              <a:rPr lang="en-US" sz="1600" dirty="0" smtClean="0">
                <a:latin typeface="+mj-lt"/>
              </a:rPr>
              <a:t>                </a:t>
            </a:r>
            <a:r>
              <a:rPr lang="en-US" sz="1600" dirty="0" err="1">
                <a:latin typeface="+mj-lt"/>
              </a:rPr>
              <a:t>ARMv7</a:t>
            </a:r>
            <a:r>
              <a:rPr lang="en-US" sz="1600" dirty="0">
                <a:latin typeface="+mj-lt"/>
              </a:rPr>
              <a:t>/</a:t>
            </a:r>
            <a:r>
              <a:rPr lang="en-US" sz="1600" dirty="0" err="1">
                <a:latin typeface="+mj-lt"/>
              </a:rPr>
              <a:t>v8.0</a:t>
            </a:r>
            <a:r>
              <a:rPr lang="en-US" sz="1600" dirty="0">
                <a:latin typeface="+mj-lt"/>
              </a:rPr>
              <a:t> </a:t>
            </a:r>
            <a:r>
              <a:rPr lang="en-US" sz="1600" dirty="0" smtClean="0">
                <a:latin typeface="+mj-lt"/>
              </a:rPr>
              <a:t>ISA</a:t>
            </a:r>
          </a:p>
          <a:p>
            <a:pPr>
              <a:spcAft>
                <a:spcPts val="600"/>
              </a:spcAft>
            </a:pPr>
            <a:r>
              <a:rPr lang="en-US" sz="1600" dirty="0" smtClean="0">
                <a:latin typeface="+mj-lt"/>
              </a:rPr>
              <a:t>Section 6: </a:t>
            </a:r>
            <a:r>
              <a:rPr lang="en-US" sz="1600" dirty="0">
                <a:latin typeface="+mj-lt"/>
              </a:rPr>
              <a:t>Cortex-A models based on the </a:t>
            </a:r>
            <a:r>
              <a:rPr lang="en-US" sz="1600" dirty="0" err="1">
                <a:latin typeface="+mj-lt"/>
              </a:rPr>
              <a:t>ARMv8.2</a:t>
            </a:r>
            <a:r>
              <a:rPr lang="en-US" sz="1600" dirty="0">
                <a:latin typeface="+mj-lt"/>
              </a:rPr>
              <a:t> </a:t>
            </a:r>
            <a:r>
              <a:rPr lang="en-US" sz="1600" dirty="0" smtClean="0">
                <a:latin typeface="+mj-lt"/>
              </a:rPr>
              <a:t>ISA </a:t>
            </a:r>
            <a:endParaRPr lang="en-US" sz="1600" dirty="0">
              <a:latin typeface="+mj-lt"/>
            </a:endParaRPr>
          </a:p>
        </p:txBody>
      </p:sp>
    </p:spTree>
    <p:extLst>
      <p:ext uri="{BB962C8B-B14F-4D97-AF65-F5344CB8AC3E}">
        <p14:creationId xmlns:p14="http://schemas.microsoft.com/office/powerpoint/2010/main" val="3196504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2.1 Overview (</a:t>
            </a:r>
            <a:r>
              <a:rPr lang="en-US" dirty="0">
                <a:solidFill>
                  <a:srgbClr val="FFFFFF"/>
                </a:solidFill>
              </a:rPr>
              <a:t>2</a:t>
            </a:r>
            <a:r>
              <a:rPr lang="hu-HU" dirty="0">
                <a:solidFill>
                  <a:srgbClr val="FFFFFF"/>
                </a:solidFill>
              </a:rPr>
              <a:t>)</a:t>
            </a:r>
            <a:endParaRPr lang="en-US" dirty="0">
              <a:solidFill>
                <a:srgbClr val="FFFFFF"/>
              </a:solidFill>
            </a:endParaRPr>
          </a:p>
        </p:txBody>
      </p:sp>
      <p:sp>
        <p:nvSpPr>
          <p:cNvPr id="27" name="TextBox 26"/>
          <p:cNvSpPr txBox="1"/>
          <p:nvPr/>
        </p:nvSpPr>
        <p:spPr>
          <a:xfrm>
            <a:off x="296525" y="6546871"/>
            <a:ext cx="3947812" cy="292388"/>
          </a:xfrm>
          <a:prstGeom prst="rect">
            <a:avLst/>
          </a:prstGeom>
          <a:noFill/>
        </p:spPr>
        <p:txBody>
          <a:bodyPr wrap="none" rtlCol="0">
            <a:spAutoFit/>
          </a:bodyPr>
          <a:lstStyle/>
          <a:p>
            <a:r>
              <a:rPr lang="hu-HU" sz="1300" dirty="0" smtClean="0"/>
              <a:t>Remarks: See on the slide 2.1 Overview (5).</a:t>
            </a:r>
            <a:endParaRPr lang="en-US" sz="1300" dirty="0"/>
          </a:p>
        </p:txBody>
      </p:sp>
      <p:sp>
        <p:nvSpPr>
          <p:cNvPr id="85" name="TextBox 84"/>
          <p:cNvSpPr txBox="1"/>
          <p:nvPr/>
        </p:nvSpPr>
        <p:spPr>
          <a:xfrm>
            <a:off x="75214" y="506688"/>
            <a:ext cx="9304663" cy="369332"/>
          </a:xfrm>
          <a:prstGeom prst="rect">
            <a:avLst/>
          </a:prstGeom>
          <a:noFill/>
        </p:spPr>
        <p:txBody>
          <a:bodyPr wrap="none" rtlCol="0">
            <a:spAutoFit/>
          </a:bodyPr>
          <a:lstStyle/>
          <a:p>
            <a:r>
              <a:rPr lang="en-US" dirty="0" smtClean="0">
                <a:solidFill>
                  <a:srgbClr val="333399"/>
                </a:solidFill>
              </a:rPr>
              <a:t>Overview of </a:t>
            </a:r>
            <a:r>
              <a:rPr lang="hu-HU" dirty="0" smtClean="0">
                <a:solidFill>
                  <a:srgbClr val="333399"/>
                </a:solidFill>
              </a:rPr>
              <a:t>the </a:t>
            </a:r>
            <a:r>
              <a:rPr lang="en-US" dirty="0" smtClean="0">
                <a:solidFill>
                  <a:srgbClr val="333399"/>
                </a:solidFill>
              </a:rPr>
              <a:t>ISA extensions introduced to enhance compute capabilities </a:t>
            </a:r>
            <a:endParaRPr lang="en-US" dirty="0">
              <a:solidFill>
                <a:srgbClr val="333399"/>
              </a:solidFill>
            </a:endParaRPr>
          </a:p>
        </p:txBody>
      </p:sp>
      <p:grpSp>
        <p:nvGrpSpPr>
          <p:cNvPr id="34" name="Group 33"/>
          <p:cNvGrpSpPr/>
          <p:nvPr/>
        </p:nvGrpSpPr>
        <p:grpSpPr>
          <a:xfrm>
            <a:off x="64897" y="1138843"/>
            <a:ext cx="8604799" cy="5392652"/>
            <a:chOff x="64897" y="1138843"/>
            <a:chExt cx="8604799" cy="5392652"/>
          </a:xfrm>
        </p:grpSpPr>
        <p:grpSp>
          <p:nvGrpSpPr>
            <p:cNvPr id="25" name="Group 24"/>
            <p:cNvGrpSpPr/>
            <p:nvPr/>
          </p:nvGrpSpPr>
          <p:grpSpPr>
            <a:xfrm>
              <a:off x="64897" y="1138844"/>
              <a:ext cx="8604799" cy="5392651"/>
              <a:chOff x="64897" y="1332224"/>
              <a:chExt cx="8604799" cy="5392651"/>
            </a:xfrm>
          </p:grpSpPr>
          <p:sp>
            <p:nvSpPr>
              <p:cNvPr id="3"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5"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6"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7"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8"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9"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0"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1"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12"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15"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16"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7"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18"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8" name="Jobbra nyíl 30"/>
              <p:cNvSpPr/>
              <p:nvPr/>
            </p:nvSpPr>
            <p:spPr>
              <a:xfrm>
                <a:off x="6291215" y="359532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3"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6"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7"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9"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23" name="TextBox 22"/>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46" name="TextBox 4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47" name="TextBox 4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48" name="TextBox 4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49" name="TextBox 4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2" name="Rounded Rectangle 1"/>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4" name="Rounded Rectangle 23"/>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2" name="TextBox 41"/>
              <p:cNvSpPr txBox="1"/>
              <p:nvPr/>
            </p:nvSpPr>
            <p:spPr>
              <a:xfrm>
                <a:off x="243248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53" name="TextBox 52"/>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55" name="Rounded Rectangle 5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57" name="TextBox 5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59"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7"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8"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9"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0"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1"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2"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3"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4"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5"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6"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8"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9" name="Rounded Rectangle 78"/>
            <p:cNvSpPr/>
            <p:nvPr/>
          </p:nvSpPr>
          <p:spPr bwMode="auto">
            <a:xfrm>
              <a:off x="1004868" y="2975399"/>
              <a:ext cx="1091857" cy="76863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0" name="TextBox 79"/>
            <p:cNvSpPr txBox="1"/>
            <p:nvPr/>
          </p:nvSpPr>
          <p:spPr>
            <a:xfrm>
              <a:off x="1041224"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26" name="TextBox 25"/>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83" name="TextBox 82"/>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30" name="Straight Connector 2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87"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grpSp>
      <p:sp>
        <p:nvSpPr>
          <p:cNvPr id="21" name="Up Arrow 20"/>
          <p:cNvSpPr/>
          <p:nvPr/>
        </p:nvSpPr>
        <p:spPr bwMode="auto">
          <a:xfrm>
            <a:off x="8802688" y="2300974"/>
            <a:ext cx="118872" cy="2118136"/>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1742258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(2)</a:t>
            </a:r>
            <a:endParaRPr lang="en-US" dirty="0"/>
          </a:p>
        </p:txBody>
      </p:sp>
      <p:pic>
        <p:nvPicPr>
          <p:cNvPr id="3" name="Picture 2"/>
          <p:cNvPicPr>
            <a:picLocks noChangeAspect="1"/>
          </p:cNvPicPr>
          <p:nvPr/>
        </p:nvPicPr>
        <p:blipFill rotWithShape="1">
          <a:blip r:embed="rId2"/>
          <a:srcRect t="21535" b="6353"/>
          <a:stretch/>
        </p:blipFill>
        <p:spPr>
          <a:xfrm>
            <a:off x="23375" y="1104870"/>
            <a:ext cx="9072500" cy="3420380"/>
          </a:xfrm>
          <a:prstGeom prst="rect">
            <a:avLst/>
          </a:prstGeom>
        </p:spPr>
      </p:pic>
      <p:sp>
        <p:nvSpPr>
          <p:cNvPr id="4" name="TextBox 3"/>
          <p:cNvSpPr txBox="1"/>
          <p:nvPr/>
        </p:nvSpPr>
        <p:spPr>
          <a:xfrm>
            <a:off x="71500" y="513300"/>
            <a:ext cx="8910990" cy="369332"/>
          </a:xfrm>
          <a:prstGeom prst="rect">
            <a:avLst/>
          </a:prstGeom>
          <a:noFill/>
        </p:spPr>
        <p:txBody>
          <a:bodyPr wrap="square" rtlCol="0">
            <a:spAutoFit/>
          </a:bodyPr>
          <a:lstStyle/>
          <a:p>
            <a:r>
              <a:rPr lang="en-US" dirty="0" smtClean="0">
                <a:solidFill>
                  <a:schemeClr val="accent6"/>
                </a:solidFill>
              </a:rPr>
              <a:t> Performance and power efficiency improvements of the Cortex-A76 [119]</a:t>
            </a:r>
            <a:endParaRPr lang="en-US" dirty="0">
              <a:solidFill>
                <a:schemeClr val="accent6"/>
              </a:solidFill>
            </a:endParaRPr>
          </a:p>
        </p:txBody>
      </p:sp>
      <p:sp>
        <p:nvSpPr>
          <p:cNvPr id="6" name="TextBox 5"/>
          <p:cNvSpPr txBox="1"/>
          <p:nvPr/>
        </p:nvSpPr>
        <p:spPr>
          <a:xfrm>
            <a:off x="1033990" y="6191690"/>
            <a:ext cx="184731" cy="369332"/>
          </a:xfrm>
          <a:prstGeom prst="rect">
            <a:avLst/>
          </a:prstGeom>
          <a:noFill/>
        </p:spPr>
        <p:txBody>
          <a:bodyPr wrap="square" rtlCol="0">
            <a:spAutoFit/>
          </a:bodyPr>
          <a:lstStyle/>
          <a:p>
            <a:endParaRPr lang="en-US"/>
          </a:p>
        </p:txBody>
      </p:sp>
      <p:sp>
        <p:nvSpPr>
          <p:cNvPr id="7" name="TextBox 6"/>
          <p:cNvSpPr txBox="1"/>
          <p:nvPr/>
        </p:nvSpPr>
        <p:spPr>
          <a:xfrm>
            <a:off x="223900" y="4882195"/>
            <a:ext cx="8371303" cy="584775"/>
          </a:xfrm>
          <a:prstGeom prst="rect">
            <a:avLst/>
          </a:prstGeom>
          <a:noFill/>
        </p:spPr>
        <p:txBody>
          <a:bodyPr wrap="square" rtlCol="0">
            <a:spAutoFit/>
          </a:bodyPr>
          <a:lstStyle/>
          <a:p>
            <a:pPr algn="ctr"/>
            <a:r>
              <a:rPr lang="en-US" sz="1600" dirty="0" smtClean="0"/>
              <a:t> Figure: Performance and power efficiency of a 3.0 GHz 7 nm Cortex-A76 vs. a 2.8 GHz 10 nm Cortex-A75 []</a:t>
            </a:r>
            <a:endParaRPr lang="en-US" sz="1600" dirty="0"/>
          </a:p>
        </p:txBody>
      </p:sp>
    </p:spTree>
    <p:extLst>
      <p:ext uri="{BB962C8B-B14F-4D97-AF65-F5344CB8AC3E}">
        <p14:creationId xmlns:p14="http://schemas.microsoft.com/office/powerpoint/2010/main" val="283571900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(3)</a:t>
            </a:r>
            <a:endParaRPr lang="en-US" dirty="0"/>
          </a:p>
        </p:txBody>
      </p:sp>
      <p:sp>
        <p:nvSpPr>
          <p:cNvPr id="4" name="TextBox 3"/>
          <p:cNvSpPr txBox="1"/>
          <p:nvPr/>
        </p:nvSpPr>
        <p:spPr>
          <a:xfrm>
            <a:off x="296525" y="6354325"/>
            <a:ext cx="184731" cy="369332"/>
          </a:xfrm>
          <a:prstGeom prst="rect">
            <a:avLst/>
          </a:prstGeom>
          <a:noFill/>
        </p:spPr>
        <p:txBody>
          <a:bodyPr wrap="square" rtlCol="0">
            <a:spAutoFit/>
          </a:bodyPr>
          <a:lstStyle/>
          <a:p>
            <a:endParaRPr lang="en-US" dirty="0"/>
          </a:p>
        </p:txBody>
      </p:sp>
      <p:sp>
        <p:nvSpPr>
          <p:cNvPr id="5" name="TextBox 4"/>
          <p:cNvSpPr txBox="1"/>
          <p:nvPr/>
        </p:nvSpPr>
        <p:spPr>
          <a:xfrm>
            <a:off x="6147049" y="5322330"/>
            <a:ext cx="3105471" cy="307777"/>
          </a:xfrm>
          <a:prstGeom prst="rect">
            <a:avLst/>
          </a:prstGeom>
          <a:noFill/>
        </p:spPr>
        <p:txBody>
          <a:bodyPr wrap="square" rtlCol="0">
            <a:spAutoFit/>
          </a:bodyPr>
          <a:lstStyle/>
          <a:p>
            <a:r>
              <a:rPr lang="en-US" sz="1400" dirty="0" smtClean="0"/>
              <a:t>MLP: Memory Level Parallelism</a:t>
            </a:r>
            <a:endParaRPr lang="en-US" sz="1400" dirty="0"/>
          </a:p>
        </p:txBody>
      </p:sp>
      <p:sp>
        <p:nvSpPr>
          <p:cNvPr id="6" name="Szövegdoboz 5"/>
          <p:cNvSpPr txBox="1"/>
          <p:nvPr/>
        </p:nvSpPr>
        <p:spPr>
          <a:xfrm>
            <a:off x="75142" y="510439"/>
            <a:ext cx="7022563" cy="369332"/>
          </a:xfrm>
          <a:prstGeom prst="rect">
            <a:avLst/>
          </a:prstGeom>
          <a:noFill/>
        </p:spPr>
        <p:txBody>
          <a:bodyPr wrap="none" rtlCol="0">
            <a:spAutoFit/>
          </a:bodyPr>
          <a:lstStyle/>
          <a:p>
            <a:r>
              <a:rPr lang="en-US" dirty="0" smtClean="0">
                <a:solidFill>
                  <a:schemeClr val="accent6"/>
                </a:solidFill>
              </a:rPr>
              <a:t>Overview of the microarchitecture of the Cortex-A76 [119]</a:t>
            </a:r>
          </a:p>
        </p:txBody>
      </p:sp>
      <p:grpSp>
        <p:nvGrpSpPr>
          <p:cNvPr id="9" name="Csoportba foglalás 8"/>
          <p:cNvGrpSpPr/>
          <p:nvPr/>
        </p:nvGrpSpPr>
        <p:grpSpPr>
          <a:xfrm>
            <a:off x="161509" y="1214130"/>
            <a:ext cx="8955995" cy="4005445"/>
            <a:chOff x="161509" y="1223755"/>
            <a:chExt cx="8955995" cy="4005445"/>
          </a:xfrm>
        </p:grpSpPr>
        <p:pic>
          <p:nvPicPr>
            <p:cNvPr id="3" name="Picture 2"/>
            <p:cNvPicPr>
              <a:picLocks noChangeAspect="1"/>
            </p:cNvPicPr>
            <p:nvPr/>
          </p:nvPicPr>
          <p:blipFill rotWithShape="1">
            <a:blip r:embed="rId2"/>
            <a:srcRect l="2365" t="18488" b="4978"/>
            <a:stretch/>
          </p:blipFill>
          <p:spPr>
            <a:xfrm>
              <a:off x="161509" y="1223755"/>
              <a:ext cx="8955995" cy="3915436"/>
            </a:xfrm>
            <a:prstGeom prst="rect">
              <a:avLst/>
            </a:prstGeom>
          </p:spPr>
        </p:pic>
        <p:sp>
          <p:nvSpPr>
            <p:cNvPr id="7" name="Téglalap 6"/>
            <p:cNvSpPr/>
            <p:nvPr/>
          </p:nvSpPr>
          <p:spPr bwMode="auto">
            <a:xfrm>
              <a:off x="8055895" y="5049180"/>
              <a:ext cx="720080" cy="18002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2" name="Szövegdoboz 11"/>
          <p:cNvSpPr txBox="1"/>
          <p:nvPr/>
        </p:nvSpPr>
        <p:spPr>
          <a:xfrm>
            <a:off x="57752" y="5769260"/>
            <a:ext cx="8967931" cy="954107"/>
          </a:xfrm>
          <a:prstGeom prst="rect">
            <a:avLst/>
          </a:prstGeom>
          <a:noFill/>
        </p:spPr>
        <p:txBody>
          <a:bodyPr wrap="square" rtlCol="0">
            <a:spAutoFit/>
          </a:bodyPr>
          <a:lstStyle/>
          <a:p>
            <a:r>
              <a:rPr lang="en-US" sz="1400" dirty="0" smtClean="0"/>
              <a:t>ASIMD (Advanced SIMD):  FMAD etc. operations are executed interleaved (called with late </a:t>
            </a:r>
          </a:p>
          <a:p>
            <a:r>
              <a:rPr lang="en-US" sz="1400" dirty="0"/>
              <a:t> </a:t>
            </a:r>
            <a:r>
              <a:rPr lang="en-US" sz="1400" dirty="0" smtClean="0"/>
              <a:t> forwarding) i.e. FMAD operations will </a:t>
            </a:r>
            <a:r>
              <a:rPr lang="en-US" sz="1400" dirty="0"/>
              <a:t>already be started when the multiply operands are </a:t>
            </a:r>
          </a:p>
          <a:p>
            <a:r>
              <a:rPr lang="en-US" sz="1400" dirty="0"/>
              <a:t>  </a:t>
            </a:r>
            <a:r>
              <a:rPr lang="en-US" sz="1400" dirty="0" smtClean="0"/>
              <a:t>available and </a:t>
            </a:r>
            <a:r>
              <a:rPr lang="en-US" sz="1400" dirty="0"/>
              <a:t>the accumulate operand </a:t>
            </a:r>
            <a:r>
              <a:rPr lang="en-US" sz="1400" dirty="0" smtClean="0"/>
              <a:t>will </a:t>
            </a:r>
            <a:r>
              <a:rPr lang="en-US" sz="1400" dirty="0"/>
              <a:t>be added later after the </a:t>
            </a:r>
            <a:r>
              <a:rPr lang="en-US" sz="1400" dirty="0" smtClean="0"/>
              <a:t>multiply operation has</a:t>
            </a:r>
          </a:p>
          <a:p>
            <a:r>
              <a:rPr lang="en-US" sz="1400" dirty="0"/>
              <a:t> </a:t>
            </a:r>
            <a:r>
              <a:rPr lang="en-US" sz="1400" dirty="0" smtClean="0"/>
              <a:t> already been calculated in order to speed up the execution of a chain of FMAD etc. instructions. </a:t>
            </a:r>
          </a:p>
        </p:txBody>
      </p:sp>
    </p:spTree>
    <p:extLst>
      <p:ext uri="{BB962C8B-B14F-4D97-AF65-F5344CB8AC3E}">
        <p14:creationId xmlns:p14="http://schemas.microsoft.com/office/powerpoint/2010/main" val="1910643342"/>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(4)</a:t>
            </a:r>
            <a:endParaRPr lang="en-US" dirty="0"/>
          </a:p>
        </p:txBody>
      </p:sp>
      <p:sp>
        <p:nvSpPr>
          <p:cNvPr id="17" name="Szövegdoboz 16"/>
          <p:cNvSpPr txBox="1"/>
          <p:nvPr/>
        </p:nvSpPr>
        <p:spPr>
          <a:xfrm>
            <a:off x="75663" y="513633"/>
            <a:ext cx="5259901" cy="369332"/>
          </a:xfrm>
          <a:prstGeom prst="rect">
            <a:avLst/>
          </a:prstGeom>
          <a:noFill/>
        </p:spPr>
        <p:txBody>
          <a:bodyPr wrap="none" rtlCol="0">
            <a:spAutoFit/>
          </a:bodyPr>
          <a:lstStyle/>
          <a:p>
            <a:r>
              <a:rPr lang="en-US" dirty="0" smtClean="0">
                <a:solidFill>
                  <a:schemeClr val="accent6"/>
                </a:solidFill>
              </a:rPr>
              <a:t>Key enhancements of the microarchitecture</a:t>
            </a:r>
          </a:p>
        </p:txBody>
      </p:sp>
      <p:sp>
        <p:nvSpPr>
          <p:cNvPr id="18" name="Szövegdoboz 17"/>
          <p:cNvSpPr txBox="1"/>
          <p:nvPr/>
        </p:nvSpPr>
        <p:spPr>
          <a:xfrm>
            <a:off x="231007" y="882965"/>
            <a:ext cx="8301805" cy="907941"/>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600" dirty="0"/>
              <a:t>4-wide </a:t>
            </a:r>
            <a:r>
              <a:rPr lang="en-US" sz="1600" dirty="0" smtClean="0"/>
              <a:t>front-end, </a:t>
            </a:r>
            <a:r>
              <a:rPr lang="en-US" sz="1600" dirty="0"/>
              <a:t>up from 3 </a:t>
            </a:r>
            <a:r>
              <a:rPr lang="en-US" sz="1600" dirty="0" smtClean="0"/>
              <a:t>of </a:t>
            </a:r>
            <a:r>
              <a:rPr lang="en-US" sz="1600" dirty="0"/>
              <a:t>the previous Cortex-A75</a:t>
            </a:r>
            <a:endParaRPr lang="en-US" sz="1600" dirty="0" smtClean="0"/>
          </a:p>
          <a:p>
            <a:pPr marL="285750" indent="-285750">
              <a:spcAft>
                <a:spcPts val="300"/>
              </a:spcAft>
              <a:buFont typeface="Arial" panose="020B0604020202020204" pitchFamily="34" charset="0"/>
              <a:buChar char="•"/>
            </a:pPr>
            <a:r>
              <a:rPr lang="en-US" sz="1600" dirty="0" smtClean="0"/>
              <a:t>dispatch </a:t>
            </a:r>
            <a:r>
              <a:rPr lang="en-US" sz="1600" dirty="0"/>
              <a:t>rate of </a:t>
            </a:r>
            <a:r>
              <a:rPr lang="en-US" sz="1600" dirty="0" smtClean="0"/>
              <a:t>8, up </a:t>
            </a:r>
            <a:r>
              <a:rPr lang="en-US" sz="1600" dirty="0"/>
              <a:t>from </a:t>
            </a:r>
            <a:r>
              <a:rPr lang="en-US" sz="1600" dirty="0" smtClean="0"/>
              <a:t>6 </a:t>
            </a:r>
            <a:r>
              <a:rPr lang="en-US" sz="1600" dirty="0"/>
              <a:t>in the previous Cortex-A75</a:t>
            </a:r>
            <a:endParaRPr lang="en-US" sz="1600" dirty="0" smtClean="0"/>
          </a:p>
          <a:p>
            <a:pPr marL="285750" indent="-285750">
              <a:spcAft>
                <a:spcPts val="300"/>
              </a:spcAft>
              <a:buFont typeface="Arial" panose="020B0604020202020204" pitchFamily="34" charset="0"/>
              <a:buChar char="•"/>
            </a:pPr>
            <a:r>
              <a:rPr lang="en-US" sz="1600" dirty="0" smtClean="0"/>
              <a:t>larger </a:t>
            </a:r>
            <a:r>
              <a:rPr lang="en-US" sz="1600" dirty="0"/>
              <a:t>issue buffers</a:t>
            </a:r>
            <a:endParaRPr lang="en-US" sz="1600" dirty="0" smtClean="0"/>
          </a:p>
        </p:txBody>
      </p:sp>
      <p:sp>
        <p:nvSpPr>
          <p:cNvPr id="19" name="Szövegdoboz 18"/>
          <p:cNvSpPr txBox="1"/>
          <p:nvPr/>
        </p:nvSpPr>
        <p:spPr>
          <a:xfrm>
            <a:off x="296525" y="2168860"/>
            <a:ext cx="184731" cy="307777"/>
          </a:xfrm>
          <a:prstGeom prst="rect">
            <a:avLst/>
          </a:prstGeom>
          <a:noFill/>
        </p:spPr>
        <p:txBody>
          <a:bodyPr wrap="none" rtlCol="0">
            <a:spAutoFit/>
          </a:bodyPr>
          <a:lstStyle/>
          <a:p>
            <a:endParaRPr lang="en-US" sz="1400" dirty="0" smtClean="0"/>
          </a:p>
        </p:txBody>
      </p:sp>
    </p:spTree>
    <p:extLst>
      <p:ext uri="{BB962C8B-B14F-4D97-AF65-F5344CB8AC3E}">
        <p14:creationId xmlns:p14="http://schemas.microsoft.com/office/powerpoint/2010/main" val="2653582289"/>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(5)</a:t>
            </a:r>
            <a:endParaRPr lang="en-US" dirty="0"/>
          </a:p>
        </p:txBody>
      </p:sp>
      <p:grpSp>
        <p:nvGrpSpPr>
          <p:cNvPr id="12" name="Group 11"/>
          <p:cNvGrpSpPr/>
          <p:nvPr/>
        </p:nvGrpSpPr>
        <p:grpSpPr>
          <a:xfrm>
            <a:off x="226073" y="1200262"/>
            <a:ext cx="4172412" cy="4180083"/>
            <a:chOff x="264573" y="1184132"/>
            <a:chExt cx="4172412" cy="4180083"/>
          </a:xfrm>
        </p:grpSpPr>
        <p:pic>
          <p:nvPicPr>
            <p:cNvPr id="3" name="Picture 2"/>
            <p:cNvPicPr>
              <a:picLocks noChangeAspect="1"/>
            </p:cNvPicPr>
            <p:nvPr/>
          </p:nvPicPr>
          <p:blipFill rotWithShape="1">
            <a:blip r:embed="rId3"/>
            <a:srcRect l="4040" r="5051"/>
            <a:stretch/>
          </p:blipFill>
          <p:spPr>
            <a:xfrm>
              <a:off x="264573" y="1184132"/>
              <a:ext cx="4172412" cy="4180083"/>
            </a:xfrm>
            <a:prstGeom prst="rect">
              <a:avLst/>
            </a:prstGeom>
          </p:spPr>
        </p:pic>
        <p:sp>
          <p:nvSpPr>
            <p:cNvPr id="4" name="Rounded Rectangle 3"/>
            <p:cNvSpPr/>
            <p:nvPr/>
          </p:nvSpPr>
          <p:spPr bwMode="auto">
            <a:xfrm>
              <a:off x="1442012" y="2001693"/>
              <a:ext cx="225025" cy="977688"/>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grpSp>
        <p:nvGrpSpPr>
          <p:cNvPr id="15" name="Group 14"/>
          <p:cNvGrpSpPr/>
          <p:nvPr/>
        </p:nvGrpSpPr>
        <p:grpSpPr>
          <a:xfrm>
            <a:off x="4725052" y="1329895"/>
            <a:ext cx="4167428" cy="3690410"/>
            <a:chOff x="4725052" y="1313765"/>
            <a:chExt cx="4167428" cy="3690410"/>
          </a:xfrm>
        </p:grpSpPr>
        <p:grpSp>
          <p:nvGrpSpPr>
            <p:cNvPr id="11" name="Group 10"/>
            <p:cNvGrpSpPr/>
            <p:nvPr/>
          </p:nvGrpSpPr>
          <p:grpSpPr>
            <a:xfrm>
              <a:off x="4725052" y="1313765"/>
              <a:ext cx="4167428" cy="3690410"/>
              <a:chOff x="4617005" y="1313765"/>
              <a:chExt cx="4167428" cy="3690410"/>
            </a:xfrm>
          </p:grpSpPr>
          <p:pic>
            <p:nvPicPr>
              <p:cNvPr id="8" name="Picture 7"/>
              <p:cNvPicPr>
                <a:picLocks noChangeAspect="1"/>
              </p:cNvPicPr>
              <p:nvPr/>
            </p:nvPicPr>
            <p:blipFill rotWithShape="1">
              <a:blip r:embed="rId4"/>
              <a:srcRect l="3057" t="20247" r="52787" b="7618"/>
              <a:stretch/>
            </p:blipFill>
            <p:spPr>
              <a:xfrm>
                <a:off x="4617005" y="1313765"/>
                <a:ext cx="4050450" cy="3690410"/>
              </a:xfrm>
              <a:prstGeom prst="rect">
                <a:avLst/>
              </a:prstGeom>
            </p:spPr>
          </p:pic>
          <p:cxnSp>
            <p:nvCxnSpPr>
              <p:cNvPr id="10" name="Straight Arrow Connector 9"/>
              <p:cNvCxnSpPr/>
              <p:nvPr/>
            </p:nvCxnSpPr>
            <p:spPr bwMode="auto">
              <a:xfrm>
                <a:off x="8388433" y="2931256"/>
                <a:ext cx="396000" cy="0"/>
              </a:xfrm>
              <a:prstGeom prst="straightConnector1">
                <a:avLst/>
              </a:prstGeom>
              <a:noFill/>
              <a:ln w="19050" cap="flat" cmpd="sng" algn="ctr">
                <a:solidFill>
                  <a:srgbClr val="FC5F4A"/>
                </a:solidFill>
                <a:prstDash val="solid"/>
                <a:round/>
                <a:headEnd type="none" w="med" len="med"/>
                <a:tailEnd type="triangle"/>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 name="Rounded Rectangle 12"/>
            <p:cNvSpPr/>
            <p:nvPr/>
          </p:nvSpPr>
          <p:spPr bwMode="auto">
            <a:xfrm>
              <a:off x="6732240" y="2653702"/>
              <a:ext cx="207575" cy="1368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4" name="Rounded Rectangle 13"/>
            <p:cNvSpPr/>
            <p:nvPr/>
          </p:nvSpPr>
          <p:spPr bwMode="auto">
            <a:xfrm>
              <a:off x="7452320" y="2933945"/>
              <a:ext cx="225025" cy="972000"/>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6" name="TextBox 15"/>
          <p:cNvSpPr txBox="1"/>
          <p:nvPr/>
        </p:nvSpPr>
        <p:spPr>
          <a:xfrm>
            <a:off x="161510" y="520116"/>
            <a:ext cx="8820980" cy="369332"/>
          </a:xfrm>
          <a:prstGeom prst="rect">
            <a:avLst/>
          </a:prstGeom>
          <a:noFill/>
        </p:spPr>
        <p:txBody>
          <a:bodyPr wrap="square" rtlCol="0">
            <a:spAutoFit/>
          </a:bodyPr>
          <a:lstStyle/>
          <a:p>
            <a:r>
              <a:rPr lang="en-US" dirty="0" smtClean="0"/>
              <a:t>4-wide front-end (up from 3 in the previous Cortex-A75) [119]</a:t>
            </a:r>
            <a:endParaRPr lang="en-US" dirty="0"/>
          </a:p>
        </p:txBody>
      </p:sp>
    </p:spTree>
    <p:extLst>
      <p:ext uri="{BB962C8B-B14F-4D97-AF65-F5344CB8AC3E}">
        <p14:creationId xmlns:p14="http://schemas.microsoft.com/office/powerpoint/2010/main" val="4163292888"/>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(6)</a:t>
            </a:r>
            <a:endParaRPr lang="en-US" dirty="0"/>
          </a:p>
        </p:txBody>
      </p:sp>
      <p:pic>
        <p:nvPicPr>
          <p:cNvPr id="3" name="Picture 2"/>
          <p:cNvPicPr>
            <a:picLocks noChangeAspect="1"/>
          </p:cNvPicPr>
          <p:nvPr/>
        </p:nvPicPr>
        <p:blipFill rotWithShape="1">
          <a:blip r:embed="rId2"/>
          <a:srcRect l="46231" t="19368" r="530" b="4978"/>
          <a:stretch/>
        </p:blipFill>
        <p:spPr>
          <a:xfrm>
            <a:off x="4318100" y="1330753"/>
            <a:ext cx="4768149" cy="3870430"/>
          </a:xfrm>
          <a:prstGeom prst="rect">
            <a:avLst/>
          </a:prstGeom>
        </p:spPr>
      </p:pic>
      <p:sp>
        <p:nvSpPr>
          <p:cNvPr id="4" name="TextBox 3"/>
          <p:cNvSpPr txBox="1"/>
          <p:nvPr/>
        </p:nvSpPr>
        <p:spPr>
          <a:xfrm>
            <a:off x="296525" y="6238560"/>
            <a:ext cx="184731" cy="369332"/>
          </a:xfrm>
          <a:prstGeom prst="rect">
            <a:avLst/>
          </a:prstGeom>
          <a:noFill/>
        </p:spPr>
        <p:txBody>
          <a:bodyPr wrap="square" rtlCol="0">
            <a:spAutoFit/>
          </a:bodyPr>
          <a:lstStyle/>
          <a:p>
            <a:endParaRPr lang="en-US" dirty="0"/>
          </a:p>
        </p:txBody>
      </p:sp>
      <p:sp>
        <p:nvSpPr>
          <p:cNvPr id="5" name="TextBox 4"/>
          <p:cNvSpPr txBox="1"/>
          <p:nvPr/>
        </p:nvSpPr>
        <p:spPr>
          <a:xfrm>
            <a:off x="1016605" y="6106665"/>
            <a:ext cx="8055958" cy="307777"/>
          </a:xfrm>
          <a:prstGeom prst="rect">
            <a:avLst/>
          </a:prstGeom>
          <a:noFill/>
        </p:spPr>
        <p:txBody>
          <a:bodyPr wrap="square" rtlCol="0">
            <a:spAutoFit/>
          </a:bodyPr>
          <a:lstStyle/>
          <a:p>
            <a:r>
              <a:rPr lang="en-US" sz="1400" dirty="0" smtClean="0"/>
              <a:t>MLP: Memory Level Parallelism</a:t>
            </a:r>
            <a:endParaRPr lang="en-US" sz="1400" dirty="0"/>
          </a:p>
        </p:txBody>
      </p:sp>
      <p:grpSp>
        <p:nvGrpSpPr>
          <p:cNvPr id="6" name="Group 5"/>
          <p:cNvGrpSpPr/>
          <p:nvPr/>
        </p:nvGrpSpPr>
        <p:grpSpPr>
          <a:xfrm>
            <a:off x="171442" y="1201120"/>
            <a:ext cx="3992393" cy="4135078"/>
            <a:chOff x="264573" y="1184132"/>
            <a:chExt cx="4172412" cy="4180083"/>
          </a:xfrm>
        </p:grpSpPr>
        <p:pic>
          <p:nvPicPr>
            <p:cNvPr id="7" name="Picture 6"/>
            <p:cNvPicPr>
              <a:picLocks noChangeAspect="1"/>
            </p:cNvPicPr>
            <p:nvPr/>
          </p:nvPicPr>
          <p:blipFill rotWithShape="1">
            <a:blip r:embed="rId3"/>
            <a:srcRect l="4040" r="5051"/>
            <a:stretch/>
          </p:blipFill>
          <p:spPr>
            <a:xfrm>
              <a:off x="264573" y="1184132"/>
              <a:ext cx="4172412" cy="4180083"/>
            </a:xfrm>
            <a:prstGeom prst="rect">
              <a:avLst/>
            </a:prstGeom>
          </p:spPr>
        </p:pic>
        <p:sp>
          <p:nvSpPr>
            <p:cNvPr id="8" name="Rounded Rectangle 7"/>
            <p:cNvSpPr/>
            <p:nvPr/>
          </p:nvSpPr>
          <p:spPr bwMode="auto">
            <a:xfrm>
              <a:off x="1442012" y="2001693"/>
              <a:ext cx="225025" cy="977688"/>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19" name="Szövegdoboz 18"/>
          <p:cNvSpPr txBox="1"/>
          <p:nvPr/>
        </p:nvSpPr>
        <p:spPr>
          <a:xfrm>
            <a:off x="171441" y="514185"/>
            <a:ext cx="8586024" cy="369332"/>
          </a:xfrm>
          <a:prstGeom prst="rect">
            <a:avLst/>
          </a:prstGeom>
          <a:noFill/>
        </p:spPr>
        <p:txBody>
          <a:bodyPr wrap="square" rtlCol="0">
            <a:spAutoFit/>
          </a:bodyPr>
          <a:lstStyle/>
          <a:p>
            <a:r>
              <a:rPr lang="en-US" dirty="0" smtClean="0">
                <a:solidFill>
                  <a:schemeClr val="accent6"/>
                </a:solidFill>
              </a:rPr>
              <a:t>Dispatch rate of 8 (up from 6 in the previous Cortex-A75) to 8) [119]</a:t>
            </a:r>
          </a:p>
        </p:txBody>
      </p:sp>
    </p:spTree>
    <p:extLst>
      <p:ext uri="{BB962C8B-B14F-4D97-AF65-F5344CB8AC3E}">
        <p14:creationId xmlns:p14="http://schemas.microsoft.com/office/powerpoint/2010/main" val="4157323534"/>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(7)</a:t>
            </a:r>
            <a:endParaRPr lang="en-US" dirty="0"/>
          </a:p>
        </p:txBody>
      </p:sp>
      <p:sp>
        <p:nvSpPr>
          <p:cNvPr id="4" name="TextBox 4"/>
          <p:cNvSpPr txBox="1"/>
          <p:nvPr/>
        </p:nvSpPr>
        <p:spPr>
          <a:xfrm>
            <a:off x="7092280" y="5361952"/>
            <a:ext cx="2205245" cy="415498"/>
          </a:xfrm>
          <a:prstGeom prst="rect">
            <a:avLst/>
          </a:prstGeom>
          <a:noFill/>
        </p:spPr>
        <p:txBody>
          <a:bodyPr wrap="square" rtlCol="0">
            <a:spAutoFit/>
          </a:bodyPr>
          <a:lstStyle/>
          <a:p>
            <a:pPr algn="ctr"/>
            <a:r>
              <a:rPr lang="en-US" sz="1050" dirty="0" smtClean="0"/>
              <a:t>MLP: Memory Level Parallelism</a:t>
            </a:r>
            <a:endParaRPr lang="en-US" sz="1050" dirty="0"/>
          </a:p>
        </p:txBody>
      </p:sp>
      <p:pic>
        <p:nvPicPr>
          <p:cNvPr id="6" name="Picture 6"/>
          <p:cNvPicPr>
            <a:picLocks noChangeAspect="1"/>
          </p:cNvPicPr>
          <p:nvPr/>
        </p:nvPicPr>
        <p:blipFill rotWithShape="1">
          <a:blip r:embed="rId2"/>
          <a:srcRect l="4040" r="5051"/>
          <a:stretch/>
        </p:blipFill>
        <p:spPr>
          <a:xfrm>
            <a:off x="171442" y="1201120"/>
            <a:ext cx="3992393" cy="4135078"/>
          </a:xfrm>
          <a:prstGeom prst="rect">
            <a:avLst/>
          </a:prstGeom>
        </p:spPr>
      </p:pic>
      <p:sp>
        <p:nvSpPr>
          <p:cNvPr id="8" name="Szövegdoboz 7"/>
          <p:cNvSpPr txBox="1"/>
          <p:nvPr/>
        </p:nvSpPr>
        <p:spPr>
          <a:xfrm>
            <a:off x="171441" y="514185"/>
            <a:ext cx="8586024" cy="369332"/>
          </a:xfrm>
          <a:prstGeom prst="rect">
            <a:avLst/>
          </a:prstGeom>
          <a:noFill/>
        </p:spPr>
        <p:txBody>
          <a:bodyPr wrap="square" rtlCol="0">
            <a:spAutoFit/>
          </a:bodyPr>
          <a:lstStyle/>
          <a:p>
            <a:r>
              <a:rPr lang="en-US" dirty="0" smtClean="0">
                <a:solidFill>
                  <a:schemeClr val="accent6"/>
                </a:solidFill>
              </a:rPr>
              <a:t>Larger issue buffers (</a:t>
            </a:r>
            <a:r>
              <a:rPr lang="en-US" dirty="0" err="1" smtClean="0">
                <a:solidFill>
                  <a:schemeClr val="accent6"/>
                </a:solidFill>
              </a:rPr>
              <a:t>IsQ</a:t>
            </a:r>
            <a:r>
              <a:rPr lang="en-US" dirty="0" smtClean="0">
                <a:solidFill>
                  <a:schemeClr val="accent6"/>
                </a:solidFill>
              </a:rPr>
              <a:t>/IQ) [119]</a:t>
            </a:r>
          </a:p>
        </p:txBody>
      </p:sp>
      <p:sp>
        <p:nvSpPr>
          <p:cNvPr id="12" name="Szövegdoboz 11"/>
          <p:cNvSpPr txBox="1"/>
          <p:nvPr/>
        </p:nvSpPr>
        <p:spPr>
          <a:xfrm>
            <a:off x="385763" y="5885172"/>
            <a:ext cx="8461227" cy="553998"/>
          </a:xfrm>
          <a:prstGeom prst="rect">
            <a:avLst/>
          </a:prstGeom>
          <a:noFill/>
        </p:spPr>
        <p:txBody>
          <a:bodyPr wrap="none" rtlCol="0">
            <a:spAutoFit/>
          </a:bodyPr>
          <a:lstStyle/>
          <a:p>
            <a:r>
              <a:rPr lang="en-US" sz="1400" dirty="0" smtClean="0"/>
              <a:t>Note </a:t>
            </a:r>
            <a:r>
              <a:rPr lang="en-US" sz="1600" dirty="0" smtClean="0"/>
              <a:t>that</a:t>
            </a:r>
            <a:r>
              <a:rPr lang="en-US" sz="1400" dirty="0" smtClean="0"/>
              <a:t> the issue queues of the Cortex-A76 typically have </a:t>
            </a:r>
            <a:r>
              <a:rPr lang="en-US" sz="1400" dirty="0" smtClean="0">
                <a:solidFill>
                  <a:srgbClr val="0070C0"/>
                </a:solidFill>
              </a:rPr>
              <a:t>16 entries rather than 12 </a:t>
            </a:r>
            <a:r>
              <a:rPr lang="en-US" sz="1400" dirty="0" smtClean="0"/>
              <a:t>seen</a:t>
            </a:r>
          </a:p>
          <a:p>
            <a:r>
              <a:rPr lang="en-US" sz="1400" dirty="0"/>
              <a:t> </a:t>
            </a:r>
            <a:r>
              <a:rPr lang="en-US" sz="1400" dirty="0" smtClean="0"/>
              <a:t> in the Cortex-A75.</a:t>
            </a:r>
          </a:p>
        </p:txBody>
      </p:sp>
      <p:grpSp>
        <p:nvGrpSpPr>
          <p:cNvPr id="14" name="Csoportba foglalás 13"/>
          <p:cNvGrpSpPr/>
          <p:nvPr/>
        </p:nvGrpSpPr>
        <p:grpSpPr>
          <a:xfrm>
            <a:off x="4318100" y="1330753"/>
            <a:ext cx="4768149" cy="4053570"/>
            <a:chOff x="4318100" y="1488403"/>
            <a:chExt cx="4768149" cy="4053570"/>
          </a:xfrm>
        </p:grpSpPr>
        <p:pic>
          <p:nvPicPr>
            <p:cNvPr id="3" name="Picture 2"/>
            <p:cNvPicPr>
              <a:picLocks noChangeAspect="1"/>
            </p:cNvPicPr>
            <p:nvPr/>
          </p:nvPicPr>
          <p:blipFill rotWithShape="1">
            <a:blip r:embed="rId3"/>
            <a:srcRect l="46231" t="19368" r="530" b="4978"/>
            <a:stretch/>
          </p:blipFill>
          <p:spPr>
            <a:xfrm>
              <a:off x="4318100" y="1488403"/>
              <a:ext cx="4768149" cy="3870430"/>
            </a:xfrm>
            <a:prstGeom prst="rect">
              <a:avLst/>
            </a:prstGeom>
          </p:spPr>
        </p:pic>
        <p:sp>
          <p:nvSpPr>
            <p:cNvPr id="13" name="Téglalap 12"/>
            <p:cNvSpPr/>
            <p:nvPr/>
          </p:nvSpPr>
          <p:spPr bwMode="auto">
            <a:xfrm>
              <a:off x="8082390" y="5277325"/>
              <a:ext cx="765085" cy="264648"/>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0275473"/>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(8)</a:t>
            </a:r>
            <a:endParaRPr lang="en-US" dirty="0"/>
          </a:p>
        </p:txBody>
      </p:sp>
      <p:sp>
        <p:nvSpPr>
          <p:cNvPr id="6" name="Szövegdoboz 5"/>
          <p:cNvSpPr txBox="1"/>
          <p:nvPr/>
        </p:nvSpPr>
        <p:spPr>
          <a:xfrm>
            <a:off x="86631" y="513563"/>
            <a:ext cx="6690614" cy="369332"/>
          </a:xfrm>
          <a:prstGeom prst="rect">
            <a:avLst/>
          </a:prstGeom>
          <a:noFill/>
        </p:spPr>
        <p:txBody>
          <a:bodyPr wrap="square" rtlCol="0">
            <a:spAutoFit/>
          </a:bodyPr>
          <a:lstStyle/>
          <a:p>
            <a:r>
              <a:rPr lang="en-US" dirty="0" smtClean="0">
                <a:solidFill>
                  <a:schemeClr val="accent6"/>
                </a:solidFill>
              </a:rPr>
              <a:t>The cache hierarchy of the Cortex-A76 processor [119] </a:t>
            </a:r>
          </a:p>
        </p:txBody>
      </p:sp>
      <p:grpSp>
        <p:nvGrpSpPr>
          <p:cNvPr id="9" name="Csoportba foglalás 8"/>
          <p:cNvGrpSpPr/>
          <p:nvPr/>
        </p:nvGrpSpPr>
        <p:grpSpPr>
          <a:xfrm>
            <a:off x="98032" y="1204505"/>
            <a:ext cx="9051733" cy="4060075"/>
            <a:chOff x="98032" y="1124120"/>
            <a:chExt cx="9051733" cy="4060075"/>
          </a:xfrm>
        </p:grpSpPr>
        <p:pic>
          <p:nvPicPr>
            <p:cNvPr id="4" name="Kép 3"/>
            <p:cNvPicPr>
              <a:picLocks noChangeAspect="1"/>
            </p:cNvPicPr>
            <p:nvPr/>
          </p:nvPicPr>
          <p:blipFill rotWithShape="1">
            <a:blip r:embed="rId2"/>
            <a:srcRect l="2935" t="19575"/>
            <a:stretch/>
          </p:blipFill>
          <p:spPr>
            <a:xfrm>
              <a:off x="98032" y="1124120"/>
              <a:ext cx="9051733" cy="3870430"/>
            </a:xfrm>
            <a:prstGeom prst="rect">
              <a:avLst/>
            </a:prstGeom>
          </p:spPr>
        </p:pic>
        <p:sp>
          <p:nvSpPr>
            <p:cNvPr id="7" name="Téglalap 6"/>
            <p:cNvSpPr/>
            <p:nvPr/>
          </p:nvSpPr>
          <p:spPr bwMode="auto">
            <a:xfrm>
              <a:off x="4391980" y="1448780"/>
              <a:ext cx="135015" cy="3735415"/>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402170018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(9)</a:t>
            </a:r>
            <a:endParaRPr lang="en-US" dirty="0"/>
          </a:p>
        </p:txBody>
      </p:sp>
      <p:sp>
        <p:nvSpPr>
          <p:cNvPr id="4" name="Szövegdoboz 3"/>
          <p:cNvSpPr txBox="1"/>
          <p:nvPr/>
        </p:nvSpPr>
        <p:spPr>
          <a:xfrm>
            <a:off x="84509" y="510441"/>
            <a:ext cx="8448303" cy="369332"/>
          </a:xfrm>
          <a:prstGeom prst="rect">
            <a:avLst/>
          </a:prstGeom>
          <a:noFill/>
        </p:spPr>
        <p:txBody>
          <a:bodyPr wrap="square" rtlCol="0">
            <a:spAutoFit/>
          </a:bodyPr>
          <a:lstStyle/>
          <a:p>
            <a:r>
              <a:rPr lang="en-US" dirty="0" smtClean="0"/>
              <a:t>Bandwidth </a:t>
            </a:r>
            <a:r>
              <a:rPr lang="en-US" dirty="0" smtClean="0">
                <a:solidFill>
                  <a:schemeClr val="accent6"/>
                </a:solidFill>
              </a:rPr>
              <a:t>improvements</a:t>
            </a:r>
            <a:r>
              <a:rPr lang="en-US" dirty="0" smtClean="0"/>
              <a:t> of A76’s caches vs. the A75 caches [119] </a:t>
            </a:r>
          </a:p>
        </p:txBody>
      </p:sp>
      <p:grpSp>
        <p:nvGrpSpPr>
          <p:cNvPr id="7" name="Csoportba foglalás 6"/>
          <p:cNvGrpSpPr/>
          <p:nvPr/>
        </p:nvGrpSpPr>
        <p:grpSpPr>
          <a:xfrm>
            <a:off x="116504" y="924850"/>
            <a:ext cx="8775975" cy="3690410"/>
            <a:chOff x="116504" y="1043735"/>
            <a:chExt cx="8775975" cy="3690410"/>
          </a:xfrm>
        </p:grpSpPr>
        <p:pic>
          <p:nvPicPr>
            <p:cNvPr id="3" name="Kép 2"/>
            <p:cNvPicPr>
              <a:picLocks noChangeAspect="1"/>
            </p:cNvPicPr>
            <p:nvPr/>
          </p:nvPicPr>
          <p:blipFill rotWithShape="1">
            <a:blip r:embed="rId2"/>
            <a:srcRect l="1716" t="27328" r="7776"/>
            <a:stretch/>
          </p:blipFill>
          <p:spPr>
            <a:xfrm>
              <a:off x="116504" y="1043735"/>
              <a:ext cx="8775975" cy="3375375"/>
            </a:xfrm>
            <a:prstGeom prst="rect">
              <a:avLst/>
            </a:prstGeom>
          </p:spPr>
        </p:pic>
        <p:sp>
          <p:nvSpPr>
            <p:cNvPr id="6" name="Téglalap 5"/>
            <p:cNvSpPr/>
            <p:nvPr/>
          </p:nvSpPr>
          <p:spPr bwMode="auto">
            <a:xfrm>
              <a:off x="4752020" y="1043735"/>
              <a:ext cx="90010" cy="3690410"/>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310319280"/>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(10)</a:t>
            </a:r>
            <a:endParaRPr lang="en-US" dirty="0"/>
          </a:p>
        </p:txBody>
      </p:sp>
      <p:pic>
        <p:nvPicPr>
          <p:cNvPr id="3" name="Kép 2"/>
          <p:cNvPicPr>
            <a:picLocks noChangeAspect="1"/>
          </p:cNvPicPr>
          <p:nvPr/>
        </p:nvPicPr>
        <p:blipFill rotWithShape="1">
          <a:blip r:embed="rId2"/>
          <a:srcRect l="50229" t="38025" r="3435" b="-1"/>
          <a:stretch/>
        </p:blipFill>
        <p:spPr>
          <a:xfrm>
            <a:off x="616244" y="1583795"/>
            <a:ext cx="7784115" cy="4679430"/>
          </a:xfrm>
          <a:prstGeom prst="rect">
            <a:avLst/>
          </a:prstGeom>
        </p:spPr>
      </p:pic>
      <p:sp>
        <p:nvSpPr>
          <p:cNvPr id="5" name="Szövegdoboz 4"/>
          <p:cNvSpPr txBox="1"/>
          <p:nvPr/>
        </p:nvSpPr>
        <p:spPr>
          <a:xfrm>
            <a:off x="71438" y="513564"/>
            <a:ext cx="8336128" cy="646331"/>
          </a:xfrm>
          <a:prstGeom prst="rect">
            <a:avLst/>
          </a:prstGeom>
          <a:noFill/>
        </p:spPr>
        <p:txBody>
          <a:bodyPr wrap="none" rtlCol="0">
            <a:spAutoFit/>
          </a:bodyPr>
          <a:lstStyle/>
          <a:p>
            <a:r>
              <a:rPr lang="en-US" dirty="0" smtClean="0">
                <a:solidFill>
                  <a:schemeClr val="accent6"/>
                </a:solidFill>
              </a:rPr>
              <a:t>Performance improvements in subsequent high-performance Cortex-A</a:t>
            </a:r>
          </a:p>
          <a:p>
            <a:r>
              <a:rPr lang="en-US" dirty="0">
                <a:solidFill>
                  <a:schemeClr val="accent6"/>
                </a:solidFill>
              </a:rPr>
              <a:t> </a:t>
            </a:r>
            <a:r>
              <a:rPr lang="en-US" dirty="0" smtClean="0">
                <a:solidFill>
                  <a:schemeClr val="accent6"/>
                </a:solidFill>
              </a:rPr>
              <a:t>  processors [119]</a:t>
            </a:r>
          </a:p>
        </p:txBody>
      </p:sp>
      <p:sp>
        <p:nvSpPr>
          <p:cNvPr id="14" name="Szövegdoboz 13"/>
          <p:cNvSpPr txBox="1"/>
          <p:nvPr/>
        </p:nvSpPr>
        <p:spPr>
          <a:xfrm>
            <a:off x="206515" y="6444335"/>
            <a:ext cx="8885381" cy="338554"/>
          </a:xfrm>
          <a:prstGeom prst="rect">
            <a:avLst/>
          </a:prstGeom>
          <a:noFill/>
        </p:spPr>
        <p:txBody>
          <a:bodyPr wrap="none" rtlCol="0">
            <a:spAutoFit/>
          </a:bodyPr>
          <a:lstStyle/>
          <a:p>
            <a:pPr lvl="0" eaLnBrk="0" fontAlgn="base" hangingPunct="0">
              <a:spcBef>
                <a:spcPct val="0"/>
              </a:spcBef>
              <a:spcAft>
                <a:spcPct val="0"/>
              </a:spcAft>
            </a:pPr>
            <a:r>
              <a:rPr lang="en-US" altLang="en-US" sz="1600" dirty="0" smtClean="0">
                <a:latin typeface="+mj-lt"/>
              </a:rPr>
              <a:t>GEMM </a:t>
            </a:r>
            <a:r>
              <a:rPr lang="en-US" altLang="en-US" sz="1600" dirty="0" err="1" smtClean="0">
                <a:latin typeface="+mj-lt"/>
              </a:rPr>
              <a:t>lowp</a:t>
            </a:r>
            <a:r>
              <a:rPr lang="en-US" altLang="en-US" sz="1600" dirty="0" smtClean="0">
                <a:latin typeface="+mj-lt"/>
              </a:rPr>
              <a:t> </a:t>
            </a:r>
            <a:r>
              <a:rPr lang="en-US" altLang="en-US" sz="1600" dirty="0">
                <a:latin typeface="+mj-lt"/>
              </a:rPr>
              <a:t>is a library for multiplying matrices </a:t>
            </a:r>
            <a:r>
              <a:rPr lang="en-US" altLang="en-US" sz="1600" dirty="0" smtClean="0">
                <a:latin typeface="+mj-lt"/>
              </a:rPr>
              <a:t>of </a:t>
            </a:r>
            <a:r>
              <a:rPr lang="en-US" altLang="en-US" sz="1600" dirty="0">
                <a:latin typeface="+mj-lt"/>
              </a:rPr>
              <a:t>8-bit </a:t>
            </a:r>
            <a:r>
              <a:rPr lang="en-US" altLang="en-US" sz="1600" dirty="0" smtClean="0">
                <a:latin typeface="+mj-lt"/>
              </a:rPr>
              <a:t>integers (used in NN apps.) </a:t>
            </a:r>
            <a:endParaRPr lang="en-US" altLang="en-US" sz="1600" dirty="0">
              <a:latin typeface="+mj-lt"/>
            </a:endParaRPr>
          </a:p>
        </p:txBody>
      </p:sp>
    </p:spTree>
    <p:extLst>
      <p:ext uri="{BB962C8B-B14F-4D97-AF65-F5344CB8AC3E}">
        <p14:creationId xmlns:p14="http://schemas.microsoft.com/office/powerpoint/2010/main" val="759971591"/>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(11)</a:t>
            </a:r>
            <a:endParaRPr lang="en-US" dirty="0"/>
          </a:p>
        </p:txBody>
      </p:sp>
      <p:sp>
        <p:nvSpPr>
          <p:cNvPr id="5" name="Szövegdoboz 4"/>
          <p:cNvSpPr txBox="1"/>
          <p:nvPr/>
        </p:nvSpPr>
        <p:spPr>
          <a:xfrm>
            <a:off x="71438" y="513564"/>
            <a:ext cx="8683467" cy="369332"/>
          </a:xfrm>
          <a:prstGeom prst="rect">
            <a:avLst/>
          </a:prstGeom>
          <a:noFill/>
        </p:spPr>
        <p:txBody>
          <a:bodyPr wrap="none" rtlCol="0">
            <a:spAutoFit/>
          </a:bodyPr>
          <a:lstStyle/>
          <a:p>
            <a:r>
              <a:rPr lang="en-US" dirty="0" smtClean="0">
                <a:solidFill>
                  <a:schemeClr val="accent6"/>
                </a:solidFill>
              </a:rPr>
              <a:t>Performance improvements claims over the Cortex-A75 processors [119]</a:t>
            </a:r>
          </a:p>
        </p:txBody>
      </p:sp>
      <p:sp>
        <p:nvSpPr>
          <p:cNvPr id="7" name="Lekerekített téglalap 6"/>
          <p:cNvSpPr/>
          <p:nvPr/>
        </p:nvSpPr>
        <p:spPr bwMode="auto">
          <a:xfrm>
            <a:off x="2096011" y="2928865"/>
            <a:ext cx="45719" cy="45719"/>
          </a:xfrm>
          <a:prstGeom prst="roundRect">
            <a:avLst/>
          </a:pr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Szövegdoboz 10"/>
          <p:cNvSpPr txBox="1"/>
          <p:nvPr/>
        </p:nvSpPr>
        <p:spPr>
          <a:xfrm>
            <a:off x="228265" y="849190"/>
            <a:ext cx="4799647"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Single-thread performance improvements</a:t>
            </a:r>
          </a:p>
        </p:txBody>
      </p:sp>
      <p:sp>
        <p:nvSpPr>
          <p:cNvPr id="12" name="Szövegdoboz 11"/>
          <p:cNvSpPr txBox="1"/>
          <p:nvPr/>
        </p:nvSpPr>
        <p:spPr>
          <a:xfrm>
            <a:off x="601325" y="1188910"/>
            <a:ext cx="5328318" cy="610424"/>
          </a:xfrm>
          <a:prstGeom prst="rect">
            <a:avLst/>
          </a:prstGeom>
          <a:noFill/>
        </p:spPr>
        <p:txBody>
          <a:bodyPr wrap="none" rtlCol="0">
            <a:spAutoFit/>
          </a:bodyPr>
          <a:lstStyle/>
          <a:p>
            <a:pPr>
              <a:spcAft>
                <a:spcPts val="200"/>
              </a:spcAft>
            </a:pPr>
            <a:r>
              <a:rPr lang="en-US" sz="1600" dirty="0" smtClean="0"/>
              <a:t>+25% more integer IPC than the Cortex-A75 CPU</a:t>
            </a:r>
          </a:p>
          <a:p>
            <a:r>
              <a:rPr lang="en-US" sz="1600" dirty="0" smtClean="0"/>
              <a:t>+35 % higher ASIMD/FP performance </a:t>
            </a:r>
          </a:p>
        </p:txBody>
      </p:sp>
      <p:sp>
        <p:nvSpPr>
          <p:cNvPr id="14" name="Szövegdoboz 13"/>
          <p:cNvSpPr txBox="1"/>
          <p:nvPr/>
        </p:nvSpPr>
        <p:spPr>
          <a:xfrm>
            <a:off x="223203" y="1832075"/>
            <a:ext cx="474514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Mobile usage performance improvements</a:t>
            </a:r>
          </a:p>
        </p:txBody>
      </p:sp>
      <p:sp>
        <p:nvSpPr>
          <p:cNvPr id="15" name="Szövegdoboz 14"/>
          <p:cNvSpPr txBox="1"/>
          <p:nvPr/>
        </p:nvSpPr>
        <p:spPr>
          <a:xfrm>
            <a:off x="656565" y="2168860"/>
            <a:ext cx="6795755" cy="610424"/>
          </a:xfrm>
          <a:prstGeom prst="rect">
            <a:avLst/>
          </a:prstGeom>
          <a:noFill/>
        </p:spPr>
        <p:txBody>
          <a:bodyPr wrap="square" rtlCol="0">
            <a:spAutoFit/>
          </a:bodyPr>
          <a:lstStyle/>
          <a:p>
            <a:pPr>
              <a:spcAft>
                <a:spcPts val="200"/>
              </a:spcAft>
            </a:pPr>
            <a:r>
              <a:rPr lang="en-US" sz="1600" dirty="0"/>
              <a:t>+</a:t>
            </a:r>
            <a:r>
              <a:rPr lang="en-US" sz="1600" dirty="0" smtClean="0"/>
              <a:t>28% </a:t>
            </a:r>
            <a:r>
              <a:rPr lang="en-US" sz="1600" dirty="0"/>
              <a:t>more </a:t>
            </a:r>
            <a:r>
              <a:rPr lang="en-US" sz="1600" dirty="0" err="1" smtClean="0"/>
              <a:t>Geekbench</a:t>
            </a:r>
            <a:r>
              <a:rPr lang="en-US" sz="1600" dirty="0" smtClean="0"/>
              <a:t> performance</a:t>
            </a:r>
            <a:endParaRPr lang="en-US" sz="1600" dirty="0"/>
          </a:p>
          <a:p>
            <a:r>
              <a:rPr lang="en-US" sz="1600" dirty="0"/>
              <a:t>+35 % </a:t>
            </a:r>
            <a:r>
              <a:rPr lang="en-US" sz="1600" dirty="0" smtClean="0"/>
              <a:t>more </a:t>
            </a:r>
            <a:r>
              <a:rPr lang="en-US" sz="1600" dirty="0" err="1" smtClean="0"/>
              <a:t>Javaacript</a:t>
            </a:r>
            <a:r>
              <a:rPr lang="en-US" sz="1600" dirty="0" smtClean="0"/>
              <a:t>  </a:t>
            </a:r>
            <a:r>
              <a:rPr lang="en-US" sz="1600" dirty="0"/>
              <a:t>performance </a:t>
            </a:r>
          </a:p>
        </p:txBody>
      </p:sp>
      <p:sp>
        <p:nvSpPr>
          <p:cNvPr id="16" name="Szövegdoboz 15"/>
          <p:cNvSpPr txBox="1"/>
          <p:nvPr/>
        </p:nvSpPr>
        <p:spPr>
          <a:xfrm>
            <a:off x="218287" y="2843935"/>
            <a:ext cx="6141168"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FF0000"/>
                </a:solidFill>
              </a:rPr>
              <a:t>Performance improvements while using AI applications</a:t>
            </a:r>
          </a:p>
        </p:txBody>
      </p:sp>
      <p:sp>
        <p:nvSpPr>
          <p:cNvPr id="17" name="Szövegdoboz 16"/>
          <p:cNvSpPr txBox="1"/>
          <p:nvPr/>
        </p:nvSpPr>
        <p:spPr>
          <a:xfrm>
            <a:off x="661626" y="3187383"/>
            <a:ext cx="2685351" cy="307777"/>
          </a:xfrm>
          <a:prstGeom prst="rect">
            <a:avLst/>
          </a:prstGeom>
          <a:noFill/>
        </p:spPr>
        <p:txBody>
          <a:bodyPr wrap="none" rtlCol="0">
            <a:spAutoFit/>
          </a:bodyPr>
          <a:lstStyle/>
          <a:p>
            <a:r>
              <a:rPr lang="en-US" sz="1400" dirty="0" smtClean="0"/>
              <a:t>3.9x higher AI performance</a:t>
            </a:r>
          </a:p>
        </p:txBody>
      </p:sp>
    </p:spTree>
    <p:extLst>
      <p:ext uri="{BB962C8B-B14F-4D97-AF65-F5344CB8AC3E}">
        <p14:creationId xmlns:p14="http://schemas.microsoft.com/office/powerpoint/2010/main" val="19695062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3</a:t>
            </a:r>
            <a:r>
              <a:rPr lang="hu-HU" dirty="0">
                <a:solidFill>
                  <a:srgbClr val="FFFFFF"/>
                </a:solidFill>
              </a:rPr>
              <a:t>)</a:t>
            </a:r>
            <a:endParaRPr lang="en-US" dirty="0">
              <a:solidFill>
                <a:srgbClr val="FFFFFF"/>
              </a:solidFill>
            </a:endParaRPr>
          </a:p>
        </p:txBody>
      </p:sp>
      <p:sp>
        <p:nvSpPr>
          <p:cNvPr id="30" name="TextBox 29"/>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32" name="TextBox 31"/>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34" name="TextBox 33"/>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2" y="506707"/>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ISA extensions introduced to enhance compute capabilities</a:t>
            </a:r>
            <a:endParaRPr lang="en-US" altLang="en-US" sz="1800" dirty="0">
              <a:solidFill>
                <a:srgbClr val="2D2D8A"/>
              </a:solidFill>
            </a:endParaRPr>
          </a:p>
        </p:txBody>
      </p:sp>
      <p:sp>
        <p:nvSpPr>
          <p:cNvPr id="2" name="TextBox 1"/>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1" name="TextBox 40"/>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2" name="TextBox 41"/>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43" name="TextBox 42"/>
          <p:cNvSpPr txBox="1"/>
          <p:nvPr/>
        </p:nvSpPr>
        <p:spPr>
          <a:xfrm>
            <a:off x="6147175" y="6264315"/>
            <a:ext cx="2811860" cy="292388"/>
          </a:xfrm>
          <a:prstGeom prst="rect">
            <a:avLst/>
          </a:prstGeom>
          <a:noFill/>
        </p:spPr>
        <p:txBody>
          <a:bodyPr wrap="none" rtlCol="0">
            <a:spAutoFit/>
          </a:bodyPr>
          <a:lstStyle/>
          <a:p>
            <a:r>
              <a:rPr lang="en-US" sz="1300" dirty="0" err="1" smtClean="0"/>
              <a:t>SVE</a:t>
            </a:r>
            <a:r>
              <a:rPr lang="en-US" sz="1300" dirty="0" smtClean="0"/>
              <a:t>: Scalable Vector Extension</a:t>
            </a:r>
            <a:endParaRPr lang="en-US" sz="1300" dirty="0"/>
          </a:p>
        </p:txBody>
      </p:sp>
      <p:sp>
        <p:nvSpPr>
          <p:cNvPr id="44"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35"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6"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8"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9"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0"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1"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2"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53"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54" name="TextBox 53"/>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55"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2888142286"/>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(12)</a:t>
            </a:r>
            <a:endParaRPr lang="en-US" dirty="0"/>
          </a:p>
        </p:txBody>
      </p:sp>
      <p:pic>
        <p:nvPicPr>
          <p:cNvPr id="3" name="Kép 2"/>
          <p:cNvPicPr>
            <a:picLocks noChangeAspect="1"/>
          </p:cNvPicPr>
          <p:nvPr/>
        </p:nvPicPr>
        <p:blipFill>
          <a:blip r:embed="rId2"/>
          <a:stretch>
            <a:fillRect/>
          </a:stretch>
        </p:blipFill>
        <p:spPr>
          <a:xfrm>
            <a:off x="1026712" y="1281139"/>
            <a:ext cx="7100683" cy="5576862"/>
          </a:xfrm>
          <a:prstGeom prst="rect">
            <a:avLst/>
          </a:prstGeom>
        </p:spPr>
      </p:pic>
      <p:sp>
        <p:nvSpPr>
          <p:cNvPr id="4" name="Szövegdoboz 3"/>
          <p:cNvSpPr txBox="1"/>
          <p:nvPr/>
        </p:nvSpPr>
        <p:spPr>
          <a:xfrm>
            <a:off x="71438" y="513564"/>
            <a:ext cx="8667757" cy="369332"/>
          </a:xfrm>
          <a:prstGeom prst="rect">
            <a:avLst/>
          </a:prstGeom>
          <a:noFill/>
        </p:spPr>
        <p:txBody>
          <a:bodyPr wrap="none" rtlCol="0">
            <a:spAutoFit/>
          </a:bodyPr>
          <a:lstStyle/>
          <a:p>
            <a:r>
              <a:rPr lang="en-US" dirty="0" smtClean="0">
                <a:solidFill>
                  <a:schemeClr val="accent6"/>
                </a:solidFill>
              </a:rPr>
              <a:t>Single core performance of competing processors for </a:t>
            </a:r>
            <a:r>
              <a:rPr lang="en-US" dirty="0" err="1" smtClean="0">
                <a:solidFill>
                  <a:schemeClr val="accent6"/>
                </a:solidFill>
              </a:rPr>
              <a:t>Geekbench</a:t>
            </a:r>
            <a:r>
              <a:rPr lang="en-US" dirty="0" smtClean="0">
                <a:solidFill>
                  <a:schemeClr val="accent6"/>
                </a:solidFill>
              </a:rPr>
              <a:t> 4 [119]</a:t>
            </a:r>
          </a:p>
        </p:txBody>
      </p:sp>
    </p:spTree>
    <p:extLst>
      <p:ext uri="{BB962C8B-B14F-4D97-AF65-F5344CB8AC3E}">
        <p14:creationId xmlns:p14="http://schemas.microsoft.com/office/powerpoint/2010/main" val="2198773638"/>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err="1">
                <a:solidFill>
                  <a:srgbClr val="FFFFFF"/>
                </a:solidFill>
              </a:rPr>
              <a:t>high</a:t>
            </a:r>
            <a:r>
              <a:rPr lang="hu-HU" dirty="0">
                <a:solidFill>
                  <a:srgbClr val="FFFFFF"/>
                </a:solidFill>
              </a:rPr>
              <a:t> performance</a:t>
            </a:r>
            <a:r>
              <a:rPr lang="en-US" dirty="0">
                <a:solidFill>
                  <a:srgbClr val="FFFFFF"/>
                </a:solidFill>
              </a:rPr>
              <a:t> Cortex-A76 </a:t>
            </a:r>
            <a:r>
              <a:rPr lang="en-US" dirty="0" smtClean="0">
                <a:solidFill>
                  <a:srgbClr val="FFFFFF"/>
                </a:solidFill>
              </a:rPr>
              <a:t>(13)</a:t>
            </a:r>
            <a:endParaRPr lang="en-US" dirty="0"/>
          </a:p>
        </p:txBody>
      </p:sp>
      <p:pic>
        <p:nvPicPr>
          <p:cNvPr id="3" name="Kép 2"/>
          <p:cNvPicPr>
            <a:picLocks noChangeAspect="1"/>
          </p:cNvPicPr>
          <p:nvPr/>
        </p:nvPicPr>
        <p:blipFill rotWithShape="1">
          <a:blip r:embed="rId2"/>
          <a:srcRect l="6255" t="25664" r="4902" b="11778"/>
          <a:stretch/>
        </p:blipFill>
        <p:spPr>
          <a:xfrm>
            <a:off x="43437" y="1243004"/>
            <a:ext cx="9093318" cy="3915435"/>
          </a:xfrm>
          <a:prstGeom prst="rect">
            <a:avLst/>
          </a:prstGeom>
        </p:spPr>
      </p:pic>
      <p:sp>
        <p:nvSpPr>
          <p:cNvPr id="5" name="Szövegdoboz 4"/>
          <p:cNvSpPr txBox="1"/>
          <p:nvPr/>
        </p:nvSpPr>
        <p:spPr>
          <a:xfrm>
            <a:off x="94135" y="513300"/>
            <a:ext cx="7699287" cy="369332"/>
          </a:xfrm>
          <a:prstGeom prst="rect">
            <a:avLst/>
          </a:prstGeom>
          <a:noFill/>
        </p:spPr>
        <p:txBody>
          <a:bodyPr wrap="none" rtlCol="0">
            <a:spAutoFit/>
          </a:bodyPr>
          <a:lstStyle/>
          <a:p>
            <a:r>
              <a:rPr lang="en-US" dirty="0" smtClean="0">
                <a:solidFill>
                  <a:schemeClr val="accent6"/>
                </a:solidFill>
              </a:rPr>
              <a:t>System architecture of a Cortex-A76 based mobile system [120]</a:t>
            </a:r>
          </a:p>
        </p:txBody>
      </p:sp>
    </p:spTree>
    <p:extLst>
      <p:ext uri="{BB962C8B-B14F-4D97-AF65-F5344CB8AC3E}">
        <p14:creationId xmlns:p14="http://schemas.microsoft.com/office/powerpoint/2010/main" val="3773206615"/>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6.4 The </a:t>
            </a:r>
            <a:r>
              <a:rPr lang="hu-HU" sz="1900" dirty="0" smtClean="0">
                <a:solidFill>
                  <a:srgbClr val="FFFFFF"/>
                </a:solidFill>
              </a:rPr>
              <a:t>high </a:t>
            </a:r>
            <a:r>
              <a:rPr lang="en-US" sz="1900" dirty="0" smtClean="0">
                <a:solidFill>
                  <a:srgbClr val="FFFFFF"/>
                </a:solidFill>
              </a:rPr>
              <a:t>efficiency Cortex-A55</a:t>
            </a:r>
            <a:endParaRPr lang="hu-HU" sz="1900" dirty="0">
              <a:solidFill>
                <a:srgbClr val="FFFFFF"/>
              </a:solidFill>
            </a:endParaRPr>
          </a:p>
        </p:txBody>
      </p:sp>
      <p:sp>
        <p:nvSpPr>
          <p:cNvPr id="3" name="TextBox 2"/>
          <p:cNvSpPr txBox="1"/>
          <p:nvPr/>
        </p:nvSpPr>
        <p:spPr>
          <a:xfrm>
            <a:off x="3066881" y="2384593"/>
            <a:ext cx="2855269" cy="369332"/>
          </a:xfrm>
          <a:prstGeom prst="rect">
            <a:avLst/>
          </a:prstGeom>
          <a:noFill/>
        </p:spPr>
        <p:txBody>
          <a:bodyPr wrap="none" rtlCol="0">
            <a:spAutoFit/>
          </a:bodyPr>
          <a:lstStyle/>
          <a:p>
            <a:r>
              <a:rPr lang="en-US" dirty="0" smtClean="0">
                <a:solidFill>
                  <a:schemeClr val="bg1"/>
                </a:solidFill>
              </a:rPr>
              <a:t>(It won't be discussed)</a:t>
            </a:r>
            <a:endParaRPr lang="en-US" dirty="0">
              <a:solidFill>
                <a:schemeClr val="bg1"/>
              </a:solidFill>
            </a:endParaRPr>
          </a:p>
        </p:txBody>
      </p:sp>
    </p:spTree>
    <p:extLst>
      <p:ext uri="{BB962C8B-B14F-4D97-AF65-F5344CB8AC3E}">
        <p14:creationId xmlns:p14="http://schemas.microsoft.com/office/powerpoint/2010/main" val="957748073"/>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71" y="507232"/>
            <a:ext cx="4549579" cy="369332"/>
          </a:xfrm>
          <a:prstGeom prst="rect">
            <a:avLst/>
          </a:prstGeom>
          <a:noFill/>
        </p:spPr>
        <p:txBody>
          <a:bodyPr wrap="none" rtlCol="0">
            <a:spAutoFit/>
          </a:bodyPr>
          <a:lstStyle/>
          <a:p>
            <a:r>
              <a:rPr lang="en-US" dirty="0">
                <a:solidFill>
                  <a:srgbClr val="2D2D8A"/>
                </a:solidFill>
              </a:rPr>
              <a:t>6.4 The high efficiency </a:t>
            </a:r>
            <a:r>
              <a:rPr lang="en-US" dirty="0" smtClean="0">
                <a:solidFill>
                  <a:srgbClr val="2D2D8A"/>
                </a:solidFill>
              </a:rPr>
              <a:t>Cortex-A55 -1</a:t>
            </a:r>
            <a:endParaRPr lang="en-US" dirty="0">
              <a:solidFill>
                <a:srgbClr val="2D2D8A"/>
              </a:solidFill>
            </a:endParaRPr>
          </a:p>
        </p:txBody>
      </p:sp>
      <p:sp>
        <p:nvSpPr>
          <p:cNvPr id="4" name="Title 3"/>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Cortex-A55 (1)</a:t>
            </a:r>
          </a:p>
        </p:txBody>
      </p:sp>
      <p:sp>
        <p:nvSpPr>
          <p:cNvPr id="6" name="TextBox 5"/>
          <p:cNvSpPr txBox="1"/>
          <p:nvPr/>
        </p:nvSpPr>
        <p:spPr>
          <a:xfrm>
            <a:off x="71500" y="5906879"/>
            <a:ext cx="1279517" cy="292388"/>
          </a:xfrm>
          <a:prstGeom prst="rect">
            <a:avLst/>
          </a:prstGeom>
          <a:noFill/>
        </p:spPr>
        <p:txBody>
          <a:bodyPr wrap="none" rtlCol="0">
            <a:spAutoFit/>
          </a:bodyPr>
          <a:lstStyle/>
          <a:p>
            <a:r>
              <a:rPr lang="en-US" sz="1300" dirty="0" smtClean="0">
                <a:solidFill>
                  <a:srgbClr val="000000"/>
                </a:solidFill>
              </a:rPr>
              <a:t>Source: AMD</a:t>
            </a:r>
            <a:endParaRPr lang="en-US" sz="1300" dirty="0">
              <a:solidFill>
                <a:srgbClr val="000000"/>
              </a:solidFill>
            </a:endParaRPr>
          </a:p>
        </p:txBody>
      </p:sp>
      <p:pic>
        <p:nvPicPr>
          <p:cNvPr id="7"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0" y="1056808"/>
            <a:ext cx="8736658" cy="5201001"/>
          </a:xfrm>
          <a:prstGeom prst="rect">
            <a:avLst/>
          </a:prstGeom>
        </p:spPr>
      </p:pic>
      <p:sp>
        <p:nvSpPr>
          <p:cNvPr id="8" name="Rounded Rectangle 7"/>
          <p:cNvSpPr/>
          <p:nvPr/>
        </p:nvSpPr>
        <p:spPr bwMode="auto">
          <a:xfrm>
            <a:off x="5025435" y="2812205"/>
            <a:ext cx="1615997" cy="13368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8277726" y="1938121"/>
            <a:ext cx="740203" cy="523220"/>
          </a:xfrm>
          <a:prstGeom prst="rect">
            <a:avLst/>
          </a:prstGeom>
          <a:noFill/>
        </p:spPr>
        <p:txBody>
          <a:bodyPr wrap="square" rtlCol="0">
            <a:spAutoFit/>
          </a:bodyPr>
          <a:lstStyle/>
          <a:p>
            <a:pPr algn="ctr"/>
            <a:r>
              <a:rPr lang="en-US" sz="1400" dirty="0" smtClean="0">
                <a:solidFill>
                  <a:srgbClr val="FF0000"/>
                </a:solidFill>
              </a:rPr>
              <a:t>A7x</a:t>
            </a:r>
          </a:p>
          <a:p>
            <a:pPr algn="ctr"/>
            <a:r>
              <a:rPr lang="en-US" sz="1400" dirty="0" smtClean="0">
                <a:solidFill>
                  <a:srgbClr val="FF0000"/>
                </a:solidFill>
              </a:rPr>
              <a:t>Series</a:t>
            </a:r>
          </a:p>
        </p:txBody>
      </p:sp>
      <p:sp>
        <p:nvSpPr>
          <p:cNvPr id="10" name="TextBox 9"/>
          <p:cNvSpPr txBox="1"/>
          <p:nvPr/>
        </p:nvSpPr>
        <p:spPr>
          <a:xfrm>
            <a:off x="8287292" y="3226871"/>
            <a:ext cx="740203" cy="523220"/>
          </a:xfrm>
          <a:prstGeom prst="rect">
            <a:avLst/>
          </a:prstGeom>
          <a:noFill/>
        </p:spPr>
        <p:txBody>
          <a:bodyPr wrap="square" rtlCol="0">
            <a:spAutoFit/>
          </a:bodyPr>
          <a:lstStyle/>
          <a:p>
            <a:pPr algn="ctr"/>
            <a:r>
              <a:rPr lang="en-US" sz="1400" dirty="0" smtClean="0">
                <a:solidFill>
                  <a:srgbClr val="FF0000"/>
                </a:solidFill>
              </a:rPr>
              <a:t>A5x</a:t>
            </a:r>
          </a:p>
          <a:p>
            <a:pPr algn="ctr"/>
            <a:r>
              <a:rPr lang="en-US" sz="1400" dirty="0" smtClean="0">
                <a:solidFill>
                  <a:srgbClr val="FF0000"/>
                </a:solidFill>
              </a:rPr>
              <a:t>Series</a:t>
            </a:r>
          </a:p>
        </p:txBody>
      </p:sp>
      <p:sp>
        <p:nvSpPr>
          <p:cNvPr id="11" name="TextBox 10"/>
          <p:cNvSpPr txBox="1"/>
          <p:nvPr/>
        </p:nvSpPr>
        <p:spPr>
          <a:xfrm>
            <a:off x="8287292" y="4573901"/>
            <a:ext cx="740203" cy="523220"/>
          </a:xfrm>
          <a:prstGeom prst="rect">
            <a:avLst/>
          </a:prstGeom>
          <a:noFill/>
        </p:spPr>
        <p:txBody>
          <a:bodyPr wrap="square" rtlCol="0">
            <a:spAutoFit/>
          </a:bodyPr>
          <a:lstStyle/>
          <a:p>
            <a:pPr algn="ctr"/>
            <a:r>
              <a:rPr lang="en-US" sz="1400" dirty="0" smtClean="0">
                <a:solidFill>
                  <a:srgbClr val="FF0000"/>
                </a:solidFill>
              </a:rPr>
              <a:t>A3x</a:t>
            </a:r>
          </a:p>
          <a:p>
            <a:pPr algn="ctr"/>
            <a:r>
              <a:rPr lang="en-US" sz="1400" dirty="0" smtClean="0">
                <a:solidFill>
                  <a:srgbClr val="FF0000"/>
                </a:solidFill>
              </a:rPr>
              <a:t>Series</a:t>
            </a:r>
          </a:p>
        </p:txBody>
      </p:sp>
      <p:sp>
        <p:nvSpPr>
          <p:cNvPr id="12" name="TextBox 11"/>
          <p:cNvSpPr txBox="1"/>
          <p:nvPr/>
        </p:nvSpPr>
        <p:spPr>
          <a:xfrm>
            <a:off x="251520" y="6129300"/>
            <a:ext cx="1395155" cy="261610"/>
          </a:xfrm>
          <a:prstGeom prst="rect">
            <a:avLst/>
          </a:prstGeom>
          <a:noFill/>
        </p:spPr>
        <p:txBody>
          <a:bodyPr wrap="square" rtlCol="0">
            <a:spAutoFit/>
          </a:bodyPr>
          <a:lstStyle/>
          <a:p>
            <a:r>
              <a:rPr lang="en-US" sz="1100" dirty="0" smtClean="0"/>
              <a:t>Source: AMD</a:t>
            </a:r>
          </a:p>
        </p:txBody>
      </p:sp>
    </p:spTree>
    <p:extLst>
      <p:ext uri="{BB962C8B-B14F-4D97-AF65-F5344CB8AC3E}">
        <p14:creationId xmlns:p14="http://schemas.microsoft.com/office/powerpoint/2010/main" val="3016600195"/>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406" y="984927"/>
            <a:ext cx="8005333" cy="907941"/>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smtClean="0">
                <a:solidFill>
                  <a:srgbClr val="0070C0"/>
                </a:solidFill>
              </a:rPr>
              <a:t>05/2017</a:t>
            </a:r>
            <a:r>
              <a:rPr lang="en-US" sz="1600" dirty="0" smtClean="0">
                <a:solidFill>
                  <a:srgbClr val="000000"/>
                </a:solidFill>
              </a:rPr>
              <a:t>: </a:t>
            </a:r>
            <a:r>
              <a:rPr lang="en-US" sz="1600" dirty="0" smtClean="0">
                <a:solidFill>
                  <a:srgbClr val="0070C0"/>
                </a:solidFill>
              </a:rPr>
              <a:t>Announced </a:t>
            </a:r>
            <a:r>
              <a:rPr lang="en-US" sz="1600" dirty="0" smtClean="0">
                <a:solidFill>
                  <a:srgbClr val="000000"/>
                </a:solidFill>
              </a:rPr>
              <a:t>along with the high-performance Cortex-A75 and </a:t>
            </a:r>
          </a:p>
          <a:p>
            <a:pPr>
              <a:spcAft>
                <a:spcPts val="600"/>
              </a:spcAft>
              <a:buClr>
                <a:srgbClr val="000000"/>
              </a:buClr>
            </a:pPr>
            <a:r>
              <a:rPr lang="en-US" sz="1600" dirty="0">
                <a:solidFill>
                  <a:srgbClr val="000000"/>
                </a:solidFill>
              </a:rPr>
              <a:t> </a:t>
            </a:r>
            <a:r>
              <a:rPr lang="en-US" sz="1600" dirty="0" smtClean="0">
                <a:solidFill>
                  <a:srgbClr val="000000"/>
                </a:solidFill>
              </a:rPr>
              <a:t>     the MALI 72 GPU.</a:t>
            </a:r>
          </a:p>
          <a:p>
            <a:pPr marL="285750" indent="-285750">
              <a:buClr>
                <a:srgbClr val="000000"/>
              </a:buClr>
              <a:buFont typeface="Arial" panose="020B0604020202020204" pitchFamily="34" charset="0"/>
              <a:buChar char="•"/>
            </a:pPr>
            <a:r>
              <a:rPr lang="en-US" sz="1600" dirty="0" smtClean="0">
                <a:solidFill>
                  <a:srgbClr val="000000"/>
                </a:solidFill>
                <a:ea typeface="Verdana" panose="020B0604030504040204" pitchFamily="34" charset="0"/>
                <a:cs typeface="Verdana" panose="020B0604030504040204" pitchFamily="34" charset="0"/>
              </a:rPr>
              <a:t>Target process technology: </a:t>
            </a:r>
            <a:r>
              <a:rPr lang="en-US" sz="1600" dirty="0" smtClean="0">
                <a:solidFill>
                  <a:srgbClr val="0070C0"/>
                </a:solidFill>
                <a:ea typeface="Verdana" panose="020B0604030504040204" pitchFamily="34" charset="0"/>
                <a:cs typeface="Verdana" panose="020B0604030504040204" pitchFamily="34" charset="0"/>
              </a:rPr>
              <a:t>10 nm</a:t>
            </a:r>
            <a:r>
              <a:rPr lang="en-US" sz="1600" dirty="0" smtClean="0">
                <a:solidFill>
                  <a:srgbClr val="000000"/>
                </a:solidFill>
                <a:ea typeface="Verdana" panose="020B0604030504040204" pitchFamily="34" charset="0"/>
                <a:cs typeface="Verdana" panose="020B0604030504040204" pitchFamily="34" charset="0"/>
              </a:rPr>
              <a:t>. </a:t>
            </a:r>
            <a:endParaRPr lang="en-US" sz="1600" dirty="0">
              <a:solidFill>
                <a:srgbClr val="000000"/>
              </a:solidFill>
            </a:endParaRPr>
          </a:p>
        </p:txBody>
      </p:sp>
      <p:sp>
        <p:nvSpPr>
          <p:cNvPr id="4" name="Rectangle 3"/>
          <p:cNvSpPr/>
          <p:nvPr/>
        </p:nvSpPr>
        <p:spPr>
          <a:xfrm>
            <a:off x="77121" y="507789"/>
            <a:ext cx="4171270" cy="369332"/>
          </a:xfrm>
          <a:prstGeom prst="rect">
            <a:avLst/>
          </a:prstGeom>
        </p:spPr>
        <p:txBody>
          <a:bodyPr wrap="none">
            <a:spAutoFit/>
          </a:bodyPr>
          <a:lstStyle/>
          <a:p>
            <a:r>
              <a:rPr lang="en-US" dirty="0" smtClean="0">
                <a:solidFill>
                  <a:srgbClr val="2D2D8A"/>
                </a:solidFill>
              </a:rPr>
              <a:t>The high efficiency</a:t>
            </a:r>
            <a:r>
              <a:rPr lang="hu-HU" dirty="0" smtClean="0">
                <a:solidFill>
                  <a:srgbClr val="2D2D8A"/>
                </a:solidFill>
              </a:rPr>
              <a:t> </a:t>
            </a:r>
            <a:r>
              <a:rPr lang="en-US" dirty="0" smtClean="0">
                <a:solidFill>
                  <a:srgbClr val="2D2D8A"/>
                </a:solidFill>
              </a:rPr>
              <a:t>Cortex-A55 -2 </a:t>
            </a:r>
            <a:endParaRPr lang="en-US" dirty="0">
              <a:solidFill>
                <a:srgbClr val="000000"/>
              </a:solidFill>
            </a:endParaRPr>
          </a:p>
        </p:txBody>
      </p:sp>
      <p:sp>
        <p:nvSpPr>
          <p:cNvPr id="5" name="Title 6"/>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Cortex-A55 (2)</a:t>
            </a:r>
          </a:p>
        </p:txBody>
      </p:sp>
      <p:sp>
        <p:nvSpPr>
          <p:cNvPr id="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04234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Cortex-A55 (3)</a:t>
            </a:r>
          </a:p>
        </p:txBody>
      </p:sp>
      <p:sp>
        <p:nvSpPr>
          <p:cNvPr id="4" name="TextBox 3"/>
          <p:cNvSpPr txBox="1"/>
          <p:nvPr/>
        </p:nvSpPr>
        <p:spPr>
          <a:xfrm>
            <a:off x="75359" y="507794"/>
            <a:ext cx="9182257" cy="369332"/>
          </a:xfrm>
          <a:prstGeom prst="rect">
            <a:avLst/>
          </a:prstGeom>
          <a:noFill/>
        </p:spPr>
        <p:txBody>
          <a:bodyPr wrap="none" rtlCol="0">
            <a:spAutoFit/>
          </a:bodyPr>
          <a:lstStyle/>
          <a:p>
            <a:pPr fontAlgn="base"/>
            <a:r>
              <a:rPr lang="en-US" dirty="0" smtClean="0">
                <a:solidFill>
                  <a:schemeClr val="accent6"/>
                </a:solidFill>
                <a:latin typeface="+mj-lt"/>
              </a:rPr>
              <a:t>The Cortex-A55 as the building block of ARM's </a:t>
            </a:r>
            <a:r>
              <a:rPr lang="en-US" dirty="0" err="1" smtClean="0">
                <a:solidFill>
                  <a:schemeClr val="accent6"/>
                </a:solidFill>
                <a:latin typeface="+mj-lt"/>
              </a:rPr>
              <a:t>DynamIQ</a:t>
            </a:r>
            <a:r>
              <a:rPr lang="en-US" dirty="0" smtClean="0">
                <a:solidFill>
                  <a:schemeClr val="accent6"/>
                </a:solidFill>
                <a:latin typeface="+mj-lt"/>
              </a:rPr>
              <a:t> core clusters [103]</a:t>
            </a:r>
          </a:p>
        </p:txBody>
      </p:sp>
      <p:pic>
        <p:nvPicPr>
          <p:cNvPr id="3" name="Picture 2"/>
          <p:cNvPicPr>
            <a:picLocks noChangeAspect="1"/>
          </p:cNvPicPr>
          <p:nvPr/>
        </p:nvPicPr>
        <p:blipFill rotWithShape="1">
          <a:blip r:embed="rId3"/>
          <a:srcRect b="1799"/>
          <a:stretch/>
        </p:blipFill>
        <p:spPr>
          <a:xfrm>
            <a:off x="1596922" y="1093404"/>
            <a:ext cx="5953553" cy="5079448"/>
          </a:xfrm>
          <a:prstGeom prst="rect">
            <a:avLst/>
          </a:prstGeom>
        </p:spPr>
      </p:pic>
      <p:sp>
        <p:nvSpPr>
          <p:cNvPr id="8" name="Rectangle 7"/>
          <p:cNvSpPr/>
          <p:nvPr/>
        </p:nvSpPr>
        <p:spPr bwMode="auto">
          <a:xfrm>
            <a:off x="1668536" y="4263369"/>
            <a:ext cx="5838970" cy="2017059"/>
          </a:xfrm>
          <a:prstGeom prst="rect">
            <a:avLst/>
          </a:prstGeom>
          <a:solidFill>
            <a:schemeClr val="bg1"/>
          </a:solidFill>
          <a:ln w="1587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cs typeface="Times New Roman" pitchFamily="18" charset="0"/>
            </a:endParaRPr>
          </a:p>
        </p:txBody>
      </p:sp>
      <p:grpSp>
        <p:nvGrpSpPr>
          <p:cNvPr id="15" name="Group 14"/>
          <p:cNvGrpSpPr/>
          <p:nvPr/>
        </p:nvGrpSpPr>
        <p:grpSpPr>
          <a:xfrm>
            <a:off x="1377303" y="4187172"/>
            <a:ext cx="6345047" cy="1595712"/>
            <a:chOff x="-121024" y="4105838"/>
            <a:chExt cx="5957048" cy="1595712"/>
          </a:xfrm>
        </p:grpSpPr>
        <p:pic>
          <p:nvPicPr>
            <p:cNvPr id="9" name="Picture 8"/>
            <p:cNvPicPr>
              <a:picLocks noChangeAspect="1"/>
            </p:cNvPicPr>
            <p:nvPr/>
          </p:nvPicPr>
          <p:blipFill rotWithShape="1">
            <a:blip r:embed="rId3"/>
            <a:srcRect l="8397" t="80380" b="2530"/>
            <a:stretch/>
          </p:blipFill>
          <p:spPr>
            <a:xfrm>
              <a:off x="215044" y="5002305"/>
              <a:ext cx="5456837" cy="699245"/>
            </a:xfrm>
            <a:prstGeom prst="rect">
              <a:avLst/>
            </a:prstGeom>
          </p:spPr>
        </p:pic>
        <p:pic>
          <p:nvPicPr>
            <p:cNvPr id="10" name="Picture 9"/>
            <p:cNvPicPr>
              <a:picLocks noChangeAspect="1"/>
            </p:cNvPicPr>
            <p:nvPr/>
          </p:nvPicPr>
          <p:blipFill rotWithShape="1">
            <a:blip r:embed="rId3"/>
            <a:srcRect t="58032" b="20387"/>
            <a:stretch/>
          </p:blipFill>
          <p:spPr>
            <a:xfrm>
              <a:off x="-121024" y="4105838"/>
              <a:ext cx="5957048" cy="883016"/>
            </a:xfrm>
            <a:prstGeom prst="rect">
              <a:avLst/>
            </a:prstGeom>
          </p:spPr>
        </p:pic>
      </p:grpSp>
      <p:sp>
        <p:nvSpPr>
          <p:cNvPr id="25" name="TextBox 24"/>
          <p:cNvSpPr txBox="1"/>
          <p:nvPr/>
        </p:nvSpPr>
        <p:spPr>
          <a:xfrm>
            <a:off x="1929938" y="5827819"/>
            <a:ext cx="5545301" cy="600164"/>
          </a:xfrm>
          <a:prstGeom prst="rect">
            <a:avLst/>
          </a:prstGeom>
          <a:noFill/>
        </p:spPr>
        <p:txBody>
          <a:bodyPr wrap="none" rtlCol="0">
            <a:spAutoFit/>
          </a:bodyPr>
          <a:lstStyle/>
          <a:p>
            <a:pPr marL="285750" indent="-285750" fontAlgn="base">
              <a:spcAft>
                <a:spcPts val="600"/>
              </a:spcAft>
              <a:buFont typeface="Arial" panose="020B0604020202020204" pitchFamily="34" charset="0"/>
              <a:buChar char="•"/>
            </a:pPr>
            <a:r>
              <a:rPr lang="en-US" sz="1400" dirty="0" smtClean="0">
                <a:latin typeface="+mj-lt"/>
              </a:rPr>
              <a:t>Implements the </a:t>
            </a:r>
            <a:r>
              <a:rPr lang="en-US" sz="1400" dirty="0" err="1" smtClean="0">
                <a:latin typeface="+mj-lt"/>
              </a:rPr>
              <a:t>ARMv8.2</a:t>
            </a:r>
            <a:r>
              <a:rPr lang="en-US" sz="1400" dirty="0" smtClean="0">
                <a:latin typeface="+mj-lt"/>
              </a:rPr>
              <a:t> ISA</a:t>
            </a:r>
          </a:p>
          <a:p>
            <a:pPr marL="285750" indent="-285750" fontAlgn="base">
              <a:spcAft>
                <a:spcPts val="600"/>
              </a:spcAft>
              <a:buFont typeface="Arial" panose="020B0604020202020204" pitchFamily="34" charset="0"/>
              <a:buChar char="•"/>
            </a:pPr>
            <a:r>
              <a:rPr lang="en-US" sz="1400" dirty="0" smtClean="0">
                <a:latin typeface="+mj-lt"/>
              </a:rPr>
              <a:t> Up to 8 cores (up to 4 Cortex-</a:t>
            </a:r>
            <a:r>
              <a:rPr lang="en-US" sz="1400" dirty="0" err="1" smtClean="0">
                <a:latin typeface="+mj-lt"/>
              </a:rPr>
              <a:t>A75</a:t>
            </a:r>
            <a:r>
              <a:rPr lang="en-US" sz="1400" dirty="0" smtClean="0">
                <a:latin typeface="+mj-lt"/>
              </a:rPr>
              <a:t>, up to 8 Cortex-</a:t>
            </a:r>
            <a:r>
              <a:rPr lang="en-US" sz="1400" dirty="0" err="1" smtClean="0">
                <a:latin typeface="+mj-lt"/>
              </a:rPr>
              <a:t>A55</a:t>
            </a:r>
            <a:r>
              <a:rPr lang="en-US" sz="1400" dirty="0" smtClean="0">
                <a:latin typeface="+mj-lt"/>
              </a:rPr>
              <a:t>)</a:t>
            </a:r>
          </a:p>
        </p:txBody>
      </p:sp>
    </p:spTree>
    <p:extLst>
      <p:ext uri="{BB962C8B-B14F-4D97-AF65-F5344CB8AC3E}">
        <p14:creationId xmlns:p14="http://schemas.microsoft.com/office/powerpoint/2010/main" val="3649673154"/>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6.4 The </a:t>
            </a:r>
            <a:r>
              <a:rPr lang="hu-HU" dirty="0">
                <a:solidFill>
                  <a:srgbClr val="FFFFFF"/>
                </a:solidFill>
              </a:rPr>
              <a:t>high </a:t>
            </a:r>
            <a:r>
              <a:rPr lang="en-US" dirty="0">
                <a:solidFill>
                  <a:srgbClr val="FFFFFF"/>
                </a:solidFill>
              </a:rPr>
              <a:t>efficiency Cortex-</a:t>
            </a:r>
            <a:r>
              <a:rPr lang="en-US" dirty="0" err="1">
                <a:solidFill>
                  <a:srgbClr val="FFFFFF"/>
                </a:solidFill>
              </a:rPr>
              <a:t>A55</a:t>
            </a:r>
            <a:r>
              <a:rPr lang="en-US" dirty="0">
                <a:solidFill>
                  <a:srgbClr val="FFFFFF"/>
                </a:solidFill>
              </a:rPr>
              <a:t> </a:t>
            </a:r>
            <a:r>
              <a:rPr lang="en-US" dirty="0" smtClean="0">
                <a:solidFill>
                  <a:srgbClr val="FFFFFF"/>
                </a:solidFill>
              </a:rPr>
              <a:t>(4)</a:t>
            </a:r>
            <a:endParaRPr lang="en-US" dirty="0"/>
          </a:p>
        </p:txBody>
      </p:sp>
      <p:grpSp>
        <p:nvGrpSpPr>
          <p:cNvPr id="10" name="Group 9"/>
          <p:cNvGrpSpPr/>
          <p:nvPr/>
        </p:nvGrpSpPr>
        <p:grpSpPr>
          <a:xfrm>
            <a:off x="116505" y="345885"/>
            <a:ext cx="8823298" cy="4275475"/>
            <a:chOff x="116505" y="908720"/>
            <a:chExt cx="8823298" cy="3735415"/>
          </a:xfrm>
        </p:grpSpPr>
        <p:pic>
          <p:nvPicPr>
            <p:cNvPr id="4" name="Picture 3"/>
            <p:cNvPicPr>
              <a:picLocks noChangeAspect="1"/>
            </p:cNvPicPr>
            <p:nvPr/>
          </p:nvPicPr>
          <p:blipFill rotWithShape="1">
            <a:blip r:embed="rId2"/>
            <a:srcRect l="13085" t="-24390" r="14215" b="-2132"/>
            <a:stretch/>
          </p:blipFill>
          <p:spPr>
            <a:xfrm>
              <a:off x="4439303" y="908720"/>
              <a:ext cx="4500500" cy="3735415"/>
            </a:xfrm>
            <a:prstGeom prst="rect">
              <a:avLst/>
            </a:prstGeom>
          </p:spPr>
        </p:pic>
        <p:grpSp>
          <p:nvGrpSpPr>
            <p:cNvPr id="9" name="Group 8"/>
            <p:cNvGrpSpPr/>
            <p:nvPr/>
          </p:nvGrpSpPr>
          <p:grpSpPr>
            <a:xfrm>
              <a:off x="116505" y="1628800"/>
              <a:ext cx="7876559" cy="2942857"/>
              <a:chOff x="116505" y="1628800"/>
              <a:chExt cx="7876559" cy="2942857"/>
            </a:xfrm>
          </p:grpSpPr>
          <p:pic>
            <p:nvPicPr>
              <p:cNvPr id="3" name="Picture 2"/>
              <p:cNvPicPr>
                <a:picLocks noChangeAspect="1"/>
              </p:cNvPicPr>
              <p:nvPr/>
            </p:nvPicPr>
            <p:blipFill rotWithShape="1">
              <a:blip r:embed="rId3"/>
              <a:srcRect l="15103" r="15104"/>
              <a:stretch/>
            </p:blipFill>
            <p:spPr>
              <a:xfrm>
                <a:off x="116505" y="1628800"/>
                <a:ext cx="4320480" cy="2942857"/>
              </a:xfrm>
              <a:prstGeom prst="rect">
                <a:avLst/>
              </a:prstGeom>
            </p:spPr>
          </p:pic>
          <p:sp>
            <p:nvSpPr>
              <p:cNvPr id="6" name="Rounded Rectangle 5"/>
              <p:cNvSpPr/>
              <p:nvPr/>
            </p:nvSpPr>
            <p:spPr bwMode="auto">
              <a:xfrm>
                <a:off x="6689554" y="3019291"/>
                <a:ext cx="1303510" cy="67507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ounded Rectangle 6"/>
              <p:cNvSpPr/>
              <p:nvPr/>
            </p:nvSpPr>
            <p:spPr bwMode="auto">
              <a:xfrm>
                <a:off x="2171060" y="3173898"/>
                <a:ext cx="1350897" cy="495055"/>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grpSp>
      <p:sp>
        <p:nvSpPr>
          <p:cNvPr id="8" name="TextBox 7"/>
          <p:cNvSpPr txBox="1"/>
          <p:nvPr/>
        </p:nvSpPr>
        <p:spPr>
          <a:xfrm>
            <a:off x="77010" y="507788"/>
            <a:ext cx="6889899" cy="369332"/>
          </a:xfrm>
          <a:prstGeom prst="rect">
            <a:avLst/>
          </a:prstGeom>
          <a:noFill/>
        </p:spPr>
        <p:txBody>
          <a:bodyPr wrap="none" rtlCol="0">
            <a:spAutoFit/>
          </a:bodyPr>
          <a:lstStyle/>
          <a:p>
            <a:r>
              <a:rPr lang="en-US" dirty="0" smtClean="0"/>
              <a:t>Enhancements of the Cortex-</a:t>
            </a:r>
            <a:r>
              <a:rPr lang="en-US" dirty="0" err="1" smtClean="0"/>
              <a:t>A55</a:t>
            </a:r>
            <a:r>
              <a:rPr lang="en-US" dirty="0" smtClean="0"/>
              <a:t> vs. the Cortex-</a:t>
            </a:r>
            <a:r>
              <a:rPr lang="en-US" dirty="0" err="1" smtClean="0"/>
              <a:t>A53</a:t>
            </a:r>
            <a:r>
              <a:rPr lang="en-US" dirty="0" smtClean="0"/>
              <a:t> [98]</a:t>
            </a:r>
            <a:endParaRPr lang="en-US" dirty="0"/>
          </a:p>
        </p:txBody>
      </p:sp>
    </p:spTree>
    <p:extLst>
      <p:ext uri="{BB962C8B-B14F-4D97-AF65-F5344CB8AC3E}">
        <p14:creationId xmlns:p14="http://schemas.microsoft.com/office/powerpoint/2010/main" val="3085677723"/>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6.4 The </a:t>
            </a:r>
            <a:r>
              <a:rPr lang="hu-HU" kern="1200" dirty="0">
                <a:latin typeface="+mn-lt"/>
              </a:rPr>
              <a:t>high </a:t>
            </a:r>
            <a:r>
              <a:rPr lang="en-US" kern="1200" dirty="0">
                <a:latin typeface="+mn-lt"/>
              </a:rPr>
              <a:t>efficiency Cortex-</a:t>
            </a:r>
            <a:r>
              <a:rPr lang="en-US" kern="1200" dirty="0" err="1">
                <a:latin typeface="+mn-lt"/>
              </a:rPr>
              <a:t>A55</a:t>
            </a:r>
            <a:r>
              <a:rPr lang="en-US" kern="1200" dirty="0">
                <a:latin typeface="+mn-lt"/>
              </a:rPr>
              <a:t> (5)</a:t>
            </a:r>
          </a:p>
        </p:txBody>
      </p:sp>
      <p:pic>
        <p:nvPicPr>
          <p:cNvPr id="3" name="Picture 2"/>
          <p:cNvPicPr>
            <a:picLocks noChangeAspect="1"/>
          </p:cNvPicPr>
          <p:nvPr/>
        </p:nvPicPr>
        <p:blipFill rotWithShape="1">
          <a:blip r:embed="rId2"/>
          <a:srcRect l="49827" t="23228" r="3672" b="7640"/>
          <a:stretch/>
        </p:blipFill>
        <p:spPr>
          <a:xfrm>
            <a:off x="1286634" y="1087068"/>
            <a:ext cx="6570731" cy="5447277"/>
          </a:xfrm>
          <a:prstGeom prst="rect">
            <a:avLst/>
          </a:prstGeom>
        </p:spPr>
      </p:pic>
      <p:sp>
        <p:nvSpPr>
          <p:cNvPr id="5" name="TextBox 4"/>
          <p:cNvSpPr txBox="1"/>
          <p:nvPr/>
        </p:nvSpPr>
        <p:spPr>
          <a:xfrm>
            <a:off x="75326" y="507695"/>
            <a:ext cx="8825493" cy="369332"/>
          </a:xfrm>
          <a:prstGeom prst="rect">
            <a:avLst/>
          </a:prstGeom>
          <a:noFill/>
        </p:spPr>
        <p:txBody>
          <a:bodyPr wrap="none" rtlCol="0">
            <a:spAutoFit/>
          </a:bodyPr>
          <a:lstStyle/>
          <a:p>
            <a:r>
              <a:rPr lang="en-US" dirty="0" smtClean="0">
                <a:solidFill>
                  <a:schemeClr val="accent6"/>
                </a:solidFill>
              </a:rPr>
              <a:t>Contrasting the performance of the Cortex-</a:t>
            </a:r>
            <a:r>
              <a:rPr lang="en-US" dirty="0" err="1" smtClean="0">
                <a:solidFill>
                  <a:schemeClr val="accent6"/>
                </a:solidFill>
              </a:rPr>
              <a:t>A55</a:t>
            </a:r>
            <a:r>
              <a:rPr lang="en-US" dirty="0" smtClean="0">
                <a:solidFill>
                  <a:schemeClr val="accent6"/>
                </a:solidFill>
              </a:rPr>
              <a:t> vs. the Cortex-</a:t>
            </a:r>
            <a:r>
              <a:rPr lang="en-US" dirty="0" err="1" smtClean="0">
                <a:solidFill>
                  <a:schemeClr val="accent6"/>
                </a:solidFill>
              </a:rPr>
              <a:t>A53</a:t>
            </a:r>
            <a:r>
              <a:rPr lang="en-US" dirty="0" smtClean="0">
                <a:solidFill>
                  <a:schemeClr val="accent6"/>
                </a:solidFill>
              </a:rPr>
              <a:t> [106]</a:t>
            </a:r>
            <a:endParaRPr lang="en-US" dirty="0">
              <a:solidFill>
                <a:schemeClr val="accent6"/>
              </a:solidFill>
            </a:endParaRPr>
          </a:p>
        </p:txBody>
      </p:sp>
    </p:spTree>
    <p:extLst>
      <p:ext uri="{BB962C8B-B14F-4D97-AF65-F5344CB8AC3E}">
        <p14:creationId xmlns:p14="http://schemas.microsoft.com/office/powerpoint/2010/main" val="1377992702"/>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60000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7</a:t>
            </a:r>
            <a:r>
              <a:rPr lang="hu-HU" sz="1900" dirty="0" smtClean="0">
                <a:solidFill>
                  <a:srgbClr val="FFFFFF"/>
                </a:solidFill>
              </a:rPr>
              <a:t>. </a:t>
            </a:r>
            <a:r>
              <a:rPr lang="hu-HU" sz="1900" dirty="0" err="1" smtClean="0">
                <a:solidFill>
                  <a:srgbClr val="FFFFFF"/>
                </a:solidFill>
              </a:rPr>
              <a:t>Overview</a:t>
            </a:r>
            <a:r>
              <a:rPr lang="hu-HU" sz="1900" dirty="0" smtClean="0">
                <a:solidFill>
                  <a:srgbClr val="FFFFFF"/>
                </a:solidFill>
              </a:rPr>
              <a:t> of</a:t>
            </a:r>
            <a:r>
              <a:rPr lang="en-US" sz="1900" dirty="0" smtClean="0">
                <a:solidFill>
                  <a:srgbClr val="FFFFFF"/>
                </a:solidFill>
              </a:rPr>
              <a:t> </a:t>
            </a:r>
            <a:r>
              <a:rPr lang="hu-HU" sz="1900" dirty="0" smtClean="0">
                <a:solidFill>
                  <a:srgbClr val="FFFFFF"/>
                </a:solidFill>
              </a:rPr>
              <a:t>ARM’s Mali </a:t>
            </a:r>
            <a:r>
              <a:rPr lang="hu-HU" sz="1900" dirty="0" err="1" smtClean="0">
                <a:solidFill>
                  <a:srgbClr val="FFFFFF"/>
                </a:solidFill>
              </a:rPr>
              <a:t>graphics</a:t>
            </a:r>
            <a:r>
              <a:rPr lang="hu-HU" sz="1900" dirty="0" smtClean="0">
                <a:solidFill>
                  <a:srgbClr val="FFFFFF"/>
                </a:solidFill>
              </a:rPr>
              <a:t> series</a:t>
            </a:r>
            <a:endParaRPr lang="hu-HU" sz="1900" dirty="0">
              <a:solidFill>
                <a:srgbClr val="FFFFFF"/>
              </a:solidFill>
            </a:endParaRPr>
          </a:p>
        </p:txBody>
      </p:sp>
      <p:sp>
        <p:nvSpPr>
          <p:cNvPr id="2" name="TextBox 1"/>
          <p:cNvSpPr txBox="1"/>
          <p:nvPr/>
        </p:nvSpPr>
        <p:spPr>
          <a:xfrm>
            <a:off x="3131840" y="2618910"/>
            <a:ext cx="2427268" cy="338554"/>
          </a:xfrm>
          <a:prstGeom prst="rect">
            <a:avLst/>
          </a:prstGeom>
          <a:noFill/>
        </p:spPr>
        <p:txBody>
          <a:bodyPr wrap="none" rtlCol="0">
            <a:spAutoFit/>
          </a:bodyPr>
          <a:lstStyle/>
          <a:p>
            <a:r>
              <a:rPr lang="en-US" sz="1600" dirty="0" smtClean="0">
                <a:solidFill>
                  <a:srgbClr val="FFFFFF"/>
                </a:solidFill>
              </a:rPr>
              <a:t>Will not be discussed.</a:t>
            </a:r>
            <a:endParaRPr lang="en-US" sz="1600" dirty="0">
              <a:solidFill>
                <a:srgbClr val="FFFFFF"/>
              </a:solidFill>
            </a:endParaRPr>
          </a:p>
        </p:txBody>
      </p:sp>
    </p:spTree>
    <p:extLst>
      <p:ext uri="{BB962C8B-B14F-4D97-AF65-F5344CB8AC3E}">
        <p14:creationId xmlns:p14="http://schemas.microsoft.com/office/powerpoint/2010/main" val="3953639858"/>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85" y="507694"/>
            <a:ext cx="6698116" cy="369332"/>
          </a:xfrm>
          <a:prstGeom prst="rect">
            <a:avLst/>
          </a:prstGeom>
          <a:noFill/>
        </p:spPr>
        <p:txBody>
          <a:bodyPr wrap="none" rtlCol="0">
            <a:spAutoFit/>
          </a:bodyPr>
          <a:lstStyle/>
          <a:p>
            <a:r>
              <a:rPr lang="en-US" dirty="0" smtClean="0">
                <a:solidFill>
                  <a:srgbClr val="2D2D8A"/>
                </a:solidFill>
              </a:rPr>
              <a:t>7</a:t>
            </a:r>
            <a:r>
              <a:rPr lang="hu-HU" dirty="0" smtClean="0">
                <a:solidFill>
                  <a:srgbClr val="2D2D8A"/>
                </a:solidFill>
              </a:rPr>
              <a:t>. </a:t>
            </a:r>
            <a:r>
              <a:rPr lang="hu-HU" dirty="0" err="1" smtClean="0">
                <a:solidFill>
                  <a:srgbClr val="2D2D8A"/>
                </a:solidFill>
              </a:rPr>
              <a:t>Overview</a:t>
            </a:r>
            <a:r>
              <a:rPr lang="hu-HU" dirty="0" smtClean="0">
                <a:solidFill>
                  <a:srgbClr val="2D2D8A"/>
                </a:solidFill>
              </a:rPr>
              <a:t> of </a:t>
            </a:r>
            <a:r>
              <a:rPr lang="en-US" dirty="0" smtClean="0">
                <a:solidFill>
                  <a:srgbClr val="2D2D8A"/>
                </a:solidFill>
              </a:rPr>
              <a:t>ARM’s Mali graphics </a:t>
            </a:r>
            <a:r>
              <a:rPr lang="hu-HU" dirty="0" smtClean="0">
                <a:solidFill>
                  <a:srgbClr val="2D2D8A"/>
                </a:solidFill>
              </a:rPr>
              <a:t>series</a:t>
            </a:r>
            <a:r>
              <a:rPr lang="en-US" dirty="0" smtClean="0">
                <a:solidFill>
                  <a:srgbClr val="2D2D8A"/>
                </a:solidFill>
              </a:rPr>
              <a:t> (since 2010)</a:t>
            </a:r>
            <a:endParaRPr lang="en-US" dirty="0">
              <a:solidFill>
                <a:srgbClr val="2D2D8A"/>
              </a:solidFill>
            </a:endParaRPr>
          </a:p>
        </p:txBody>
      </p:sp>
      <p:sp>
        <p:nvSpPr>
          <p:cNvPr id="5" name="Text Box 7"/>
          <p:cNvSpPr txBox="1">
            <a:spLocks noChangeArrowheads="1"/>
          </p:cNvSpPr>
          <p:nvPr/>
        </p:nvSpPr>
        <p:spPr bwMode="auto">
          <a:xfrm>
            <a:off x="1421650" y="3123845"/>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Performance oriented</a:t>
            </a:r>
          </a:p>
          <a:p>
            <a:pPr algn="ctr">
              <a:spcBef>
                <a:spcPct val="0"/>
              </a:spcBef>
              <a:buClrTx/>
              <a:buSzTx/>
              <a:buFontTx/>
              <a:buNone/>
            </a:pPr>
            <a:r>
              <a:rPr lang="en-US" altLang="en-US" sz="1300" b="1" smtClean="0">
                <a:solidFill>
                  <a:srgbClr val="000000"/>
                </a:solidFill>
              </a:rPr>
              <a:t>graphics </a:t>
            </a:r>
            <a:r>
              <a:rPr lang="hu-HU" altLang="en-US" sz="1300" b="1" smtClean="0">
                <a:solidFill>
                  <a:srgbClr val="000000"/>
                </a:solidFill>
              </a:rPr>
              <a:t>series</a:t>
            </a:r>
            <a:endParaRPr lang="en-US" altLang="en-US" sz="1300" b="1">
              <a:solidFill>
                <a:srgbClr val="000000"/>
              </a:solidFill>
            </a:endParaRPr>
          </a:p>
        </p:txBody>
      </p:sp>
      <p:sp>
        <p:nvSpPr>
          <p:cNvPr id="6" name="Text Box 16"/>
          <p:cNvSpPr txBox="1">
            <a:spLocks noChangeArrowheads="1"/>
          </p:cNvSpPr>
          <p:nvPr/>
        </p:nvSpPr>
        <p:spPr bwMode="auto">
          <a:xfrm>
            <a:off x="2501770" y="2251638"/>
            <a:ext cx="37802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smtClean="0">
                <a:solidFill>
                  <a:srgbClr val="000000"/>
                </a:solidFill>
              </a:rPr>
              <a:t>ARM Mali graphics </a:t>
            </a:r>
            <a:r>
              <a:rPr lang="hu-HU" altLang="en-US" sz="1300" b="1" smtClean="0">
                <a:solidFill>
                  <a:srgbClr val="000000"/>
                </a:solidFill>
              </a:rPr>
              <a:t>series</a:t>
            </a:r>
            <a:r>
              <a:rPr lang="en-US" altLang="en-US" sz="1300" b="1" smtClean="0">
                <a:solidFill>
                  <a:srgbClr val="000000"/>
                </a:solidFill>
              </a:rPr>
              <a:t> (since 2010)</a:t>
            </a:r>
            <a:endParaRPr lang="en-US" altLang="en-US" sz="1300" b="1">
              <a:solidFill>
                <a:srgbClr val="000000"/>
              </a:solidFill>
            </a:endParaRPr>
          </a:p>
        </p:txBody>
      </p:sp>
      <p:sp>
        <p:nvSpPr>
          <p:cNvPr id="7" name="Line 17"/>
          <p:cNvSpPr>
            <a:spLocks noChangeShapeType="1"/>
          </p:cNvSpPr>
          <p:nvPr/>
        </p:nvSpPr>
        <p:spPr bwMode="auto">
          <a:xfrm flipV="1">
            <a:off x="2663709" y="2901467"/>
            <a:ext cx="35135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8" name="Line 22"/>
          <p:cNvSpPr>
            <a:spLocks noChangeShapeType="1"/>
          </p:cNvSpPr>
          <p:nvPr/>
        </p:nvSpPr>
        <p:spPr bwMode="auto">
          <a:xfrm>
            <a:off x="4391980" y="2619852"/>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9" name="Line 25"/>
          <p:cNvSpPr>
            <a:spLocks noChangeShapeType="1"/>
          </p:cNvSpPr>
          <p:nvPr/>
        </p:nvSpPr>
        <p:spPr bwMode="auto">
          <a:xfrm>
            <a:off x="2633230" y="2890916"/>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0" name="Line 29"/>
          <p:cNvSpPr>
            <a:spLocks noChangeShapeType="1"/>
          </p:cNvSpPr>
          <p:nvPr/>
        </p:nvSpPr>
        <p:spPr bwMode="auto">
          <a:xfrm flipH="1">
            <a:off x="6176027" y="2884544"/>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16" name="Text Box 7"/>
          <p:cNvSpPr txBox="1">
            <a:spLocks noChangeArrowheads="1"/>
          </p:cNvSpPr>
          <p:nvPr/>
        </p:nvSpPr>
        <p:spPr bwMode="auto">
          <a:xfrm>
            <a:off x="4980251" y="3154677"/>
            <a:ext cx="24270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smtClean="0">
                <a:solidFill>
                  <a:srgbClr val="000000"/>
                </a:solidFill>
              </a:rPr>
              <a:t>Cost efficient</a:t>
            </a:r>
          </a:p>
          <a:p>
            <a:pPr algn="ctr">
              <a:spcBef>
                <a:spcPct val="0"/>
              </a:spcBef>
              <a:buClrTx/>
              <a:buSzTx/>
              <a:buFontTx/>
              <a:buNone/>
            </a:pPr>
            <a:r>
              <a:rPr lang="en-US" altLang="en-US" sz="1300" b="1" smtClean="0">
                <a:solidFill>
                  <a:srgbClr val="000000"/>
                </a:solidFill>
              </a:rPr>
              <a:t>graphics </a:t>
            </a:r>
            <a:r>
              <a:rPr lang="hu-HU" altLang="en-US" sz="1300" b="1" smtClean="0">
                <a:solidFill>
                  <a:srgbClr val="000000"/>
                </a:solidFill>
              </a:rPr>
              <a:t>series</a:t>
            </a:r>
            <a:endParaRPr lang="en-US" altLang="en-US" sz="1300" b="1">
              <a:solidFill>
                <a:srgbClr val="000000"/>
              </a:solidFill>
            </a:endParaRPr>
          </a:p>
        </p:txBody>
      </p:sp>
      <p:sp>
        <p:nvSpPr>
          <p:cNvPr id="18" name="Oval 13"/>
          <p:cNvSpPr>
            <a:spLocks noChangeArrowheads="1"/>
          </p:cNvSpPr>
          <p:nvPr/>
        </p:nvSpPr>
        <p:spPr bwMode="auto">
          <a:xfrm>
            <a:off x="2598622" y="3043270"/>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19" name="Oval 13"/>
          <p:cNvSpPr>
            <a:spLocks noChangeArrowheads="1"/>
          </p:cNvSpPr>
          <p:nvPr/>
        </p:nvSpPr>
        <p:spPr bwMode="auto">
          <a:xfrm>
            <a:off x="6144762" y="3038507"/>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 name="TextBox 2"/>
          <p:cNvSpPr txBox="1"/>
          <p:nvPr/>
        </p:nvSpPr>
        <p:spPr>
          <a:xfrm>
            <a:off x="269875" y="989205"/>
            <a:ext cx="8893781"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ARM also designs </a:t>
            </a:r>
            <a:r>
              <a:rPr lang="en-US" sz="1600" dirty="0">
                <a:solidFill>
                  <a:srgbClr val="000000"/>
                </a:solidFill>
              </a:rPr>
              <a:t>and </a:t>
            </a:r>
            <a:r>
              <a:rPr lang="en-US" sz="1600" dirty="0" smtClean="0">
                <a:solidFill>
                  <a:srgbClr val="000000"/>
                </a:solidFill>
              </a:rPr>
              <a:t>licenses </a:t>
            </a:r>
            <a:r>
              <a:rPr lang="en-US" sz="1600" dirty="0" smtClean="0">
                <a:solidFill>
                  <a:srgbClr val="FF0000"/>
                </a:solidFill>
              </a:rPr>
              <a:t>GPUs</a:t>
            </a:r>
            <a:r>
              <a:rPr lang="en-US" sz="1600" dirty="0" smtClean="0">
                <a:solidFill>
                  <a:srgbClr val="000000"/>
                </a:solidFill>
              </a:rPr>
              <a:t> to be used </a:t>
            </a:r>
            <a:r>
              <a:rPr lang="en-US" sz="1600" dirty="0" smtClean="0">
                <a:solidFill>
                  <a:srgbClr val="0070C0"/>
                </a:solidFill>
              </a:rPr>
              <a:t>as companion chips to their CPU</a:t>
            </a:r>
          </a:p>
          <a:p>
            <a:pPr>
              <a:spcAft>
                <a:spcPts val="600"/>
              </a:spcAft>
            </a:pPr>
            <a:r>
              <a:rPr lang="en-US" sz="1600" dirty="0">
                <a:solidFill>
                  <a:srgbClr val="0070C0"/>
                </a:solidFill>
              </a:rPr>
              <a:t> </a:t>
            </a:r>
            <a:r>
              <a:rPr lang="en-US" sz="1600" dirty="0" smtClean="0">
                <a:solidFill>
                  <a:srgbClr val="0070C0"/>
                </a:solidFill>
              </a:rPr>
              <a:t>     chips</a:t>
            </a:r>
            <a:r>
              <a:rPr lang="en-US" sz="1600" dirty="0" smtClean="0">
                <a:solidFill>
                  <a:srgbClr val="000000"/>
                </a:solidFill>
              </a:rPr>
              <a:t>.</a:t>
            </a:r>
          </a:p>
          <a:p>
            <a:pPr marL="285750" indent="-285750">
              <a:buFont typeface="Arial" panose="020B0604020202020204" pitchFamily="34" charset="0"/>
              <a:buChar char="•"/>
            </a:pPr>
            <a:r>
              <a:rPr lang="en-US" sz="1600" dirty="0" smtClean="0">
                <a:solidFill>
                  <a:srgbClr val="000000"/>
                </a:solidFill>
              </a:rPr>
              <a:t>ARM’s GPU lines are designated as </a:t>
            </a:r>
            <a:r>
              <a:rPr lang="en-US" sz="1600" dirty="0" smtClean="0">
                <a:solidFill>
                  <a:srgbClr val="FF0000"/>
                </a:solidFill>
              </a:rPr>
              <a:t>Mali </a:t>
            </a:r>
            <a:r>
              <a:rPr lang="hu-HU" sz="1600" dirty="0" smtClean="0">
                <a:solidFill>
                  <a:srgbClr val="FF0000"/>
                </a:solidFill>
              </a:rPr>
              <a:t>graphics series</a:t>
            </a:r>
            <a:r>
              <a:rPr lang="en-US" sz="1600" dirty="0" smtClean="0">
                <a:solidFill>
                  <a:srgbClr val="000000"/>
                </a:solidFill>
              </a:rPr>
              <a:t>.</a:t>
            </a:r>
            <a:endParaRPr lang="en-US" sz="1600" dirty="0">
              <a:solidFill>
                <a:srgbClr val="000000"/>
              </a:solidFill>
            </a:endParaRPr>
          </a:p>
        </p:txBody>
      </p:sp>
      <p:sp>
        <p:nvSpPr>
          <p:cNvPr id="14"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a:t>
            </a:r>
            <a:r>
              <a:rPr lang="hu-HU" kern="1200" dirty="0" err="1">
                <a:latin typeface="+mn-lt"/>
              </a:rPr>
              <a:t>or</a:t>
            </a:r>
            <a:r>
              <a:rPr lang="hu-HU" kern="1200" dirty="0">
                <a:latin typeface="+mn-lt"/>
              </a:rPr>
              <a:t> </a:t>
            </a:r>
            <a:r>
              <a:rPr lang="en-US" kern="1200" dirty="0">
                <a:latin typeface="+mn-lt"/>
              </a:rPr>
              <a:t>ARM’s Mali graphics </a:t>
            </a:r>
            <a:r>
              <a:rPr lang="hu-HU" kern="1200" dirty="0">
                <a:latin typeface="+mn-lt"/>
              </a:rPr>
              <a:t>series</a:t>
            </a:r>
            <a:r>
              <a:rPr lang="en-US" kern="1200" dirty="0">
                <a:latin typeface="+mn-lt"/>
              </a:rPr>
              <a:t> </a:t>
            </a:r>
            <a:r>
              <a:rPr lang="hu-HU" kern="1200" dirty="0">
                <a:latin typeface="+mn-lt"/>
              </a:rPr>
              <a:t>(1)</a:t>
            </a:r>
            <a:endParaRPr lang="en-US" kern="1200" dirty="0">
              <a:latin typeface="+mn-lt"/>
            </a:endParaRPr>
          </a:p>
        </p:txBody>
      </p:sp>
    </p:spTree>
    <p:extLst>
      <p:ext uri="{BB962C8B-B14F-4D97-AF65-F5344CB8AC3E}">
        <p14:creationId xmlns:p14="http://schemas.microsoft.com/office/powerpoint/2010/main" val="224445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6" grpId="0"/>
      <p:bldP spid="18" grpId="0" animBg="1"/>
      <p:bldP spid="1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4</a:t>
            </a:r>
            <a:r>
              <a:rPr lang="hu-HU" dirty="0">
                <a:solidFill>
                  <a:srgbClr val="FFFFFF"/>
                </a:solidFill>
              </a:rPr>
              <a:t>)</a:t>
            </a:r>
            <a:endParaRPr lang="en-US" dirty="0">
              <a:solidFill>
                <a:srgbClr val="FFFFFF"/>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95094"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58707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1" y="506709"/>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ISA extensions introduced to enhance compute capabilities</a:t>
            </a:r>
            <a:endParaRPr lang="en-US" altLang="en-US" sz="1800" dirty="0">
              <a:solidFill>
                <a:srgbClr val="2D2D8A"/>
              </a:solidFill>
            </a:endParaRPr>
          </a:p>
        </p:txBody>
      </p:sp>
      <p:sp>
        <p:nvSpPr>
          <p:cNvPr id="2" name="Rounded Rectangle 1"/>
          <p:cNvSpPr/>
          <p:nvPr/>
        </p:nvSpPr>
        <p:spPr bwMode="auto">
          <a:xfrm>
            <a:off x="161510" y="1882348"/>
            <a:ext cx="2735764"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7392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7049931"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4" name="TextBox 43"/>
          <p:cNvSpPr txBox="1"/>
          <p:nvPr/>
        </p:nvSpPr>
        <p:spPr>
          <a:xfrm>
            <a:off x="4170075"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5" name="TextBox 44"/>
          <p:cNvSpPr txBox="1"/>
          <p:nvPr/>
        </p:nvSpPr>
        <p:spPr>
          <a:xfrm>
            <a:off x="7222647"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54"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5"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6"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8"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9"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0"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1"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62"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63" name="TextBox 62"/>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64"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166291738"/>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rm.com/images/mali-performance-efficient-roadmap-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0" y="1565429"/>
            <a:ext cx="4822254" cy="39753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arm.com/images/mali-cost-efficient-roadmap-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350" y="1605395"/>
            <a:ext cx="4860540" cy="4006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7784" y="510483"/>
            <a:ext cx="7116051" cy="654025"/>
          </a:xfrm>
          <a:prstGeom prst="rect">
            <a:avLst/>
          </a:prstGeom>
          <a:noFill/>
        </p:spPr>
        <p:txBody>
          <a:bodyPr wrap="none" rtlCol="0">
            <a:spAutoFit/>
          </a:bodyPr>
          <a:lstStyle/>
          <a:p>
            <a:pPr>
              <a:spcAft>
                <a:spcPts val="300"/>
              </a:spcAft>
            </a:pPr>
            <a:r>
              <a:rPr lang="en-US" dirty="0" smtClean="0">
                <a:solidFill>
                  <a:srgbClr val="2D2D8A"/>
                </a:solidFill>
              </a:rPr>
              <a:t>Overview of </a:t>
            </a:r>
            <a:r>
              <a:rPr lang="en-US" dirty="0" err="1" smtClean="0">
                <a:solidFill>
                  <a:srgbClr val="2D2D8A"/>
                </a:solidFill>
              </a:rPr>
              <a:t>ARM’s</a:t>
            </a:r>
            <a:r>
              <a:rPr lang="en-US" dirty="0" smtClean="0">
                <a:solidFill>
                  <a:srgbClr val="2D2D8A"/>
                </a:solidFill>
              </a:rPr>
              <a:t> Mali graphics </a:t>
            </a:r>
            <a:r>
              <a:rPr lang="hu-HU" dirty="0" smtClean="0">
                <a:solidFill>
                  <a:srgbClr val="2D2D8A"/>
                </a:solidFill>
              </a:rPr>
              <a:t>seeries</a:t>
            </a:r>
          </a:p>
          <a:p>
            <a:pPr>
              <a:spcAft>
                <a:spcPts val="300"/>
              </a:spcAft>
            </a:pPr>
            <a:r>
              <a:rPr lang="hu-HU" sz="1600" dirty="0" smtClean="0">
                <a:solidFill>
                  <a:srgbClr val="000000"/>
                </a:solidFill>
              </a:rPr>
              <a:t>Only GPU parts announced </a:t>
            </a:r>
            <a:r>
              <a:rPr lang="en-US" sz="1600" dirty="0" smtClean="0">
                <a:solidFill>
                  <a:srgbClr val="000000"/>
                </a:solidFill>
              </a:rPr>
              <a:t>since about 2010</a:t>
            </a:r>
            <a:r>
              <a:rPr lang="hu-HU" sz="1600" dirty="0" smtClean="0">
                <a:solidFill>
                  <a:srgbClr val="000000"/>
                </a:solidFill>
              </a:rPr>
              <a:t> will be discussed</a:t>
            </a:r>
            <a:r>
              <a:rPr lang="en-US" sz="1600" dirty="0" smtClean="0">
                <a:solidFill>
                  <a:srgbClr val="000000"/>
                </a:solidFill>
              </a:rPr>
              <a:t> [</a:t>
            </a:r>
            <a:r>
              <a:rPr lang="hu-HU" sz="1600" dirty="0" smtClean="0">
                <a:solidFill>
                  <a:srgbClr val="000000"/>
                </a:solidFill>
              </a:rPr>
              <a:t>20</a:t>
            </a:r>
            <a:r>
              <a:rPr lang="en-US" sz="1600" dirty="0" smtClean="0">
                <a:solidFill>
                  <a:srgbClr val="000000"/>
                </a:solidFill>
              </a:rPr>
              <a:t>]</a:t>
            </a:r>
            <a:endParaRPr lang="en-US" sz="1600" dirty="0">
              <a:solidFill>
                <a:srgbClr val="000000"/>
              </a:solidFill>
            </a:endParaRPr>
          </a:p>
        </p:txBody>
      </p:sp>
      <p:sp>
        <p:nvSpPr>
          <p:cNvPr id="8" name="TextBox 7"/>
          <p:cNvSpPr txBox="1"/>
          <p:nvPr/>
        </p:nvSpPr>
        <p:spPr>
          <a:xfrm>
            <a:off x="6890" y="5712204"/>
            <a:ext cx="2383986" cy="777136"/>
          </a:xfrm>
          <a:prstGeom prst="rect">
            <a:avLst/>
          </a:prstGeom>
          <a:noFill/>
        </p:spPr>
        <p:txBody>
          <a:bodyPr wrap="none" rtlCol="0">
            <a:spAutoFit/>
          </a:bodyPr>
          <a:lstStyle/>
          <a:p>
            <a:pPr algn="ctr"/>
            <a:r>
              <a:rPr lang="en-US" sz="1400" b="1" smtClean="0">
                <a:solidFill>
                  <a:srgbClr val="000000"/>
                </a:solidFill>
              </a:rPr>
              <a:t>Performance oriented</a:t>
            </a:r>
          </a:p>
          <a:p>
            <a:pPr algn="ctr">
              <a:spcAft>
                <a:spcPts val="300"/>
              </a:spcAft>
            </a:pPr>
            <a:r>
              <a:rPr lang="en-US" sz="1400" b="1" smtClean="0">
                <a:solidFill>
                  <a:srgbClr val="000000"/>
                </a:solidFill>
              </a:rPr>
              <a:t>graphics </a:t>
            </a:r>
            <a:r>
              <a:rPr lang="hu-HU" sz="1400" b="1" smtClean="0">
                <a:solidFill>
                  <a:srgbClr val="000000"/>
                </a:solidFill>
              </a:rPr>
              <a:t>series</a:t>
            </a:r>
            <a:endParaRPr lang="en-US" sz="1400" b="1" smtClean="0">
              <a:solidFill>
                <a:srgbClr val="000000"/>
              </a:solidFill>
            </a:endParaRPr>
          </a:p>
          <a:p>
            <a:pPr algn="ctr"/>
            <a:r>
              <a:rPr lang="en-US" sz="1400" i="1" smtClean="0">
                <a:solidFill>
                  <a:srgbClr val="000000"/>
                </a:solidFill>
              </a:rPr>
              <a:t>Mali-T6xx - Mali-T8xx</a:t>
            </a:r>
            <a:endParaRPr lang="en-US" sz="1400" i="1">
              <a:solidFill>
                <a:srgbClr val="000000"/>
              </a:solidFill>
            </a:endParaRPr>
          </a:p>
        </p:txBody>
      </p:sp>
      <p:sp>
        <p:nvSpPr>
          <p:cNvPr id="9" name="TextBox 8"/>
          <p:cNvSpPr txBox="1"/>
          <p:nvPr/>
        </p:nvSpPr>
        <p:spPr>
          <a:xfrm>
            <a:off x="3928474" y="5713314"/>
            <a:ext cx="2180405" cy="738664"/>
          </a:xfrm>
          <a:prstGeom prst="rect">
            <a:avLst/>
          </a:prstGeom>
          <a:noFill/>
        </p:spPr>
        <p:txBody>
          <a:bodyPr wrap="none" rtlCol="0">
            <a:spAutoFit/>
          </a:bodyPr>
          <a:lstStyle/>
          <a:p>
            <a:pPr algn="ctr"/>
            <a:r>
              <a:rPr lang="en-US" sz="1400" b="1" smtClean="0">
                <a:solidFill>
                  <a:srgbClr val="000000"/>
                </a:solidFill>
              </a:rPr>
              <a:t>Cost efficient</a:t>
            </a:r>
          </a:p>
          <a:p>
            <a:pPr algn="ctr"/>
            <a:r>
              <a:rPr lang="en-US" sz="1400" b="1" smtClean="0">
                <a:solidFill>
                  <a:srgbClr val="000000"/>
                </a:solidFill>
              </a:rPr>
              <a:t>graphics </a:t>
            </a:r>
            <a:r>
              <a:rPr lang="hu-HU" sz="1400" b="1" smtClean="0">
                <a:solidFill>
                  <a:srgbClr val="000000"/>
                </a:solidFill>
              </a:rPr>
              <a:t>series</a:t>
            </a:r>
            <a:endParaRPr lang="en-US" sz="1400" b="1" smtClean="0">
              <a:solidFill>
                <a:srgbClr val="000000"/>
              </a:solidFill>
            </a:endParaRPr>
          </a:p>
          <a:p>
            <a:pPr algn="ctr"/>
            <a:r>
              <a:rPr lang="en-US" sz="1400" i="1" smtClean="0">
                <a:solidFill>
                  <a:srgbClr val="000000"/>
                </a:solidFill>
              </a:rPr>
              <a:t>Mali-T4xx - Mali-T8xx</a:t>
            </a:r>
            <a:endParaRPr lang="en-US" sz="1400" b="1">
              <a:solidFill>
                <a:srgbClr val="000000"/>
              </a:solidFill>
            </a:endParaRPr>
          </a:p>
        </p:txBody>
      </p:sp>
      <p:sp>
        <p:nvSpPr>
          <p:cNvPr id="10"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t>
            </a:r>
            <a:r>
              <a:rPr lang="en-US" kern="1200" dirty="0">
                <a:latin typeface="+mn-lt"/>
              </a:rPr>
              <a:t>ARM’s Mali graphics lines </a:t>
            </a:r>
            <a:r>
              <a:rPr lang="hu-HU" kern="1200" dirty="0">
                <a:latin typeface="+mn-lt"/>
              </a:rPr>
              <a:t>(2)</a:t>
            </a:r>
            <a:endParaRPr lang="en-US" kern="1200" dirty="0">
              <a:latin typeface="+mn-lt"/>
            </a:endParaRPr>
          </a:p>
        </p:txBody>
      </p:sp>
    </p:spTree>
    <p:extLst>
      <p:ext uri="{BB962C8B-B14F-4D97-AF65-F5344CB8AC3E}">
        <p14:creationId xmlns:p14="http://schemas.microsoft.com/office/powerpoint/2010/main" val="4112922126"/>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arm.com/images/mali-t604-chip-diagram-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02"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www.arm.com/images/mali-t624-chip-diagram-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7"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arm.com/images/mali-t628-chip-diagram-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5172" y="1230660"/>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www.arm.com/images/mali-t760-chip-diagram-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667" y="3761355"/>
            <a:ext cx="3016933" cy="25273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www.arm.com/images/mali-t860-chip-diagram-L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600" y="3761355"/>
            <a:ext cx="3016933" cy="2527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196" y="507344"/>
            <a:ext cx="6607193"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performance oriented </a:t>
            </a:r>
            <a:r>
              <a:rPr lang="hu-HU" dirty="0" smtClean="0">
                <a:solidFill>
                  <a:srgbClr val="2D2D8A"/>
                </a:solidFill>
              </a:rPr>
              <a:t>Mali </a:t>
            </a:r>
            <a:r>
              <a:rPr lang="en-US" dirty="0" smtClean="0">
                <a:solidFill>
                  <a:srgbClr val="2D2D8A"/>
                </a:solidFill>
              </a:rPr>
              <a:t>graphics </a:t>
            </a:r>
            <a:r>
              <a:rPr lang="hu-HU" dirty="0" smtClean="0">
                <a:solidFill>
                  <a:srgbClr val="2D2D8A"/>
                </a:solidFill>
              </a:rPr>
              <a:t>series</a:t>
            </a:r>
            <a:r>
              <a:rPr lang="en-US" dirty="0" smtClean="0">
                <a:solidFill>
                  <a:srgbClr val="2D2D8A"/>
                </a:solidFill>
              </a:rPr>
              <a:t> </a:t>
            </a:r>
            <a:r>
              <a:rPr lang="en-US" dirty="0" smtClean="0">
                <a:solidFill>
                  <a:srgbClr val="000000"/>
                </a:solidFill>
              </a:rPr>
              <a:t>[</a:t>
            </a:r>
            <a:r>
              <a:rPr lang="hu-HU" dirty="0" smtClean="0">
                <a:solidFill>
                  <a:srgbClr val="000000"/>
                </a:solidFill>
              </a:rPr>
              <a:t>20</a:t>
            </a:r>
            <a:r>
              <a:rPr lang="en-US" dirty="0" smtClean="0">
                <a:solidFill>
                  <a:srgbClr val="000000"/>
                </a:solidFill>
              </a:rPr>
              <a:t>]</a:t>
            </a:r>
            <a:endParaRPr lang="en-US" dirty="0">
              <a:solidFill>
                <a:srgbClr val="000000"/>
              </a:solidFill>
            </a:endParaRPr>
          </a:p>
        </p:txBody>
      </p:sp>
      <p:sp>
        <p:nvSpPr>
          <p:cNvPr id="10"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ARM’</a:t>
            </a:r>
            <a:r>
              <a:rPr lang="en-US" kern="1200" dirty="0">
                <a:latin typeface="+mn-lt"/>
              </a:rPr>
              <a:t>s Mali graphics lines </a:t>
            </a:r>
            <a:r>
              <a:rPr lang="hu-HU" kern="1200" dirty="0">
                <a:latin typeface="+mn-lt"/>
              </a:rPr>
              <a:t>(3)</a:t>
            </a:r>
            <a:r>
              <a:rPr lang="en-US" kern="1200" dirty="0">
                <a:latin typeface="+mn-lt"/>
              </a:rPr>
              <a:t>7</a:t>
            </a:r>
          </a:p>
        </p:txBody>
      </p:sp>
    </p:spTree>
    <p:extLst>
      <p:ext uri="{BB962C8B-B14F-4D97-AF65-F5344CB8AC3E}">
        <p14:creationId xmlns:p14="http://schemas.microsoft.com/office/powerpoint/2010/main" val="3399067143"/>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rm.com/images/mali-400-chip-diagram-L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9" y="1234235"/>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arm.com/images/mali-450-chip-diagram-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4925" y="1251270"/>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arm.com/images/mali-t622-chip-diagram-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480" y="1255230"/>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www.arm.com/images/mali-t720-chip-diagram-L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2" y="3804007"/>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www.arm.com/images/mali-t820-chip-diagram-L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898" y="3816725"/>
            <a:ext cx="3087478" cy="2586395"/>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http://www.arm.com/images/mali-t830-chip-diagram-L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2480" y="3823630"/>
            <a:ext cx="3087478" cy="25863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196" y="507344"/>
            <a:ext cx="5369675"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cost efficient </a:t>
            </a:r>
            <a:r>
              <a:rPr lang="hu-HU" dirty="0" smtClean="0">
                <a:solidFill>
                  <a:srgbClr val="2D2D8A"/>
                </a:solidFill>
              </a:rPr>
              <a:t>Mali </a:t>
            </a:r>
            <a:r>
              <a:rPr lang="en-US" dirty="0" smtClean="0">
                <a:solidFill>
                  <a:srgbClr val="2D2D8A"/>
                </a:solidFill>
              </a:rPr>
              <a:t>graphics </a:t>
            </a:r>
            <a:r>
              <a:rPr lang="hu-HU" dirty="0" smtClean="0">
                <a:solidFill>
                  <a:srgbClr val="2D2D8A"/>
                </a:solidFill>
              </a:rPr>
              <a:t>series [</a:t>
            </a:r>
            <a:r>
              <a:rPr lang="hu-HU" dirty="0" smtClean="0">
                <a:solidFill>
                  <a:srgbClr val="000000"/>
                </a:solidFill>
              </a:rPr>
              <a:t>20</a:t>
            </a:r>
            <a:r>
              <a:rPr lang="en-US" dirty="0" smtClean="0">
                <a:solidFill>
                  <a:srgbClr val="000000"/>
                </a:solidFill>
              </a:rPr>
              <a:t>]</a:t>
            </a:r>
            <a:endParaRPr lang="en-US" dirty="0">
              <a:solidFill>
                <a:srgbClr val="000000"/>
              </a:solidFill>
            </a:endParaRPr>
          </a:p>
        </p:txBody>
      </p:sp>
      <p:sp>
        <p:nvSpPr>
          <p:cNvPr id="10" name="Title 1"/>
          <p:cNvSpPr>
            <a:spLocks noGrp="1"/>
          </p:cNvSpPr>
          <p:nvPr>
            <p:ph type="title"/>
          </p:nvPr>
        </p:nvSpPr>
        <p:spPr>
          <a:xfrm>
            <a:off x="0" y="0"/>
            <a:ext cx="9144000" cy="393700"/>
          </a:xfrm>
          <a:solidFill>
            <a:srgbClr val="005A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t>
            </a:r>
            <a:r>
              <a:rPr lang="en-US" kern="1200" dirty="0">
                <a:latin typeface="+mn-lt"/>
              </a:rPr>
              <a:t>ARM’s Mali graphics lines </a:t>
            </a:r>
            <a:r>
              <a:rPr lang="hu-HU" kern="1200" dirty="0">
                <a:latin typeface="+mn-lt"/>
              </a:rPr>
              <a:t>(4)</a:t>
            </a:r>
            <a:endParaRPr lang="en-US" kern="1200" dirty="0">
              <a:latin typeface="+mn-lt"/>
            </a:endParaRPr>
          </a:p>
        </p:txBody>
      </p:sp>
    </p:spTree>
    <p:extLst>
      <p:ext uri="{BB962C8B-B14F-4D97-AF65-F5344CB8AC3E}">
        <p14:creationId xmlns:p14="http://schemas.microsoft.com/office/powerpoint/2010/main" val="103319325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42972" y="1413881"/>
            <a:ext cx="6023270" cy="4805429"/>
            <a:chOff x="1602305" y="1088740"/>
            <a:chExt cx="5715000" cy="4905545"/>
          </a:xfrm>
        </p:grpSpPr>
        <p:pic>
          <p:nvPicPr>
            <p:cNvPr id="13314" name="Picture 2" descr="http://content.hwigroup.net/images/articles/armtechday2014-mobile-mali-road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305" y="1222260"/>
              <a:ext cx="5715000" cy="477202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815702" y="1088740"/>
              <a:ext cx="5501602" cy="270030"/>
            </a:xfrm>
            <a:prstGeom prst="round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400" smtClean="0">
                  <a:solidFill>
                    <a:srgbClr val="000000"/>
                  </a:solidFill>
                </a:rPr>
                <a:t>                                  </a:t>
              </a:r>
            </a:p>
          </p:txBody>
        </p:sp>
      </p:grpSp>
      <p:sp>
        <p:nvSpPr>
          <p:cNvPr id="6" name="TextBox 5"/>
          <p:cNvSpPr txBox="1"/>
          <p:nvPr/>
        </p:nvSpPr>
        <p:spPr>
          <a:xfrm>
            <a:off x="76196" y="507344"/>
            <a:ext cx="4246804" cy="369332"/>
          </a:xfrm>
          <a:prstGeom prst="rect">
            <a:avLst/>
          </a:prstGeom>
          <a:noFill/>
        </p:spPr>
        <p:txBody>
          <a:bodyPr wrap="none" rtlCol="0">
            <a:spAutoFit/>
          </a:bodyPr>
          <a:lstStyle/>
          <a:p>
            <a:r>
              <a:rPr lang="en-US" dirty="0" err="1" smtClean="0">
                <a:solidFill>
                  <a:srgbClr val="2D2D8A"/>
                </a:solidFill>
              </a:rPr>
              <a:t>ARM’s</a:t>
            </a:r>
            <a:r>
              <a:rPr lang="en-US" dirty="0" smtClean="0">
                <a:solidFill>
                  <a:srgbClr val="2D2D8A"/>
                </a:solidFill>
              </a:rPr>
              <a:t> high-end GPU roadmap </a:t>
            </a:r>
            <a:r>
              <a:rPr lang="en-US" dirty="0" smtClean="0">
                <a:solidFill>
                  <a:srgbClr val="000000"/>
                </a:solidFill>
              </a:rPr>
              <a:t>[</a:t>
            </a:r>
            <a:r>
              <a:rPr lang="hu-HU" dirty="0" smtClean="0">
                <a:solidFill>
                  <a:srgbClr val="000000"/>
                </a:solidFill>
              </a:rPr>
              <a:t>51</a:t>
            </a:r>
            <a:r>
              <a:rPr lang="en-US" dirty="0" smtClean="0">
                <a:solidFill>
                  <a:srgbClr val="000000"/>
                </a:solidFill>
              </a:rPr>
              <a:t>]</a:t>
            </a:r>
            <a:endParaRPr lang="en-US" dirty="0">
              <a:solidFill>
                <a:srgbClr val="000000"/>
              </a:solidFill>
            </a:endParaRPr>
          </a:p>
        </p:txBody>
      </p:sp>
      <p:cxnSp>
        <p:nvCxnSpPr>
          <p:cNvPr id="9" name="Straight Arrow Connector 8"/>
          <p:cNvCxnSpPr/>
          <p:nvPr/>
        </p:nvCxnSpPr>
        <p:spPr bwMode="auto">
          <a:xfrm>
            <a:off x="5998350" y="1468385"/>
            <a:ext cx="0" cy="315035"/>
          </a:xfrm>
          <a:prstGeom prst="straightConnector1">
            <a:avLst/>
          </a:prstGeom>
          <a:noFill/>
          <a:ln w="9525"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3851920" y="1186008"/>
            <a:ext cx="4334841" cy="307777"/>
          </a:xfrm>
          <a:prstGeom prst="rect">
            <a:avLst/>
          </a:prstGeom>
          <a:noFill/>
        </p:spPr>
        <p:txBody>
          <a:bodyPr wrap="none" rtlCol="0">
            <a:spAutoFit/>
          </a:bodyPr>
          <a:lstStyle/>
          <a:p>
            <a:r>
              <a:rPr lang="en-US" sz="1400">
                <a:solidFill>
                  <a:srgbClr val="000000"/>
                </a:solidFill>
              </a:rPr>
              <a:t>Companion GPU to </a:t>
            </a:r>
            <a:r>
              <a:rPr lang="en-US" sz="1400" smtClean="0">
                <a:solidFill>
                  <a:srgbClr val="000000"/>
                </a:solidFill>
              </a:rPr>
              <a:t>A57 (announced 10/2013)</a:t>
            </a:r>
            <a:endParaRPr lang="en-US">
              <a:solidFill>
                <a:srgbClr val="000000"/>
              </a:solidFill>
            </a:endParaRPr>
          </a:p>
        </p:txBody>
      </p:sp>
      <p:sp>
        <p:nvSpPr>
          <p:cNvPr id="11" name="Title 6"/>
          <p:cNvSpPr>
            <a:spLocks noGrp="1"/>
          </p:cNvSpPr>
          <p:nvPr>
            <p:ph type="title"/>
          </p:nvPr>
        </p:nvSpPr>
        <p:spPr>
          <a:xfrm>
            <a:off x="0" y="0"/>
            <a:ext cx="9144000" cy="393700"/>
          </a:xfr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kern="1200" dirty="0">
                <a:latin typeface="+mn-lt"/>
              </a:rPr>
              <a:t>7</a:t>
            </a:r>
            <a:r>
              <a:rPr lang="hu-HU" kern="1200" dirty="0">
                <a:latin typeface="+mn-lt"/>
              </a:rPr>
              <a:t>. </a:t>
            </a:r>
            <a:r>
              <a:rPr lang="hu-HU" kern="1200" dirty="0" err="1">
                <a:latin typeface="+mn-lt"/>
              </a:rPr>
              <a:t>Overview</a:t>
            </a:r>
            <a:r>
              <a:rPr lang="hu-HU" kern="1200" dirty="0">
                <a:latin typeface="+mn-lt"/>
              </a:rPr>
              <a:t> of </a:t>
            </a:r>
            <a:r>
              <a:rPr lang="en-US" kern="1200" dirty="0">
                <a:latin typeface="+mn-lt"/>
              </a:rPr>
              <a:t>ARM’s Mali graphics lines </a:t>
            </a:r>
            <a:r>
              <a:rPr lang="hu-HU" kern="1200" dirty="0">
                <a:latin typeface="+mn-lt"/>
              </a:rPr>
              <a:t>(5)</a:t>
            </a:r>
            <a:endParaRPr lang="en-US" kern="1200" dirty="0">
              <a:latin typeface="+mn-lt"/>
            </a:endParaRPr>
          </a:p>
        </p:txBody>
      </p:sp>
    </p:spTree>
    <p:extLst>
      <p:ext uri="{BB962C8B-B14F-4D97-AF65-F5344CB8AC3E}">
        <p14:creationId xmlns:p14="http://schemas.microsoft.com/office/powerpoint/2010/main" val="1388146784"/>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 8</a:t>
            </a:r>
            <a:r>
              <a:rPr lang="hu-HU" sz="1900" dirty="0" smtClean="0">
                <a:solidFill>
                  <a:srgbClr val="FFFFFF"/>
                </a:solidFill>
              </a:rPr>
              <a:t>.</a:t>
            </a:r>
            <a:r>
              <a:rPr lang="en-US" sz="1900" dirty="0" smtClean="0">
                <a:solidFill>
                  <a:srgbClr val="FFFFFF"/>
                </a:solidFill>
              </a:rPr>
              <a:t> References</a:t>
            </a:r>
            <a:endParaRPr lang="hu-HU" sz="1900" dirty="0">
              <a:solidFill>
                <a:srgbClr val="FFFFFF"/>
              </a:solidFill>
            </a:endParaRPr>
          </a:p>
        </p:txBody>
      </p:sp>
    </p:spTree>
    <p:extLst>
      <p:ext uri="{BB962C8B-B14F-4D97-AF65-F5344CB8AC3E}">
        <p14:creationId xmlns:p14="http://schemas.microsoft.com/office/powerpoint/2010/main" val="1129231673"/>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a:t>
            </a:r>
          </a:p>
        </p:txBody>
      </p:sp>
      <p:sp>
        <p:nvSpPr>
          <p:cNvPr id="138244" name="Text Box 11"/>
          <p:cNvSpPr txBox="1">
            <a:spLocks noChangeArrowheads="1"/>
          </p:cNvSpPr>
          <p:nvPr/>
        </p:nvSpPr>
        <p:spPr bwMode="auto">
          <a:xfrm>
            <a:off x="176213" y="1465620"/>
            <a:ext cx="88919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2</a:t>
            </a:r>
            <a:r>
              <a:rPr lang="en-US" dirty="0" smtClean="0">
                <a:solidFill>
                  <a:srgbClr val="000000"/>
                </a:solidFill>
              </a:rPr>
              <a:t>]: </a:t>
            </a:r>
            <a:r>
              <a:rPr lang="hu-HU" dirty="0" smtClean="0">
                <a:solidFill>
                  <a:srgbClr val="000000"/>
                </a:solidFill>
              </a:rPr>
              <a:t>Shimpi A.L., </a:t>
            </a:r>
            <a:r>
              <a:rPr lang="en-US" dirty="0"/>
              <a:t>Answered by the Experts: </a:t>
            </a:r>
            <a:r>
              <a:rPr lang="en-US" dirty="0" err="1"/>
              <a:t>ARM's</a:t>
            </a:r>
            <a:r>
              <a:rPr lang="en-US" dirty="0"/>
              <a:t> Cortex </a:t>
            </a:r>
            <a:r>
              <a:rPr lang="en-US" dirty="0" err="1"/>
              <a:t>A53</a:t>
            </a:r>
            <a:r>
              <a:rPr lang="en-US" dirty="0"/>
              <a:t> Lead Architect, Peter </a:t>
            </a:r>
            <a:r>
              <a:rPr lang="en-US" dirty="0" err="1" smtClean="0"/>
              <a:t>Greenhalgh</a:t>
            </a:r>
            <a:r>
              <a:rPr lang="hu-HU" dirty="0" smtClean="0">
                <a:solidFill>
                  <a:srgbClr val="000000"/>
                </a:solidFill>
              </a:rPr>
              <a:t>,</a:t>
            </a:r>
          </a:p>
          <a:p>
            <a:pPr fontAlgn="base">
              <a:spcBef>
                <a:spcPct val="0"/>
              </a:spcBef>
              <a:spcAft>
                <a:spcPct val="0"/>
              </a:spcAft>
              <a:defRPr/>
            </a:pPr>
            <a:r>
              <a:rPr lang="hu-HU" dirty="0" smtClean="0">
                <a:solidFill>
                  <a:srgbClr val="000000"/>
                </a:solidFill>
              </a:rPr>
              <a:t>          AnandTech, Dec. </a:t>
            </a:r>
            <a:r>
              <a:rPr lang="hu-HU" dirty="0">
                <a:solidFill>
                  <a:srgbClr val="000000"/>
                </a:solidFill>
              </a:rPr>
              <a:t>17 2013, http://</a:t>
            </a:r>
            <a:r>
              <a:rPr lang="hu-HU" dirty="0" smtClean="0">
                <a:solidFill>
                  <a:srgbClr val="000000"/>
                </a:solidFill>
              </a:rPr>
              <a:t>www.anandtech.com/show/7591/answered-by-the-</a:t>
            </a:r>
          </a:p>
          <a:p>
            <a:pPr fontAlgn="base">
              <a:spcBef>
                <a:spcPct val="0"/>
              </a:spcBef>
              <a:spcAft>
                <a:spcPct val="0"/>
              </a:spcAft>
              <a:defRPr/>
            </a:pPr>
            <a:r>
              <a:rPr lang="hu-HU" dirty="0">
                <a:solidFill>
                  <a:srgbClr val="000000"/>
                </a:solidFill>
              </a:rPr>
              <a:t> </a:t>
            </a:r>
            <a:r>
              <a:rPr lang="hu-HU" dirty="0" smtClean="0">
                <a:solidFill>
                  <a:srgbClr val="000000"/>
                </a:solidFill>
              </a:rPr>
              <a:t>         experts-arms-cortex-a53-lead-architect-peter-greenhalgh</a:t>
            </a:r>
            <a:endParaRPr lang="en-US" dirty="0">
              <a:solidFill>
                <a:srgbClr val="000000"/>
              </a:solidFill>
            </a:endParaRPr>
          </a:p>
        </p:txBody>
      </p:sp>
      <p:sp>
        <p:nvSpPr>
          <p:cNvPr id="139271" name="Text Box 11"/>
          <p:cNvSpPr txBox="1">
            <a:spLocks noChangeArrowheads="1"/>
          </p:cNvSpPr>
          <p:nvPr/>
        </p:nvSpPr>
        <p:spPr bwMode="auto">
          <a:xfrm>
            <a:off x="176213" y="2275300"/>
            <a:ext cx="9026510"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a:t>
            </a:r>
            <a:r>
              <a:rPr lang="en-US" smtClean="0">
                <a:solidFill>
                  <a:srgbClr val="000000"/>
                </a:solidFill>
              </a:rPr>
              <a:t>]: </a:t>
            </a:r>
            <a:r>
              <a:rPr lang="hu-HU" smtClean="0">
                <a:solidFill>
                  <a:srgbClr val="000000"/>
                </a:solidFill>
              </a:rPr>
              <a:t>Hill S., Design of a </a:t>
            </a:r>
            <a:r>
              <a:rPr lang="hu-HU" err="1" smtClean="0">
                <a:solidFill>
                  <a:srgbClr val="000000"/>
                </a:solidFill>
              </a:rPr>
              <a:t>Reusable</a:t>
            </a:r>
            <a:r>
              <a:rPr lang="hu-HU" smtClean="0">
                <a:solidFill>
                  <a:srgbClr val="000000"/>
                </a:solidFill>
              </a:rPr>
              <a:t> 1GHz, </a:t>
            </a:r>
            <a:r>
              <a:rPr lang="hu-HU" err="1" smtClean="0">
                <a:solidFill>
                  <a:srgbClr val="000000"/>
                </a:solidFill>
              </a:rPr>
              <a:t>Superscalar</a:t>
            </a:r>
            <a:r>
              <a:rPr lang="hu-HU" smtClean="0">
                <a:solidFill>
                  <a:srgbClr val="000000"/>
                </a:solidFill>
              </a:rPr>
              <a:t> ARM </a:t>
            </a:r>
            <a:r>
              <a:rPr lang="hu-HU" err="1" smtClean="0">
                <a:solidFill>
                  <a:srgbClr val="000000"/>
                </a:solidFill>
              </a:rPr>
              <a:t>Processor</a:t>
            </a:r>
            <a:r>
              <a:rPr lang="hu-HU" smtClean="0">
                <a:solidFill>
                  <a:srgbClr val="000000"/>
                </a:solidFill>
              </a:rPr>
              <a:t>, Hot Chips-18, Aug. 22 2006,</a:t>
            </a:r>
          </a:p>
          <a:p>
            <a:r>
              <a:rPr lang="hu-HU">
                <a:solidFill>
                  <a:srgbClr val="000000"/>
                </a:solidFill>
              </a:rPr>
              <a:t> </a:t>
            </a:r>
            <a:r>
              <a:rPr lang="hu-HU" smtClean="0">
                <a:solidFill>
                  <a:srgbClr val="000000"/>
                </a:solidFill>
              </a:rPr>
              <a:t>         </a:t>
            </a:r>
            <a:r>
              <a:rPr lang="hu-HU" sz="1350">
                <a:solidFill>
                  <a:srgbClr val="000000"/>
                </a:solidFill>
              </a:rPr>
              <a:t>http://</a:t>
            </a:r>
            <a:r>
              <a:rPr lang="hu-HU" sz="1350" smtClean="0">
                <a:solidFill>
                  <a:srgbClr val="000000"/>
                </a:solidFill>
              </a:rPr>
              <a:t>www.hotchips.org/wp-content/uploads/hc_archives/hc18/3_Tues/HC18.S6/HC18.S6T3.</a:t>
            </a:r>
          </a:p>
          <a:p>
            <a:r>
              <a:rPr lang="hu-HU" sz="1350">
                <a:solidFill>
                  <a:srgbClr val="000000"/>
                </a:solidFill>
              </a:rPr>
              <a:t> </a:t>
            </a:r>
            <a:r>
              <a:rPr lang="hu-HU" sz="1350" smtClean="0">
                <a:solidFill>
                  <a:srgbClr val="000000"/>
                </a:solidFill>
              </a:rPr>
              <a:t>         pdf</a:t>
            </a:r>
            <a:endParaRPr lang="en-US" sz="1350" smtClean="0">
              <a:solidFill>
                <a:srgbClr val="000000"/>
              </a:solidFill>
            </a:endParaRP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a:t>
            </a:r>
            <a:r>
              <a:rPr lang="en-US" sz="1400" smtClean="0">
                <a:solidFill>
                  <a:srgbClr val="000000"/>
                </a:solidFill>
              </a:rPr>
              <a:t>]: </a:t>
            </a:r>
            <a:r>
              <a:rPr lang="en-US" sz="1400"/>
              <a:t>Architecture and Implementation of the ARM Cortex-A8 </a:t>
            </a:r>
            <a:r>
              <a:rPr lang="en-US" sz="1400" smtClean="0"/>
              <a:t>Microprocessor</a:t>
            </a:r>
            <a:r>
              <a:rPr lang="hu-HU" sz="1400" smtClean="0">
                <a:solidFill>
                  <a:srgbClr val="000000"/>
                </a:solidFill>
              </a:rPr>
              <a:t>, Design &amp; </a:t>
            </a:r>
            <a:r>
              <a:rPr lang="hu-HU" sz="1400" err="1" smtClean="0">
                <a:solidFill>
                  <a:srgbClr val="000000"/>
                </a:solidFill>
              </a:rPr>
              <a:t>Reuse</a:t>
            </a:r>
            <a:r>
              <a:rPr lang="hu-HU" sz="1400" smtClean="0">
                <a:solidFill>
                  <a:srgbClr val="000000"/>
                </a:solidFill>
              </a:rPr>
              <a:t>,</a:t>
            </a:r>
            <a:endParaRPr lang="en-US" sz="1400" smtClean="0">
              <a:solidFill>
                <a:srgbClr val="000000"/>
              </a:solidFill>
            </a:endParaRPr>
          </a:p>
          <a:p>
            <a:pPr fontAlgn="base">
              <a:spcBef>
                <a:spcPct val="0"/>
              </a:spcBef>
              <a:spcAft>
                <a:spcPct val="0"/>
              </a:spcAft>
            </a:pPr>
            <a:r>
              <a:rPr lang="en-US" sz="1400" smtClean="0">
                <a:solidFill>
                  <a:srgbClr val="000000"/>
                </a:solidFill>
              </a:rPr>
              <a:t>          </a:t>
            </a:r>
            <a:r>
              <a:rPr lang="hu-HU" sz="1400">
                <a:solidFill>
                  <a:srgbClr val="000000"/>
                </a:solidFill>
              </a:rPr>
              <a:t>http://</a:t>
            </a:r>
            <a:r>
              <a:rPr lang="hu-HU" sz="1400" smtClean="0">
                <a:solidFill>
                  <a:srgbClr val="000000"/>
                </a:solidFill>
              </a:rPr>
              <a:t>www.design-reuse.com/articles/11580/architecture-and-implementation-of-the-</a:t>
            </a:r>
          </a:p>
          <a:p>
            <a:pPr fontAlgn="base">
              <a:spcBef>
                <a:spcPct val="0"/>
              </a:spcBef>
              <a:spcAft>
                <a:spcPct val="0"/>
              </a:spcAft>
            </a:pPr>
            <a:r>
              <a:rPr lang="hu-HU" sz="1400">
                <a:solidFill>
                  <a:srgbClr val="000000"/>
                </a:solidFill>
              </a:rPr>
              <a:t> </a:t>
            </a:r>
            <a:r>
              <a:rPr lang="hu-HU" sz="1400" smtClean="0">
                <a:solidFill>
                  <a:srgbClr val="000000"/>
                </a:solidFill>
              </a:rPr>
              <a:t>         arm-cortex-a8-microprocessor.html</a:t>
            </a:r>
            <a:endParaRPr lang="en-US" sz="1400" smtClean="0">
              <a:solidFill>
                <a:srgbClr val="000000"/>
              </a:solidFill>
            </a:endParaRPr>
          </a:p>
        </p:txBody>
      </p:sp>
      <p:sp>
        <p:nvSpPr>
          <p:cNvPr id="13" name="Text Box 11"/>
          <p:cNvSpPr txBox="1">
            <a:spLocks noChangeArrowheads="1"/>
          </p:cNvSpPr>
          <p:nvPr/>
        </p:nvSpPr>
        <p:spPr bwMode="auto">
          <a:xfrm>
            <a:off x="187465" y="3023955"/>
            <a:ext cx="86788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4</a:t>
            </a:r>
            <a:r>
              <a:rPr lang="en-US" smtClean="0">
                <a:solidFill>
                  <a:srgbClr val="000000"/>
                </a:solidFill>
              </a:rPr>
              <a:t>]: </a:t>
            </a:r>
            <a:r>
              <a:rPr lang="hu-HU" err="1" smtClean="0">
                <a:solidFill>
                  <a:srgbClr val="000000"/>
                </a:solidFill>
              </a:rPr>
              <a:t>Details</a:t>
            </a:r>
            <a:r>
              <a:rPr lang="hu-HU" smtClean="0">
                <a:solidFill>
                  <a:srgbClr val="000000"/>
                </a:solidFill>
              </a:rPr>
              <a:t> of a New </a:t>
            </a:r>
            <a:r>
              <a:rPr lang="hu-HU" err="1" smtClean="0">
                <a:solidFill>
                  <a:srgbClr val="000000"/>
                </a:solidFill>
              </a:rPr>
              <a:t>Cortex</a:t>
            </a:r>
            <a:r>
              <a:rPr lang="hu-HU" smtClean="0">
                <a:solidFill>
                  <a:srgbClr val="000000"/>
                </a:solidFill>
              </a:rPr>
              <a:t> </a:t>
            </a:r>
            <a:r>
              <a:rPr lang="hu-HU" err="1" smtClean="0">
                <a:solidFill>
                  <a:srgbClr val="000000"/>
                </a:solidFill>
              </a:rPr>
              <a:t>Processor</a:t>
            </a:r>
            <a:r>
              <a:rPr lang="hu-HU" smtClean="0">
                <a:solidFill>
                  <a:srgbClr val="000000"/>
                </a:solidFill>
              </a:rPr>
              <a:t> </a:t>
            </a:r>
            <a:r>
              <a:rPr lang="hu-HU" err="1" smtClean="0">
                <a:solidFill>
                  <a:srgbClr val="000000"/>
                </a:solidFill>
              </a:rPr>
              <a:t>Revealed</a:t>
            </a:r>
            <a:r>
              <a:rPr lang="hu-HU" smtClean="0">
                <a:solidFill>
                  <a:srgbClr val="000000"/>
                </a:solidFill>
              </a:rPr>
              <a:t>, Cortex-A9, ARM </a:t>
            </a:r>
            <a:r>
              <a:rPr lang="hu-HU" err="1" smtClean="0">
                <a:solidFill>
                  <a:srgbClr val="000000"/>
                </a:solidFill>
              </a:rPr>
              <a:t>Developers</a:t>
            </a:r>
            <a:r>
              <a:rPr lang="hu-HU" smtClean="0">
                <a:solidFill>
                  <a:srgbClr val="000000"/>
                </a:solidFill>
              </a:rPr>
              <a:t>’ </a:t>
            </a:r>
            <a:r>
              <a:rPr lang="hu-HU" err="1" smtClean="0">
                <a:solidFill>
                  <a:srgbClr val="000000"/>
                </a:solidFill>
              </a:rPr>
              <a:t>Conference</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2007, http://rtcgroup.com/arm/2007/presentations/174%20-%20Details%20of</a:t>
            </a:r>
            <a:r>
              <a:rPr lang="hu-HU" smtClean="0">
                <a:solidFill>
                  <a:srgbClr val="000000"/>
                </a:solidFill>
              </a:rPr>
              <a:t>%</a:t>
            </a:r>
          </a:p>
          <a:p>
            <a:r>
              <a:rPr lang="hu-HU">
                <a:solidFill>
                  <a:srgbClr val="000000"/>
                </a:solidFill>
              </a:rPr>
              <a:t> </a:t>
            </a:r>
            <a:r>
              <a:rPr lang="hu-HU" smtClean="0">
                <a:solidFill>
                  <a:srgbClr val="000000"/>
                </a:solidFill>
              </a:rPr>
              <a:t>         20a%20New%20Cortex%20Processor%20Revealed%20Cortex-A9.pdf</a:t>
            </a:r>
            <a:endParaRPr lang="en-US" smtClean="0">
              <a:solidFill>
                <a:srgbClr val="000000"/>
              </a:solidFill>
            </a:endParaRPr>
          </a:p>
        </p:txBody>
      </p:sp>
      <p:sp>
        <p:nvSpPr>
          <p:cNvPr id="12" name="Text Box 11"/>
          <p:cNvSpPr txBox="1">
            <a:spLocks noChangeArrowheads="1"/>
          </p:cNvSpPr>
          <p:nvPr/>
        </p:nvSpPr>
        <p:spPr bwMode="auto">
          <a:xfrm>
            <a:off x="177940" y="3831891"/>
            <a:ext cx="8081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a:t>
            </a:r>
            <a:r>
              <a:rPr lang="en-US" smtClean="0">
                <a:solidFill>
                  <a:srgbClr val="000000"/>
                </a:solidFill>
              </a:rPr>
              <a:t>]: </a:t>
            </a:r>
            <a:r>
              <a:rPr lang="hu-HU">
                <a:solidFill>
                  <a:srgbClr val="000000"/>
                </a:solidFill>
              </a:rPr>
              <a:t>ARM </a:t>
            </a:r>
            <a:r>
              <a:rPr lang="hu-HU" err="1">
                <a:solidFill>
                  <a:srgbClr val="000000"/>
                </a:solidFill>
              </a:rPr>
              <a:t>Teaching</a:t>
            </a:r>
            <a:r>
              <a:rPr lang="hu-HU">
                <a:solidFill>
                  <a:srgbClr val="000000"/>
                </a:solidFill>
              </a:rPr>
              <a:t> </a:t>
            </a:r>
            <a:r>
              <a:rPr lang="hu-HU" err="1">
                <a:solidFill>
                  <a:srgbClr val="000000"/>
                </a:solidFill>
              </a:rPr>
              <a:t>Material</a:t>
            </a:r>
            <a:r>
              <a:rPr lang="hu-HU">
                <a:solidFill>
                  <a:srgbClr val="000000"/>
                </a:solidFill>
              </a:rPr>
              <a:t>, http://www.arm.com/files/ppt/ARM_Teaching_Material.ppt</a:t>
            </a:r>
          </a:p>
        </p:txBody>
      </p:sp>
      <p:sp>
        <p:nvSpPr>
          <p:cNvPr id="14" name="Text Box 11"/>
          <p:cNvSpPr txBox="1">
            <a:spLocks noChangeArrowheads="1"/>
          </p:cNvSpPr>
          <p:nvPr/>
        </p:nvSpPr>
        <p:spPr bwMode="auto">
          <a:xfrm>
            <a:off x="171035" y="4223770"/>
            <a:ext cx="86648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a:t>
            </a:r>
            <a:r>
              <a:rPr lang="en-US" smtClean="0">
                <a:solidFill>
                  <a:srgbClr val="000000"/>
                </a:solidFill>
              </a:rPr>
              <a:t>]: </a:t>
            </a:r>
            <a:r>
              <a:rPr lang="hu-HU"/>
              <a:t>ARM </a:t>
            </a:r>
            <a:r>
              <a:rPr lang="hu-HU" err="1"/>
              <a:t>Cortex</a:t>
            </a:r>
            <a:r>
              <a:rPr lang="hu-HU"/>
              <a:t> </a:t>
            </a:r>
            <a:r>
              <a:rPr lang="hu-HU" err="1"/>
              <a:t>Application</a:t>
            </a:r>
            <a:r>
              <a:rPr lang="hu-HU"/>
              <a:t> </a:t>
            </a:r>
            <a:r>
              <a:rPr lang="hu-HU" err="1"/>
              <a:t>Processors</a:t>
            </a:r>
            <a:r>
              <a:rPr lang="hu-HU">
                <a:solidFill>
                  <a:srgbClr val="000000"/>
                </a:solidFill>
              </a:rPr>
              <a:t>, http://www.arm.com/products/processors/index.php</a:t>
            </a:r>
          </a:p>
        </p:txBody>
      </p:sp>
      <p:sp>
        <p:nvSpPr>
          <p:cNvPr id="15" name="Text Box 11"/>
          <p:cNvSpPr txBox="1">
            <a:spLocks noChangeArrowheads="1"/>
          </p:cNvSpPr>
          <p:nvPr/>
        </p:nvSpPr>
        <p:spPr bwMode="auto">
          <a:xfrm>
            <a:off x="177940" y="4618180"/>
            <a:ext cx="8902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7</a:t>
            </a:r>
            <a:r>
              <a:rPr lang="en-US" smtClean="0">
                <a:solidFill>
                  <a:srgbClr val="000000"/>
                </a:solidFill>
              </a:rPr>
              <a:t>]: </a:t>
            </a:r>
            <a:r>
              <a:rPr lang="hu-HU">
                <a:solidFill>
                  <a:srgbClr val="000000"/>
                </a:solidFill>
              </a:rPr>
              <a:t>ARM </a:t>
            </a:r>
            <a:r>
              <a:rPr lang="hu-HU" err="1">
                <a:solidFill>
                  <a:srgbClr val="000000"/>
                </a:solidFill>
              </a:rPr>
              <a:t>SecurCore</a:t>
            </a:r>
            <a:r>
              <a:rPr lang="hu-HU">
                <a:solidFill>
                  <a:srgbClr val="000000"/>
                </a:solidFill>
              </a:rPr>
              <a:t> </a:t>
            </a:r>
            <a:r>
              <a:rPr lang="hu-HU" err="1">
                <a:solidFill>
                  <a:srgbClr val="000000"/>
                </a:solidFill>
              </a:rPr>
              <a:t>Processors</a:t>
            </a:r>
            <a:r>
              <a:rPr lang="hu-HU">
                <a:solidFill>
                  <a:srgbClr val="000000"/>
                </a:solidFill>
              </a:rPr>
              <a:t>, http://www.arm.com/products/processors/securcore/index.php</a:t>
            </a:r>
            <a:endParaRPr lang="hu-HU" smtClean="0">
              <a:solidFill>
                <a:srgbClr val="000000"/>
              </a:solidFill>
            </a:endParaRPr>
          </a:p>
        </p:txBody>
      </p:sp>
      <p:sp>
        <p:nvSpPr>
          <p:cNvPr id="26" name="Text Box 11"/>
          <p:cNvSpPr txBox="1">
            <a:spLocks noChangeArrowheads="1"/>
          </p:cNvSpPr>
          <p:nvPr/>
        </p:nvSpPr>
        <p:spPr bwMode="auto">
          <a:xfrm>
            <a:off x="187465" y="5009415"/>
            <a:ext cx="8824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8</a:t>
            </a:r>
            <a:r>
              <a:rPr lang="en-US" smtClean="0">
                <a:solidFill>
                  <a:srgbClr val="000000"/>
                </a:solidFill>
              </a:rPr>
              <a:t>]: </a:t>
            </a:r>
            <a:r>
              <a:rPr lang="hu-HU" err="1">
                <a:solidFill>
                  <a:srgbClr val="000000"/>
                </a:solidFill>
              </a:rPr>
              <a:t>Snyder</a:t>
            </a:r>
            <a:r>
              <a:rPr lang="hu-HU">
                <a:solidFill>
                  <a:srgbClr val="000000"/>
                </a:solidFill>
              </a:rPr>
              <a:t> C.D., ARM </a:t>
            </a:r>
            <a:r>
              <a:rPr lang="hu-HU" err="1">
                <a:solidFill>
                  <a:srgbClr val="000000"/>
                </a:solidFill>
              </a:rPr>
              <a:t>Family</a:t>
            </a:r>
            <a:r>
              <a:rPr lang="hu-HU">
                <a:solidFill>
                  <a:srgbClr val="000000"/>
                </a:solidFill>
              </a:rPr>
              <a:t> </a:t>
            </a:r>
            <a:r>
              <a:rPr lang="hu-HU" err="1">
                <a:solidFill>
                  <a:srgbClr val="000000"/>
                </a:solidFill>
              </a:rPr>
              <a:t>Expands</a:t>
            </a:r>
            <a:r>
              <a:rPr lang="hu-HU">
                <a:solidFill>
                  <a:srgbClr val="000000"/>
                </a:solidFill>
              </a:rPr>
              <a:t> </a:t>
            </a:r>
            <a:r>
              <a:rPr lang="hu-HU" err="1">
                <a:solidFill>
                  <a:srgbClr val="000000"/>
                </a:solidFill>
              </a:rPr>
              <a:t>at</a:t>
            </a:r>
            <a:r>
              <a:rPr lang="hu-HU">
                <a:solidFill>
                  <a:srgbClr val="000000"/>
                </a:solidFill>
              </a:rPr>
              <a:t> EPF, ARM11 </a:t>
            </a:r>
            <a:r>
              <a:rPr lang="hu-HU" err="1">
                <a:solidFill>
                  <a:srgbClr val="000000"/>
                </a:solidFill>
              </a:rPr>
              <a:t>Microarchitecture</a:t>
            </a:r>
            <a:r>
              <a:rPr lang="hu-HU">
                <a:solidFill>
                  <a:srgbClr val="000000"/>
                </a:solidFill>
              </a:rPr>
              <a:t> </a:t>
            </a:r>
            <a:r>
              <a:rPr lang="hu-HU" err="1">
                <a:solidFill>
                  <a:srgbClr val="000000"/>
                </a:solidFill>
              </a:rPr>
              <a:t>Stretches</a:t>
            </a:r>
            <a:r>
              <a:rPr lang="hu-HU">
                <a:solidFill>
                  <a:srgbClr val="000000"/>
                </a:solidFill>
              </a:rPr>
              <a:t> </a:t>
            </a:r>
            <a:r>
              <a:rPr lang="hu-HU" err="1">
                <a:solidFill>
                  <a:srgbClr val="000000"/>
                </a:solidFill>
              </a:rPr>
              <a:t>Pipe</a:t>
            </a:r>
            <a:r>
              <a:rPr lang="hu-HU">
                <a:solidFill>
                  <a:srgbClr val="000000"/>
                </a:solidFill>
              </a:rPr>
              <a:t> </a:t>
            </a:r>
            <a:r>
              <a:rPr lang="hu-HU" err="1">
                <a:solidFill>
                  <a:srgbClr val="000000"/>
                </a:solidFill>
              </a:rPr>
              <a:t>to</a:t>
            </a:r>
            <a:r>
              <a:rPr lang="hu-HU">
                <a:solidFill>
                  <a:srgbClr val="000000"/>
                </a:solidFill>
              </a:rPr>
              <a:t> </a:t>
            </a:r>
            <a:r>
              <a:rPr lang="hu-HU" err="1">
                <a:solidFill>
                  <a:srgbClr val="000000"/>
                </a:solidFill>
              </a:rPr>
              <a:t>Boost</a:t>
            </a:r>
            <a:endParaRPr lang="hu-HU">
              <a:solidFill>
                <a:srgbClr val="000000"/>
              </a:solidFill>
            </a:endParaRPr>
          </a:p>
          <a:p>
            <a:r>
              <a:rPr lang="hu-HU">
                <a:solidFill>
                  <a:srgbClr val="000000"/>
                </a:solidFill>
              </a:rPr>
              <a:t>          </a:t>
            </a:r>
            <a:r>
              <a:rPr lang="hu-HU" err="1">
                <a:solidFill>
                  <a:srgbClr val="000000"/>
                </a:solidFill>
              </a:rPr>
              <a:t>Frequency</a:t>
            </a:r>
            <a:r>
              <a:rPr lang="hu-HU">
                <a:solidFill>
                  <a:srgbClr val="000000"/>
                </a:solidFill>
              </a:rPr>
              <a:t>, </a:t>
            </a:r>
            <a:r>
              <a:rPr lang="hu-HU" err="1">
                <a:solidFill>
                  <a:srgbClr val="000000"/>
                </a:solidFill>
              </a:rPr>
              <a:t>Microprocessor</a:t>
            </a:r>
            <a:r>
              <a:rPr lang="hu-HU">
                <a:solidFill>
                  <a:srgbClr val="000000"/>
                </a:solidFill>
              </a:rPr>
              <a:t>, </a:t>
            </a:r>
            <a:r>
              <a:rPr lang="hu-HU" err="1">
                <a:solidFill>
                  <a:srgbClr val="000000"/>
                </a:solidFill>
              </a:rPr>
              <a:t>June</a:t>
            </a:r>
            <a:r>
              <a:rPr lang="hu-HU">
                <a:solidFill>
                  <a:srgbClr val="000000"/>
                </a:solidFill>
              </a:rPr>
              <a:t> 3 2002</a:t>
            </a:r>
            <a:endParaRPr lang="en-US">
              <a:solidFill>
                <a:srgbClr val="000000"/>
              </a:solidFill>
            </a:endParaRPr>
          </a:p>
        </p:txBody>
      </p:sp>
      <p:sp>
        <p:nvSpPr>
          <p:cNvPr id="19" name="Text Box 11"/>
          <p:cNvSpPr txBox="1">
            <a:spLocks noChangeArrowheads="1"/>
          </p:cNvSpPr>
          <p:nvPr/>
        </p:nvSpPr>
        <p:spPr bwMode="auto">
          <a:xfrm>
            <a:off x="177940" y="5601795"/>
            <a:ext cx="8736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9</a:t>
            </a:r>
            <a:r>
              <a:rPr lang="en-US" smtClean="0">
                <a:solidFill>
                  <a:srgbClr val="000000"/>
                </a:solidFill>
              </a:rPr>
              <a:t>]: </a:t>
            </a:r>
            <a:r>
              <a:rPr lang="hu-HU" err="1" smtClean="0">
                <a:solidFill>
                  <a:srgbClr val="000000"/>
                </a:solidFill>
              </a:rPr>
              <a:t>Hirata</a:t>
            </a:r>
            <a:r>
              <a:rPr lang="hu-HU" smtClean="0">
                <a:solidFill>
                  <a:srgbClr val="000000"/>
                </a:solidFill>
              </a:rPr>
              <a:t> K., ARM11 </a:t>
            </a:r>
            <a:r>
              <a:rPr lang="hu-HU" err="1" smtClean="0">
                <a:solidFill>
                  <a:srgbClr val="000000"/>
                </a:solidFill>
              </a:rPr>
              <a:t>MPCore</a:t>
            </a:r>
            <a:r>
              <a:rPr lang="hu-HU" smtClean="0">
                <a:solidFill>
                  <a:srgbClr val="000000"/>
                </a:solidFill>
              </a:rPr>
              <a:t>, </a:t>
            </a:r>
            <a:r>
              <a:rPr lang="en-US"/>
              <a:t>The streamlined and </a:t>
            </a:r>
            <a:r>
              <a:rPr lang="en-US" smtClean="0"/>
              <a:t>scalable </a:t>
            </a:r>
            <a:r>
              <a:rPr lang="en-US"/>
              <a:t>ARM11 processor </a:t>
            </a:r>
            <a:r>
              <a:rPr lang="en-US" smtClean="0"/>
              <a:t>core</a:t>
            </a:r>
            <a:r>
              <a:rPr lang="hu-HU" smtClean="0"/>
              <a:t>, Jan. 2007,</a:t>
            </a:r>
            <a:endParaRPr lang="hu-HU">
              <a:solidFill>
                <a:srgbClr val="000000"/>
              </a:solidFill>
            </a:endParaRPr>
          </a:p>
          <a:p>
            <a:r>
              <a:rPr lang="hu-HU">
                <a:solidFill>
                  <a:srgbClr val="000000"/>
                </a:solidFill>
              </a:rPr>
              <a:t>          http://www.aspdac.com/aspdac2007/pdf/archive/7D-2.pdf</a:t>
            </a:r>
            <a:endParaRPr lang="en-US">
              <a:solidFill>
                <a:srgbClr val="000000"/>
              </a:solidFill>
            </a:endParaRPr>
          </a:p>
        </p:txBody>
      </p:sp>
    </p:spTree>
    <p:extLst>
      <p:ext uri="{BB962C8B-B14F-4D97-AF65-F5344CB8AC3E}">
        <p14:creationId xmlns:p14="http://schemas.microsoft.com/office/powerpoint/2010/main" val="1729526331"/>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176213" y="1256615"/>
            <a:ext cx="6710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11</a:t>
            </a:r>
            <a:r>
              <a:rPr lang="en-US" smtClean="0">
                <a:solidFill>
                  <a:srgbClr val="000000"/>
                </a:solidFill>
              </a:rPr>
              <a:t>]: </a:t>
            </a:r>
            <a:r>
              <a:rPr lang="hu-HU" smtClean="0">
                <a:solidFill>
                  <a:srgbClr val="000000"/>
                </a:solidFill>
              </a:rPr>
              <a:t>NEON, </a:t>
            </a:r>
            <a:r>
              <a:rPr lang="hu-HU">
                <a:solidFill>
                  <a:srgbClr val="000000"/>
                </a:solidFill>
              </a:rPr>
              <a:t>ARM Technologies, </a:t>
            </a:r>
            <a:endParaRPr lang="hu-HU" smtClean="0">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a:t>
            </a:r>
            <a:r>
              <a:rPr lang="hu-HU" smtClean="0">
                <a:solidFill>
                  <a:srgbClr val="000000"/>
                </a:solidFill>
              </a:rPr>
              <a:t>www.arm.com/products/processors/technologies/neon.php</a:t>
            </a:r>
          </a:p>
        </p:txBody>
      </p:sp>
      <p:sp>
        <p:nvSpPr>
          <p:cNvPr id="139271" name="Text Box 11"/>
          <p:cNvSpPr txBox="1">
            <a:spLocks noChangeArrowheads="1"/>
          </p:cNvSpPr>
          <p:nvPr/>
        </p:nvSpPr>
        <p:spPr bwMode="auto">
          <a:xfrm>
            <a:off x="176213" y="1853825"/>
            <a:ext cx="901509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12</a:t>
            </a:r>
            <a:r>
              <a:rPr lang="en-US" dirty="0" smtClean="0">
                <a:solidFill>
                  <a:srgbClr val="000000"/>
                </a:solidFill>
              </a:rPr>
              <a:t>]: </a:t>
            </a:r>
            <a:r>
              <a:rPr lang="hu-HU" dirty="0" smtClean="0">
                <a:solidFill>
                  <a:srgbClr val="000000"/>
                </a:solidFill>
              </a:rPr>
              <a:t>Goodacre J., </a:t>
            </a:r>
            <a:r>
              <a:rPr lang="en-US" dirty="0"/>
              <a:t>The Evolution of the ARM </a:t>
            </a:r>
            <a:r>
              <a:rPr lang="en-US" dirty="0" smtClean="0"/>
              <a:t>Architecture </a:t>
            </a:r>
            <a:r>
              <a:rPr lang="en-US" dirty="0"/>
              <a:t>Towards Big Data </a:t>
            </a:r>
            <a:r>
              <a:rPr lang="en-US" dirty="0" smtClean="0"/>
              <a:t>and </a:t>
            </a:r>
            <a:r>
              <a:rPr lang="en-US" dirty="0"/>
              <a:t>the </a:t>
            </a:r>
            <a:r>
              <a:rPr lang="en-US" dirty="0" smtClean="0"/>
              <a:t>Data-Centre</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en-US" dirty="0"/>
              <a:t>8th Workshop on Virtualization in </a:t>
            </a:r>
            <a:r>
              <a:rPr lang="en-US" dirty="0" smtClean="0"/>
              <a:t>High-Performance </a:t>
            </a:r>
            <a:r>
              <a:rPr lang="en-US" dirty="0"/>
              <a:t>Cloud </a:t>
            </a:r>
            <a:r>
              <a:rPr lang="en-US" dirty="0" smtClean="0"/>
              <a:t>Computing</a:t>
            </a:r>
            <a:r>
              <a:rPr lang="hu-HU" dirty="0" smtClean="0"/>
              <a:t> (VHPC’13),</a:t>
            </a:r>
          </a:p>
          <a:p>
            <a:r>
              <a:rPr lang="hu-HU" dirty="0"/>
              <a:t> </a:t>
            </a:r>
            <a:r>
              <a:rPr lang="hu-HU" dirty="0" smtClean="0"/>
              <a:t>         Nov. </a:t>
            </a:r>
            <a:r>
              <a:rPr lang="hu-HU" dirty="0"/>
              <a:t>17-22 2013, http://www.virtical.eu/pub/sc13.pdf</a:t>
            </a:r>
            <a:endParaRPr lang="en-US" dirty="0"/>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10</a:t>
            </a:r>
            <a:r>
              <a:rPr lang="en-US" sz="1400" smtClean="0">
                <a:solidFill>
                  <a:srgbClr val="000000"/>
                </a:solidFill>
              </a:rPr>
              <a:t>]: </a:t>
            </a:r>
            <a:r>
              <a:rPr lang="en-US" sz="1400"/>
              <a:t>ARM Introduces The Cortex-M3 Processor To Deliver High Performance In Low-Cost </a:t>
            </a:r>
            <a:endParaRPr lang="hu-HU" sz="1400" smtClean="0"/>
          </a:p>
          <a:p>
            <a:pPr fontAlgn="base">
              <a:spcBef>
                <a:spcPct val="0"/>
              </a:spcBef>
              <a:spcAft>
                <a:spcPct val="0"/>
              </a:spcAft>
            </a:pPr>
            <a:r>
              <a:rPr lang="hu-HU" sz="1400"/>
              <a:t> </a:t>
            </a:r>
            <a:r>
              <a:rPr lang="hu-HU" sz="1400" smtClean="0"/>
              <a:t>         </a:t>
            </a:r>
            <a:r>
              <a:rPr lang="en-US" sz="1400" smtClean="0"/>
              <a:t>Applications</a:t>
            </a:r>
            <a:r>
              <a:rPr lang="hu-HU" sz="1400" smtClean="0">
                <a:solidFill>
                  <a:srgbClr val="000000"/>
                </a:solidFill>
              </a:rPr>
              <a:t>, </a:t>
            </a:r>
            <a:r>
              <a:rPr lang="hu-HU" sz="1400" err="1" smtClean="0">
                <a:solidFill>
                  <a:srgbClr val="000000"/>
                </a:solidFill>
              </a:rPr>
              <a:t>Oct</a:t>
            </a:r>
            <a:r>
              <a:rPr lang="hu-HU" sz="1400" smtClean="0">
                <a:solidFill>
                  <a:srgbClr val="000000"/>
                </a:solidFill>
              </a:rPr>
              <a:t>. 19 </a:t>
            </a:r>
            <a:r>
              <a:rPr lang="hu-HU" sz="1400">
                <a:solidFill>
                  <a:srgbClr val="000000"/>
                </a:solidFill>
              </a:rPr>
              <a:t>2004, http://www.arm.com/about/newsroom/6750.php</a:t>
            </a:r>
            <a:endParaRPr lang="en-US" sz="1400" smtClean="0">
              <a:solidFill>
                <a:srgbClr val="000000"/>
              </a:solidFill>
            </a:endParaRPr>
          </a:p>
        </p:txBody>
      </p:sp>
      <p:sp>
        <p:nvSpPr>
          <p:cNvPr id="13" name="Text Box 11"/>
          <p:cNvSpPr txBox="1">
            <a:spLocks noChangeArrowheads="1"/>
          </p:cNvSpPr>
          <p:nvPr/>
        </p:nvSpPr>
        <p:spPr bwMode="auto">
          <a:xfrm>
            <a:off x="187465" y="2673440"/>
            <a:ext cx="9011506"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13</a:t>
            </a:r>
            <a:r>
              <a:rPr lang="en-US" dirty="0" smtClean="0">
                <a:solidFill>
                  <a:srgbClr val="000000"/>
                </a:solidFill>
              </a:rPr>
              <a:t>]: </a:t>
            </a:r>
            <a:r>
              <a:rPr lang="hu-HU" dirty="0" smtClean="0">
                <a:solidFill>
                  <a:srgbClr val="000000"/>
                </a:solidFill>
              </a:rPr>
              <a:t>Ferguson I., </a:t>
            </a:r>
            <a:r>
              <a:rPr lang="en-US" dirty="0" smtClean="0"/>
              <a:t>Redefining</a:t>
            </a:r>
            <a:r>
              <a:rPr lang="hu-HU" dirty="0" smtClean="0"/>
              <a:t> </a:t>
            </a:r>
            <a:r>
              <a:rPr lang="en-US" dirty="0" smtClean="0"/>
              <a:t>User </a:t>
            </a:r>
            <a:r>
              <a:rPr lang="en-US" dirty="0"/>
              <a:t>Experiences, from </a:t>
            </a:r>
            <a:r>
              <a:rPr lang="en-US" dirty="0" err="1" smtClean="0"/>
              <a:t>IoT</a:t>
            </a:r>
            <a:r>
              <a:rPr lang="hu-HU" dirty="0"/>
              <a:t> </a:t>
            </a:r>
            <a:r>
              <a:rPr lang="en-US" dirty="0" smtClean="0"/>
              <a:t>to </a:t>
            </a:r>
            <a:r>
              <a:rPr lang="en-US" dirty="0"/>
              <a:t>Smart Mobile </a:t>
            </a:r>
            <a:r>
              <a:rPr lang="en-US" dirty="0" smtClean="0"/>
              <a:t>Devices</a:t>
            </a:r>
            <a:r>
              <a:rPr lang="hu-HU" dirty="0" smtClean="0">
                <a:solidFill>
                  <a:srgbClr val="000000"/>
                </a:solidFill>
              </a:rPr>
              <a:t>, June 14 2013,</a:t>
            </a:r>
          </a:p>
          <a:p>
            <a:r>
              <a:rPr lang="hu-HU" dirty="0">
                <a:solidFill>
                  <a:srgbClr val="000000"/>
                </a:solidFill>
              </a:rPr>
              <a:t> </a:t>
            </a:r>
            <a:r>
              <a:rPr lang="hu-HU" dirty="0" smtClean="0">
                <a:solidFill>
                  <a:srgbClr val="000000"/>
                </a:solidFill>
              </a:rPr>
              <a:t>         </a:t>
            </a:r>
            <a:r>
              <a:rPr lang="hu-HU" sz="1350" dirty="0">
                <a:solidFill>
                  <a:srgbClr val="000000"/>
                </a:solidFill>
              </a:rPr>
              <a:t>http://</a:t>
            </a:r>
            <a:r>
              <a:rPr lang="hu-HU" sz="1350" dirty="0" smtClean="0">
                <a:solidFill>
                  <a:srgbClr val="000000"/>
                </a:solidFill>
              </a:rPr>
              <a:t>www.arm.com/zh/files/event/arm_multimedia_seminar_shenzhen_2013_ianferguson</a:t>
            </a:r>
            <a:r>
              <a:rPr lang="hu-HU" sz="1350" dirty="0">
                <a:solidFill>
                  <a:srgbClr val="000000"/>
                </a:solidFill>
              </a:rPr>
              <a:t>.</a:t>
            </a:r>
            <a:endParaRPr lang="hu-HU" sz="1350" dirty="0" smtClean="0">
              <a:solidFill>
                <a:srgbClr val="000000"/>
              </a:solidFill>
            </a:endParaRPr>
          </a:p>
          <a:p>
            <a:r>
              <a:rPr lang="hu-HU" sz="1350" dirty="0">
                <a:solidFill>
                  <a:srgbClr val="000000"/>
                </a:solidFill>
              </a:rPr>
              <a:t> </a:t>
            </a:r>
            <a:r>
              <a:rPr lang="hu-HU" sz="1350" dirty="0" smtClean="0">
                <a:solidFill>
                  <a:srgbClr val="000000"/>
                </a:solidFill>
              </a:rPr>
              <a:t>         pdf</a:t>
            </a:r>
            <a:endParaRPr lang="en-US" sz="1350" dirty="0" smtClean="0">
              <a:solidFill>
                <a:srgbClr val="000000"/>
              </a:solidFill>
            </a:endParaRPr>
          </a:p>
        </p:txBody>
      </p:sp>
      <p:sp>
        <p:nvSpPr>
          <p:cNvPr id="12" name="Text Box 11"/>
          <p:cNvSpPr txBox="1">
            <a:spLocks noChangeArrowheads="1"/>
          </p:cNvSpPr>
          <p:nvPr/>
        </p:nvSpPr>
        <p:spPr bwMode="auto">
          <a:xfrm>
            <a:off x="177940" y="3383995"/>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14</a:t>
            </a:r>
            <a:r>
              <a:rPr lang="en-US" smtClean="0">
                <a:solidFill>
                  <a:srgbClr val="000000"/>
                </a:solidFill>
              </a:rPr>
              <a:t>]: </a:t>
            </a:r>
            <a:r>
              <a:rPr lang="hu-HU" err="1">
                <a:solidFill>
                  <a:srgbClr val="000000"/>
                </a:solidFill>
              </a:rPr>
              <a:t>Goto</a:t>
            </a:r>
            <a:r>
              <a:rPr lang="hu-HU">
                <a:solidFill>
                  <a:srgbClr val="000000"/>
                </a:solidFill>
              </a:rPr>
              <a:t> H., ARM </a:t>
            </a:r>
            <a:r>
              <a:rPr lang="hu-HU" err="1">
                <a:solidFill>
                  <a:srgbClr val="000000"/>
                </a:solidFill>
              </a:rPr>
              <a:t>Cortex</a:t>
            </a:r>
            <a:r>
              <a:rPr lang="hu-HU">
                <a:solidFill>
                  <a:srgbClr val="000000"/>
                </a:solidFill>
              </a:rPr>
              <a:t> – A </a:t>
            </a:r>
            <a:r>
              <a:rPr lang="hu-HU" err="1">
                <a:solidFill>
                  <a:srgbClr val="000000"/>
                </a:solidFill>
              </a:rPr>
              <a:t>Family</a:t>
            </a:r>
            <a:r>
              <a:rPr lang="hu-HU">
                <a:solidFill>
                  <a:srgbClr val="000000"/>
                </a:solidFill>
              </a:rPr>
              <a:t> </a:t>
            </a:r>
            <a:r>
              <a:rPr lang="hu-HU" err="1">
                <a:solidFill>
                  <a:srgbClr val="000000"/>
                </a:solidFill>
              </a:rPr>
              <a:t>Architecture</a:t>
            </a:r>
            <a:r>
              <a:rPr lang="hu-HU">
                <a:solidFill>
                  <a:srgbClr val="000000"/>
                </a:solidFill>
              </a:rPr>
              <a:t>, 2010,</a:t>
            </a:r>
          </a:p>
          <a:p>
            <a:r>
              <a:rPr lang="hu-HU">
                <a:solidFill>
                  <a:srgbClr val="000000"/>
                </a:solidFill>
              </a:rPr>
              <a:t>          </a:t>
            </a:r>
            <a:r>
              <a:rPr lang="en-US">
                <a:solidFill>
                  <a:srgbClr val="000000"/>
                </a:solidFill>
              </a:rPr>
              <a:t>http://</a:t>
            </a:r>
            <a:r>
              <a:rPr lang="en-US" smtClean="0">
                <a:solidFill>
                  <a:srgbClr val="000000"/>
                </a:solidFill>
              </a:rPr>
              <a:t>pc.watch.impress.co.jp/video/pcw/docs/423/409/p1.pdf</a:t>
            </a:r>
            <a:endParaRPr lang="en-US">
              <a:solidFill>
                <a:srgbClr val="000000"/>
              </a:solidFill>
            </a:endParaRPr>
          </a:p>
        </p:txBody>
      </p:sp>
      <p:sp>
        <p:nvSpPr>
          <p:cNvPr id="15" name="Text Box 11"/>
          <p:cNvSpPr txBox="1">
            <a:spLocks noChangeArrowheads="1"/>
          </p:cNvSpPr>
          <p:nvPr/>
        </p:nvSpPr>
        <p:spPr bwMode="auto">
          <a:xfrm>
            <a:off x="177940" y="3957404"/>
            <a:ext cx="9084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15</a:t>
            </a:r>
            <a:r>
              <a:rPr lang="en-US" smtClean="0">
                <a:solidFill>
                  <a:srgbClr val="000000"/>
                </a:solidFill>
              </a:rPr>
              <a:t>]: </a:t>
            </a:r>
            <a:r>
              <a:rPr lang="hu-HU" err="1" smtClean="0">
                <a:solidFill>
                  <a:srgbClr val="000000"/>
                </a:solidFill>
              </a:rPr>
              <a:t>Stevens</a:t>
            </a:r>
            <a:r>
              <a:rPr lang="hu-HU" smtClean="0">
                <a:solidFill>
                  <a:srgbClr val="000000"/>
                </a:solidFill>
              </a:rPr>
              <a:t> H., </a:t>
            </a:r>
            <a:r>
              <a:rPr lang="en-US"/>
              <a:t>Introduction to </a:t>
            </a:r>
            <a:r>
              <a:rPr lang="en-US" smtClean="0"/>
              <a:t>AMBA</a:t>
            </a:r>
            <a:r>
              <a:rPr lang="hu-HU" smtClean="0"/>
              <a:t> </a:t>
            </a:r>
            <a:r>
              <a:rPr lang="en-US" smtClean="0"/>
              <a:t>4 ACE</a:t>
            </a:r>
            <a:r>
              <a:rPr lang="hu-HU" smtClean="0"/>
              <a:t> </a:t>
            </a:r>
            <a:r>
              <a:rPr lang="en-US" smtClean="0"/>
              <a:t>and </a:t>
            </a:r>
            <a:r>
              <a:rPr lang="en-US" err="1" smtClean="0"/>
              <a:t>big.LITTLE</a:t>
            </a:r>
            <a:r>
              <a:rPr lang="hu-HU"/>
              <a:t> </a:t>
            </a:r>
            <a:r>
              <a:rPr lang="en-US" smtClean="0"/>
              <a:t>Processing Technology</a:t>
            </a:r>
            <a:r>
              <a:rPr lang="hu-HU" smtClean="0">
                <a:solidFill>
                  <a:srgbClr val="000000"/>
                </a:solidFill>
              </a:rPr>
              <a:t>, White </a:t>
            </a:r>
            <a:r>
              <a:rPr lang="hu-HU" err="1" smtClean="0">
                <a:solidFill>
                  <a:srgbClr val="000000"/>
                </a:solidFill>
              </a:rPr>
              <a:t>Paper</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June</a:t>
            </a:r>
            <a:r>
              <a:rPr lang="hu-HU">
                <a:solidFill>
                  <a:srgbClr val="000000"/>
                </a:solidFill>
              </a:rPr>
              <a:t> 6 2011, http://www.arm.com/files/pdf/CacheCoherencyWhitepaper_6June2011.pdf</a:t>
            </a:r>
            <a:endParaRPr lang="en-US"/>
          </a:p>
        </p:txBody>
      </p:sp>
      <p:sp>
        <p:nvSpPr>
          <p:cNvPr id="26" name="Text Box 11"/>
          <p:cNvSpPr txBox="1">
            <a:spLocks noChangeArrowheads="1"/>
          </p:cNvSpPr>
          <p:nvPr/>
        </p:nvSpPr>
        <p:spPr bwMode="auto">
          <a:xfrm>
            <a:off x="187465" y="4561519"/>
            <a:ext cx="8073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16</a:t>
            </a:r>
            <a:r>
              <a:rPr lang="en-US" dirty="0" smtClean="0">
                <a:solidFill>
                  <a:srgbClr val="000000"/>
                </a:solidFill>
              </a:rPr>
              <a:t>]: </a:t>
            </a:r>
            <a:r>
              <a:rPr lang="hu-HU" dirty="0" smtClean="0">
                <a:solidFill>
                  <a:srgbClr val="000000"/>
                </a:solidFill>
              </a:rPr>
              <a:t>Shimpi A.L., </a:t>
            </a:r>
            <a:r>
              <a:rPr lang="en-US" dirty="0"/>
              <a:t>The ARM Diaries, Part 2: Understanding the Cortex </a:t>
            </a:r>
            <a:r>
              <a:rPr lang="en-US" dirty="0" smtClean="0"/>
              <a:t>A12</a:t>
            </a:r>
            <a:r>
              <a:rPr lang="hu-HU" dirty="0" smtClean="0"/>
              <a:t>, AnandTech,</a:t>
            </a:r>
            <a:endParaRPr lang="hu-HU" dirty="0">
              <a:solidFill>
                <a:srgbClr val="000000"/>
              </a:solidFill>
            </a:endParaRPr>
          </a:p>
          <a:p>
            <a:r>
              <a:rPr lang="hu-HU" dirty="0" smtClean="0">
                <a:solidFill>
                  <a:srgbClr val="000000"/>
                </a:solidFill>
              </a:rPr>
              <a:t>          July</a:t>
            </a:r>
            <a:r>
              <a:rPr lang="hu-HU" dirty="0">
                <a:solidFill>
                  <a:srgbClr val="000000"/>
                </a:solidFill>
              </a:rPr>
              <a:t> 17 2013, http://</a:t>
            </a:r>
            <a:r>
              <a:rPr lang="hu-HU" dirty="0" smtClean="0">
                <a:solidFill>
                  <a:srgbClr val="000000"/>
                </a:solidFill>
              </a:rPr>
              <a:t>www.anandtech.com/show/7126/the-arm-diaries-part-2-</a:t>
            </a:r>
          </a:p>
          <a:p>
            <a:r>
              <a:rPr lang="hu-HU" dirty="0">
                <a:solidFill>
                  <a:srgbClr val="000000"/>
                </a:solidFill>
              </a:rPr>
              <a:t> </a:t>
            </a:r>
            <a:r>
              <a:rPr lang="hu-HU" dirty="0" smtClean="0">
                <a:solidFill>
                  <a:srgbClr val="000000"/>
                </a:solidFill>
              </a:rPr>
              <a:t>         understanding-the-cortex-a12</a:t>
            </a:r>
            <a:endParaRPr lang="en-US" dirty="0">
              <a:solidFill>
                <a:srgbClr val="000000"/>
              </a:solidFill>
            </a:endParaRPr>
          </a:p>
        </p:txBody>
      </p:sp>
      <p:sp>
        <p:nvSpPr>
          <p:cNvPr id="19" name="Text Box 11"/>
          <p:cNvSpPr txBox="1">
            <a:spLocks noChangeArrowheads="1"/>
          </p:cNvSpPr>
          <p:nvPr/>
        </p:nvSpPr>
        <p:spPr bwMode="auto">
          <a:xfrm>
            <a:off x="177940" y="5376360"/>
            <a:ext cx="83373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17</a:t>
            </a:r>
            <a:r>
              <a:rPr lang="en-US" dirty="0" smtClean="0">
                <a:solidFill>
                  <a:srgbClr val="000000"/>
                </a:solidFill>
              </a:rPr>
              <a:t>]: </a:t>
            </a:r>
            <a:r>
              <a:rPr lang="hu-HU" dirty="0" smtClean="0">
                <a:solidFill>
                  <a:srgbClr val="000000"/>
                </a:solidFill>
              </a:rPr>
              <a:t>Shimpi A.L., </a:t>
            </a:r>
            <a:r>
              <a:rPr lang="en-US" dirty="0"/>
              <a:t>ARM Cortex </a:t>
            </a:r>
            <a:r>
              <a:rPr lang="en-US" dirty="0" err="1"/>
              <a:t>A17</a:t>
            </a:r>
            <a:r>
              <a:rPr lang="en-US" dirty="0"/>
              <a:t>: An Evolved Cortex </a:t>
            </a:r>
            <a:r>
              <a:rPr lang="en-US" dirty="0" err="1"/>
              <a:t>A12</a:t>
            </a:r>
            <a:r>
              <a:rPr lang="en-US" dirty="0"/>
              <a:t> for the Mainstream in </a:t>
            </a:r>
            <a:r>
              <a:rPr lang="en-US" dirty="0" smtClean="0"/>
              <a:t>2015</a:t>
            </a:r>
            <a:r>
              <a:rPr lang="hu-HU" dirty="0" smtClean="0">
                <a:solidFill>
                  <a:srgbClr val="000000"/>
                </a:solidFill>
              </a:rPr>
              <a:t>,</a:t>
            </a:r>
            <a:endParaRPr lang="hu-HU" dirty="0">
              <a:solidFill>
                <a:srgbClr val="000000"/>
              </a:solidFill>
            </a:endParaRPr>
          </a:p>
          <a:p>
            <a:r>
              <a:rPr lang="hu-HU" dirty="0">
                <a:solidFill>
                  <a:srgbClr val="000000"/>
                </a:solidFill>
              </a:rPr>
              <a:t>          </a:t>
            </a:r>
            <a:r>
              <a:rPr lang="hu-HU" dirty="0" smtClean="0">
                <a:solidFill>
                  <a:srgbClr val="000000"/>
                </a:solidFill>
              </a:rPr>
              <a:t>AnandTech, Febr. </a:t>
            </a:r>
            <a:r>
              <a:rPr lang="hu-HU" dirty="0">
                <a:solidFill>
                  <a:srgbClr val="000000"/>
                </a:solidFill>
              </a:rPr>
              <a:t>11 2014, http://www.anandtech.com/show/7739/arm-cortex-a17</a:t>
            </a:r>
            <a:endParaRPr lang="en-US" dirty="0">
              <a:solidFill>
                <a:srgbClr val="000000"/>
              </a:solidFill>
            </a:endParaRPr>
          </a:p>
        </p:txBody>
      </p:sp>
      <p:sp>
        <p:nvSpPr>
          <p:cNvPr id="16" name="Text Box 11"/>
          <p:cNvSpPr txBox="1">
            <a:spLocks noChangeArrowheads="1"/>
          </p:cNvSpPr>
          <p:nvPr/>
        </p:nvSpPr>
        <p:spPr bwMode="auto">
          <a:xfrm>
            <a:off x="187465" y="5977855"/>
            <a:ext cx="78166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18</a:t>
            </a:r>
            <a:r>
              <a:rPr lang="en-US" smtClean="0">
                <a:solidFill>
                  <a:srgbClr val="000000"/>
                </a:solidFill>
              </a:rPr>
              <a:t>]: </a:t>
            </a:r>
            <a:r>
              <a:rPr lang="hu-HU" err="1" smtClean="0">
                <a:solidFill>
                  <a:srgbClr val="000000"/>
                </a:solidFill>
              </a:rPr>
              <a:t>Ryan</a:t>
            </a:r>
            <a:r>
              <a:rPr lang="hu-HU" smtClean="0">
                <a:solidFill>
                  <a:srgbClr val="000000"/>
                </a:solidFill>
              </a:rPr>
              <a:t> H., </a:t>
            </a:r>
            <a:r>
              <a:rPr lang="hu-HU"/>
              <a:t>Intel, AMD &amp; ARM </a:t>
            </a:r>
            <a:r>
              <a:rPr lang="hu-HU" err="1" smtClean="0"/>
              <a:t>Processors</a:t>
            </a:r>
            <a:r>
              <a:rPr lang="hu-HU" smtClean="0">
                <a:solidFill>
                  <a:srgbClr val="000000"/>
                </a:solidFill>
              </a:rPr>
              <a:t>, </a:t>
            </a:r>
            <a:r>
              <a:rPr lang="en-US"/>
              <a:t>University of Wisconsin </a:t>
            </a:r>
            <a:r>
              <a:rPr lang="en-US" err="1"/>
              <a:t>DoIT</a:t>
            </a:r>
            <a:r>
              <a:rPr lang="en-US"/>
              <a:t> </a:t>
            </a:r>
            <a:r>
              <a:rPr lang="en-US" err="1"/>
              <a:t>Techstore</a:t>
            </a:r>
            <a:endParaRPr lang="hu-HU"/>
          </a:p>
          <a:p>
            <a:r>
              <a:rPr lang="hu-HU">
                <a:solidFill>
                  <a:srgbClr val="000000"/>
                </a:solidFill>
              </a:rPr>
              <a:t>          https://kb.wisc.edu/showroom/page.php?id=4927</a:t>
            </a:r>
            <a:endParaRPr lang="en-US">
              <a:solidFill>
                <a:srgbClr val="000000"/>
              </a:solidFill>
            </a:endParaRPr>
          </a:p>
        </p:txBody>
      </p:sp>
      <p:sp>
        <p:nvSpPr>
          <p:cNvPr id="14"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(2)</a:t>
            </a:r>
          </a:p>
        </p:txBody>
      </p:sp>
    </p:spTree>
    <p:extLst>
      <p:ext uri="{BB962C8B-B14F-4D97-AF65-F5344CB8AC3E}">
        <p14:creationId xmlns:p14="http://schemas.microsoft.com/office/powerpoint/2010/main" val="2996772602"/>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Text Box 11"/>
          <p:cNvSpPr txBox="1">
            <a:spLocks noChangeArrowheads="1"/>
          </p:cNvSpPr>
          <p:nvPr/>
        </p:nvSpPr>
        <p:spPr bwMode="auto">
          <a:xfrm>
            <a:off x="176213" y="1043735"/>
            <a:ext cx="89723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20</a:t>
            </a:r>
            <a:r>
              <a:rPr lang="en-US" smtClean="0">
                <a:solidFill>
                  <a:srgbClr val="000000"/>
                </a:solidFill>
              </a:rPr>
              <a:t>]: </a:t>
            </a:r>
            <a:r>
              <a:rPr lang="hu-HU"/>
              <a:t>Mali Performance </a:t>
            </a:r>
            <a:r>
              <a:rPr lang="hu-HU" err="1"/>
              <a:t>Efficient</a:t>
            </a:r>
            <a:r>
              <a:rPr lang="hu-HU"/>
              <a:t> </a:t>
            </a:r>
            <a:r>
              <a:rPr lang="hu-HU" err="1" smtClean="0"/>
              <a:t>Graphics</a:t>
            </a:r>
            <a:r>
              <a:rPr lang="hu-HU" smtClean="0">
                <a:solidFill>
                  <a:srgbClr val="000000"/>
                </a:solidFill>
              </a:rPr>
              <a:t>, ARM</a:t>
            </a:r>
          </a:p>
          <a:p>
            <a:r>
              <a:rPr lang="hu-HU">
                <a:solidFill>
                  <a:srgbClr val="000000"/>
                </a:solidFill>
              </a:rPr>
              <a:t> </a:t>
            </a:r>
            <a:r>
              <a:rPr lang="hu-HU" smtClean="0">
                <a:solidFill>
                  <a:srgbClr val="000000"/>
                </a:solidFill>
              </a:rPr>
              <a:t>         </a:t>
            </a:r>
            <a:r>
              <a:rPr lang="hu-HU">
                <a:solidFill>
                  <a:srgbClr val="000000"/>
                </a:solidFill>
              </a:rPr>
              <a:t>http://www.arm.com/products/multimedia/mali-performance-efficient-graphics/index.php</a:t>
            </a:r>
            <a:endParaRPr lang="hu-HU" smtClean="0">
              <a:solidFill>
                <a:srgbClr val="000000"/>
              </a:solidFill>
            </a:endParaRPr>
          </a:p>
        </p:txBody>
      </p:sp>
      <p:sp>
        <p:nvSpPr>
          <p:cNvPr id="139271" name="Text Box 11"/>
          <p:cNvSpPr txBox="1">
            <a:spLocks noChangeArrowheads="1"/>
          </p:cNvSpPr>
          <p:nvPr/>
        </p:nvSpPr>
        <p:spPr bwMode="auto">
          <a:xfrm>
            <a:off x="176213" y="164094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21</a:t>
            </a:r>
            <a:r>
              <a:rPr lang="en-US" smtClean="0">
                <a:solidFill>
                  <a:srgbClr val="000000"/>
                </a:solidFill>
              </a:rPr>
              <a:t>]: </a:t>
            </a:r>
            <a:r>
              <a:rPr lang="hu-HU"/>
              <a:t>Cortex-A8 </a:t>
            </a:r>
            <a:r>
              <a:rPr lang="hu-HU" err="1" smtClean="0"/>
              <a:t>Processor</a:t>
            </a:r>
            <a:r>
              <a:rPr lang="hu-HU" smtClean="0">
                <a:solidFill>
                  <a:srgbClr val="000000"/>
                </a:solidFill>
              </a:rPr>
              <a:t>, ARM </a:t>
            </a:r>
            <a:r>
              <a:rPr lang="hu-HU" err="1" smtClean="0">
                <a:solidFill>
                  <a:srgbClr val="000000"/>
                </a:solidFill>
              </a:rPr>
              <a:t>Cortex-A</a:t>
            </a:r>
            <a:r>
              <a:rPr lang="hu-HU" smtClean="0">
                <a:solidFill>
                  <a:srgbClr val="000000"/>
                </a:solidFill>
              </a:rPr>
              <a:t> Series,</a:t>
            </a:r>
          </a:p>
          <a:p>
            <a:r>
              <a:rPr lang="hu-HU">
                <a:solidFill>
                  <a:srgbClr val="000000"/>
                </a:solidFill>
              </a:rPr>
              <a:t> </a:t>
            </a:r>
            <a:r>
              <a:rPr lang="hu-HU" smtClean="0">
                <a:solidFill>
                  <a:srgbClr val="000000"/>
                </a:solidFill>
              </a:rPr>
              <a:t>         </a:t>
            </a:r>
            <a:r>
              <a:rPr lang="en-US">
                <a:solidFill>
                  <a:srgbClr val="000000"/>
                </a:solidFill>
              </a:rPr>
              <a:t>http://www.arm.com/products/processors/cortex-a/cortex-a8.php</a:t>
            </a:r>
          </a:p>
        </p:txBody>
      </p:sp>
      <p:sp>
        <p:nvSpPr>
          <p:cNvPr id="139273" name="Rectangle 11"/>
          <p:cNvSpPr>
            <a:spLocks noChangeArrowheads="1"/>
          </p:cNvSpPr>
          <p:nvPr/>
        </p:nvSpPr>
        <p:spPr bwMode="auto">
          <a:xfrm>
            <a:off x="184150" y="652500"/>
            <a:ext cx="8886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smtClean="0">
                <a:solidFill>
                  <a:srgbClr val="000000"/>
                </a:solidFill>
              </a:rPr>
              <a:t>19</a:t>
            </a:r>
            <a:r>
              <a:rPr lang="en-US" sz="1400" smtClean="0">
                <a:solidFill>
                  <a:srgbClr val="000000"/>
                </a:solidFill>
              </a:rPr>
              <a:t>]: </a:t>
            </a:r>
            <a:r>
              <a:rPr lang="hu-HU" sz="1400" err="1" smtClean="0">
                <a:solidFill>
                  <a:srgbClr val="000000"/>
                </a:solidFill>
              </a:rPr>
              <a:t>Rao</a:t>
            </a:r>
            <a:r>
              <a:rPr lang="hu-HU" sz="1400" smtClean="0">
                <a:solidFill>
                  <a:srgbClr val="000000"/>
                </a:solidFill>
              </a:rPr>
              <a:t> A., ARM: a </a:t>
            </a:r>
            <a:r>
              <a:rPr lang="hu-HU" sz="1400" err="1" smtClean="0">
                <a:solidFill>
                  <a:srgbClr val="000000"/>
                </a:solidFill>
              </a:rPr>
              <a:t>mandatory</a:t>
            </a:r>
            <a:r>
              <a:rPr lang="hu-HU" sz="1400" smtClean="0">
                <a:solidFill>
                  <a:srgbClr val="000000"/>
                </a:solidFill>
              </a:rPr>
              <a:t> primer, Element14, 2014</a:t>
            </a:r>
          </a:p>
        </p:txBody>
      </p:sp>
      <p:sp>
        <p:nvSpPr>
          <p:cNvPr id="13" name="Text Box 11"/>
          <p:cNvSpPr txBox="1">
            <a:spLocks noChangeArrowheads="1"/>
          </p:cNvSpPr>
          <p:nvPr/>
        </p:nvSpPr>
        <p:spPr bwMode="auto">
          <a:xfrm>
            <a:off x="160571" y="2233325"/>
            <a:ext cx="92651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22</a:t>
            </a:r>
            <a:r>
              <a:rPr lang="en-US" smtClean="0">
                <a:solidFill>
                  <a:srgbClr val="000000"/>
                </a:solidFill>
              </a:rPr>
              <a:t>]: </a:t>
            </a:r>
            <a:r>
              <a:rPr lang="hu-HU" err="1" smtClean="0">
                <a:solidFill>
                  <a:srgbClr val="000000"/>
                </a:solidFill>
              </a:rPr>
              <a:t>Architecture</a:t>
            </a:r>
            <a:r>
              <a:rPr lang="hu-HU" smtClean="0">
                <a:solidFill>
                  <a:srgbClr val="000000"/>
                </a:solidFill>
              </a:rPr>
              <a:t> and </a:t>
            </a:r>
            <a:r>
              <a:rPr lang="hu-HU" err="1" smtClean="0">
                <a:solidFill>
                  <a:srgbClr val="000000"/>
                </a:solidFill>
              </a:rPr>
              <a:t>Implementation</a:t>
            </a:r>
            <a:r>
              <a:rPr lang="hu-HU" smtClean="0">
                <a:solidFill>
                  <a:srgbClr val="000000"/>
                </a:solidFill>
              </a:rPr>
              <a:t> of </a:t>
            </a:r>
            <a:r>
              <a:rPr lang="hu-HU" err="1" smtClean="0">
                <a:solidFill>
                  <a:srgbClr val="000000"/>
                </a:solidFill>
              </a:rPr>
              <a:t>the</a:t>
            </a:r>
            <a:r>
              <a:rPr lang="hu-HU" smtClean="0">
                <a:solidFill>
                  <a:srgbClr val="000000"/>
                </a:solidFill>
              </a:rPr>
              <a:t> ARM Cortex-A8 </a:t>
            </a:r>
            <a:r>
              <a:rPr lang="hu-HU" err="1" smtClean="0">
                <a:solidFill>
                  <a:srgbClr val="000000"/>
                </a:solidFill>
              </a:rPr>
              <a:t>Microprocessor</a:t>
            </a:r>
            <a:r>
              <a:rPr lang="hu-HU" smtClean="0">
                <a:solidFill>
                  <a:srgbClr val="000000"/>
                </a:solidFill>
              </a:rPr>
              <a:t>, White </a:t>
            </a:r>
            <a:r>
              <a:rPr lang="hu-HU" err="1" smtClean="0">
                <a:solidFill>
                  <a:srgbClr val="000000"/>
                </a:solidFill>
              </a:rPr>
              <a:t>Paper</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2005, </a:t>
            </a:r>
            <a:r>
              <a:rPr lang="hu-HU" sz="1380">
                <a:solidFill>
                  <a:srgbClr val="000000"/>
                </a:solidFill>
              </a:rPr>
              <a:t>https://www.pixhawk.ethz.ch/_media/software/optimization/neon_whitepaper.pdf</a:t>
            </a:r>
            <a:endParaRPr lang="en-US" sz="1380" smtClean="0">
              <a:solidFill>
                <a:srgbClr val="000000"/>
              </a:solidFill>
            </a:endParaRPr>
          </a:p>
        </p:txBody>
      </p:sp>
      <p:sp>
        <p:nvSpPr>
          <p:cNvPr id="12" name="Text Box 11"/>
          <p:cNvSpPr txBox="1">
            <a:spLocks noChangeArrowheads="1"/>
          </p:cNvSpPr>
          <p:nvPr/>
        </p:nvSpPr>
        <p:spPr bwMode="auto">
          <a:xfrm>
            <a:off x="177940" y="2841725"/>
            <a:ext cx="6926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23</a:t>
            </a:r>
            <a:r>
              <a:rPr lang="en-US" dirty="0" smtClean="0">
                <a:solidFill>
                  <a:srgbClr val="000000"/>
                </a:solidFill>
              </a:rPr>
              <a:t>]: </a:t>
            </a:r>
            <a:r>
              <a:rPr lang="hu-HU" dirty="0" smtClean="0">
                <a:solidFill>
                  <a:srgbClr val="000000"/>
                </a:solidFill>
              </a:rPr>
              <a:t>Shimpi A.L., </a:t>
            </a:r>
            <a:r>
              <a:rPr lang="en-US" dirty="0"/>
              <a:t>Understanding the iPhone </a:t>
            </a:r>
            <a:r>
              <a:rPr lang="en-US" dirty="0" err="1" smtClean="0"/>
              <a:t>3GS</a:t>
            </a:r>
            <a:r>
              <a:rPr lang="hu-HU" dirty="0" smtClean="0">
                <a:solidFill>
                  <a:srgbClr val="000000"/>
                </a:solidFill>
              </a:rPr>
              <a:t>, AnandTech, July 7 2009,</a:t>
            </a:r>
            <a:endParaRPr lang="hu-HU" dirty="0">
              <a:solidFill>
                <a:srgbClr val="000000"/>
              </a:solidFill>
            </a:endParaRPr>
          </a:p>
          <a:p>
            <a:r>
              <a:rPr lang="hu-HU" dirty="0">
                <a:solidFill>
                  <a:srgbClr val="000000"/>
                </a:solidFill>
              </a:rPr>
              <a:t>          </a:t>
            </a:r>
            <a:r>
              <a:rPr lang="en-US" dirty="0">
                <a:solidFill>
                  <a:srgbClr val="000000"/>
                </a:solidFill>
              </a:rPr>
              <a:t>http://</a:t>
            </a:r>
            <a:r>
              <a:rPr lang="en-US" dirty="0" err="1">
                <a:solidFill>
                  <a:srgbClr val="000000"/>
                </a:solidFill>
              </a:rPr>
              <a:t>www.anandtech.com</a:t>
            </a:r>
            <a:r>
              <a:rPr lang="en-US" dirty="0">
                <a:solidFill>
                  <a:srgbClr val="000000"/>
                </a:solidFill>
              </a:rPr>
              <a:t>/print/2798/</a:t>
            </a:r>
          </a:p>
        </p:txBody>
      </p:sp>
      <p:sp>
        <p:nvSpPr>
          <p:cNvPr id="15" name="Text Box 11"/>
          <p:cNvSpPr txBox="1">
            <a:spLocks noChangeArrowheads="1"/>
          </p:cNvSpPr>
          <p:nvPr/>
        </p:nvSpPr>
        <p:spPr bwMode="auto">
          <a:xfrm>
            <a:off x="177940" y="3424659"/>
            <a:ext cx="6160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24</a:t>
            </a:r>
            <a:r>
              <a:rPr lang="en-US" smtClean="0">
                <a:solidFill>
                  <a:srgbClr val="000000"/>
                </a:solidFill>
              </a:rPr>
              <a:t>]: </a:t>
            </a:r>
            <a:r>
              <a:rPr lang="hu-HU" smtClean="0"/>
              <a:t>The ARM Cortex-A9</a:t>
            </a:r>
            <a:r>
              <a:rPr lang="hu-HU"/>
              <a:t> </a:t>
            </a:r>
            <a:r>
              <a:rPr lang="hu-HU" err="1" smtClean="0"/>
              <a:t>Processors</a:t>
            </a:r>
            <a:r>
              <a:rPr lang="hu-HU" smtClean="0">
                <a:solidFill>
                  <a:srgbClr val="000000"/>
                </a:solidFill>
              </a:rPr>
              <a:t>, White </a:t>
            </a:r>
            <a:r>
              <a:rPr lang="hu-HU" err="1" smtClean="0">
                <a:solidFill>
                  <a:srgbClr val="000000"/>
                </a:solidFill>
              </a:rPr>
              <a:t>Paper</a:t>
            </a:r>
            <a:r>
              <a:rPr lang="hu-HU" smtClean="0">
                <a:solidFill>
                  <a:srgbClr val="000000"/>
                </a:solidFill>
              </a:rPr>
              <a:t>, </a:t>
            </a:r>
            <a:r>
              <a:rPr lang="hu-HU" err="1" smtClean="0">
                <a:solidFill>
                  <a:srgbClr val="000000"/>
                </a:solidFill>
              </a:rPr>
              <a:t>Sept</a:t>
            </a:r>
            <a:r>
              <a:rPr lang="hu-HU" smtClean="0">
                <a:solidFill>
                  <a:srgbClr val="000000"/>
                </a:solidFill>
              </a:rPr>
              <a:t>. 2009,</a:t>
            </a:r>
          </a:p>
          <a:p>
            <a:r>
              <a:rPr lang="hu-HU">
                <a:solidFill>
                  <a:srgbClr val="000000"/>
                </a:solidFill>
              </a:rPr>
              <a:t> </a:t>
            </a:r>
            <a:r>
              <a:rPr lang="hu-HU" smtClean="0">
                <a:solidFill>
                  <a:srgbClr val="000000"/>
                </a:solidFill>
              </a:rPr>
              <a:t>         </a:t>
            </a:r>
            <a:r>
              <a:rPr lang="hu-HU">
                <a:solidFill>
                  <a:srgbClr val="000000"/>
                </a:solidFill>
              </a:rPr>
              <a:t>http://www.arm.com/files/pdf/armcortexa-9processors.pdf</a:t>
            </a:r>
            <a:endParaRPr lang="en-US">
              <a:solidFill>
                <a:srgbClr val="000000"/>
              </a:solidFill>
            </a:endParaRPr>
          </a:p>
        </p:txBody>
      </p:sp>
      <p:sp>
        <p:nvSpPr>
          <p:cNvPr id="26" name="Text Box 11"/>
          <p:cNvSpPr txBox="1">
            <a:spLocks noChangeArrowheads="1"/>
          </p:cNvSpPr>
          <p:nvPr/>
        </p:nvSpPr>
        <p:spPr bwMode="auto">
          <a:xfrm>
            <a:off x="187465" y="4028774"/>
            <a:ext cx="83458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25</a:t>
            </a:r>
            <a:r>
              <a:rPr lang="en-US" smtClean="0">
                <a:solidFill>
                  <a:srgbClr val="000000"/>
                </a:solidFill>
              </a:rPr>
              <a:t>]: </a:t>
            </a:r>
            <a:r>
              <a:rPr lang="hu-HU" smtClean="0">
                <a:solidFill>
                  <a:srgbClr val="000000"/>
                </a:solidFill>
              </a:rPr>
              <a:t>Cortex-A9 </a:t>
            </a:r>
            <a:r>
              <a:rPr lang="hu-HU" err="1" smtClean="0">
                <a:solidFill>
                  <a:srgbClr val="000000"/>
                </a:solidFill>
              </a:rPr>
              <a:t>MPCore</a:t>
            </a:r>
            <a:r>
              <a:rPr lang="hu-HU" smtClean="0">
                <a:solidFill>
                  <a:srgbClr val="000000"/>
                </a:solidFill>
              </a:rPr>
              <a:t>, </a:t>
            </a:r>
            <a:r>
              <a:rPr lang="hu-HU" err="1" smtClean="0">
                <a:solidFill>
                  <a:srgbClr val="000000"/>
                </a:solidFill>
              </a:rPr>
              <a:t>Technical</a:t>
            </a:r>
            <a:r>
              <a:rPr lang="hu-HU" smtClean="0">
                <a:solidFill>
                  <a:srgbClr val="000000"/>
                </a:solidFill>
              </a:rPr>
              <a:t> </a:t>
            </a:r>
            <a:r>
              <a:rPr lang="hu-HU" err="1" smtClean="0">
                <a:solidFill>
                  <a:srgbClr val="000000"/>
                </a:solidFill>
              </a:rPr>
              <a:t>Reference</a:t>
            </a:r>
            <a:r>
              <a:rPr lang="hu-HU" smtClean="0">
                <a:solidFill>
                  <a:srgbClr val="000000"/>
                </a:solidFill>
              </a:rPr>
              <a:t> </a:t>
            </a:r>
            <a:r>
              <a:rPr lang="hu-HU" err="1" smtClean="0">
                <a:solidFill>
                  <a:srgbClr val="000000"/>
                </a:solidFill>
              </a:rPr>
              <a:t>Manual</a:t>
            </a:r>
            <a:r>
              <a:rPr lang="hu-HU" smtClean="0">
                <a:solidFill>
                  <a:srgbClr val="000000"/>
                </a:solidFill>
              </a:rPr>
              <a:t>, 2008-2012,</a:t>
            </a:r>
            <a:endParaRPr lang="hu-HU">
              <a:solidFill>
                <a:srgbClr val="000000"/>
              </a:solidFill>
            </a:endParaRPr>
          </a:p>
          <a:p>
            <a:r>
              <a:rPr lang="hu-HU" smtClean="0">
                <a:solidFill>
                  <a:srgbClr val="000000"/>
                </a:solidFill>
              </a:rPr>
              <a:t>          </a:t>
            </a:r>
            <a:r>
              <a:rPr lang="hu-HU">
                <a:solidFill>
                  <a:srgbClr val="000000"/>
                </a:solidFill>
              </a:rPr>
              <a:t>http://infocenter.arm.com/help/topic/com.arm.doc.ddi0407i/DDI0407I_cortex_a9</a:t>
            </a:r>
            <a:r>
              <a:rPr lang="hu-HU" smtClean="0">
                <a:solidFill>
                  <a:srgbClr val="000000"/>
                </a:solidFill>
              </a:rPr>
              <a:t>_</a:t>
            </a:r>
          </a:p>
          <a:p>
            <a:r>
              <a:rPr lang="hu-HU">
                <a:solidFill>
                  <a:srgbClr val="000000"/>
                </a:solidFill>
              </a:rPr>
              <a:t> </a:t>
            </a:r>
            <a:r>
              <a:rPr lang="hu-HU" smtClean="0">
                <a:solidFill>
                  <a:srgbClr val="000000"/>
                </a:solidFill>
              </a:rPr>
              <a:t>         </a:t>
            </a:r>
            <a:r>
              <a:rPr lang="hu-HU" err="1" smtClean="0">
                <a:solidFill>
                  <a:srgbClr val="000000"/>
                </a:solidFill>
              </a:rPr>
              <a:t>mpcore</a:t>
            </a:r>
            <a:r>
              <a:rPr lang="hu-HU" smtClean="0">
                <a:solidFill>
                  <a:srgbClr val="000000"/>
                </a:solidFill>
              </a:rPr>
              <a:t>_r4p1_</a:t>
            </a:r>
            <a:r>
              <a:rPr lang="hu-HU" err="1" smtClean="0">
                <a:solidFill>
                  <a:srgbClr val="000000"/>
                </a:solidFill>
              </a:rPr>
              <a:t>trm.pdf</a:t>
            </a:r>
            <a:endParaRPr lang="en-US">
              <a:solidFill>
                <a:srgbClr val="000000"/>
              </a:solidFill>
            </a:endParaRPr>
          </a:p>
        </p:txBody>
      </p:sp>
      <p:sp>
        <p:nvSpPr>
          <p:cNvPr id="19" name="Text Box 11"/>
          <p:cNvSpPr txBox="1">
            <a:spLocks noChangeArrowheads="1"/>
          </p:cNvSpPr>
          <p:nvPr/>
        </p:nvSpPr>
        <p:spPr bwMode="auto">
          <a:xfrm>
            <a:off x="177940" y="4843615"/>
            <a:ext cx="6610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26</a:t>
            </a:r>
            <a:r>
              <a:rPr lang="en-US" smtClean="0">
                <a:solidFill>
                  <a:srgbClr val="000000"/>
                </a:solidFill>
              </a:rPr>
              <a:t>]: </a:t>
            </a:r>
            <a:r>
              <a:rPr lang="hu-HU" err="1" smtClean="0">
                <a:solidFill>
                  <a:srgbClr val="000000"/>
                </a:solidFill>
              </a:rPr>
              <a:t>Goto</a:t>
            </a:r>
            <a:r>
              <a:rPr lang="hu-HU" smtClean="0">
                <a:solidFill>
                  <a:srgbClr val="000000"/>
                </a:solidFill>
              </a:rPr>
              <a:t> H., </a:t>
            </a:r>
            <a:r>
              <a:rPr lang="en-US">
                <a:solidFill>
                  <a:srgbClr val="000000"/>
                </a:solidFill>
              </a:rPr>
              <a:t>ARM </a:t>
            </a:r>
            <a:r>
              <a:rPr lang="en-US" smtClean="0">
                <a:solidFill>
                  <a:srgbClr val="000000"/>
                </a:solidFill>
              </a:rPr>
              <a:t>Cortex</a:t>
            </a:r>
            <a:r>
              <a:rPr lang="hu-HU" smtClean="0">
                <a:solidFill>
                  <a:srgbClr val="000000"/>
                </a:solidFill>
              </a:rPr>
              <a:t>-A9r4 </a:t>
            </a:r>
            <a:r>
              <a:rPr lang="hu-HU" err="1" smtClean="0">
                <a:solidFill>
                  <a:srgbClr val="000000"/>
                </a:solidFill>
              </a:rPr>
              <a:t>Core</a:t>
            </a:r>
            <a:r>
              <a:rPr lang="hu-HU" smtClean="0">
                <a:solidFill>
                  <a:srgbClr val="000000"/>
                </a:solidFill>
              </a:rPr>
              <a:t> </a:t>
            </a:r>
            <a:r>
              <a:rPr lang="hu-HU" err="1" smtClean="0">
                <a:solidFill>
                  <a:srgbClr val="000000"/>
                </a:solidFill>
              </a:rPr>
              <a:t>Block</a:t>
            </a:r>
            <a:r>
              <a:rPr lang="hu-HU" smtClean="0">
                <a:solidFill>
                  <a:srgbClr val="000000"/>
                </a:solidFill>
              </a:rPr>
              <a:t> Diagram,</a:t>
            </a:r>
            <a:endParaRPr lang="hu-HU">
              <a:solidFill>
                <a:srgbClr val="000000"/>
              </a:solidFill>
            </a:endParaRPr>
          </a:p>
          <a:p>
            <a:r>
              <a:rPr lang="hu-HU">
                <a:solidFill>
                  <a:srgbClr val="000000"/>
                </a:solidFill>
              </a:rPr>
              <a:t>          http://pc.watch.impress.co.jp/video/pcw/docs/614/543/08p.pdf</a:t>
            </a:r>
            <a:endParaRPr lang="en-US">
              <a:solidFill>
                <a:srgbClr val="000000"/>
              </a:solidFill>
            </a:endParaRPr>
          </a:p>
        </p:txBody>
      </p:sp>
      <p:sp>
        <p:nvSpPr>
          <p:cNvPr id="16" name="Text Box 11"/>
          <p:cNvSpPr txBox="1">
            <a:spLocks noChangeArrowheads="1"/>
          </p:cNvSpPr>
          <p:nvPr/>
        </p:nvSpPr>
        <p:spPr bwMode="auto">
          <a:xfrm>
            <a:off x="187465" y="5445110"/>
            <a:ext cx="8384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27</a:t>
            </a:r>
            <a:r>
              <a:rPr lang="en-US" smtClean="0">
                <a:solidFill>
                  <a:srgbClr val="000000"/>
                </a:solidFill>
              </a:rPr>
              <a:t>]: </a:t>
            </a:r>
            <a:r>
              <a:rPr lang="en-US"/>
              <a:t>ARM Unveils Cortex-A9 Processors For Scalable Performance and Low-Power </a:t>
            </a:r>
            <a:r>
              <a:rPr lang="en-US" smtClean="0"/>
              <a:t>Designs</a:t>
            </a:r>
            <a:r>
              <a:rPr lang="hu-HU" smtClean="0"/>
              <a:t>,</a:t>
            </a:r>
            <a:endParaRPr lang="hu-HU">
              <a:solidFill>
                <a:srgbClr val="000000"/>
              </a:solidFill>
            </a:endParaRPr>
          </a:p>
          <a:p>
            <a:r>
              <a:rPr lang="hu-HU">
                <a:solidFill>
                  <a:srgbClr val="000000"/>
                </a:solidFill>
              </a:rPr>
              <a:t>          </a:t>
            </a:r>
            <a:r>
              <a:rPr lang="hu-HU" err="1" smtClean="0">
                <a:solidFill>
                  <a:srgbClr val="000000"/>
                </a:solidFill>
              </a:rPr>
              <a:t>Oct</a:t>
            </a:r>
            <a:r>
              <a:rPr lang="hu-HU" smtClean="0">
                <a:solidFill>
                  <a:srgbClr val="000000"/>
                </a:solidFill>
              </a:rPr>
              <a:t>. </a:t>
            </a:r>
            <a:r>
              <a:rPr lang="hu-HU">
                <a:solidFill>
                  <a:srgbClr val="000000"/>
                </a:solidFill>
              </a:rPr>
              <a:t>3 2007, http://www.arm.com/about/newsroom/18688.php</a:t>
            </a:r>
            <a:endParaRPr lang="en-US">
              <a:solidFill>
                <a:srgbClr val="000000"/>
              </a:solidFill>
            </a:endParaRPr>
          </a:p>
        </p:txBody>
      </p:sp>
      <p:sp>
        <p:nvSpPr>
          <p:cNvPr id="20" name="Text Box 11"/>
          <p:cNvSpPr txBox="1">
            <a:spLocks noChangeArrowheads="1"/>
          </p:cNvSpPr>
          <p:nvPr/>
        </p:nvSpPr>
        <p:spPr bwMode="auto">
          <a:xfrm>
            <a:off x="180560" y="6058750"/>
            <a:ext cx="88371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28</a:t>
            </a:r>
            <a:r>
              <a:rPr lang="en-US" smtClean="0">
                <a:solidFill>
                  <a:srgbClr val="000000"/>
                </a:solidFill>
              </a:rPr>
              <a:t>]: </a:t>
            </a:r>
            <a:r>
              <a:rPr lang="hu-HU" err="1" smtClean="0"/>
              <a:t>Goodacre</a:t>
            </a:r>
            <a:r>
              <a:rPr lang="hu-HU" smtClean="0"/>
              <a:t> J., The </a:t>
            </a:r>
            <a:r>
              <a:rPr lang="hu-HU" err="1" smtClean="0"/>
              <a:t>Effect</a:t>
            </a:r>
            <a:r>
              <a:rPr lang="hu-HU" smtClean="0"/>
              <a:t> and </a:t>
            </a:r>
            <a:r>
              <a:rPr lang="hu-HU" err="1" smtClean="0"/>
              <a:t>Technique</a:t>
            </a:r>
            <a:r>
              <a:rPr lang="hu-HU" smtClean="0"/>
              <a:t> of System </a:t>
            </a:r>
            <a:r>
              <a:rPr lang="hu-HU" err="1" smtClean="0"/>
              <a:t>Coherence</a:t>
            </a:r>
            <a:r>
              <a:rPr lang="hu-HU" smtClean="0"/>
              <a:t> </a:t>
            </a:r>
            <a:r>
              <a:rPr lang="hu-HU" err="1" smtClean="0"/>
              <a:t>in</a:t>
            </a:r>
            <a:r>
              <a:rPr lang="hu-HU" smtClean="0"/>
              <a:t> ARM </a:t>
            </a:r>
            <a:r>
              <a:rPr lang="hu-HU" err="1" smtClean="0"/>
              <a:t>Multicore</a:t>
            </a:r>
            <a:r>
              <a:rPr lang="hu-HU" smtClean="0"/>
              <a:t> </a:t>
            </a:r>
            <a:r>
              <a:rPr lang="hu-HU" err="1" smtClean="0"/>
              <a:t>Technology</a:t>
            </a:r>
            <a:r>
              <a:rPr lang="hu-HU" smtClean="0"/>
              <a:t>,</a:t>
            </a:r>
            <a:endParaRPr lang="hu-HU">
              <a:solidFill>
                <a:srgbClr val="000000"/>
              </a:solidFill>
            </a:endParaRPr>
          </a:p>
          <a:p>
            <a:r>
              <a:rPr lang="hu-HU">
                <a:solidFill>
                  <a:srgbClr val="000000"/>
                </a:solidFill>
              </a:rPr>
              <a:t>          http://www.mpsoc-forum.org/previous/2008/slides/8-6%20Goodacre.pdf</a:t>
            </a:r>
            <a:endParaRPr lang="en-US">
              <a:solidFill>
                <a:srgbClr val="000000"/>
              </a:solidFill>
            </a:endParaRPr>
          </a:p>
        </p:txBody>
      </p:sp>
      <p:sp>
        <p:nvSpPr>
          <p:cNvPr id="14"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(3)</a:t>
            </a:r>
          </a:p>
        </p:txBody>
      </p:sp>
    </p:spTree>
    <p:extLst>
      <p:ext uri="{BB962C8B-B14F-4D97-AF65-F5344CB8AC3E}">
        <p14:creationId xmlns:p14="http://schemas.microsoft.com/office/powerpoint/2010/main" val="867374383"/>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923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30</a:t>
            </a:r>
            <a:r>
              <a:rPr lang="en-US" dirty="0" smtClean="0">
                <a:solidFill>
                  <a:srgbClr val="000000"/>
                </a:solidFill>
              </a:rPr>
              <a:t>]: </a:t>
            </a:r>
            <a:r>
              <a:rPr lang="hu-HU" dirty="0" smtClean="0">
                <a:solidFill>
                  <a:srgbClr val="000000"/>
                </a:solidFill>
              </a:rPr>
              <a:t>Goto H., ARM Cortex-A12 Block Diagram, 2013,</a:t>
            </a:r>
          </a:p>
          <a:p>
            <a:r>
              <a:rPr lang="hu-HU" dirty="0">
                <a:solidFill>
                  <a:srgbClr val="000000"/>
                </a:solidFill>
              </a:rPr>
              <a:t> </a:t>
            </a:r>
            <a:r>
              <a:rPr lang="hu-HU" dirty="0" smtClean="0">
                <a:solidFill>
                  <a:srgbClr val="000000"/>
                </a:solidFill>
              </a:rPr>
              <a:t>         </a:t>
            </a:r>
            <a:r>
              <a:rPr lang="en-US" dirty="0" smtClean="0">
                <a:solidFill>
                  <a:srgbClr val="000000"/>
                </a:solidFill>
              </a:rPr>
              <a:t>http://pc.watch.impress.co.jp/video/pcw/docs/621/747/gp1.pdf</a:t>
            </a:r>
            <a:endParaRPr lang="en-US" dirty="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000000"/>
                </a:solidFill>
              </a:rPr>
              <a:t>[</a:t>
            </a:r>
            <a:r>
              <a:rPr lang="hu-HU" sz="1400">
                <a:solidFill>
                  <a:srgbClr val="000000"/>
                </a:solidFill>
              </a:rPr>
              <a:t>2</a:t>
            </a:r>
            <a:r>
              <a:rPr lang="hu-HU" sz="1400" smtClean="0">
                <a:solidFill>
                  <a:srgbClr val="000000"/>
                </a:solidFill>
              </a:rPr>
              <a:t>9</a:t>
            </a:r>
            <a:r>
              <a:rPr lang="en-US" sz="1400" smtClean="0">
                <a:solidFill>
                  <a:srgbClr val="000000"/>
                </a:solidFill>
              </a:rPr>
              <a:t>]: </a:t>
            </a:r>
            <a:r>
              <a:rPr lang="hu-HU" sz="1400" err="1" smtClean="0">
                <a:solidFill>
                  <a:srgbClr val="000000"/>
                </a:solidFill>
              </a:rPr>
              <a:t>Goto</a:t>
            </a:r>
            <a:r>
              <a:rPr lang="hu-HU" sz="1400" smtClean="0">
                <a:solidFill>
                  <a:srgbClr val="000000"/>
                </a:solidFill>
              </a:rPr>
              <a:t> H., ARM</a:t>
            </a:r>
            <a:r>
              <a:rPr lang="hu-HU" sz="1400">
                <a:solidFill>
                  <a:srgbClr val="000000"/>
                </a:solidFill>
              </a:rPr>
              <a:t> </a:t>
            </a:r>
            <a:r>
              <a:rPr lang="hu-HU" sz="1400" smtClean="0">
                <a:solidFill>
                  <a:srgbClr val="000000"/>
                </a:solidFill>
              </a:rPr>
              <a:t>Cortex-A7/A9 </a:t>
            </a:r>
            <a:r>
              <a:rPr lang="hu-HU" sz="1400" err="1" smtClean="0">
                <a:solidFill>
                  <a:srgbClr val="000000"/>
                </a:solidFill>
              </a:rPr>
              <a:t>vs</a:t>
            </a:r>
            <a:r>
              <a:rPr lang="hu-HU" sz="1400" smtClean="0">
                <a:solidFill>
                  <a:srgbClr val="000000"/>
                </a:solidFill>
              </a:rPr>
              <a:t> </a:t>
            </a:r>
            <a:r>
              <a:rPr lang="hu-HU" sz="1400" err="1" smtClean="0">
                <a:solidFill>
                  <a:srgbClr val="000000"/>
                </a:solidFill>
              </a:rPr>
              <a:t>Bobcat</a:t>
            </a:r>
            <a:r>
              <a:rPr lang="hu-HU" sz="1400" smtClean="0">
                <a:solidFill>
                  <a:srgbClr val="000000"/>
                </a:solidFill>
              </a:rPr>
              <a:t>, Atom, 2010,</a:t>
            </a:r>
          </a:p>
          <a:p>
            <a:pPr fontAlgn="base">
              <a:spcBef>
                <a:spcPct val="0"/>
              </a:spcBef>
              <a:spcAft>
                <a:spcPct val="0"/>
              </a:spcAft>
            </a:pPr>
            <a:r>
              <a:rPr lang="hu-HU" sz="1400">
                <a:solidFill>
                  <a:srgbClr val="000000"/>
                </a:solidFill>
              </a:rPr>
              <a:t>          http://pc.watch.impress.co.jp/img/pcw/docs/487/030/html/9.jpg.html</a:t>
            </a:r>
            <a:endParaRPr lang="hu-HU" sz="1400" smtClean="0">
              <a:solidFill>
                <a:srgbClr val="000000"/>
              </a:solidFill>
            </a:endParaRPr>
          </a:p>
        </p:txBody>
      </p:sp>
      <p:sp>
        <p:nvSpPr>
          <p:cNvPr id="13" name="Text Box 11"/>
          <p:cNvSpPr txBox="1">
            <a:spLocks noChangeArrowheads="1"/>
          </p:cNvSpPr>
          <p:nvPr/>
        </p:nvSpPr>
        <p:spPr bwMode="auto">
          <a:xfrm>
            <a:off x="187465" y="1851615"/>
            <a:ext cx="89723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31</a:t>
            </a:r>
            <a:r>
              <a:rPr lang="en-US" dirty="0" smtClean="0">
                <a:solidFill>
                  <a:srgbClr val="000000"/>
                </a:solidFill>
              </a:rPr>
              <a:t>]: </a:t>
            </a:r>
            <a:r>
              <a:rPr lang="hu-HU" dirty="0" smtClean="0">
                <a:solidFill>
                  <a:srgbClr val="000000"/>
                </a:solidFill>
              </a:rPr>
              <a:t>Rosinger S., </a:t>
            </a:r>
            <a:r>
              <a:rPr lang="en-US" dirty="0"/>
              <a:t>The Top 5 Things to Know about </a:t>
            </a:r>
            <a:r>
              <a:rPr lang="en-US" dirty="0" smtClean="0"/>
              <a:t>Cortex-A12</a:t>
            </a:r>
            <a:r>
              <a:rPr lang="hu-HU" dirty="0" smtClean="0">
                <a:solidFill>
                  <a:srgbClr val="000000"/>
                </a:solidFill>
              </a:rPr>
              <a:t>, ARM Connected Community,</a:t>
            </a:r>
          </a:p>
          <a:p>
            <a:r>
              <a:rPr lang="hu-HU" dirty="0">
                <a:solidFill>
                  <a:srgbClr val="000000"/>
                </a:solidFill>
              </a:rPr>
              <a:t> </a:t>
            </a:r>
            <a:r>
              <a:rPr lang="hu-HU" dirty="0" smtClean="0">
                <a:solidFill>
                  <a:srgbClr val="000000"/>
                </a:solidFill>
              </a:rPr>
              <a:t>         Oct. 26 2013</a:t>
            </a:r>
            <a:r>
              <a:rPr lang="hu-HU" dirty="0">
                <a:solidFill>
                  <a:srgbClr val="000000"/>
                </a:solidFill>
              </a:rPr>
              <a:t>, http://</a:t>
            </a:r>
            <a:r>
              <a:rPr lang="hu-HU" dirty="0" smtClean="0">
                <a:solidFill>
                  <a:srgbClr val="000000"/>
                </a:solidFill>
              </a:rPr>
              <a:t>community.arm.com/groups/processors/blog/2013/10/26/the-top-5-</a:t>
            </a:r>
          </a:p>
          <a:p>
            <a:r>
              <a:rPr lang="hu-HU" dirty="0">
                <a:solidFill>
                  <a:srgbClr val="000000"/>
                </a:solidFill>
              </a:rPr>
              <a:t> </a:t>
            </a:r>
            <a:r>
              <a:rPr lang="hu-HU" dirty="0" smtClean="0">
                <a:solidFill>
                  <a:srgbClr val="000000"/>
                </a:solidFill>
              </a:rPr>
              <a:t>         things-to-know-about-cortex-a12</a:t>
            </a:r>
            <a:endParaRPr lang="en-US" dirty="0" smtClean="0">
              <a:solidFill>
                <a:srgbClr val="000000"/>
              </a:solidFill>
            </a:endParaRPr>
          </a:p>
        </p:txBody>
      </p:sp>
      <p:sp>
        <p:nvSpPr>
          <p:cNvPr id="12" name="Text Box 11"/>
          <p:cNvSpPr txBox="1">
            <a:spLocks noChangeArrowheads="1"/>
          </p:cNvSpPr>
          <p:nvPr/>
        </p:nvSpPr>
        <p:spPr bwMode="auto">
          <a:xfrm>
            <a:off x="177940" y="2663915"/>
            <a:ext cx="85702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32</a:t>
            </a:r>
            <a:r>
              <a:rPr lang="en-US" smtClean="0">
                <a:solidFill>
                  <a:srgbClr val="000000"/>
                </a:solidFill>
              </a:rPr>
              <a:t>]: </a:t>
            </a:r>
            <a:r>
              <a:rPr lang="hu-HU" smtClean="0"/>
              <a:t>ARM Cortex-A17 </a:t>
            </a:r>
            <a:r>
              <a:rPr lang="hu-HU" err="1"/>
              <a:t>MPCore</a:t>
            </a:r>
            <a:r>
              <a:rPr lang="hu-HU"/>
              <a:t> </a:t>
            </a:r>
            <a:r>
              <a:rPr lang="hu-HU" err="1" smtClean="0"/>
              <a:t>Processor</a:t>
            </a:r>
            <a:r>
              <a:rPr lang="hu-HU" smtClean="0">
                <a:solidFill>
                  <a:srgbClr val="000000"/>
                </a:solidFill>
              </a:rPr>
              <a:t>, </a:t>
            </a:r>
            <a:r>
              <a:rPr lang="hu-HU" err="1" smtClean="0">
                <a:solidFill>
                  <a:srgbClr val="000000"/>
                </a:solidFill>
              </a:rPr>
              <a:t>Technical</a:t>
            </a:r>
            <a:r>
              <a:rPr lang="hu-HU" smtClean="0">
                <a:solidFill>
                  <a:srgbClr val="000000"/>
                </a:solidFill>
              </a:rPr>
              <a:t> </a:t>
            </a:r>
            <a:r>
              <a:rPr lang="hu-HU" err="1" smtClean="0">
                <a:solidFill>
                  <a:srgbClr val="000000"/>
                </a:solidFill>
              </a:rPr>
              <a:t>Reference</a:t>
            </a:r>
            <a:r>
              <a:rPr lang="hu-HU" smtClean="0">
                <a:solidFill>
                  <a:srgbClr val="000000"/>
                </a:solidFill>
              </a:rPr>
              <a:t> </a:t>
            </a:r>
            <a:r>
              <a:rPr lang="hu-HU" err="1" smtClean="0">
                <a:solidFill>
                  <a:srgbClr val="000000"/>
                </a:solidFill>
              </a:rPr>
              <a:t>Manual</a:t>
            </a:r>
            <a:r>
              <a:rPr lang="hu-HU" smtClean="0">
                <a:solidFill>
                  <a:srgbClr val="000000"/>
                </a:solidFill>
              </a:rPr>
              <a:t>, 2014,</a:t>
            </a:r>
            <a:endParaRPr lang="hu-HU">
              <a:solidFill>
                <a:srgbClr val="000000"/>
              </a:solidFill>
            </a:endParaRPr>
          </a:p>
          <a:p>
            <a:r>
              <a:rPr lang="hu-HU">
                <a:solidFill>
                  <a:srgbClr val="000000"/>
                </a:solidFill>
              </a:rPr>
              <a:t>          </a:t>
            </a:r>
            <a:r>
              <a:rPr lang="en-US">
                <a:solidFill>
                  <a:srgbClr val="000000"/>
                </a:solidFill>
              </a:rPr>
              <a:t>http://infocenter.arm.com/help/topic/com.arm.doc.ddi0535b/DDI0535B_cortex_a17</a:t>
            </a:r>
            <a:r>
              <a:rPr lang="en-US" smtClean="0">
                <a:solidFill>
                  <a:srgbClr val="000000"/>
                </a:solidFill>
              </a:rPr>
              <a:t>_</a:t>
            </a:r>
            <a:endParaRPr lang="hu-HU" smtClean="0">
              <a:solidFill>
                <a:srgbClr val="000000"/>
              </a:solidFill>
            </a:endParaRPr>
          </a:p>
          <a:p>
            <a:r>
              <a:rPr lang="hu-HU">
                <a:solidFill>
                  <a:srgbClr val="000000"/>
                </a:solidFill>
              </a:rPr>
              <a:t> </a:t>
            </a:r>
            <a:r>
              <a:rPr lang="hu-HU" smtClean="0">
                <a:solidFill>
                  <a:srgbClr val="000000"/>
                </a:solidFill>
              </a:rPr>
              <a:t>         </a:t>
            </a:r>
            <a:r>
              <a:rPr lang="en-US" smtClean="0">
                <a:solidFill>
                  <a:srgbClr val="000000"/>
                </a:solidFill>
              </a:rPr>
              <a:t>r1p0_trm.pdf</a:t>
            </a:r>
            <a:endParaRPr lang="en-US">
              <a:solidFill>
                <a:srgbClr val="000000"/>
              </a:solidFill>
            </a:endParaRPr>
          </a:p>
        </p:txBody>
      </p:sp>
      <p:sp>
        <p:nvSpPr>
          <p:cNvPr id="15" name="Text Box 11"/>
          <p:cNvSpPr txBox="1">
            <a:spLocks noChangeArrowheads="1"/>
          </p:cNvSpPr>
          <p:nvPr/>
        </p:nvSpPr>
        <p:spPr bwMode="auto">
          <a:xfrm>
            <a:off x="177940" y="3464946"/>
            <a:ext cx="7784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33</a:t>
            </a:r>
            <a:r>
              <a:rPr lang="en-US" smtClean="0">
                <a:solidFill>
                  <a:srgbClr val="000000"/>
                </a:solidFill>
              </a:rPr>
              <a:t>]: </a:t>
            </a:r>
            <a:r>
              <a:rPr lang="hu-HU"/>
              <a:t>Cortex-A17 </a:t>
            </a:r>
            <a:r>
              <a:rPr lang="hu-HU" err="1" smtClean="0"/>
              <a:t>Processor</a:t>
            </a:r>
            <a:r>
              <a:rPr lang="hu-HU" smtClean="0">
                <a:solidFill>
                  <a:srgbClr val="000000"/>
                </a:solidFill>
              </a:rPr>
              <a:t>, </a:t>
            </a:r>
            <a:r>
              <a:rPr lang="hu-HU">
                <a:solidFill>
                  <a:srgbClr val="000000"/>
                </a:solidFill>
              </a:rPr>
              <a:t>ARM </a:t>
            </a:r>
            <a:r>
              <a:rPr lang="hu-HU" err="1">
                <a:solidFill>
                  <a:srgbClr val="000000"/>
                </a:solidFill>
              </a:rPr>
              <a:t>Cortex-A</a:t>
            </a:r>
            <a:r>
              <a:rPr lang="hu-HU">
                <a:solidFill>
                  <a:srgbClr val="000000"/>
                </a:solidFill>
              </a:rPr>
              <a:t> </a:t>
            </a:r>
            <a:r>
              <a:rPr lang="hu-HU" smtClean="0">
                <a:solidFill>
                  <a:srgbClr val="000000"/>
                </a:solidFill>
              </a:rPr>
              <a:t>Series,</a:t>
            </a:r>
          </a:p>
          <a:p>
            <a:r>
              <a:rPr lang="hu-HU">
                <a:solidFill>
                  <a:srgbClr val="000000"/>
                </a:solidFill>
              </a:rPr>
              <a:t> </a:t>
            </a:r>
            <a:r>
              <a:rPr lang="hu-HU" smtClean="0">
                <a:solidFill>
                  <a:srgbClr val="000000"/>
                </a:solidFill>
              </a:rPr>
              <a:t>         http</a:t>
            </a:r>
            <a:r>
              <a:rPr lang="hu-HU">
                <a:solidFill>
                  <a:srgbClr val="000000"/>
                </a:solidFill>
              </a:rPr>
              <a:t>://www.arm.com/products/processors/cortex-a/cortex-a17-processor.php</a:t>
            </a:r>
            <a:endParaRPr lang="en-US">
              <a:solidFill>
                <a:srgbClr val="000000"/>
              </a:solidFill>
            </a:endParaRPr>
          </a:p>
        </p:txBody>
      </p:sp>
      <p:sp>
        <p:nvSpPr>
          <p:cNvPr id="19" name="Text Box 11"/>
          <p:cNvSpPr txBox="1">
            <a:spLocks noChangeArrowheads="1"/>
          </p:cNvSpPr>
          <p:nvPr/>
        </p:nvSpPr>
        <p:spPr bwMode="auto">
          <a:xfrm>
            <a:off x="177940" y="4068595"/>
            <a:ext cx="87595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34</a:t>
            </a:r>
            <a:r>
              <a:rPr lang="en-US" dirty="0" smtClean="0">
                <a:solidFill>
                  <a:srgbClr val="000000"/>
                </a:solidFill>
              </a:rPr>
              <a:t>]: </a:t>
            </a:r>
            <a:r>
              <a:rPr lang="hu-HU" dirty="0" smtClean="0">
                <a:solidFill>
                  <a:srgbClr val="000000"/>
                </a:solidFill>
              </a:rPr>
              <a:t>Rosinger S., </a:t>
            </a:r>
            <a:r>
              <a:rPr lang="pt-BR" dirty="0"/>
              <a:t>ARM </a:t>
            </a:r>
            <a:r>
              <a:rPr lang="pt-BR" dirty="0" smtClean="0"/>
              <a:t>Cortex-A17/Cortex-A12 </a:t>
            </a:r>
            <a:r>
              <a:rPr lang="pt-BR" dirty="0"/>
              <a:t>processor </a:t>
            </a:r>
            <a:r>
              <a:rPr lang="pt-BR" dirty="0" smtClean="0"/>
              <a:t>update</a:t>
            </a:r>
            <a:r>
              <a:rPr lang="hu-HU" dirty="0" smtClean="0">
                <a:solidFill>
                  <a:srgbClr val="000000"/>
                </a:solidFill>
              </a:rPr>
              <a:t>, ARM Connected Community,</a:t>
            </a:r>
            <a:endParaRPr lang="hu-HU" dirty="0">
              <a:solidFill>
                <a:srgbClr val="000000"/>
              </a:solidFill>
            </a:endParaRPr>
          </a:p>
          <a:p>
            <a:r>
              <a:rPr lang="hu-HU" dirty="0">
                <a:solidFill>
                  <a:srgbClr val="000000"/>
                </a:solidFill>
              </a:rPr>
              <a:t>          </a:t>
            </a:r>
            <a:r>
              <a:rPr lang="hu-HU" dirty="0" smtClean="0">
                <a:solidFill>
                  <a:srgbClr val="000000"/>
                </a:solidFill>
              </a:rPr>
              <a:t>Oct. </a:t>
            </a:r>
            <a:r>
              <a:rPr lang="hu-HU" dirty="0">
                <a:solidFill>
                  <a:srgbClr val="000000"/>
                </a:solidFill>
              </a:rPr>
              <a:t>1 2014, http://</a:t>
            </a:r>
            <a:r>
              <a:rPr lang="hu-HU" dirty="0" smtClean="0">
                <a:solidFill>
                  <a:srgbClr val="000000"/>
                </a:solidFill>
              </a:rPr>
              <a:t>community.arm.com/groups/processors/blog/2014/09/30/arm-</a:t>
            </a:r>
          </a:p>
          <a:p>
            <a:r>
              <a:rPr lang="hu-HU" dirty="0">
                <a:solidFill>
                  <a:srgbClr val="000000"/>
                </a:solidFill>
              </a:rPr>
              <a:t> </a:t>
            </a:r>
            <a:r>
              <a:rPr lang="hu-HU" dirty="0" smtClean="0">
                <a:solidFill>
                  <a:srgbClr val="000000"/>
                </a:solidFill>
              </a:rPr>
              <a:t>         cortex-a17-cortex-a12-processor-update</a:t>
            </a:r>
            <a:endParaRPr lang="en-US" dirty="0">
              <a:solidFill>
                <a:srgbClr val="000000"/>
              </a:solidFill>
            </a:endParaRPr>
          </a:p>
        </p:txBody>
      </p:sp>
      <p:sp>
        <p:nvSpPr>
          <p:cNvPr id="16" name="Text Box 11"/>
          <p:cNvSpPr txBox="1">
            <a:spLocks noChangeArrowheads="1"/>
          </p:cNvSpPr>
          <p:nvPr/>
        </p:nvSpPr>
        <p:spPr bwMode="auto">
          <a:xfrm>
            <a:off x="187465" y="4888210"/>
            <a:ext cx="6919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35</a:t>
            </a:r>
            <a:r>
              <a:rPr lang="en-US" smtClean="0">
                <a:solidFill>
                  <a:srgbClr val="000000"/>
                </a:solidFill>
              </a:rPr>
              <a:t>]: </a:t>
            </a:r>
            <a:r>
              <a:rPr lang="hu-HU"/>
              <a:t>Cortex-A15 </a:t>
            </a:r>
            <a:r>
              <a:rPr lang="hu-HU" err="1" smtClean="0"/>
              <a:t>Processor</a:t>
            </a:r>
            <a:r>
              <a:rPr lang="hu-HU">
                <a:solidFill>
                  <a:srgbClr val="000000"/>
                </a:solidFill>
              </a:rPr>
              <a:t>, ARM </a:t>
            </a:r>
            <a:r>
              <a:rPr lang="hu-HU" err="1">
                <a:solidFill>
                  <a:srgbClr val="000000"/>
                </a:solidFill>
              </a:rPr>
              <a:t>Cortex-A</a:t>
            </a:r>
            <a:r>
              <a:rPr lang="hu-HU">
                <a:solidFill>
                  <a:srgbClr val="000000"/>
                </a:solidFill>
              </a:rPr>
              <a:t> </a:t>
            </a:r>
            <a:r>
              <a:rPr lang="hu-HU" smtClean="0">
                <a:solidFill>
                  <a:srgbClr val="000000"/>
                </a:solidFill>
              </a:rPr>
              <a:t>Series,</a:t>
            </a:r>
            <a:endParaRPr lang="hu-HU">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://www.arm.com/products/processors/cortex-a/cortex-a15.php</a:t>
            </a:r>
            <a:endParaRPr lang="en-US">
              <a:solidFill>
                <a:srgbClr val="000000"/>
              </a:solidFill>
            </a:endParaRPr>
          </a:p>
        </p:txBody>
      </p:sp>
      <p:sp>
        <p:nvSpPr>
          <p:cNvPr id="20" name="Text Box 11"/>
          <p:cNvSpPr txBox="1">
            <a:spLocks noChangeArrowheads="1"/>
          </p:cNvSpPr>
          <p:nvPr/>
        </p:nvSpPr>
        <p:spPr bwMode="auto">
          <a:xfrm>
            <a:off x="180560" y="5499230"/>
            <a:ext cx="80649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36</a:t>
            </a:r>
            <a:r>
              <a:rPr lang="en-US" smtClean="0">
                <a:solidFill>
                  <a:srgbClr val="000000"/>
                </a:solidFill>
              </a:rPr>
              <a:t>]: </a:t>
            </a:r>
            <a:r>
              <a:rPr lang="hu-HU" err="1" smtClean="0">
                <a:solidFill>
                  <a:srgbClr val="000000"/>
                </a:solidFill>
              </a:rPr>
              <a:t>Lanier</a:t>
            </a:r>
            <a:r>
              <a:rPr lang="hu-HU" smtClean="0">
                <a:solidFill>
                  <a:srgbClr val="000000"/>
                </a:solidFill>
              </a:rPr>
              <a:t> T., </a:t>
            </a:r>
            <a:r>
              <a:rPr lang="hu-HU" err="1" smtClean="0">
                <a:solidFill>
                  <a:srgbClr val="000000"/>
                </a:solidFill>
              </a:rPr>
              <a:t>Exploring</a:t>
            </a:r>
            <a:r>
              <a:rPr lang="hu-HU" smtClean="0">
                <a:solidFill>
                  <a:srgbClr val="000000"/>
                </a:solidFill>
              </a:rPr>
              <a:t> </a:t>
            </a:r>
            <a:r>
              <a:rPr lang="hu-HU" err="1" smtClean="0">
                <a:solidFill>
                  <a:srgbClr val="000000"/>
                </a:solidFill>
              </a:rPr>
              <a:t>the</a:t>
            </a:r>
            <a:r>
              <a:rPr lang="hu-HU" smtClean="0">
                <a:solidFill>
                  <a:srgbClr val="000000"/>
                </a:solidFill>
              </a:rPr>
              <a:t> Design of </a:t>
            </a:r>
            <a:r>
              <a:rPr lang="hu-HU" err="1" smtClean="0">
                <a:solidFill>
                  <a:srgbClr val="000000"/>
                </a:solidFill>
              </a:rPr>
              <a:t>the</a:t>
            </a:r>
            <a:r>
              <a:rPr lang="hu-HU" smtClean="0">
                <a:solidFill>
                  <a:srgbClr val="000000"/>
                </a:solidFill>
              </a:rPr>
              <a:t> Cortex-A15 </a:t>
            </a:r>
            <a:r>
              <a:rPr lang="hu-HU" err="1" smtClean="0">
                <a:solidFill>
                  <a:srgbClr val="000000"/>
                </a:solidFill>
              </a:rPr>
              <a:t>Processor</a:t>
            </a:r>
            <a:r>
              <a:rPr lang="hu-HU" smtClean="0">
                <a:solidFill>
                  <a:srgbClr val="000000"/>
                </a:solidFill>
              </a:rPr>
              <a:t>,</a:t>
            </a:r>
            <a:endParaRPr lang="hu-HU">
              <a:solidFill>
                <a:srgbClr val="000000"/>
              </a:solidFill>
            </a:endParaRPr>
          </a:p>
          <a:p>
            <a:r>
              <a:rPr lang="hu-HU">
                <a:solidFill>
                  <a:srgbClr val="000000"/>
                </a:solidFill>
              </a:rPr>
              <a:t>          http://www.arm.com/files/pdf/AT-Exploring_the_Design_of_the_Cortex-A15.pdf</a:t>
            </a:r>
            <a:endParaRPr lang="en-US">
              <a:solidFill>
                <a:srgbClr val="000000"/>
              </a:solidFill>
            </a:endParaRPr>
          </a:p>
        </p:txBody>
      </p:sp>
      <p:sp>
        <p:nvSpPr>
          <p:cNvPr id="11" name="Rectangle 13"/>
          <p:cNvSpPr>
            <a:spLocks noChangeArrowheads="1"/>
          </p:cNvSpPr>
          <p:nvPr/>
        </p:nvSpPr>
        <p:spPr bwMode="auto">
          <a:xfrm>
            <a:off x="-28575" y="-71865"/>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(4)</a:t>
            </a:r>
          </a:p>
        </p:txBody>
      </p:sp>
    </p:spTree>
    <p:extLst>
      <p:ext uri="{BB962C8B-B14F-4D97-AF65-F5344CB8AC3E}">
        <p14:creationId xmlns:p14="http://schemas.microsoft.com/office/powerpoint/2010/main" val="3143004615"/>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9235"/>
            <a:ext cx="824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38</a:t>
            </a:r>
            <a:r>
              <a:rPr lang="en-US" smtClean="0">
                <a:solidFill>
                  <a:srgbClr val="000000"/>
                </a:solidFill>
              </a:rPr>
              <a:t>]: </a:t>
            </a:r>
            <a:r>
              <a:rPr lang="hu-HU" err="1" smtClean="0">
                <a:solidFill>
                  <a:srgbClr val="000000"/>
                </a:solidFill>
              </a:rPr>
              <a:t>Stokes</a:t>
            </a:r>
            <a:r>
              <a:rPr lang="hu-HU" smtClean="0">
                <a:solidFill>
                  <a:srgbClr val="000000"/>
                </a:solidFill>
              </a:rPr>
              <a:t> J., </a:t>
            </a:r>
            <a:r>
              <a:rPr lang="en-US"/>
              <a:t>ARM fills out CPU lineup with Cortex </a:t>
            </a:r>
            <a:r>
              <a:rPr lang="en-US" smtClean="0"/>
              <a:t>A5</a:t>
            </a:r>
            <a:r>
              <a:rPr lang="hu-HU" smtClean="0">
                <a:solidFill>
                  <a:srgbClr val="000000"/>
                </a:solidFill>
              </a:rPr>
              <a:t>, Ars </a:t>
            </a:r>
            <a:r>
              <a:rPr lang="hu-HU" err="1" smtClean="0">
                <a:solidFill>
                  <a:srgbClr val="000000"/>
                </a:solidFill>
              </a:rPr>
              <a:t>Technica</a:t>
            </a:r>
            <a:r>
              <a:rPr lang="hu-HU" smtClean="0">
                <a:solidFill>
                  <a:srgbClr val="000000"/>
                </a:solidFill>
              </a:rPr>
              <a:t>, </a:t>
            </a:r>
            <a:r>
              <a:rPr lang="hu-HU" err="1" smtClean="0">
                <a:solidFill>
                  <a:srgbClr val="000000"/>
                </a:solidFill>
              </a:rPr>
              <a:t>Oct</a:t>
            </a:r>
            <a:r>
              <a:rPr lang="hu-HU" smtClean="0">
                <a:solidFill>
                  <a:srgbClr val="000000"/>
                </a:solidFill>
              </a:rPr>
              <a:t>. 22 2009,</a:t>
            </a:r>
          </a:p>
          <a:p>
            <a:r>
              <a:rPr lang="hu-HU">
                <a:solidFill>
                  <a:srgbClr val="000000"/>
                </a:solidFill>
              </a:rPr>
              <a:t> </a:t>
            </a:r>
            <a:r>
              <a:rPr lang="hu-HU" smtClean="0">
                <a:solidFill>
                  <a:srgbClr val="000000"/>
                </a:solidFill>
              </a:rPr>
              <a:t>         </a:t>
            </a:r>
            <a:r>
              <a:rPr lang="en-US">
                <a:solidFill>
                  <a:srgbClr val="000000"/>
                </a:solidFill>
              </a:rPr>
              <a:t>http://arstechnica.com/gadgets/2009/10/arm-fills-out-cpu-lineup-with-cortex-a5/</a:t>
            </a: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37</a:t>
            </a:r>
            <a:r>
              <a:rPr lang="en-US" sz="1400" dirty="0" smtClean="0">
                <a:solidFill>
                  <a:srgbClr val="000000"/>
                </a:solidFill>
              </a:rPr>
              <a:t>]: </a:t>
            </a:r>
            <a:r>
              <a:rPr lang="hu-HU" sz="1400" dirty="0" smtClean="0">
                <a:solidFill>
                  <a:srgbClr val="000000"/>
                </a:solidFill>
              </a:rPr>
              <a:t>Greenhalgh P., </a:t>
            </a:r>
            <a:r>
              <a:rPr lang="en-US" sz="1400" dirty="0" err="1" smtClean="0"/>
              <a:t>big.LITTLE</a:t>
            </a:r>
            <a:r>
              <a:rPr lang="hu-HU" sz="1400" dirty="0"/>
              <a:t> </a:t>
            </a:r>
            <a:r>
              <a:rPr lang="en-US" sz="1400" dirty="0" smtClean="0"/>
              <a:t>Processing</a:t>
            </a:r>
            <a:r>
              <a:rPr lang="hu-HU" sz="1400" dirty="0" smtClean="0"/>
              <a:t> </a:t>
            </a:r>
            <a:r>
              <a:rPr lang="en-US" sz="1400" dirty="0" smtClean="0"/>
              <a:t>with</a:t>
            </a:r>
            <a:r>
              <a:rPr lang="hu-HU" sz="1400" dirty="0"/>
              <a:t> </a:t>
            </a:r>
            <a:r>
              <a:rPr lang="en-US" sz="1400" dirty="0" smtClean="0"/>
              <a:t>ARM Cortex-</a:t>
            </a:r>
            <a:r>
              <a:rPr lang="en-US" sz="1400" dirty="0" err="1" smtClean="0"/>
              <a:t>A15</a:t>
            </a:r>
            <a:r>
              <a:rPr lang="hu-HU" sz="1400" dirty="0"/>
              <a:t> </a:t>
            </a:r>
            <a:r>
              <a:rPr lang="en-US" sz="1400" dirty="0" smtClean="0"/>
              <a:t>&amp; Cortex-</a:t>
            </a:r>
            <a:r>
              <a:rPr lang="en-US" sz="1400" dirty="0" err="1" smtClean="0"/>
              <a:t>A7</a:t>
            </a:r>
            <a:r>
              <a:rPr lang="hu-HU" sz="1400" dirty="0" smtClean="0"/>
              <a:t>, White Paper</a:t>
            </a:r>
            <a:r>
              <a:rPr lang="hu-HU" sz="1400" dirty="0" smtClean="0">
                <a:solidFill>
                  <a:srgbClr val="000000"/>
                </a:solidFill>
              </a:rPr>
              <a:t>,</a:t>
            </a:r>
          </a:p>
          <a:p>
            <a:pPr fontAlgn="base">
              <a:spcBef>
                <a:spcPct val="0"/>
              </a:spcBef>
              <a:spcAft>
                <a:spcPct val="0"/>
              </a:spcAft>
            </a:pPr>
            <a:r>
              <a:rPr lang="hu-HU" sz="1400" dirty="0">
                <a:solidFill>
                  <a:srgbClr val="000000"/>
                </a:solidFill>
              </a:rPr>
              <a:t>          </a:t>
            </a:r>
            <a:r>
              <a:rPr lang="hu-HU" sz="1400" dirty="0" smtClean="0">
                <a:solidFill>
                  <a:srgbClr val="000000"/>
                </a:solidFill>
              </a:rPr>
              <a:t>Sept. </a:t>
            </a:r>
            <a:r>
              <a:rPr lang="hu-HU" sz="1400" dirty="0">
                <a:solidFill>
                  <a:srgbClr val="000000"/>
                </a:solidFill>
              </a:rPr>
              <a:t>2011, http://www.arm.com/files/downloads/big_LITTLE_Final_Final.pdf</a:t>
            </a:r>
            <a:endParaRPr lang="hu-HU" sz="1400" dirty="0" smtClean="0">
              <a:solidFill>
                <a:srgbClr val="000000"/>
              </a:solidFill>
            </a:endParaRPr>
          </a:p>
        </p:txBody>
      </p:sp>
      <p:sp>
        <p:nvSpPr>
          <p:cNvPr id="13" name="Text Box 11"/>
          <p:cNvSpPr txBox="1">
            <a:spLocks noChangeArrowheads="1"/>
          </p:cNvSpPr>
          <p:nvPr/>
        </p:nvSpPr>
        <p:spPr bwMode="auto">
          <a:xfrm>
            <a:off x="187465" y="1851615"/>
            <a:ext cx="8772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39</a:t>
            </a:r>
            <a:r>
              <a:rPr lang="en-US" smtClean="0">
                <a:solidFill>
                  <a:srgbClr val="000000"/>
                </a:solidFill>
              </a:rPr>
              <a:t>]: </a:t>
            </a:r>
            <a:r>
              <a:rPr lang="hu-HU" err="1" smtClean="0">
                <a:solidFill>
                  <a:srgbClr val="000000"/>
                </a:solidFill>
              </a:rPr>
              <a:t>Hruska</a:t>
            </a:r>
            <a:r>
              <a:rPr lang="hu-HU" smtClean="0">
                <a:solidFill>
                  <a:srgbClr val="000000"/>
                </a:solidFill>
              </a:rPr>
              <a:t> J., </a:t>
            </a:r>
            <a:r>
              <a:rPr lang="en-US"/>
              <a:t>ARM Launches New Cortex-A5 As A </a:t>
            </a:r>
            <a:r>
              <a:rPr lang="en-US" err="1"/>
              <a:t>Bulkward</a:t>
            </a:r>
            <a:r>
              <a:rPr lang="en-US"/>
              <a:t> Against Future Atom </a:t>
            </a:r>
            <a:r>
              <a:rPr lang="en-US" smtClean="0"/>
              <a:t>processors</a:t>
            </a:r>
            <a:r>
              <a:rPr lang="hu-HU" smtClean="0">
                <a:solidFill>
                  <a:srgbClr val="000000"/>
                </a:solidFill>
              </a:rPr>
              <a:t>,</a:t>
            </a:r>
          </a:p>
          <a:p>
            <a:r>
              <a:rPr lang="hu-HU">
                <a:solidFill>
                  <a:srgbClr val="000000"/>
                </a:solidFill>
              </a:rPr>
              <a:t> </a:t>
            </a:r>
            <a:r>
              <a:rPr lang="hu-HU" smtClean="0">
                <a:solidFill>
                  <a:srgbClr val="000000"/>
                </a:solidFill>
              </a:rPr>
              <a:t>         Hot Hardware, </a:t>
            </a:r>
            <a:r>
              <a:rPr lang="hu-HU" err="1" smtClean="0">
                <a:solidFill>
                  <a:srgbClr val="000000"/>
                </a:solidFill>
              </a:rPr>
              <a:t>Oct</a:t>
            </a:r>
            <a:r>
              <a:rPr lang="hu-HU" smtClean="0">
                <a:solidFill>
                  <a:srgbClr val="000000"/>
                </a:solidFill>
              </a:rPr>
              <a:t>. </a:t>
            </a:r>
            <a:r>
              <a:rPr lang="hu-HU">
                <a:solidFill>
                  <a:srgbClr val="000000"/>
                </a:solidFill>
              </a:rPr>
              <a:t>23 2009, http://</a:t>
            </a:r>
            <a:r>
              <a:rPr lang="hu-HU" smtClean="0">
                <a:solidFill>
                  <a:srgbClr val="000000"/>
                </a:solidFill>
              </a:rPr>
              <a:t>hothardware.com/News/ARM-Launches-New-</a:t>
            </a:r>
          </a:p>
          <a:p>
            <a:r>
              <a:rPr lang="hu-HU">
                <a:solidFill>
                  <a:srgbClr val="000000"/>
                </a:solidFill>
              </a:rPr>
              <a:t> </a:t>
            </a:r>
            <a:r>
              <a:rPr lang="hu-HU" smtClean="0">
                <a:solidFill>
                  <a:srgbClr val="000000"/>
                </a:solidFill>
              </a:rPr>
              <a:t>         CortexA5-As-A-Bulkward-Against-Future-Atom-processors</a:t>
            </a:r>
            <a:endParaRPr lang="en-US" smtClean="0">
              <a:solidFill>
                <a:srgbClr val="000000"/>
              </a:solidFill>
            </a:endParaRPr>
          </a:p>
        </p:txBody>
      </p:sp>
      <p:sp>
        <p:nvSpPr>
          <p:cNvPr id="12" name="Text Box 11"/>
          <p:cNvSpPr txBox="1">
            <a:spLocks noChangeArrowheads="1"/>
          </p:cNvSpPr>
          <p:nvPr/>
        </p:nvSpPr>
        <p:spPr bwMode="auto">
          <a:xfrm>
            <a:off x="177940" y="2663915"/>
            <a:ext cx="68059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40</a:t>
            </a:r>
            <a:r>
              <a:rPr lang="en-US" smtClean="0">
                <a:solidFill>
                  <a:srgbClr val="000000"/>
                </a:solidFill>
              </a:rPr>
              <a:t>]: </a:t>
            </a:r>
            <a:r>
              <a:rPr lang="hu-HU"/>
              <a:t>Cortex-A5 </a:t>
            </a:r>
            <a:r>
              <a:rPr lang="hu-HU" err="1" smtClean="0"/>
              <a:t>Processor</a:t>
            </a:r>
            <a:r>
              <a:rPr lang="hu-HU" smtClean="0">
                <a:solidFill>
                  <a:srgbClr val="000000"/>
                </a:solidFill>
              </a:rPr>
              <a:t>, </a:t>
            </a:r>
            <a:r>
              <a:rPr lang="hu-HU">
                <a:solidFill>
                  <a:srgbClr val="000000"/>
                </a:solidFill>
              </a:rPr>
              <a:t>ARM </a:t>
            </a:r>
            <a:r>
              <a:rPr lang="hu-HU" err="1">
                <a:solidFill>
                  <a:srgbClr val="000000"/>
                </a:solidFill>
              </a:rPr>
              <a:t>Cortex-A</a:t>
            </a:r>
            <a:r>
              <a:rPr lang="hu-HU">
                <a:solidFill>
                  <a:srgbClr val="000000"/>
                </a:solidFill>
              </a:rPr>
              <a:t> </a:t>
            </a:r>
            <a:r>
              <a:rPr lang="hu-HU" smtClean="0">
                <a:solidFill>
                  <a:srgbClr val="000000"/>
                </a:solidFill>
              </a:rPr>
              <a:t>Series,</a:t>
            </a:r>
            <a:endParaRPr lang="hu-HU">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://www.arm.com/products/processors/cortex-a/cortex-a5.php</a:t>
            </a:r>
            <a:endParaRPr lang="en-US">
              <a:solidFill>
                <a:srgbClr val="000000"/>
              </a:solidFill>
            </a:endParaRPr>
          </a:p>
        </p:txBody>
      </p:sp>
      <p:sp>
        <p:nvSpPr>
          <p:cNvPr id="15" name="Text Box 11"/>
          <p:cNvSpPr txBox="1">
            <a:spLocks noChangeArrowheads="1"/>
          </p:cNvSpPr>
          <p:nvPr/>
        </p:nvSpPr>
        <p:spPr bwMode="auto">
          <a:xfrm>
            <a:off x="177940" y="3258505"/>
            <a:ext cx="8663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41</a:t>
            </a:r>
            <a:r>
              <a:rPr lang="en-US" smtClean="0">
                <a:solidFill>
                  <a:srgbClr val="000000"/>
                </a:solidFill>
              </a:rPr>
              <a:t>]: </a:t>
            </a:r>
            <a:r>
              <a:rPr lang="hu-HU" err="1" smtClean="0"/>
              <a:t>Bhattacharya</a:t>
            </a:r>
            <a:r>
              <a:rPr lang="hu-HU" smtClean="0"/>
              <a:t> A., </a:t>
            </a:r>
            <a:r>
              <a:rPr lang="en-US"/>
              <a:t>Small, Quiet, and </a:t>
            </a:r>
            <a:r>
              <a:rPr lang="en-US" smtClean="0"/>
              <a:t>Cool</a:t>
            </a:r>
            <a:r>
              <a:rPr lang="hu-HU" smtClean="0"/>
              <a:t>,</a:t>
            </a:r>
            <a:r>
              <a:rPr lang="hu-HU"/>
              <a:t> </a:t>
            </a:r>
            <a:r>
              <a:rPr lang="en-US" smtClean="0"/>
              <a:t>Power </a:t>
            </a:r>
            <a:r>
              <a:rPr lang="en-US"/>
              <a:t>Efficient Processing with the </a:t>
            </a:r>
            <a:r>
              <a:rPr lang="en-US" smtClean="0"/>
              <a:t>Cortex-A5 </a:t>
            </a:r>
            <a:endParaRPr lang="hu-HU" smtClean="0"/>
          </a:p>
          <a:p>
            <a:r>
              <a:rPr lang="hu-HU"/>
              <a:t> </a:t>
            </a:r>
            <a:r>
              <a:rPr lang="hu-HU" smtClean="0"/>
              <a:t>         </a:t>
            </a:r>
            <a:r>
              <a:rPr lang="en-US" smtClean="0"/>
              <a:t>Processor</a:t>
            </a:r>
            <a:r>
              <a:rPr lang="hu-HU">
                <a:solidFill>
                  <a:srgbClr val="000000"/>
                </a:solidFill>
              </a:rPr>
              <a:t>, http://www.arm.com/files/pdf/at2_-_power_efficient_processing_with_the</a:t>
            </a:r>
            <a:r>
              <a:rPr lang="hu-HU" smtClean="0">
                <a:solidFill>
                  <a:srgbClr val="000000"/>
                </a:solidFill>
              </a:rPr>
              <a:t>_</a:t>
            </a:r>
          </a:p>
          <a:p>
            <a:r>
              <a:rPr lang="hu-HU">
                <a:solidFill>
                  <a:srgbClr val="000000"/>
                </a:solidFill>
              </a:rPr>
              <a:t> </a:t>
            </a:r>
            <a:r>
              <a:rPr lang="hu-HU" smtClean="0">
                <a:solidFill>
                  <a:srgbClr val="000000"/>
                </a:solidFill>
              </a:rPr>
              <a:t>         cortex-a5_v1.pdf</a:t>
            </a:r>
          </a:p>
        </p:txBody>
      </p:sp>
      <p:sp>
        <p:nvSpPr>
          <p:cNvPr id="19" name="Text Box 11"/>
          <p:cNvSpPr txBox="1">
            <a:spLocks noChangeArrowheads="1"/>
          </p:cNvSpPr>
          <p:nvPr/>
        </p:nvSpPr>
        <p:spPr bwMode="auto">
          <a:xfrm>
            <a:off x="177940" y="4068595"/>
            <a:ext cx="84298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42</a:t>
            </a:r>
            <a:r>
              <a:rPr lang="en-US" dirty="0" smtClean="0">
                <a:solidFill>
                  <a:srgbClr val="000000"/>
                </a:solidFill>
              </a:rPr>
              <a:t>]: </a:t>
            </a:r>
            <a:r>
              <a:rPr lang="en-US" dirty="0" smtClean="0"/>
              <a:t>Cortex-</a:t>
            </a:r>
            <a:r>
              <a:rPr lang="en-US" dirty="0" err="1" smtClean="0"/>
              <a:t>A5</a:t>
            </a:r>
            <a:r>
              <a:rPr lang="hu-HU" dirty="0" smtClean="0"/>
              <a:t>, </a:t>
            </a:r>
            <a:r>
              <a:rPr lang="en-US" dirty="0" smtClean="0"/>
              <a:t>The </a:t>
            </a:r>
            <a:r>
              <a:rPr lang="en-US" dirty="0"/>
              <a:t>smallest, lowest power </a:t>
            </a:r>
            <a:r>
              <a:rPr lang="en-US" dirty="0" err="1"/>
              <a:t>ARMv7</a:t>
            </a:r>
            <a:r>
              <a:rPr lang="en-US" dirty="0"/>
              <a:t> application </a:t>
            </a:r>
            <a:r>
              <a:rPr lang="en-US" dirty="0" smtClean="0"/>
              <a:t>processor</a:t>
            </a:r>
            <a:r>
              <a:rPr lang="hu-HU" dirty="0" smtClean="0">
                <a:solidFill>
                  <a:srgbClr val="000000"/>
                </a:solidFill>
              </a:rPr>
              <a:t>,</a:t>
            </a:r>
            <a:endParaRPr lang="hu-HU" dirty="0">
              <a:solidFill>
                <a:srgbClr val="000000"/>
              </a:solidFill>
            </a:endParaRPr>
          </a:p>
          <a:p>
            <a:r>
              <a:rPr lang="hu-HU" dirty="0">
                <a:solidFill>
                  <a:srgbClr val="000000"/>
                </a:solidFill>
              </a:rPr>
              <a:t>          </a:t>
            </a:r>
            <a:r>
              <a:rPr lang="en-US" dirty="0">
                <a:solidFill>
                  <a:srgbClr val="000000"/>
                </a:solidFill>
              </a:rPr>
              <a:t>http://</a:t>
            </a:r>
            <a:r>
              <a:rPr lang="en-US" dirty="0" err="1" smtClean="0">
                <a:solidFill>
                  <a:srgbClr val="000000"/>
                </a:solidFill>
              </a:rPr>
              <a:t>www.hitex.co.uk</a:t>
            </a:r>
            <a:r>
              <a:rPr lang="en-US" dirty="0" smtClean="0">
                <a:solidFill>
                  <a:srgbClr val="000000"/>
                </a:solidFill>
              </a:rPr>
              <a:t>/</a:t>
            </a:r>
            <a:r>
              <a:rPr lang="en-US" dirty="0" err="1" smtClean="0">
                <a:solidFill>
                  <a:srgbClr val="000000"/>
                </a:solidFill>
              </a:rPr>
              <a:t>fileadmin</a:t>
            </a:r>
            <a:r>
              <a:rPr lang="en-US" dirty="0" smtClean="0">
                <a:solidFill>
                  <a:srgbClr val="000000"/>
                </a:solidFill>
              </a:rPr>
              <a:t>/</a:t>
            </a:r>
            <a:r>
              <a:rPr lang="en-US" dirty="0" err="1" smtClean="0">
                <a:solidFill>
                  <a:srgbClr val="000000"/>
                </a:solidFill>
              </a:rPr>
              <a:t>uk</a:t>
            </a:r>
            <a:r>
              <a:rPr lang="en-US" dirty="0" smtClean="0">
                <a:solidFill>
                  <a:srgbClr val="000000"/>
                </a:solidFill>
              </a:rPr>
              <a:t>-files/pdf/</a:t>
            </a:r>
            <a:r>
              <a:rPr lang="en-US" dirty="0" err="1" smtClean="0">
                <a:solidFill>
                  <a:srgbClr val="000000"/>
                </a:solidFill>
              </a:rPr>
              <a:t>ARM%20Seminar%20Presentations</a:t>
            </a:r>
            <a:r>
              <a:rPr lang="en-US" dirty="0" smtClean="0">
                <a:solidFill>
                  <a:srgbClr val="000000"/>
                </a:solidFill>
              </a:rPr>
              <a:t>%</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202013/</a:t>
            </a:r>
            <a:r>
              <a:rPr lang="en-US" dirty="0" err="1" smtClean="0">
                <a:solidFill>
                  <a:srgbClr val="000000"/>
                </a:solidFill>
              </a:rPr>
              <a:t>Hitex%20Cortex-A5%20Overview.pdf</a:t>
            </a:r>
            <a:endParaRPr lang="en-US" dirty="0">
              <a:solidFill>
                <a:srgbClr val="000000"/>
              </a:solidFill>
            </a:endParaRPr>
          </a:p>
        </p:txBody>
      </p:sp>
      <p:sp>
        <p:nvSpPr>
          <p:cNvPr id="16" name="Text Box 11"/>
          <p:cNvSpPr txBox="1">
            <a:spLocks noChangeArrowheads="1"/>
          </p:cNvSpPr>
          <p:nvPr/>
        </p:nvSpPr>
        <p:spPr bwMode="auto">
          <a:xfrm>
            <a:off x="187465" y="4888210"/>
            <a:ext cx="8972969" cy="7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43</a:t>
            </a:r>
            <a:r>
              <a:rPr lang="en-US" smtClean="0">
                <a:solidFill>
                  <a:srgbClr val="000000"/>
                </a:solidFill>
              </a:rPr>
              <a:t>]: </a:t>
            </a:r>
            <a:r>
              <a:rPr lang="hu-HU" err="1" smtClean="0">
                <a:solidFill>
                  <a:srgbClr val="000000"/>
                </a:solidFill>
              </a:rPr>
              <a:t>Flautner</a:t>
            </a:r>
            <a:r>
              <a:rPr lang="hu-HU" smtClean="0">
                <a:solidFill>
                  <a:srgbClr val="000000"/>
                </a:solidFill>
              </a:rPr>
              <a:t> K., </a:t>
            </a:r>
            <a:r>
              <a:rPr lang="hu-HU" err="1"/>
              <a:t>Heterogeneity</a:t>
            </a:r>
            <a:r>
              <a:rPr lang="hu-HU"/>
              <a:t> </a:t>
            </a:r>
            <a:r>
              <a:rPr lang="hu-HU" err="1"/>
              <a:t>to</a:t>
            </a:r>
            <a:r>
              <a:rPr lang="hu-HU"/>
              <a:t> </a:t>
            </a:r>
            <a:r>
              <a:rPr lang="hu-HU" err="1"/>
              <a:t>the</a:t>
            </a:r>
            <a:r>
              <a:rPr lang="hu-HU"/>
              <a:t> </a:t>
            </a:r>
            <a:r>
              <a:rPr lang="hu-HU" err="1" smtClean="0"/>
              <a:t>rescue</a:t>
            </a:r>
            <a:r>
              <a:rPr lang="hu-HU" smtClean="0"/>
              <a:t>, Nov. 2011</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sz="1380">
                <a:solidFill>
                  <a:srgbClr val="000000"/>
                </a:solidFill>
              </a:rPr>
              <a:t>https://www.bscmsrc.eu/sites/default/files/media/arm-heterogenous-mp-november-2011</a:t>
            </a:r>
            <a:r>
              <a:rPr lang="hu-HU" sz="1380" smtClean="0">
                <a:solidFill>
                  <a:srgbClr val="000000"/>
                </a:solidFill>
              </a:rPr>
              <a:t>. </a:t>
            </a:r>
          </a:p>
          <a:p>
            <a:r>
              <a:rPr lang="hu-HU" sz="1380">
                <a:solidFill>
                  <a:srgbClr val="000000"/>
                </a:solidFill>
              </a:rPr>
              <a:t> </a:t>
            </a:r>
            <a:r>
              <a:rPr lang="hu-HU" sz="1380" smtClean="0">
                <a:solidFill>
                  <a:srgbClr val="000000"/>
                </a:solidFill>
              </a:rPr>
              <a:t>         pdf</a:t>
            </a:r>
            <a:endParaRPr lang="en-US" sz="1380">
              <a:solidFill>
                <a:srgbClr val="000000"/>
              </a:solidFill>
            </a:endParaRPr>
          </a:p>
        </p:txBody>
      </p:sp>
      <p:sp>
        <p:nvSpPr>
          <p:cNvPr id="20" name="Text Box 11"/>
          <p:cNvSpPr txBox="1">
            <a:spLocks noChangeArrowheads="1"/>
          </p:cNvSpPr>
          <p:nvPr/>
        </p:nvSpPr>
        <p:spPr bwMode="auto">
          <a:xfrm>
            <a:off x="180560" y="5651085"/>
            <a:ext cx="91040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44</a:t>
            </a:r>
            <a:r>
              <a:rPr lang="en-US" dirty="0" smtClean="0">
                <a:solidFill>
                  <a:srgbClr val="000000"/>
                </a:solidFill>
              </a:rPr>
              <a:t>]: </a:t>
            </a:r>
            <a:r>
              <a:rPr lang="hu-HU" dirty="0" smtClean="0">
                <a:solidFill>
                  <a:srgbClr val="000000"/>
                </a:solidFill>
              </a:rPr>
              <a:t>Shimpi A.L., </a:t>
            </a:r>
            <a:r>
              <a:rPr lang="en-US" dirty="0" err="1"/>
              <a:t>ARM's</a:t>
            </a:r>
            <a:r>
              <a:rPr lang="en-US" dirty="0"/>
              <a:t> Cortex </a:t>
            </a:r>
            <a:r>
              <a:rPr lang="en-US" dirty="0" err="1"/>
              <a:t>A7</a:t>
            </a:r>
            <a:r>
              <a:rPr lang="en-US" dirty="0"/>
              <a:t>: Bringing Cheaper Dual-Core &amp; More Power Efficient High-End </a:t>
            </a:r>
            <a:endParaRPr lang="hu-HU" dirty="0" smtClean="0"/>
          </a:p>
          <a:p>
            <a:r>
              <a:rPr lang="hu-HU" dirty="0"/>
              <a:t> </a:t>
            </a:r>
            <a:r>
              <a:rPr lang="hu-HU" dirty="0" smtClean="0"/>
              <a:t>         </a:t>
            </a:r>
            <a:r>
              <a:rPr lang="en-US" dirty="0" smtClean="0"/>
              <a:t>Devices</a:t>
            </a:r>
            <a:r>
              <a:rPr lang="hu-HU" dirty="0" smtClean="0">
                <a:solidFill>
                  <a:srgbClr val="000000"/>
                </a:solidFill>
              </a:rPr>
              <a:t>, AnandTech, Oct. 19 </a:t>
            </a:r>
            <a:r>
              <a:rPr lang="hu-HU" dirty="0">
                <a:solidFill>
                  <a:srgbClr val="000000"/>
                </a:solidFill>
              </a:rPr>
              <a:t>2011, http://www.anandtech.com/show/4991/</a:t>
            </a: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(5)</a:t>
            </a:r>
          </a:p>
        </p:txBody>
      </p:sp>
    </p:spTree>
    <p:extLst>
      <p:ext uri="{BB962C8B-B14F-4D97-AF65-F5344CB8AC3E}">
        <p14:creationId xmlns:p14="http://schemas.microsoft.com/office/powerpoint/2010/main" val="2119296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94734239"/>
              </p:ext>
            </p:extLst>
          </p:nvPr>
        </p:nvGraphicFramePr>
        <p:xfrm>
          <a:off x="18502" y="1088740"/>
          <a:ext cx="9112049" cy="5715635"/>
        </p:xfrm>
        <a:graphic>
          <a:graphicData uri="http://schemas.openxmlformats.org/drawingml/2006/table">
            <a:tbl>
              <a:tblPr firstRow="1" bandRow="1">
                <a:tableStyleId>{5940675A-B579-460E-94D1-54222C63F5DA}</a:tableStyleId>
              </a:tblPr>
              <a:tblGrid>
                <a:gridCol w="853088">
                  <a:extLst>
                    <a:ext uri="{9D8B030D-6E8A-4147-A177-3AD203B41FA5}">
                      <a16:colId xmlns:a16="http://schemas.microsoft.com/office/drawing/2014/main" val="20000"/>
                    </a:ext>
                  </a:extLst>
                </a:gridCol>
                <a:gridCol w="672255">
                  <a:extLst>
                    <a:ext uri="{9D8B030D-6E8A-4147-A177-3AD203B41FA5}">
                      <a16:colId xmlns:a16="http://schemas.microsoft.com/office/drawing/2014/main" val="20001"/>
                    </a:ext>
                  </a:extLst>
                </a:gridCol>
                <a:gridCol w="112449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85065">
                  <a:extLst>
                    <a:ext uri="{9D8B030D-6E8A-4147-A177-3AD203B41FA5}">
                      <a16:colId xmlns:a16="http://schemas.microsoft.com/office/drawing/2014/main" val="20004"/>
                    </a:ext>
                  </a:extLst>
                </a:gridCol>
                <a:gridCol w="1170130">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125125">
                  <a:extLst>
                    <a:ext uri="{9D8B030D-6E8A-4147-A177-3AD203B41FA5}">
                      <a16:colId xmlns:a16="http://schemas.microsoft.com/office/drawing/2014/main" val="20007"/>
                    </a:ext>
                  </a:extLst>
                </a:gridCol>
                <a:gridCol w="1421648">
                  <a:extLst>
                    <a:ext uri="{9D8B030D-6E8A-4147-A177-3AD203B41FA5}">
                      <a16:colId xmlns:a16="http://schemas.microsoft.com/office/drawing/2014/main" val="20008"/>
                    </a:ext>
                  </a:extLst>
                </a:gridCol>
              </a:tblGrid>
              <a:tr h="267695">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2">
                  <a:txBody>
                    <a:bodyPr/>
                    <a:lstStyle/>
                    <a:p>
                      <a:pPr algn="ctr"/>
                      <a:r>
                        <a:rPr lang="en-US" sz="1200" smtClean="0">
                          <a:solidFill>
                            <a:schemeClr val="bg1"/>
                          </a:solidFill>
                        </a:rPr>
                        <a:t>Basic arch.</a:t>
                      </a:r>
                      <a:endParaRPr lang="en-US" sz="1200">
                        <a:solidFill>
                          <a:schemeClr val="bg1"/>
                        </a:solidFill>
                      </a:endParaRPr>
                    </a:p>
                  </a:txBody>
                  <a:tcPr anchor="ctr">
                    <a:solidFill>
                      <a:srgbClr val="0070C0"/>
                    </a:solidFill>
                  </a:tcPr>
                </a:tc>
                <a:tc hMerge="1">
                  <a:txBody>
                    <a:bodyPr/>
                    <a:lstStyle/>
                    <a:p>
                      <a:pPr algn="ctr"/>
                      <a:endParaRPr lang="en-US" sz="1200" dirty="0"/>
                    </a:p>
                  </a:txBody>
                  <a:tcPr anchor="ctr"/>
                </a:tc>
                <a:tc rowSpan="3">
                  <a:txBody>
                    <a:bodyPr/>
                    <a:lstStyle/>
                    <a:p>
                      <a:pPr algn="ctr"/>
                      <a:r>
                        <a:rPr lang="en-US" sz="1200" dirty="0" smtClean="0">
                          <a:solidFill>
                            <a:schemeClr val="bg1"/>
                          </a:solidFill>
                        </a:rPr>
                        <a:t>GPR-based</a:t>
                      </a:r>
                      <a:endParaRPr lang="hu-HU" sz="1200" dirty="0" smtClean="0">
                        <a:solidFill>
                          <a:schemeClr val="bg1"/>
                        </a:solidFill>
                      </a:endParaRPr>
                    </a:p>
                    <a:p>
                      <a:pPr algn="ctr"/>
                      <a:r>
                        <a:rPr lang="hu-HU" sz="1200" dirty="0" smtClean="0">
                          <a:solidFill>
                            <a:schemeClr val="bg1"/>
                          </a:solidFill>
                        </a:rPr>
                        <a:t>FX-SIMD</a:t>
                      </a:r>
                      <a:r>
                        <a:rPr lang="en-US" sz="1200" dirty="0" smtClean="0">
                          <a:solidFill>
                            <a:schemeClr val="bg1"/>
                          </a:solidFill>
                        </a:rPr>
                        <a:t> data type</a:t>
                      </a:r>
                    </a:p>
                    <a:p>
                      <a:pPr algn="ctr"/>
                      <a:r>
                        <a:rPr lang="en-US" sz="1200" dirty="0" smtClean="0">
                          <a:solidFill>
                            <a:schemeClr val="bg1"/>
                          </a:solidFill>
                        </a:rPr>
                        <a:t>extension</a:t>
                      </a:r>
                    </a:p>
                  </a:txBody>
                  <a:tcPr anchor="ctr">
                    <a:solidFill>
                      <a:srgbClr val="0070C0"/>
                    </a:solidFill>
                  </a:tcPr>
                </a:tc>
                <a:tc gridSpan="3">
                  <a:txBody>
                    <a:bodyPr/>
                    <a:lstStyle/>
                    <a:p>
                      <a:pPr algn="ctr"/>
                      <a:r>
                        <a:rPr lang="en-US" sz="1200" dirty="0" smtClean="0">
                          <a:solidFill>
                            <a:schemeClr val="bg1"/>
                          </a:solidFill>
                        </a:rPr>
                        <a:t>Secondary register set based extension</a:t>
                      </a:r>
                      <a:r>
                        <a:rPr lang="hu-HU" sz="1200" dirty="0" smtClean="0">
                          <a:solidFill>
                            <a:schemeClr val="bg1"/>
                          </a:solidFill>
                        </a:rPr>
                        <a:t>s</a:t>
                      </a:r>
                      <a:endParaRPr lang="en-US" sz="1200" dirty="0" smtClean="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en-US" sz="1200" dirty="0" err="1" smtClean="0">
                          <a:solidFill>
                            <a:schemeClr val="bg1"/>
                          </a:solidFill>
                        </a:rPr>
                        <a:t>GPRs</a:t>
                      </a:r>
                      <a:endParaRPr lang="en-US" sz="1200" dirty="0">
                        <a:solidFill>
                          <a:schemeClr val="bg1"/>
                        </a:solidFill>
                      </a:endParaRPr>
                    </a:p>
                  </a:txBody>
                  <a:tcPr anchor="ctr">
                    <a:solidFill>
                      <a:srgbClr val="0070C0"/>
                    </a:solidFill>
                  </a:tcPr>
                </a:tc>
                <a:tc rowSpan="2">
                  <a:txBody>
                    <a:bodyPr/>
                    <a:lstStyle/>
                    <a:p>
                      <a:pPr algn="ctr"/>
                      <a:r>
                        <a:rPr lang="en-US" sz="1200" dirty="0" smtClean="0">
                          <a:solidFill>
                            <a:schemeClr val="bg1"/>
                          </a:solidFill>
                        </a:rPr>
                        <a:t>Data type</a:t>
                      </a:r>
                      <a:endParaRPr lang="en-US" sz="1200" dirty="0">
                        <a:solidFill>
                          <a:schemeClr val="bg1"/>
                        </a:solidFill>
                      </a:endParaRPr>
                    </a:p>
                  </a:txBody>
                  <a:tcPr anchor="ctr">
                    <a:solidFill>
                      <a:srgbClr val="0070C0"/>
                    </a:solidFill>
                  </a:tcPr>
                </a:tc>
                <a:tc vMerge="1">
                  <a:txBody>
                    <a:bodyPr/>
                    <a:lstStyle/>
                    <a:p>
                      <a:pPr algn="ctr"/>
                      <a:endParaRPr lang="en-US" sz="1200" dirty="0" smtClean="0">
                        <a:solidFill>
                          <a:schemeClr val="bg1"/>
                        </a:solidFill>
                      </a:endParaRPr>
                    </a:p>
                  </a:txBody>
                  <a:tcPr anchor="ctr">
                    <a:solidFill>
                      <a:srgbClr val="0070C0"/>
                    </a:solidFill>
                  </a:tcP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a:t>
                      </a:r>
                      <a:r>
                        <a:rPr lang="en-US" sz="1200" dirty="0" smtClean="0">
                          <a:solidFill>
                            <a:schemeClr val="bg1"/>
                          </a:solidFill>
                        </a:rPr>
                        <a:t>. </a:t>
                      </a:r>
                      <a:r>
                        <a:rPr lang="hu-HU" sz="1200" dirty="0" smtClean="0">
                          <a:solidFill>
                            <a:schemeClr val="bg1"/>
                          </a:solidFill>
                        </a:rPr>
                        <a:t> </a:t>
                      </a:r>
                      <a:r>
                        <a:rPr lang="en-US" sz="1200" dirty="0" smtClean="0">
                          <a:solidFill>
                            <a:schemeClr val="bg1"/>
                          </a:solidFill>
                        </a:rPr>
                        <a:t>s</a:t>
                      </a:r>
                      <a:r>
                        <a:rPr lang="hu-HU" sz="1200" dirty="0" smtClean="0">
                          <a:solidFill>
                            <a:schemeClr val="bg1"/>
                          </a:solidFill>
                        </a:rPr>
                        <a:t>et</a:t>
                      </a:r>
                      <a:endParaRPr lang="en-US" sz="1200" dirty="0" smtClean="0">
                        <a:solidFill>
                          <a:schemeClr val="bg1"/>
                        </a:solidFill>
                      </a:endParaRPr>
                    </a:p>
                  </a:txBody>
                  <a:tcPr anchor="ctr">
                    <a:solidFill>
                      <a:srgbClr val="00B050"/>
                    </a:solidFill>
                  </a:tcPr>
                </a:tc>
                <a:tc rowSpan="2">
                  <a:txBody>
                    <a:bodyPr/>
                    <a:lstStyle/>
                    <a:p>
                      <a:pPr algn="ctr"/>
                      <a:r>
                        <a:rPr lang="en-US" sz="1200" smtClean="0">
                          <a:solidFill>
                            <a:schemeClr val="bg1"/>
                          </a:solidFill>
                        </a:rPr>
                        <a:t>Scalar</a:t>
                      </a:r>
                    </a:p>
                    <a:p>
                      <a:pPr algn="ctr"/>
                      <a:r>
                        <a:rPr lang="en-US" sz="1200" smtClean="0">
                          <a:solidFill>
                            <a:schemeClr val="bg1"/>
                          </a:solidFill>
                        </a:rPr>
                        <a:t> data types</a:t>
                      </a:r>
                    </a:p>
                  </a:txBody>
                  <a:tcPr anchor="ctr">
                    <a:solidFill>
                      <a:srgbClr val="00B050"/>
                    </a:solidFill>
                  </a:tcPr>
                </a:tc>
                <a:tc rowSpan="2">
                  <a:txBody>
                    <a:bodyPr/>
                    <a:lstStyle/>
                    <a:p>
                      <a:pPr algn="ctr"/>
                      <a:r>
                        <a:rPr lang="en-US" sz="1200" smtClean="0">
                          <a:solidFill>
                            <a:schemeClr val="bg1"/>
                          </a:solidFill>
                        </a:rPr>
                        <a:t>Vector</a:t>
                      </a:r>
                    </a:p>
                    <a:p>
                      <a:pPr algn="ctr"/>
                      <a:r>
                        <a:rPr lang="en-US" sz="1200" smtClean="0">
                          <a:solidFill>
                            <a:schemeClr val="bg1"/>
                          </a:solidFill>
                        </a:rPr>
                        <a:t> data types</a:t>
                      </a:r>
                      <a:endParaRPr lang="en-US" sz="1200">
                        <a:solidFill>
                          <a:schemeClr val="bg1"/>
                        </a:solidFill>
                      </a:endParaRPr>
                    </a:p>
                  </a:txBody>
                  <a:tcPr anchor="ctr">
                    <a:solidFill>
                      <a:srgbClr val="00B050"/>
                    </a:solidFill>
                  </a:tcPr>
                </a:tc>
                <a:extLst>
                  <a:ext uri="{0D108BD9-81ED-4DB2-BD59-A6C34878D82A}">
                    <a16:rowId xmlns:a16="http://schemas.microsoft.com/office/drawing/2014/main" val="10001"/>
                  </a:ext>
                </a:extLst>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endParaRPr lang="en-US" dirty="0"/>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67695">
                <a:tc>
                  <a:txBody>
                    <a:bodyPr/>
                    <a:lstStyle/>
                    <a:p>
                      <a:pPr algn="ctr"/>
                      <a:r>
                        <a:rPr lang="en-US" sz="1200" b="0" smtClean="0">
                          <a:solidFill>
                            <a:schemeClr val="bg1"/>
                          </a:solidFill>
                        </a:rPr>
                        <a:t>ARMv1</a:t>
                      </a:r>
                    </a:p>
                  </a:txBody>
                  <a:tcPr anchor="ctr">
                    <a:solidFill>
                      <a:srgbClr val="0070C0"/>
                    </a:solidFill>
                  </a:tcPr>
                </a:tc>
                <a:tc>
                  <a:txBody>
                    <a:bodyPr/>
                    <a:lstStyle/>
                    <a:p>
                      <a:pPr algn="ctr"/>
                      <a:r>
                        <a:rPr lang="en-US" sz="1200" dirty="0" smtClean="0"/>
                        <a:t>198</a:t>
                      </a:r>
                      <a:r>
                        <a:rPr lang="hu-HU" sz="1200" dirty="0" smtClean="0"/>
                        <a:t>5</a:t>
                      </a:r>
                      <a:endParaRPr lang="en-US" sz="1200" dirty="0"/>
                    </a:p>
                  </a:txBody>
                  <a:tcPr anchor="ctr">
                    <a:solidFill>
                      <a:srgbClr val="FFFFCC"/>
                    </a:solidFill>
                  </a:tcPr>
                </a:tc>
                <a:tc>
                  <a:txBody>
                    <a:bodyPr/>
                    <a:lstStyle/>
                    <a:p>
                      <a:pPr algn="ctr"/>
                      <a:endParaRPr lang="en-US" sz="1200" dirty="0" smtClean="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rowSpan="10">
                  <a:txBody>
                    <a:bodyPr/>
                    <a:lstStyle/>
                    <a:p>
                      <a:pPr algn="ctr"/>
                      <a:endParaRPr lang="en-US" sz="1200" dirty="0" smtClean="0"/>
                    </a:p>
                    <a:p>
                      <a:pPr algn="ctr"/>
                      <a:endParaRPr lang="en-US" sz="1200" dirty="0" smtClean="0"/>
                    </a:p>
                    <a:p>
                      <a:pPr algn="ctr"/>
                      <a:endParaRPr lang="en-US" sz="1200" dirty="0" smtClean="0"/>
                    </a:p>
                    <a:p>
                      <a:pPr algn="ctr"/>
                      <a:r>
                        <a:rPr lang="en-US" sz="1200" dirty="0" err="1" smtClean="0"/>
                        <a:t>FX32</a:t>
                      </a:r>
                      <a:endParaRPr lang="en-US" sz="1200" dirty="0"/>
                    </a:p>
                  </a:txBody>
                  <a:tcPr anchor="ctr">
                    <a:solidFill>
                      <a:srgbClr val="C9F5FF"/>
                    </a:solidFill>
                  </a:tcPr>
                </a:tc>
                <a:tc>
                  <a:txBody>
                    <a:bodyPr/>
                    <a:lstStyle/>
                    <a:p>
                      <a:pPr algn="ctr"/>
                      <a:endParaRPr lang="en-US" sz="1200"/>
                    </a:p>
                  </a:txBody>
                  <a:tcPr anchor="ctr">
                    <a:solidFill>
                      <a:schemeClr val="bg1"/>
                    </a:solidFill>
                  </a:tcPr>
                </a:tc>
                <a:tc>
                  <a:txBody>
                    <a:bodyPr/>
                    <a:lstStyle/>
                    <a:p>
                      <a:pPr algn="ctr"/>
                      <a:endParaRPr lang="en-US" sz="120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smtClean="0"/>
                    </a:p>
                  </a:txBody>
                  <a:tcPr anchor="ctr">
                    <a:solidFill>
                      <a:schemeClr val="bg1"/>
                    </a:solidFill>
                  </a:tcPr>
                </a:tc>
                <a:tc>
                  <a:txBody>
                    <a:bodyPr/>
                    <a:lstStyle/>
                    <a:p>
                      <a:pPr algn="ctr"/>
                      <a:endParaRPr lang="en-US" sz="1200"/>
                    </a:p>
                  </a:txBody>
                  <a:tcPr anchor="ctr">
                    <a:solidFill>
                      <a:schemeClr val="bg1"/>
                    </a:solidFill>
                  </a:tcPr>
                </a:tc>
                <a:extLst>
                  <a:ext uri="{0D108BD9-81ED-4DB2-BD59-A6C34878D82A}">
                    <a16:rowId xmlns:a16="http://schemas.microsoft.com/office/drawing/2014/main" val="10003"/>
                  </a:ext>
                </a:extLst>
              </a:tr>
              <a:tr h="267695">
                <a:tc>
                  <a:txBody>
                    <a:bodyPr/>
                    <a:lstStyle/>
                    <a:p>
                      <a:pPr algn="ctr"/>
                      <a:r>
                        <a:rPr lang="en-US" sz="1200" b="0" dirty="0" smtClean="0">
                          <a:solidFill>
                            <a:schemeClr val="bg1"/>
                          </a:solidFill>
                        </a:rPr>
                        <a:t>ARMv2</a:t>
                      </a:r>
                      <a:endParaRPr lang="en-US" sz="1200" b="0" dirty="0">
                        <a:solidFill>
                          <a:schemeClr val="bg1"/>
                        </a:solidFill>
                      </a:endParaRPr>
                    </a:p>
                  </a:txBody>
                  <a:tcPr anchor="ctr">
                    <a:solidFill>
                      <a:srgbClr val="0070C0"/>
                    </a:solidFill>
                  </a:tcPr>
                </a:tc>
                <a:tc>
                  <a:txBody>
                    <a:bodyPr/>
                    <a:lstStyle/>
                    <a:p>
                      <a:pPr algn="ctr"/>
                      <a:r>
                        <a:rPr lang="en-US" sz="1200" dirty="0" smtClean="0"/>
                        <a:t>1989</a:t>
                      </a:r>
                      <a:endParaRPr lang="en-US" sz="1200" dirty="0"/>
                    </a:p>
                  </a:txBody>
                  <a:tcPr anchor="ctr">
                    <a:solidFill>
                      <a:srgbClr val="FFFFCC"/>
                    </a:solidFill>
                  </a:tcPr>
                </a:tc>
                <a:tc>
                  <a:txBody>
                    <a:bodyPr/>
                    <a:lstStyle/>
                    <a:p>
                      <a:endParaRPr lang="en-US" sz="1200" dirty="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4"/>
                  </a:ext>
                </a:extLst>
              </a:tr>
              <a:tr h="267695">
                <a:tc>
                  <a:txBody>
                    <a:bodyPr/>
                    <a:lstStyle/>
                    <a:p>
                      <a:pPr algn="ctr"/>
                      <a:r>
                        <a:rPr lang="en-US" sz="1200" b="0" smtClean="0">
                          <a:solidFill>
                            <a:schemeClr val="bg1"/>
                          </a:solidFill>
                        </a:rPr>
                        <a:t>ARMv3</a:t>
                      </a:r>
                      <a:endParaRPr lang="en-US" sz="1200" b="0">
                        <a:solidFill>
                          <a:schemeClr val="bg1"/>
                        </a:solidFill>
                      </a:endParaRPr>
                    </a:p>
                  </a:txBody>
                  <a:tcPr anchor="ctr">
                    <a:solidFill>
                      <a:srgbClr val="0070C0"/>
                    </a:solidFill>
                  </a:tcPr>
                </a:tc>
                <a:tc>
                  <a:txBody>
                    <a:bodyPr/>
                    <a:lstStyle/>
                    <a:p>
                      <a:pPr algn="ctr"/>
                      <a:r>
                        <a:rPr lang="en-US" sz="1200" dirty="0" smtClean="0"/>
                        <a:t>1991</a:t>
                      </a:r>
                      <a:endParaRPr lang="en-US" sz="1200" dirty="0"/>
                    </a:p>
                  </a:txBody>
                  <a:tcPr anchor="ctr">
                    <a:solidFill>
                      <a:srgbClr val="FFFFCC"/>
                    </a:solidFill>
                  </a:tcPr>
                </a:tc>
                <a:tc>
                  <a:txBody>
                    <a:bodyPr/>
                    <a:lstStyle/>
                    <a:p>
                      <a:endParaRPr lang="en-US" sz="1200" dirty="0"/>
                    </a:p>
                  </a:txBody>
                  <a:tcPr anchor="ctr">
                    <a:solidFill>
                      <a:srgbClr val="FFFFCC"/>
                    </a:solidFill>
                  </a:tcPr>
                </a:tc>
                <a:tc rowSpan="8">
                  <a:txBody>
                    <a:bodyPr/>
                    <a:lstStyle/>
                    <a:p>
                      <a:r>
                        <a:rPr lang="en-US" sz="1200" dirty="0" err="1" smtClean="0"/>
                        <a:t>13x32</a:t>
                      </a:r>
                      <a:endParaRPr lang="en-US" sz="1200" dirty="0"/>
                    </a:p>
                  </a:txBody>
                  <a:tcPr anchor="ctr">
                    <a:solidFill>
                      <a:srgbClr val="C9F5FF"/>
                    </a:solidFill>
                  </a:tcPr>
                </a:tc>
                <a:tc vMerge="1">
                  <a:txBody>
                    <a:bodyPr/>
                    <a:lstStyle/>
                    <a:p>
                      <a:pPr algn="ctr"/>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5"/>
                  </a:ext>
                </a:extLst>
              </a:tr>
              <a:tr h="267695">
                <a:tc>
                  <a:txBody>
                    <a:bodyPr/>
                    <a:lstStyle/>
                    <a:p>
                      <a:pPr algn="ctr"/>
                      <a:r>
                        <a:rPr lang="en-US" sz="1200" b="0" smtClean="0">
                          <a:solidFill>
                            <a:schemeClr val="bg1"/>
                          </a:solidFill>
                        </a:rPr>
                        <a:t>ARMv4</a:t>
                      </a:r>
                      <a:endParaRPr lang="en-US" sz="1200" b="0">
                        <a:solidFill>
                          <a:schemeClr val="bg1"/>
                        </a:solidFill>
                      </a:endParaRPr>
                    </a:p>
                  </a:txBody>
                  <a:tcPr anchor="ctr">
                    <a:solidFill>
                      <a:srgbClr val="0070C0"/>
                    </a:solidFill>
                  </a:tcPr>
                </a:tc>
                <a:tc>
                  <a:txBody>
                    <a:bodyPr/>
                    <a:lstStyle/>
                    <a:p>
                      <a:pPr algn="ctr"/>
                      <a:r>
                        <a:rPr lang="en-US" sz="1200" dirty="0" smtClean="0"/>
                        <a:t>1996</a:t>
                      </a:r>
                      <a:endParaRPr lang="en-US" sz="1200" dirty="0"/>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6"/>
                  </a:ext>
                </a:extLst>
              </a:tr>
              <a:tr h="267695">
                <a:tc rowSpan="2">
                  <a:txBody>
                    <a:bodyPr/>
                    <a:lstStyle/>
                    <a:p>
                      <a:pPr algn="ctr"/>
                      <a:r>
                        <a:rPr lang="en-US" sz="1200" b="0" dirty="0" err="1" smtClean="0">
                          <a:solidFill>
                            <a:schemeClr val="bg1"/>
                          </a:solidFill>
                        </a:rPr>
                        <a:t>ARMv5</a:t>
                      </a:r>
                      <a:endParaRPr lang="en-US" sz="1200" b="0" dirty="0">
                        <a:solidFill>
                          <a:schemeClr val="bg1"/>
                        </a:solidFill>
                      </a:endParaRPr>
                    </a:p>
                  </a:txBody>
                  <a:tcPr anchor="ctr">
                    <a:solidFill>
                      <a:srgbClr val="0070C0"/>
                    </a:solidFill>
                  </a:tcPr>
                </a:tc>
                <a:tc rowSpan="2">
                  <a:txBody>
                    <a:bodyPr/>
                    <a:lstStyle/>
                    <a:p>
                      <a:r>
                        <a:rPr lang="en-US" sz="1200" dirty="0" smtClean="0">
                          <a:solidFill>
                            <a:schemeClr val="bg1"/>
                          </a:solidFill>
                        </a:rPr>
                        <a:t>Year</a:t>
                      </a:r>
                      <a:endParaRPr lang="en-US" sz="1200" dirty="0">
                        <a:solidFill>
                          <a:schemeClr val="bg1"/>
                        </a:solidFill>
                      </a:endParaRPr>
                    </a:p>
                  </a:txBody>
                  <a:tcPr anchor="ctr">
                    <a:solidFill>
                      <a:srgbClr val="FFFFCC"/>
                    </a:solidFill>
                  </a:tcPr>
                </a:tc>
                <a:tc>
                  <a:txBody>
                    <a:bodyPr/>
                    <a:lstStyle/>
                    <a:p>
                      <a:pPr algn="ctr"/>
                      <a:r>
                        <a:rPr lang="en-US" sz="1200" b="1" dirty="0" smtClean="0"/>
                        <a:t>VFP(v1)</a:t>
                      </a:r>
                      <a:r>
                        <a:rPr lang="hu-HU" sz="1200" b="1" baseline="30000" dirty="0" smtClean="0"/>
                        <a:t>1</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sz="1200" dirty="0"/>
                    </a:p>
                  </a:txBody>
                  <a:tcPr anchor="ctr"/>
                </a:tc>
                <a:tc rowSpan="2">
                  <a:txBody>
                    <a:bodyPr/>
                    <a:lstStyle/>
                    <a:p>
                      <a:endParaRPr lang="en-US" sz="1200" dirty="0"/>
                    </a:p>
                  </a:txBody>
                  <a:tcPr anchor="ctr">
                    <a:solidFill>
                      <a:srgbClr val="F2F2F2"/>
                    </a:solidFill>
                  </a:tcPr>
                </a:tc>
                <a:tc rowSpan="2">
                  <a:txBody>
                    <a:bodyPr/>
                    <a:lstStyle/>
                    <a:p>
                      <a:pPr algn="ctr"/>
                      <a:r>
                        <a:rPr lang="hu-HU" sz="1200" b="0" dirty="0" smtClean="0">
                          <a:solidFill>
                            <a:srgbClr val="C00000"/>
                          </a:solidFill>
                        </a:rPr>
                        <a:t>FP register set</a:t>
                      </a:r>
                    </a:p>
                    <a:p>
                      <a:pPr algn="ctr"/>
                      <a:r>
                        <a:rPr lang="en-US" sz="1200" dirty="0" smtClean="0"/>
                        <a:t> </a:t>
                      </a:r>
                      <a:r>
                        <a:rPr lang="en-US" sz="1200" dirty="0" smtClean="0">
                          <a:solidFill>
                            <a:schemeClr val="tx1"/>
                          </a:solidFill>
                        </a:rPr>
                        <a:t>32x32/16x64</a:t>
                      </a:r>
                    </a:p>
                  </a:txBody>
                  <a:tcPr anchor="ctr">
                    <a:solidFill>
                      <a:schemeClr val="bg1">
                        <a:lumMod val="9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FP</a:t>
                      </a:r>
                      <a:r>
                        <a:rPr lang="hu-HU" sz="1200" dirty="0" smtClean="0"/>
                        <a:t> </a:t>
                      </a:r>
                      <a:r>
                        <a:rPr lang="en-US" sz="1200" dirty="0" smtClean="0"/>
                        <a:t>32/64</a:t>
                      </a:r>
                    </a:p>
                  </a:txBody>
                  <a:tcPr anchor="ctr">
                    <a:solidFill>
                      <a:schemeClr val="bg1">
                        <a:lumMod val="95000"/>
                      </a:schemeClr>
                    </a:solidFill>
                  </a:tcPr>
                </a:tc>
                <a:tc rowSpan="2">
                  <a:txBody>
                    <a:bodyPr/>
                    <a:lstStyle/>
                    <a:p>
                      <a:pPr algn="ctr"/>
                      <a:r>
                        <a:rPr lang="hu-HU" sz="1200" dirty="0" smtClean="0"/>
                        <a:t>FP 32/64</a:t>
                      </a:r>
                    </a:p>
                    <a:p>
                      <a:pPr algn="ctr"/>
                      <a:r>
                        <a:rPr lang="en-US" sz="1200" dirty="0" smtClean="0"/>
                        <a:t>Serially</a:t>
                      </a:r>
                      <a:r>
                        <a:rPr lang="hu-HU" sz="1200" dirty="0" smtClean="0"/>
                        <a:t> ex.</a:t>
                      </a:r>
                      <a:endParaRPr lang="en-US" sz="1200" dirty="0"/>
                    </a:p>
                  </a:txBody>
                  <a:tcPr anchor="ctr">
                    <a:solidFill>
                      <a:schemeClr val="bg1">
                        <a:lumMod val="95000"/>
                      </a:schemeClr>
                    </a:solidFill>
                  </a:tcPr>
                </a:tc>
                <a:extLst>
                  <a:ext uri="{0D108BD9-81ED-4DB2-BD59-A6C34878D82A}">
                    <a16:rowId xmlns:a16="http://schemas.microsoft.com/office/drawing/2014/main" val="10007"/>
                  </a:ext>
                </a:extLst>
              </a:tr>
              <a:tr h="267695">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VFP2</a:t>
                      </a:r>
                      <a:r>
                        <a:rPr lang="hu-HU" sz="1200" b="1" baseline="30000" dirty="0" smtClean="0"/>
                        <a:t>1</a:t>
                      </a:r>
                      <a:endParaRPr lang="en-US" sz="1200" b="1" baseline="30000" dirty="0" smtClean="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446158">
                <a:tc>
                  <a:txBody>
                    <a:bodyPr/>
                    <a:lstStyle/>
                    <a:p>
                      <a:pPr algn="ctr"/>
                      <a:r>
                        <a:rPr lang="en-US" sz="1200" b="0" smtClean="0">
                          <a:solidFill>
                            <a:schemeClr val="bg1"/>
                          </a:solidFill>
                        </a:rPr>
                        <a:t>ARMv6</a:t>
                      </a:r>
                      <a:endParaRPr lang="en-US" sz="1200" b="0">
                        <a:solidFill>
                          <a:schemeClr val="bg1"/>
                        </a:solidFill>
                      </a:endParaRPr>
                    </a:p>
                  </a:txBody>
                  <a:tcPr anchor="ctr">
                    <a:solidFill>
                      <a:srgbClr val="0070C0"/>
                    </a:solidFill>
                  </a:tcPr>
                </a:tc>
                <a:tc>
                  <a:txBody>
                    <a:bodyPr/>
                    <a:lstStyle/>
                    <a:p>
                      <a:endParaRPr lang="en-US" dirty="0"/>
                    </a:p>
                  </a:txBody>
                  <a:tcPr anchor="ctr">
                    <a:solidFill>
                      <a:srgbClr val="FFFFCC"/>
                    </a:solidFill>
                  </a:tcPr>
                </a:tc>
                <a:tc>
                  <a:txBody>
                    <a:bodyPr/>
                    <a:lstStyle/>
                    <a:p>
                      <a:pPr algn="ctr"/>
                      <a:r>
                        <a:rPr lang="en-US" sz="1200" b="1" dirty="0" smtClean="0"/>
                        <a:t>SIMD</a:t>
                      </a:r>
                      <a:endParaRPr lang="en-US" sz="1200" b="1" dirty="0"/>
                    </a:p>
                  </a:txBody>
                  <a:tcPr anchor="ctr">
                    <a:solidFill>
                      <a:srgbClr val="FFFFCC"/>
                    </a:solidFill>
                  </a:tcPr>
                </a:tc>
                <a:tc vMerge="1">
                  <a:txBody>
                    <a:bodyPr/>
                    <a:lstStyle/>
                    <a:p>
                      <a:endParaRPr lang="en-US"/>
                    </a:p>
                  </a:txBody>
                  <a:tcPr/>
                </a:tc>
                <a:tc vMerge="1">
                  <a:txBody>
                    <a:bodyPr/>
                    <a:lstStyle/>
                    <a:p>
                      <a:endParaRPr lang="en-US" dirty="0"/>
                    </a:p>
                  </a:txBody>
                  <a:tcPr anchor="ct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extLst>
                  <a:ext uri="{0D108BD9-81ED-4DB2-BD59-A6C34878D82A}">
                    <a16:rowId xmlns:a16="http://schemas.microsoft.com/office/drawing/2014/main" val="10009"/>
                  </a:ext>
                </a:extLst>
              </a:tr>
              <a:tr h="387004">
                <a:tc rowSpan="3">
                  <a:txBody>
                    <a:bodyPr/>
                    <a:lstStyle/>
                    <a:p>
                      <a:pPr algn="ctr"/>
                      <a:r>
                        <a:rPr lang="en-US" sz="1200" b="0" smtClean="0">
                          <a:solidFill>
                            <a:schemeClr val="bg1"/>
                          </a:solidFill>
                        </a:rPr>
                        <a:t>ARMv7</a:t>
                      </a:r>
                      <a:endParaRPr lang="en-US" sz="1200" b="0">
                        <a:solidFill>
                          <a:schemeClr val="bg1"/>
                        </a:solidFill>
                      </a:endParaRPr>
                    </a:p>
                  </a:txBody>
                  <a:tcPr anchor="ctr">
                    <a:solidFill>
                      <a:srgbClr val="0070C0"/>
                    </a:solidFill>
                  </a:tcPr>
                </a:tc>
                <a:tc rowSpan="3">
                  <a:txBody>
                    <a:bodyPr/>
                    <a:lstStyle/>
                    <a:p>
                      <a:pPr algn="ctr"/>
                      <a:endParaRPr lang="en-US" sz="1200" dirty="0" smtClean="0"/>
                    </a:p>
                    <a:p>
                      <a:pPr algn="ctr"/>
                      <a:r>
                        <a:rPr lang="en-US" sz="1200" dirty="0" smtClean="0"/>
                        <a:t>2005</a:t>
                      </a:r>
                      <a:endParaRPr lang="en-US" sz="1200" dirty="0"/>
                    </a:p>
                    <a:p>
                      <a:pPr algn="ctr"/>
                      <a:endParaRPr lang="en-US" sz="1200" dirty="0"/>
                    </a:p>
                  </a:txBody>
                  <a:tcPr anchor="ctr">
                    <a:solidFill>
                      <a:srgbClr val="FFFFCC"/>
                    </a:solidFill>
                  </a:tcPr>
                </a:tc>
                <a:tc>
                  <a:txBody>
                    <a:bodyPr/>
                    <a:lstStyle/>
                    <a:p>
                      <a:pPr algn="ctr"/>
                      <a:r>
                        <a:rPr lang="en-US" sz="1200" b="1" dirty="0" smtClean="0"/>
                        <a:t>VFPv3</a:t>
                      </a:r>
                      <a:r>
                        <a:rPr lang="hu-HU" sz="1200" b="1" baseline="30000" dirty="0" smtClean="0"/>
                        <a:t>2</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dirty="0"/>
                    </a:p>
                  </a:txBody>
                  <a:tcPr anchor="ctr">
                    <a:solidFill>
                      <a:srgbClr val="F2F2F2"/>
                    </a:solidFill>
                  </a:tcPr>
                </a:tc>
                <a:tc rowSpan="2">
                  <a:txBody>
                    <a:bodyPr/>
                    <a:lstStyle/>
                    <a:p>
                      <a:pPr algn="ctr"/>
                      <a:r>
                        <a:rPr lang="hu-HU" sz="1200" dirty="0" smtClean="0">
                          <a:solidFill>
                            <a:srgbClr val="C00000"/>
                          </a:solidFill>
                        </a:rPr>
                        <a:t>Adv. SIMD and FP register set</a:t>
                      </a:r>
                    </a:p>
                    <a:p>
                      <a:pPr algn="ctr"/>
                      <a:r>
                        <a:rPr lang="en-US" sz="1200" dirty="0" smtClean="0">
                          <a:solidFill>
                            <a:schemeClr val="tx1"/>
                          </a:solidFill>
                        </a:rPr>
                        <a:t>32x64</a:t>
                      </a:r>
                      <a:r>
                        <a:rPr lang="hu-HU" sz="1200" dirty="0" smtClean="0">
                          <a:solidFill>
                            <a:schemeClr val="tx1"/>
                          </a:solidFill>
                        </a:rPr>
                        <a:t> or 16X128</a:t>
                      </a:r>
                      <a:endParaRPr lang="en-US" sz="1200" dirty="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smtClean="0">
                          <a:ln>
                            <a:noFill/>
                          </a:ln>
                          <a:solidFill>
                            <a:srgbClr val="000000"/>
                          </a:solidFill>
                          <a:effectLst/>
                          <a:uLnTx/>
                          <a:uFillTx/>
                          <a:latin typeface="+mn-lt"/>
                        </a:rPr>
                        <a:t>16</a:t>
                      </a:r>
                      <a:r>
                        <a:rPr kumimoji="0" lang="hu-HU" sz="1200" b="0" i="0" u="none" strike="noStrike" kern="1200" cap="none" spc="0" normalizeH="0" baseline="30000" noProof="0" dirty="0" smtClean="0">
                          <a:ln>
                            <a:noFill/>
                          </a:ln>
                          <a:solidFill>
                            <a:srgbClr val="000000"/>
                          </a:solidFill>
                          <a:effectLst/>
                          <a:uLnTx/>
                          <a:uFillTx/>
                          <a:latin typeface="+mn-lt"/>
                        </a:rPr>
                        <a:t>4</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rowSpan="2">
                  <a:txBody>
                    <a:bodyPr/>
                    <a:lstStyle/>
                    <a:p>
                      <a:pPr algn="ctr"/>
                      <a:r>
                        <a:rPr lang="hu-HU" sz="1200" dirty="0" smtClean="0"/>
                        <a:t>FP 16</a:t>
                      </a:r>
                      <a:r>
                        <a:rPr lang="hu-HU" sz="1200" baseline="30000" dirty="0" smtClean="0"/>
                        <a:t>4</a:t>
                      </a:r>
                      <a:r>
                        <a:rPr lang="hu-HU" sz="1200" dirty="0" smtClean="0"/>
                        <a:t>/32/64</a:t>
                      </a:r>
                    </a:p>
                    <a:p>
                      <a:pPr algn="ctr"/>
                      <a:r>
                        <a:rPr lang="en-US" sz="1200" dirty="0" smtClean="0"/>
                        <a:t>Serially</a:t>
                      </a:r>
                    </a:p>
                    <a:p>
                      <a:pPr algn="ctr"/>
                      <a:r>
                        <a:rPr lang="en-US" sz="1200" dirty="0" smtClean="0"/>
                        <a:t>executed</a:t>
                      </a:r>
                      <a:endParaRPr lang="en-US" sz="1200" dirty="0"/>
                    </a:p>
                  </a:txBody>
                  <a:tcPr anchor="ctr">
                    <a:solidFill>
                      <a:srgbClr val="F2F2F2"/>
                    </a:solidFill>
                  </a:tcPr>
                </a:tc>
                <a:extLst>
                  <a:ext uri="{0D108BD9-81ED-4DB2-BD59-A6C34878D82A}">
                    <a16:rowId xmlns:a16="http://schemas.microsoft.com/office/drawing/2014/main" val="10010"/>
                  </a:ext>
                </a:extLst>
              </a:tr>
              <a:tr h="416080">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VFPv4</a:t>
                      </a:r>
                      <a:r>
                        <a:rPr lang="hu-HU" sz="1200" b="1" baseline="30000" dirty="0" smtClean="0"/>
                        <a:t>2,3,4</a:t>
                      </a:r>
                      <a:endParaRPr lang="en-US" sz="1200" b="1" baseline="30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err="1" smtClean="0">
                          <a:ln>
                            <a:noFill/>
                          </a:ln>
                          <a:solidFill>
                            <a:srgbClr val="000000"/>
                          </a:solidFill>
                          <a:effectLst/>
                          <a:uLnTx/>
                          <a:uFillTx/>
                          <a:latin typeface="+mn-lt"/>
                        </a:rPr>
                        <a:t>FMA</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extLst>
                  <a:ext uri="{0D108BD9-81ED-4DB2-BD59-A6C34878D82A}">
                    <a16:rowId xmlns:a16="http://schemas.microsoft.com/office/drawing/2014/main" val="10011"/>
                  </a:ext>
                </a:extLst>
              </a:tr>
              <a:tr h="803084">
                <a:tc vMerge="1">
                  <a:txBody>
                    <a:bodyPr/>
                    <a:lstStyle/>
                    <a:p>
                      <a:endParaRPr lang="en-US"/>
                    </a:p>
                  </a:txBody>
                  <a:tcPr/>
                </a:tc>
                <a:tc vMerge="1">
                  <a:txBody>
                    <a:bodyPr/>
                    <a:lstStyle/>
                    <a:p>
                      <a:endParaRPr lang="en-US"/>
                    </a:p>
                  </a:txBody>
                  <a:tcPr/>
                </a:tc>
                <a:tc>
                  <a:txBody>
                    <a:bodyPr/>
                    <a:lstStyle/>
                    <a:p>
                      <a:pPr algn="ctr">
                        <a:spcAft>
                          <a:spcPts val="200"/>
                        </a:spcAft>
                      </a:pPr>
                      <a:r>
                        <a:rPr lang="en-US" sz="1200" b="1" dirty="0" smtClean="0"/>
                        <a:t>Adv. SIMD</a:t>
                      </a:r>
                      <a:endParaRPr lang="hu-HU" sz="1200" b="1" dirty="0" smtClean="0"/>
                    </a:p>
                    <a:p>
                      <a:pPr algn="ctr">
                        <a:spcAft>
                          <a:spcPts val="200"/>
                        </a:spcAft>
                      </a:pPr>
                      <a:r>
                        <a:rPr lang="hu-HU" sz="1200" b="1" dirty="0" smtClean="0"/>
                        <a:t>(NEON)</a:t>
                      </a:r>
                      <a:r>
                        <a:rPr lang="hu-HU" sz="1200" b="1" baseline="30000" dirty="0" smtClean="0"/>
                        <a:t>4,5</a:t>
                      </a:r>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CCE9AD"/>
                    </a:solidFill>
                  </a:tcPr>
                </a:tc>
                <a:tc>
                  <a:txBody>
                    <a:bodyPr/>
                    <a:lstStyle/>
                    <a:p>
                      <a:pPr algn="ctr"/>
                      <a:r>
                        <a:rPr lang="en-US" sz="1200" dirty="0" smtClean="0">
                          <a:solidFill>
                            <a:schemeClr val="tx1"/>
                          </a:solidFill>
                        </a:rPr>
                        <a:t>32x64</a:t>
                      </a:r>
                      <a:r>
                        <a:rPr lang="hu-HU" sz="1200" dirty="0" smtClean="0">
                          <a:solidFill>
                            <a:schemeClr val="tx1"/>
                          </a:solidFill>
                        </a:rPr>
                        <a:t> or</a:t>
                      </a:r>
                      <a:r>
                        <a:rPr lang="en-US" sz="1200" dirty="0" smtClean="0">
                          <a:solidFill>
                            <a:schemeClr val="tx1"/>
                          </a:solidFill>
                        </a:rPr>
                        <a:t>16x128</a:t>
                      </a:r>
                      <a:endParaRPr lang="en-US" sz="1200" dirty="0">
                        <a:solidFill>
                          <a:schemeClr val="tx1"/>
                        </a:solidFill>
                      </a:endParaRPr>
                    </a:p>
                  </a:txBody>
                  <a:tcPr anchor="ctr">
                    <a:solidFill>
                      <a:srgbClr val="CCE9AD"/>
                    </a:solidFill>
                  </a:tcPr>
                </a:tc>
                <a:tc>
                  <a:txBody>
                    <a:bodyPr/>
                    <a:lstStyle/>
                    <a:p>
                      <a:pPr algn="ctr"/>
                      <a:endParaRPr lang="en-US" sz="1200" dirty="0"/>
                    </a:p>
                  </a:txBody>
                  <a:tcPr anchor="ctr">
                    <a:solidFill>
                      <a:srgbClr val="CCE9AD"/>
                    </a:solidFill>
                  </a:tcPr>
                </a:tc>
                <a:tc>
                  <a:txBody>
                    <a:bodyPr/>
                    <a:lstStyle/>
                    <a:p>
                      <a:pPr algn="ctr"/>
                      <a:r>
                        <a:rPr lang="en-US" sz="1200" dirty="0" smtClean="0"/>
                        <a:t>64/128-bit wide</a:t>
                      </a:r>
                    </a:p>
                    <a:p>
                      <a:pPr algn="ctr"/>
                      <a:r>
                        <a:rPr lang="en-US" sz="1200" dirty="0" smtClean="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 </a:t>
                      </a:r>
                      <a:r>
                        <a:rPr kumimoji="0" lang="hu-HU" sz="1200" b="0" i="0" u="none" strike="noStrike" kern="1200" cap="none" spc="0" normalizeH="0" baseline="0" noProof="0" dirty="0" smtClean="0">
                          <a:ln>
                            <a:noFill/>
                          </a:ln>
                          <a:solidFill>
                            <a:srgbClr val="000000"/>
                          </a:solidFill>
                          <a:effectLst/>
                          <a:uLnTx/>
                          <a:uFillTx/>
                          <a:latin typeface="+mn-lt"/>
                        </a:rPr>
                        <a:t>1</a:t>
                      </a:r>
                      <a:r>
                        <a:rPr kumimoji="0" lang="en-US" sz="1200" b="0" i="0" u="none" strike="noStrike" kern="1200" cap="none" spc="0" normalizeH="0" baseline="0" noProof="0" dirty="0" smtClean="0">
                          <a:ln>
                            <a:noFill/>
                          </a:ln>
                          <a:solidFill>
                            <a:srgbClr val="000000"/>
                          </a:solidFill>
                          <a:effectLst/>
                          <a:uLnTx/>
                          <a:uFillTx/>
                          <a:latin typeface="+mn-lt"/>
                        </a:rPr>
                        <a:t>6</a:t>
                      </a:r>
                      <a:r>
                        <a:rPr kumimoji="0" lang="hu-HU" sz="1200" b="0" i="0" u="none" strike="noStrike" kern="1200" cap="none" spc="0" normalizeH="0" baseline="30000" noProof="0" dirty="0" smtClean="0">
                          <a:ln>
                            <a:noFill/>
                          </a:ln>
                          <a:solidFill>
                            <a:srgbClr val="000000"/>
                          </a:solidFill>
                          <a:effectLst/>
                          <a:uLnTx/>
                          <a:uFillTx/>
                          <a:latin typeface="+mn-lt"/>
                        </a:rPr>
                        <a:t>5</a:t>
                      </a:r>
                      <a:r>
                        <a:rPr kumimoji="0" lang="en-US" sz="1200" b="0" i="0" u="none" strike="noStrike" kern="1200" cap="none" spc="0" normalizeH="0" baseline="0" noProof="0" dirty="0" smtClean="0">
                          <a:ln>
                            <a:noFill/>
                          </a:ln>
                          <a:solidFill>
                            <a:srgbClr val="000000"/>
                          </a:solidFill>
                          <a:effectLst/>
                          <a:uLnTx/>
                          <a:uFillTx/>
                          <a:latin typeface="+mn-lt"/>
                        </a:rPr>
                        <a:t>/32</a:t>
                      </a:r>
                      <a:r>
                        <a:rPr kumimoji="0" lang="hu-HU" sz="1200" b="0" i="0" u="none" strike="noStrike" kern="1200" cap="none" spc="0" normalizeH="0" baseline="0" noProof="0" dirty="0" smtClean="0">
                          <a:ln>
                            <a:noFill/>
                          </a:ln>
                          <a:solidFill>
                            <a:srgbClr val="000000"/>
                          </a:solidFill>
                          <a:effectLst/>
                          <a:uLnTx/>
                          <a:uFillTx/>
                          <a:latin typeface="+mn-lt"/>
                        </a:rPr>
                        <a:t>/64</a:t>
                      </a:r>
                      <a:r>
                        <a:rPr kumimoji="0" lang="en-US" sz="1200" b="0" i="0" u="none" strike="noStrike" kern="1200" cap="none" spc="0" normalizeH="0" baseline="0" noProof="0" dirty="0" smtClean="0">
                          <a:ln>
                            <a:noFill/>
                          </a:ln>
                          <a:solidFill>
                            <a:srgbClr val="000000"/>
                          </a:solidFill>
                          <a:effectLst/>
                          <a:uLnTx/>
                          <a:uFillTx/>
                          <a:latin typeface="+mn-lt"/>
                        </a:rPr>
                        <a:t> </a:t>
                      </a:r>
                      <a:r>
                        <a:rPr kumimoji="0" lang="hu-HU" sz="1200" b="0" i="0" u="none" strike="noStrike" kern="1200" cap="none" spc="0" normalizeH="0" baseline="0" noProof="0" dirty="0" smtClean="0">
                          <a:ln>
                            <a:noFill/>
                          </a:ln>
                          <a:solidFill>
                            <a:srgbClr val="000000"/>
                          </a:solidFill>
                          <a:effectLst/>
                          <a:uLnTx/>
                          <a:uFillTx/>
                          <a:latin typeface="+mn-lt"/>
                        </a:rPr>
                        <a:t>+FMA</a:t>
                      </a:r>
                      <a:r>
                        <a:rPr kumimoji="0" lang="hu-HU" sz="1200" b="0" i="0" u="none" strike="noStrike" kern="1200" cap="none" spc="0" normalizeH="0" baseline="30000" noProof="0" dirty="0" smtClean="0">
                          <a:ln>
                            <a:noFill/>
                          </a:ln>
                          <a:solidFill>
                            <a:srgbClr val="000000"/>
                          </a:solidFill>
                          <a:effectLst/>
                          <a:uLnTx/>
                          <a:uFillTx/>
                          <a:latin typeface="+mn-lt"/>
                        </a:rPr>
                        <a:t>5</a:t>
                      </a:r>
                      <a:endParaRPr lang="en-US" sz="1200" baseline="30000" dirty="0" smtClean="0"/>
                    </a:p>
                  </a:txBody>
                  <a:tcPr anchor="ctr">
                    <a:solidFill>
                      <a:srgbClr val="CCE9AD"/>
                    </a:solidFill>
                  </a:tcPr>
                </a:tc>
                <a:extLst>
                  <a:ext uri="{0D108BD9-81ED-4DB2-BD59-A6C34878D82A}">
                    <a16:rowId xmlns:a16="http://schemas.microsoft.com/office/drawing/2014/main" val="10012"/>
                  </a:ext>
                </a:extLst>
              </a:tr>
              <a:tr h="468560">
                <a:tc rowSpan="2">
                  <a:txBody>
                    <a:bodyPr/>
                    <a:lstStyle/>
                    <a:p>
                      <a:pPr algn="ctr"/>
                      <a:r>
                        <a:rPr lang="en-US" sz="1200" b="0" smtClean="0">
                          <a:solidFill>
                            <a:schemeClr val="bg1"/>
                          </a:solidFill>
                        </a:rPr>
                        <a:t>ARMv8</a:t>
                      </a:r>
                      <a:endParaRPr lang="en-US" sz="1200" b="0">
                        <a:solidFill>
                          <a:schemeClr val="bg1"/>
                        </a:solidFill>
                      </a:endParaRPr>
                    </a:p>
                  </a:txBody>
                  <a:tcPr anchor="ctr">
                    <a:solidFill>
                      <a:srgbClr val="0070C0"/>
                    </a:solidFill>
                  </a:tcPr>
                </a:tc>
                <a:tc rowSpan="2">
                  <a:txBody>
                    <a:bodyPr/>
                    <a:lstStyle/>
                    <a:p>
                      <a:pPr algn="ctr"/>
                      <a:r>
                        <a:rPr lang="en-US" sz="1200" dirty="0" smtClean="0"/>
                        <a:t>2012</a:t>
                      </a:r>
                      <a:endParaRPr lang="en-US" sz="1200" dirty="0"/>
                    </a:p>
                  </a:txBody>
                  <a:tcPr anchor="ctr">
                    <a:solidFill>
                      <a:srgbClr val="FFFFCC"/>
                    </a:solidFill>
                  </a:tcPr>
                </a:tc>
                <a:tc>
                  <a:txBody>
                    <a:bodyPr/>
                    <a:lstStyle/>
                    <a:p>
                      <a:pPr algn="ctr"/>
                      <a:r>
                        <a:rPr lang="en-US" sz="1200" b="1" dirty="0" smtClean="0"/>
                        <a:t>AArch32</a:t>
                      </a:r>
                      <a:endParaRPr lang="en-US" sz="1200" b="1" dirty="0"/>
                    </a:p>
                  </a:txBody>
                  <a:tcPr anchor="ctr">
                    <a:solidFill>
                      <a:srgbClr val="FFFFCC"/>
                    </a:solidFill>
                  </a:tcPr>
                </a:tc>
                <a:tc rowSpan="2">
                  <a:txBody>
                    <a:bodyPr/>
                    <a:lstStyle/>
                    <a:p>
                      <a:pPr algn="ctr"/>
                      <a:r>
                        <a:rPr lang="en-US" sz="1200" smtClean="0"/>
                        <a:t>31x64</a:t>
                      </a:r>
                      <a:endParaRPr lang="en-US" sz="1200"/>
                    </a:p>
                  </a:txBody>
                  <a:tcPr anchor="ctr">
                    <a:solidFill>
                      <a:srgbClr val="C9F5FF"/>
                    </a:solidFill>
                  </a:tcPr>
                </a:tc>
                <a:tc rowSpan="2">
                  <a:txBody>
                    <a:bodyPr/>
                    <a:lstStyle/>
                    <a:p>
                      <a:pPr algn="ctr"/>
                      <a:r>
                        <a:rPr lang="en-US" sz="1200" smtClean="0"/>
                        <a:t>FX32/64</a:t>
                      </a:r>
                      <a:endParaRPr lang="en-US" sz="1200"/>
                    </a:p>
                  </a:txBody>
                  <a:tcPr anchor="ctr">
                    <a:solidFill>
                      <a:srgbClr val="C9F5FF"/>
                    </a:solidFill>
                  </a:tcP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32x64</a:t>
                      </a:r>
                      <a:r>
                        <a:rPr lang="hu-HU" sz="1200" kern="120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16x128</a:t>
                      </a:r>
                      <a:endParaRPr lang="en-US" sz="1200" kern="1200" dirty="0">
                        <a:solidFill>
                          <a:schemeClr val="tx1"/>
                        </a:solidFill>
                        <a:latin typeface="+mn-lt"/>
                        <a:ea typeface="+mn-ea"/>
                        <a:cs typeface="+mn-cs"/>
                      </a:endParaRPr>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FP</a:t>
                      </a:r>
                      <a:endParaRPr lang="hu-HU" sz="1200" kern="1200" dirty="0" smtClean="0">
                        <a:solidFill>
                          <a:schemeClr val="tx1"/>
                        </a:solidFill>
                        <a:latin typeface="+mn-lt"/>
                        <a:ea typeface="+mn-ea"/>
                        <a:cs typeface="+mn-cs"/>
                      </a:endParaRPr>
                    </a:p>
                    <a:p>
                      <a:pPr marL="0" algn="ctr" defTabSz="914400" rtl="0" eaLnBrk="1" latinLnBrk="0" hangingPunct="1"/>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3BDAFF"/>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3BDAFF"/>
                    </a:solidFill>
                  </a:tcPr>
                </a:tc>
                <a:extLst>
                  <a:ext uri="{0D108BD9-81ED-4DB2-BD59-A6C34878D82A}">
                    <a16:rowId xmlns:a16="http://schemas.microsoft.com/office/drawing/2014/main" val="10013"/>
                  </a:ext>
                </a:extLst>
              </a:tr>
              <a:tr h="675075">
                <a:tc vMerge="1">
                  <a:txBody>
                    <a:bodyPr/>
                    <a:lstStyle/>
                    <a:p>
                      <a:endParaRPr lang="en-US"/>
                    </a:p>
                  </a:txBody>
                  <a:tcPr/>
                </a:tc>
                <a:tc vMerge="1">
                  <a:txBody>
                    <a:bodyPr/>
                    <a:lstStyle/>
                    <a:p>
                      <a:endParaRPr lang="en-US"/>
                    </a:p>
                  </a:txBody>
                  <a:tcPr/>
                </a:tc>
                <a:tc>
                  <a:txBody>
                    <a:bodyPr/>
                    <a:lstStyle/>
                    <a:p>
                      <a:pPr algn="ctr"/>
                      <a:r>
                        <a:rPr lang="en-US" sz="1200" b="1" dirty="0" smtClean="0"/>
                        <a:t>AArch64</a:t>
                      </a:r>
                      <a:endParaRPr lang="en-US" sz="1200" b="1" dirty="0"/>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32/64-bit</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w</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ide</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 FX8/16/32</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txBody>
                  <a:tcPr anchor="ctr">
                    <a:solidFill>
                      <a:srgbClr val="FFCDDE"/>
                    </a:solidFill>
                  </a:tcPr>
                </a:tc>
                <a:tc>
                  <a:txBody>
                    <a:bodyPr/>
                    <a:lstStyle/>
                    <a:p>
                      <a:pPr marL="0" algn="ctr" defTabSz="914400" rtl="0" eaLnBrk="1" latinLnBrk="0" hangingPunct="1"/>
                      <a:r>
                        <a:rPr lang="hu-HU" sz="1200" kern="1200" dirty="0" smtClean="0">
                          <a:solidFill>
                            <a:srgbClr val="C00000"/>
                          </a:solidFill>
                          <a:latin typeface="+mn-lt"/>
                          <a:ea typeface="+mn-ea"/>
                          <a:cs typeface="+mn-cs"/>
                        </a:rPr>
                        <a:t>SIMD and FP</a:t>
                      </a:r>
                    </a:p>
                    <a:p>
                      <a:pPr marL="0" algn="ctr" defTabSz="914400" rtl="0" eaLnBrk="1" latinLnBrk="0" hangingPunct="1"/>
                      <a:r>
                        <a:rPr lang="hu-HU" sz="1200" kern="1200" dirty="0" smtClean="0">
                          <a:solidFill>
                            <a:srgbClr val="C00000"/>
                          </a:solidFill>
                          <a:latin typeface="+mn-lt"/>
                          <a:ea typeface="+mn-ea"/>
                          <a:cs typeface="+mn-cs"/>
                        </a:rPr>
                        <a:t>register set</a:t>
                      </a:r>
                    </a:p>
                    <a:p>
                      <a:pPr marL="0" algn="ctr" defTabSz="914400" rtl="0" eaLnBrk="1" latinLnBrk="0" hangingPunct="1"/>
                      <a:r>
                        <a:rPr lang="en-US" sz="1200" kern="1200" dirty="0" smtClean="0">
                          <a:solidFill>
                            <a:schemeClr val="tx1"/>
                          </a:solidFill>
                          <a:latin typeface="+mn-lt"/>
                          <a:ea typeface="+mn-ea"/>
                          <a:cs typeface="+mn-cs"/>
                        </a:rPr>
                        <a:t>32x128</a:t>
                      </a:r>
                      <a:endParaRPr lang="en-US" sz="1200" kern="1200" dirty="0">
                        <a:solidFill>
                          <a:schemeClr val="tx1"/>
                        </a:solidFill>
                        <a:latin typeface="+mn-lt"/>
                        <a:ea typeface="+mn-ea"/>
                        <a:cs typeface="+mn-cs"/>
                      </a:endParaRPr>
                    </a:p>
                  </a:txBody>
                  <a:tcPr anchor="ctr">
                    <a:solidFill>
                      <a:srgbClr val="FFCDDE"/>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FX 8/…/64 </a:t>
                      </a:r>
                    </a:p>
                    <a:p>
                      <a:pPr marL="0" algn="ctr" defTabSz="914400" rtl="0" eaLnBrk="1" latinLnBrk="0" hangingPunct="1"/>
                      <a:r>
                        <a:rPr lang="en-US" sz="1200" kern="1200" dirty="0" smtClean="0">
                          <a:solidFill>
                            <a:schemeClr val="tx1"/>
                          </a:solidFill>
                          <a:latin typeface="+mn-lt"/>
                          <a:ea typeface="+mn-ea"/>
                          <a:cs typeface="+mn-cs"/>
                        </a:rPr>
                        <a:t>FP </a:t>
                      </a:r>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FFCDDE"/>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FFCDDE"/>
                    </a:solidFill>
                  </a:tcPr>
                </a:tc>
                <a:extLst>
                  <a:ext uri="{0D108BD9-81ED-4DB2-BD59-A6C34878D82A}">
                    <a16:rowId xmlns:a16="http://schemas.microsoft.com/office/drawing/2014/main" val="10014"/>
                  </a:ext>
                </a:extLst>
              </a:tr>
            </a:tbl>
          </a:graphicData>
        </a:graphic>
      </p:graphicFrame>
      <p:sp>
        <p:nvSpPr>
          <p:cNvPr id="9" name="TextBox 8"/>
          <p:cNvSpPr txBox="1"/>
          <p:nvPr/>
        </p:nvSpPr>
        <p:spPr>
          <a:xfrm>
            <a:off x="74102" y="506833"/>
            <a:ext cx="8857874" cy="369332"/>
          </a:xfrm>
          <a:prstGeom prst="rect">
            <a:avLst/>
          </a:prstGeom>
          <a:noFill/>
        </p:spPr>
        <p:txBody>
          <a:bodyPr wrap="none" rtlCol="0">
            <a:spAutoFit/>
          </a:bodyPr>
          <a:lstStyle/>
          <a:p>
            <a:r>
              <a:rPr lang="en-US" dirty="0" smtClean="0">
                <a:solidFill>
                  <a:srgbClr val="333399"/>
                </a:solidFill>
              </a:rPr>
              <a:t>ISA extensions introduced to enhance compute capabilities (until 2012) </a:t>
            </a:r>
            <a:endParaRPr lang="en-US" dirty="0">
              <a:solidFill>
                <a:srgbClr val="333399"/>
              </a:solidFill>
            </a:endParaRPr>
          </a:p>
        </p:txBody>
      </p:sp>
      <p:sp>
        <p:nvSpPr>
          <p:cNvPr id="13"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5</a:t>
            </a:r>
            <a:r>
              <a:rPr lang="hu-HU" dirty="0">
                <a:solidFill>
                  <a:srgbClr val="FFFFFF"/>
                </a:solidFill>
              </a:rPr>
              <a:t>)</a:t>
            </a:r>
            <a:endParaRPr lang="en-US" dirty="0">
              <a:solidFill>
                <a:srgbClr val="FFFFFF"/>
              </a:solidFill>
            </a:endParaRPr>
          </a:p>
        </p:txBody>
      </p:sp>
      <p:sp>
        <p:nvSpPr>
          <p:cNvPr id="2" name="Rectangle 1"/>
          <p:cNvSpPr/>
          <p:nvPr/>
        </p:nvSpPr>
        <p:spPr bwMode="auto">
          <a:xfrm>
            <a:off x="2670639" y="1088740"/>
            <a:ext cx="2468880" cy="5715635"/>
          </a:xfrm>
          <a:prstGeom prst="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60745422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9235"/>
            <a:ext cx="88438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46</a:t>
            </a:r>
            <a:r>
              <a:rPr lang="en-US" dirty="0" smtClean="0">
                <a:solidFill>
                  <a:srgbClr val="000000"/>
                </a:solidFill>
              </a:rPr>
              <a:t>]: </a:t>
            </a:r>
            <a:r>
              <a:rPr lang="hu-HU" dirty="0" smtClean="0">
                <a:solidFill>
                  <a:srgbClr val="000000"/>
                </a:solidFill>
              </a:rPr>
              <a:t>Goto H., </a:t>
            </a:r>
            <a:r>
              <a:rPr lang="hu-HU" dirty="0"/>
              <a:t>N</a:t>
            </a:r>
            <a:r>
              <a:rPr lang="en-US" dirty="0" err="1" smtClean="0"/>
              <a:t>ew</a:t>
            </a:r>
            <a:r>
              <a:rPr lang="en-US" dirty="0" smtClean="0"/>
              <a:t> </a:t>
            </a:r>
            <a:r>
              <a:rPr lang="en-US" dirty="0"/>
              <a:t>design of mid-range CPU that ARM has announced "Cortex-A12</a:t>
            </a:r>
            <a:r>
              <a:rPr lang="en-US" dirty="0" smtClean="0"/>
              <a:t>"</a:t>
            </a:r>
            <a:r>
              <a:rPr lang="hu-HU" dirty="0" smtClean="0">
                <a:solidFill>
                  <a:srgbClr val="000000"/>
                </a:solidFill>
              </a:rPr>
              <a:t>, PC Watch,</a:t>
            </a:r>
          </a:p>
          <a:p>
            <a:r>
              <a:rPr lang="hu-HU" dirty="0">
                <a:solidFill>
                  <a:srgbClr val="000000"/>
                </a:solidFill>
              </a:rPr>
              <a:t> </a:t>
            </a:r>
            <a:r>
              <a:rPr lang="hu-HU" dirty="0" smtClean="0">
                <a:solidFill>
                  <a:srgbClr val="000000"/>
                </a:solidFill>
              </a:rPr>
              <a:t>         June 4 2013, </a:t>
            </a:r>
            <a:r>
              <a:rPr lang="en-US" dirty="0"/>
              <a:t>http://</a:t>
            </a:r>
            <a:r>
              <a:rPr lang="en-US" dirty="0" smtClean="0"/>
              <a:t>pc.watch.impress.co.jp/docs/column/kaigai/20130604_602106.html</a:t>
            </a:r>
            <a:endParaRPr lang="en-US" dirty="0"/>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smtClean="0">
                <a:solidFill>
                  <a:srgbClr val="000000"/>
                </a:solidFill>
              </a:rPr>
              <a:t>[</a:t>
            </a:r>
            <a:r>
              <a:rPr lang="hu-HU" sz="1400" smtClean="0">
                <a:solidFill>
                  <a:srgbClr val="000000"/>
                </a:solidFill>
              </a:rPr>
              <a:t>45</a:t>
            </a:r>
            <a:r>
              <a:rPr lang="en-US" sz="1400" smtClean="0">
                <a:solidFill>
                  <a:srgbClr val="000000"/>
                </a:solidFill>
              </a:rPr>
              <a:t>]: </a:t>
            </a:r>
            <a:r>
              <a:rPr lang="hu-HU" sz="1400"/>
              <a:t>Cortex-A7 </a:t>
            </a:r>
            <a:r>
              <a:rPr lang="hu-HU" sz="1400" err="1" smtClean="0"/>
              <a:t>Processor</a:t>
            </a:r>
            <a:r>
              <a:rPr lang="hu-HU" sz="1400" smtClean="0">
                <a:solidFill>
                  <a:srgbClr val="000000"/>
                </a:solidFill>
              </a:rPr>
              <a:t>, </a:t>
            </a:r>
            <a:r>
              <a:rPr lang="hu-HU" sz="1400">
                <a:solidFill>
                  <a:srgbClr val="000000"/>
                </a:solidFill>
              </a:rPr>
              <a:t>ARM </a:t>
            </a:r>
            <a:r>
              <a:rPr lang="hu-HU" sz="1400" err="1">
                <a:solidFill>
                  <a:srgbClr val="000000"/>
                </a:solidFill>
              </a:rPr>
              <a:t>Cortex-A</a:t>
            </a:r>
            <a:r>
              <a:rPr lang="hu-HU" sz="1400">
                <a:solidFill>
                  <a:srgbClr val="000000"/>
                </a:solidFill>
              </a:rPr>
              <a:t> </a:t>
            </a:r>
            <a:r>
              <a:rPr lang="hu-HU" sz="1400" smtClean="0">
                <a:solidFill>
                  <a:srgbClr val="000000"/>
                </a:solidFill>
              </a:rPr>
              <a:t>Series,</a:t>
            </a:r>
          </a:p>
          <a:p>
            <a:pPr fontAlgn="base">
              <a:spcBef>
                <a:spcPct val="0"/>
              </a:spcBef>
              <a:spcAft>
                <a:spcPct val="0"/>
              </a:spcAft>
            </a:pPr>
            <a:r>
              <a:rPr lang="hu-HU" sz="1400">
                <a:solidFill>
                  <a:srgbClr val="000000"/>
                </a:solidFill>
              </a:rPr>
              <a:t> </a:t>
            </a:r>
            <a:r>
              <a:rPr lang="hu-HU" sz="1400" smtClean="0">
                <a:solidFill>
                  <a:srgbClr val="000000"/>
                </a:solidFill>
              </a:rPr>
              <a:t>         http</a:t>
            </a:r>
            <a:r>
              <a:rPr lang="hu-HU" sz="1400">
                <a:solidFill>
                  <a:srgbClr val="000000"/>
                </a:solidFill>
              </a:rPr>
              <a:t>://www.arm.com/products/processors/cortex-a/cortex-a7.php</a:t>
            </a:r>
            <a:endParaRPr lang="hu-HU" sz="1400" smtClean="0">
              <a:solidFill>
                <a:srgbClr val="000000"/>
              </a:solidFill>
            </a:endParaRPr>
          </a:p>
        </p:txBody>
      </p:sp>
      <p:sp>
        <p:nvSpPr>
          <p:cNvPr id="13" name="Text Box 11"/>
          <p:cNvSpPr txBox="1">
            <a:spLocks noChangeArrowheads="1"/>
          </p:cNvSpPr>
          <p:nvPr/>
        </p:nvSpPr>
        <p:spPr bwMode="auto">
          <a:xfrm>
            <a:off x="187465" y="1851615"/>
            <a:ext cx="846949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47</a:t>
            </a:r>
            <a:r>
              <a:rPr lang="en-US" dirty="0" smtClean="0">
                <a:solidFill>
                  <a:srgbClr val="000000"/>
                </a:solidFill>
              </a:rPr>
              <a:t>]: </a:t>
            </a:r>
            <a:r>
              <a:rPr lang="hu-HU" dirty="0" smtClean="0">
                <a:solidFill>
                  <a:srgbClr val="000000"/>
                </a:solidFill>
              </a:rPr>
              <a:t>Shimpi A.L., </a:t>
            </a:r>
            <a:r>
              <a:rPr lang="en-US" dirty="0" err="1"/>
              <a:t>ARM's</a:t>
            </a:r>
            <a:r>
              <a:rPr lang="en-US" dirty="0"/>
              <a:t> Cortex </a:t>
            </a:r>
            <a:r>
              <a:rPr lang="en-US" dirty="0" err="1"/>
              <a:t>A57</a:t>
            </a:r>
            <a:r>
              <a:rPr lang="en-US" dirty="0"/>
              <a:t> and Cortex </a:t>
            </a:r>
            <a:r>
              <a:rPr lang="en-US" dirty="0" err="1"/>
              <a:t>A53</a:t>
            </a:r>
            <a:r>
              <a:rPr lang="en-US" dirty="0"/>
              <a:t>: The First 64-bit </a:t>
            </a:r>
            <a:r>
              <a:rPr lang="en-US" dirty="0" err="1"/>
              <a:t>ARMv8</a:t>
            </a:r>
            <a:r>
              <a:rPr lang="en-US" dirty="0"/>
              <a:t> CPU </a:t>
            </a:r>
            <a:r>
              <a:rPr lang="en-US" dirty="0" smtClean="0"/>
              <a:t>Cores</a:t>
            </a:r>
            <a:r>
              <a:rPr lang="hu-HU" dirty="0" smtClean="0">
                <a:solidFill>
                  <a:srgbClr val="000000"/>
                </a:solidFill>
              </a:rPr>
              <a:t>,</a:t>
            </a:r>
          </a:p>
          <a:p>
            <a:r>
              <a:rPr lang="hu-HU" dirty="0">
                <a:solidFill>
                  <a:srgbClr val="000000"/>
                </a:solidFill>
              </a:rPr>
              <a:t> </a:t>
            </a:r>
            <a:r>
              <a:rPr lang="hu-HU" dirty="0" smtClean="0">
                <a:solidFill>
                  <a:srgbClr val="000000"/>
                </a:solidFill>
              </a:rPr>
              <a:t>         AnandTech, Oct. </a:t>
            </a:r>
            <a:r>
              <a:rPr lang="hu-HU" dirty="0">
                <a:solidFill>
                  <a:srgbClr val="000000"/>
                </a:solidFill>
              </a:rPr>
              <a:t>30 2012, http://</a:t>
            </a:r>
            <a:r>
              <a:rPr lang="hu-HU" dirty="0" smtClean="0">
                <a:solidFill>
                  <a:srgbClr val="000000"/>
                </a:solidFill>
              </a:rPr>
              <a:t>www.anandtech.com/show/6420/arms-cortex-a57-</a:t>
            </a:r>
          </a:p>
          <a:p>
            <a:r>
              <a:rPr lang="hu-HU" dirty="0">
                <a:solidFill>
                  <a:srgbClr val="000000"/>
                </a:solidFill>
              </a:rPr>
              <a:t> </a:t>
            </a:r>
            <a:r>
              <a:rPr lang="hu-HU" dirty="0" smtClean="0">
                <a:solidFill>
                  <a:srgbClr val="000000"/>
                </a:solidFill>
              </a:rPr>
              <a:t>         and-cortex-a53-the-first-64bit-armv8-cpu-cores</a:t>
            </a:r>
            <a:endParaRPr lang="en-US" dirty="0" smtClean="0">
              <a:solidFill>
                <a:srgbClr val="000000"/>
              </a:solidFill>
            </a:endParaRPr>
          </a:p>
        </p:txBody>
      </p:sp>
      <p:sp>
        <p:nvSpPr>
          <p:cNvPr id="12" name="Text Box 11"/>
          <p:cNvSpPr txBox="1">
            <a:spLocks noChangeArrowheads="1"/>
          </p:cNvSpPr>
          <p:nvPr/>
        </p:nvSpPr>
        <p:spPr bwMode="auto">
          <a:xfrm>
            <a:off x="177940" y="2663915"/>
            <a:ext cx="87869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48</a:t>
            </a:r>
            <a:r>
              <a:rPr lang="en-US" smtClean="0">
                <a:solidFill>
                  <a:srgbClr val="000000"/>
                </a:solidFill>
              </a:rPr>
              <a:t>]: </a:t>
            </a:r>
            <a:r>
              <a:rPr lang="hu-HU" smtClean="0">
                <a:solidFill>
                  <a:srgbClr val="000000"/>
                </a:solidFill>
              </a:rPr>
              <a:t>Smith K., </a:t>
            </a:r>
            <a:r>
              <a:rPr lang="en-US" smtClean="0"/>
              <a:t>Next-Generation</a:t>
            </a:r>
            <a:r>
              <a:rPr lang="hu-HU"/>
              <a:t> </a:t>
            </a:r>
            <a:r>
              <a:rPr lang="en-US" smtClean="0"/>
              <a:t>Solutions:</a:t>
            </a:r>
            <a:r>
              <a:rPr lang="hu-HU" smtClean="0"/>
              <a:t> </a:t>
            </a:r>
            <a:r>
              <a:rPr lang="en-US" smtClean="0"/>
              <a:t>One </a:t>
            </a:r>
            <a:r>
              <a:rPr lang="en-US"/>
              <a:t>Size </a:t>
            </a:r>
            <a:r>
              <a:rPr lang="en-US" smtClean="0"/>
              <a:t>Does</a:t>
            </a:r>
            <a:r>
              <a:rPr lang="hu-HU" smtClean="0"/>
              <a:t> </a:t>
            </a:r>
            <a:r>
              <a:rPr lang="en-US" smtClean="0"/>
              <a:t>Not </a:t>
            </a:r>
            <a:r>
              <a:rPr lang="en-US"/>
              <a:t>Fit </a:t>
            </a:r>
            <a:r>
              <a:rPr lang="en-US" smtClean="0"/>
              <a:t>All</a:t>
            </a:r>
            <a:r>
              <a:rPr lang="hu-HU" smtClean="0"/>
              <a:t>, Nov. 2012</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a:solidFill>
                  <a:srgbClr val="000000"/>
                </a:solidFill>
              </a:rPr>
              <a:t>http://www.armtechforum.com.cn/2012/3_Next-generation_Solutions_One_Size_does</a:t>
            </a:r>
            <a:r>
              <a:rPr lang="hu-HU" smtClean="0">
                <a:solidFill>
                  <a:srgbClr val="000000"/>
                </a:solidFill>
              </a:rPr>
              <a:t>_</a:t>
            </a:r>
          </a:p>
          <a:p>
            <a:r>
              <a:rPr lang="hu-HU">
                <a:solidFill>
                  <a:srgbClr val="000000"/>
                </a:solidFill>
              </a:rPr>
              <a:t> </a:t>
            </a:r>
            <a:r>
              <a:rPr lang="hu-HU" smtClean="0">
                <a:solidFill>
                  <a:srgbClr val="000000"/>
                </a:solidFill>
              </a:rPr>
              <a:t>         </a:t>
            </a:r>
            <a:r>
              <a:rPr lang="hu-HU" err="1" smtClean="0">
                <a:solidFill>
                  <a:srgbClr val="000000"/>
                </a:solidFill>
              </a:rPr>
              <a:t>not</a:t>
            </a:r>
            <a:r>
              <a:rPr lang="hu-HU" smtClean="0">
                <a:solidFill>
                  <a:srgbClr val="000000"/>
                </a:solidFill>
              </a:rPr>
              <a:t>_Fit_</a:t>
            </a:r>
            <a:r>
              <a:rPr lang="hu-HU" err="1" smtClean="0">
                <a:solidFill>
                  <a:srgbClr val="000000"/>
                </a:solidFill>
              </a:rPr>
              <a:t>All.pdf</a:t>
            </a:r>
            <a:endParaRPr lang="en-US">
              <a:solidFill>
                <a:srgbClr val="000000"/>
              </a:solidFill>
            </a:endParaRPr>
          </a:p>
        </p:txBody>
      </p:sp>
      <p:sp>
        <p:nvSpPr>
          <p:cNvPr id="15" name="Text Box 11"/>
          <p:cNvSpPr txBox="1">
            <a:spLocks noChangeArrowheads="1"/>
          </p:cNvSpPr>
          <p:nvPr/>
        </p:nvSpPr>
        <p:spPr bwMode="auto">
          <a:xfrm>
            <a:off x="177940" y="3464890"/>
            <a:ext cx="885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49</a:t>
            </a:r>
            <a:r>
              <a:rPr lang="en-US" smtClean="0">
                <a:solidFill>
                  <a:srgbClr val="000000"/>
                </a:solidFill>
              </a:rPr>
              <a:t>]: </a:t>
            </a:r>
            <a:r>
              <a:rPr lang="hu-HU" err="1" smtClean="0">
                <a:solidFill>
                  <a:srgbClr val="000000"/>
                </a:solidFill>
              </a:rPr>
              <a:t>Smythe</a:t>
            </a:r>
            <a:r>
              <a:rPr lang="hu-HU" smtClean="0">
                <a:solidFill>
                  <a:srgbClr val="000000"/>
                </a:solidFill>
              </a:rPr>
              <a:t> I., Building </a:t>
            </a:r>
            <a:r>
              <a:rPr lang="hu-HU" err="1" smtClean="0">
                <a:solidFill>
                  <a:srgbClr val="000000"/>
                </a:solidFill>
              </a:rPr>
              <a:t>the</a:t>
            </a:r>
            <a:r>
              <a:rPr lang="hu-HU" smtClean="0">
                <a:solidFill>
                  <a:srgbClr val="000000"/>
                </a:solidFill>
              </a:rPr>
              <a:t> </a:t>
            </a:r>
            <a:r>
              <a:rPr lang="hu-HU" err="1" smtClean="0">
                <a:solidFill>
                  <a:srgbClr val="000000"/>
                </a:solidFill>
              </a:rPr>
              <a:t>future</a:t>
            </a:r>
            <a:r>
              <a:rPr lang="hu-HU" smtClean="0">
                <a:solidFill>
                  <a:srgbClr val="000000"/>
                </a:solidFill>
              </a:rPr>
              <a:t> of 64-bit </a:t>
            </a:r>
            <a:r>
              <a:rPr lang="hu-HU" err="1" smtClean="0">
                <a:solidFill>
                  <a:srgbClr val="000000"/>
                </a:solidFill>
              </a:rPr>
              <a:t>computing</a:t>
            </a:r>
            <a:r>
              <a:rPr lang="hu-HU" smtClean="0">
                <a:solidFill>
                  <a:srgbClr val="000000"/>
                </a:solidFill>
              </a:rPr>
              <a:t> </a:t>
            </a:r>
            <a:r>
              <a:rPr lang="hu-HU" err="1" smtClean="0">
                <a:solidFill>
                  <a:srgbClr val="000000"/>
                </a:solidFill>
              </a:rPr>
              <a:t>with</a:t>
            </a:r>
            <a:r>
              <a:rPr lang="hu-HU" smtClean="0">
                <a:solidFill>
                  <a:srgbClr val="000000"/>
                </a:solidFill>
              </a:rPr>
              <a:t> ARMv8-A, </a:t>
            </a:r>
            <a:r>
              <a:rPr lang="hu-HU" err="1" smtClean="0">
                <a:solidFill>
                  <a:srgbClr val="000000"/>
                </a:solidFill>
              </a:rPr>
              <a:t>June</a:t>
            </a:r>
            <a:r>
              <a:rPr lang="hu-HU" smtClean="0">
                <a:solidFill>
                  <a:srgbClr val="000000"/>
                </a:solidFill>
              </a:rPr>
              <a:t> 2014,</a:t>
            </a:r>
          </a:p>
          <a:p>
            <a:r>
              <a:rPr lang="hu-HU">
                <a:solidFill>
                  <a:srgbClr val="000000"/>
                </a:solidFill>
              </a:rPr>
              <a:t> </a:t>
            </a:r>
            <a:r>
              <a:rPr lang="hu-HU" smtClean="0">
                <a:solidFill>
                  <a:srgbClr val="000000"/>
                </a:solidFill>
              </a:rPr>
              <a:t>         </a:t>
            </a:r>
            <a:r>
              <a:rPr lang="en-US">
                <a:solidFill>
                  <a:srgbClr val="000000"/>
                </a:solidFill>
              </a:rPr>
              <a:t>http://www.arm.com/files/event/2014_ARM_Multimedia_Seminar_ARM_Ian_Smythe.pdf</a:t>
            </a:r>
            <a:endParaRPr lang="hu-HU" smtClean="0">
              <a:solidFill>
                <a:srgbClr val="000000"/>
              </a:solidFill>
            </a:endParaRPr>
          </a:p>
        </p:txBody>
      </p:sp>
      <p:sp>
        <p:nvSpPr>
          <p:cNvPr id="19" name="Text Box 11"/>
          <p:cNvSpPr txBox="1">
            <a:spLocks noChangeArrowheads="1"/>
          </p:cNvSpPr>
          <p:nvPr/>
        </p:nvSpPr>
        <p:spPr bwMode="auto">
          <a:xfrm>
            <a:off x="177940" y="4068595"/>
            <a:ext cx="881036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50</a:t>
            </a:r>
            <a:r>
              <a:rPr lang="en-US" smtClean="0">
                <a:solidFill>
                  <a:srgbClr val="000000"/>
                </a:solidFill>
              </a:rPr>
              <a:t>]: </a:t>
            </a:r>
            <a:r>
              <a:rPr lang="hu-HU" err="1" smtClean="0">
                <a:solidFill>
                  <a:srgbClr val="000000"/>
                </a:solidFill>
              </a:rPr>
              <a:t>Ferguson</a:t>
            </a:r>
            <a:r>
              <a:rPr lang="hu-HU" smtClean="0">
                <a:solidFill>
                  <a:srgbClr val="000000"/>
                </a:solidFill>
              </a:rPr>
              <a:t> I., </a:t>
            </a:r>
            <a:r>
              <a:rPr lang="en-US"/>
              <a:t>ARM </a:t>
            </a:r>
            <a:r>
              <a:rPr lang="en-US" smtClean="0"/>
              <a:t>Servers</a:t>
            </a:r>
            <a:r>
              <a:rPr lang="hu-HU" smtClean="0"/>
              <a:t>, </a:t>
            </a:r>
            <a:r>
              <a:rPr lang="en-US" smtClean="0"/>
              <a:t>Why</a:t>
            </a:r>
            <a:r>
              <a:rPr lang="en-US"/>
              <a:t>, Where, </a:t>
            </a:r>
            <a:r>
              <a:rPr lang="en-US" smtClean="0"/>
              <a:t>when</a:t>
            </a:r>
            <a:r>
              <a:rPr lang="hu-HU" smtClean="0">
                <a:solidFill>
                  <a:srgbClr val="000000"/>
                </a:solidFill>
              </a:rPr>
              <a:t>, Nov. 27 2012,</a:t>
            </a:r>
            <a:endParaRPr lang="hu-HU">
              <a:solidFill>
                <a:srgbClr val="000000"/>
              </a:solidFill>
            </a:endParaRPr>
          </a:p>
          <a:p>
            <a:r>
              <a:rPr lang="hu-HU">
                <a:solidFill>
                  <a:srgbClr val="000000"/>
                </a:solidFill>
              </a:rPr>
              <a:t>          </a:t>
            </a:r>
            <a:r>
              <a:rPr lang="en-US">
                <a:solidFill>
                  <a:srgbClr val="000000"/>
                </a:solidFill>
              </a:rPr>
              <a:t>http://openserversummit.com/English/Collaterals/Proceedings/2012/20121127_SA103</a:t>
            </a:r>
            <a:r>
              <a:rPr lang="en-US" smtClean="0">
                <a:solidFill>
                  <a:srgbClr val="000000"/>
                </a:solidFill>
              </a:rPr>
              <a:t>_</a:t>
            </a:r>
            <a:endParaRPr lang="hu-HU" smtClean="0">
              <a:solidFill>
                <a:srgbClr val="000000"/>
              </a:solidFill>
            </a:endParaRPr>
          </a:p>
          <a:p>
            <a:r>
              <a:rPr lang="hu-HU">
                <a:solidFill>
                  <a:srgbClr val="000000"/>
                </a:solidFill>
              </a:rPr>
              <a:t> </a:t>
            </a:r>
            <a:r>
              <a:rPr lang="hu-HU" smtClean="0">
                <a:solidFill>
                  <a:srgbClr val="000000"/>
                </a:solidFill>
              </a:rPr>
              <a:t>         </a:t>
            </a:r>
            <a:r>
              <a:rPr lang="en-US" smtClean="0">
                <a:solidFill>
                  <a:srgbClr val="000000"/>
                </a:solidFill>
              </a:rPr>
              <a:t>Ferguson.pdf</a:t>
            </a:r>
            <a:endParaRPr lang="en-US">
              <a:solidFill>
                <a:srgbClr val="000000"/>
              </a:solidFill>
            </a:endParaRPr>
          </a:p>
        </p:txBody>
      </p:sp>
      <p:sp>
        <p:nvSpPr>
          <p:cNvPr id="16" name="Text Box 11"/>
          <p:cNvSpPr txBox="1">
            <a:spLocks noChangeArrowheads="1"/>
          </p:cNvSpPr>
          <p:nvPr/>
        </p:nvSpPr>
        <p:spPr bwMode="auto">
          <a:xfrm>
            <a:off x="187465" y="4888210"/>
            <a:ext cx="90099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51</a:t>
            </a:r>
            <a:r>
              <a:rPr lang="en-US" smtClean="0">
                <a:solidFill>
                  <a:srgbClr val="000000"/>
                </a:solidFill>
              </a:rPr>
              <a:t>]: </a:t>
            </a:r>
            <a:r>
              <a:rPr lang="hu-HU" err="1" smtClean="0">
                <a:solidFill>
                  <a:srgbClr val="000000"/>
                </a:solidFill>
              </a:rPr>
              <a:t>Crijns</a:t>
            </a:r>
            <a:r>
              <a:rPr lang="hu-HU" smtClean="0">
                <a:solidFill>
                  <a:srgbClr val="000000"/>
                </a:solidFill>
              </a:rPr>
              <a:t> K., </a:t>
            </a:r>
            <a:r>
              <a:rPr lang="en-US"/>
              <a:t>ARM: 20 dollar and 64-bit Android smartphones to be </a:t>
            </a:r>
            <a:r>
              <a:rPr lang="en-US" smtClean="0"/>
              <a:t>expected</a:t>
            </a:r>
            <a:r>
              <a:rPr lang="hu-HU" smtClean="0">
                <a:solidFill>
                  <a:srgbClr val="000000"/>
                </a:solidFill>
              </a:rPr>
              <a:t>, </a:t>
            </a:r>
            <a:r>
              <a:rPr lang="hu-HU" err="1" smtClean="0">
                <a:solidFill>
                  <a:srgbClr val="000000"/>
                </a:solidFill>
              </a:rPr>
              <a:t>Hardware.info</a:t>
            </a:r>
            <a:r>
              <a:rPr lang="hu-HU" smtClean="0">
                <a:solidFill>
                  <a:srgbClr val="000000"/>
                </a:solidFill>
              </a:rPr>
              <a:t>,</a:t>
            </a:r>
            <a:endParaRPr lang="hu-HU">
              <a:solidFill>
                <a:srgbClr val="000000"/>
              </a:solidFill>
            </a:endParaRPr>
          </a:p>
          <a:p>
            <a:r>
              <a:rPr lang="hu-HU">
                <a:solidFill>
                  <a:srgbClr val="000000"/>
                </a:solidFill>
              </a:rPr>
              <a:t> </a:t>
            </a:r>
            <a:r>
              <a:rPr lang="hu-HU" smtClean="0">
                <a:solidFill>
                  <a:srgbClr val="000000"/>
                </a:solidFill>
              </a:rPr>
              <a:t>         </a:t>
            </a:r>
            <a:r>
              <a:rPr lang="hu-HU" err="1" smtClean="0">
                <a:solidFill>
                  <a:srgbClr val="000000"/>
                </a:solidFill>
              </a:rPr>
              <a:t>June</a:t>
            </a:r>
            <a:r>
              <a:rPr lang="hu-HU" smtClean="0">
                <a:solidFill>
                  <a:srgbClr val="000000"/>
                </a:solidFill>
              </a:rPr>
              <a:t> 24 </a:t>
            </a:r>
            <a:r>
              <a:rPr lang="hu-HU">
                <a:solidFill>
                  <a:srgbClr val="000000"/>
                </a:solidFill>
              </a:rPr>
              <a:t>2014, http://</a:t>
            </a:r>
            <a:r>
              <a:rPr lang="hu-HU" smtClean="0">
                <a:solidFill>
                  <a:srgbClr val="000000"/>
                </a:solidFill>
              </a:rPr>
              <a:t>us.hardware.info/reviews/5386/2/arm-20-dollar-and-64-bit-android-</a:t>
            </a:r>
          </a:p>
          <a:p>
            <a:r>
              <a:rPr lang="hu-HU">
                <a:solidFill>
                  <a:srgbClr val="000000"/>
                </a:solidFill>
              </a:rPr>
              <a:t> </a:t>
            </a:r>
            <a:r>
              <a:rPr lang="hu-HU" smtClean="0">
                <a:solidFill>
                  <a:srgbClr val="000000"/>
                </a:solidFill>
              </a:rPr>
              <a:t>         smartphones-to-be-expected-android-64-bitn</a:t>
            </a:r>
            <a:endParaRPr lang="en-US">
              <a:solidFill>
                <a:srgbClr val="000000"/>
              </a:solidFill>
            </a:endParaRPr>
          </a:p>
        </p:txBody>
      </p:sp>
      <p:sp>
        <p:nvSpPr>
          <p:cNvPr id="20" name="Text Box 11"/>
          <p:cNvSpPr txBox="1">
            <a:spLocks noChangeArrowheads="1"/>
          </p:cNvSpPr>
          <p:nvPr/>
        </p:nvSpPr>
        <p:spPr bwMode="auto">
          <a:xfrm>
            <a:off x="180560" y="5712520"/>
            <a:ext cx="69446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52</a:t>
            </a:r>
            <a:r>
              <a:rPr lang="en-US" smtClean="0">
                <a:solidFill>
                  <a:srgbClr val="000000"/>
                </a:solidFill>
              </a:rPr>
              <a:t>]: </a:t>
            </a:r>
            <a:r>
              <a:rPr lang="hu-HU" err="1"/>
              <a:t>Scaling</a:t>
            </a:r>
            <a:r>
              <a:rPr lang="hu-HU"/>
              <a:t> Mobile </a:t>
            </a:r>
            <a:r>
              <a:rPr lang="hu-HU" err="1"/>
              <a:t>Compute</a:t>
            </a:r>
            <a:r>
              <a:rPr lang="hu-HU"/>
              <a:t> </a:t>
            </a:r>
            <a:r>
              <a:rPr lang="hu-HU" err="1" smtClean="0"/>
              <a:t>to</a:t>
            </a:r>
            <a:r>
              <a:rPr lang="hu-HU" smtClean="0"/>
              <a:t> </a:t>
            </a:r>
            <a:r>
              <a:rPr lang="hu-HU" err="1"/>
              <a:t>the</a:t>
            </a:r>
            <a:r>
              <a:rPr lang="hu-HU"/>
              <a:t> Data </a:t>
            </a:r>
            <a:r>
              <a:rPr lang="hu-HU" smtClean="0"/>
              <a:t>Centre, </a:t>
            </a:r>
            <a:r>
              <a:rPr lang="hu-HU" err="1" smtClean="0"/>
              <a:t>MPSoC</a:t>
            </a:r>
            <a:r>
              <a:rPr lang="hu-HU" smtClean="0"/>
              <a:t>’13,</a:t>
            </a:r>
            <a:endParaRPr lang="hu-HU" smtClean="0">
              <a:solidFill>
                <a:srgbClr val="000000"/>
              </a:solidFill>
            </a:endParaRPr>
          </a:p>
          <a:p>
            <a:r>
              <a:rPr lang="hu-HU">
                <a:solidFill>
                  <a:srgbClr val="000000"/>
                </a:solidFill>
              </a:rPr>
              <a:t> </a:t>
            </a:r>
            <a:r>
              <a:rPr lang="hu-HU" smtClean="0">
                <a:solidFill>
                  <a:srgbClr val="000000"/>
                </a:solidFill>
              </a:rPr>
              <a:t>         </a:t>
            </a:r>
            <a:r>
              <a:rPr lang="en-US">
                <a:solidFill>
                  <a:srgbClr val="000000"/>
                </a:solidFill>
              </a:rPr>
              <a:t>http://www.mpsoc-forum.org/previous/2013/slides/2-Goodacre.pdf</a:t>
            </a:r>
            <a:endParaRPr lang="hu-HU">
              <a:solidFill>
                <a:srgbClr val="000000"/>
              </a:solidFill>
            </a:endParaRP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(6)</a:t>
            </a:r>
          </a:p>
        </p:txBody>
      </p:sp>
    </p:spTree>
    <p:extLst>
      <p:ext uri="{BB962C8B-B14F-4D97-AF65-F5344CB8AC3E}">
        <p14:creationId xmlns:p14="http://schemas.microsoft.com/office/powerpoint/2010/main" val="3285331621"/>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470563"/>
            <a:ext cx="831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54</a:t>
            </a:r>
            <a:r>
              <a:rPr lang="en-US" smtClean="0">
                <a:solidFill>
                  <a:srgbClr val="000000"/>
                </a:solidFill>
              </a:rPr>
              <a:t>]: </a:t>
            </a:r>
            <a:r>
              <a:rPr lang="hu-HU" err="1" smtClean="0">
                <a:solidFill>
                  <a:srgbClr val="000000"/>
                </a:solidFill>
              </a:rPr>
              <a:t>Mandyam</a:t>
            </a:r>
            <a:r>
              <a:rPr lang="hu-HU" smtClean="0">
                <a:solidFill>
                  <a:srgbClr val="000000"/>
                </a:solidFill>
              </a:rPr>
              <a:t> L., </a:t>
            </a:r>
            <a:r>
              <a:rPr lang="en-US"/>
              <a:t>Smartphone Powered Data </a:t>
            </a:r>
            <a:r>
              <a:rPr lang="en-US" smtClean="0"/>
              <a:t>Centers:</a:t>
            </a:r>
            <a:r>
              <a:rPr lang="hu-HU" smtClean="0"/>
              <a:t> </a:t>
            </a:r>
            <a:r>
              <a:rPr lang="en-US" smtClean="0"/>
              <a:t>Shifting Toward </a:t>
            </a:r>
            <a:r>
              <a:rPr lang="en-US"/>
              <a:t>Energy </a:t>
            </a:r>
            <a:r>
              <a:rPr lang="en-US" smtClean="0"/>
              <a:t>Efficiency</a:t>
            </a:r>
            <a:r>
              <a:rPr lang="hu-HU" smtClean="0">
                <a:solidFill>
                  <a:srgbClr val="000000"/>
                </a:solidFill>
              </a:rPr>
              <a:t>,</a:t>
            </a:r>
          </a:p>
          <a:p>
            <a:r>
              <a:rPr lang="hu-HU">
                <a:solidFill>
                  <a:srgbClr val="000000"/>
                </a:solidFill>
              </a:rPr>
              <a:t> </a:t>
            </a:r>
            <a:r>
              <a:rPr lang="hu-HU" smtClean="0">
                <a:solidFill>
                  <a:srgbClr val="000000"/>
                </a:solidFill>
              </a:rPr>
              <a:t>         </a:t>
            </a:r>
            <a:r>
              <a:rPr lang="hu-HU">
                <a:solidFill>
                  <a:srgbClr val="000000"/>
                </a:solidFill>
              </a:rPr>
              <a:t>http://sites.ieee.org/scv-cs/files/2013/03/IEEE-event-April-slide-upload.pdf</a:t>
            </a:r>
            <a:endParaRPr lang="en-US">
              <a:solidFill>
                <a:srgbClr val="000000"/>
              </a:solidFill>
            </a:endParaRP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53</a:t>
            </a:r>
            <a:r>
              <a:rPr lang="en-US" sz="1400" dirty="0" smtClean="0">
                <a:solidFill>
                  <a:srgbClr val="000000"/>
                </a:solidFill>
              </a:rPr>
              <a:t>]: </a:t>
            </a:r>
            <a:r>
              <a:rPr lang="en-US" sz="1400" dirty="0"/>
              <a:t>ARM Launches Cortex-</a:t>
            </a:r>
            <a:r>
              <a:rPr lang="en-US" sz="1400" dirty="0" err="1"/>
              <a:t>A50</a:t>
            </a:r>
            <a:r>
              <a:rPr lang="en-US" sz="1400" dirty="0"/>
              <a:t> Series, the World's Most Energy-Efficient 64-bit </a:t>
            </a:r>
            <a:r>
              <a:rPr lang="en-US" sz="1400" dirty="0" smtClean="0"/>
              <a:t>Processors</a:t>
            </a:r>
            <a:r>
              <a:rPr lang="hu-HU" sz="1400" dirty="0" smtClean="0">
                <a:solidFill>
                  <a:srgbClr val="000000"/>
                </a:solidFill>
              </a:rPr>
              <a:t>,</a:t>
            </a:r>
          </a:p>
          <a:p>
            <a:pPr fontAlgn="base">
              <a:spcBef>
                <a:spcPct val="0"/>
              </a:spcBef>
              <a:spcAft>
                <a:spcPct val="0"/>
              </a:spcAft>
            </a:pPr>
            <a:r>
              <a:rPr lang="hu-HU" sz="1400" dirty="0">
                <a:solidFill>
                  <a:srgbClr val="000000"/>
                </a:solidFill>
              </a:rPr>
              <a:t> </a:t>
            </a:r>
            <a:r>
              <a:rPr lang="hu-HU" sz="1400" dirty="0" smtClean="0">
                <a:solidFill>
                  <a:srgbClr val="000000"/>
                </a:solidFill>
              </a:rPr>
              <a:t>         TechPowerUp, Oct. </a:t>
            </a:r>
            <a:r>
              <a:rPr lang="hu-HU" sz="1400" dirty="0">
                <a:solidFill>
                  <a:srgbClr val="000000"/>
                </a:solidFill>
              </a:rPr>
              <a:t>30 2012, http://</a:t>
            </a:r>
            <a:r>
              <a:rPr lang="hu-HU" sz="1400" dirty="0" smtClean="0">
                <a:solidFill>
                  <a:srgbClr val="000000"/>
                </a:solidFill>
              </a:rPr>
              <a:t>www.techpowerup.com/174709/arm-launches-cortex-</a:t>
            </a:r>
          </a:p>
          <a:p>
            <a:pPr fontAlgn="base">
              <a:spcBef>
                <a:spcPct val="0"/>
              </a:spcBef>
              <a:spcAft>
                <a:spcPct val="0"/>
              </a:spcAft>
            </a:pPr>
            <a:r>
              <a:rPr lang="hu-HU" sz="1400" dirty="0">
                <a:solidFill>
                  <a:srgbClr val="000000"/>
                </a:solidFill>
              </a:rPr>
              <a:t> </a:t>
            </a:r>
            <a:r>
              <a:rPr lang="hu-HU" sz="1400" dirty="0" smtClean="0">
                <a:solidFill>
                  <a:srgbClr val="000000"/>
                </a:solidFill>
              </a:rPr>
              <a:t>         a50-series-the-worlds-most-energy-efficient-64-bit-processors.html</a:t>
            </a:r>
          </a:p>
        </p:txBody>
      </p:sp>
      <p:sp>
        <p:nvSpPr>
          <p:cNvPr id="13" name="Text Box 11"/>
          <p:cNvSpPr txBox="1">
            <a:spLocks noChangeArrowheads="1"/>
          </p:cNvSpPr>
          <p:nvPr/>
        </p:nvSpPr>
        <p:spPr bwMode="auto">
          <a:xfrm>
            <a:off x="187465" y="2062943"/>
            <a:ext cx="8995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55</a:t>
            </a:r>
            <a:r>
              <a:rPr lang="en-US" dirty="0" smtClean="0">
                <a:solidFill>
                  <a:srgbClr val="000000"/>
                </a:solidFill>
              </a:rPr>
              <a:t>]: </a:t>
            </a:r>
            <a:r>
              <a:rPr lang="hu-HU" dirty="0" smtClean="0">
                <a:solidFill>
                  <a:srgbClr val="000000"/>
                </a:solidFill>
              </a:rPr>
              <a:t>Anthony S., </a:t>
            </a:r>
            <a:r>
              <a:rPr lang="en-US" dirty="0"/>
              <a:t>ARM says $20 smartphones coming this year, shows off 64-bit Cortex-A53 and </a:t>
            </a:r>
            <a:endParaRPr lang="hu-HU" dirty="0" smtClean="0"/>
          </a:p>
          <a:p>
            <a:r>
              <a:rPr lang="hu-HU" dirty="0"/>
              <a:t> </a:t>
            </a:r>
            <a:r>
              <a:rPr lang="hu-HU" dirty="0" smtClean="0"/>
              <a:t>         </a:t>
            </a:r>
            <a:r>
              <a:rPr lang="en-US" dirty="0" smtClean="0"/>
              <a:t>A57 performance</a:t>
            </a:r>
            <a:r>
              <a:rPr lang="hu-HU" dirty="0" smtClean="0">
                <a:solidFill>
                  <a:srgbClr val="000000"/>
                </a:solidFill>
              </a:rPr>
              <a:t>, Extreme Tech</a:t>
            </a:r>
            <a:r>
              <a:rPr lang="hu-HU" dirty="0">
                <a:solidFill>
                  <a:srgbClr val="000000"/>
                </a:solidFill>
              </a:rPr>
              <a:t>, May 6 2014, http://www.extremetech.com/computing</a:t>
            </a:r>
            <a:r>
              <a:rPr lang="hu-HU" dirty="0" smtClean="0">
                <a:solidFill>
                  <a:srgbClr val="000000"/>
                </a:solidFill>
              </a:rPr>
              <a:t>/</a:t>
            </a:r>
          </a:p>
          <a:p>
            <a:r>
              <a:rPr lang="hu-HU" dirty="0">
                <a:solidFill>
                  <a:srgbClr val="000000"/>
                </a:solidFill>
              </a:rPr>
              <a:t> </a:t>
            </a:r>
            <a:r>
              <a:rPr lang="hu-HU" dirty="0" smtClean="0">
                <a:solidFill>
                  <a:srgbClr val="000000"/>
                </a:solidFill>
              </a:rPr>
              <a:t>         181935-arm-says-20-smartphones-coming-this-year-shows-off-64-bit-cortex-a53-and-</a:t>
            </a:r>
          </a:p>
          <a:p>
            <a:r>
              <a:rPr lang="hu-HU" dirty="0">
                <a:solidFill>
                  <a:srgbClr val="000000"/>
                </a:solidFill>
              </a:rPr>
              <a:t> </a:t>
            </a:r>
            <a:r>
              <a:rPr lang="hu-HU" dirty="0" smtClean="0">
                <a:solidFill>
                  <a:srgbClr val="000000"/>
                </a:solidFill>
              </a:rPr>
              <a:t>         a57-performance</a:t>
            </a:r>
          </a:p>
        </p:txBody>
      </p:sp>
      <p:sp>
        <p:nvSpPr>
          <p:cNvPr id="6" name="Text Box 11"/>
          <p:cNvSpPr txBox="1">
            <a:spLocks noChangeArrowheads="1"/>
          </p:cNvSpPr>
          <p:nvPr/>
        </p:nvSpPr>
        <p:spPr bwMode="auto">
          <a:xfrm>
            <a:off x="177940" y="3088010"/>
            <a:ext cx="74798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56</a:t>
            </a:r>
            <a:r>
              <a:rPr lang="en-US" dirty="0" smtClean="0">
                <a:solidFill>
                  <a:srgbClr val="000000"/>
                </a:solidFill>
              </a:rPr>
              <a:t>]: </a:t>
            </a:r>
            <a:r>
              <a:rPr lang="hu-HU" dirty="0" smtClean="0">
                <a:solidFill>
                  <a:srgbClr val="000000"/>
                </a:solidFill>
              </a:rPr>
              <a:t>Merritt R., </a:t>
            </a:r>
            <a:r>
              <a:rPr lang="en-US" dirty="0"/>
              <a:t>ARM stretches out with A5 core, graphics, </a:t>
            </a:r>
            <a:r>
              <a:rPr lang="en-US" dirty="0" smtClean="0"/>
              <a:t>FPGAs</a:t>
            </a:r>
            <a:r>
              <a:rPr lang="hu-HU" dirty="0" smtClean="0">
                <a:solidFill>
                  <a:srgbClr val="000000"/>
                </a:solidFill>
              </a:rPr>
              <a:t>, Oct. 21 2009,</a:t>
            </a:r>
            <a:endParaRPr lang="hu-HU" dirty="0">
              <a:solidFill>
                <a:srgbClr val="000000"/>
              </a:solidFill>
            </a:endParaRPr>
          </a:p>
          <a:p>
            <a:r>
              <a:rPr lang="hu-HU" dirty="0">
                <a:solidFill>
                  <a:srgbClr val="000000"/>
                </a:solidFill>
              </a:rPr>
              <a:t>          </a:t>
            </a:r>
            <a:r>
              <a:rPr lang="en-US" dirty="0">
                <a:solidFill>
                  <a:srgbClr val="000000"/>
                </a:solidFill>
              </a:rPr>
              <a:t>http://www.embedded.com/print/4085371</a:t>
            </a:r>
          </a:p>
        </p:txBody>
      </p:sp>
      <p:sp>
        <p:nvSpPr>
          <p:cNvPr id="7" name="Text Box 11"/>
          <p:cNvSpPr txBox="1">
            <a:spLocks noChangeArrowheads="1"/>
          </p:cNvSpPr>
          <p:nvPr/>
        </p:nvSpPr>
        <p:spPr bwMode="auto">
          <a:xfrm>
            <a:off x="177940" y="3689505"/>
            <a:ext cx="55084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57</a:t>
            </a:r>
            <a:r>
              <a:rPr lang="en-US" smtClean="0">
                <a:solidFill>
                  <a:srgbClr val="000000"/>
                </a:solidFill>
              </a:rPr>
              <a:t>]: </a:t>
            </a:r>
            <a:r>
              <a:rPr lang="hu-HU" err="1" smtClean="0">
                <a:solidFill>
                  <a:srgbClr val="000000"/>
                </a:solidFill>
              </a:rPr>
              <a:t>Cormie</a:t>
            </a:r>
            <a:r>
              <a:rPr lang="hu-HU" smtClean="0">
                <a:solidFill>
                  <a:srgbClr val="000000"/>
                </a:solidFill>
              </a:rPr>
              <a:t> D., </a:t>
            </a:r>
            <a:r>
              <a:rPr lang="hu-HU" smtClean="0"/>
              <a:t>The ARM11 </a:t>
            </a:r>
            <a:r>
              <a:rPr lang="hu-HU" err="1" smtClean="0"/>
              <a:t>Microarchitecture</a:t>
            </a:r>
            <a:r>
              <a:rPr lang="hu-HU" smtClean="0"/>
              <a:t>, </a:t>
            </a:r>
            <a:r>
              <a:rPr lang="hu-HU" err="1" smtClean="0"/>
              <a:t>April</a:t>
            </a:r>
            <a:r>
              <a:rPr lang="hu-HU" smtClean="0"/>
              <a:t> 2002</a:t>
            </a:r>
          </a:p>
        </p:txBody>
      </p:sp>
      <p:sp>
        <p:nvSpPr>
          <p:cNvPr id="8" name="Text Box 11"/>
          <p:cNvSpPr txBox="1">
            <a:spLocks noChangeArrowheads="1"/>
          </p:cNvSpPr>
          <p:nvPr/>
        </p:nvSpPr>
        <p:spPr bwMode="auto">
          <a:xfrm>
            <a:off x="177940" y="4078120"/>
            <a:ext cx="85542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58</a:t>
            </a:r>
            <a:r>
              <a:rPr lang="en-US" smtClean="0">
                <a:solidFill>
                  <a:srgbClr val="000000"/>
                </a:solidFill>
              </a:rPr>
              <a:t>]: </a:t>
            </a:r>
            <a:r>
              <a:rPr lang="hu-HU" err="1"/>
              <a:t>Exynos</a:t>
            </a:r>
            <a:r>
              <a:rPr lang="hu-HU"/>
              <a:t> 5 </a:t>
            </a:r>
            <a:r>
              <a:rPr lang="hu-HU" err="1" smtClean="0"/>
              <a:t>Octa</a:t>
            </a:r>
            <a:r>
              <a:rPr lang="hu-HU" smtClean="0"/>
              <a:t>,</a:t>
            </a:r>
            <a:r>
              <a:rPr lang="hu-HU" smtClean="0">
                <a:solidFill>
                  <a:srgbClr val="000000"/>
                </a:solidFill>
              </a:rPr>
              <a:t> </a:t>
            </a:r>
            <a:r>
              <a:rPr lang="hu-HU" err="1" smtClean="0">
                <a:solidFill>
                  <a:srgbClr val="000000"/>
                </a:solidFill>
              </a:rPr>
              <a:t>Block</a:t>
            </a:r>
            <a:r>
              <a:rPr lang="hu-HU" smtClean="0">
                <a:solidFill>
                  <a:srgbClr val="000000"/>
                </a:solidFill>
              </a:rPr>
              <a:t> Diagram,</a:t>
            </a:r>
            <a:endParaRPr lang="hu-HU">
              <a:solidFill>
                <a:srgbClr val="000000"/>
              </a:solidFill>
            </a:endParaRPr>
          </a:p>
          <a:p>
            <a:r>
              <a:rPr lang="hu-HU">
                <a:solidFill>
                  <a:srgbClr val="000000"/>
                </a:solidFill>
              </a:rPr>
              <a:t>          </a:t>
            </a:r>
            <a:r>
              <a:rPr lang="en-US">
                <a:solidFill>
                  <a:srgbClr val="000000"/>
                </a:solidFill>
              </a:rPr>
              <a:t>http://www.samsung.com/global/business/semiconductor/product/application/detail</a:t>
            </a:r>
            <a:r>
              <a:rPr lang="en-US" smtClean="0">
                <a:solidFill>
                  <a:srgbClr val="000000"/>
                </a:solidFill>
              </a:rPr>
              <a:t>?</a:t>
            </a:r>
            <a:endParaRPr lang="hu-HU" smtClean="0">
              <a:solidFill>
                <a:srgbClr val="000000"/>
              </a:solidFill>
            </a:endParaRPr>
          </a:p>
          <a:p>
            <a:r>
              <a:rPr lang="hu-HU">
                <a:solidFill>
                  <a:srgbClr val="000000"/>
                </a:solidFill>
              </a:rPr>
              <a:t> </a:t>
            </a:r>
            <a:r>
              <a:rPr lang="hu-HU" smtClean="0">
                <a:solidFill>
                  <a:srgbClr val="000000"/>
                </a:solidFill>
              </a:rPr>
              <a:t>         </a:t>
            </a:r>
            <a:r>
              <a:rPr lang="en-US" err="1" smtClean="0">
                <a:solidFill>
                  <a:srgbClr val="000000"/>
                </a:solidFill>
              </a:rPr>
              <a:t>productId</a:t>
            </a:r>
            <a:r>
              <a:rPr lang="en-US" smtClean="0">
                <a:solidFill>
                  <a:srgbClr val="000000"/>
                </a:solidFill>
              </a:rPr>
              <a:t>=7978&amp;iaId=2341</a:t>
            </a:r>
            <a:endParaRPr lang="en-US">
              <a:solidFill>
                <a:srgbClr val="000000"/>
              </a:solidFill>
            </a:endParaRPr>
          </a:p>
        </p:txBody>
      </p:sp>
      <p:sp>
        <p:nvSpPr>
          <p:cNvPr id="9" name="Text Box 11"/>
          <p:cNvSpPr txBox="1">
            <a:spLocks noChangeArrowheads="1"/>
          </p:cNvSpPr>
          <p:nvPr/>
        </p:nvSpPr>
        <p:spPr bwMode="auto">
          <a:xfrm>
            <a:off x="171035" y="4892905"/>
            <a:ext cx="89616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smtClean="0">
                <a:solidFill>
                  <a:srgbClr val="000000"/>
                </a:solidFill>
              </a:rPr>
              <a:t>[</a:t>
            </a:r>
            <a:r>
              <a:rPr lang="hu-HU" smtClean="0">
                <a:solidFill>
                  <a:srgbClr val="000000"/>
                </a:solidFill>
              </a:rPr>
              <a:t>59</a:t>
            </a:r>
            <a:r>
              <a:rPr lang="en-US" smtClean="0">
                <a:solidFill>
                  <a:srgbClr val="000000"/>
                </a:solidFill>
              </a:rPr>
              <a:t>]: </a:t>
            </a:r>
            <a:r>
              <a:rPr lang="hu-HU" err="1">
                <a:solidFill>
                  <a:srgbClr val="000000"/>
                </a:solidFill>
              </a:rPr>
              <a:t>Grabham</a:t>
            </a:r>
            <a:r>
              <a:rPr lang="hu-HU">
                <a:solidFill>
                  <a:srgbClr val="000000"/>
                </a:solidFill>
              </a:rPr>
              <a:t> D</a:t>
            </a:r>
            <a:r>
              <a:rPr lang="en-US">
                <a:solidFill>
                  <a:srgbClr val="000000"/>
                </a:solidFill>
              </a:rPr>
              <a:t>., From a small Acorn to 37 billion chips: ARM's ascent to tech superpower,</a:t>
            </a:r>
          </a:p>
          <a:p>
            <a:pPr fontAlgn="base">
              <a:spcBef>
                <a:spcPct val="0"/>
              </a:spcBef>
              <a:spcAft>
                <a:spcPct val="0"/>
              </a:spcAft>
            </a:pPr>
            <a:r>
              <a:rPr lang="en-US">
                <a:solidFill>
                  <a:srgbClr val="000000"/>
                </a:solidFill>
              </a:rPr>
              <a:t>          </a:t>
            </a:r>
            <a:r>
              <a:rPr lang="hu-HU" err="1">
                <a:solidFill>
                  <a:srgbClr val="000000"/>
                </a:solidFill>
              </a:rPr>
              <a:t>Techradar</a:t>
            </a:r>
            <a:r>
              <a:rPr lang="hu-HU">
                <a:solidFill>
                  <a:srgbClr val="000000"/>
                </a:solidFill>
              </a:rPr>
              <a:t>, </a:t>
            </a:r>
            <a:r>
              <a:rPr lang="hu-HU" err="1">
                <a:solidFill>
                  <a:srgbClr val="000000"/>
                </a:solidFill>
              </a:rPr>
              <a:t>July</a:t>
            </a:r>
            <a:r>
              <a:rPr lang="hu-HU">
                <a:solidFill>
                  <a:srgbClr val="000000"/>
                </a:solidFill>
              </a:rPr>
              <a:t> 19 2013, http://www.techradar.com/news/computing/from-a-small-acorn-</a:t>
            </a:r>
          </a:p>
          <a:p>
            <a:pPr fontAlgn="base">
              <a:spcBef>
                <a:spcPct val="0"/>
              </a:spcBef>
              <a:spcAft>
                <a:spcPct val="0"/>
              </a:spcAft>
            </a:pPr>
            <a:r>
              <a:rPr lang="hu-HU">
                <a:solidFill>
                  <a:srgbClr val="000000"/>
                </a:solidFill>
              </a:rPr>
              <a:t>          to-37-billion-chips-arm-s-ascent-to-tech-superpower-1167034</a:t>
            </a:r>
            <a:endParaRPr lang="en-US">
              <a:solidFill>
                <a:srgbClr val="000000"/>
              </a:solidFill>
            </a:endParaRPr>
          </a:p>
        </p:txBody>
      </p:sp>
      <p:sp>
        <p:nvSpPr>
          <p:cNvPr id="10" name="Text Box 11"/>
          <p:cNvSpPr txBox="1">
            <a:spLocks noChangeArrowheads="1"/>
          </p:cNvSpPr>
          <p:nvPr/>
        </p:nvSpPr>
        <p:spPr bwMode="auto">
          <a:xfrm>
            <a:off x="177940" y="5707825"/>
            <a:ext cx="88253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60</a:t>
            </a:r>
            <a:r>
              <a:rPr lang="en-US" smtClean="0">
                <a:solidFill>
                  <a:srgbClr val="000000"/>
                </a:solidFill>
              </a:rPr>
              <a:t>]: </a:t>
            </a:r>
            <a:r>
              <a:rPr lang="hu-HU">
                <a:solidFill>
                  <a:srgbClr val="000000"/>
                </a:solidFill>
              </a:rPr>
              <a:t>The ARM </a:t>
            </a:r>
            <a:r>
              <a:rPr lang="hu-HU" err="1">
                <a:solidFill>
                  <a:srgbClr val="000000"/>
                </a:solidFill>
              </a:rPr>
              <a:t>Architecture</a:t>
            </a:r>
            <a:r>
              <a:rPr lang="hu-HU">
                <a:solidFill>
                  <a:srgbClr val="000000"/>
                </a:solidFill>
              </a:rPr>
              <a:t>, http://www.eng.auburn.edu/~strouce/DaTseminar/UniPres07s.pdf</a:t>
            </a:r>
            <a:endParaRPr lang="hu-HU" smtClean="0">
              <a:solidFill>
                <a:srgbClr val="000000"/>
              </a:solidFill>
            </a:endParaRPr>
          </a:p>
        </p:txBody>
      </p:sp>
      <p:sp>
        <p:nvSpPr>
          <p:cNvPr id="11" name="Text Box 11"/>
          <p:cNvSpPr txBox="1">
            <a:spLocks noChangeArrowheads="1"/>
          </p:cNvSpPr>
          <p:nvPr/>
        </p:nvSpPr>
        <p:spPr bwMode="auto">
          <a:xfrm>
            <a:off x="177940" y="6098515"/>
            <a:ext cx="7604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a:solidFill>
                  <a:srgbClr val="000000"/>
                </a:solidFill>
              </a:rPr>
              <a:t>6</a:t>
            </a:r>
            <a:r>
              <a:rPr lang="hu-HU" smtClean="0">
                <a:solidFill>
                  <a:srgbClr val="000000"/>
                </a:solidFill>
              </a:rPr>
              <a:t>1</a:t>
            </a:r>
            <a:r>
              <a:rPr lang="en-US" smtClean="0">
                <a:solidFill>
                  <a:srgbClr val="000000"/>
                </a:solidFill>
              </a:rPr>
              <a:t>]: </a:t>
            </a:r>
            <a:r>
              <a:rPr lang="hu-HU" err="1">
                <a:solidFill>
                  <a:srgbClr val="000000"/>
                </a:solidFill>
              </a:rPr>
              <a:t>Wikipedia</a:t>
            </a:r>
            <a:r>
              <a:rPr lang="hu-HU">
                <a:solidFill>
                  <a:srgbClr val="000000"/>
                </a:solidFill>
              </a:rPr>
              <a:t>, ARM </a:t>
            </a:r>
            <a:r>
              <a:rPr lang="hu-HU" err="1">
                <a:solidFill>
                  <a:srgbClr val="000000"/>
                </a:solidFill>
              </a:rPr>
              <a:t>architecture</a:t>
            </a:r>
            <a:r>
              <a:rPr lang="hu-HU">
                <a:solidFill>
                  <a:srgbClr val="000000"/>
                </a:solidFill>
              </a:rPr>
              <a:t>, http://en.wikipedia.org/wiki/ARM_architecture</a:t>
            </a:r>
            <a:endParaRPr lang="hu-HU" smtClean="0">
              <a:solidFill>
                <a:srgbClr val="000000"/>
              </a:solidFill>
            </a:endParaRPr>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(7)</a:t>
            </a:r>
          </a:p>
        </p:txBody>
      </p:sp>
    </p:spTree>
    <p:extLst>
      <p:ext uri="{BB962C8B-B14F-4D97-AF65-F5344CB8AC3E}">
        <p14:creationId xmlns:p14="http://schemas.microsoft.com/office/powerpoint/2010/main" val="1721747319"/>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Text Box 11"/>
          <p:cNvSpPr txBox="1">
            <a:spLocks noChangeArrowheads="1"/>
          </p:cNvSpPr>
          <p:nvPr/>
        </p:nvSpPr>
        <p:spPr bwMode="auto">
          <a:xfrm>
            <a:off x="176213" y="1252330"/>
            <a:ext cx="9009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63</a:t>
            </a:r>
            <a:r>
              <a:rPr lang="en-US" dirty="0" smtClean="0">
                <a:solidFill>
                  <a:srgbClr val="000000"/>
                </a:solidFill>
              </a:rPr>
              <a:t>]: </a:t>
            </a:r>
            <a:r>
              <a:rPr lang="hu-HU" dirty="0">
                <a:solidFill>
                  <a:srgbClr val="000000"/>
                </a:solidFill>
              </a:rPr>
              <a:t>Lemieux J., Introduction to ARM thumb, Embedded, Sept. 24 2003, http://</a:t>
            </a:r>
            <a:r>
              <a:rPr lang="hu-HU" dirty="0" smtClean="0">
                <a:solidFill>
                  <a:srgbClr val="000000"/>
                </a:solidFill>
              </a:rPr>
              <a:t>www.embedded</a:t>
            </a:r>
            <a:r>
              <a:rPr lang="hu-HU" dirty="0">
                <a:solidFill>
                  <a:srgbClr val="000000"/>
                </a:solidFill>
              </a:rPr>
              <a:t>.</a:t>
            </a:r>
            <a:endParaRPr lang="hu-HU" dirty="0" smtClean="0">
              <a:solidFill>
                <a:srgbClr val="000000"/>
              </a:solidFill>
            </a:endParaRPr>
          </a:p>
          <a:p>
            <a:r>
              <a:rPr lang="hu-HU" dirty="0">
                <a:solidFill>
                  <a:srgbClr val="000000"/>
                </a:solidFill>
              </a:rPr>
              <a:t> </a:t>
            </a:r>
            <a:r>
              <a:rPr lang="hu-HU" dirty="0" smtClean="0">
                <a:solidFill>
                  <a:srgbClr val="000000"/>
                </a:solidFill>
              </a:rPr>
              <a:t>         com/electronics-blogs/beginner-s-corner/4024632/Introduction-to-ARM-thumb</a:t>
            </a:r>
            <a:endParaRPr lang="en-US" dirty="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fontAlgn="base">
              <a:spcBef>
                <a:spcPct val="0"/>
              </a:spcBef>
              <a:spcAft>
                <a:spcPct val="0"/>
              </a:spcAft>
            </a:pPr>
            <a:r>
              <a:rPr lang="en-US" sz="1400" dirty="0" smtClean="0">
                <a:solidFill>
                  <a:srgbClr val="000000"/>
                </a:solidFill>
              </a:rPr>
              <a:t>[</a:t>
            </a:r>
            <a:r>
              <a:rPr lang="hu-HU" sz="1400" dirty="0" smtClean="0">
                <a:solidFill>
                  <a:srgbClr val="000000"/>
                </a:solidFill>
              </a:rPr>
              <a:t>62</a:t>
            </a:r>
            <a:r>
              <a:rPr lang="en-US" sz="1400" dirty="0" smtClean="0">
                <a:solidFill>
                  <a:srgbClr val="000000"/>
                </a:solidFill>
              </a:rPr>
              <a:t>]: </a:t>
            </a:r>
            <a:r>
              <a:rPr lang="hu-HU" sz="1400" dirty="0">
                <a:solidFill>
                  <a:srgbClr val="000000"/>
                </a:solidFill>
              </a:rPr>
              <a:t>Levy M., The History of The ARM Architecture: From Inception to IPO,</a:t>
            </a:r>
            <a:endParaRPr lang="en-US" sz="1400" dirty="0">
              <a:solidFill>
                <a:srgbClr val="000000"/>
              </a:solidFill>
            </a:endParaRPr>
          </a:p>
          <a:p>
            <a:pPr fontAlgn="base">
              <a:spcBef>
                <a:spcPct val="0"/>
              </a:spcBef>
              <a:spcAft>
                <a:spcPct val="0"/>
              </a:spcAft>
            </a:pPr>
            <a:r>
              <a:rPr lang="en-US" sz="1400" dirty="0">
                <a:solidFill>
                  <a:srgbClr val="000000"/>
                </a:solidFill>
              </a:rPr>
              <a:t>          http://</a:t>
            </a:r>
            <a:r>
              <a:rPr lang="en-US" sz="1400" dirty="0" err="1">
                <a:solidFill>
                  <a:srgbClr val="000000"/>
                </a:solidFill>
              </a:rPr>
              <a:t>www.reds.ch</a:t>
            </a:r>
            <a:r>
              <a:rPr lang="en-US" sz="1400" dirty="0">
                <a:solidFill>
                  <a:srgbClr val="000000"/>
                </a:solidFill>
              </a:rPr>
              <a:t>/share/</a:t>
            </a:r>
            <a:r>
              <a:rPr lang="en-US" sz="1400" dirty="0" err="1">
                <a:solidFill>
                  <a:srgbClr val="000000"/>
                </a:solidFill>
              </a:rPr>
              <a:t>cours</a:t>
            </a:r>
            <a:r>
              <a:rPr lang="en-US" sz="1400" dirty="0">
                <a:solidFill>
                  <a:srgbClr val="000000"/>
                </a:solidFill>
              </a:rPr>
              <a:t>/</a:t>
            </a:r>
            <a:r>
              <a:rPr lang="en-US" sz="1400" dirty="0" err="1">
                <a:solidFill>
                  <a:srgbClr val="000000"/>
                </a:solidFill>
              </a:rPr>
              <a:t>ReCo</a:t>
            </a:r>
            <a:r>
              <a:rPr lang="en-US" sz="1400" dirty="0">
                <a:solidFill>
                  <a:srgbClr val="000000"/>
                </a:solidFill>
              </a:rPr>
              <a:t>/documents/</a:t>
            </a:r>
            <a:r>
              <a:rPr lang="en-US" sz="1400" dirty="0" err="1">
                <a:solidFill>
                  <a:srgbClr val="000000"/>
                </a:solidFill>
              </a:rPr>
              <a:t>TheHistoryOfTheArmArchitecture.pdf</a:t>
            </a:r>
            <a:endParaRPr lang="en-US" sz="1400" dirty="0">
              <a:solidFill>
                <a:srgbClr val="000000"/>
              </a:solidFill>
            </a:endParaRPr>
          </a:p>
        </p:txBody>
      </p:sp>
      <p:sp>
        <p:nvSpPr>
          <p:cNvPr id="13" name="Text Box 11"/>
          <p:cNvSpPr txBox="1">
            <a:spLocks noChangeArrowheads="1"/>
          </p:cNvSpPr>
          <p:nvPr/>
        </p:nvSpPr>
        <p:spPr bwMode="auto">
          <a:xfrm>
            <a:off x="187465" y="1844710"/>
            <a:ext cx="8245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64</a:t>
            </a:r>
            <a:r>
              <a:rPr lang="en-US" smtClean="0">
                <a:solidFill>
                  <a:srgbClr val="000000"/>
                </a:solidFill>
              </a:rPr>
              <a:t>]: </a:t>
            </a:r>
            <a:r>
              <a:rPr lang="hu-HU">
                <a:solidFill>
                  <a:srgbClr val="000000"/>
                </a:solidFill>
              </a:rPr>
              <a:t>ARM </a:t>
            </a:r>
            <a:r>
              <a:rPr lang="hu-HU" err="1">
                <a:solidFill>
                  <a:srgbClr val="000000"/>
                </a:solidFill>
              </a:rPr>
              <a:t>Processor</a:t>
            </a:r>
            <a:r>
              <a:rPr lang="hu-HU">
                <a:solidFill>
                  <a:srgbClr val="000000"/>
                </a:solidFill>
              </a:rPr>
              <a:t> </a:t>
            </a:r>
            <a:r>
              <a:rPr lang="hu-HU" err="1" smtClean="0">
                <a:solidFill>
                  <a:srgbClr val="000000"/>
                </a:solidFill>
              </a:rPr>
              <a:t>Architecture</a:t>
            </a:r>
            <a:r>
              <a:rPr lang="hu-HU">
                <a:solidFill>
                  <a:srgbClr val="000000"/>
                </a:solidFill>
              </a:rPr>
              <a:t>, </a:t>
            </a:r>
            <a:endParaRPr lang="hu-HU" smtClean="0">
              <a:solidFill>
                <a:srgbClr val="000000"/>
              </a:solidFill>
            </a:endParaRPr>
          </a:p>
          <a:p>
            <a:r>
              <a:rPr lang="hu-HU">
                <a:solidFill>
                  <a:srgbClr val="000000"/>
                </a:solidFill>
              </a:rPr>
              <a:t> </a:t>
            </a:r>
            <a:r>
              <a:rPr lang="hu-HU" smtClean="0">
                <a:solidFill>
                  <a:srgbClr val="000000"/>
                </a:solidFill>
              </a:rPr>
              <a:t>         http</a:t>
            </a:r>
            <a:r>
              <a:rPr lang="hu-HU">
                <a:solidFill>
                  <a:srgbClr val="000000"/>
                </a:solidFill>
              </a:rPr>
              <a:t>://www.arm.com/products/processors/instruction-set-architectures/index.php</a:t>
            </a:r>
            <a:endParaRPr lang="hu-HU" smtClean="0">
              <a:solidFill>
                <a:srgbClr val="000000"/>
              </a:solidFill>
            </a:endParaRPr>
          </a:p>
        </p:txBody>
      </p:sp>
      <p:sp>
        <p:nvSpPr>
          <p:cNvPr id="6" name="Text Box 11"/>
          <p:cNvSpPr txBox="1">
            <a:spLocks noChangeArrowheads="1"/>
          </p:cNvSpPr>
          <p:nvPr/>
        </p:nvSpPr>
        <p:spPr bwMode="auto">
          <a:xfrm>
            <a:off x="177940" y="2448415"/>
            <a:ext cx="680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65</a:t>
            </a:r>
            <a:r>
              <a:rPr lang="en-US" smtClean="0">
                <a:solidFill>
                  <a:srgbClr val="000000"/>
                </a:solidFill>
              </a:rPr>
              <a:t>]: </a:t>
            </a:r>
            <a:r>
              <a:rPr lang="en-US">
                <a:solidFill>
                  <a:srgbClr val="000000"/>
                </a:solidFill>
              </a:rPr>
              <a:t>ARM Architecture Reference </a:t>
            </a:r>
            <a:r>
              <a:rPr lang="en-US" smtClean="0">
                <a:solidFill>
                  <a:srgbClr val="000000"/>
                </a:solidFill>
              </a:rPr>
              <a:t>Manual</a:t>
            </a:r>
            <a:r>
              <a:rPr lang="hu-HU" smtClean="0">
                <a:solidFill>
                  <a:srgbClr val="000000"/>
                </a:solidFill>
              </a:rPr>
              <a:t>,</a:t>
            </a:r>
            <a:r>
              <a:rPr lang="en-US" smtClean="0">
                <a:solidFill>
                  <a:srgbClr val="000000"/>
                </a:solidFill>
              </a:rPr>
              <a:t> ARMv5</a:t>
            </a:r>
            <a:r>
              <a:rPr lang="hu-HU" smtClean="0">
                <a:solidFill>
                  <a:srgbClr val="000000"/>
                </a:solidFill>
              </a:rPr>
              <a:t>,</a:t>
            </a:r>
            <a:r>
              <a:rPr lang="en-US" smtClean="0">
                <a:solidFill>
                  <a:srgbClr val="000000"/>
                </a:solidFill>
              </a:rPr>
              <a:t> DDI0100E</a:t>
            </a:r>
            <a:r>
              <a:rPr lang="hu-HU" smtClean="0">
                <a:solidFill>
                  <a:srgbClr val="000000"/>
                </a:solidFill>
              </a:rPr>
              <a:t>,</a:t>
            </a:r>
            <a:r>
              <a:rPr lang="en-US" smtClean="0">
                <a:solidFill>
                  <a:srgbClr val="000000"/>
                </a:solidFill>
              </a:rPr>
              <a:t> </a:t>
            </a:r>
            <a:r>
              <a:rPr lang="en-US">
                <a:solidFill>
                  <a:srgbClr val="000000"/>
                </a:solidFill>
              </a:rPr>
              <a:t>June 2000</a:t>
            </a:r>
          </a:p>
        </p:txBody>
      </p:sp>
      <p:sp>
        <p:nvSpPr>
          <p:cNvPr id="7" name="Text Box 11"/>
          <p:cNvSpPr txBox="1">
            <a:spLocks noChangeArrowheads="1"/>
          </p:cNvSpPr>
          <p:nvPr/>
        </p:nvSpPr>
        <p:spPr bwMode="auto">
          <a:xfrm>
            <a:off x="177940" y="2827505"/>
            <a:ext cx="89150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66</a:t>
            </a:r>
            <a:r>
              <a:rPr lang="en-US" smtClean="0">
                <a:solidFill>
                  <a:srgbClr val="000000"/>
                </a:solidFill>
              </a:rPr>
              <a:t>]: </a:t>
            </a:r>
            <a:r>
              <a:rPr lang="hu-HU">
                <a:solidFill>
                  <a:srgbClr val="000000"/>
                </a:solidFill>
              </a:rPr>
              <a:t>ARM </a:t>
            </a:r>
            <a:r>
              <a:rPr lang="hu-HU" err="1">
                <a:solidFill>
                  <a:srgbClr val="000000"/>
                </a:solidFill>
              </a:rPr>
              <a:t>Architecture</a:t>
            </a:r>
            <a:r>
              <a:rPr lang="hu-HU">
                <a:solidFill>
                  <a:srgbClr val="000000"/>
                </a:solidFill>
              </a:rPr>
              <a:t> </a:t>
            </a:r>
            <a:r>
              <a:rPr lang="hu-HU" err="1">
                <a:solidFill>
                  <a:srgbClr val="000000"/>
                </a:solidFill>
              </a:rPr>
              <a:t>Reference</a:t>
            </a:r>
            <a:r>
              <a:rPr lang="hu-HU">
                <a:solidFill>
                  <a:srgbClr val="000000"/>
                </a:solidFill>
              </a:rPr>
              <a:t> </a:t>
            </a:r>
            <a:r>
              <a:rPr lang="hu-HU" err="1">
                <a:solidFill>
                  <a:srgbClr val="000000"/>
                </a:solidFill>
              </a:rPr>
              <a:t>Manual</a:t>
            </a:r>
            <a:r>
              <a:rPr lang="hu-HU">
                <a:solidFill>
                  <a:srgbClr val="000000"/>
                </a:solidFill>
              </a:rPr>
              <a:t>, ARMv8, 2013, http://www.myir-tech.com/down/arm/</a:t>
            </a:r>
          </a:p>
          <a:p>
            <a:r>
              <a:rPr lang="hu-HU">
                <a:solidFill>
                  <a:srgbClr val="000000"/>
                </a:solidFill>
              </a:rPr>
              <a:t>          </a:t>
            </a:r>
            <a:r>
              <a:rPr lang="hu-HU" err="1">
                <a:solidFill>
                  <a:srgbClr val="000000"/>
                </a:solidFill>
              </a:rPr>
              <a:t>arch</a:t>
            </a:r>
            <a:r>
              <a:rPr lang="hu-HU">
                <a:solidFill>
                  <a:srgbClr val="000000"/>
                </a:solidFill>
              </a:rPr>
              <a:t>/ARMv8-A_</a:t>
            </a:r>
            <a:r>
              <a:rPr lang="hu-HU" err="1">
                <a:solidFill>
                  <a:srgbClr val="000000"/>
                </a:solidFill>
              </a:rPr>
              <a:t>Architecture</a:t>
            </a:r>
            <a:r>
              <a:rPr lang="hu-HU">
                <a:solidFill>
                  <a:srgbClr val="000000"/>
                </a:solidFill>
              </a:rPr>
              <a:t>_</a:t>
            </a:r>
            <a:r>
              <a:rPr lang="hu-HU" err="1">
                <a:solidFill>
                  <a:srgbClr val="000000"/>
                </a:solidFill>
              </a:rPr>
              <a:t>Reference</a:t>
            </a:r>
            <a:r>
              <a:rPr lang="hu-HU">
                <a:solidFill>
                  <a:srgbClr val="000000"/>
                </a:solidFill>
              </a:rPr>
              <a:t>_</a:t>
            </a:r>
            <a:r>
              <a:rPr lang="hu-HU" err="1">
                <a:solidFill>
                  <a:srgbClr val="000000"/>
                </a:solidFill>
              </a:rPr>
              <a:t>Manual</a:t>
            </a:r>
            <a:r>
              <a:rPr lang="hu-HU">
                <a:solidFill>
                  <a:srgbClr val="000000"/>
                </a:solidFill>
              </a:rPr>
              <a:t>_%28Issue_A.a%29.pdf</a:t>
            </a:r>
          </a:p>
        </p:txBody>
      </p:sp>
      <p:sp>
        <p:nvSpPr>
          <p:cNvPr id="8" name="Text Box 11"/>
          <p:cNvSpPr txBox="1">
            <a:spLocks noChangeArrowheads="1"/>
          </p:cNvSpPr>
          <p:nvPr/>
        </p:nvSpPr>
        <p:spPr bwMode="auto">
          <a:xfrm>
            <a:off x="177940" y="3429000"/>
            <a:ext cx="91351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67</a:t>
            </a:r>
            <a:r>
              <a:rPr lang="en-US" dirty="0" smtClean="0">
                <a:solidFill>
                  <a:srgbClr val="000000"/>
                </a:solidFill>
              </a:rPr>
              <a:t>]: </a:t>
            </a:r>
            <a:r>
              <a:rPr lang="hu-HU" dirty="0" err="1" smtClean="0">
                <a:solidFill>
                  <a:srgbClr val="000000"/>
                </a:solidFill>
              </a:rPr>
              <a:t>Porthouse</a:t>
            </a:r>
            <a:r>
              <a:rPr lang="hu-HU" dirty="0" smtClean="0">
                <a:solidFill>
                  <a:srgbClr val="000000"/>
                </a:solidFill>
              </a:rPr>
              <a:t> C., </a:t>
            </a:r>
            <a:r>
              <a:rPr lang="en-US" dirty="0">
                <a:solidFill>
                  <a:srgbClr val="000000"/>
                </a:solidFill>
              </a:rPr>
              <a:t>Use ARM DBX hardware extensions to accelerate Java in space-constrained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embedded </a:t>
            </a:r>
            <a:r>
              <a:rPr lang="en-US" dirty="0">
                <a:solidFill>
                  <a:srgbClr val="000000"/>
                </a:solidFill>
              </a:rPr>
              <a:t>apps</a:t>
            </a:r>
            <a:r>
              <a:rPr lang="hu-HU" dirty="0" smtClean="0">
                <a:solidFill>
                  <a:srgbClr val="000000"/>
                </a:solidFill>
              </a:rPr>
              <a:t>, </a:t>
            </a:r>
            <a:r>
              <a:rPr lang="hu-HU" dirty="0" err="1" smtClean="0">
                <a:solidFill>
                  <a:srgbClr val="000000"/>
                </a:solidFill>
              </a:rPr>
              <a:t>Embedded</a:t>
            </a:r>
            <a:r>
              <a:rPr lang="hu-HU" dirty="0" smtClean="0">
                <a:solidFill>
                  <a:srgbClr val="000000"/>
                </a:solidFill>
              </a:rPr>
              <a:t>, </a:t>
            </a:r>
            <a:r>
              <a:rPr lang="hu-HU" dirty="0" err="1" smtClean="0">
                <a:solidFill>
                  <a:srgbClr val="000000"/>
                </a:solidFill>
              </a:rPr>
              <a:t>Oct</a:t>
            </a:r>
            <a:r>
              <a:rPr lang="hu-HU" dirty="0" smtClean="0">
                <a:solidFill>
                  <a:srgbClr val="000000"/>
                </a:solidFill>
              </a:rPr>
              <a:t>. </a:t>
            </a:r>
            <a:r>
              <a:rPr lang="hu-HU" dirty="0">
                <a:solidFill>
                  <a:srgbClr val="000000"/>
                </a:solidFill>
              </a:rPr>
              <a:t>18 2007, http://</a:t>
            </a:r>
            <a:r>
              <a:rPr lang="hu-HU" dirty="0" smtClean="0">
                <a:solidFill>
                  <a:srgbClr val="000000"/>
                </a:solidFill>
              </a:rPr>
              <a:t>www.embedded.com/design/prototyping-</a:t>
            </a:r>
          </a:p>
          <a:p>
            <a:r>
              <a:rPr lang="hu-HU" dirty="0">
                <a:solidFill>
                  <a:srgbClr val="000000"/>
                </a:solidFill>
              </a:rPr>
              <a:t> </a:t>
            </a:r>
            <a:r>
              <a:rPr lang="hu-HU" dirty="0" smtClean="0">
                <a:solidFill>
                  <a:srgbClr val="000000"/>
                </a:solidFill>
              </a:rPr>
              <a:t>         </a:t>
            </a:r>
            <a:r>
              <a:rPr lang="hu-HU" dirty="0" err="1" smtClean="0">
                <a:solidFill>
                  <a:srgbClr val="000000"/>
                </a:solidFill>
              </a:rPr>
              <a:t>and-development</a:t>
            </a:r>
            <a:r>
              <a:rPr lang="hu-HU" dirty="0" smtClean="0">
                <a:solidFill>
                  <a:srgbClr val="000000"/>
                </a:solidFill>
              </a:rPr>
              <a:t>/4007206/3/</a:t>
            </a:r>
            <a:r>
              <a:rPr lang="hu-HU" dirty="0" err="1" smtClean="0">
                <a:solidFill>
                  <a:srgbClr val="000000"/>
                </a:solidFill>
              </a:rPr>
              <a:t>PRODUCT-HOW-TO-Use-ARM-DBX-hardware-extensions-to-</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hu-HU" dirty="0" err="1" smtClean="0">
                <a:solidFill>
                  <a:srgbClr val="000000"/>
                </a:solidFill>
              </a:rPr>
              <a:t>accelerate-Java-in-space-constrained-embedded-apps</a:t>
            </a:r>
            <a:endParaRPr lang="hu-HU" dirty="0" smtClean="0">
              <a:solidFill>
                <a:srgbClr val="000000"/>
              </a:solidFill>
            </a:endParaRPr>
          </a:p>
        </p:txBody>
      </p:sp>
      <p:sp>
        <p:nvSpPr>
          <p:cNvPr id="9" name="Text Box 11"/>
          <p:cNvSpPr txBox="1">
            <a:spLocks noChangeArrowheads="1"/>
          </p:cNvSpPr>
          <p:nvPr/>
        </p:nvSpPr>
        <p:spPr bwMode="auto">
          <a:xfrm>
            <a:off x="171035" y="4461961"/>
            <a:ext cx="87244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smtClean="0">
                <a:solidFill>
                  <a:srgbClr val="000000"/>
                </a:solidFill>
              </a:rPr>
              <a:t>[</a:t>
            </a:r>
            <a:r>
              <a:rPr lang="hu-HU" smtClean="0">
                <a:solidFill>
                  <a:srgbClr val="000000"/>
                </a:solidFill>
              </a:rPr>
              <a:t>68</a:t>
            </a:r>
            <a:r>
              <a:rPr lang="en-US">
                <a:solidFill>
                  <a:srgbClr val="000000"/>
                </a:solidFill>
              </a:rPr>
              <a:t>]: ARM Security </a:t>
            </a:r>
            <a:r>
              <a:rPr lang="en-US" smtClean="0">
                <a:solidFill>
                  <a:srgbClr val="000000"/>
                </a:solidFill>
              </a:rPr>
              <a:t>Technology</a:t>
            </a:r>
            <a:r>
              <a:rPr lang="hu-HU" smtClean="0">
                <a:solidFill>
                  <a:srgbClr val="000000"/>
                </a:solidFill>
              </a:rPr>
              <a:t>, </a:t>
            </a:r>
            <a:r>
              <a:rPr lang="en-US" smtClean="0">
                <a:solidFill>
                  <a:srgbClr val="000000"/>
                </a:solidFill>
              </a:rPr>
              <a:t>Building </a:t>
            </a:r>
            <a:r>
              <a:rPr lang="en-US">
                <a:solidFill>
                  <a:srgbClr val="000000"/>
                </a:solidFill>
              </a:rPr>
              <a:t>a Secure System </a:t>
            </a:r>
            <a:r>
              <a:rPr lang="en-US" smtClean="0">
                <a:solidFill>
                  <a:srgbClr val="000000"/>
                </a:solidFill>
              </a:rPr>
              <a:t>using</a:t>
            </a:r>
            <a:r>
              <a:rPr lang="hu-HU" smtClean="0">
                <a:solidFill>
                  <a:srgbClr val="000000"/>
                </a:solidFill>
              </a:rPr>
              <a:t> </a:t>
            </a:r>
            <a:r>
              <a:rPr lang="en-US" err="1" smtClean="0">
                <a:solidFill>
                  <a:srgbClr val="000000"/>
                </a:solidFill>
              </a:rPr>
              <a:t>TrustZone</a:t>
            </a:r>
            <a:r>
              <a:rPr lang="hu-HU" smtClean="0">
                <a:solidFill>
                  <a:srgbClr val="000000"/>
                </a:solidFill>
              </a:rPr>
              <a:t> </a:t>
            </a:r>
            <a:r>
              <a:rPr lang="en-US" smtClean="0">
                <a:solidFill>
                  <a:srgbClr val="000000"/>
                </a:solidFill>
              </a:rPr>
              <a:t>Technology</a:t>
            </a:r>
            <a:r>
              <a:rPr lang="hu-HU" smtClean="0">
                <a:solidFill>
                  <a:srgbClr val="000000"/>
                </a:solidFill>
              </a:rPr>
              <a:t>, 2009,</a:t>
            </a:r>
          </a:p>
          <a:p>
            <a:pPr fontAlgn="base">
              <a:spcBef>
                <a:spcPct val="0"/>
              </a:spcBef>
              <a:spcAft>
                <a:spcPct val="0"/>
              </a:spcAft>
            </a:pPr>
            <a:r>
              <a:rPr lang="hu-HU" smtClean="0">
                <a:solidFill>
                  <a:srgbClr val="000000"/>
                </a:solidFill>
              </a:rPr>
              <a:t>          </a:t>
            </a:r>
            <a:r>
              <a:rPr lang="en-US" smtClean="0">
                <a:solidFill>
                  <a:srgbClr val="000000"/>
                </a:solidFill>
              </a:rPr>
              <a:t>http</a:t>
            </a:r>
            <a:r>
              <a:rPr lang="en-US">
                <a:solidFill>
                  <a:srgbClr val="000000"/>
                </a:solidFill>
              </a:rPr>
              <a:t>://</a:t>
            </a:r>
            <a:r>
              <a:rPr lang="en-US" smtClean="0">
                <a:solidFill>
                  <a:srgbClr val="000000"/>
                </a:solidFill>
              </a:rPr>
              <a:t>infocenter.arm.com/help/topic/com.arm.doc.prd29-genc-009492c/PRD29-GENC-</a:t>
            </a:r>
            <a:endParaRPr lang="hu-HU" smtClean="0">
              <a:solidFill>
                <a:srgbClr val="000000"/>
              </a:solidFill>
            </a:endParaRPr>
          </a:p>
          <a:p>
            <a:pPr fontAlgn="base">
              <a:spcBef>
                <a:spcPct val="0"/>
              </a:spcBef>
              <a:spcAft>
                <a:spcPct val="0"/>
              </a:spcAft>
            </a:pPr>
            <a:r>
              <a:rPr lang="hu-HU">
                <a:solidFill>
                  <a:srgbClr val="000000"/>
                </a:solidFill>
              </a:rPr>
              <a:t> </a:t>
            </a:r>
            <a:r>
              <a:rPr lang="hu-HU" smtClean="0">
                <a:solidFill>
                  <a:srgbClr val="000000"/>
                </a:solidFill>
              </a:rPr>
              <a:t>         </a:t>
            </a:r>
            <a:r>
              <a:rPr lang="en-US" smtClean="0">
                <a:solidFill>
                  <a:srgbClr val="000000"/>
                </a:solidFill>
              </a:rPr>
              <a:t>009492C_trustzone_security_whitepaper.pdf</a:t>
            </a:r>
            <a:endParaRPr lang="en-US">
              <a:solidFill>
                <a:srgbClr val="000000"/>
              </a:solidFill>
            </a:endParaRPr>
          </a:p>
        </p:txBody>
      </p:sp>
      <p:sp>
        <p:nvSpPr>
          <p:cNvPr id="10" name="Text Box 11"/>
          <p:cNvSpPr txBox="1">
            <a:spLocks noChangeArrowheads="1"/>
          </p:cNvSpPr>
          <p:nvPr/>
        </p:nvSpPr>
        <p:spPr bwMode="auto">
          <a:xfrm>
            <a:off x="177940" y="5274205"/>
            <a:ext cx="877317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smtClean="0">
                <a:solidFill>
                  <a:srgbClr val="000000"/>
                </a:solidFill>
              </a:rPr>
              <a:t>[</a:t>
            </a:r>
            <a:r>
              <a:rPr lang="hu-HU" smtClean="0">
                <a:solidFill>
                  <a:srgbClr val="000000"/>
                </a:solidFill>
              </a:rPr>
              <a:t>69</a:t>
            </a:r>
            <a:r>
              <a:rPr lang="en-US" smtClean="0">
                <a:solidFill>
                  <a:srgbClr val="000000"/>
                </a:solidFill>
              </a:rPr>
              <a:t>]: </a:t>
            </a:r>
            <a:r>
              <a:rPr lang="hu-HU"/>
              <a:t>ARM Cortex-A53 </a:t>
            </a:r>
            <a:r>
              <a:rPr lang="hu-HU" err="1"/>
              <a:t>MPCore</a:t>
            </a:r>
            <a:r>
              <a:rPr lang="hu-HU"/>
              <a:t> </a:t>
            </a:r>
            <a:r>
              <a:rPr lang="hu-HU" err="1"/>
              <a:t>Processor</a:t>
            </a:r>
            <a:r>
              <a:rPr lang="hu-HU"/>
              <a:t> </a:t>
            </a:r>
            <a:r>
              <a:rPr lang="hu-HU" err="1"/>
              <a:t>Technical</a:t>
            </a:r>
            <a:r>
              <a:rPr lang="hu-HU"/>
              <a:t> </a:t>
            </a:r>
            <a:r>
              <a:rPr lang="hu-HU" err="1"/>
              <a:t>Reference</a:t>
            </a:r>
            <a:r>
              <a:rPr lang="hu-HU"/>
              <a:t> </a:t>
            </a:r>
            <a:r>
              <a:rPr lang="hu-HU" err="1"/>
              <a:t>Manual</a:t>
            </a:r>
            <a:r>
              <a:rPr lang="hu-HU"/>
              <a:t>, </a:t>
            </a:r>
            <a:r>
              <a:rPr lang="hu-HU" err="1"/>
              <a:t>Cryptography</a:t>
            </a:r>
            <a:r>
              <a:rPr lang="hu-HU"/>
              <a:t> </a:t>
            </a:r>
            <a:r>
              <a:rPr lang="hu-HU" err="1" smtClean="0"/>
              <a:t>Extension</a:t>
            </a:r>
            <a:r>
              <a:rPr lang="hu-HU" smtClean="0"/>
              <a:t>,</a:t>
            </a:r>
          </a:p>
          <a:p>
            <a:r>
              <a:rPr lang="hu-HU">
                <a:solidFill>
                  <a:srgbClr val="000000"/>
                </a:solidFill>
              </a:rPr>
              <a:t>          2013-2014, http://infocenter.arm.com/help/index.jsp?topic=/com.arm.doc.ddi0500e</a:t>
            </a:r>
            <a:r>
              <a:rPr lang="hu-HU" smtClean="0">
                <a:solidFill>
                  <a:srgbClr val="000000"/>
                </a:solidFill>
              </a:rPr>
              <a:t>/</a:t>
            </a:r>
          </a:p>
          <a:p>
            <a:r>
              <a:rPr lang="hu-HU">
                <a:solidFill>
                  <a:srgbClr val="000000"/>
                </a:solidFill>
              </a:rPr>
              <a:t> </a:t>
            </a:r>
            <a:r>
              <a:rPr lang="hu-HU" smtClean="0">
                <a:solidFill>
                  <a:srgbClr val="000000"/>
                </a:solidFill>
              </a:rPr>
              <a:t>         </a:t>
            </a:r>
            <a:r>
              <a:rPr lang="hu-HU" err="1" smtClean="0">
                <a:solidFill>
                  <a:srgbClr val="000000"/>
                </a:solidFill>
              </a:rPr>
              <a:t>CJHDEBAF.html</a:t>
            </a:r>
            <a:endParaRPr lang="hu-HU" smtClean="0">
              <a:solidFill>
                <a:srgbClr val="000000"/>
              </a:solidFill>
            </a:endParaRP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(8)</a:t>
            </a:r>
          </a:p>
        </p:txBody>
      </p:sp>
    </p:spTree>
    <p:extLst>
      <p:ext uri="{BB962C8B-B14F-4D97-AF65-F5344CB8AC3E}">
        <p14:creationId xmlns:p14="http://schemas.microsoft.com/office/powerpoint/2010/main" val="1906351785"/>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70</a:t>
            </a:r>
            <a:r>
              <a:rPr lang="en-US" sz="1400" dirty="0" smtClean="0">
                <a:solidFill>
                  <a:srgbClr val="000000"/>
                </a:solidFill>
              </a:rPr>
              <a:t>]: </a:t>
            </a:r>
            <a:r>
              <a:rPr lang="hu-HU" sz="1400" dirty="0" smtClean="0">
                <a:solidFill>
                  <a:srgbClr val="000000"/>
                </a:solidFill>
              </a:rPr>
              <a:t>Shilov A., </a:t>
            </a:r>
            <a:r>
              <a:rPr lang="en-US" sz="1400" dirty="0"/>
              <a:t>ARM’s high-end ‘Ares’ core for 10nm </a:t>
            </a:r>
            <a:r>
              <a:rPr lang="en-US" sz="1400" dirty="0" err="1"/>
              <a:t>SoCs</a:t>
            </a:r>
            <a:r>
              <a:rPr lang="en-US" sz="1400" dirty="0"/>
              <a:t> may be unveiled next </a:t>
            </a:r>
            <a:r>
              <a:rPr lang="en-US" sz="1400" dirty="0" smtClean="0"/>
              <a:t>year</a:t>
            </a:r>
            <a:r>
              <a:rPr lang="hu-HU" sz="1400" dirty="0" smtClean="0"/>
              <a:t>, KitGuru,</a:t>
            </a:r>
          </a:p>
          <a:p>
            <a:r>
              <a:rPr lang="hu-HU" sz="1400" dirty="0"/>
              <a:t>          May 16 2015, http://</a:t>
            </a:r>
            <a:r>
              <a:rPr lang="hu-HU" sz="1400" dirty="0" smtClean="0"/>
              <a:t>www.kitguru.net/components/cpu/anton-shilov/arms-high-</a:t>
            </a:r>
          </a:p>
          <a:p>
            <a:r>
              <a:rPr lang="hu-HU" sz="1400" dirty="0"/>
              <a:t> </a:t>
            </a:r>
            <a:r>
              <a:rPr lang="hu-HU" sz="1400" dirty="0" smtClean="0"/>
              <a:t>         performance-ares-core-may-be-unleashed-next-year</a:t>
            </a:r>
            <a:r>
              <a:rPr lang="hu-HU" sz="1400" dirty="0"/>
              <a:t>/</a:t>
            </a:r>
            <a:endParaRPr lang="en-US" sz="1400" dirty="0"/>
          </a:p>
        </p:txBody>
      </p:sp>
      <p:sp>
        <p:nvSpPr>
          <p:cNvPr id="13" name="Text Box 11"/>
          <p:cNvSpPr txBox="1">
            <a:spLocks noChangeArrowheads="1"/>
          </p:cNvSpPr>
          <p:nvPr/>
        </p:nvSpPr>
        <p:spPr bwMode="auto">
          <a:xfrm>
            <a:off x="187465" y="1477355"/>
            <a:ext cx="63208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71</a:t>
            </a:r>
            <a:r>
              <a:rPr lang="en-US" dirty="0" smtClean="0">
                <a:solidFill>
                  <a:srgbClr val="000000"/>
                </a:solidFill>
              </a:rPr>
              <a:t>]: </a:t>
            </a:r>
            <a:r>
              <a:rPr lang="hu-HU" dirty="0" smtClean="0">
                <a:solidFill>
                  <a:srgbClr val="000000"/>
                </a:solidFill>
              </a:rPr>
              <a:t>Goto H., ARM Cortex-A57 Block Diagram, </a:t>
            </a:r>
          </a:p>
          <a:p>
            <a:r>
              <a:rPr lang="hu-HU" dirty="0">
                <a:solidFill>
                  <a:srgbClr val="000000"/>
                </a:solidFill>
              </a:rPr>
              <a:t> </a:t>
            </a:r>
            <a:r>
              <a:rPr lang="hu-HU" dirty="0" smtClean="0">
                <a:solidFill>
                  <a:srgbClr val="000000"/>
                </a:solidFill>
              </a:rPr>
              <a:t>         </a:t>
            </a:r>
            <a:r>
              <a:rPr lang="hu-HU" dirty="0">
                <a:solidFill>
                  <a:srgbClr val="000000"/>
                </a:solidFill>
              </a:rPr>
              <a:t>http://images.anandtech.com/doci/8718/Hiroshige.Goto.png</a:t>
            </a:r>
            <a:endParaRPr lang="hu-HU" dirty="0" smtClean="0">
              <a:solidFill>
                <a:srgbClr val="000000"/>
              </a:solidFill>
            </a:endParaRPr>
          </a:p>
        </p:txBody>
      </p:sp>
      <p:sp>
        <p:nvSpPr>
          <p:cNvPr id="7" name="Text Box 11"/>
          <p:cNvSpPr txBox="1">
            <a:spLocks noChangeArrowheads="1"/>
          </p:cNvSpPr>
          <p:nvPr/>
        </p:nvSpPr>
        <p:spPr bwMode="auto">
          <a:xfrm>
            <a:off x="177940" y="2078850"/>
            <a:ext cx="80924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72</a:t>
            </a:r>
            <a:r>
              <a:rPr lang="en-US" dirty="0" smtClean="0">
                <a:solidFill>
                  <a:srgbClr val="000000"/>
                </a:solidFill>
              </a:rPr>
              <a:t>]: </a:t>
            </a:r>
            <a:r>
              <a:rPr lang="hu-HU" dirty="0" smtClean="0">
                <a:solidFill>
                  <a:srgbClr val="000000"/>
                </a:solidFill>
              </a:rPr>
              <a:t>Wasson S., </a:t>
            </a:r>
            <a:r>
              <a:rPr lang="hu-HU" dirty="0"/>
              <a:t>Inside ARM's Cortex-A72 microarchitecture, TechReport, May </a:t>
            </a:r>
            <a:r>
              <a:rPr lang="hu-HU" dirty="0" smtClean="0"/>
              <a:t>1 </a:t>
            </a:r>
            <a:r>
              <a:rPr lang="hu-HU" dirty="0"/>
              <a:t>2015, </a:t>
            </a:r>
          </a:p>
          <a:p>
            <a:r>
              <a:rPr lang="hu-HU" dirty="0">
                <a:solidFill>
                  <a:srgbClr val="000000"/>
                </a:solidFill>
              </a:rPr>
              <a:t>          http://techreport.com/review/28189/inside-arm-cortex-a72-microarchitecture</a:t>
            </a:r>
          </a:p>
        </p:txBody>
      </p:sp>
      <p:sp>
        <p:nvSpPr>
          <p:cNvPr id="2" name="TextBox 1"/>
          <p:cNvSpPr txBox="1"/>
          <p:nvPr/>
        </p:nvSpPr>
        <p:spPr>
          <a:xfrm>
            <a:off x="188404" y="2725350"/>
            <a:ext cx="7341369" cy="307777"/>
          </a:xfrm>
          <a:prstGeom prst="rect">
            <a:avLst/>
          </a:prstGeom>
          <a:noFill/>
        </p:spPr>
        <p:txBody>
          <a:bodyPr wrap="none" rtlCol="0">
            <a:spAutoFit/>
          </a:bodyPr>
          <a:lstStyle/>
          <a:p>
            <a:r>
              <a:rPr lang="hu-HU" sz="1400" smtClean="0"/>
              <a:t>[73]: </a:t>
            </a:r>
            <a:r>
              <a:rPr lang="en-US" sz="1400" err="1" smtClean="0"/>
              <a:t>Citizendium</a:t>
            </a:r>
            <a:r>
              <a:rPr lang="hu-HU" sz="1400" smtClean="0"/>
              <a:t>, </a:t>
            </a:r>
            <a:r>
              <a:rPr lang="en-US" sz="1400"/>
              <a:t>Java </a:t>
            </a:r>
            <a:r>
              <a:rPr lang="en-US" sz="1400" smtClean="0"/>
              <a:t>platform</a:t>
            </a:r>
            <a:r>
              <a:rPr lang="hu-HU" sz="1400"/>
              <a:t>, http://en.citizendium.org/wiki/Java_platform</a:t>
            </a:r>
            <a:endParaRPr lang="en-US" sz="1400"/>
          </a:p>
        </p:txBody>
      </p:sp>
      <p:sp>
        <p:nvSpPr>
          <p:cNvPr id="3" name="TextBox 2"/>
          <p:cNvSpPr txBox="1"/>
          <p:nvPr/>
        </p:nvSpPr>
        <p:spPr>
          <a:xfrm>
            <a:off x="187465" y="3111811"/>
            <a:ext cx="8482963" cy="738664"/>
          </a:xfrm>
          <a:prstGeom prst="rect">
            <a:avLst/>
          </a:prstGeom>
          <a:noFill/>
        </p:spPr>
        <p:txBody>
          <a:bodyPr wrap="none" rtlCol="0">
            <a:spAutoFit/>
          </a:bodyPr>
          <a:lstStyle/>
          <a:p>
            <a:r>
              <a:rPr lang="hu-HU" sz="1400" dirty="0" smtClean="0"/>
              <a:t>[</a:t>
            </a:r>
            <a:r>
              <a:rPr lang="hu-HU" sz="1400" dirty="0"/>
              <a:t>74]: </a:t>
            </a:r>
            <a:r>
              <a:rPr lang="hu-HU" sz="1400" dirty="0" smtClean="0"/>
              <a:t>Wasson S., </a:t>
            </a:r>
            <a:r>
              <a:rPr lang="en-US" sz="1400" dirty="0" smtClean="0"/>
              <a:t>Samsung's </a:t>
            </a:r>
            <a:r>
              <a:rPr lang="en-US" sz="1400" dirty="0"/>
              <a:t>Galaxy Note 4 with the </a:t>
            </a:r>
            <a:r>
              <a:rPr lang="en-US" sz="1400" dirty="0" err="1"/>
              <a:t>Exynos</a:t>
            </a:r>
            <a:r>
              <a:rPr lang="en-US" sz="1400" dirty="0"/>
              <a:t> 5433 </a:t>
            </a:r>
            <a:r>
              <a:rPr lang="en-US" sz="1400" dirty="0" smtClean="0"/>
              <a:t>processor</a:t>
            </a:r>
            <a:r>
              <a:rPr lang="hu-HU" sz="1400" dirty="0" smtClean="0"/>
              <a:t>, </a:t>
            </a:r>
            <a:r>
              <a:rPr lang="hu-HU" sz="1400" dirty="0" err="1" smtClean="0"/>
              <a:t>TechReport</a:t>
            </a:r>
            <a:r>
              <a:rPr lang="hu-HU" sz="1400" dirty="0" smtClean="0"/>
              <a:t>,</a:t>
            </a:r>
          </a:p>
          <a:p>
            <a:r>
              <a:rPr lang="hu-HU" sz="1400" dirty="0"/>
              <a:t> </a:t>
            </a:r>
            <a:r>
              <a:rPr lang="hu-HU" sz="1400" dirty="0" smtClean="0"/>
              <a:t>         01/31/2015, </a:t>
            </a:r>
            <a:r>
              <a:rPr lang="hu-HU" sz="1400" dirty="0"/>
              <a:t>http://</a:t>
            </a:r>
            <a:r>
              <a:rPr lang="hu-HU" sz="1400" dirty="0" smtClean="0"/>
              <a:t>techreport.com/review/27539/samsung-galaxy-note-4-with-the-</a:t>
            </a:r>
          </a:p>
          <a:p>
            <a:r>
              <a:rPr lang="hu-HU" sz="1400" dirty="0"/>
              <a:t> </a:t>
            </a:r>
            <a:r>
              <a:rPr lang="hu-HU" sz="1400" dirty="0" smtClean="0"/>
              <a:t>         exynos-5433-processor/2</a:t>
            </a:r>
            <a:endParaRPr lang="hu-HU" sz="1400" dirty="0"/>
          </a:p>
        </p:txBody>
      </p:sp>
      <p:sp>
        <p:nvSpPr>
          <p:cNvPr id="4" name="TextBox 3"/>
          <p:cNvSpPr txBox="1"/>
          <p:nvPr/>
        </p:nvSpPr>
        <p:spPr>
          <a:xfrm>
            <a:off x="182563" y="3928895"/>
            <a:ext cx="8460649" cy="738664"/>
          </a:xfrm>
          <a:prstGeom prst="rect">
            <a:avLst/>
          </a:prstGeom>
          <a:noFill/>
        </p:spPr>
        <p:txBody>
          <a:bodyPr wrap="none" rtlCol="0">
            <a:spAutoFit/>
          </a:bodyPr>
          <a:lstStyle/>
          <a:p>
            <a:r>
              <a:rPr lang="hu-HU" sz="1400" dirty="0" smtClean="0"/>
              <a:t>[75]: </a:t>
            </a:r>
            <a:r>
              <a:rPr lang="en-US" sz="1400" dirty="0" err="1"/>
              <a:t>Frumusanu</a:t>
            </a:r>
            <a:r>
              <a:rPr lang="en-US" sz="1400" dirty="0"/>
              <a:t> </a:t>
            </a:r>
            <a:r>
              <a:rPr lang="hu-HU" sz="1400" dirty="0" smtClean="0"/>
              <a:t>A. &amp; </a:t>
            </a:r>
            <a:r>
              <a:rPr lang="en-US" sz="1400" dirty="0" smtClean="0"/>
              <a:t>Smith </a:t>
            </a:r>
            <a:r>
              <a:rPr lang="hu-HU" sz="1400" dirty="0" smtClean="0"/>
              <a:t>R., </a:t>
            </a:r>
            <a:r>
              <a:rPr lang="en-US" sz="1400" dirty="0" smtClean="0"/>
              <a:t>ARM </a:t>
            </a:r>
            <a:r>
              <a:rPr lang="en-US" sz="1400" dirty="0" err="1"/>
              <a:t>A53</a:t>
            </a:r>
            <a:r>
              <a:rPr lang="en-US" sz="1400" dirty="0"/>
              <a:t>/</a:t>
            </a:r>
            <a:r>
              <a:rPr lang="en-US" sz="1400" dirty="0" err="1"/>
              <a:t>A57</a:t>
            </a:r>
            <a:r>
              <a:rPr lang="en-US" sz="1400" dirty="0"/>
              <a:t>/</a:t>
            </a:r>
            <a:r>
              <a:rPr lang="en-US" sz="1400" dirty="0" err="1"/>
              <a:t>T760</a:t>
            </a:r>
            <a:r>
              <a:rPr lang="en-US" sz="1400" dirty="0"/>
              <a:t> investigated - Samsung Galaxy Note </a:t>
            </a:r>
            <a:r>
              <a:rPr lang="en-US" sz="1400" dirty="0" smtClean="0"/>
              <a:t>4</a:t>
            </a:r>
            <a:endParaRPr lang="hu-HU" sz="1400" dirty="0" smtClean="0"/>
          </a:p>
          <a:p>
            <a:r>
              <a:rPr lang="hu-HU" sz="1400" dirty="0"/>
              <a:t> </a:t>
            </a:r>
            <a:r>
              <a:rPr lang="hu-HU" sz="1400" dirty="0" smtClean="0"/>
              <a:t>        </a:t>
            </a:r>
            <a:r>
              <a:rPr lang="en-US" sz="1400" dirty="0" smtClean="0"/>
              <a:t> </a:t>
            </a:r>
            <a:r>
              <a:rPr lang="en-US" sz="1400" dirty="0" err="1"/>
              <a:t>Exynos</a:t>
            </a:r>
            <a:r>
              <a:rPr lang="en-US" sz="1400" dirty="0"/>
              <a:t> </a:t>
            </a:r>
            <a:r>
              <a:rPr lang="en-US" sz="1400" dirty="0" smtClean="0"/>
              <a:t>Review</a:t>
            </a:r>
            <a:r>
              <a:rPr lang="hu-HU" sz="1400" dirty="0" smtClean="0"/>
              <a:t>, AnandTech, </a:t>
            </a:r>
            <a:r>
              <a:rPr lang="en-US" sz="1400" dirty="0" smtClean="0"/>
              <a:t>February </a:t>
            </a:r>
            <a:r>
              <a:rPr lang="en-US" sz="1400" dirty="0"/>
              <a:t>10, </a:t>
            </a:r>
            <a:r>
              <a:rPr lang="en-US" sz="1400" dirty="0" smtClean="0"/>
              <a:t>2015</a:t>
            </a:r>
            <a:r>
              <a:rPr lang="hu-HU" sz="1400" dirty="0" smtClean="0"/>
              <a:t>,</a:t>
            </a:r>
            <a:r>
              <a:rPr lang="en-US" sz="1400" dirty="0" smtClean="0"/>
              <a:t> </a:t>
            </a:r>
            <a:endParaRPr lang="hu-HU" sz="1400" dirty="0" smtClean="0"/>
          </a:p>
          <a:p>
            <a:r>
              <a:rPr lang="hu-HU" sz="1400" dirty="0" smtClean="0"/>
              <a:t>          </a:t>
            </a:r>
            <a:r>
              <a:rPr lang="en-US" sz="1400" dirty="0" smtClean="0"/>
              <a:t>http</a:t>
            </a:r>
            <a:r>
              <a:rPr lang="en-US" sz="1400" dirty="0"/>
              <a:t>://</a:t>
            </a:r>
            <a:r>
              <a:rPr lang="en-US" sz="1400" dirty="0" err="1" smtClean="0"/>
              <a:t>www.anandtech.com</a:t>
            </a:r>
            <a:r>
              <a:rPr lang="en-US" sz="1400" dirty="0" smtClean="0"/>
              <a:t>/show/8718/the-</a:t>
            </a:r>
            <a:r>
              <a:rPr lang="en-US" sz="1400" dirty="0" err="1" smtClean="0"/>
              <a:t>samsung</a:t>
            </a:r>
            <a:r>
              <a:rPr lang="en-US" sz="1400" dirty="0" smtClean="0"/>
              <a:t>-galaxy-note-4-</a:t>
            </a:r>
            <a:r>
              <a:rPr lang="en-US" sz="1400" dirty="0" err="1" smtClean="0"/>
              <a:t>exynos</a:t>
            </a:r>
            <a:r>
              <a:rPr lang="en-US" sz="1400" dirty="0" smtClean="0"/>
              <a:t>-review</a:t>
            </a:r>
            <a:r>
              <a:rPr lang="hu-HU" sz="1400" dirty="0" smtClean="0"/>
              <a:t> </a:t>
            </a:r>
            <a:endParaRPr lang="en-US" sz="1400" dirty="0"/>
          </a:p>
        </p:txBody>
      </p:sp>
      <p:sp>
        <p:nvSpPr>
          <p:cNvPr id="5" name="TextBox 4"/>
          <p:cNvSpPr txBox="1"/>
          <p:nvPr/>
        </p:nvSpPr>
        <p:spPr>
          <a:xfrm>
            <a:off x="185365" y="4736765"/>
            <a:ext cx="8049191" cy="738664"/>
          </a:xfrm>
          <a:prstGeom prst="rect">
            <a:avLst/>
          </a:prstGeom>
          <a:noFill/>
        </p:spPr>
        <p:txBody>
          <a:bodyPr wrap="none" rtlCol="0">
            <a:spAutoFit/>
          </a:bodyPr>
          <a:lstStyle/>
          <a:p>
            <a:r>
              <a:rPr lang="hu-HU" sz="1400" dirty="0" smtClean="0"/>
              <a:t>[76]: Riemenschneider F., </a:t>
            </a:r>
            <a:r>
              <a:rPr lang="de-DE" sz="1400" dirty="0" smtClean="0"/>
              <a:t>Intel </a:t>
            </a:r>
            <a:r>
              <a:rPr lang="de-DE" sz="1400" dirty="0"/>
              <a:t>sei dank: Programmierbare Logik mit 1 GHz </a:t>
            </a:r>
            <a:r>
              <a:rPr lang="de-DE" sz="1400" dirty="0" smtClean="0"/>
              <a:t>takten</a:t>
            </a:r>
            <a:r>
              <a:rPr lang="hu-HU" sz="1400" dirty="0" smtClean="0"/>
              <a:t>,</a:t>
            </a:r>
            <a:r>
              <a:rPr lang="de-DE" sz="1400" dirty="0" smtClean="0"/>
              <a:t> </a:t>
            </a:r>
            <a:endParaRPr lang="de-DE" sz="1400" dirty="0"/>
          </a:p>
          <a:p>
            <a:r>
              <a:rPr lang="hu-HU" sz="1400" dirty="0" smtClean="0"/>
              <a:t>          Elektroniknet, </a:t>
            </a:r>
            <a:r>
              <a:rPr lang="de-DE" sz="1400" dirty="0" smtClean="0"/>
              <a:t>29.10.2013 </a:t>
            </a:r>
            <a:r>
              <a:rPr lang="de-DE" sz="1400" dirty="0"/>
              <a:t>von Frank </a:t>
            </a:r>
            <a:r>
              <a:rPr lang="de-DE" sz="1400" dirty="0" smtClean="0"/>
              <a:t>Riemenschneider</a:t>
            </a:r>
            <a:r>
              <a:rPr lang="hu-HU" sz="1400" dirty="0" smtClean="0"/>
              <a:t>,</a:t>
            </a:r>
          </a:p>
          <a:p>
            <a:r>
              <a:rPr lang="hu-HU" sz="1400" dirty="0" smtClean="0"/>
              <a:t>          </a:t>
            </a:r>
            <a:r>
              <a:rPr lang="en-US" sz="1400" dirty="0" smtClean="0"/>
              <a:t>http</a:t>
            </a:r>
            <a:r>
              <a:rPr lang="en-US" sz="1400" dirty="0"/>
              <a:t>://www.elektroniknet.de/halbleiter/programmierbare-logik/artikel/102160/</a:t>
            </a:r>
          </a:p>
        </p:txBody>
      </p:sp>
      <p:sp>
        <p:nvSpPr>
          <p:cNvPr id="6" name="TextBox 5"/>
          <p:cNvSpPr txBox="1"/>
          <p:nvPr/>
        </p:nvSpPr>
        <p:spPr>
          <a:xfrm>
            <a:off x="168415" y="5544235"/>
            <a:ext cx="9008107" cy="738664"/>
          </a:xfrm>
          <a:prstGeom prst="rect">
            <a:avLst/>
          </a:prstGeom>
          <a:noFill/>
        </p:spPr>
        <p:txBody>
          <a:bodyPr wrap="none" rtlCol="0">
            <a:spAutoFit/>
          </a:bodyPr>
          <a:lstStyle/>
          <a:p>
            <a:r>
              <a:rPr lang="hu-HU" sz="1400" dirty="0" smtClean="0"/>
              <a:t>[77]: Frumusamu A., </a:t>
            </a:r>
            <a:r>
              <a:rPr lang="en-US" sz="1400" dirty="0" smtClean="0"/>
              <a:t>ARM </a:t>
            </a:r>
            <a:r>
              <a:rPr lang="en-US" sz="1400" dirty="0"/>
              <a:t>Announces New Cortex-A35 CPU - Ultra-High Efficiency For Wearables </a:t>
            </a:r>
            <a:endParaRPr lang="hu-HU" sz="1400" dirty="0" smtClean="0"/>
          </a:p>
          <a:p>
            <a:r>
              <a:rPr lang="hu-HU" sz="1400" dirty="0"/>
              <a:t> </a:t>
            </a:r>
            <a:r>
              <a:rPr lang="hu-HU" sz="1400" dirty="0" smtClean="0"/>
              <a:t>         </a:t>
            </a:r>
            <a:r>
              <a:rPr lang="en-US" sz="1400" dirty="0" smtClean="0"/>
              <a:t>&amp; </a:t>
            </a:r>
            <a:r>
              <a:rPr lang="en-US" sz="1400" dirty="0" err="1" smtClean="0"/>
              <a:t>Mor</a:t>
            </a:r>
            <a:r>
              <a:rPr lang="hu-HU" sz="1400" dirty="0" smtClean="0"/>
              <a:t>e, AnandTech, </a:t>
            </a:r>
            <a:r>
              <a:rPr lang="en-US" sz="1400" i="1" dirty="0" smtClean="0"/>
              <a:t>November </a:t>
            </a:r>
            <a:r>
              <a:rPr lang="en-US" sz="1400" i="1" dirty="0"/>
              <a:t>10, </a:t>
            </a:r>
            <a:r>
              <a:rPr lang="en-US" sz="1400" i="1" dirty="0" smtClean="0"/>
              <a:t>2015</a:t>
            </a:r>
            <a:r>
              <a:rPr lang="hu-HU" sz="1400" i="1" dirty="0" smtClean="0"/>
              <a:t>,</a:t>
            </a:r>
          </a:p>
          <a:p>
            <a:r>
              <a:rPr lang="hu-HU" sz="1400" dirty="0" smtClean="0"/>
              <a:t>          </a:t>
            </a:r>
            <a:r>
              <a:rPr lang="en-US" sz="1400" dirty="0" smtClean="0"/>
              <a:t>http</a:t>
            </a:r>
            <a:r>
              <a:rPr lang="en-US" sz="1400" dirty="0"/>
              <a:t>://anandtech.com/show/9769/arm-announces-cortex-a35</a:t>
            </a:r>
          </a:p>
        </p:txBody>
      </p:sp>
      <p:sp>
        <p:nvSpPr>
          <p:cNvPr id="11"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(9)</a:t>
            </a:r>
          </a:p>
        </p:txBody>
      </p:sp>
    </p:spTree>
    <p:extLst>
      <p:ext uri="{BB962C8B-B14F-4D97-AF65-F5344CB8AC3E}">
        <p14:creationId xmlns:p14="http://schemas.microsoft.com/office/powerpoint/2010/main" val="3968507006"/>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762" y="645385"/>
            <a:ext cx="8648137" cy="738664"/>
          </a:xfrm>
          <a:prstGeom prst="rect">
            <a:avLst/>
          </a:prstGeom>
          <a:noFill/>
        </p:spPr>
        <p:txBody>
          <a:bodyPr wrap="none" rtlCol="0">
            <a:spAutoFit/>
          </a:bodyPr>
          <a:lstStyle/>
          <a:p>
            <a:r>
              <a:rPr lang="hu-HU" sz="1400" dirty="0" smtClean="0"/>
              <a:t>[78]: Quested T., </a:t>
            </a:r>
            <a:r>
              <a:rPr lang="en-US" sz="1400" dirty="0" smtClean="0"/>
              <a:t>ARM </a:t>
            </a:r>
            <a:r>
              <a:rPr lang="en-US" sz="1400" dirty="0"/>
              <a:t>scales up again in </a:t>
            </a:r>
            <a:r>
              <a:rPr lang="en-US" sz="1400" dirty="0" smtClean="0"/>
              <a:t>Cambridge</a:t>
            </a:r>
            <a:r>
              <a:rPr lang="hu-HU" sz="1400" dirty="0" smtClean="0"/>
              <a:t>, </a:t>
            </a:r>
            <a:r>
              <a:rPr lang="hu-HU" sz="1400" dirty="0"/>
              <a:t>Businessweekly, </a:t>
            </a:r>
            <a:r>
              <a:rPr lang="en-US" sz="1400" dirty="0"/>
              <a:t>20 October, </a:t>
            </a:r>
            <a:r>
              <a:rPr lang="en-US" sz="1400" dirty="0" smtClean="0"/>
              <a:t>2014</a:t>
            </a:r>
            <a:r>
              <a:rPr lang="hu-HU" sz="1400" dirty="0" smtClean="0"/>
              <a:t>,</a:t>
            </a:r>
          </a:p>
          <a:p>
            <a:r>
              <a:rPr lang="en-US" sz="1400" dirty="0" smtClean="0"/>
              <a:t> </a:t>
            </a:r>
            <a:r>
              <a:rPr lang="hu-HU" sz="1400" dirty="0" smtClean="0"/>
              <a:t>         </a:t>
            </a:r>
            <a:r>
              <a:rPr lang="en-US" sz="1400" dirty="0" smtClean="0"/>
              <a:t>http</a:t>
            </a:r>
            <a:r>
              <a:rPr lang="en-US" sz="1400" dirty="0"/>
              <a:t>://</a:t>
            </a:r>
            <a:r>
              <a:rPr lang="en-US" sz="1400" dirty="0" smtClean="0"/>
              <a:t>www.businessweekly.co.uk/news/property-and-construction/17695-arm-scales-</a:t>
            </a:r>
            <a:endParaRPr lang="hu-HU" sz="1400" dirty="0" smtClean="0"/>
          </a:p>
          <a:p>
            <a:r>
              <a:rPr lang="hu-HU" sz="1400" dirty="0"/>
              <a:t> </a:t>
            </a:r>
            <a:r>
              <a:rPr lang="hu-HU" sz="1400" dirty="0" smtClean="0"/>
              <a:t>         </a:t>
            </a:r>
            <a:r>
              <a:rPr lang="en-US" sz="1400" dirty="0" smtClean="0"/>
              <a:t>again-cambridge#sthash.Pzg7jnpK.dpuf</a:t>
            </a:r>
            <a:endParaRPr lang="en-US" sz="1400" dirty="0"/>
          </a:p>
        </p:txBody>
      </p:sp>
      <p:sp>
        <p:nvSpPr>
          <p:cNvPr id="5" name="Text Box 11"/>
          <p:cNvSpPr txBox="1">
            <a:spLocks noChangeArrowheads="1"/>
          </p:cNvSpPr>
          <p:nvPr/>
        </p:nvSpPr>
        <p:spPr bwMode="auto">
          <a:xfrm>
            <a:off x="187465" y="1429730"/>
            <a:ext cx="9203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79</a:t>
            </a:r>
            <a:r>
              <a:rPr lang="en-US" dirty="0" smtClean="0">
                <a:solidFill>
                  <a:srgbClr val="000000"/>
                </a:solidFill>
              </a:rPr>
              <a:t>]: </a:t>
            </a:r>
            <a:r>
              <a:rPr lang="hu-HU" dirty="0" smtClean="0">
                <a:solidFill>
                  <a:srgbClr val="000000"/>
                </a:solidFill>
              </a:rPr>
              <a:t>ARM </a:t>
            </a:r>
            <a:r>
              <a:rPr lang="hu-HU" dirty="0" err="1" smtClean="0">
                <a:solidFill>
                  <a:srgbClr val="000000"/>
                </a:solidFill>
              </a:rPr>
              <a:t>Architecture</a:t>
            </a:r>
            <a:r>
              <a:rPr lang="hu-HU" dirty="0" smtClean="0">
                <a:solidFill>
                  <a:srgbClr val="000000"/>
                </a:solidFill>
              </a:rPr>
              <a:t> </a:t>
            </a:r>
            <a:r>
              <a:rPr lang="hu-HU" dirty="0" err="1" smtClean="0">
                <a:solidFill>
                  <a:srgbClr val="000000"/>
                </a:solidFill>
              </a:rPr>
              <a:t>Reference</a:t>
            </a:r>
            <a:r>
              <a:rPr lang="hu-HU" dirty="0" smtClean="0">
                <a:solidFill>
                  <a:srgbClr val="000000"/>
                </a:solidFill>
              </a:rPr>
              <a:t> </a:t>
            </a:r>
            <a:r>
              <a:rPr lang="hu-HU" dirty="0" err="1" smtClean="0">
                <a:solidFill>
                  <a:srgbClr val="000000"/>
                </a:solidFill>
              </a:rPr>
              <a:t>Manual</a:t>
            </a:r>
            <a:r>
              <a:rPr lang="hu-HU" dirty="0" smtClean="0">
                <a:solidFill>
                  <a:srgbClr val="000000"/>
                </a:solidFill>
              </a:rPr>
              <a:t>, Thumb-2 </a:t>
            </a:r>
            <a:r>
              <a:rPr lang="hu-HU" dirty="0" err="1" smtClean="0">
                <a:solidFill>
                  <a:srgbClr val="000000"/>
                </a:solidFill>
              </a:rPr>
              <a:t>Supplement</a:t>
            </a:r>
            <a:r>
              <a:rPr lang="hu-HU" dirty="0" smtClean="0">
                <a:solidFill>
                  <a:srgbClr val="000000"/>
                </a:solidFill>
              </a:rPr>
              <a:t>, 2004-2005, </a:t>
            </a:r>
          </a:p>
          <a:p>
            <a:r>
              <a:rPr lang="hu-HU" dirty="0">
                <a:solidFill>
                  <a:srgbClr val="000000"/>
                </a:solidFill>
              </a:rPr>
              <a:t> </a:t>
            </a:r>
            <a:r>
              <a:rPr lang="hu-HU" dirty="0" smtClean="0">
                <a:solidFill>
                  <a:srgbClr val="000000"/>
                </a:solidFill>
              </a:rPr>
              <a:t>         </a:t>
            </a:r>
            <a:r>
              <a:rPr lang="hu-HU" sz="1380" dirty="0">
                <a:solidFill>
                  <a:srgbClr val="000000"/>
                </a:solidFill>
              </a:rPr>
              <a:t>http://read.pudn.com/downloads159/doc/709030/Thumb-2SupplementReferenceManual.pdf</a:t>
            </a:r>
            <a:endParaRPr lang="hu-HU" sz="1380" dirty="0" smtClean="0">
              <a:solidFill>
                <a:srgbClr val="000000"/>
              </a:solidFill>
            </a:endParaRPr>
          </a:p>
        </p:txBody>
      </p:sp>
      <p:sp>
        <p:nvSpPr>
          <p:cNvPr id="6" name="Text Box 11"/>
          <p:cNvSpPr txBox="1">
            <a:spLocks noChangeArrowheads="1"/>
          </p:cNvSpPr>
          <p:nvPr/>
        </p:nvSpPr>
        <p:spPr bwMode="auto">
          <a:xfrm>
            <a:off x="177940" y="2031225"/>
            <a:ext cx="87867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80</a:t>
            </a:r>
            <a:r>
              <a:rPr lang="en-US" dirty="0">
                <a:solidFill>
                  <a:srgbClr val="000000"/>
                </a:solidFill>
              </a:rPr>
              <a:t>]: Wanted: Java bytecode disassembler that shows addresses, opcodes, operands, in hex</a:t>
            </a:r>
            <a:r>
              <a:rPr lang="hu-HU" dirty="0" smtClean="0"/>
              <a:t>, </a:t>
            </a:r>
          </a:p>
          <a:p>
            <a:r>
              <a:rPr lang="hu-HU" dirty="0" smtClean="0">
                <a:solidFill>
                  <a:srgbClr val="000000"/>
                </a:solidFill>
              </a:rPr>
              <a:t>          </a:t>
            </a:r>
            <a:r>
              <a:rPr lang="hu-HU" dirty="0" err="1" smtClean="0">
                <a:solidFill>
                  <a:srgbClr val="000000"/>
                </a:solidFill>
              </a:rPr>
              <a:t>Reverse</a:t>
            </a:r>
            <a:r>
              <a:rPr lang="hu-HU" dirty="0" smtClean="0">
                <a:solidFill>
                  <a:srgbClr val="000000"/>
                </a:solidFill>
              </a:rPr>
              <a:t> </a:t>
            </a:r>
            <a:r>
              <a:rPr lang="hu-HU" dirty="0" err="1" smtClean="0">
                <a:solidFill>
                  <a:srgbClr val="000000"/>
                </a:solidFill>
              </a:rPr>
              <a:t>Engineering</a:t>
            </a:r>
            <a:r>
              <a:rPr lang="hu-HU" dirty="0" smtClean="0">
                <a:solidFill>
                  <a:srgbClr val="000000"/>
                </a:solidFill>
              </a:rPr>
              <a:t>, 2013</a:t>
            </a:r>
            <a:r>
              <a:rPr lang="hu-HU" dirty="0">
                <a:solidFill>
                  <a:srgbClr val="000000"/>
                </a:solidFill>
              </a:rPr>
              <a:t>, http://reverseengineering.stackexchange.com/questions</a:t>
            </a:r>
            <a:r>
              <a:rPr lang="hu-HU" dirty="0" smtClean="0">
                <a:solidFill>
                  <a:srgbClr val="000000"/>
                </a:solidFill>
              </a:rPr>
              <a:t>/</a:t>
            </a:r>
          </a:p>
          <a:p>
            <a:r>
              <a:rPr lang="hu-HU" dirty="0">
                <a:solidFill>
                  <a:srgbClr val="000000"/>
                </a:solidFill>
              </a:rPr>
              <a:t> </a:t>
            </a:r>
            <a:r>
              <a:rPr lang="hu-HU" dirty="0" smtClean="0">
                <a:solidFill>
                  <a:srgbClr val="000000"/>
                </a:solidFill>
              </a:rPr>
              <a:t>         2036/wanted-java-bytecode-disassembler-that-shows-addresses-opcodes-operands-in-h</a:t>
            </a:r>
            <a:endParaRPr lang="hu-HU" dirty="0">
              <a:solidFill>
                <a:srgbClr val="000000"/>
              </a:solidFill>
            </a:endParaRPr>
          </a:p>
        </p:txBody>
      </p:sp>
      <p:sp>
        <p:nvSpPr>
          <p:cNvPr id="8" name="TextBox 2"/>
          <p:cNvSpPr txBox="1"/>
          <p:nvPr/>
        </p:nvSpPr>
        <p:spPr>
          <a:xfrm>
            <a:off x="187465" y="2856080"/>
            <a:ext cx="8852552" cy="523220"/>
          </a:xfrm>
          <a:prstGeom prst="rect">
            <a:avLst/>
          </a:prstGeom>
          <a:noFill/>
        </p:spPr>
        <p:txBody>
          <a:bodyPr wrap="none" rtlCol="0">
            <a:spAutoFit/>
          </a:bodyPr>
          <a:lstStyle/>
          <a:p>
            <a:r>
              <a:rPr lang="hu-HU" sz="1400" dirty="0" smtClean="0"/>
              <a:t>[81]: </a:t>
            </a:r>
            <a:r>
              <a:rPr lang="hu-HU" sz="1400" dirty="0" err="1" smtClean="0"/>
              <a:t>Barr</a:t>
            </a:r>
            <a:r>
              <a:rPr lang="hu-HU" sz="1400" dirty="0" smtClean="0"/>
              <a:t> M., </a:t>
            </a:r>
            <a:r>
              <a:rPr lang="en-US" sz="1400" dirty="0"/>
              <a:t>KVM: A Small Java Virtual Machine for </a:t>
            </a:r>
            <a:r>
              <a:rPr lang="en-US" sz="1400" dirty="0" smtClean="0"/>
              <a:t>J2ME</a:t>
            </a:r>
            <a:r>
              <a:rPr lang="hu-HU" sz="1400" dirty="0" smtClean="0"/>
              <a:t>, </a:t>
            </a:r>
            <a:r>
              <a:rPr lang="hu-HU" sz="1400" dirty="0" err="1" smtClean="0"/>
              <a:t>Barr</a:t>
            </a:r>
            <a:r>
              <a:rPr lang="hu-HU" sz="1400" dirty="0" smtClean="0"/>
              <a:t> Group, May 4 2016,</a:t>
            </a:r>
          </a:p>
          <a:p>
            <a:r>
              <a:rPr lang="hu-HU" sz="1400" dirty="0" smtClean="0"/>
              <a:t>          http</a:t>
            </a:r>
            <a:r>
              <a:rPr lang="hu-HU" sz="1400" dirty="0"/>
              <a:t>://www.barrgroup.com/Embedded-Systems/How-To/KVM-J2ME-Java-Virtual-Machine</a:t>
            </a:r>
          </a:p>
        </p:txBody>
      </p:sp>
      <p:sp>
        <p:nvSpPr>
          <p:cNvPr id="9" name="TextBox 3"/>
          <p:cNvSpPr txBox="1"/>
          <p:nvPr/>
        </p:nvSpPr>
        <p:spPr>
          <a:xfrm>
            <a:off x="182563" y="3454955"/>
            <a:ext cx="8421344" cy="523220"/>
          </a:xfrm>
          <a:prstGeom prst="rect">
            <a:avLst/>
          </a:prstGeom>
          <a:noFill/>
        </p:spPr>
        <p:txBody>
          <a:bodyPr wrap="none" rtlCol="0">
            <a:spAutoFit/>
          </a:bodyPr>
          <a:lstStyle/>
          <a:p>
            <a:r>
              <a:rPr lang="hu-HU" sz="1400" dirty="0" smtClean="0"/>
              <a:t>[82]: </a:t>
            </a:r>
            <a:r>
              <a:rPr lang="en-US" sz="1400" dirty="0"/>
              <a:t>What is Bytecode </a:t>
            </a:r>
            <a:r>
              <a:rPr lang="en-US" sz="1400" dirty="0" smtClean="0"/>
              <a:t>?</a:t>
            </a:r>
            <a:r>
              <a:rPr lang="hu-HU" sz="1400" dirty="0" smtClean="0"/>
              <a:t>, </a:t>
            </a:r>
            <a:r>
              <a:rPr lang="hu-HU" sz="1400" dirty="0" err="1" smtClean="0"/>
              <a:t>March</a:t>
            </a:r>
            <a:r>
              <a:rPr lang="hu-HU" sz="1400" dirty="0" smtClean="0"/>
              <a:t> 21 2015, </a:t>
            </a:r>
          </a:p>
          <a:p>
            <a:r>
              <a:rPr lang="hu-HU" sz="1400" dirty="0" smtClean="0"/>
              <a:t>          </a:t>
            </a:r>
            <a:r>
              <a:rPr lang="en-US" sz="1400" dirty="0" smtClean="0"/>
              <a:t>http</a:t>
            </a:r>
            <a:r>
              <a:rPr lang="en-US" sz="1400" dirty="0"/>
              <a:t>://interview-question-and-answers.blogspot.hu/2015/03/what-is-bytecode.html</a:t>
            </a:r>
          </a:p>
        </p:txBody>
      </p:sp>
      <p:sp>
        <p:nvSpPr>
          <p:cNvPr id="10" name="TextBox 4"/>
          <p:cNvSpPr txBox="1"/>
          <p:nvPr/>
        </p:nvSpPr>
        <p:spPr>
          <a:xfrm>
            <a:off x="185365" y="4049545"/>
            <a:ext cx="6584175" cy="523220"/>
          </a:xfrm>
          <a:prstGeom prst="rect">
            <a:avLst/>
          </a:prstGeom>
          <a:noFill/>
        </p:spPr>
        <p:txBody>
          <a:bodyPr wrap="none" rtlCol="0">
            <a:spAutoFit/>
          </a:bodyPr>
          <a:lstStyle/>
          <a:p>
            <a:r>
              <a:rPr lang="hu-HU" sz="1400" dirty="0" smtClean="0"/>
              <a:t>[83]: </a:t>
            </a:r>
            <a:r>
              <a:rPr lang="en-US" sz="1400" dirty="0"/>
              <a:t>The JVM – Java Virtual </a:t>
            </a:r>
            <a:r>
              <a:rPr lang="en-US" sz="1400" dirty="0" smtClean="0"/>
              <a:t>Machine</a:t>
            </a:r>
            <a:r>
              <a:rPr lang="hu-HU" sz="1400" dirty="0" smtClean="0"/>
              <a:t>, </a:t>
            </a:r>
            <a:r>
              <a:rPr lang="hu-HU" sz="1400" dirty="0" err="1" smtClean="0"/>
              <a:t>Android</a:t>
            </a:r>
            <a:r>
              <a:rPr lang="hu-HU" sz="1400" dirty="0" smtClean="0"/>
              <a:t> </a:t>
            </a:r>
            <a:r>
              <a:rPr lang="hu-HU" sz="1400" dirty="0" err="1" smtClean="0"/>
              <a:t>Developer</a:t>
            </a:r>
            <a:r>
              <a:rPr lang="hu-HU" sz="1400" dirty="0" smtClean="0"/>
              <a:t>, May 8 2015,</a:t>
            </a:r>
          </a:p>
          <a:p>
            <a:r>
              <a:rPr lang="hu-HU" sz="1400" dirty="0" smtClean="0"/>
              <a:t>          </a:t>
            </a:r>
            <a:r>
              <a:rPr lang="en-US" sz="1400" dirty="0" smtClean="0"/>
              <a:t>http</a:t>
            </a:r>
            <a:r>
              <a:rPr lang="en-US" sz="1400" dirty="0"/>
              <a:t>://androiddeveloper.co.il/the-jvm-java-virtual-machine/</a:t>
            </a:r>
          </a:p>
        </p:txBody>
      </p:sp>
      <p:sp>
        <p:nvSpPr>
          <p:cNvPr id="11" name="TextBox 4"/>
          <p:cNvSpPr txBox="1"/>
          <p:nvPr/>
        </p:nvSpPr>
        <p:spPr>
          <a:xfrm>
            <a:off x="185365" y="4660565"/>
            <a:ext cx="8148128" cy="738664"/>
          </a:xfrm>
          <a:prstGeom prst="rect">
            <a:avLst/>
          </a:prstGeom>
          <a:noFill/>
        </p:spPr>
        <p:txBody>
          <a:bodyPr wrap="none" rtlCol="0">
            <a:spAutoFit/>
          </a:bodyPr>
          <a:lstStyle/>
          <a:p>
            <a:r>
              <a:rPr lang="hu-HU" sz="1400" dirty="0" smtClean="0"/>
              <a:t>[84]: </a:t>
            </a:r>
            <a:r>
              <a:rPr lang="en-US" sz="1400" dirty="0"/>
              <a:t>Java Virtual Machine, Free Download Java Virtual Machine, How to Download </a:t>
            </a:r>
            <a:r>
              <a:rPr lang="en-US" sz="1400" dirty="0" smtClean="0"/>
              <a:t>JVM</a:t>
            </a:r>
            <a:r>
              <a:rPr lang="hu-HU" sz="1400" dirty="0" smtClean="0"/>
              <a:t>,</a:t>
            </a:r>
          </a:p>
          <a:p>
            <a:r>
              <a:rPr lang="hu-HU" sz="1400" dirty="0"/>
              <a:t> </a:t>
            </a:r>
            <a:r>
              <a:rPr lang="hu-HU" sz="1400" dirty="0" smtClean="0"/>
              <a:t>         </a:t>
            </a:r>
            <a:r>
              <a:rPr lang="hu-HU" sz="1400" dirty="0" err="1" smtClean="0"/>
              <a:t>Dev</a:t>
            </a:r>
            <a:r>
              <a:rPr lang="hu-HU" sz="1400" dirty="0" smtClean="0"/>
              <a:t> </a:t>
            </a:r>
            <a:r>
              <a:rPr lang="hu-HU" sz="1400" dirty="0" err="1" smtClean="0"/>
              <a:t>Manuals</a:t>
            </a:r>
            <a:r>
              <a:rPr lang="hu-HU" sz="1400" dirty="0" smtClean="0"/>
              <a:t>, </a:t>
            </a:r>
            <a:r>
              <a:rPr lang="hu-HU" sz="1400" dirty="0" err="1" smtClean="0"/>
              <a:t>Sept</a:t>
            </a:r>
            <a:r>
              <a:rPr lang="hu-HU" sz="1400" dirty="0" smtClean="0"/>
              <a:t>. </a:t>
            </a:r>
            <a:r>
              <a:rPr lang="hu-HU" sz="1400" dirty="0"/>
              <a:t>28 2010, </a:t>
            </a:r>
            <a:endParaRPr lang="hu-HU" sz="1400" dirty="0" smtClean="0"/>
          </a:p>
          <a:p>
            <a:r>
              <a:rPr lang="hu-HU" sz="1400" dirty="0"/>
              <a:t> </a:t>
            </a:r>
            <a:r>
              <a:rPr lang="hu-HU" sz="1400" dirty="0" smtClean="0"/>
              <a:t>         http</a:t>
            </a:r>
            <a:r>
              <a:rPr lang="hu-HU" sz="1400" dirty="0"/>
              <a:t>://www.devmanuals.com/tutorials/java/corejava/javavirtualmachine.html</a:t>
            </a:r>
            <a:endParaRPr lang="en-US" sz="1400" dirty="0"/>
          </a:p>
        </p:txBody>
      </p:sp>
      <p:sp>
        <p:nvSpPr>
          <p:cNvPr id="12" name="TextBox 5"/>
          <p:cNvSpPr txBox="1"/>
          <p:nvPr/>
        </p:nvSpPr>
        <p:spPr>
          <a:xfrm>
            <a:off x="168415" y="5468035"/>
            <a:ext cx="8906669" cy="523220"/>
          </a:xfrm>
          <a:prstGeom prst="rect">
            <a:avLst/>
          </a:prstGeom>
          <a:noFill/>
        </p:spPr>
        <p:txBody>
          <a:bodyPr wrap="none" rtlCol="0">
            <a:spAutoFit/>
          </a:bodyPr>
          <a:lstStyle/>
          <a:p>
            <a:r>
              <a:rPr lang="hu-HU" sz="1400" dirty="0" smtClean="0"/>
              <a:t>[85]: </a:t>
            </a:r>
            <a:r>
              <a:rPr lang="hu-HU" sz="1400" dirty="0" err="1" smtClean="0"/>
              <a:t>Srinivasan</a:t>
            </a:r>
            <a:r>
              <a:rPr lang="hu-HU" sz="1400" dirty="0" smtClean="0"/>
              <a:t> K., </a:t>
            </a:r>
            <a:r>
              <a:rPr lang="en-US" sz="1400" dirty="0"/>
              <a:t>What is the difference between JRE,JVM and JDK</a:t>
            </a:r>
            <a:r>
              <a:rPr lang="en-US" sz="1400" dirty="0" smtClean="0"/>
              <a:t>?</a:t>
            </a:r>
            <a:r>
              <a:rPr lang="hu-HU" sz="1400" dirty="0" smtClean="0"/>
              <a:t>, </a:t>
            </a:r>
            <a:r>
              <a:rPr lang="hu-HU" sz="1400" dirty="0" err="1" smtClean="0"/>
              <a:t>Javabeat</a:t>
            </a:r>
            <a:r>
              <a:rPr lang="hu-HU" sz="1400" dirty="0" smtClean="0"/>
              <a:t>, Febr. 21 2013,</a:t>
            </a:r>
          </a:p>
          <a:p>
            <a:r>
              <a:rPr lang="hu-HU" sz="1400" dirty="0" smtClean="0"/>
              <a:t>          </a:t>
            </a:r>
            <a:r>
              <a:rPr lang="en-US" sz="1400" dirty="0" smtClean="0"/>
              <a:t>http</a:t>
            </a:r>
            <a:r>
              <a:rPr lang="en-US" sz="1400" dirty="0"/>
              <a:t>://www.javabeat.net/what-is-the-difference-between-jrejvm-and-jdk/</a:t>
            </a:r>
          </a:p>
        </p:txBody>
      </p:sp>
      <p:sp>
        <p:nvSpPr>
          <p:cNvPr id="13" name="Rectangle 13"/>
          <p:cNvSpPr>
            <a:spLocks noChangeArrowheads="1"/>
          </p:cNvSpPr>
          <p:nvPr/>
        </p:nvSpPr>
        <p:spPr bwMode="auto">
          <a:xfrm>
            <a:off x="-9525" y="-43348"/>
            <a:ext cx="9153525" cy="405298"/>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0)</a:t>
            </a:r>
          </a:p>
        </p:txBody>
      </p:sp>
    </p:spTree>
    <p:extLst>
      <p:ext uri="{BB962C8B-B14F-4D97-AF65-F5344CB8AC3E}">
        <p14:creationId xmlns:p14="http://schemas.microsoft.com/office/powerpoint/2010/main" val="221903879"/>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762" y="645385"/>
            <a:ext cx="8035469" cy="523220"/>
          </a:xfrm>
          <a:prstGeom prst="rect">
            <a:avLst/>
          </a:prstGeom>
          <a:noFill/>
        </p:spPr>
        <p:txBody>
          <a:bodyPr wrap="none" rtlCol="0">
            <a:spAutoFit/>
          </a:bodyPr>
          <a:lstStyle/>
          <a:p>
            <a:r>
              <a:rPr lang="hu-HU" sz="1400" dirty="0" smtClean="0">
                <a:solidFill>
                  <a:srgbClr val="000000"/>
                </a:solidFill>
              </a:rPr>
              <a:t>[86]: </a:t>
            </a:r>
            <a:r>
              <a:rPr lang="en-US" sz="1400" dirty="0">
                <a:solidFill>
                  <a:srgbClr val="000000"/>
                </a:solidFill>
              </a:rPr>
              <a:t>ARM Architecture Reference </a:t>
            </a:r>
            <a:r>
              <a:rPr lang="en-US" sz="1400" dirty="0" smtClean="0">
                <a:solidFill>
                  <a:srgbClr val="000000"/>
                </a:solidFill>
              </a:rPr>
              <a:t>Manual</a:t>
            </a:r>
            <a:r>
              <a:rPr lang="hu-HU" sz="1400" dirty="0" smtClean="0">
                <a:solidFill>
                  <a:srgbClr val="000000"/>
                </a:solidFill>
              </a:rPr>
              <a:t>, </a:t>
            </a:r>
            <a:r>
              <a:rPr lang="en-US" sz="1400" dirty="0">
                <a:solidFill>
                  <a:srgbClr val="000000"/>
                </a:solidFill>
              </a:rPr>
              <a:t>ARMv7-A and ARMv7-R </a:t>
            </a:r>
            <a:r>
              <a:rPr lang="en-US" sz="1400" dirty="0" smtClean="0">
                <a:solidFill>
                  <a:srgbClr val="000000"/>
                </a:solidFill>
              </a:rPr>
              <a:t>edition</a:t>
            </a:r>
            <a:r>
              <a:rPr lang="hu-HU" sz="1400" dirty="0" smtClean="0">
                <a:solidFill>
                  <a:srgbClr val="000000"/>
                </a:solidFill>
              </a:rPr>
              <a:t>, 2004-2012,</a:t>
            </a:r>
          </a:p>
          <a:p>
            <a:r>
              <a:rPr lang="hu-HU" sz="1400" dirty="0" smtClean="0">
                <a:solidFill>
                  <a:srgbClr val="000000"/>
                </a:solidFill>
              </a:rPr>
              <a:t>          </a:t>
            </a:r>
            <a:r>
              <a:rPr lang="en-US" sz="1400" dirty="0" smtClean="0">
                <a:solidFill>
                  <a:srgbClr val="000000"/>
                </a:solidFill>
              </a:rPr>
              <a:t>http</a:t>
            </a:r>
            <a:r>
              <a:rPr lang="en-US" sz="1400" dirty="0">
                <a:solidFill>
                  <a:srgbClr val="000000"/>
                </a:solidFill>
              </a:rPr>
              <a:t>://liris.cnrs.fr/~mmrissa/lib/exe/fetch.php?media=armv7-a-r-manual.pdf</a:t>
            </a:r>
          </a:p>
        </p:txBody>
      </p:sp>
      <p:sp>
        <p:nvSpPr>
          <p:cNvPr id="5" name="Text Box 11"/>
          <p:cNvSpPr txBox="1">
            <a:spLocks noChangeArrowheads="1"/>
          </p:cNvSpPr>
          <p:nvPr/>
        </p:nvSpPr>
        <p:spPr bwMode="auto">
          <a:xfrm>
            <a:off x="187465" y="1223755"/>
            <a:ext cx="84708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87</a:t>
            </a:r>
            <a:r>
              <a:rPr lang="en-US" dirty="0" smtClean="0">
                <a:solidFill>
                  <a:srgbClr val="000000"/>
                </a:solidFill>
              </a:rPr>
              <a:t>]: </a:t>
            </a:r>
            <a:r>
              <a:rPr lang="hu-HU" dirty="0" smtClean="0">
                <a:solidFill>
                  <a:srgbClr val="000000"/>
                </a:solidFill>
              </a:rPr>
              <a:t>Cortex-A7 </a:t>
            </a:r>
            <a:r>
              <a:rPr lang="hu-HU" dirty="0" err="1" smtClean="0">
                <a:solidFill>
                  <a:srgbClr val="000000"/>
                </a:solidFill>
              </a:rPr>
              <a:t>MPCore</a:t>
            </a:r>
            <a:r>
              <a:rPr lang="hu-HU" dirty="0" smtClean="0">
                <a:solidFill>
                  <a:srgbClr val="000000"/>
                </a:solidFill>
              </a:rPr>
              <a:t>, </a:t>
            </a:r>
            <a:r>
              <a:rPr lang="hu-HU" dirty="0" err="1" smtClean="0">
                <a:solidFill>
                  <a:srgbClr val="000000"/>
                </a:solidFill>
              </a:rPr>
              <a:t>Technical</a:t>
            </a:r>
            <a:r>
              <a:rPr lang="hu-HU" dirty="0" smtClean="0">
                <a:solidFill>
                  <a:srgbClr val="000000"/>
                </a:solidFill>
              </a:rPr>
              <a:t> </a:t>
            </a:r>
            <a:r>
              <a:rPr lang="hu-HU" dirty="0" err="1" smtClean="0">
                <a:solidFill>
                  <a:srgbClr val="000000"/>
                </a:solidFill>
              </a:rPr>
              <a:t>Reference</a:t>
            </a:r>
            <a:r>
              <a:rPr lang="hu-HU" dirty="0" smtClean="0">
                <a:solidFill>
                  <a:srgbClr val="000000"/>
                </a:solidFill>
              </a:rPr>
              <a:t> </a:t>
            </a:r>
            <a:r>
              <a:rPr lang="hu-HU" dirty="0" err="1" smtClean="0">
                <a:solidFill>
                  <a:srgbClr val="000000"/>
                </a:solidFill>
              </a:rPr>
              <a:t>Manual</a:t>
            </a:r>
            <a:r>
              <a:rPr lang="hu-HU" dirty="0" smtClean="0">
                <a:solidFill>
                  <a:srgbClr val="000000"/>
                </a:solidFill>
              </a:rPr>
              <a:t>, </a:t>
            </a:r>
            <a:r>
              <a:rPr lang="hu-HU" dirty="0" err="1" smtClean="0">
                <a:solidFill>
                  <a:srgbClr val="000000"/>
                </a:solidFill>
              </a:rPr>
              <a:t>Rev</a:t>
            </a:r>
            <a:r>
              <a:rPr lang="hu-HU" dirty="0" smtClean="0">
                <a:solidFill>
                  <a:srgbClr val="000000"/>
                </a:solidFill>
              </a:rPr>
              <a:t>. r0p3, 2011-2012,</a:t>
            </a:r>
          </a:p>
          <a:p>
            <a:r>
              <a:rPr lang="hu-HU" dirty="0" smtClean="0">
                <a:solidFill>
                  <a:srgbClr val="000000"/>
                </a:solidFill>
              </a:rPr>
              <a:t>          http</a:t>
            </a:r>
            <a:r>
              <a:rPr lang="hu-HU" dirty="0">
                <a:solidFill>
                  <a:srgbClr val="000000"/>
                </a:solidFill>
              </a:rPr>
              <a:t>://infocenter.arm.com/help/topic/com.arm.doc.ddi0464d/DDI0464D_cortex_a7</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mpcore</a:t>
            </a:r>
            <a:r>
              <a:rPr lang="hu-HU" dirty="0" smtClean="0">
                <a:solidFill>
                  <a:srgbClr val="000000"/>
                </a:solidFill>
              </a:rPr>
              <a:t>_r0p3_</a:t>
            </a:r>
            <a:r>
              <a:rPr lang="hu-HU" dirty="0" err="1" smtClean="0">
                <a:solidFill>
                  <a:srgbClr val="000000"/>
                </a:solidFill>
              </a:rPr>
              <a:t>trm.pdf</a:t>
            </a:r>
            <a:r>
              <a:rPr lang="hu-HU" dirty="0" smtClean="0">
                <a:solidFill>
                  <a:srgbClr val="000000"/>
                </a:solidFill>
              </a:rPr>
              <a:t> </a:t>
            </a:r>
            <a:endParaRPr lang="hu-HU" sz="1380" dirty="0" smtClean="0">
              <a:solidFill>
                <a:srgbClr val="000000"/>
              </a:solidFill>
            </a:endParaRPr>
          </a:p>
        </p:txBody>
      </p:sp>
      <p:sp>
        <p:nvSpPr>
          <p:cNvPr id="6" name="Text Box 11"/>
          <p:cNvSpPr txBox="1">
            <a:spLocks noChangeArrowheads="1"/>
          </p:cNvSpPr>
          <p:nvPr/>
        </p:nvSpPr>
        <p:spPr bwMode="auto">
          <a:xfrm>
            <a:off x="177940" y="2031225"/>
            <a:ext cx="83861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88</a:t>
            </a:r>
            <a:r>
              <a:rPr lang="en-US" dirty="0" smtClean="0">
                <a:solidFill>
                  <a:srgbClr val="000000"/>
                </a:solidFill>
              </a:rPr>
              <a:t>]: </a:t>
            </a:r>
            <a:r>
              <a:rPr lang="hu-HU" dirty="0" err="1" smtClean="0">
                <a:solidFill>
                  <a:srgbClr val="000000"/>
                </a:solidFill>
              </a:rPr>
              <a:t>Pardoe</a:t>
            </a:r>
            <a:r>
              <a:rPr lang="hu-HU" dirty="0" smtClean="0">
                <a:solidFill>
                  <a:srgbClr val="000000"/>
                </a:solidFill>
              </a:rPr>
              <a:t> A., </a:t>
            </a:r>
            <a:r>
              <a:rPr lang="en-US" dirty="0"/>
              <a:t>New Innovations </a:t>
            </a:r>
            <a:r>
              <a:rPr lang="en-US"/>
              <a:t>in </a:t>
            </a:r>
            <a:r>
              <a:rPr lang="en-US" smtClean="0"/>
              <a:t>.</a:t>
            </a:r>
            <a:r>
              <a:rPr lang="en-US" dirty="0"/>
              <a:t>NET </a:t>
            </a:r>
            <a:r>
              <a:rPr lang="en-US" dirty="0" smtClean="0"/>
              <a:t>Runtime</a:t>
            </a:r>
            <a:r>
              <a:rPr lang="hu-HU" dirty="0" smtClean="0"/>
              <a:t>, dotnetConf, 2014, Jun. 2014, </a:t>
            </a:r>
          </a:p>
          <a:p>
            <a:r>
              <a:rPr lang="hu-HU" dirty="0" smtClean="0">
                <a:solidFill>
                  <a:srgbClr val="000000"/>
                </a:solidFill>
              </a:rPr>
              <a:t>           https</a:t>
            </a:r>
            <a:r>
              <a:rPr lang="hu-HU" dirty="0">
                <a:solidFill>
                  <a:srgbClr val="000000"/>
                </a:solidFill>
              </a:rPr>
              <a:t>://view.officeapps.live.com/op/view.aspx?src=http%3a%2f%2ffiles.channel9</a:t>
            </a:r>
            <a:r>
              <a:rPr lang="hu-HU" dirty="0" smtClean="0">
                <a:solidFill>
                  <a:srgbClr val="000000"/>
                </a:solidFill>
              </a:rPr>
              <a:t>.</a:t>
            </a:r>
          </a:p>
          <a:p>
            <a:r>
              <a:rPr lang="hu-HU" dirty="0">
                <a:solidFill>
                  <a:srgbClr val="000000"/>
                </a:solidFill>
              </a:rPr>
              <a:t> </a:t>
            </a:r>
            <a:r>
              <a:rPr lang="hu-HU" dirty="0" smtClean="0">
                <a:solidFill>
                  <a:srgbClr val="000000"/>
                </a:solidFill>
              </a:rPr>
              <a:t>          msdn.com%2fthumbnail%2f47cb5ae5-eb38-404d-80e8-7bae0a4efbaf.pptx</a:t>
            </a:r>
            <a:endParaRPr lang="hu-HU" dirty="0">
              <a:solidFill>
                <a:srgbClr val="000000"/>
              </a:solidFill>
            </a:endParaRPr>
          </a:p>
        </p:txBody>
      </p:sp>
      <p:sp>
        <p:nvSpPr>
          <p:cNvPr id="4" name="TextBox 3"/>
          <p:cNvSpPr txBox="1"/>
          <p:nvPr/>
        </p:nvSpPr>
        <p:spPr>
          <a:xfrm>
            <a:off x="167878" y="2798930"/>
            <a:ext cx="7939546" cy="523220"/>
          </a:xfrm>
          <a:prstGeom prst="rect">
            <a:avLst/>
          </a:prstGeom>
          <a:noFill/>
        </p:spPr>
        <p:txBody>
          <a:bodyPr wrap="none" rtlCol="0">
            <a:spAutoFit/>
          </a:bodyPr>
          <a:lstStyle/>
          <a:p>
            <a:r>
              <a:rPr lang="hu-HU" sz="1400" dirty="0" smtClean="0"/>
              <a:t>[</a:t>
            </a:r>
            <a:r>
              <a:rPr lang="hu-HU" sz="1400" dirty="0"/>
              <a:t>89]: </a:t>
            </a:r>
            <a:r>
              <a:rPr lang="hu-HU" sz="1400" dirty="0" smtClean="0"/>
              <a:t>Cortex-A73 Processor, ARM,</a:t>
            </a:r>
          </a:p>
          <a:p>
            <a:r>
              <a:rPr lang="hu-HU" sz="1400" dirty="0"/>
              <a:t> </a:t>
            </a:r>
            <a:r>
              <a:rPr lang="hu-HU" sz="1400" dirty="0" smtClean="0"/>
              <a:t>          https</a:t>
            </a:r>
            <a:r>
              <a:rPr lang="hu-HU" sz="1400" dirty="0"/>
              <a:t>://www.arm.com/products/processors/cortex-a/cortex-a73-processor.php</a:t>
            </a:r>
            <a:endParaRPr lang="en-US" sz="1400" dirty="0"/>
          </a:p>
        </p:txBody>
      </p:sp>
      <p:sp>
        <p:nvSpPr>
          <p:cNvPr id="9" name="TextBox 8"/>
          <p:cNvSpPr txBox="1"/>
          <p:nvPr/>
        </p:nvSpPr>
        <p:spPr>
          <a:xfrm>
            <a:off x="161510" y="3429000"/>
            <a:ext cx="8884676" cy="738664"/>
          </a:xfrm>
          <a:prstGeom prst="rect">
            <a:avLst/>
          </a:prstGeom>
          <a:noFill/>
        </p:spPr>
        <p:txBody>
          <a:bodyPr wrap="none" rtlCol="0">
            <a:spAutoFit/>
          </a:bodyPr>
          <a:lstStyle/>
          <a:p>
            <a:r>
              <a:rPr lang="hu-HU" sz="1400" dirty="0" smtClean="0"/>
              <a:t>[90]: Frumusanu A., </a:t>
            </a:r>
            <a:r>
              <a:rPr lang="en-US" sz="1400" dirty="0"/>
              <a:t>ARM Announces New Cortex-A35 CPU - Ultra-High Efficiency For </a:t>
            </a:r>
            <a:r>
              <a:rPr lang="en-US" sz="1400" dirty="0" smtClean="0"/>
              <a:t>Wearables</a:t>
            </a:r>
            <a:endParaRPr lang="hu-HU" sz="1400" dirty="0" smtClean="0"/>
          </a:p>
          <a:p>
            <a:r>
              <a:rPr lang="hu-HU" sz="1400" dirty="0"/>
              <a:t> </a:t>
            </a:r>
            <a:r>
              <a:rPr lang="hu-HU" sz="1400" dirty="0" smtClean="0"/>
              <a:t>          </a:t>
            </a:r>
            <a:r>
              <a:rPr lang="en-US" sz="1400" dirty="0" smtClean="0"/>
              <a:t>&amp; More</a:t>
            </a:r>
            <a:r>
              <a:rPr lang="hu-HU" sz="1400" dirty="0" smtClean="0"/>
              <a:t>, AnandTech,</a:t>
            </a:r>
            <a:r>
              <a:rPr lang="en-US" sz="1400" i="1" dirty="0" smtClean="0"/>
              <a:t> Nov</a:t>
            </a:r>
            <a:r>
              <a:rPr lang="hu-HU" sz="1400" i="1" dirty="0" smtClean="0"/>
              <a:t>.</a:t>
            </a:r>
            <a:r>
              <a:rPr lang="en-US" sz="1400" i="1" dirty="0" smtClean="0"/>
              <a:t> </a:t>
            </a:r>
            <a:r>
              <a:rPr lang="en-US" sz="1400" i="1" dirty="0"/>
              <a:t>10, </a:t>
            </a:r>
            <a:r>
              <a:rPr lang="en-US" sz="1400" i="1" dirty="0" smtClean="0"/>
              <a:t>2015</a:t>
            </a:r>
            <a:r>
              <a:rPr lang="hu-HU" sz="1400" i="1" dirty="0" smtClean="0"/>
              <a:t>,</a:t>
            </a:r>
            <a:r>
              <a:rPr lang="en-US" sz="1400" dirty="0" smtClean="0"/>
              <a:t> </a:t>
            </a:r>
            <a:endParaRPr lang="hu-HU" sz="1400" dirty="0" smtClean="0"/>
          </a:p>
          <a:p>
            <a:r>
              <a:rPr lang="hu-HU" sz="1400" dirty="0" smtClean="0"/>
              <a:t>           </a:t>
            </a:r>
            <a:r>
              <a:rPr lang="en-US" sz="1400" dirty="0" smtClean="0"/>
              <a:t>http</a:t>
            </a:r>
            <a:r>
              <a:rPr lang="en-US" sz="1400" dirty="0"/>
              <a:t>://www.anandtech.com/show/9769/arm-announces-cortex-a35</a:t>
            </a:r>
          </a:p>
        </p:txBody>
      </p:sp>
      <p:sp>
        <p:nvSpPr>
          <p:cNvPr id="7" name="TextBox 6"/>
          <p:cNvSpPr txBox="1"/>
          <p:nvPr/>
        </p:nvSpPr>
        <p:spPr>
          <a:xfrm>
            <a:off x="180757" y="4284095"/>
            <a:ext cx="8616205" cy="523220"/>
          </a:xfrm>
          <a:prstGeom prst="rect">
            <a:avLst/>
          </a:prstGeom>
          <a:noFill/>
        </p:spPr>
        <p:txBody>
          <a:bodyPr wrap="none" rtlCol="0">
            <a:spAutoFit/>
          </a:bodyPr>
          <a:lstStyle/>
          <a:p>
            <a:r>
              <a:rPr lang="hu-HU" sz="1400" dirty="0" smtClean="0"/>
              <a:t>[91</a:t>
            </a:r>
            <a:r>
              <a:rPr lang="hu-HU" sz="1400" dirty="0"/>
              <a:t>]: </a:t>
            </a:r>
            <a:r>
              <a:rPr lang="hu-HU" sz="1400" dirty="0" smtClean="0"/>
              <a:t>Frumusanu A., ARM Reveals Cotex-A72 Architecture Details, AnandTech, Apr. </a:t>
            </a:r>
            <a:r>
              <a:rPr lang="hu-HU" sz="1400" dirty="0"/>
              <a:t>23, </a:t>
            </a:r>
            <a:r>
              <a:rPr lang="hu-HU" sz="1400" dirty="0" smtClean="0"/>
              <a:t>2015,</a:t>
            </a:r>
          </a:p>
          <a:p>
            <a:r>
              <a:rPr lang="hu-HU" sz="1400" dirty="0" smtClean="0"/>
              <a:t>          http</a:t>
            </a:r>
            <a:r>
              <a:rPr lang="hu-HU" sz="1400" dirty="0"/>
              <a:t>://www.anandtech.com/show/9184/arm-reveals-cortex-a72-architecture-details </a:t>
            </a:r>
            <a:endParaRPr lang="en-US" sz="1400" dirty="0"/>
          </a:p>
        </p:txBody>
      </p:sp>
      <p:sp>
        <p:nvSpPr>
          <p:cNvPr id="8" name="TextBox 7"/>
          <p:cNvSpPr txBox="1"/>
          <p:nvPr/>
        </p:nvSpPr>
        <p:spPr>
          <a:xfrm>
            <a:off x="179033" y="4914165"/>
            <a:ext cx="8236357" cy="523220"/>
          </a:xfrm>
          <a:prstGeom prst="rect">
            <a:avLst/>
          </a:prstGeom>
          <a:noFill/>
        </p:spPr>
        <p:txBody>
          <a:bodyPr wrap="none" rtlCol="0">
            <a:spAutoFit/>
          </a:bodyPr>
          <a:lstStyle/>
          <a:p>
            <a:r>
              <a:rPr lang="hu-HU" sz="1400" dirty="0" smtClean="0"/>
              <a:t>[92]: </a:t>
            </a:r>
            <a:r>
              <a:rPr lang="hu-HU" sz="1400" dirty="0"/>
              <a:t>Frumusanu A., </a:t>
            </a:r>
            <a:r>
              <a:rPr lang="en-US" sz="1400" dirty="0" smtClean="0"/>
              <a:t>The </a:t>
            </a:r>
            <a:r>
              <a:rPr lang="en-US" sz="1400" dirty="0"/>
              <a:t>ARM Cortex A73 - Artemis </a:t>
            </a:r>
            <a:r>
              <a:rPr lang="en-US" sz="1400" dirty="0" smtClean="0"/>
              <a:t>Unveiled</a:t>
            </a:r>
            <a:r>
              <a:rPr lang="hu-HU" sz="1400" dirty="0" smtClean="0"/>
              <a:t>, AnandTech, </a:t>
            </a:r>
            <a:r>
              <a:rPr lang="en-US" sz="1400" dirty="0" smtClean="0"/>
              <a:t>May </a:t>
            </a:r>
            <a:r>
              <a:rPr lang="en-US" sz="1400" dirty="0"/>
              <a:t>29, </a:t>
            </a:r>
            <a:r>
              <a:rPr lang="en-US" sz="1400" dirty="0" smtClean="0"/>
              <a:t>2016</a:t>
            </a:r>
            <a:r>
              <a:rPr lang="hu-HU" sz="1400" dirty="0" smtClean="0"/>
              <a:t>,</a:t>
            </a:r>
          </a:p>
          <a:p>
            <a:r>
              <a:rPr lang="hu-HU" sz="1400" dirty="0" smtClean="0"/>
              <a:t>          </a:t>
            </a:r>
            <a:r>
              <a:rPr lang="en-US" sz="1400" dirty="0" smtClean="0"/>
              <a:t>http</a:t>
            </a:r>
            <a:r>
              <a:rPr lang="en-US" sz="1400" dirty="0"/>
              <a:t>://www.anandtech.com/show/10347/arm-cortex-a73-artemis-unveiled </a:t>
            </a:r>
          </a:p>
        </p:txBody>
      </p:sp>
      <p:sp>
        <p:nvSpPr>
          <p:cNvPr id="10" name="TextBox 9"/>
          <p:cNvSpPr txBox="1"/>
          <p:nvPr/>
        </p:nvSpPr>
        <p:spPr>
          <a:xfrm>
            <a:off x="180757" y="5544235"/>
            <a:ext cx="7033592" cy="523220"/>
          </a:xfrm>
          <a:prstGeom prst="rect">
            <a:avLst/>
          </a:prstGeom>
          <a:noFill/>
        </p:spPr>
        <p:txBody>
          <a:bodyPr wrap="none" rtlCol="0">
            <a:spAutoFit/>
          </a:bodyPr>
          <a:lstStyle/>
          <a:p>
            <a:r>
              <a:rPr lang="hu-HU" sz="1400" dirty="0" smtClean="0"/>
              <a:t>[93]: Cortex-A73 Overview, ARM Developer, 2016,</a:t>
            </a:r>
          </a:p>
          <a:p>
            <a:r>
              <a:rPr lang="hu-HU" sz="1400" dirty="0" smtClean="0"/>
              <a:t>          </a:t>
            </a:r>
            <a:r>
              <a:rPr lang="en-US" sz="1400" dirty="0" smtClean="0"/>
              <a:t>https</a:t>
            </a:r>
            <a:r>
              <a:rPr lang="en-US" sz="1400" dirty="0"/>
              <a:t>://developer.arm.com/products/processors/cortex-a/cortex-a73</a:t>
            </a:r>
          </a:p>
        </p:txBody>
      </p:sp>
      <p:sp>
        <p:nvSpPr>
          <p:cNvPr id="11" name="TextBox 10"/>
          <p:cNvSpPr txBox="1"/>
          <p:nvPr/>
        </p:nvSpPr>
        <p:spPr>
          <a:xfrm>
            <a:off x="296863" y="6129300"/>
            <a:ext cx="7721537" cy="523220"/>
          </a:xfrm>
          <a:prstGeom prst="rect">
            <a:avLst/>
          </a:prstGeom>
          <a:noFill/>
        </p:spPr>
        <p:txBody>
          <a:bodyPr wrap="none" rtlCol="0">
            <a:spAutoFit/>
          </a:bodyPr>
          <a:lstStyle/>
          <a:p>
            <a:r>
              <a:rPr lang="hu-HU" sz="1400" dirty="0" smtClean="0"/>
              <a:t>[</a:t>
            </a:r>
            <a:r>
              <a:rPr lang="hu-HU" sz="1400" dirty="0"/>
              <a:t>94]: </a:t>
            </a:r>
            <a:r>
              <a:rPr lang="hu-HU" sz="1400" dirty="0" smtClean="0"/>
              <a:t>Cortex-A35</a:t>
            </a:r>
            <a:r>
              <a:rPr lang="hu-HU" sz="1400" dirty="0"/>
              <a:t>, ARM, 2015, </a:t>
            </a:r>
            <a:endParaRPr lang="hu-HU" sz="1400" dirty="0" smtClean="0"/>
          </a:p>
          <a:p>
            <a:r>
              <a:rPr lang="hu-HU" sz="1400" dirty="0"/>
              <a:t> </a:t>
            </a:r>
            <a:r>
              <a:rPr lang="hu-HU" sz="1400" dirty="0" smtClean="0"/>
              <a:t>        http</a:t>
            </a:r>
            <a:r>
              <a:rPr lang="hu-HU" sz="1400" dirty="0"/>
              <a:t>://www.arm.com/products/processors/cortex-a/cortex-a35-processor.php</a:t>
            </a:r>
            <a:endParaRPr lang="en-US" sz="1400" dirty="0"/>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1)</a:t>
            </a:r>
          </a:p>
        </p:txBody>
      </p:sp>
    </p:spTree>
    <p:extLst>
      <p:ext uri="{BB962C8B-B14F-4D97-AF65-F5344CB8AC3E}">
        <p14:creationId xmlns:p14="http://schemas.microsoft.com/office/powerpoint/2010/main" val="1921000090"/>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068" y="638690"/>
            <a:ext cx="8917313" cy="738664"/>
          </a:xfrm>
          <a:prstGeom prst="rect">
            <a:avLst/>
          </a:prstGeom>
          <a:noFill/>
        </p:spPr>
        <p:txBody>
          <a:bodyPr wrap="none" rtlCol="0">
            <a:spAutoFit/>
          </a:bodyPr>
          <a:lstStyle/>
          <a:p>
            <a:r>
              <a:rPr lang="hu-HU" sz="1400" dirty="0" smtClean="0"/>
              <a:t>[95]: Wasson S., </a:t>
            </a:r>
            <a:r>
              <a:rPr lang="en-US" sz="1400" dirty="0" smtClean="0"/>
              <a:t>Inside </a:t>
            </a:r>
            <a:r>
              <a:rPr lang="en-US" sz="1400" dirty="0"/>
              <a:t>ARM's Cortex-A72 </a:t>
            </a:r>
            <a:r>
              <a:rPr lang="en-US" sz="1400" dirty="0" smtClean="0"/>
              <a:t>microarchitecture</a:t>
            </a:r>
            <a:r>
              <a:rPr lang="hu-HU" sz="1400" dirty="0" smtClean="0"/>
              <a:t> - </a:t>
            </a:r>
            <a:r>
              <a:rPr lang="en-US" sz="1400" dirty="0" smtClean="0"/>
              <a:t>The </a:t>
            </a:r>
            <a:r>
              <a:rPr lang="en-US" sz="1400" dirty="0"/>
              <a:t>next-gen CPU core for </a:t>
            </a:r>
            <a:r>
              <a:rPr lang="en-US" sz="1400" dirty="0" smtClean="0"/>
              <a:t>mobile</a:t>
            </a:r>
            <a:endParaRPr lang="hu-HU" sz="1400" dirty="0" smtClean="0"/>
          </a:p>
          <a:p>
            <a:r>
              <a:rPr lang="hu-HU" sz="1400" dirty="0"/>
              <a:t> </a:t>
            </a:r>
            <a:r>
              <a:rPr lang="hu-HU" sz="1400" dirty="0" smtClean="0"/>
              <a:t>       </a:t>
            </a:r>
            <a:r>
              <a:rPr lang="en-US" sz="1400" dirty="0" smtClean="0"/>
              <a:t>   </a:t>
            </a:r>
            <a:r>
              <a:rPr lang="en-US" sz="1400" dirty="0"/>
              <a:t>devices and </a:t>
            </a:r>
            <a:r>
              <a:rPr lang="en-US" sz="1400" dirty="0" smtClean="0"/>
              <a:t>servers</a:t>
            </a:r>
            <a:r>
              <a:rPr lang="hu-HU" sz="1400" dirty="0" smtClean="0"/>
              <a:t>, Tech Report, </a:t>
            </a:r>
            <a:r>
              <a:rPr lang="en-US" sz="1400" dirty="0" smtClean="0"/>
              <a:t>May </a:t>
            </a:r>
            <a:r>
              <a:rPr lang="en-US" sz="1400" dirty="0"/>
              <a:t>1, </a:t>
            </a:r>
            <a:r>
              <a:rPr lang="en-US" sz="1400" dirty="0" smtClean="0"/>
              <a:t>2015</a:t>
            </a:r>
            <a:r>
              <a:rPr lang="hu-HU" sz="1400" dirty="0" smtClean="0"/>
              <a:t>,</a:t>
            </a:r>
          </a:p>
          <a:p>
            <a:r>
              <a:rPr lang="hu-HU" sz="1400" dirty="0" smtClean="0"/>
              <a:t>         </a:t>
            </a:r>
            <a:r>
              <a:rPr lang="en-US" sz="1400" dirty="0" smtClean="0"/>
              <a:t>  http</a:t>
            </a:r>
            <a:r>
              <a:rPr lang="en-US" sz="1400" dirty="0"/>
              <a:t>://techreport.com/review/28189/inside-arm-cortex-a72-microarchitecture</a:t>
            </a:r>
          </a:p>
        </p:txBody>
      </p:sp>
      <p:sp>
        <p:nvSpPr>
          <p:cNvPr id="4" name="TextBox 3"/>
          <p:cNvSpPr txBox="1"/>
          <p:nvPr/>
        </p:nvSpPr>
        <p:spPr>
          <a:xfrm>
            <a:off x="190478" y="1493499"/>
            <a:ext cx="8584145" cy="738664"/>
          </a:xfrm>
          <a:prstGeom prst="rect">
            <a:avLst/>
          </a:prstGeom>
          <a:noFill/>
        </p:spPr>
        <p:txBody>
          <a:bodyPr wrap="none" rtlCol="0">
            <a:spAutoFit/>
          </a:bodyPr>
          <a:lstStyle/>
          <a:p>
            <a:r>
              <a:rPr lang="hu-HU" sz="1400" dirty="0" smtClean="0"/>
              <a:t>[96]: </a:t>
            </a:r>
            <a:r>
              <a:rPr lang="en-US" sz="1400" dirty="0"/>
              <a:t>Stephens </a:t>
            </a:r>
            <a:r>
              <a:rPr lang="hu-HU" sz="1400" dirty="0" smtClean="0"/>
              <a:t>N., </a:t>
            </a:r>
            <a:r>
              <a:rPr lang="en-US" sz="1400" dirty="0"/>
              <a:t>ARMv8-A Next-Generation Vector Architecture for </a:t>
            </a:r>
            <a:r>
              <a:rPr lang="en-US" sz="1400" dirty="0" smtClean="0"/>
              <a:t>HPC</a:t>
            </a:r>
            <a:r>
              <a:rPr lang="hu-HU" sz="1400" dirty="0" smtClean="0"/>
              <a:t>, Hot Chips 2016,</a:t>
            </a:r>
          </a:p>
          <a:p>
            <a:r>
              <a:rPr lang="hu-HU" sz="1400" dirty="0"/>
              <a:t>          https://</a:t>
            </a:r>
            <a:r>
              <a:rPr lang="hu-HU" sz="1400" dirty="0" smtClean="0"/>
              <a:t>community.arm.com/groups/processors/blog/2016/08/22/technology-update-</a:t>
            </a:r>
          </a:p>
          <a:p>
            <a:r>
              <a:rPr lang="hu-HU" sz="1400" dirty="0"/>
              <a:t> </a:t>
            </a:r>
            <a:r>
              <a:rPr lang="hu-HU" sz="1400" dirty="0" smtClean="0"/>
              <a:t>         the-scalable-vector-extension-sve-for-the-armv8-a-architecture</a:t>
            </a:r>
            <a:endParaRPr lang="en-US" sz="1400" dirty="0"/>
          </a:p>
        </p:txBody>
      </p:sp>
      <p:sp>
        <p:nvSpPr>
          <p:cNvPr id="5" name="TextBox 4"/>
          <p:cNvSpPr txBox="1"/>
          <p:nvPr/>
        </p:nvSpPr>
        <p:spPr>
          <a:xfrm>
            <a:off x="191384" y="2311133"/>
            <a:ext cx="8801833" cy="738664"/>
          </a:xfrm>
          <a:prstGeom prst="rect">
            <a:avLst/>
          </a:prstGeom>
          <a:noFill/>
        </p:spPr>
        <p:txBody>
          <a:bodyPr wrap="none" rtlCol="0">
            <a:spAutoFit/>
          </a:bodyPr>
          <a:lstStyle/>
          <a:p>
            <a:r>
              <a:rPr lang="en-US" sz="1400" dirty="0" smtClean="0"/>
              <a:t>[97</a:t>
            </a:r>
            <a:r>
              <a:rPr lang="en-US" sz="1400" dirty="0"/>
              <a:t>]: </a:t>
            </a:r>
            <a:r>
              <a:rPr lang="en-US" sz="1400" dirty="0" smtClean="0"/>
              <a:t>Brash D., The </a:t>
            </a:r>
            <a:r>
              <a:rPr lang="en-US" sz="1400" dirty="0" err="1"/>
              <a:t>ARMv8</a:t>
            </a:r>
            <a:r>
              <a:rPr lang="en-US" sz="1400" dirty="0"/>
              <a:t>-A architecture and its ongoing </a:t>
            </a:r>
            <a:r>
              <a:rPr lang="en-US" sz="1400" dirty="0" smtClean="0"/>
              <a:t>development, ARM, 2014</a:t>
            </a:r>
          </a:p>
          <a:p>
            <a:r>
              <a:rPr lang="en-US" sz="1400" dirty="0" smtClean="0"/>
              <a:t>           https</a:t>
            </a:r>
            <a:r>
              <a:rPr lang="en-US" sz="1400" dirty="0"/>
              <a:t>://</a:t>
            </a:r>
            <a:r>
              <a:rPr lang="en-US" sz="1400" dirty="0" err="1" smtClean="0"/>
              <a:t>community.arm.com</a:t>
            </a:r>
            <a:r>
              <a:rPr lang="en-US" sz="1400" dirty="0" smtClean="0"/>
              <a:t>/processors/b/blog/posts/the-</a:t>
            </a:r>
            <a:r>
              <a:rPr lang="en-US" sz="1400" dirty="0" err="1" smtClean="0"/>
              <a:t>armv8</a:t>
            </a:r>
            <a:r>
              <a:rPr lang="en-US" sz="1400" dirty="0" smtClean="0"/>
              <a:t>-a-architecture-and-its-</a:t>
            </a:r>
          </a:p>
          <a:p>
            <a:r>
              <a:rPr lang="en-US" sz="1400" dirty="0"/>
              <a:t> </a:t>
            </a:r>
            <a:r>
              <a:rPr lang="en-US" sz="1400" dirty="0" smtClean="0"/>
              <a:t>          ongoing-development</a:t>
            </a:r>
            <a:endParaRPr lang="en-US" sz="1400" dirty="0"/>
          </a:p>
        </p:txBody>
      </p:sp>
      <p:sp>
        <p:nvSpPr>
          <p:cNvPr id="6" name="TextBox 5"/>
          <p:cNvSpPr txBox="1"/>
          <p:nvPr/>
        </p:nvSpPr>
        <p:spPr>
          <a:xfrm>
            <a:off x="256522" y="3087616"/>
            <a:ext cx="8810489" cy="738664"/>
          </a:xfrm>
          <a:prstGeom prst="rect">
            <a:avLst/>
          </a:prstGeom>
          <a:noFill/>
        </p:spPr>
        <p:txBody>
          <a:bodyPr wrap="none" rtlCol="0">
            <a:spAutoFit/>
          </a:bodyPr>
          <a:lstStyle/>
          <a:p>
            <a:r>
              <a:rPr lang="en-US" sz="1400" dirty="0"/>
              <a:t>[98]: </a:t>
            </a:r>
            <a:r>
              <a:rPr lang="en-US" sz="1400" dirty="0" err="1" smtClean="0"/>
              <a:t>Humrick</a:t>
            </a:r>
            <a:r>
              <a:rPr lang="en-US" sz="1400" dirty="0" smtClean="0"/>
              <a:t> M., Exploring </a:t>
            </a:r>
            <a:r>
              <a:rPr lang="en-US" sz="1400" dirty="0" err="1"/>
              <a:t>DynamIQ</a:t>
            </a:r>
            <a:r>
              <a:rPr lang="en-US" sz="1400" dirty="0"/>
              <a:t> and </a:t>
            </a:r>
            <a:r>
              <a:rPr lang="en-US" sz="1400" dirty="0" err="1"/>
              <a:t>ARM’s</a:t>
            </a:r>
            <a:r>
              <a:rPr lang="en-US" sz="1400" dirty="0"/>
              <a:t> New CPUs: Cortex-</a:t>
            </a:r>
            <a:r>
              <a:rPr lang="en-US" sz="1400" dirty="0" err="1"/>
              <a:t>A75</a:t>
            </a:r>
            <a:r>
              <a:rPr lang="en-US" sz="1400" dirty="0"/>
              <a:t>, </a:t>
            </a:r>
            <a:r>
              <a:rPr lang="en-US" sz="1400" dirty="0" smtClean="0"/>
              <a:t>Cortex-</a:t>
            </a:r>
            <a:r>
              <a:rPr lang="en-US" sz="1400" dirty="0" err="1" smtClean="0"/>
              <a:t>A55</a:t>
            </a:r>
            <a:r>
              <a:rPr lang="en-US" sz="1400" dirty="0" smtClean="0"/>
              <a:t>, </a:t>
            </a:r>
          </a:p>
          <a:p>
            <a:r>
              <a:rPr lang="en-US" sz="1400" dirty="0"/>
              <a:t> </a:t>
            </a:r>
            <a:r>
              <a:rPr lang="en-US" sz="1400" dirty="0" smtClean="0"/>
              <a:t>         </a:t>
            </a:r>
            <a:r>
              <a:rPr lang="en-US" sz="1400" dirty="0" err="1" smtClean="0"/>
              <a:t>AnandTech</a:t>
            </a:r>
            <a:r>
              <a:rPr lang="en-US" sz="1400" dirty="0" smtClean="0"/>
              <a:t>, May </a:t>
            </a:r>
            <a:r>
              <a:rPr lang="en-US" sz="1400" dirty="0"/>
              <a:t>29, </a:t>
            </a:r>
            <a:r>
              <a:rPr lang="en-US" sz="1400" dirty="0" smtClean="0"/>
              <a:t>2017, </a:t>
            </a:r>
          </a:p>
          <a:p>
            <a:r>
              <a:rPr lang="en-US" sz="1400" dirty="0" smtClean="0"/>
              <a:t>          https</a:t>
            </a:r>
            <a:r>
              <a:rPr lang="en-US" sz="1400" dirty="0"/>
              <a:t>://</a:t>
            </a:r>
            <a:r>
              <a:rPr lang="en-US" sz="1400" dirty="0" err="1"/>
              <a:t>www.anandtech.com</a:t>
            </a:r>
            <a:r>
              <a:rPr lang="en-US" sz="1400" dirty="0"/>
              <a:t>/show/11441/</a:t>
            </a:r>
            <a:r>
              <a:rPr lang="en-US" sz="1400" dirty="0" err="1"/>
              <a:t>dynamiq</a:t>
            </a:r>
            <a:r>
              <a:rPr lang="en-US" sz="1400" dirty="0"/>
              <a:t>-and-arms-new-</a:t>
            </a:r>
            <a:r>
              <a:rPr lang="en-US" sz="1400" dirty="0" err="1"/>
              <a:t>cpus</a:t>
            </a:r>
            <a:r>
              <a:rPr lang="en-US" sz="1400" dirty="0"/>
              <a:t>-cortex-</a:t>
            </a:r>
            <a:r>
              <a:rPr lang="en-US" sz="1400" dirty="0" err="1"/>
              <a:t>a75</a:t>
            </a:r>
            <a:r>
              <a:rPr lang="en-US" sz="1400" dirty="0"/>
              <a:t>-</a:t>
            </a:r>
            <a:r>
              <a:rPr lang="en-US" sz="1400" dirty="0" err="1"/>
              <a:t>a55</a:t>
            </a:r>
            <a:endParaRPr lang="en-US" sz="1400" dirty="0"/>
          </a:p>
        </p:txBody>
      </p:sp>
      <p:sp>
        <p:nvSpPr>
          <p:cNvPr id="7" name="TextBox 6"/>
          <p:cNvSpPr txBox="1"/>
          <p:nvPr/>
        </p:nvSpPr>
        <p:spPr>
          <a:xfrm>
            <a:off x="269631" y="3924055"/>
            <a:ext cx="8236357" cy="523220"/>
          </a:xfrm>
          <a:prstGeom prst="rect">
            <a:avLst/>
          </a:prstGeom>
          <a:noFill/>
        </p:spPr>
        <p:txBody>
          <a:bodyPr wrap="none" rtlCol="0">
            <a:spAutoFit/>
          </a:bodyPr>
          <a:lstStyle/>
          <a:p>
            <a:r>
              <a:rPr lang="en-US" sz="1400" dirty="0"/>
              <a:t>[99]: </a:t>
            </a:r>
            <a:r>
              <a:rPr lang="en-US" sz="1400" dirty="0" err="1" smtClean="0"/>
              <a:t>Frumusanu</a:t>
            </a:r>
            <a:r>
              <a:rPr lang="en-US" sz="1400" dirty="0" smtClean="0"/>
              <a:t> A., The </a:t>
            </a:r>
            <a:r>
              <a:rPr lang="en-US" sz="1400" dirty="0"/>
              <a:t>ARM Cortex </a:t>
            </a:r>
            <a:r>
              <a:rPr lang="en-US" sz="1400" dirty="0" err="1"/>
              <a:t>A73</a:t>
            </a:r>
            <a:r>
              <a:rPr lang="en-US" sz="1400" dirty="0"/>
              <a:t> - Artemis </a:t>
            </a:r>
            <a:r>
              <a:rPr lang="en-US" sz="1400" dirty="0" smtClean="0"/>
              <a:t>Unveiled, </a:t>
            </a:r>
            <a:r>
              <a:rPr lang="en-US" sz="1400" dirty="0" err="1" smtClean="0"/>
              <a:t>AnandTech</a:t>
            </a:r>
            <a:r>
              <a:rPr lang="en-US" sz="1400" dirty="0" smtClean="0"/>
              <a:t>, </a:t>
            </a:r>
            <a:r>
              <a:rPr lang="en-US" sz="1400" dirty="0"/>
              <a:t>May 29, </a:t>
            </a:r>
            <a:r>
              <a:rPr lang="en-US" sz="1400" dirty="0" smtClean="0"/>
              <a:t>2016,</a:t>
            </a:r>
            <a:endParaRPr lang="en-US" sz="1400" dirty="0"/>
          </a:p>
          <a:p>
            <a:r>
              <a:rPr lang="en-US" sz="1400" dirty="0" smtClean="0"/>
              <a:t>          http</a:t>
            </a:r>
            <a:r>
              <a:rPr lang="en-US" sz="1400" dirty="0"/>
              <a:t>://</a:t>
            </a:r>
            <a:r>
              <a:rPr lang="en-US" sz="1400" dirty="0" err="1" smtClean="0"/>
              <a:t>www.anandtech.com</a:t>
            </a:r>
            <a:r>
              <a:rPr lang="en-US" sz="1400" dirty="0" smtClean="0"/>
              <a:t>/show/10347/arm-cortex-</a:t>
            </a:r>
            <a:r>
              <a:rPr lang="en-US" sz="1400" dirty="0" err="1" smtClean="0"/>
              <a:t>a73</a:t>
            </a:r>
            <a:r>
              <a:rPr lang="en-US" sz="1400" dirty="0" smtClean="0"/>
              <a:t>-</a:t>
            </a:r>
            <a:r>
              <a:rPr lang="en-US" sz="1400" dirty="0" err="1" smtClean="0"/>
              <a:t>artemis</a:t>
            </a:r>
            <a:r>
              <a:rPr lang="en-US" sz="1400" dirty="0" smtClean="0"/>
              <a:t>-unveiled</a:t>
            </a:r>
            <a:endParaRPr lang="en-US" sz="1400" dirty="0"/>
          </a:p>
        </p:txBody>
      </p:sp>
      <p:sp>
        <p:nvSpPr>
          <p:cNvPr id="8" name="TextBox 7"/>
          <p:cNvSpPr txBox="1"/>
          <p:nvPr/>
        </p:nvSpPr>
        <p:spPr>
          <a:xfrm>
            <a:off x="264740" y="4631233"/>
            <a:ext cx="8906990" cy="738664"/>
          </a:xfrm>
          <a:prstGeom prst="rect">
            <a:avLst/>
          </a:prstGeom>
          <a:noFill/>
        </p:spPr>
        <p:txBody>
          <a:bodyPr wrap="none" rtlCol="0">
            <a:spAutoFit/>
          </a:bodyPr>
          <a:lstStyle/>
          <a:p>
            <a:r>
              <a:rPr lang="en-US" sz="1400" dirty="0" smtClean="0"/>
              <a:t>[100]: Turner C., ARM instruction sets and CPUs for wide ranging applications, ARM Tech Forum,</a:t>
            </a:r>
          </a:p>
          <a:p>
            <a:r>
              <a:rPr lang="en-US" sz="1400" dirty="0" smtClean="0"/>
              <a:t>           Taipei, July 4, 2017,</a:t>
            </a:r>
          </a:p>
          <a:p>
            <a:r>
              <a:rPr lang="en-US" sz="1400" dirty="0" smtClean="0"/>
              <a:t>           https</a:t>
            </a:r>
            <a:r>
              <a:rPr lang="en-US" sz="1400" dirty="0"/>
              <a:t>://</a:t>
            </a:r>
            <a:r>
              <a:rPr lang="en-US" sz="1400" dirty="0" err="1"/>
              <a:t>www.arm.com</a:t>
            </a:r>
            <a:r>
              <a:rPr lang="en-US" sz="1400" dirty="0"/>
              <a:t>/files/event/</a:t>
            </a:r>
            <a:r>
              <a:rPr lang="en-US" sz="1400" dirty="0" err="1"/>
              <a:t>20170704_ATF_TW_A3.pdf</a:t>
            </a:r>
            <a:r>
              <a:rPr lang="en-US" sz="1400" dirty="0"/>
              <a:t> </a:t>
            </a:r>
          </a:p>
        </p:txBody>
      </p:sp>
      <p:sp>
        <p:nvSpPr>
          <p:cNvPr id="9" name="TextBox 8"/>
          <p:cNvSpPr txBox="1"/>
          <p:nvPr/>
        </p:nvSpPr>
        <p:spPr>
          <a:xfrm>
            <a:off x="251520" y="5409220"/>
            <a:ext cx="7096110" cy="523220"/>
          </a:xfrm>
          <a:prstGeom prst="rect">
            <a:avLst/>
          </a:prstGeom>
          <a:noFill/>
        </p:spPr>
        <p:txBody>
          <a:bodyPr wrap="none" rtlCol="0">
            <a:spAutoFit/>
          </a:bodyPr>
          <a:lstStyle/>
          <a:p>
            <a:r>
              <a:rPr lang="en-US" sz="1400" dirty="0" smtClean="0"/>
              <a:t>[101]:</a:t>
            </a:r>
            <a:r>
              <a:rPr lang="en-US" sz="1400" dirty="0"/>
              <a:t>Cortex-</a:t>
            </a:r>
            <a:r>
              <a:rPr lang="en-US" sz="1400" dirty="0" err="1"/>
              <a:t>A75</a:t>
            </a:r>
            <a:r>
              <a:rPr lang="en-US" sz="1400" dirty="0"/>
              <a:t>, ARM Developer,</a:t>
            </a:r>
          </a:p>
          <a:p>
            <a:r>
              <a:rPr lang="en-US" sz="1400" dirty="0" smtClean="0"/>
              <a:t>           https</a:t>
            </a:r>
            <a:r>
              <a:rPr lang="en-US" sz="1400" dirty="0"/>
              <a:t>://</a:t>
            </a:r>
            <a:r>
              <a:rPr lang="en-US" sz="1400" dirty="0" err="1" smtClean="0"/>
              <a:t>developer.arm.com</a:t>
            </a:r>
            <a:r>
              <a:rPr lang="en-US" sz="1400" dirty="0" smtClean="0"/>
              <a:t>/products/processors/cortex-a/cortex-</a:t>
            </a:r>
            <a:r>
              <a:rPr lang="en-US" sz="1400" dirty="0" err="1" smtClean="0"/>
              <a:t>a75</a:t>
            </a:r>
            <a:r>
              <a:rPr lang="en-US" sz="1400" dirty="0" smtClean="0"/>
              <a:t> </a:t>
            </a:r>
            <a:endParaRPr lang="en-US" sz="1400" dirty="0"/>
          </a:p>
        </p:txBody>
      </p:sp>
      <p:sp>
        <p:nvSpPr>
          <p:cNvPr id="11" name="TextBox 10"/>
          <p:cNvSpPr txBox="1"/>
          <p:nvPr/>
        </p:nvSpPr>
        <p:spPr>
          <a:xfrm>
            <a:off x="251520" y="5966120"/>
            <a:ext cx="7272440" cy="523220"/>
          </a:xfrm>
          <a:prstGeom prst="rect">
            <a:avLst/>
          </a:prstGeom>
          <a:noFill/>
        </p:spPr>
        <p:txBody>
          <a:bodyPr wrap="none" rtlCol="0">
            <a:spAutoFit/>
          </a:bodyPr>
          <a:lstStyle/>
          <a:p>
            <a:r>
              <a:rPr lang="en-US" sz="1400" dirty="0" smtClean="0"/>
              <a:t>[102]: Cortex-</a:t>
            </a:r>
            <a:r>
              <a:rPr lang="en-US" sz="1400" dirty="0" err="1" smtClean="0"/>
              <a:t>A73</a:t>
            </a:r>
            <a:r>
              <a:rPr lang="en-US" sz="1400" dirty="0" smtClean="0"/>
              <a:t>, ARM Developer,</a:t>
            </a:r>
            <a:endParaRPr lang="en-US" sz="1400" dirty="0"/>
          </a:p>
          <a:p>
            <a:r>
              <a:rPr lang="en-US" sz="1400" dirty="0"/>
              <a:t>            https://</a:t>
            </a:r>
            <a:r>
              <a:rPr lang="en-US" sz="1400" dirty="0" err="1" smtClean="0"/>
              <a:t>developer.arm.com</a:t>
            </a:r>
            <a:r>
              <a:rPr lang="en-US" sz="1400" dirty="0" smtClean="0"/>
              <a:t>/products/processors/cortex-a/cortex-</a:t>
            </a:r>
            <a:r>
              <a:rPr lang="en-US" sz="1400" dirty="0" err="1" smtClean="0"/>
              <a:t>a73</a:t>
            </a:r>
            <a:endParaRPr lang="en-US" sz="1400" dirty="0"/>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2)</a:t>
            </a:r>
          </a:p>
        </p:txBody>
      </p:sp>
    </p:spTree>
    <p:extLst>
      <p:ext uri="{BB962C8B-B14F-4D97-AF65-F5344CB8AC3E}">
        <p14:creationId xmlns:p14="http://schemas.microsoft.com/office/powerpoint/2010/main" val="911035862"/>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080" y="639387"/>
            <a:ext cx="8596520" cy="738664"/>
          </a:xfrm>
          <a:prstGeom prst="rect">
            <a:avLst/>
          </a:prstGeom>
          <a:noFill/>
        </p:spPr>
        <p:txBody>
          <a:bodyPr wrap="none" rtlCol="0">
            <a:spAutoFit/>
          </a:bodyPr>
          <a:lstStyle/>
          <a:p>
            <a:r>
              <a:rPr lang="en-US" sz="1400" dirty="0" smtClean="0"/>
              <a:t>[103</a:t>
            </a:r>
            <a:r>
              <a:rPr lang="en-US" sz="1400" dirty="0"/>
              <a:t>]: ARM Unveils Cortex-</a:t>
            </a:r>
            <a:r>
              <a:rPr lang="en-US" sz="1400" dirty="0" err="1"/>
              <a:t>A75</a:t>
            </a:r>
            <a:r>
              <a:rPr lang="en-US" sz="1400" dirty="0"/>
              <a:t>, </a:t>
            </a:r>
            <a:r>
              <a:rPr lang="en-US" sz="1400" dirty="0" err="1"/>
              <a:t>A55</a:t>
            </a:r>
            <a:r>
              <a:rPr lang="en-US" sz="1400" dirty="0"/>
              <a:t> Processors And Mali-</a:t>
            </a:r>
            <a:r>
              <a:rPr lang="en-US" sz="1400" dirty="0" err="1"/>
              <a:t>G72</a:t>
            </a:r>
            <a:r>
              <a:rPr lang="en-US" sz="1400" dirty="0"/>
              <a:t> </a:t>
            </a:r>
            <a:r>
              <a:rPr lang="en-US" sz="1400" dirty="0" smtClean="0"/>
              <a:t>GPU, ARM Developer,</a:t>
            </a:r>
          </a:p>
          <a:p>
            <a:r>
              <a:rPr lang="en-US" sz="1400" dirty="0" smtClean="0"/>
              <a:t>            https</a:t>
            </a:r>
            <a:r>
              <a:rPr lang="en-US" sz="1400" dirty="0"/>
              <a:t>://</a:t>
            </a:r>
            <a:r>
              <a:rPr lang="en-US" sz="1400" dirty="0" err="1" smtClean="0"/>
              <a:t>www.xda-developers.com</a:t>
            </a:r>
            <a:r>
              <a:rPr lang="en-US" sz="1400" dirty="0" smtClean="0"/>
              <a:t>/arm-unveils-cortex-</a:t>
            </a:r>
            <a:r>
              <a:rPr lang="en-US" sz="1400" dirty="0" err="1" smtClean="0"/>
              <a:t>a75</a:t>
            </a:r>
            <a:r>
              <a:rPr lang="en-US" sz="1400" dirty="0" smtClean="0"/>
              <a:t>-</a:t>
            </a:r>
            <a:r>
              <a:rPr lang="en-US" sz="1400" dirty="0" err="1" smtClean="0"/>
              <a:t>a55</a:t>
            </a:r>
            <a:r>
              <a:rPr lang="en-US" sz="1400" dirty="0" smtClean="0"/>
              <a:t>-processors-and-</a:t>
            </a:r>
            <a:r>
              <a:rPr lang="en-US" sz="1400" dirty="0" err="1" smtClean="0"/>
              <a:t>mali</a:t>
            </a:r>
            <a:r>
              <a:rPr lang="en-US" sz="1400" dirty="0" smtClean="0"/>
              <a:t>-</a:t>
            </a:r>
          </a:p>
          <a:p>
            <a:r>
              <a:rPr lang="en-US" sz="1400" dirty="0"/>
              <a:t> </a:t>
            </a:r>
            <a:r>
              <a:rPr lang="en-US" sz="1400" dirty="0" smtClean="0"/>
              <a:t>           </a:t>
            </a:r>
            <a:r>
              <a:rPr lang="en-US" sz="1400" dirty="0" err="1" smtClean="0"/>
              <a:t>g72-gpu</a:t>
            </a:r>
            <a:r>
              <a:rPr lang="en-US" sz="1400" dirty="0"/>
              <a:t>/</a:t>
            </a:r>
          </a:p>
        </p:txBody>
      </p:sp>
      <p:sp>
        <p:nvSpPr>
          <p:cNvPr id="4" name="TextBox 3"/>
          <p:cNvSpPr txBox="1"/>
          <p:nvPr/>
        </p:nvSpPr>
        <p:spPr>
          <a:xfrm>
            <a:off x="193295" y="1478916"/>
            <a:ext cx="8328755" cy="307777"/>
          </a:xfrm>
          <a:prstGeom prst="rect">
            <a:avLst/>
          </a:prstGeom>
          <a:noFill/>
        </p:spPr>
        <p:txBody>
          <a:bodyPr wrap="none" rtlCol="0">
            <a:spAutoFit/>
          </a:bodyPr>
          <a:lstStyle/>
          <a:p>
            <a:r>
              <a:rPr lang="en-US" sz="1400" dirty="0" smtClean="0"/>
              <a:t>[104]: </a:t>
            </a:r>
            <a:r>
              <a:rPr lang="en-US" sz="1400" dirty="0" err="1" smtClean="0"/>
              <a:t>DynamIQ</a:t>
            </a:r>
            <a:r>
              <a:rPr lang="en-US" sz="1400" dirty="0" smtClean="0"/>
              <a:t> power management support, </a:t>
            </a:r>
            <a:r>
              <a:rPr lang="en-US" sz="1400" dirty="0" err="1" smtClean="0"/>
              <a:t>Vers</a:t>
            </a:r>
            <a:r>
              <a:rPr lang="en-US" sz="1400" dirty="0" smtClean="0"/>
              <a:t>. 1.1, ARM ECM 0640541 Oct. 30 2017</a:t>
            </a:r>
            <a:endParaRPr lang="en-US" sz="1400" dirty="0"/>
          </a:p>
        </p:txBody>
      </p:sp>
      <p:sp>
        <p:nvSpPr>
          <p:cNvPr id="7" name="TextBox 6"/>
          <p:cNvSpPr txBox="1"/>
          <p:nvPr/>
        </p:nvSpPr>
        <p:spPr>
          <a:xfrm>
            <a:off x="192583" y="1884060"/>
            <a:ext cx="8480398" cy="954107"/>
          </a:xfrm>
          <a:prstGeom prst="rect">
            <a:avLst/>
          </a:prstGeom>
          <a:noFill/>
        </p:spPr>
        <p:txBody>
          <a:bodyPr wrap="none" rtlCol="0">
            <a:spAutoFit/>
          </a:bodyPr>
          <a:lstStyle/>
          <a:p>
            <a:r>
              <a:rPr lang="en-US" sz="1400" dirty="0" smtClean="0"/>
              <a:t>[105]: Parris N., Boost </a:t>
            </a:r>
            <a:r>
              <a:rPr lang="en-US" sz="1400" dirty="0" err="1" smtClean="0"/>
              <a:t>SoC</a:t>
            </a:r>
            <a:r>
              <a:rPr lang="en-US" sz="1400" dirty="0" smtClean="0"/>
              <a:t> performance from edge to cloud ARM </a:t>
            </a:r>
            <a:r>
              <a:rPr lang="en-US" sz="1400" dirty="0" err="1" smtClean="0"/>
              <a:t>CoreLink</a:t>
            </a:r>
            <a:r>
              <a:rPr lang="en-US" sz="1400" dirty="0" smtClean="0"/>
              <a:t> System IP, ARM,</a:t>
            </a:r>
          </a:p>
          <a:p>
            <a:r>
              <a:rPr lang="en-US" sz="1400" dirty="0"/>
              <a:t> </a:t>
            </a:r>
            <a:r>
              <a:rPr lang="en-US" sz="1400" dirty="0" smtClean="0"/>
              <a:t>           Nov. 2016,</a:t>
            </a:r>
          </a:p>
          <a:p>
            <a:r>
              <a:rPr lang="en-US" sz="1400" dirty="0" smtClean="0"/>
              <a:t>            http</a:t>
            </a:r>
            <a:r>
              <a:rPr lang="en-US" sz="1400" dirty="0"/>
              <a:t>://</a:t>
            </a:r>
            <a:r>
              <a:rPr lang="en-US" sz="1400" dirty="0" err="1" smtClean="0"/>
              <a:t>www.armtechforum.com.cn</a:t>
            </a:r>
            <a:r>
              <a:rPr lang="en-US" sz="1400" dirty="0" smtClean="0"/>
              <a:t>/attached/article/</a:t>
            </a:r>
            <a:r>
              <a:rPr lang="en-US" sz="1400" dirty="0" err="1" smtClean="0"/>
              <a:t>2016ATS_C1_Neil_Parris</a:t>
            </a:r>
            <a:endParaRPr lang="en-US" sz="1400" dirty="0" smtClean="0"/>
          </a:p>
          <a:p>
            <a:r>
              <a:rPr lang="en-US" sz="1400" dirty="0"/>
              <a:t> </a:t>
            </a:r>
            <a:r>
              <a:rPr lang="en-US" sz="1400" dirty="0" smtClean="0"/>
              <a:t>           </a:t>
            </a:r>
            <a:r>
              <a:rPr lang="en-US" sz="1400" dirty="0" err="1" smtClean="0"/>
              <a:t>20161206151154.pdf</a:t>
            </a:r>
            <a:endParaRPr lang="en-US" sz="1400" dirty="0"/>
          </a:p>
        </p:txBody>
      </p:sp>
      <p:sp>
        <p:nvSpPr>
          <p:cNvPr id="9" name="TextBox 8"/>
          <p:cNvSpPr txBox="1"/>
          <p:nvPr/>
        </p:nvSpPr>
        <p:spPr>
          <a:xfrm>
            <a:off x="188535" y="2987952"/>
            <a:ext cx="8980087" cy="954107"/>
          </a:xfrm>
          <a:prstGeom prst="rect">
            <a:avLst/>
          </a:prstGeom>
          <a:noFill/>
        </p:spPr>
        <p:txBody>
          <a:bodyPr wrap="none" rtlCol="0">
            <a:spAutoFit/>
          </a:bodyPr>
          <a:lstStyle/>
          <a:p>
            <a:r>
              <a:rPr lang="en-US" sz="1400" dirty="0" smtClean="0"/>
              <a:t>[106]: </a:t>
            </a:r>
            <a:r>
              <a:rPr lang="en-US" sz="1400" dirty="0" err="1" smtClean="0"/>
              <a:t>Greenhalgh</a:t>
            </a:r>
            <a:r>
              <a:rPr lang="en-US" sz="1400" dirty="0" smtClean="0"/>
              <a:t> P., ARM </a:t>
            </a:r>
            <a:r>
              <a:rPr lang="en-US" sz="1400" dirty="0" err="1" smtClean="0"/>
              <a:t>DynamIQ</a:t>
            </a:r>
            <a:r>
              <a:rPr lang="en-US" sz="1400" dirty="0" smtClean="0"/>
              <a:t>. Intelligent Solutions Using Cluster Based Multiprocessing, </a:t>
            </a:r>
          </a:p>
          <a:p>
            <a:r>
              <a:rPr lang="en-US" sz="1400" dirty="0" smtClean="0"/>
              <a:t>            Hot Chips 29, 2017 Aug. 12,  </a:t>
            </a:r>
          </a:p>
          <a:p>
            <a:r>
              <a:rPr lang="en-US" sz="1400" dirty="0" smtClean="0"/>
              <a:t>            https</a:t>
            </a:r>
            <a:r>
              <a:rPr lang="en-US" sz="1400" dirty="0"/>
              <a:t>://</a:t>
            </a:r>
            <a:r>
              <a:rPr lang="en-US" sz="1400" dirty="0" err="1" smtClean="0"/>
              <a:t>www.slideshare.net</a:t>
            </a:r>
            <a:r>
              <a:rPr lang="en-US" sz="1400" dirty="0" smtClean="0"/>
              <a:t>/</a:t>
            </a:r>
            <a:r>
              <a:rPr lang="en-US" sz="1400" dirty="0" err="1" smtClean="0"/>
              <a:t>ARMHoldings</a:t>
            </a:r>
            <a:r>
              <a:rPr lang="en-US" sz="1400" dirty="0" smtClean="0"/>
              <a:t>/arm-</a:t>
            </a:r>
            <a:r>
              <a:rPr lang="en-US" sz="1400" dirty="0" err="1" smtClean="0"/>
              <a:t>dynamiq</a:t>
            </a:r>
            <a:r>
              <a:rPr lang="en-US" sz="1400" dirty="0" smtClean="0"/>
              <a:t>-intelligent-solutions-using-</a:t>
            </a:r>
          </a:p>
          <a:p>
            <a:r>
              <a:rPr lang="en-US" sz="1400" dirty="0"/>
              <a:t> </a:t>
            </a:r>
            <a:r>
              <a:rPr lang="en-US" sz="1400" dirty="0" smtClean="0"/>
              <a:t>           cluster-based-multiprocessing </a:t>
            </a:r>
            <a:endParaRPr lang="en-US" sz="1400" dirty="0"/>
          </a:p>
        </p:txBody>
      </p:sp>
      <p:sp>
        <p:nvSpPr>
          <p:cNvPr id="11" name="TextBox 10"/>
          <p:cNvSpPr txBox="1"/>
          <p:nvPr/>
        </p:nvSpPr>
        <p:spPr>
          <a:xfrm>
            <a:off x="188998" y="4009946"/>
            <a:ext cx="8724761" cy="738664"/>
          </a:xfrm>
          <a:prstGeom prst="rect">
            <a:avLst/>
          </a:prstGeom>
          <a:noFill/>
        </p:spPr>
        <p:txBody>
          <a:bodyPr wrap="none" rtlCol="0">
            <a:spAutoFit/>
          </a:bodyPr>
          <a:lstStyle/>
          <a:p>
            <a:r>
              <a:rPr lang="en-US" sz="1400" dirty="0" smtClean="0"/>
              <a:t>[107]: </a:t>
            </a:r>
            <a:r>
              <a:rPr lang="en-US" sz="1400" dirty="0" err="1" smtClean="0"/>
              <a:t>Wathan</a:t>
            </a:r>
            <a:r>
              <a:rPr lang="en-US" sz="1400" dirty="0" smtClean="0"/>
              <a:t> G. : </a:t>
            </a:r>
            <a:r>
              <a:rPr lang="en-US" sz="1400" dirty="0"/>
              <a:t>Arm </a:t>
            </a:r>
            <a:r>
              <a:rPr lang="en-US" sz="1400" dirty="0" err="1"/>
              <a:t>DynamIQ</a:t>
            </a:r>
            <a:r>
              <a:rPr lang="en-US" sz="1400" dirty="0"/>
              <a:t>: Technology for the next era of </a:t>
            </a:r>
            <a:r>
              <a:rPr lang="en-US" sz="1400" dirty="0" smtClean="0"/>
              <a:t>compute, ARM Community, </a:t>
            </a:r>
            <a:endParaRPr lang="en-US" sz="1400" dirty="0"/>
          </a:p>
          <a:p>
            <a:r>
              <a:rPr lang="en-US" sz="1400" dirty="0" smtClean="0"/>
              <a:t>             https</a:t>
            </a:r>
            <a:r>
              <a:rPr lang="en-US" sz="1400" dirty="0"/>
              <a:t>://</a:t>
            </a:r>
            <a:r>
              <a:rPr lang="en-US" sz="1400" dirty="0" err="1" smtClean="0"/>
              <a:t>community.arm.com</a:t>
            </a:r>
            <a:r>
              <a:rPr lang="en-US" sz="1400" dirty="0" smtClean="0"/>
              <a:t>/processors/b/blog/posts/arm-</a:t>
            </a:r>
            <a:r>
              <a:rPr lang="en-US" sz="1400" dirty="0" err="1" smtClean="0"/>
              <a:t>dynamiq</a:t>
            </a:r>
            <a:r>
              <a:rPr lang="en-US" sz="1400" dirty="0" smtClean="0"/>
              <a:t>-technology-for-</a:t>
            </a:r>
          </a:p>
          <a:p>
            <a:r>
              <a:rPr lang="en-US" sz="1400" dirty="0"/>
              <a:t> </a:t>
            </a:r>
            <a:r>
              <a:rPr lang="en-US" sz="1400" dirty="0" smtClean="0"/>
              <a:t>            the-next-era-of-compute</a:t>
            </a:r>
            <a:endParaRPr lang="en-US" sz="1400" dirty="0"/>
          </a:p>
        </p:txBody>
      </p:sp>
      <p:sp>
        <p:nvSpPr>
          <p:cNvPr id="12" name="TextBox 11"/>
          <p:cNvSpPr txBox="1"/>
          <p:nvPr/>
        </p:nvSpPr>
        <p:spPr>
          <a:xfrm>
            <a:off x="188532" y="4806589"/>
            <a:ext cx="8024633" cy="954107"/>
          </a:xfrm>
          <a:prstGeom prst="rect">
            <a:avLst/>
          </a:prstGeom>
          <a:noFill/>
        </p:spPr>
        <p:txBody>
          <a:bodyPr wrap="none" rtlCol="0">
            <a:spAutoFit/>
          </a:bodyPr>
          <a:lstStyle/>
          <a:p>
            <a:r>
              <a:rPr lang="en-US" sz="1400" dirty="0" smtClean="0"/>
              <a:t>[108</a:t>
            </a:r>
            <a:r>
              <a:rPr lang="en-US" sz="1400" dirty="0"/>
              <a:t>]: </a:t>
            </a:r>
            <a:r>
              <a:rPr lang="en-US" sz="1400" dirty="0" err="1" smtClean="0"/>
              <a:t>Walrath</a:t>
            </a:r>
            <a:r>
              <a:rPr lang="en-US" sz="1400" dirty="0" smtClean="0"/>
              <a:t> J., ARM </a:t>
            </a:r>
            <a:r>
              <a:rPr lang="en-US" sz="1400" dirty="0"/>
              <a:t>Tech Day 2017: </a:t>
            </a:r>
            <a:r>
              <a:rPr lang="en-US" sz="1400" dirty="0" err="1"/>
              <a:t>DynamIQ</a:t>
            </a:r>
            <a:r>
              <a:rPr lang="en-US" sz="1400" dirty="0"/>
              <a:t>, Cortex-</a:t>
            </a:r>
            <a:r>
              <a:rPr lang="en-US" sz="1400" dirty="0" err="1"/>
              <a:t>A55</a:t>
            </a:r>
            <a:r>
              <a:rPr lang="en-US" sz="1400" dirty="0"/>
              <a:t>, </a:t>
            </a:r>
            <a:r>
              <a:rPr lang="en-US" sz="1400" dirty="0" err="1"/>
              <a:t>A75</a:t>
            </a:r>
            <a:r>
              <a:rPr lang="en-US" sz="1400" dirty="0"/>
              <a:t>, and </a:t>
            </a:r>
            <a:r>
              <a:rPr lang="en-US" sz="1400" dirty="0" smtClean="0"/>
              <a:t>Mali-</a:t>
            </a:r>
            <a:r>
              <a:rPr lang="en-US" sz="1400" dirty="0" err="1" smtClean="0"/>
              <a:t>G72</a:t>
            </a:r>
            <a:r>
              <a:rPr lang="en-US" sz="1400" dirty="0" smtClean="0"/>
              <a:t>, </a:t>
            </a:r>
          </a:p>
          <a:p>
            <a:r>
              <a:rPr lang="en-US" sz="1400" dirty="0"/>
              <a:t> </a:t>
            </a:r>
            <a:r>
              <a:rPr lang="en-US" sz="1400" dirty="0" smtClean="0"/>
              <a:t>           </a:t>
            </a:r>
            <a:r>
              <a:rPr lang="en-US" sz="1400" dirty="0"/>
              <a:t>PC Perspective, May 29, </a:t>
            </a:r>
            <a:r>
              <a:rPr lang="en-US" sz="1400" dirty="0" smtClean="0"/>
              <a:t>2017, </a:t>
            </a:r>
          </a:p>
          <a:p>
            <a:r>
              <a:rPr lang="en-US" sz="1400" dirty="0" smtClean="0"/>
              <a:t>            https</a:t>
            </a:r>
            <a:r>
              <a:rPr lang="en-US" sz="1400" dirty="0"/>
              <a:t>://</a:t>
            </a:r>
            <a:r>
              <a:rPr lang="en-US" sz="1400" dirty="0" err="1" smtClean="0"/>
              <a:t>www.pcper.com</a:t>
            </a:r>
            <a:r>
              <a:rPr lang="en-US" sz="1400" dirty="0" smtClean="0"/>
              <a:t>/reviews/General-Tech/ARM-Tech-Day-2017-</a:t>
            </a:r>
            <a:r>
              <a:rPr lang="en-US" sz="1400" dirty="0" err="1" smtClean="0"/>
              <a:t>DynamIQ</a:t>
            </a:r>
            <a:r>
              <a:rPr lang="en-US" sz="1400" dirty="0" smtClean="0"/>
              <a:t>-</a:t>
            </a:r>
          </a:p>
          <a:p>
            <a:r>
              <a:rPr lang="en-US" sz="1400" dirty="0"/>
              <a:t> </a:t>
            </a:r>
            <a:r>
              <a:rPr lang="en-US" sz="1400" dirty="0" smtClean="0"/>
              <a:t>           Cortex-</a:t>
            </a:r>
            <a:r>
              <a:rPr lang="en-US" sz="1400" dirty="0" err="1" smtClean="0"/>
              <a:t>A55</a:t>
            </a:r>
            <a:r>
              <a:rPr lang="en-US" sz="1400" dirty="0" smtClean="0"/>
              <a:t>-</a:t>
            </a:r>
            <a:r>
              <a:rPr lang="en-US" sz="1400" dirty="0" err="1" smtClean="0"/>
              <a:t>A75</a:t>
            </a:r>
            <a:r>
              <a:rPr lang="en-US" sz="1400" dirty="0" smtClean="0"/>
              <a:t>-and-Mali-</a:t>
            </a:r>
            <a:r>
              <a:rPr lang="en-US" sz="1400" dirty="0" err="1" smtClean="0"/>
              <a:t>G72</a:t>
            </a:r>
            <a:r>
              <a:rPr lang="en-US" sz="1400" dirty="0" smtClean="0"/>
              <a:t>/Cortex-</a:t>
            </a:r>
            <a:r>
              <a:rPr lang="en-US" sz="1400" dirty="0" err="1" smtClean="0"/>
              <a:t>A75</a:t>
            </a:r>
            <a:r>
              <a:rPr lang="en-US" sz="1400" dirty="0" smtClean="0"/>
              <a:t>-and-Mali-</a:t>
            </a:r>
            <a:r>
              <a:rPr lang="en-US" sz="1400" dirty="0" err="1" smtClean="0"/>
              <a:t>G72</a:t>
            </a:r>
            <a:endParaRPr lang="en-US" sz="1400" dirty="0"/>
          </a:p>
        </p:txBody>
      </p:sp>
      <p:sp>
        <p:nvSpPr>
          <p:cNvPr id="13" name="TextBox 12"/>
          <p:cNvSpPr txBox="1"/>
          <p:nvPr/>
        </p:nvSpPr>
        <p:spPr>
          <a:xfrm>
            <a:off x="199127" y="5814265"/>
            <a:ext cx="8850756" cy="738664"/>
          </a:xfrm>
          <a:prstGeom prst="rect">
            <a:avLst/>
          </a:prstGeom>
          <a:noFill/>
        </p:spPr>
        <p:txBody>
          <a:bodyPr wrap="none" rtlCol="0">
            <a:spAutoFit/>
          </a:bodyPr>
          <a:lstStyle/>
          <a:p>
            <a:r>
              <a:rPr lang="en-US" sz="1400" dirty="0"/>
              <a:t>[109]: </a:t>
            </a:r>
            <a:r>
              <a:rPr lang="en-US" sz="1400" dirty="0" smtClean="0"/>
              <a:t>Rickards I. and </a:t>
            </a:r>
            <a:r>
              <a:rPr lang="en-US" sz="1400" dirty="0" err="1" smtClean="0"/>
              <a:t>Kucheria</a:t>
            </a:r>
            <a:r>
              <a:rPr lang="en-US" sz="1400" dirty="0" smtClean="0"/>
              <a:t> A., Energy </a:t>
            </a:r>
            <a:r>
              <a:rPr lang="en-US" sz="1400" dirty="0"/>
              <a:t>Aware Scheduling (</a:t>
            </a:r>
            <a:r>
              <a:rPr lang="en-US" sz="1400" dirty="0" err="1"/>
              <a:t>EAS</a:t>
            </a:r>
            <a:r>
              <a:rPr lang="en-US" sz="1400" dirty="0"/>
              <a:t>) progress </a:t>
            </a:r>
            <a:r>
              <a:rPr lang="en-US" sz="1400" dirty="0" smtClean="0"/>
              <a:t>update, </a:t>
            </a:r>
            <a:r>
              <a:rPr lang="en-US" sz="1400" dirty="0" err="1" smtClean="0"/>
              <a:t>Linaro</a:t>
            </a:r>
            <a:endParaRPr lang="en-US" sz="1400" dirty="0" smtClean="0"/>
          </a:p>
          <a:p>
            <a:r>
              <a:rPr lang="en-US" sz="1400" dirty="0"/>
              <a:t> </a:t>
            </a:r>
            <a:r>
              <a:rPr lang="en-US" sz="1400" dirty="0" smtClean="0"/>
              <a:t>           Company, Sept. 18, 2015,</a:t>
            </a:r>
          </a:p>
          <a:p>
            <a:r>
              <a:rPr lang="en-US" sz="1400" dirty="0" smtClean="0"/>
              <a:t>            http</a:t>
            </a:r>
            <a:r>
              <a:rPr lang="en-US" sz="1400" dirty="0"/>
              <a:t>://</a:t>
            </a:r>
            <a:r>
              <a:rPr lang="en-US" sz="1400" dirty="0" err="1"/>
              <a:t>www.linaro.org</a:t>
            </a:r>
            <a:r>
              <a:rPr lang="en-US" sz="1400" dirty="0"/>
              <a:t>/blog/core-dump/energy-aware-scheduling-</a:t>
            </a:r>
            <a:r>
              <a:rPr lang="en-US" sz="1400" dirty="0" err="1"/>
              <a:t>eas</a:t>
            </a:r>
            <a:r>
              <a:rPr lang="en-US" sz="1400" dirty="0"/>
              <a:t>-progress-update/</a:t>
            </a:r>
          </a:p>
        </p:txBody>
      </p:sp>
      <p:sp>
        <p:nvSpPr>
          <p:cNvPr id="14"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3)</a:t>
            </a:r>
          </a:p>
        </p:txBody>
      </p:sp>
    </p:spTree>
    <p:extLst>
      <p:ext uri="{BB962C8B-B14F-4D97-AF65-F5344CB8AC3E}">
        <p14:creationId xmlns:p14="http://schemas.microsoft.com/office/powerpoint/2010/main" val="256437194"/>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002" y="642931"/>
            <a:ext cx="9008748" cy="738664"/>
          </a:xfrm>
          <a:prstGeom prst="rect">
            <a:avLst/>
          </a:prstGeom>
          <a:noFill/>
        </p:spPr>
        <p:txBody>
          <a:bodyPr wrap="none" rtlCol="0">
            <a:spAutoFit/>
          </a:bodyPr>
          <a:lstStyle/>
          <a:p>
            <a:r>
              <a:rPr lang="en-US" sz="1400" dirty="0"/>
              <a:t>[110</a:t>
            </a:r>
            <a:r>
              <a:rPr lang="en-US" sz="1400" dirty="0" smtClean="0"/>
              <a:t>]: </a:t>
            </a:r>
            <a:r>
              <a:rPr lang="en-US" sz="1400" dirty="0" err="1"/>
              <a:t>Triggs</a:t>
            </a:r>
            <a:r>
              <a:rPr lang="en-US" sz="1400" dirty="0"/>
              <a:t> R., A closer look at </a:t>
            </a:r>
            <a:r>
              <a:rPr lang="en-US" sz="1400" dirty="0" err="1"/>
              <a:t>ARM’s</a:t>
            </a:r>
            <a:r>
              <a:rPr lang="en-US" sz="1400" dirty="0"/>
              <a:t> new Cortex-</a:t>
            </a:r>
            <a:r>
              <a:rPr lang="en-US" sz="1400" dirty="0" err="1"/>
              <a:t>A75</a:t>
            </a:r>
            <a:r>
              <a:rPr lang="en-US" sz="1400" dirty="0"/>
              <a:t> and Cortex-</a:t>
            </a:r>
            <a:r>
              <a:rPr lang="en-US" sz="1400" dirty="0" err="1"/>
              <a:t>A55</a:t>
            </a:r>
            <a:r>
              <a:rPr lang="en-US" sz="1400" dirty="0"/>
              <a:t> CPUs, Android Authority</a:t>
            </a:r>
            <a:r>
              <a:rPr lang="en-US" sz="1400" dirty="0" smtClean="0"/>
              <a:t>,</a:t>
            </a:r>
          </a:p>
          <a:p>
            <a:r>
              <a:rPr lang="en-US" sz="1400" dirty="0"/>
              <a:t> </a:t>
            </a:r>
            <a:r>
              <a:rPr lang="en-US" sz="1400" dirty="0" smtClean="0"/>
              <a:t>           </a:t>
            </a:r>
            <a:r>
              <a:rPr lang="en-US" sz="1400" dirty="0"/>
              <a:t>May 31, 2017</a:t>
            </a:r>
          </a:p>
          <a:p>
            <a:r>
              <a:rPr lang="en-US" sz="1400" dirty="0" smtClean="0"/>
              <a:t>            https</a:t>
            </a:r>
            <a:r>
              <a:rPr lang="en-US" sz="1400" dirty="0"/>
              <a:t>://</a:t>
            </a:r>
            <a:r>
              <a:rPr lang="en-US" sz="1400" dirty="0" err="1"/>
              <a:t>www.androidauthority.com</a:t>
            </a:r>
            <a:r>
              <a:rPr lang="en-US" sz="1400" dirty="0"/>
              <a:t>/arm-cortex-</a:t>
            </a:r>
            <a:r>
              <a:rPr lang="en-US" sz="1400" dirty="0" err="1"/>
              <a:t>a75</a:t>
            </a:r>
            <a:r>
              <a:rPr lang="en-US" sz="1400" dirty="0"/>
              <a:t>-cortex-</a:t>
            </a:r>
            <a:r>
              <a:rPr lang="en-US" sz="1400" dirty="0" err="1"/>
              <a:t>a55</a:t>
            </a:r>
            <a:r>
              <a:rPr lang="en-US" sz="1400" dirty="0"/>
              <a:t>-breakdown-770380/</a:t>
            </a:r>
          </a:p>
        </p:txBody>
      </p:sp>
      <p:sp>
        <p:nvSpPr>
          <p:cNvPr id="5" name="TextBox 4"/>
          <p:cNvSpPr txBox="1"/>
          <p:nvPr/>
        </p:nvSpPr>
        <p:spPr>
          <a:xfrm>
            <a:off x="194364" y="1538790"/>
            <a:ext cx="8068299" cy="954107"/>
          </a:xfrm>
          <a:prstGeom prst="rect">
            <a:avLst/>
          </a:prstGeom>
          <a:noFill/>
        </p:spPr>
        <p:txBody>
          <a:bodyPr wrap="none" rtlCol="0">
            <a:spAutoFit/>
          </a:bodyPr>
          <a:lstStyle/>
          <a:p>
            <a:r>
              <a:rPr lang="en-US" sz="1400" dirty="0" smtClean="0"/>
              <a:t>[111]: </a:t>
            </a:r>
            <a:r>
              <a:rPr lang="en-US" sz="1400" dirty="0"/>
              <a:t>Arm Cortex-</a:t>
            </a:r>
            <a:r>
              <a:rPr lang="en-US" sz="1400" dirty="0" err="1"/>
              <a:t>A55</a:t>
            </a:r>
            <a:r>
              <a:rPr lang="en-US" sz="1400" dirty="0"/>
              <a:t>: Efficient performance from edge to cloud, ARM Community,</a:t>
            </a:r>
          </a:p>
          <a:p>
            <a:r>
              <a:rPr lang="en-US" sz="1400" dirty="0" smtClean="0"/>
              <a:t>            https</a:t>
            </a:r>
            <a:r>
              <a:rPr lang="en-US" sz="1400" dirty="0"/>
              <a:t>://</a:t>
            </a:r>
            <a:r>
              <a:rPr lang="en-US" sz="1400" dirty="0" err="1" smtClean="0"/>
              <a:t>community.arm.com</a:t>
            </a:r>
            <a:r>
              <a:rPr lang="en-US" sz="1400" dirty="0" smtClean="0"/>
              <a:t>/processors/b/blog/posts/arm-cortex-</a:t>
            </a:r>
            <a:r>
              <a:rPr lang="en-US" sz="1400" dirty="0" err="1" smtClean="0"/>
              <a:t>a55</a:t>
            </a:r>
            <a:r>
              <a:rPr lang="en-US" sz="1400" dirty="0" smtClean="0"/>
              <a:t>-efficient-</a:t>
            </a:r>
          </a:p>
          <a:p>
            <a:r>
              <a:rPr lang="en-US" sz="1400" dirty="0"/>
              <a:t> </a:t>
            </a:r>
            <a:r>
              <a:rPr lang="en-US" sz="1400" dirty="0" smtClean="0"/>
              <a:t>           performance-from-edge-to-cloud</a:t>
            </a:r>
            <a:endParaRPr lang="en-US" sz="1400" dirty="0"/>
          </a:p>
          <a:p>
            <a:r>
              <a:rPr lang="en-US" sz="1400" dirty="0" smtClean="0"/>
              <a:t> </a:t>
            </a:r>
            <a:endParaRPr lang="en-US" sz="1400" dirty="0"/>
          </a:p>
        </p:txBody>
      </p:sp>
      <p:sp>
        <p:nvSpPr>
          <p:cNvPr id="7" name="TextBox 6"/>
          <p:cNvSpPr txBox="1"/>
          <p:nvPr/>
        </p:nvSpPr>
        <p:spPr>
          <a:xfrm>
            <a:off x="198058" y="2348880"/>
            <a:ext cx="8943730" cy="738664"/>
          </a:xfrm>
          <a:prstGeom prst="rect">
            <a:avLst/>
          </a:prstGeom>
          <a:noFill/>
        </p:spPr>
        <p:txBody>
          <a:bodyPr wrap="none" rtlCol="0">
            <a:spAutoFit/>
          </a:bodyPr>
          <a:lstStyle/>
          <a:p>
            <a:r>
              <a:rPr lang="en-US" sz="1400" dirty="0" smtClean="0"/>
              <a:t>[112</a:t>
            </a:r>
            <a:r>
              <a:rPr lang="en-US" sz="1400" dirty="0"/>
              <a:t>]: System Guidance for </a:t>
            </a:r>
            <a:r>
              <a:rPr lang="en-US" sz="1400" dirty="0" smtClean="0"/>
              <a:t>Infrastructure, ARM Developer, </a:t>
            </a:r>
          </a:p>
          <a:p>
            <a:r>
              <a:rPr lang="en-US" sz="1400" dirty="0" smtClean="0"/>
              <a:t>            https</a:t>
            </a:r>
            <a:r>
              <a:rPr lang="en-US" sz="1400" dirty="0"/>
              <a:t>://</a:t>
            </a:r>
            <a:r>
              <a:rPr lang="en-US" sz="1400" dirty="0" err="1" smtClean="0"/>
              <a:t>developer.arm.com</a:t>
            </a:r>
            <a:r>
              <a:rPr lang="en-US" sz="1400" dirty="0" smtClean="0"/>
              <a:t>/products/system-design/system-guidance/system-guidance-</a:t>
            </a:r>
          </a:p>
          <a:p>
            <a:r>
              <a:rPr lang="en-US" sz="1400" dirty="0"/>
              <a:t> </a:t>
            </a:r>
            <a:r>
              <a:rPr lang="en-US" sz="1400" dirty="0" smtClean="0"/>
              <a:t>           for-infrastructure </a:t>
            </a:r>
            <a:endParaRPr lang="en-US" sz="1400" dirty="0"/>
          </a:p>
        </p:txBody>
      </p:sp>
      <p:sp>
        <p:nvSpPr>
          <p:cNvPr id="8" name="TextBox 7"/>
          <p:cNvSpPr txBox="1"/>
          <p:nvPr/>
        </p:nvSpPr>
        <p:spPr>
          <a:xfrm>
            <a:off x="196840" y="3087544"/>
            <a:ext cx="8920134" cy="954107"/>
          </a:xfrm>
          <a:prstGeom prst="rect">
            <a:avLst/>
          </a:prstGeom>
          <a:noFill/>
        </p:spPr>
        <p:txBody>
          <a:bodyPr wrap="none" rtlCol="0">
            <a:spAutoFit/>
          </a:bodyPr>
          <a:lstStyle/>
          <a:p>
            <a:r>
              <a:rPr lang="en-US" sz="1400" dirty="0" smtClean="0"/>
              <a:t>[113]: </a:t>
            </a:r>
            <a:r>
              <a:rPr lang="en-US" sz="1400" dirty="0"/>
              <a:t>ARM® Architecture Reference Manual </a:t>
            </a:r>
            <a:r>
              <a:rPr lang="en-US" sz="1400" dirty="0" err="1"/>
              <a:t>ARMv8</a:t>
            </a:r>
            <a:r>
              <a:rPr lang="en-US" sz="1400" dirty="0"/>
              <a:t>, for </a:t>
            </a:r>
            <a:r>
              <a:rPr lang="en-US" sz="1400" dirty="0" err="1"/>
              <a:t>ARMv8</a:t>
            </a:r>
            <a:r>
              <a:rPr lang="en-US" sz="1400" dirty="0"/>
              <a:t>-A architecture profile, </a:t>
            </a:r>
            <a:endParaRPr lang="en-US" sz="1400" dirty="0" smtClean="0"/>
          </a:p>
          <a:p>
            <a:r>
              <a:rPr lang="en-US" sz="1400" dirty="0"/>
              <a:t> </a:t>
            </a:r>
            <a:r>
              <a:rPr lang="en-US" sz="1400" dirty="0" smtClean="0"/>
              <a:t>           ARM </a:t>
            </a:r>
            <a:r>
              <a:rPr lang="en-US" sz="1400" dirty="0" err="1"/>
              <a:t>DDI</a:t>
            </a:r>
            <a:r>
              <a:rPr lang="en-US" sz="1400" dirty="0"/>
              <a:t> </a:t>
            </a:r>
            <a:r>
              <a:rPr lang="en-US" sz="1400" dirty="0" err="1"/>
              <a:t>0487A.k_iss10775</a:t>
            </a:r>
            <a:r>
              <a:rPr lang="en-US" sz="1400" dirty="0"/>
              <a:t> (</a:t>
            </a:r>
            <a:r>
              <a:rPr lang="en-US" sz="1400" dirty="0" err="1"/>
              <a:t>ID092916</a:t>
            </a:r>
            <a:r>
              <a:rPr lang="en-US" sz="1400" dirty="0"/>
              <a:t>),2013-2016</a:t>
            </a:r>
          </a:p>
          <a:p>
            <a:r>
              <a:rPr lang="en-US" sz="1400" dirty="0" smtClean="0"/>
              <a:t>            https</a:t>
            </a:r>
            <a:r>
              <a:rPr lang="en-US" sz="1400" dirty="0"/>
              <a:t>://</a:t>
            </a:r>
            <a:r>
              <a:rPr lang="en-US" sz="1400" dirty="0" err="1" smtClean="0"/>
              <a:t>silver.arm.com</a:t>
            </a:r>
            <a:r>
              <a:rPr lang="en-US" sz="1400" dirty="0" smtClean="0"/>
              <a:t>/download/</a:t>
            </a:r>
            <a:r>
              <a:rPr lang="en-US" sz="1400" dirty="0" err="1" smtClean="0"/>
              <a:t>ARM_and_AMBA_Architecture</a:t>
            </a:r>
            <a:r>
              <a:rPr lang="en-US" sz="1400" dirty="0" smtClean="0"/>
              <a:t>/</a:t>
            </a:r>
            <a:r>
              <a:rPr lang="en-US" sz="1400" dirty="0" err="1" smtClean="0"/>
              <a:t>AR150</a:t>
            </a:r>
            <a:r>
              <a:rPr lang="en-US" sz="1400" dirty="0" smtClean="0"/>
              <a:t>-DA-70000-</a:t>
            </a:r>
            <a:r>
              <a:rPr lang="en-US" sz="1400" dirty="0" err="1" smtClean="0"/>
              <a:t>r0p0</a:t>
            </a:r>
            <a:r>
              <a:rPr lang="en-US" sz="1400" dirty="0" smtClean="0"/>
              <a:t>-</a:t>
            </a:r>
          </a:p>
          <a:p>
            <a:r>
              <a:rPr lang="en-US" sz="1400" dirty="0"/>
              <a:t> </a:t>
            </a:r>
            <a:r>
              <a:rPr lang="en-US" sz="1400" dirty="0" smtClean="0"/>
              <a:t>           </a:t>
            </a:r>
            <a:r>
              <a:rPr lang="en-US" sz="1400" dirty="0" err="1" smtClean="0"/>
              <a:t>01eac1</a:t>
            </a:r>
            <a:r>
              <a:rPr lang="en-US" sz="1400" dirty="0" smtClean="0"/>
              <a:t>/</a:t>
            </a:r>
            <a:r>
              <a:rPr lang="en-US" sz="1400" dirty="0" err="1" smtClean="0"/>
              <a:t>DDI0487A_k_armv8_arm_iss10775.pdf</a:t>
            </a:r>
            <a:r>
              <a:rPr lang="en-US" sz="1400" dirty="0" smtClean="0"/>
              <a:t> </a:t>
            </a:r>
            <a:endParaRPr lang="en-US" sz="1400" dirty="0"/>
          </a:p>
        </p:txBody>
      </p:sp>
      <p:sp>
        <p:nvSpPr>
          <p:cNvPr id="10" name="TextBox 9"/>
          <p:cNvSpPr txBox="1"/>
          <p:nvPr/>
        </p:nvSpPr>
        <p:spPr>
          <a:xfrm>
            <a:off x="210952" y="4194085"/>
            <a:ext cx="8903015" cy="738664"/>
          </a:xfrm>
          <a:prstGeom prst="rect">
            <a:avLst/>
          </a:prstGeom>
          <a:noFill/>
        </p:spPr>
        <p:txBody>
          <a:bodyPr wrap="none" rtlCol="0">
            <a:spAutoFit/>
          </a:bodyPr>
          <a:lstStyle/>
          <a:p>
            <a:r>
              <a:rPr lang="en-US" sz="1400" dirty="0" smtClean="0"/>
              <a:t>[114</a:t>
            </a:r>
            <a:r>
              <a:rPr lang="en-US" sz="1400" dirty="0"/>
              <a:t>]: Arm </a:t>
            </a:r>
            <a:r>
              <a:rPr lang="en-US" sz="1400" dirty="0" err="1"/>
              <a:t>DynamIQ</a:t>
            </a:r>
            <a:r>
              <a:rPr lang="en-US" sz="1400" dirty="0"/>
              <a:t>: Technology for the next era of </a:t>
            </a:r>
            <a:r>
              <a:rPr lang="en-US" sz="1400" dirty="0" smtClean="0"/>
              <a:t>compute, ARM Community,</a:t>
            </a:r>
          </a:p>
          <a:p>
            <a:r>
              <a:rPr lang="en-US" sz="1400" dirty="0" smtClean="0"/>
              <a:t>            https</a:t>
            </a:r>
            <a:r>
              <a:rPr lang="en-US" sz="1400" dirty="0"/>
              <a:t>://</a:t>
            </a:r>
            <a:r>
              <a:rPr lang="en-US" sz="1400" dirty="0" err="1" smtClean="0"/>
              <a:t>community.arm.com</a:t>
            </a:r>
            <a:r>
              <a:rPr lang="en-US" sz="1400" dirty="0" smtClean="0"/>
              <a:t>/processors/b/blog/posts/arm-</a:t>
            </a:r>
            <a:r>
              <a:rPr lang="en-US" sz="1400" dirty="0" err="1" smtClean="0"/>
              <a:t>dynamiq</a:t>
            </a:r>
            <a:r>
              <a:rPr lang="en-US" sz="1400" dirty="0" smtClean="0"/>
              <a:t>-technology-for-the-</a:t>
            </a:r>
          </a:p>
          <a:p>
            <a:r>
              <a:rPr lang="en-US" sz="1400" dirty="0"/>
              <a:t> </a:t>
            </a:r>
            <a:r>
              <a:rPr lang="en-US" sz="1400" dirty="0" smtClean="0"/>
              <a:t>           next-era-of-compute</a:t>
            </a:r>
            <a:endParaRPr lang="en-US" sz="1400" dirty="0"/>
          </a:p>
        </p:txBody>
      </p:sp>
      <p:sp>
        <p:nvSpPr>
          <p:cNvPr id="11" name="TextBox 10"/>
          <p:cNvSpPr txBox="1"/>
          <p:nvPr/>
        </p:nvSpPr>
        <p:spPr>
          <a:xfrm>
            <a:off x="210952" y="4964379"/>
            <a:ext cx="8909683" cy="738664"/>
          </a:xfrm>
          <a:prstGeom prst="rect">
            <a:avLst/>
          </a:prstGeom>
          <a:noFill/>
        </p:spPr>
        <p:txBody>
          <a:bodyPr wrap="none" rtlCol="0">
            <a:spAutoFit/>
          </a:bodyPr>
          <a:lstStyle/>
          <a:p>
            <a:r>
              <a:rPr lang="en-US" sz="1400" dirty="0" smtClean="0"/>
              <a:t>[115</a:t>
            </a:r>
            <a:r>
              <a:rPr lang="en-US" sz="1400" dirty="0"/>
              <a:t>]: ARM unveils multi-processor core with Linux </a:t>
            </a:r>
            <a:r>
              <a:rPr lang="en-US" sz="1400" dirty="0" err="1"/>
              <a:t>SMP</a:t>
            </a:r>
            <a:r>
              <a:rPr lang="en-US" sz="1400" dirty="0"/>
              <a:t> </a:t>
            </a:r>
            <a:r>
              <a:rPr lang="en-US" sz="1400" dirty="0" smtClean="0"/>
              <a:t>support, </a:t>
            </a:r>
            <a:r>
              <a:rPr lang="en-US" sz="1400" dirty="0" err="1" smtClean="0"/>
              <a:t>LinuxDevices</a:t>
            </a:r>
            <a:r>
              <a:rPr lang="en-US" sz="1400" dirty="0" smtClean="0"/>
              <a:t>, May 17, 2004, </a:t>
            </a:r>
          </a:p>
          <a:p>
            <a:r>
              <a:rPr lang="en-US" sz="1400" dirty="0" smtClean="0"/>
              <a:t>            http</a:t>
            </a:r>
            <a:r>
              <a:rPr lang="en-US" sz="1400" dirty="0"/>
              <a:t>://</a:t>
            </a:r>
            <a:r>
              <a:rPr lang="en-US" sz="1400" dirty="0" err="1" smtClean="0"/>
              <a:t>linuxdevices.linuxgizmos.com</a:t>
            </a:r>
            <a:r>
              <a:rPr lang="en-US" sz="1400" dirty="0" smtClean="0"/>
              <a:t>/arm-unveils-multi-processor-core-with-</a:t>
            </a:r>
            <a:r>
              <a:rPr lang="en-US" sz="1400" dirty="0" err="1" smtClean="0"/>
              <a:t>linux</a:t>
            </a:r>
            <a:r>
              <a:rPr lang="en-US" sz="1400" dirty="0" smtClean="0"/>
              <a:t>-</a:t>
            </a:r>
            <a:r>
              <a:rPr lang="en-US" sz="1400" dirty="0" err="1" smtClean="0"/>
              <a:t>smp</a:t>
            </a:r>
            <a:r>
              <a:rPr lang="en-US" sz="1400" dirty="0" smtClean="0"/>
              <a:t>-</a:t>
            </a:r>
          </a:p>
          <a:p>
            <a:r>
              <a:rPr lang="en-US" sz="1400" dirty="0"/>
              <a:t> </a:t>
            </a:r>
            <a:r>
              <a:rPr lang="en-US" sz="1400" dirty="0" smtClean="0"/>
              <a:t>           support</a:t>
            </a:r>
            <a:r>
              <a:rPr lang="en-US" sz="1400" dirty="0"/>
              <a:t>/</a:t>
            </a:r>
          </a:p>
        </p:txBody>
      </p:sp>
      <p:sp>
        <p:nvSpPr>
          <p:cNvPr id="3" name="TextBox 2"/>
          <p:cNvSpPr txBox="1"/>
          <p:nvPr/>
        </p:nvSpPr>
        <p:spPr>
          <a:xfrm>
            <a:off x="184058" y="5703043"/>
            <a:ext cx="8867812" cy="954107"/>
          </a:xfrm>
          <a:prstGeom prst="rect">
            <a:avLst/>
          </a:prstGeom>
          <a:noFill/>
        </p:spPr>
        <p:txBody>
          <a:bodyPr wrap="none" rtlCol="0">
            <a:spAutoFit/>
          </a:bodyPr>
          <a:lstStyle/>
          <a:p>
            <a:r>
              <a:rPr lang="en-US" sz="1400" dirty="0" smtClean="0"/>
              <a:t>[116]: ARM Architecture Reference manual Supplement - The Scalable Vector Extension (</a:t>
            </a:r>
            <a:r>
              <a:rPr lang="en-US" sz="1400" dirty="0" err="1" smtClean="0"/>
              <a:t>SVE</a:t>
            </a:r>
            <a:r>
              <a:rPr lang="en-US" sz="1400" dirty="0" smtClean="0"/>
              <a:t>), </a:t>
            </a:r>
          </a:p>
          <a:p>
            <a:r>
              <a:rPr lang="en-US" sz="1400" dirty="0"/>
              <a:t> </a:t>
            </a:r>
            <a:r>
              <a:rPr lang="en-US" sz="1400" dirty="0" smtClean="0"/>
              <a:t>            for </a:t>
            </a:r>
            <a:r>
              <a:rPr lang="en-US" sz="1400" dirty="0" err="1" smtClean="0"/>
              <a:t>ARMv8</a:t>
            </a:r>
            <a:r>
              <a:rPr lang="en-US" sz="1400" dirty="0" smtClean="0"/>
              <a:t>-A, ARM </a:t>
            </a:r>
            <a:r>
              <a:rPr lang="en-US" sz="1400" dirty="0" err="1" smtClean="0"/>
              <a:t>DDI</a:t>
            </a:r>
            <a:r>
              <a:rPr lang="en-US" sz="1400" dirty="0" smtClean="0"/>
              <a:t> </a:t>
            </a:r>
            <a:r>
              <a:rPr lang="en-US" sz="1400" dirty="0" err="1" smtClean="0"/>
              <a:t>0584Ab</a:t>
            </a:r>
            <a:r>
              <a:rPr lang="en-US" sz="1400" dirty="0" smtClean="0"/>
              <a:t> (</a:t>
            </a:r>
            <a:r>
              <a:rPr lang="en-US" sz="1400" dirty="0" err="1" smtClean="0"/>
              <a:t>ID081717</a:t>
            </a:r>
            <a:r>
              <a:rPr lang="en-US" sz="1400" dirty="0" smtClean="0"/>
              <a:t>), 21 Aug. 2017,</a:t>
            </a:r>
          </a:p>
          <a:p>
            <a:r>
              <a:rPr lang="en-US" sz="1400" dirty="0" smtClean="0"/>
              <a:t>             https</a:t>
            </a:r>
            <a:r>
              <a:rPr lang="en-US" sz="1400" dirty="0"/>
              <a:t>://</a:t>
            </a:r>
            <a:r>
              <a:rPr lang="en-US" sz="1400" dirty="0" err="1" smtClean="0"/>
              <a:t>developer.arm.com</a:t>
            </a:r>
            <a:r>
              <a:rPr lang="en-US" sz="1400" dirty="0" smtClean="0"/>
              <a:t>/docs/</a:t>
            </a:r>
            <a:r>
              <a:rPr lang="en-US" sz="1400" dirty="0" err="1" smtClean="0"/>
              <a:t>ddi0584</a:t>
            </a:r>
            <a:r>
              <a:rPr lang="en-US" sz="1400" dirty="0" smtClean="0"/>
              <a:t>/latest/arm-architecture-reference-manual-</a:t>
            </a:r>
          </a:p>
          <a:p>
            <a:r>
              <a:rPr lang="en-US" sz="1400" dirty="0"/>
              <a:t> </a:t>
            </a:r>
            <a:r>
              <a:rPr lang="en-US" sz="1400" dirty="0" smtClean="0"/>
              <a:t>            supplement-the-scalable-vector-extension-</a:t>
            </a:r>
            <a:r>
              <a:rPr lang="en-US" sz="1400" dirty="0" err="1" smtClean="0"/>
              <a:t>sve</a:t>
            </a:r>
            <a:r>
              <a:rPr lang="en-US" sz="1400" dirty="0" smtClean="0"/>
              <a:t>-for-</a:t>
            </a:r>
            <a:r>
              <a:rPr lang="en-US" sz="1400" dirty="0" err="1" smtClean="0"/>
              <a:t>armv8</a:t>
            </a:r>
            <a:r>
              <a:rPr lang="en-US" sz="1400" dirty="0" smtClean="0"/>
              <a:t>-a</a:t>
            </a:r>
            <a:endParaRPr lang="en-US" sz="1400" dirty="0"/>
          </a:p>
        </p:txBody>
      </p:sp>
      <p:sp>
        <p:nvSpPr>
          <p:cNvPr id="12"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4)</a:t>
            </a:r>
          </a:p>
        </p:txBody>
      </p:sp>
    </p:spTree>
    <p:extLst>
      <p:ext uri="{BB962C8B-B14F-4D97-AF65-F5344CB8AC3E}">
        <p14:creationId xmlns:p14="http://schemas.microsoft.com/office/powerpoint/2010/main" val="3411064961"/>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515" y="728663"/>
            <a:ext cx="8283486" cy="523220"/>
          </a:xfrm>
          <a:prstGeom prst="rect">
            <a:avLst/>
          </a:prstGeom>
          <a:noFill/>
        </p:spPr>
        <p:txBody>
          <a:bodyPr wrap="square" rtlCol="0">
            <a:spAutoFit/>
          </a:bodyPr>
          <a:lstStyle/>
          <a:p>
            <a:r>
              <a:rPr lang="en-US" sz="1400" dirty="0"/>
              <a:t>[117]: ARM </a:t>
            </a:r>
            <a:r>
              <a:rPr lang="en-US" sz="1400" dirty="0" err="1"/>
              <a:t>Q4</a:t>
            </a:r>
            <a:r>
              <a:rPr lang="en-US" sz="1400" dirty="0"/>
              <a:t> 2016 Roadshow </a:t>
            </a:r>
            <a:r>
              <a:rPr lang="en-US" sz="1400" dirty="0" smtClean="0"/>
              <a:t>Slides, ARM Holdings, 2017</a:t>
            </a:r>
          </a:p>
          <a:p>
            <a:r>
              <a:rPr lang="en-US" sz="1400" dirty="0" smtClean="0"/>
              <a:t>            file</a:t>
            </a:r>
            <a:r>
              <a:rPr lang="en-US" sz="1400" dirty="0"/>
              <a:t>:///C:/Users/sima/Downloads/</a:t>
            </a:r>
            <a:r>
              <a:rPr lang="en-US" sz="1400" dirty="0" err="1"/>
              <a:t>ARM_SB_Q4_2016_Roadshow_Slides_FINAL.pdf</a:t>
            </a:r>
            <a:endParaRPr lang="en-US" sz="1400" dirty="0"/>
          </a:p>
        </p:txBody>
      </p:sp>
      <p:sp>
        <p:nvSpPr>
          <p:cNvPr id="5" name="Rectangle 13"/>
          <p:cNvSpPr>
            <a:spLocks noChangeArrowheads="1"/>
          </p:cNvSpPr>
          <p:nvPr/>
        </p:nvSpPr>
        <p:spPr bwMode="auto">
          <a:xfrm>
            <a:off x="-28575" y="-43348"/>
            <a:ext cx="9172575" cy="395773"/>
          </a:xfrm>
          <a:prstGeom prst="rect">
            <a:avLst/>
          </a:prstGeom>
          <a:solidFill>
            <a:srgbClr val="005A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hu-HU" dirty="0">
                <a:solidFill>
                  <a:schemeClr val="bg1"/>
                </a:solidFill>
                <a:ea typeface="+mj-ea"/>
                <a:cs typeface="+mj-cs"/>
              </a:rPr>
              <a:t> </a:t>
            </a:r>
            <a:r>
              <a:rPr lang="en-US" dirty="0">
                <a:solidFill>
                  <a:schemeClr val="bg1"/>
                </a:solidFill>
                <a:ea typeface="+mj-ea"/>
                <a:cs typeface="+mj-cs"/>
              </a:rPr>
              <a:t>8</a:t>
            </a:r>
            <a:r>
              <a:rPr lang="hu-HU" dirty="0">
                <a:solidFill>
                  <a:schemeClr val="bg1"/>
                </a:solidFill>
                <a:ea typeface="+mj-ea"/>
                <a:cs typeface="+mj-cs"/>
              </a:rPr>
              <a:t>. </a:t>
            </a:r>
            <a:r>
              <a:rPr lang="en-US" dirty="0">
                <a:solidFill>
                  <a:schemeClr val="bg1"/>
                </a:solidFill>
                <a:ea typeface="+mj-ea"/>
                <a:cs typeface="+mj-cs"/>
              </a:rPr>
              <a:t>References (</a:t>
            </a:r>
            <a:r>
              <a:rPr lang="hu-HU" dirty="0">
                <a:solidFill>
                  <a:schemeClr val="bg1"/>
                </a:solidFill>
                <a:ea typeface="+mj-ea"/>
                <a:cs typeface="+mj-cs"/>
              </a:rPr>
              <a:t>1</a:t>
            </a:r>
            <a:r>
              <a:rPr lang="en-US" dirty="0">
                <a:solidFill>
                  <a:schemeClr val="bg1"/>
                </a:solidFill>
                <a:ea typeface="+mj-ea"/>
                <a:cs typeface="+mj-cs"/>
              </a:rPr>
              <a:t>5)</a:t>
            </a:r>
          </a:p>
        </p:txBody>
      </p:sp>
      <p:sp>
        <p:nvSpPr>
          <p:cNvPr id="6" name="TextBox 5"/>
          <p:cNvSpPr txBox="1"/>
          <p:nvPr/>
        </p:nvSpPr>
        <p:spPr>
          <a:xfrm>
            <a:off x="206515" y="1240595"/>
            <a:ext cx="8283486" cy="738664"/>
          </a:xfrm>
          <a:prstGeom prst="rect">
            <a:avLst/>
          </a:prstGeom>
          <a:noFill/>
        </p:spPr>
        <p:txBody>
          <a:bodyPr wrap="square" rtlCol="0">
            <a:spAutoFit/>
          </a:bodyPr>
          <a:lstStyle/>
          <a:p>
            <a:r>
              <a:rPr lang="en-US" sz="1400" dirty="0" smtClean="0"/>
              <a:t>[118]: </a:t>
            </a:r>
            <a:r>
              <a:rPr lang="en-US" sz="1400" dirty="0" err="1" smtClean="0"/>
              <a:t>Triggs</a:t>
            </a:r>
            <a:r>
              <a:rPr lang="en-US" sz="1400" dirty="0" smtClean="0"/>
              <a:t> R., </a:t>
            </a:r>
            <a:r>
              <a:rPr lang="en-GB" sz="1400" dirty="0"/>
              <a:t>Everything you need to know about ARM’s </a:t>
            </a:r>
            <a:r>
              <a:rPr lang="en-GB" sz="1400" dirty="0" err="1" smtClean="0"/>
              <a:t>DynamIQ</a:t>
            </a:r>
            <a:r>
              <a:rPr lang="en-GB" sz="1400" dirty="0" smtClean="0"/>
              <a:t>, Android Authority, </a:t>
            </a:r>
          </a:p>
          <a:p>
            <a:r>
              <a:rPr lang="en-GB" sz="1400" dirty="0"/>
              <a:t> </a:t>
            </a:r>
            <a:r>
              <a:rPr lang="en-GB" sz="1400" dirty="0" smtClean="0"/>
              <a:t>           May 29, 2017,</a:t>
            </a:r>
          </a:p>
          <a:p>
            <a:r>
              <a:rPr lang="en-US" sz="1400" dirty="0" smtClean="0"/>
              <a:t>            https</a:t>
            </a:r>
            <a:r>
              <a:rPr lang="en-US" sz="1400" dirty="0"/>
              <a:t>://www.androidauthority.com/arm-dynamiq-need-to-know-770349/</a:t>
            </a:r>
          </a:p>
        </p:txBody>
      </p:sp>
      <p:sp>
        <p:nvSpPr>
          <p:cNvPr id="2" name="Szövegdoboz 1"/>
          <p:cNvSpPr txBox="1"/>
          <p:nvPr/>
        </p:nvSpPr>
        <p:spPr>
          <a:xfrm>
            <a:off x="231763" y="2027603"/>
            <a:ext cx="9048118" cy="738664"/>
          </a:xfrm>
          <a:prstGeom prst="rect">
            <a:avLst/>
          </a:prstGeom>
          <a:noFill/>
        </p:spPr>
        <p:txBody>
          <a:bodyPr wrap="none" rtlCol="0">
            <a:spAutoFit/>
          </a:bodyPr>
          <a:lstStyle/>
          <a:p>
            <a:r>
              <a:rPr lang="en-US" sz="1400" dirty="0"/>
              <a:t>[119]: </a:t>
            </a:r>
            <a:r>
              <a:rPr lang="en-US" sz="1400" dirty="0" err="1" smtClean="0"/>
              <a:t>Frumusanu</a:t>
            </a:r>
            <a:r>
              <a:rPr lang="en-US" sz="1400" dirty="0" smtClean="0"/>
              <a:t> A., Arm's </a:t>
            </a:r>
            <a:r>
              <a:rPr lang="en-US" sz="1400" dirty="0"/>
              <a:t>Cortex-A76 CPU Unveiled: Taking Aim at the Top for </a:t>
            </a:r>
            <a:r>
              <a:rPr lang="en-US" sz="1400" dirty="0" smtClean="0"/>
              <a:t>7nm, </a:t>
            </a:r>
          </a:p>
          <a:p>
            <a:r>
              <a:rPr lang="en-US" sz="1400" dirty="0"/>
              <a:t> </a:t>
            </a:r>
            <a:r>
              <a:rPr lang="en-US" sz="1400" dirty="0" smtClean="0"/>
              <a:t>           </a:t>
            </a:r>
            <a:r>
              <a:rPr lang="en-US" sz="1400" dirty="0" err="1" smtClean="0"/>
              <a:t>AnandTech</a:t>
            </a:r>
            <a:r>
              <a:rPr lang="en-US" sz="1400" dirty="0" smtClean="0"/>
              <a:t>, May 31, 2018,</a:t>
            </a:r>
          </a:p>
          <a:p>
            <a:r>
              <a:rPr lang="en-US" sz="1400" dirty="0"/>
              <a:t>           https://www.anandtech.com/show/12785/arm-cortex-a76-cpu-unveiled-7nm-powerhouse</a:t>
            </a:r>
          </a:p>
        </p:txBody>
      </p:sp>
      <p:sp>
        <p:nvSpPr>
          <p:cNvPr id="4" name="Szövegdoboz 3"/>
          <p:cNvSpPr txBox="1"/>
          <p:nvPr/>
        </p:nvSpPr>
        <p:spPr>
          <a:xfrm>
            <a:off x="241383" y="2834570"/>
            <a:ext cx="8748229" cy="738664"/>
          </a:xfrm>
          <a:prstGeom prst="rect">
            <a:avLst/>
          </a:prstGeom>
          <a:noFill/>
        </p:spPr>
        <p:txBody>
          <a:bodyPr wrap="none" rtlCol="0">
            <a:spAutoFit/>
          </a:bodyPr>
          <a:lstStyle/>
          <a:p>
            <a:r>
              <a:rPr lang="en-US" sz="1400" dirty="0"/>
              <a:t>[120]: </a:t>
            </a:r>
            <a:r>
              <a:rPr lang="en-US" sz="1400" dirty="0" err="1" smtClean="0"/>
              <a:t>Hruska</a:t>
            </a:r>
            <a:r>
              <a:rPr lang="en-US" sz="1400" dirty="0" smtClean="0"/>
              <a:t> J., ARM’s </a:t>
            </a:r>
            <a:r>
              <a:rPr lang="en-US" sz="1400" dirty="0"/>
              <a:t>New Cortex-A76 </a:t>
            </a:r>
            <a:r>
              <a:rPr lang="en-US" sz="1400" dirty="0" err="1"/>
              <a:t>SoC</a:t>
            </a:r>
            <a:r>
              <a:rPr lang="en-US" sz="1400" dirty="0"/>
              <a:t> Targets Windows Laptop </a:t>
            </a:r>
            <a:r>
              <a:rPr lang="en-US" sz="1400" dirty="0" smtClean="0"/>
              <a:t>Market, </a:t>
            </a:r>
            <a:r>
              <a:rPr lang="en-US" sz="1400" dirty="0" err="1" smtClean="0"/>
              <a:t>ExtremeTech</a:t>
            </a:r>
            <a:r>
              <a:rPr lang="en-US" sz="1400" dirty="0" smtClean="0"/>
              <a:t>, </a:t>
            </a:r>
          </a:p>
          <a:p>
            <a:r>
              <a:rPr lang="en-US" sz="1400" dirty="0"/>
              <a:t> </a:t>
            </a:r>
            <a:r>
              <a:rPr lang="en-US" sz="1400" dirty="0" smtClean="0"/>
              <a:t>           May </a:t>
            </a:r>
            <a:r>
              <a:rPr lang="en-US" sz="1400" dirty="0"/>
              <a:t>31, </a:t>
            </a:r>
            <a:r>
              <a:rPr lang="en-US" sz="1400" dirty="0" smtClean="0"/>
              <a:t>2018,</a:t>
            </a:r>
          </a:p>
          <a:p>
            <a:r>
              <a:rPr lang="en-US" sz="1400" dirty="0"/>
              <a:t>            https://www.extremetech.com/mobile/270362-arm-cortex-a76-targets-laptop-market</a:t>
            </a:r>
          </a:p>
        </p:txBody>
      </p:sp>
      <p:sp>
        <p:nvSpPr>
          <p:cNvPr id="7" name="Szövegdoboz 6"/>
          <p:cNvSpPr txBox="1"/>
          <p:nvPr/>
        </p:nvSpPr>
        <p:spPr>
          <a:xfrm>
            <a:off x="231763" y="3744035"/>
            <a:ext cx="8602227" cy="954107"/>
          </a:xfrm>
          <a:prstGeom prst="rect">
            <a:avLst/>
          </a:prstGeom>
          <a:noFill/>
        </p:spPr>
        <p:txBody>
          <a:bodyPr wrap="none" rtlCol="0">
            <a:spAutoFit/>
          </a:bodyPr>
          <a:lstStyle/>
          <a:p>
            <a:r>
              <a:rPr lang="en-US" sz="1400" dirty="0"/>
              <a:t>[121]: </a:t>
            </a:r>
            <a:r>
              <a:rPr lang="en-US" sz="1400" dirty="0" err="1" smtClean="0"/>
              <a:t>Humrick</a:t>
            </a:r>
            <a:r>
              <a:rPr lang="en-US" sz="1400" dirty="0" smtClean="0"/>
              <a:t> M., Exploring </a:t>
            </a:r>
            <a:r>
              <a:rPr lang="en-US" sz="1400" dirty="0" err="1"/>
              <a:t>DynamIQ</a:t>
            </a:r>
            <a:r>
              <a:rPr lang="en-US" sz="1400" dirty="0"/>
              <a:t> and ARM’s New CPUs: Cortex-A75, </a:t>
            </a:r>
            <a:r>
              <a:rPr lang="en-US" sz="1400" dirty="0" smtClean="0"/>
              <a:t>Cortex-A55,</a:t>
            </a:r>
            <a:endParaRPr lang="en-US" sz="1400" dirty="0"/>
          </a:p>
          <a:p>
            <a:r>
              <a:rPr lang="en-US" sz="1400" dirty="0" smtClean="0"/>
              <a:t>            </a:t>
            </a:r>
            <a:r>
              <a:rPr lang="en-US" sz="1400" dirty="0" err="1" smtClean="0"/>
              <a:t>AnandTech</a:t>
            </a:r>
            <a:r>
              <a:rPr lang="en-US" sz="1400" dirty="0" smtClean="0"/>
              <a:t>, May </a:t>
            </a:r>
            <a:r>
              <a:rPr lang="en-US" sz="1400" dirty="0"/>
              <a:t>29, </a:t>
            </a:r>
            <a:r>
              <a:rPr lang="en-US" sz="1400" dirty="0" smtClean="0"/>
              <a:t>2017,</a:t>
            </a:r>
          </a:p>
          <a:p>
            <a:r>
              <a:rPr lang="en-US" sz="1400" dirty="0"/>
              <a:t>            https://</a:t>
            </a:r>
            <a:r>
              <a:rPr lang="en-US" sz="1400" dirty="0" smtClean="0"/>
              <a:t>www.anandtech.com/show/11441/dynamiq-and-arms-new-cpus-cortex-a75-</a:t>
            </a:r>
          </a:p>
          <a:p>
            <a:r>
              <a:rPr lang="en-US" sz="1400" dirty="0"/>
              <a:t> </a:t>
            </a:r>
            <a:r>
              <a:rPr lang="en-US" sz="1400" dirty="0" smtClean="0"/>
              <a:t>           a55/3</a:t>
            </a:r>
            <a:endParaRPr lang="en-US" dirty="0"/>
          </a:p>
        </p:txBody>
      </p:sp>
      <p:sp>
        <p:nvSpPr>
          <p:cNvPr id="8" name="Szövegdoboz 7"/>
          <p:cNvSpPr txBox="1"/>
          <p:nvPr/>
        </p:nvSpPr>
        <p:spPr>
          <a:xfrm>
            <a:off x="220050" y="4744035"/>
            <a:ext cx="8677504" cy="738664"/>
          </a:xfrm>
          <a:prstGeom prst="rect">
            <a:avLst/>
          </a:prstGeom>
          <a:noFill/>
        </p:spPr>
        <p:txBody>
          <a:bodyPr wrap="none" rtlCol="0">
            <a:spAutoFit/>
          </a:bodyPr>
          <a:lstStyle/>
          <a:p>
            <a:r>
              <a:rPr lang="en-US" sz="1400" dirty="0" smtClean="0"/>
              <a:t>[122]: </a:t>
            </a:r>
            <a:r>
              <a:rPr lang="en-US" sz="1400" dirty="0"/>
              <a:t>Cortex-A57 Software Optimization Guide, ARM, UAN 0015B, 2016,</a:t>
            </a:r>
          </a:p>
          <a:p>
            <a:r>
              <a:rPr lang="en-US" sz="1400" dirty="0" smtClean="0"/>
              <a:t>            http</a:t>
            </a:r>
            <a:r>
              <a:rPr lang="en-US" sz="1400" dirty="0"/>
              <a:t>://infocenter.arm.com/help/topic/com.arm.doc.uan0015b/Cortex_A57_Software</a:t>
            </a:r>
            <a:r>
              <a:rPr lang="en-US" sz="1400" dirty="0" smtClean="0"/>
              <a:t>_</a:t>
            </a:r>
          </a:p>
          <a:p>
            <a:r>
              <a:rPr lang="en-US" sz="1400" dirty="0"/>
              <a:t> </a:t>
            </a:r>
            <a:r>
              <a:rPr lang="en-US" sz="1400" dirty="0" smtClean="0"/>
              <a:t>           Optimization_Guide_external.pdf</a:t>
            </a:r>
            <a:endParaRPr lang="en-US" sz="1400" dirty="0"/>
          </a:p>
        </p:txBody>
      </p:sp>
      <p:sp>
        <p:nvSpPr>
          <p:cNvPr id="9" name="Szövegdoboz 8"/>
          <p:cNvSpPr txBox="1"/>
          <p:nvPr/>
        </p:nvSpPr>
        <p:spPr>
          <a:xfrm>
            <a:off x="241382" y="5583000"/>
            <a:ext cx="8931869" cy="738664"/>
          </a:xfrm>
          <a:prstGeom prst="rect">
            <a:avLst/>
          </a:prstGeom>
          <a:noFill/>
        </p:spPr>
        <p:txBody>
          <a:bodyPr wrap="none" rtlCol="0">
            <a:spAutoFit/>
          </a:bodyPr>
          <a:lstStyle/>
          <a:p>
            <a:r>
              <a:rPr lang="en-US" sz="1400" dirty="0"/>
              <a:t>[123]: ASIMD multiply-accumulate </a:t>
            </a:r>
            <a:r>
              <a:rPr lang="en-US" sz="1400" dirty="0" smtClean="0"/>
              <a:t>instruction, ARM Community, 2016,</a:t>
            </a:r>
          </a:p>
          <a:p>
            <a:r>
              <a:rPr lang="en-US" sz="1400" dirty="0"/>
              <a:t>            https://</a:t>
            </a:r>
            <a:r>
              <a:rPr lang="en-US" sz="1400" dirty="0" smtClean="0"/>
              <a:t>community.arm.com/processors/f/discussions/7028/asimd-multiply-accumulate-</a:t>
            </a:r>
          </a:p>
          <a:p>
            <a:r>
              <a:rPr lang="en-US" sz="1400" dirty="0"/>
              <a:t> </a:t>
            </a:r>
            <a:r>
              <a:rPr lang="en-US" sz="1400" dirty="0" smtClean="0"/>
              <a:t>           instruction</a:t>
            </a:r>
            <a:endParaRPr lang="en-US" sz="1400" dirty="0"/>
          </a:p>
        </p:txBody>
      </p:sp>
    </p:spTree>
    <p:extLst>
      <p:ext uri="{BB962C8B-B14F-4D97-AF65-F5344CB8AC3E}">
        <p14:creationId xmlns:p14="http://schemas.microsoft.com/office/powerpoint/2010/main" val="2715491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6</a:t>
            </a:r>
            <a:r>
              <a:rPr lang="hu-HU" dirty="0">
                <a:solidFill>
                  <a:srgbClr val="FFFFFF"/>
                </a:solidFill>
              </a:rPr>
              <a:t>)</a:t>
            </a:r>
          </a:p>
        </p:txBody>
      </p:sp>
      <p:sp>
        <p:nvSpPr>
          <p:cNvPr id="3" name="TextBox 2"/>
          <p:cNvSpPr txBox="1"/>
          <p:nvPr/>
        </p:nvSpPr>
        <p:spPr>
          <a:xfrm>
            <a:off x="226297" y="963250"/>
            <a:ext cx="8831264" cy="338554"/>
          </a:xfrm>
          <a:prstGeom prst="rect">
            <a:avLst/>
          </a:prstGeom>
          <a:noFill/>
        </p:spPr>
        <p:txBody>
          <a:bodyPr wrap="none" rtlCol="0">
            <a:spAutoFit/>
          </a:bodyPr>
          <a:lstStyle/>
          <a:p>
            <a:pPr>
              <a:spcAft>
                <a:spcPts val="400"/>
              </a:spcAft>
            </a:pPr>
            <a:r>
              <a:rPr lang="hu-HU" sz="1600" baseline="30000" dirty="0" smtClean="0"/>
              <a:t>1</a:t>
            </a:r>
            <a:r>
              <a:rPr lang="hu-HU" sz="1600" dirty="0" smtClean="0"/>
              <a:t>VFPv2 vs. VFP(v1): VFPv2 adds some enhancements and modifications to VFPv1</a:t>
            </a:r>
            <a:endParaRPr lang="hu-HU" sz="1600" dirty="0"/>
          </a:p>
        </p:txBody>
      </p:sp>
      <p:sp>
        <p:nvSpPr>
          <p:cNvPr id="4" name="TextBox 3"/>
          <p:cNvSpPr txBox="1"/>
          <p:nvPr/>
        </p:nvSpPr>
        <p:spPr>
          <a:xfrm>
            <a:off x="73101" y="504485"/>
            <a:ext cx="1085362" cy="338554"/>
          </a:xfrm>
          <a:prstGeom prst="rect">
            <a:avLst/>
          </a:prstGeom>
          <a:noFill/>
        </p:spPr>
        <p:txBody>
          <a:bodyPr wrap="none" rtlCol="0">
            <a:spAutoFit/>
          </a:bodyPr>
          <a:lstStyle/>
          <a:p>
            <a:r>
              <a:rPr lang="hu-HU" sz="1600" dirty="0" smtClean="0">
                <a:solidFill>
                  <a:srgbClr val="FF0000"/>
                </a:solidFill>
              </a:rPr>
              <a:t>Remarks</a:t>
            </a:r>
            <a:endParaRPr lang="hu-HU" sz="1600" dirty="0">
              <a:solidFill>
                <a:srgbClr val="FF0000"/>
              </a:solidFill>
            </a:endParaRPr>
          </a:p>
        </p:txBody>
      </p:sp>
      <p:sp>
        <p:nvSpPr>
          <p:cNvPr id="5" name="TextBox 4"/>
          <p:cNvSpPr txBox="1"/>
          <p:nvPr/>
        </p:nvSpPr>
        <p:spPr>
          <a:xfrm>
            <a:off x="231731" y="1341229"/>
            <a:ext cx="8847137" cy="1477328"/>
          </a:xfrm>
          <a:prstGeom prst="rect">
            <a:avLst/>
          </a:prstGeom>
          <a:noFill/>
        </p:spPr>
        <p:txBody>
          <a:bodyPr wrap="square" rtlCol="0">
            <a:spAutoFit/>
          </a:bodyPr>
          <a:lstStyle/>
          <a:p>
            <a:pPr>
              <a:spcAft>
                <a:spcPts val="400"/>
              </a:spcAft>
            </a:pPr>
            <a:r>
              <a:rPr lang="hu-HU" sz="1600" baseline="30000" dirty="0" smtClean="0"/>
              <a:t>2</a:t>
            </a:r>
            <a:r>
              <a:rPr lang="hu-HU" sz="1600" dirty="0" smtClean="0"/>
              <a:t>VFPv3/v4 and advanced SIMD register space:</a:t>
            </a:r>
          </a:p>
          <a:p>
            <a:r>
              <a:rPr lang="hu-HU" sz="1600" dirty="0" smtClean="0"/>
              <a:t>  Certain processors implement only 16 64-bit wide registers with the option to use</a:t>
            </a:r>
          </a:p>
          <a:p>
            <a:pPr>
              <a:spcAft>
                <a:spcPts val="400"/>
              </a:spcAft>
            </a:pPr>
            <a:r>
              <a:rPr lang="hu-HU" sz="1600" dirty="0"/>
              <a:t> </a:t>
            </a:r>
            <a:r>
              <a:rPr lang="hu-HU" sz="1600" dirty="0" smtClean="0"/>
              <a:t>   this register space as 32 32-wide registers.</a:t>
            </a:r>
          </a:p>
          <a:p>
            <a:pPr>
              <a:spcAft>
                <a:spcPts val="400"/>
              </a:spcAft>
            </a:pPr>
            <a:r>
              <a:rPr lang="hu-HU" sz="1600" baseline="30000" dirty="0" smtClean="0"/>
              <a:t>3</a:t>
            </a:r>
            <a:r>
              <a:rPr lang="hu-HU" sz="1600" dirty="0" smtClean="0"/>
              <a:t>VFP4 </a:t>
            </a:r>
            <a:r>
              <a:rPr lang="hu-HU" sz="1600" dirty="0"/>
              <a:t>is </a:t>
            </a:r>
            <a:r>
              <a:rPr lang="hu-HU" sz="1600" dirty="0" smtClean="0"/>
              <a:t>implemented on certain </a:t>
            </a:r>
            <a:r>
              <a:rPr lang="hu-HU" sz="1600" dirty="0"/>
              <a:t>ARMv7 processors.</a:t>
            </a:r>
          </a:p>
          <a:p>
            <a:r>
              <a:rPr lang="hu-HU" sz="1600" dirty="0"/>
              <a:t>  It adds </a:t>
            </a:r>
            <a:r>
              <a:rPr lang="hu-HU" sz="1600" dirty="0" smtClean="0"/>
              <a:t>FMA (Fused Multiply Accumulate) instructons to </a:t>
            </a:r>
            <a:r>
              <a:rPr lang="hu-HU" sz="1600" dirty="0"/>
              <a:t>the </a:t>
            </a:r>
            <a:r>
              <a:rPr lang="hu-HU" sz="1600" dirty="0" smtClean="0"/>
              <a:t>VFPv3 instructon </a:t>
            </a:r>
            <a:r>
              <a:rPr lang="hu-HU" sz="1600" dirty="0"/>
              <a:t>set</a:t>
            </a:r>
            <a:r>
              <a:rPr lang="hu-HU" sz="1600" dirty="0" smtClean="0"/>
              <a:t>.</a:t>
            </a:r>
            <a:endParaRPr lang="hu-HU" sz="1600" dirty="0"/>
          </a:p>
        </p:txBody>
      </p:sp>
      <p:sp>
        <p:nvSpPr>
          <p:cNvPr id="6" name="TextBox 5"/>
          <p:cNvSpPr txBox="1"/>
          <p:nvPr/>
        </p:nvSpPr>
        <p:spPr>
          <a:xfrm>
            <a:off x="277813" y="2805835"/>
            <a:ext cx="8404032" cy="946413"/>
          </a:xfrm>
          <a:prstGeom prst="rect">
            <a:avLst/>
          </a:prstGeom>
          <a:noFill/>
        </p:spPr>
        <p:txBody>
          <a:bodyPr wrap="none" rtlCol="0">
            <a:spAutoFit/>
          </a:bodyPr>
          <a:lstStyle/>
          <a:p>
            <a:pPr>
              <a:spcAft>
                <a:spcPts val="600"/>
              </a:spcAft>
            </a:pPr>
            <a:r>
              <a:rPr lang="hu-HU" sz="1600" baseline="30000" dirty="0" smtClean="0"/>
              <a:t>4</a:t>
            </a:r>
            <a:r>
              <a:rPr lang="hu-HU" sz="1600" dirty="0" smtClean="0"/>
              <a:t>FP16 </a:t>
            </a:r>
            <a:r>
              <a:rPr lang="hu-HU" sz="1600" dirty="0"/>
              <a:t>supports only data conversion between FP16 and </a:t>
            </a:r>
            <a:r>
              <a:rPr lang="hu-HU" sz="1600" dirty="0" smtClean="0"/>
              <a:t>FP32/FP64. </a:t>
            </a:r>
            <a:endParaRPr lang="hu-HU" sz="1600" baseline="30000" dirty="0" smtClean="0"/>
          </a:p>
          <a:p>
            <a:pPr>
              <a:spcAft>
                <a:spcPts val="300"/>
              </a:spcAft>
            </a:pPr>
            <a:r>
              <a:rPr lang="hu-HU" sz="1600" baseline="30000" dirty="0" smtClean="0"/>
              <a:t>5</a:t>
            </a:r>
            <a:r>
              <a:rPr lang="hu-HU" sz="1600" dirty="0" smtClean="0"/>
              <a:t>In the Advanced SIMD (NEON) extension FP16 is  supported only if VFP3/VFP4</a:t>
            </a:r>
          </a:p>
          <a:p>
            <a:pPr>
              <a:spcAft>
                <a:spcPts val="300"/>
              </a:spcAft>
            </a:pPr>
            <a:r>
              <a:rPr lang="hu-HU" sz="1600" dirty="0"/>
              <a:t> </a:t>
            </a:r>
            <a:r>
              <a:rPr lang="hu-HU" sz="1600" dirty="0" smtClean="0"/>
              <a:t>   is implemented </a:t>
            </a:r>
            <a:r>
              <a:rPr lang="en-US" sz="1600" dirty="0" smtClean="0"/>
              <a:t>respectively,</a:t>
            </a:r>
            <a:r>
              <a:rPr lang="hu-HU" sz="1600" dirty="0" smtClean="0"/>
              <a:t> FMA if VFP4 is implemented.</a:t>
            </a:r>
          </a:p>
        </p:txBody>
      </p:sp>
    </p:spTree>
    <p:extLst>
      <p:ext uri="{BB962C8B-B14F-4D97-AF65-F5344CB8AC3E}">
        <p14:creationId xmlns:p14="http://schemas.microsoft.com/office/powerpoint/2010/main" val="200434129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222136" y="709450"/>
            <a:ext cx="8409931" cy="523220"/>
          </a:xfrm>
          <a:prstGeom prst="rect">
            <a:avLst/>
          </a:prstGeom>
          <a:noFill/>
        </p:spPr>
        <p:txBody>
          <a:bodyPr wrap="none" rtlCol="0">
            <a:spAutoFit/>
          </a:bodyPr>
          <a:lstStyle/>
          <a:p>
            <a:r>
              <a:rPr lang="en-US" sz="1400" dirty="0"/>
              <a:t>[</a:t>
            </a:r>
            <a:r>
              <a:rPr lang="en-US" sz="1400" dirty="0" smtClean="0"/>
              <a:t>124]: </a:t>
            </a:r>
            <a:r>
              <a:rPr lang="en-US" sz="1400" dirty="0" err="1"/>
              <a:t>Gianos</a:t>
            </a:r>
            <a:r>
              <a:rPr lang="en-US" sz="1400" dirty="0"/>
              <a:t> C., Intel Xeon Processor E5-2600 v3 Product Family Architectural Overview ,</a:t>
            </a:r>
          </a:p>
          <a:p>
            <a:r>
              <a:rPr lang="en-US" sz="1400" dirty="0"/>
              <a:t>            HPCC'14, Nov. 16 2014</a:t>
            </a:r>
          </a:p>
        </p:txBody>
      </p:sp>
    </p:spTree>
    <p:extLst>
      <p:ext uri="{BB962C8B-B14F-4D97-AF65-F5344CB8AC3E}">
        <p14:creationId xmlns:p14="http://schemas.microsoft.com/office/powerpoint/2010/main" val="876401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hu-HU" dirty="0" smtClean="0">
                <a:solidFill>
                  <a:srgbClr val="FFFFFF"/>
                </a:solidFill>
              </a:rPr>
              <a:t>(</a:t>
            </a:r>
            <a:r>
              <a:rPr lang="en-US" dirty="0" smtClean="0">
                <a:solidFill>
                  <a:srgbClr val="FFFFFF"/>
                </a:solidFill>
              </a:rPr>
              <a:t>7</a:t>
            </a:r>
            <a:r>
              <a:rPr lang="hu-HU" dirty="0" smtClean="0">
                <a:solidFill>
                  <a:srgbClr val="FFFFFF"/>
                </a:solidFill>
              </a:rPr>
              <a:t>)</a:t>
            </a:r>
            <a:endParaRPr lang="en-US" dirty="0">
              <a:solidFill>
                <a:srgbClr val="FFFFFF"/>
              </a:solidFill>
            </a:endParaRPr>
          </a:p>
        </p:txBody>
      </p:sp>
      <p:sp>
        <p:nvSpPr>
          <p:cNvPr id="4" name="Rectangle 3"/>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5" name="TextBox 4"/>
          <p:cNvSpPr txBox="1"/>
          <p:nvPr/>
        </p:nvSpPr>
        <p:spPr>
          <a:xfrm>
            <a:off x="6237185" y="199266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 name="TextBox 5"/>
          <p:cNvSpPr txBox="1"/>
          <p:nvPr/>
        </p:nvSpPr>
        <p:spPr>
          <a:xfrm>
            <a:off x="5652120" y="258230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31</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566555" y="1248030"/>
            <a:ext cx="190148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Previously 26 bitwide)</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5" name="Rectangle 14"/>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16" name="TextBox 15"/>
          <p:cNvSpPr txBox="1"/>
          <p:nvPr/>
        </p:nvSpPr>
        <p:spPr>
          <a:xfrm>
            <a:off x="1225653" y="200941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611560" y="2350209"/>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13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29" name="TextBox 28"/>
          <p:cNvSpPr txBox="1"/>
          <p:nvPr/>
        </p:nvSpPr>
        <p:spPr>
          <a:xfrm>
            <a:off x="4782729" y="1241061"/>
            <a:ext cx="77938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ARMv7</a:t>
            </a:r>
            <a:endParaRPr kumimoji="0" lang="en-US"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34" name="TextBox 33"/>
          <p:cNvSpPr txBox="1"/>
          <p:nvPr/>
        </p:nvSpPr>
        <p:spPr>
          <a:xfrm>
            <a:off x="73881" y="506459"/>
            <a:ext cx="8910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T</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he GPR register set based SIMD extension </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introduced </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in the ARMv</a:t>
            </a:r>
            <a:r>
              <a:rPr kumimoji="0" lang="en-US" sz="1800" b="0" i="0" u="none" strike="noStrike" kern="1200" cap="none" spc="0" normalizeH="0" baseline="0" noProof="0" dirty="0" smtClean="0">
                <a:ln>
                  <a:noFill/>
                </a:ln>
                <a:solidFill>
                  <a:srgbClr val="2D2D8A"/>
                </a:solidFill>
                <a:effectLst/>
                <a:uLnTx/>
                <a:uFillTx/>
                <a:latin typeface="Verdana"/>
                <a:ea typeface="+mn-ea"/>
                <a:cs typeface="+mn-cs"/>
              </a:rPr>
              <a:t>6</a:t>
            </a:r>
            <a:r>
              <a:rPr kumimoji="0" lang="hu-HU" sz="1800" b="0" i="0" u="none" strike="noStrike" kern="1200" cap="none" spc="0" normalizeH="0" baseline="0" noProof="0" dirty="0" smtClean="0">
                <a:ln>
                  <a:noFill/>
                </a:ln>
                <a:solidFill>
                  <a:srgbClr val="2D2D8A"/>
                </a:solidFill>
                <a:effectLst/>
                <a:uLnTx/>
                <a:uFillTx/>
                <a:latin typeface="Verdana"/>
                <a:ea typeface="+mn-ea"/>
                <a:cs typeface="+mn-cs"/>
              </a:rPr>
              <a:t> ISA</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35" name="TextBox 34"/>
          <p:cNvSpPr txBox="1"/>
          <p:nvPr/>
        </p:nvSpPr>
        <p:spPr>
          <a:xfrm>
            <a:off x="341530" y="1738844"/>
            <a:ext cx="1766830" cy="2658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0070C0"/>
                </a:solidFill>
                <a:effectLst/>
                <a:uLnTx/>
                <a:uFillTx/>
                <a:latin typeface="Verdana"/>
                <a:ea typeface="+mn-ea"/>
                <a:cs typeface="+mn-cs"/>
              </a:rPr>
              <a:t>GPR register set </a:t>
            </a:r>
            <a:endParaRPr kumimoji="0" lang="en-US" sz="1300" b="1" i="0" u="none" strike="noStrike" kern="1200" cap="none" spc="0" normalizeH="0" baseline="0" noProof="0" dirty="0">
              <a:ln>
                <a:noFill/>
              </a:ln>
              <a:solidFill>
                <a:srgbClr val="0070C0"/>
              </a:solidFill>
              <a:effectLst/>
              <a:uLnTx/>
              <a:uFillTx/>
              <a:latin typeface="Verdana"/>
              <a:ea typeface="+mn-ea"/>
              <a:cs typeface="+mn-cs"/>
            </a:endParaRPr>
          </a:p>
        </p:txBody>
      </p:sp>
      <p:sp>
        <p:nvSpPr>
          <p:cNvPr id="24" name="Rectangle 23"/>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6" name="TextBox 35"/>
          <p:cNvSpPr txBox="1"/>
          <p:nvPr/>
        </p:nvSpPr>
        <p:spPr>
          <a:xfrm>
            <a:off x="7722270" y="1985203"/>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64</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7" name="TextBox 36"/>
          <p:cNvSpPr txBox="1"/>
          <p:nvPr/>
        </p:nvSpPr>
        <p:spPr>
          <a:xfrm>
            <a:off x="6912260" y="2582306"/>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31</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8" name="TextBox 37"/>
          <p:cNvSpPr txBox="1"/>
          <p:nvPr/>
        </p:nvSpPr>
        <p:spPr>
          <a:xfrm>
            <a:off x="6552220" y="1241061"/>
            <a:ext cx="98937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(AArch64)</a:t>
            </a:r>
          </a:p>
        </p:txBody>
      </p:sp>
      <p:sp>
        <p:nvSpPr>
          <p:cNvPr id="39" name="Rectangle 38"/>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0" name="TextBox 39"/>
          <p:cNvSpPr txBox="1"/>
          <p:nvPr/>
        </p:nvSpPr>
        <p:spPr>
          <a:xfrm>
            <a:off x="3880948" y="1996521"/>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1" name="TextBox 40"/>
          <p:cNvSpPr txBox="1"/>
          <p:nvPr/>
        </p:nvSpPr>
        <p:spPr>
          <a:xfrm>
            <a:off x="3266855" y="2337314"/>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13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2" name="TextBox 41"/>
          <p:cNvSpPr txBox="1"/>
          <p:nvPr/>
        </p:nvSpPr>
        <p:spPr>
          <a:xfrm>
            <a:off x="2906815" y="1079859"/>
            <a:ext cx="5212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3" name="TextBox 42"/>
          <p:cNvSpPr txBox="1"/>
          <p:nvPr/>
        </p:nvSpPr>
        <p:spPr>
          <a:xfrm>
            <a:off x="2816805" y="2154040"/>
            <a:ext cx="5212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400" b="0" i="0" u="none" strike="noStrike" kern="1200" cap="none" spc="0" normalizeH="0" baseline="0" noProof="0" dirty="0" smtClean="0">
                <a:ln>
                  <a:noFill/>
                </a:ln>
                <a:solidFill>
                  <a:srgbClr val="000000"/>
                </a:solidFill>
                <a:effectLst/>
                <a:uLnTx/>
                <a:uFillTx/>
                <a:latin typeface="Verdana"/>
                <a:ea typeface="+mn-ea"/>
                <a:cs typeface="+mn-cs"/>
              </a:rPr>
              <a:t>...</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5" name="TextBox 44"/>
          <p:cNvSpPr txBox="1"/>
          <p:nvPr/>
        </p:nvSpPr>
        <p:spPr>
          <a:xfrm>
            <a:off x="3716905" y="1233003"/>
            <a:ext cx="7793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smtClean="0">
                <a:ln>
                  <a:noFill/>
                </a:ln>
                <a:solidFill>
                  <a:srgbClr val="000000"/>
                </a:solidFill>
                <a:effectLst/>
                <a:uLnTx/>
                <a:uFillTx/>
                <a:latin typeface="Verdana"/>
                <a:ea typeface="+mn-ea"/>
                <a:cs typeface="+mn-cs"/>
              </a:rPr>
              <a:t>ARMv6</a:t>
            </a:r>
            <a:endParaRPr kumimoji="0" lang="hu-HU" sz="1200" b="1" i="0" u="none" strike="noStrike" kern="1200" cap="none" spc="0" normalizeH="0" baseline="0" noProof="0" dirty="0">
              <a:ln>
                <a:noFill/>
              </a:ln>
              <a:solidFill>
                <a:srgbClr val="000000"/>
              </a:solidFill>
              <a:effectLst/>
              <a:uLnTx/>
              <a:uFillTx/>
              <a:latin typeface="Verdana"/>
              <a:ea typeface="+mn-ea"/>
              <a:cs typeface="+mn-cs"/>
            </a:endParaRPr>
          </a:p>
        </p:txBody>
      </p:sp>
      <p:sp>
        <p:nvSpPr>
          <p:cNvPr id="46" name="Rounded Rectangle 45"/>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48" name="TextBox 47"/>
          <p:cNvSpPr txBox="1"/>
          <p:nvPr/>
        </p:nvSpPr>
        <p:spPr>
          <a:xfrm>
            <a:off x="220639" y="365960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smtClean="0">
                <a:ln>
                  <a:noFill/>
                </a:ln>
                <a:solidFill>
                  <a:srgbClr val="0070C0"/>
                </a:solidFill>
                <a:effectLst/>
                <a:uLnTx/>
                <a:uFillTx/>
                <a:latin typeface="Verdana"/>
                <a:ea typeface="+mn-ea"/>
                <a:cs typeface="+mn-cs"/>
              </a:rPr>
              <a:t>Scalar data</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49" name="TextBox 48"/>
          <p:cNvSpPr txBox="1"/>
          <p:nvPr/>
        </p:nvSpPr>
        <p:spPr>
          <a:xfrm>
            <a:off x="1129853" y="3844382"/>
            <a:ext cx="5741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FX32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1" name="Rounded Rectangle 50"/>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52" name="TextBox 51"/>
          <p:cNvSpPr txBox="1"/>
          <p:nvPr/>
        </p:nvSpPr>
        <p:spPr>
          <a:xfrm>
            <a:off x="3262469" y="4584976"/>
            <a:ext cx="146007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FF0000"/>
                </a:solidFill>
                <a:effectLst/>
                <a:uLnTx/>
                <a:uFillTx/>
                <a:latin typeface="Verdana"/>
                <a:ea typeface="+mn-ea"/>
                <a:cs typeface="+mn-cs"/>
              </a:rPr>
              <a:t>SIMD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FF0000"/>
                </a:solidFill>
                <a:effectLst/>
                <a:uLnTx/>
                <a:uFillTx/>
                <a:latin typeface="Verdana"/>
                <a:ea typeface="+mn-ea"/>
                <a:cs typeface="+mn-cs"/>
              </a:rPr>
              <a:t>extension</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sp>
        <p:nvSpPr>
          <p:cNvPr id="53" name="Rectangle 52"/>
          <p:cNvSpPr/>
          <p:nvPr/>
        </p:nvSpPr>
        <p:spPr>
          <a:xfrm>
            <a:off x="2992439" y="5330148"/>
            <a:ext cx="202961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32-bit </a:t>
            </a:r>
            <a:r>
              <a:rPr kumimoji="0" lang="hu-HU" sz="1200" b="0" i="0" u="none" strike="noStrike" kern="1200" cap="none" spc="0" normalizeH="0" baseline="0" noProof="0" dirty="0">
                <a:ln>
                  <a:noFill/>
                </a:ln>
                <a:solidFill>
                  <a:srgbClr val="000000"/>
                </a:solidFill>
                <a:effectLst/>
                <a:uLnTx/>
                <a:uFillTx/>
                <a:latin typeface="Verdana"/>
                <a:ea typeface="+mn-ea"/>
                <a:cs typeface="+mn-cs"/>
              </a:rPr>
              <a:t>wide </a:t>
            </a: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FX-SIMD FX8/16 </a:t>
            </a:r>
            <a:r>
              <a:rPr kumimoji="0" lang="hu-HU" sz="1200" b="0" i="0" u="none" strike="noStrike" kern="1200" cap="none" spc="0" normalizeH="0" baseline="0" noProof="0" dirty="0">
                <a:ln>
                  <a:noFill/>
                </a:ln>
                <a:solidFill>
                  <a:srgbClr val="000000"/>
                </a:solidFill>
                <a:effectLst/>
                <a:uLnTx/>
                <a:uFillTx/>
                <a:latin typeface="Verdana"/>
                <a:ea typeface="+mn-ea"/>
                <a:cs typeface="+mn-cs"/>
              </a:rPr>
              <a:t>operations</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4" name="TextBox 53"/>
          <p:cNvSpPr txBox="1"/>
          <p:nvPr/>
        </p:nvSpPr>
        <p:spPr>
          <a:xfrm>
            <a:off x="3442489" y="3718382"/>
            <a:ext cx="1074332"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300" b="1" i="0" u="none" strike="noStrike" kern="1200" cap="none" spc="0" normalizeH="0" baseline="0" noProof="0" dirty="0" smtClean="0">
                <a:ln>
                  <a:noFill/>
                </a:ln>
                <a:solidFill>
                  <a:srgbClr val="FF0000"/>
                </a:solidFill>
                <a:effectLst/>
                <a:uLnTx/>
                <a:uFillTx/>
                <a:latin typeface="Verdana"/>
                <a:ea typeface="+mn-ea"/>
                <a:cs typeface="+mn-cs"/>
              </a:rPr>
              <a:t>Basic ISA</a:t>
            </a:r>
            <a:endParaRPr kumimoji="0" lang="en-US" sz="1300" b="1" i="0" u="none" strike="noStrike" kern="1200" cap="none" spc="0" normalizeH="0" baseline="0" noProof="0" dirty="0">
              <a:ln>
                <a:noFill/>
              </a:ln>
              <a:solidFill>
                <a:srgbClr val="FF0000"/>
              </a:solidFill>
              <a:effectLst/>
              <a:uLnTx/>
              <a:uFillTx/>
              <a:latin typeface="Verdana"/>
              <a:ea typeface="+mn-ea"/>
              <a:cs typeface="+mn-cs"/>
            </a:endParaRPr>
          </a:p>
        </p:txBody>
      </p:sp>
      <p:sp>
        <p:nvSpPr>
          <p:cNvPr id="55" name="TextBox 54"/>
          <p:cNvSpPr txBox="1"/>
          <p:nvPr/>
        </p:nvSpPr>
        <p:spPr>
          <a:xfrm>
            <a:off x="2988179" y="5066486"/>
            <a:ext cx="100059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1" u="none" strike="noStrike" kern="1200" cap="none" spc="0" normalizeH="0" baseline="0" noProof="0" dirty="0" smtClean="0">
                <a:ln>
                  <a:noFill/>
                </a:ln>
                <a:solidFill>
                  <a:srgbClr val="0070C0"/>
                </a:solidFill>
                <a:effectLst/>
                <a:uLnTx/>
                <a:uFillTx/>
                <a:latin typeface="Verdana"/>
                <a:ea typeface="+mn-ea"/>
                <a:cs typeface="+mn-cs"/>
              </a:rPr>
              <a:t>SIMD data</a:t>
            </a:r>
            <a:endParaRPr kumimoji="0" lang="en-US" sz="1200" b="0" i="1" u="none" strike="noStrike" kern="1200" cap="none" spc="0" normalizeH="0" baseline="0" noProof="0" dirty="0">
              <a:ln>
                <a:noFill/>
              </a:ln>
              <a:solidFill>
                <a:srgbClr val="0070C0"/>
              </a:solidFill>
              <a:effectLst/>
              <a:uLnTx/>
              <a:uFillTx/>
              <a:latin typeface="Verdana"/>
              <a:ea typeface="+mn-ea"/>
              <a:cs typeface="+mn-cs"/>
            </a:endParaRPr>
          </a:p>
        </p:txBody>
      </p:sp>
      <p:sp>
        <p:nvSpPr>
          <p:cNvPr id="60" name="TextBox 59"/>
          <p:cNvSpPr txBox="1"/>
          <p:nvPr/>
        </p:nvSpPr>
        <p:spPr>
          <a:xfrm>
            <a:off x="4662010" y="1475665"/>
            <a:ext cx="9637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1" i="0" u="none" strike="noStrike" kern="1200" cap="none" spc="0" normalizeH="0" baseline="0" noProof="0" dirty="0">
                <a:ln>
                  <a:noFill/>
                </a:ln>
                <a:solidFill>
                  <a:srgbClr val="000000"/>
                </a:solidFill>
                <a:effectLst/>
                <a:uLnTx/>
                <a:uFillTx/>
                <a:latin typeface="Verdana"/>
                <a:ea typeface="+mn-ea"/>
                <a:cs typeface="+mn-cs"/>
              </a:rPr>
              <a:t>ARMv8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a:ln>
                  <a:noFill/>
                </a:ln>
                <a:solidFill>
                  <a:srgbClr val="000000"/>
                </a:solidFill>
                <a:effectLst/>
                <a:uLnTx/>
                <a:uFillTx/>
                <a:latin typeface="Verdana"/>
                <a:ea typeface="+mn-ea"/>
                <a:cs typeface="+mn-cs"/>
              </a:rPr>
              <a:t>(Aarch32)</a:t>
            </a:r>
          </a:p>
        </p:txBody>
      </p:sp>
      <p:sp>
        <p:nvSpPr>
          <p:cNvPr id="7" name="TextBox 6"/>
          <p:cNvSpPr txBox="1"/>
          <p:nvPr/>
        </p:nvSpPr>
        <p:spPr>
          <a:xfrm>
            <a:off x="5967155" y="1756846"/>
            <a:ext cx="10470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32-bit data</a:t>
            </a:r>
          </a:p>
        </p:txBody>
      </p:sp>
      <p:sp>
        <p:nvSpPr>
          <p:cNvPr id="61" name="TextBox 60"/>
          <p:cNvSpPr txBox="1"/>
          <p:nvPr/>
        </p:nvSpPr>
        <p:spPr>
          <a:xfrm>
            <a:off x="7350343" y="1756846"/>
            <a:ext cx="10470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a:ea typeface="+mn-ea"/>
                <a:cs typeface="+mn-cs"/>
              </a:rPr>
              <a:t>64-bit data</a:t>
            </a:r>
          </a:p>
        </p:txBody>
      </p:sp>
      <p:sp>
        <p:nvSpPr>
          <p:cNvPr id="62" name="Rectangle 61"/>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63" name="TextBox 62"/>
          <p:cNvSpPr txBox="1"/>
          <p:nvPr/>
        </p:nvSpPr>
        <p:spPr>
          <a:xfrm>
            <a:off x="5021970" y="2033845"/>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32</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4436752" y="2307263"/>
            <a:ext cx="3802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srgbClr val="000000"/>
                </a:solidFill>
                <a:effectLst/>
                <a:uLnTx/>
                <a:uFillTx/>
                <a:latin typeface="Verdana"/>
                <a:ea typeface="+mn-ea"/>
                <a:cs typeface="+mn-cs"/>
              </a:rPr>
              <a:t>13</a:t>
            </a: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44" name="TextBox 43"/>
          <p:cNvSpPr txBox="1"/>
          <p:nvPr/>
        </p:nvSpPr>
        <p:spPr>
          <a:xfrm>
            <a:off x="7793116"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47" name="TextBox 46"/>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1270764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065107" y="541033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0" name="TextBox 19"/>
          <p:cNvSpPr txBox="1"/>
          <p:nvPr/>
        </p:nvSpPr>
        <p:spPr>
          <a:xfrm>
            <a:off x="7792499" y="538287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22" name="TextBox 21"/>
          <p:cNvSpPr txBox="1"/>
          <p:nvPr/>
        </p:nvSpPr>
        <p:spPr>
          <a:xfrm>
            <a:off x="2262933" y="3693791"/>
            <a:ext cx="1047082" cy="630942"/>
          </a:xfrm>
          <a:prstGeom prst="rect">
            <a:avLst/>
          </a:prstGeom>
          <a:noFill/>
        </p:spPr>
        <p:txBody>
          <a:bodyPr wrap="none" rtlCol="0">
            <a:spAutoFit/>
          </a:bodyPr>
          <a:lstStyle/>
          <a:p>
            <a:pPr>
              <a:spcAft>
                <a:spcPts val="300"/>
              </a:spcAft>
            </a:pPr>
            <a:r>
              <a:rPr lang="en-US" sz="1000" dirty="0" smtClean="0">
                <a:solidFill>
                  <a:srgbClr val="000000"/>
                </a:solidFill>
              </a:rPr>
              <a:t>Stack pointer</a:t>
            </a:r>
          </a:p>
          <a:p>
            <a:pPr>
              <a:spcAft>
                <a:spcPts val="300"/>
              </a:spcAft>
            </a:pPr>
            <a:r>
              <a:rPr lang="en-US" sz="1000" dirty="0" smtClean="0">
                <a:solidFill>
                  <a:srgbClr val="000000"/>
                </a:solidFill>
              </a:rPr>
              <a:t>Link register</a:t>
            </a:r>
          </a:p>
          <a:p>
            <a:pPr>
              <a:spcAft>
                <a:spcPts val="300"/>
              </a:spcAft>
            </a:pPr>
            <a:r>
              <a:rPr lang="en-US" sz="1000" dirty="0" smtClean="0">
                <a:solidFill>
                  <a:srgbClr val="000000"/>
                </a:solidFill>
              </a:rPr>
              <a:t>PC</a:t>
            </a:r>
            <a:endParaRPr lang="en-US" sz="1000" dirty="0">
              <a:solidFill>
                <a:srgbClr val="000000"/>
              </a:solidFill>
            </a:endParaRPr>
          </a:p>
        </p:txBody>
      </p:sp>
      <p:sp>
        <p:nvSpPr>
          <p:cNvPr id="24" name="TextBox 23"/>
          <p:cNvSpPr txBox="1"/>
          <p:nvPr/>
        </p:nvSpPr>
        <p:spPr>
          <a:xfrm>
            <a:off x="1334373" y="1601885"/>
            <a:ext cx="914033" cy="246221"/>
          </a:xfrm>
          <a:prstGeom prst="rect">
            <a:avLst/>
          </a:prstGeom>
          <a:noFill/>
        </p:spPr>
        <p:txBody>
          <a:bodyPr wrap="none" rtlCol="0">
            <a:spAutoFit/>
          </a:bodyPr>
          <a:lstStyle/>
          <a:p>
            <a:r>
              <a:rPr lang="en-US" sz="1000" dirty="0" smtClean="0">
                <a:solidFill>
                  <a:srgbClr val="000000"/>
                </a:solidFill>
              </a:rPr>
              <a:t>32-bit wide</a:t>
            </a:r>
            <a:endParaRPr lang="en-US" sz="1000" dirty="0">
              <a:solidFill>
                <a:srgbClr val="000000"/>
              </a:solidFill>
            </a:endParaRPr>
          </a:p>
        </p:txBody>
      </p:sp>
      <p:sp>
        <p:nvSpPr>
          <p:cNvPr id="25" name="TextBox 24"/>
          <p:cNvSpPr txBox="1"/>
          <p:nvPr/>
        </p:nvSpPr>
        <p:spPr>
          <a:xfrm>
            <a:off x="4213955" y="1583795"/>
            <a:ext cx="914033" cy="246221"/>
          </a:xfrm>
          <a:prstGeom prst="rect">
            <a:avLst/>
          </a:prstGeom>
          <a:noFill/>
        </p:spPr>
        <p:txBody>
          <a:bodyPr wrap="none" rtlCol="0">
            <a:spAutoFit/>
          </a:bodyPr>
          <a:lstStyle/>
          <a:p>
            <a:r>
              <a:rPr lang="en-US" sz="1000" smtClean="0">
                <a:solidFill>
                  <a:srgbClr val="000000"/>
                </a:solidFill>
              </a:rPr>
              <a:t>32-bit wide</a:t>
            </a:r>
            <a:endParaRPr lang="en-US" sz="1000">
              <a:solidFill>
                <a:srgbClr val="000000"/>
              </a:solidFill>
            </a:endParaRPr>
          </a:p>
        </p:txBody>
      </p:sp>
      <p:sp>
        <p:nvSpPr>
          <p:cNvPr id="26" name="TextBox 25"/>
          <p:cNvSpPr txBox="1"/>
          <p:nvPr/>
        </p:nvSpPr>
        <p:spPr>
          <a:xfrm>
            <a:off x="6595277" y="1609195"/>
            <a:ext cx="914033" cy="246221"/>
          </a:xfrm>
          <a:prstGeom prst="rect">
            <a:avLst/>
          </a:prstGeom>
          <a:noFill/>
        </p:spPr>
        <p:txBody>
          <a:bodyPr wrap="none" rtlCol="0">
            <a:spAutoFit/>
          </a:bodyPr>
          <a:lstStyle/>
          <a:p>
            <a:r>
              <a:rPr lang="en-US" sz="1000" dirty="0" smtClean="0">
                <a:solidFill>
                  <a:srgbClr val="000000"/>
                </a:solidFill>
              </a:rPr>
              <a:t>64-bit wide</a:t>
            </a:r>
            <a:endParaRPr lang="en-US" sz="1000" dirty="0">
              <a:solidFill>
                <a:srgbClr val="000000"/>
              </a:solidFill>
            </a:endParaRPr>
          </a:p>
        </p:txBody>
      </p:sp>
      <p:sp>
        <p:nvSpPr>
          <p:cNvPr id="27" name="TextBox 26"/>
          <p:cNvSpPr txBox="1"/>
          <p:nvPr/>
        </p:nvSpPr>
        <p:spPr>
          <a:xfrm>
            <a:off x="159911" y="6254959"/>
            <a:ext cx="3150350" cy="461665"/>
          </a:xfrm>
          <a:prstGeom prst="rect">
            <a:avLst/>
          </a:prstGeom>
          <a:noFill/>
        </p:spPr>
        <p:txBody>
          <a:bodyPr wrap="square" rtlCol="0">
            <a:spAutoFit/>
          </a:bodyPr>
          <a:lstStyle/>
          <a:p>
            <a:pPr algn="ctr"/>
            <a:r>
              <a:rPr lang="en-US" sz="1200" dirty="0" smtClean="0">
                <a:solidFill>
                  <a:srgbClr val="000000"/>
                </a:solidFill>
              </a:rPr>
              <a:t>GPRs in the</a:t>
            </a:r>
            <a:r>
              <a:rPr lang="hu-HU" sz="1200" dirty="0" smtClean="0">
                <a:solidFill>
                  <a:srgbClr val="000000"/>
                </a:solidFill>
              </a:rPr>
              <a:t> </a:t>
            </a:r>
            <a:r>
              <a:rPr lang="hu-HU" sz="1200" dirty="0" smtClean="0">
                <a:solidFill>
                  <a:srgbClr val="0070C0"/>
                </a:solidFill>
              </a:rPr>
              <a:t>ARMv3</a:t>
            </a:r>
            <a:r>
              <a:rPr lang="hu-HU" sz="1200" dirty="0" smtClean="0">
                <a:solidFill>
                  <a:srgbClr val="000000"/>
                </a:solidFill>
              </a:rPr>
              <a:t>-</a:t>
            </a:r>
            <a:r>
              <a:rPr lang="hu-HU" sz="1200" dirty="0" smtClean="0">
                <a:solidFill>
                  <a:srgbClr val="0070C0"/>
                </a:solidFill>
              </a:rPr>
              <a:t>ARMv7</a:t>
            </a:r>
            <a:r>
              <a:rPr lang="en-US" sz="1200" dirty="0" smtClean="0">
                <a:solidFill>
                  <a:srgbClr val="0070C0"/>
                </a:solidFill>
              </a:rPr>
              <a:t> </a:t>
            </a:r>
            <a:r>
              <a:rPr lang="en-US" sz="1200" dirty="0" smtClean="0"/>
              <a:t>and the</a:t>
            </a:r>
            <a:r>
              <a:rPr lang="hu-HU" sz="1200" dirty="0" smtClean="0"/>
              <a:t> </a:t>
            </a:r>
          </a:p>
          <a:p>
            <a:pPr algn="ct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a:t>
            </a:r>
            <a:r>
              <a:rPr lang="en-US" sz="1200" dirty="0" smtClean="0">
                <a:solidFill>
                  <a:srgbClr val="000000"/>
                </a:solidFill>
              </a:rPr>
              <a:t> </a:t>
            </a:r>
            <a:endParaRPr lang="en-US" sz="1200" dirty="0">
              <a:solidFill>
                <a:srgbClr val="000000"/>
              </a:solidFill>
            </a:endParaRPr>
          </a:p>
        </p:txBody>
      </p:sp>
      <p:sp>
        <p:nvSpPr>
          <p:cNvPr id="28" name="TextBox 27"/>
          <p:cNvSpPr txBox="1"/>
          <p:nvPr/>
        </p:nvSpPr>
        <p:spPr>
          <a:xfrm>
            <a:off x="4121950" y="5741613"/>
            <a:ext cx="1208985" cy="276999"/>
          </a:xfrm>
          <a:prstGeom prst="rect">
            <a:avLst/>
          </a:prstGeom>
          <a:noFill/>
        </p:spPr>
        <p:txBody>
          <a:bodyPr wrap="none" rtlCol="0">
            <a:spAutoFit/>
          </a:bodyPr>
          <a:lstStyle/>
          <a:p>
            <a:r>
              <a:rPr lang="en-US" sz="1200" dirty="0" smtClean="0">
                <a:solidFill>
                  <a:srgbClr val="000000"/>
                </a:solidFill>
              </a:rPr>
              <a:t>32-bit access</a:t>
            </a:r>
            <a:endParaRPr lang="en-US" sz="1200" dirty="0">
              <a:solidFill>
                <a:srgbClr val="000000"/>
              </a:solidFill>
            </a:endParaRPr>
          </a:p>
        </p:txBody>
      </p:sp>
      <p:sp>
        <p:nvSpPr>
          <p:cNvPr id="29" name="TextBox 28"/>
          <p:cNvSpPr txBox="1"/>
          <p:nvPr/>
        </p:nvSpPr>
        <p:spPr>
          <a:xfrm>
            <a:off x="6462210" y="5731160"/>
            <a:ext cx="1208985" cy="276999"/>
          </a:xfrm>
          <a:prstGeom prst="rect">
            <a:avLst/>
          </a:prstGeom>
          <a:noFill/>
        </p:spPr>
        <p:txBody>
          <a:bodyPr wrap="none" rtlCol="0">
            <a:spAutoFit/>
          </a:bodyPr>
          <a:lstStyle/>
          <a:p>
            <a:r>
              <a:rPr lang="en-US" sz="1200" dirty="0" smtClean="0">
                <a:solidFill>
                  <a:srgbClr val="000000"/>
                </a:solidFill>
              </a:rPr>
              <a:t>64-bit access</a:t>
            </a:r>
            <a:endParaRPr lang="en-US" sz="1200" dirty="0">
              <a:solidFill>
                <a:srgbClr val="000000"/>
              </a:solidFill>
            </a:endParaRPr>
          </a:p>
        </p:txBody>
      </p:sp>
      <p:sp>
        <p:nvSpPr>
          <p:cNvPr id="33" name="Left Brace 32"/>
          <p:cNvSpPr/>
          <p:nvPr/>
        </p:nvSpPr>
        <p:spPr bwMode="auto">
          <a:xfrm rot="16200000">
            <a:off x="5916444" y="4098527"/>
            <a:ext cx="228600" cy="400150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4" name="TextBox 33"/>
          <p:cNvSpPr txBox="1"/>
          <p:nvPr/>
        </p:nvSpPr>
        <p:spPr>
          <a:xfrm>
            <a:off x="4210012" y="6254959"/>
            <a:ext cx="3735416" cy="461665"/>
          </a:xfrm>
          <a:prstGeom prst="rect">
            <a:avLst/>
          </a:prstGeom>
          <a:noFill/>
        </p:spPr>
        <p:txBody>
          <a:bodyPr wrap="square" rtlCol="0">
            <a:spAutoFit/>
          </a:bodyPr>
          <a:lstStyle/>
          <a:p>
            <a:pPr algn="ctr"/>
            <a:r>
              <a:rPr lang="en-US" sz="1200" dirty="0" smtClean="0">
                <a:solidFill>
                  <a:srgbClr val="000000"/>
                </a:solidFill>
              </a:rPr>
              <a:t>GPRs in the </a:t>
            </a:r>
            <a:r>
              <a:rPr lang="hu-HU" sz="1200" dirty="0" smtClean="0">
                <a:solidFill>
                  <a:srgbClr val="0070C0"/>
                </a:solidFill>
              </a:rPr>
              <a:t>ARMv8 AArch64 </a:t>
            </a:r>
            <a:r>
              <a:rPr lang="hu-HU" sz="1200" dirty="0" smtClean="0">
                <a:solidFill>
                  <a:srgbClr val="000000"/>
                </a:solidFill>
              </a:rPr>
              <a:t>execution mode </a:t>
            </a:r>
          </a:p>
          <a:p>
            <a:pPr algn="ctr"/>
            <a:endParaRPr lang="en-US" sz="1200" dirty="0">
              <a:solidFill>
                <a:srgbClr val="000000"/>
              </a:solidFill>
            </a:endParaRPr>
          </a:p>
        </p:txBody>
      </p:sp>
      <p:sp>
        <p:nvSpPr>
          <p:cNvPr id="35" name="Left Brace 34"/>
          <p:cNvSpPr/>
          <p:nvPr/>
        </p:nvSpPr>
        <p:spPr bwMode="auto">
          <a:xfrm rot="16200000">
            <a:off x="1593939" y="5294486"/>
            <a:ext cx="228600"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nvGrpSpPr>
          <p:cNvPr id="2" name="Group 1"/>
          <p:cNvGrpSpPr/>
          <p:nvPr/>
        </p:nvGrpSpPr>
        <p:grpSpPr>
          <a:xfrm>
            <a:off x="1457418" y="1967532"/>
            <a:ext cx="720000" cy="2376000"/>
            <a:chOff x="1457419" y="1998728"/>
            <a:chExt cx="649287" cy="2376487"/>
          </a:xfrm>
        </p:grpSpPr>
        <p:sp>
          <p:nvSpPr>
            <p:cNvPr id="3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a:solidFill>
                    <a:srgbClr val="000000"/>
                  </a:solidFill>
                  <a:ea typeface="Verdana" panose="020B0604030504040204" pitchFamily="34" charset="0"/>
                  <a:cs typeface="Verdana" panose="020B0604030504040204" pitchFamily="34" charset="0"/>
                </a:rPr>
                <a:t>R0</a:t>
              </a:r>
            </a:p>
          </p:txBody>
        </p:sp>
        <p:sp>
          <p:nvSpPr>
            <p:cNvPr id="4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4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4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4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4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R13(SP)</a:t>
              </a:r>
            </a:p>
          </p:txBody>
        </p:sp>
        <p:sp>
          <p:nvSpPr>
            <p:cNvPr id="4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4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R15(PC)</a:t>
              </a:r>
            </a:p>
          </p:txBody>
        </p:sp>
      </p:grpSp>
      <p:grpSp>
        <p:nvGrpSpPr>
          <p:cNvPr id="3" name="Group 2"/>
          <p:cNvGrpSpPr/>
          <p:nvPr/>
        </p:nvGrpSpPr>
        <p:grpSpPr>
          <a:xfrm>
            <a:off x="4325809" y="1957672"/>
            <a:ext cx="720000" cy="3672000"/>
            <a:chOff x="4012722" y="1988868"/>
            <a:chExt cx="649288" cy="3671887"/>
          </a:xfrm>
        </p:grpSpPr>
        <p:sp>
          <p:nvSpPr>
            <p:cNvPr id="48"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49"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50"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51"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2"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53"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54"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55"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56"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57"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X30</a:t>
              </a:r>
            </a:p>
          </p:txBody>
        </p:sp>
        <p:sp>
          <p:nvSpPr>
            <p:cNvPr id="58"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X31</a:t>
              </a:r>
            </a:p>
          </p:txBody>
        </p:sp>
        <p:cxnSp>
          <p:nvCxnSpPr>
            <p:cNvPr id="59"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Szövegdoboz 35"/>
            <p:cNvSpPr txBox="1">
              <a:spLocks noChangeArrowheads="1"/>
            </p:cNvSpPr>
            <p:nvPr/>
          </p:nvSpPr>
          <p:spPr bwMode="auto">
            <a:xfrm>
              <a:off x="4176235" y="2682605"/>
              <a:ext cx="303860" cy="2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X3</a:t>
              </a:r>
              <a:endParaRPr lang="hu-HU" altLang="en-US" sz="900" dirty="0">
                <a:solidFill>
                  <a:srgbClr val="000000"/>
                </a:solidFill>
                <a:latin typeface="Verdana" pitchFamily="34" charset="0"/>
                <a:ea typeface="Verdana" pitchFamily="34" charset="0"/>
                <a:cs typeface="Verdana" pitchFamily="34" charset="0"/>
              </a:endParaRPr>
            </a:p>
          </p:txBody>
        </p:sp>
      </p:grpSp>
      <p:grpSp>
        <p:nvGrpSpPr>
          <p:cNvPr id="4" name="Group 3"/>
          <p:cNvGrpSpPr/>
          <p:nvPr/>
        </p:nvGrpSpPr>
        <p:grpSpPr>
          <a:xfrm>
            <a:off x="6333404" y="1931163"/>
            <a:ext cx="1440000" cy="3671887"/>
            <a:chOff x="6020317" y="1962358"/>
            <a:chExt cx="1296988" cy="3671887"/>
          </a:xfrm>
        </p:grpSpPr>
        <p:sp>
          <p:nvSpPr>
            <p:cNvPr id="62"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63"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64"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65" name="Téglalap 26"/>
            <p:cNvSpPr/>
            <p:nvPr/>
          </p:nvSpPr>
          <p:spPr>
            <a:xfrm>
              <a:off x="6020317" y="2610058"/>
              <a:ext cx="12969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66"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67"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68"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69"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70"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71"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W30</a:t>
              </a:r>
            </a:p>
          </p:txBody>
        </p:sp>
        <p:sp>
          <p:nvSpPr>
            <p:cNvPr id="72"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W31</a:t>
              </a:r>
            </a:p>
          </p:txBody>
        </p:sp>
        <p:cxnSp>
          <p:nvCxnSpPr>
            <p:cNvPr id="73"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Szövegdoboz 36"/>
            <p:cNvSpPr txBox="1">
              <a:spLocks noChangeArrowheads="1"/>
            </p:cNvSpPr>
            <p:nvPr/>
          </p:nvSpPr>
          <p:spPr bwMode="auto">
            <a:xfrm>
              <a:off x="6491805" y="2652920"/>
              <a:ext cx="335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W3</a:t>
              </a:r>
              <a:endParaRPr lang="hu-HU" altLang="en-US" sz="900" dirty="0">
                <a:solidFill>
                  <a:srgbClr val="000000"/>
                </a:solidFill>
                <a:latin typeface="Verdana" pitchFamily="34" charset="0"/>
                <a:ea typeface="Verdana" pitchFamily="34" charset="0"/>
                <a:cs typeface="Verdana" pitchFamily="34" charset="0"/>
              </a:endParaRPr>
            </a:p>
          </p:txBody>
        </p:sp>
      </p:grpSp>
      <p:sp>
        <p:nvSpPr>
          <p:cNvPr id="75"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hu-HU" dirty="0" smtClean="0">
                <a:solidFill>
                  <a:srgbClr val="FFFFFF"/>
                </a:solidFill>
              </a:rPr>
              <a:t>(</a:t>
            </a:r>
            <a:r>
              <a:rPr lang="en-US" dirty="0" smtClean="0">
                <a:solidFill>
                  <a:srgbClr val="FFFFFF"/>
                </a:solidFill>
              </a:rPr>
              <a:t>8</a:t>
            </a:r>
            <a:r>
              <a:rPr lang="hu-HU" dirty="0" smtClean="0">
                <a:solidFill>
                  <a:srgbClr val="FFFFFF"/>
                </a:solidFill>
              </a:rPr>
              <a:t>)</a:t>
            </a:r>
            <a:endParaRPr lang="en-US" dirty="0">
              <a:solidFill>
                <a:srgbClr val="FFFFFF"/>
              </a:solidFill>
            </a:endParaRPr>
          </a:p>
        </p:txBody>
      </p:sp>
      <p:sp>
        <p:nvSpPr>
          <p:cNvPr id="76" name="TextBox 75"/>
          <p:cNvSpPr txBox="1"/>
          <p:nvPr/>
        </p:nvSpPr>
        <p:spPr>
          <a:xfrm>
            <a:off x="-1267679" y="638690"/>
            <a:ext cx="348172" cy="369332"/>
          </a:xfrm>
          <a:prstGeom prst="rect">
            <a:avLst/>
          </a:prstGeom>
          <a:noFill/>
        </p:spPr>
        <p:txBody>
          <a:bodyPr wrap="none" rtlCol="0">
            <a:spAutoFit/>
          </a:bodyPr>
          <a:lstStyle/>
          <a:p>
            <a:r>
              <a:rPr lang="hu-HU" dirty="0" smtClean="0">
                <a:solidFill>
                  <a:schemeClr val="accent6"/>
                </a:solidFill>
              </a:rPr>
              <a:t>  </a:t>
            </a:r>
            <a:endParaRPr lang="en-US" dirty="0">
              <a:solidFill>
                <a:schemeClr val="accent6"/>
              </a:solidFill>
            </a:endParaRPr>
          </a:p>
        </p:txBody>
      </p:sp>
      <p:sp>
        <p:nvSpPr>
          <p:cNvPr id="5" name="TextBox 4"/>
          <p:cNvSpPr txBox="1"/>
          <p:nvPr/>
        </p:nvSpPr>
        <p:spPr>
          <a:xfrm>
            <a:off x="74775" y="507107"/>
            <a:ext cx="9194867" cy="369332"/>
          </a:xfrm>
          <a:prstGeom prst="rect">
            <a:avLst/>
          </a:prstGeom>
          <a:noFill/>
        </p:spPr>
        <p:txBody>
          <a:bodyPr wrap="square" rtlCol="0">
            <a:spAutoFit/>
          </a:bodyPr>
          <a:lstStyle/>
          <a:p>
            <a:r>
              <a:rPr lang="en-US" dirty="0" smtClean="0">
                <a:solidFill>
                  <a:schemeClr val="accent6"/>
                </a:solidFill>
              </a:rPr>
              <a:t>Extension of the </a:t>
            </a:r>
            <a:r>
              <a:rPr lang="hu-HU" dirty="0" smtClean="0">
                <a:solidFill>
                  <a:schemeClr val="accent6"/>
                </a:solidFill>
              </a:rPr>
              <a:t>GPR register</a:t>
            </a:r>
            <a:r>
              <a:rPr lang="en-US" dirty="0" smtClean="0">
                <a:solidFill>
                  <a:schemeClr val="accent6"/>
                </a:solidFill>
              </a:rPr>
              <a:t> set available in </a:t>
            </a:r>
            <a:r>
              <a:rPr lang="hu-HU" dirty="0" smtClean="0">
                <a:solidFill>
                  <a:schemeClr val="accent6"/>
                </a:solidFill>
              </a:rPr>
              <a:t>the ARMv</a:t>
            </a:r>
            <a:r>
              <a:rPr lang="en-US" dirty="0" smtClean="0">
                <a:solidFill>
                  <a:schemeClr val="accent6"/>
                </a:solidFill>
              </a:rPr>
              <a:t>8</a:t>
            </a:r>
            <a:r>
              <a:rPr lang="hu-HU" dirty="0" smtClean="0">
                <a:solidFill>
                  <a:schemeClr val="accent6"/>
                </a:solidFill>
              </a:rPr>
              <a:t> </a:t>
            </a:r>
            <a:r>
              <a:rPr lang="en-US" dirty="0" smtClean="0">
                <a:solidFill>
                  <a:schemeClr val="accent6"/>
                </a:solidFill>
              </a:rPr>
              <a:t>ISA </a:t>
            </a:r>
            <a:r>
              <a:rPr lang="hu-HU" dirty="0" smtClean="0">
                <a:solidFill>
                  <a:schemeClr val="accent6"/>
                </a:solidFill>
              </a:rPr>
              <a:t>63</a:t>
            </a:r>
            <a:r>
              <a:rPr lang="en-US" dirty="0">
                <a:solidFill>
                  <a:schemeClr val="accent6"/>
                </a:solidFill>
              </a:rPr>
              <a:t>], [</a:t>
            </a:r>
            <a:r>
              <a:rPr lang="hu-HU" dirty="0">
                <a:solidFill>
                  <a:schemeClr val="accent6"/>
                </a:solidFill>
              </a:rPr>
              <a:t>66</a:t>
            </a:r>
            <a:r>
              <a:rPr lang="en-US" dirty="0" smtClean="0">
                <a:solidFill>
                  <a:schemeClr val="accent6"/>
                </a:solidFill>
              </a:rPr>
              <a:t>]</a:t>
            </a:r>
            <a:endParaRPr lang="en-US" dirty="0">
              <a:solidFill>
                <a:schemeClr val="accent6"/>
              </a:solidFill>
            </a:endParaRPr>
          </a:p>
        </p:txBody>
      </p:sp>
      <p:sp>
        <p:nvSpPr>
          <p:cNvPr id="6" name="TextBox 5"/>
          <p:cNvSpPr txBox="1"/>
          <p:nvPr/>
        </p:nvSpPr>
        <p:spPr>
          <a:xfrm>
            <a:off x="72900" y="941934"/>
            <a:ext cx="8051243" cy="338554"/>
          </a:xfrm>
          <a:prstGeom prst="rect">
            <a:avLst/>
          </a:prstGeom>
          <a:noFill/>
        </p:spPr>
        <p:txBody>
          <a:bodyPr wrap="none" rtlCol="0">
            <a:spAutoFit/>
          </a:bodyPr>
          <a:lstStyle/>
          <a:p>
            <a:pPr lvl="0"/>
            <a:r>
              <a:rPr lang="en-US" sz="1600" dirty="0" smtClean="0">
                <a:solidFill>
                  <a:srgbClr val="000000"/>
                </a:solidFill>
              </a:rPr>
              <a:t>The </a:t>
            </a:r>
            <a:r>
              <a:rPr lang="en-US" sz="1600" dirty="0" err="1" smtClean="0">
                <a:solidFill>
                  <a:srgbClr val="FF0000"/>
                </a:solidFill>
              </a:rPr>
              <a:t>ARMv8</a:t>
            </a:r>
            <a:r>
              <a:rPr lang="en-US" sz="1600" dirty="0" smtClean="0">
                <a:solidFill>
                  <a:srgbClr val="FF0000"/>
                </a:solidFill>
              </a:rPr>
              <a:t> </a:t>
            </a:r>
            <a:r>
              <a:rPr lang="en-US" sz="1600" dirty="0">
                <a:solidFill>
                  <a:srgbClr val="FF0000"/>
                </a:solidFill>
              </a:rPr>
              <a:t>ISA </a:t>
            </a:r>
            <a:r>
              <a:rPr lang="en-US" sz="1600" dirty="0" smtClean="0">
                <a:solidFill>
                  <a:srgbClr val="000000"/>
                </a:solidFill>
              </a:rPr>
              <a:t>expanded the </a:t>
            </a:r>
            <a:r>
              <a:rPr lang="en-US" sz="1600" dirty="0" smtClean="0">
                <a:solidFill>
                  <a:srgbClr val="0070C0"/>
                </a:solidFill>
              </a:rPr>
              <a:t>number </a:t>
            </a:r>
            <a:r>
              <a:rPr lang="en-US" sz="1600" dirty="0">
                <a:solidFill>
                  <a:srgbClr val="0070C0"/>
                </a:solidFill>
              </a:rPr>
              <a:t>of </a:t>
            </a:r>
            <a:r>
              <a:rPr lang="en-US" sz="1600" dirty="0" err="1" smtClean="0">
                <a:solidFill>
                  <a:srgbClr val="0070C0"/>
                </a:solidFill>
              </a:rPr>
              <a:t>GPRs</a:t>
            </a:r>
            <a:r>
              <a:rPr lang="en-US" sz="1600" dirty="0" smtClean="0">
                <a:solidFill>
                  <a:srgbClr val="0070C0"/>
                </a:solidFill>
              </a:rPr>
              <a:t> as seen in the Figure below. </a:t>
            </a:r>
            <a:endParaRPr lang="en-US" dirty="0"/>
          </a:p>
        </p:txBody>
      </p:sp>
      <p:sp>
        <p:nvSpPr>
          <p:cNvPr id="77"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2833632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smtClean="0">
                <a:solidFill>
                  <a:srgbClr val="FFFFFF"/>
                </a:solidFill>
              </a:rPr>
              <a:t>8b</a:t>
            </a:r>
            <a:r>
              <a:rPr lang="hu-HU" dirty="0" smtClean="0">
                <a:solidFill>
                  <a:srgbClr val="FFFFFF"/>
                </a:solidFill>
              </a:rPr>
              <a:t>)</a:t>
            </a:r>
            <a:endParaRPr lang="en-US" dirty="0">
              <a:solidFill>
                <a:srgbClr val="FFFFFF"/>
              </a:solidFill>
            </a:endParaRPr>
          </a:p>
        </p:txBody>
      </p:sp>
      <p:sp>
        <p:nvSpPr>
          <p:cNvPr id="4" name="Rectangle 3"/>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82306"/>
            <a:ext cx="380232" cy="276999"/>
          </a:xfrm>
          <a:prstGeom prst="rect">
            <a:avLst/>
          </a:prstGeom>
          <a:noFill/>
        </p:spPr>
        <p:txBody>
          <a:bodyPr wrap="none" rtlCol="0">
            <a:spAutoFit/>
          </a:bodyPr>
          <a:lstStyle/>
          <a:p>
            <a:r>
              <a:rPr lang="en-US" sz="1200" dirty="0" smtClean="0"/>
              <a:t>31</a:t>
            </a:r>
            <a:endParaRPr lang="en-US" sz="1200" dirty="0"/>
          </a:p>
        </p:txBody>
      </p:sp>
      <p:sp>
        <p:nvSpPr>
          <p:cNvPr id="11" name="TextBox 10"/>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15" name="Rectangle 14"/>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29" name="TextBox 28"/>
          <p:cNvSpPr txBox="1"/>
          <p:nvPr/>
        </p:nvSpPr>
        <p:spPr>
          <a:xfrm>
            <a:off x="4782729" y="1241061"/>
            <a:ext cx="779381" cy="276999"/>
          </a:xfrm>
          <a:prstGeom prst="rect">
            <a:avLst/>
          </a:prstGeom>
          <a:noFill/>
        </p:spPr>
        <p:txBody>
          <a:bodyPr wrap="none" rtlCol="0">
            <a:spAutoFit/>
          </a:bodyPr>
          <a:lstStyle/>
          <a:p>
            <a:pPr>
              <a:spcAft>
                <a:spcPts val="300"/>
              </a:spcAft>
            </a:pPr>
            <a:r>
              <a:rPr lang="hu-HU" sz="1200" b="1" dirty="0" smtClean="0"/>
              <a:t>ARMv7</a:t>
            </a:r>
            <a:endParaRPr lang="en-US" sz="1200" b="1" dirty="0"/>
          </a:p>
        </p:txBody>
      </p:sp>
      <p:sp>
        <p:nvSpPr>
          <p:cNvPr id="34" name="TextBox 33"/>
          <p:cNvSpPr txBox="1"/>
          <p:nvPr/>
        </p:nvSpPr>
        <p:spPr>
          <a:xfrm>
            <a:off x="73881" y="506459"/>
            <a:ext cx="8681544" cy="369332"/>
          </a:xfrm>
          <a:prstGeom prst="rect">
            <a:avLst/>
          </a:prstGeom>
          <a:noFill/>
        </p:spPr>
        <p:txBody>
          <a:bodyPr wrap="none" rtlCol="0">
            <a:spAutoFit/>
          </a:bodyPr>
          <a:lstStyle/>
          <a:p>
            <a:r>
              <a:rPr lang="hu-HU" dirty="0" smtClean="0">
                <a:solidFill>
                  <a:schemeClr val="accent6"/>
                </a:solidFill>
              </a:rPr>
              <a:t> </a:t>
            </a:r>
            <a:r>
              <a:rPr lang="en-US" dirty="0" smtClean="0">
                <a:solidFill>
                  <a:schemeClr val="accent6"/>
                </a:solidFill>
              </a:rPr>
              <a:t>T</a:t>
            </a:r>
            <a:r>
              <a:rPr lang="hu-HU" dirty="0" smtClean="0">
                <a:solidFill>
                  <a:schemeClr val="accent6"/>
                </a:solidFill>
              </a:rPr>
              <a:t>he GPR register set based SIMD extension </a:t>
            </a:r>
            <a:r>
              <a:rPr lang="en-US" dirty="0" smtClean="0">
                <a:solidFill>
                  <a:schemeClr val="accent6"/>
                </a:solidFill>
              </a:rPr>
              <a:t>introduced </a:t>
            </a:r>
            <a:r>
              <a:rPr lang="hu-HU" dirty="0" smtClean="0">
                <a:solidFill>
                  <a:schemeClr val="accent6"/>
                </a:solidFill>
              </a:rPr>
              <a:t>in the ARMv</a:t>
            </a:r>
            <a:r>
              <a:rPr lang="en-US" dirty="0" smtClean="0">
                <a:solidFill>
                  <a:schemeClr val="accent6"/>
                </a:solidFill>
              </a:rPr>
              <a:t>8</a:t>
            </a:r>
            <a:r>
              <a:rPr lang="hu-HU" dirty="0" smtClean="0">
                <a:solidFill>
                  <a:schemeClr val="accent6"/>
                </a:solidFill>
              </a:rPr>
              <a:t> ISA</a:t>
            </a:r>
            <a:endParaRPr lang="en-US" dirty="0">
              <a:solidFill>
                <a:schemeClr val="accent6"/>
              </a:solidFill>
            </a:endParaRPr>
          </a:p>
        </p:txBody>
      </p:sp>
      <p:sp>
        <p:nvSpPr>
          <p:cNvPr id="35" name="TextBox 34"/>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82306"/>
            <a:ext cx="380232" cy="276999"/>
          </a:xfrm>
          <a:prstGeom prst="rect">
            <a:avLst/>
          </a:prstGeom>
          <a:noFill/>
        </p:spPr>
        <p:txBody>
          <a:bodyPr wrap="none" rtlCol="0">
            <a:spAutoFit/>
          </a:bodyPr>
          <a:lstStyle/>
          <a:p>
            <a:r>
              <a:rPr lang="en-US" sz="1200" dirty="0" smtClean="0"/>
              <a:t>31</a:t>
            </a:r>
            <a:endParaRPr lang="en-US" sz="1200" dirty="0"/>
          </a:p>
        </p:txBody>
      </p:sp>
      <p:sp>
        <p:nvSpPr>
          <p:cNvPr id="38" name="TextBox 37"/>
          <p:cNvSpPr txBox="1"/>
          <p:nvPr/>
        </p:nvSpPr>
        <p:spPr>
          <a:xfrm>
            <a:off x="6552220"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9" name="Rectangle 38"/>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0" name="TextBox 39"/>
          <p:cNvSpPr txBox="1"/>
          <p:nvPr/>
        </p:nvSpPr>
        <p:spPr>
          <a:xfrm>
            <a:off x="3880948" y="1996521"/>
            <a:ext cx="380232" cy="276999"/>
          </a:xfrm>
          <a:prstGeom prst="rect">
            <a:avLst/>
          </a:prstGeom>
          <a:noFill/>
        </p:spPr>
        <p:txBody>
          <a:bodyPr wrap="none" rtlCol="0">
            <a:spAutoFit/>
          </a:bodyPr>
          <a:lstStyle/>
          <a:p>
            <a:r>
              <a:rPr lang="hu-HU" sz="1200" dirty="0" smtClean="0"/>
              <a:t>32</a:t>
            </a:r>
            <a:endParaRPr lang="en-US" sz="1200" dirty="0"/>
          </a:p>
        </p:txBody>
      </p:sp>
      <p:sp>
        <p:nvSpPr>
          <p:cNvPr id="41" name="TextBox 40"/>
          <p:cNvSpPr txBox="1"/>
          <p:nvPr/>
        </p:nvSpPr>
        <p:spPr>
          <a:xfrm>
            <a:off x="3266855" y="2337314"/>
            <a:ext cx="380232" cy="276999"/>
          </a:xfrm>
          <a:prstGeom prst="rect">
            <a:avLst/>
          </a:prstGeom>
          <a:noFill/>
        </p:spPr>
        <p:txBody>
          <a:bodyPr wrap="none" rtlCol="0">
            <a:spAutoFit/>
          </a:bodyPr>
          <a:lstStyle/>
          <a:p>
            <a:r>
              <a:rPr lang="hu-HU" sz="1200" dirty="0" smtClean="0"/>
              <a:t>13</a:t>
            </a:r>
            <a:endParaRPr lang="en-US" sz="1200" dirty="0"/>
          </a:p>
        </p:txBody>
      </p:sp>
      <p:sp>
        <p:nvSpPr>
          <p:cNvPr id="42" name="TextBox 41"/>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43" name="TextBox 42"/>
          <p:cNvSpPr txBox="1"/>
          <p:nvPr/>
        </p:nvSpPr>
        <p:spPr>
          <a:xfrm>
            <a:off x="2816805" y="2154040"/>
            <a:ext cx="521297" cy="461665"/>
          </a:xfrm>
          <a:prstGeom prst="rect">
            <a:avLst/>
          </a:prstGeom>
          <a:noFill/>
        </p:spPr>
        <p:txBody>
          <a:bodyPr wrap="none" rtlCol="0">
            <a:spAutoFit/>
          </a:bodyPr>
          <a:lstStyle/>
          <a:p>
            <a:r>
              <a:rPr lang="hu-HU" sz="2400" dirty="0" smtClean="0"/>
              <a:t>...</a:t>
            </a:r>
            <a:endParaRPr lang="en-US" sz="2400" dirty="0"/>
          </a:p>
        </p:txBody>
      </p:sp>
      <p:sp>
        <p:nvSpPr>
          <p:cNvPr id="45" name="TextBox 44"/>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46" name="Rounded Rectangle 45"/>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220639"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9" name="TextBox 48"/>
          <p:cNvSpPr txBox="1"/>
          <p:nvPr/>
        </p:nvSpPr>
        <p:spPr>
          <a:xfrm>
            <a:off x="1129853" y="3844382"/>
            <a:ext cx="574196" cy="276999"/>
          </a:xfrm>
          <a:prstGeom prst="rect">
            <a:avLst/>
          </a:prstGeom>
          <a:noFill/>
        </p:spPr>
        <p:txBody>
          <a:bodyPr wrap="none" rtlCol="0">
            <a:spAutoFit/>
          </a:bodyPr>
          <a:lstStyle/>
          <a:p>
            <a:r>
              <a:rPr lang="hu-HU" sz="1200" dirty="0" smtClean="0"/>
              <a:t>FX32</a:t>
            </a:r>
            <a:endParaRPr lang="en-US" sz="1200" dirty="0"/>
          </a:p>
        </p:txBody>
      </p:sp>
      <p:sp>
        <p:nvSpPr>
          <p:cNvPr id="51" name="Rounded Rectangle 50"/>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2" name="TextBox 51"/>
          <p:cNvSpPr txBox="1"/>
          <p:nvPr/>
        </p:nvSpPr>
        <p:spPr>
          <a:xfrm>
            <a:off x="3262469"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53" name="Rectangle 52"/>
          <p:cNvSpPr/>
          <p:nvPr/>
        </p:nvSpPr>
        <p:spPr>
          <a:xfrm>
            <a:off x="299243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54" name="TextBox 53"/>
          <p:cNvSpPr txBox="1"/>
          <p:nvPr/>
        </p:nvSpPr>
        <p:spPr>
          <a:xfrm>
            <a:off x="3442489"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55" name="TextBox 54"/>
          <p:cNvSpPr txBox="1"/>
          <p:nvPr/>
        </p:nvSpPr>
        <p:spPr>
          <a:xfrm>
            <a:off x="2988179"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56" name="Rectangle 55"/>
          <p:cNvSpPr/>
          <p:nvPr/>
        </p:nvSpPr>
        <p:spPr>
          <a:xfrm>
            <a:off x="5190178" y="5312842"/>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57" name="TextBox 56"/>
          <p:cNvSpPr txBox="1"/>
          <p:nvPr/>
        </p:nvSpPr>
        <p:spPr>
          <a:xfrm>
            <a:off x="5274089"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58" name="Rectangle 57"/>
          <p:cNvSpPr/>
          <p:nvPr/>
        </p:nvSpPr>
        <p:spPr>
          <a:xfrm>
            <a:off x="6946374" y="5319210"/>
            <a:ext cx="2029611" cy="461665"/>
          </a:xfrm>
          <a:prstGeom prst="rect">
            <a:avLst/>
          </a:prstGeom>
        </p:spPr>
        <p:txBody>
          <a:bodyPr wrap="square">
            <a:spAutoFit/>
          </a:bodyPr>
          <a:lstStyle/>
          <a:p>
            <a:pPr algn="ctr"/>
            <a:r>
              <a:rPr lang="en-US" sz="1200" dirty="0" smtClean="0"/>
              <a:t>64</a:t>
            </a:r>
            <a:r>
              <a:rPr lang="hu-HU" sz="1200" dirty="0" smtClean="0"/>
              <a:t>-bit </a:t>
            </a:r>
            <a:r>
              <a:rPr lang="hu-HU" sz="1200" dirty="0"/>
              <a:t>wide </a:t>
            </a:r>
            <a:r>
              <a:rPr lang="hu-HU" sz="1200" dirty="0" smtClean="0"/>
              <a:t>FX-SIMD </a:t>
            </a:r>
            <a:endParaRPr lang="en-US" sz="1200" dirty="0" smtClean="0"/>
          </a:p>
          <a:p>
            <a:pPr algn="ctr"/>
            <a:r>
              <a:rPr lang="en-US" sz="1200" dirty="0" smtClean="0"/>
              <a:t>   </a:t>
            </a:r>
            <a:r>
              <a:rPr lang="hu-HU" sz="1200" dirty="0" smtClean="0"/>
              <a:t>FX8/16</a:t>
            </a:r>
            <a:r>
              <a:rPr lang="en-US" sz="1200" dirty="0" smtClean="0"/>
              <a:t>/32</a:t>
            </a:r>
            <a:r>
              <a:rPr lang="hu-HU" sz="1200" dirty="0" smtClean="0"/>
              <a:t> </a:t>
            </a:r>
            <a:r>
              <a:rPr lang="hu-HU" sz="1200" dirty="0"/>
              <a:t>operations</a:t>
            </a:r>
            <a:endParaRPr lang="en-US" sz="1200" dirty="0"/>
          </a:p>
        </p:txBody>
      </p:sp>
      <p:sp>
        <p:nvSpPr>
          <p:cNvPr id="59" name="TextBox 58"/>
          <p:cNvSpPr txBox="1"/>
          <p:nvPr/>
        </p:nvSpPr>
        <p:spPr>
          <a:xfrm>
            <a:off x="6930244"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3" name="Rounded Rectangle 2"/>
          <p:cNvSpPr/>
          <p:nvPr/>
        </p:nvSpPr>
        <p:spPr bwMode="auto">
          <a:xfrm>
            <a:off x="5190178" y="5024061"/>
            <a:ext cx="3837935" cy="89634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0" name="TextBox 59"/>
          <p:cNvSpPr txBox="1"/>
          <p:nvPr/>
        </p:nvSpPr>
        <p:spPr>
          <a:xfrm>
            <a:off x="4662010" y="1475665"/>
            <a:ext cx="963725" cy="461665"/>
          </a:xfrm>
          <a:prstGeom prst="rect">
            <a:avLst/>
          </a:prstGeom>
          <a:noFill/>
        </p:spPr>
        <p:txBody>
          <a:bodyPr wrap="none" rtlCol="0">
            <a:spAutoFit/>
          </a:bodyPr>
          <a:lstStyle/>
          <a:p>
            <a:pPr algn="ctr"/>
            <a:r>
              <a:rPr lang="hu-HU" sz="1200" b="1" dirty="0"/>
              <a:t>ARMv8</a:t>
            </a:r>
          </a:p>
          <a:p>
            <a:pPr algn="ctr"/>
            <a:r>
              <a:rPr lang="hu-HU" sz="1200" dirty="0"/>
              <a:t>(Aarch32)</a:t>
            </a:r>
          </a:p>
        </p:txBody>
      </p:sp>
      <p:sp>
        <p:nvSpPr>
          <p:cNvPr id="7" name="TextBox 6"/>
          <p:cNvSpPr txBox="1"/>
          <p:nvPr/>
        </p:nvSpPr>
        <p:spPr>
          <a:xfrm>
            <a:off x="5967155" y="1756846"/>
            <a:ext cx="1047082" cy="276999"/>
          </a:xfrm>
          <a:prstGeom prst="rect">
            <a:avLst/>
          </a:prstGeom>
          <a:noFill/>
        </p:spPr>
        <p:txBody>
          <a:bodyPr wrap="none" rtlCol="0">
            <a:spAutoFit/>
          </a:bodyPr>
          <a:lstStyle/>
          <a:p>
            <a:r>
              <a:rPr lang="en-US" sz="1200" dirty="0" smtClean="0"/>
              <a:t>32-bit data</a:t>
            </a:r>
          </a:p>
        </p:txBody>
      </p:sp>
      <p:sp>
        <p:nvSpPr>
          <p:cNvPr id="61" name="TextBox 60"/>
          <p:cNvSpPr txBox="1"/>
          <p:nvPr/>
        </p:nvSpPr>
        <p:spPr>
          <a:xfrm>
            <a:off x="7350343" y="1756846"/>
            <a:ext cx="1047082" cy="276999"/>
          </a:xfrm>
          <a:prstGeom prst="rect">
            <a:avLst/>
          </a:prstGeom>
          <a:noFill/>
        </p:spPr>
        <p:txBody>
          <a:bodyPr wrap="none" rtlCol="0">
            <a:spAutoFit/>
          </a:bodyPr>
          <a:lstStyle/>
          <a:p>
            <a:r>
              <a:rPr lang="en-US" sz="1200" dirty="0" smtClean="0"/>
              <a:t>64-bit data</a:t>
            </a:r>
          </a:p>
        </p:txBody>
      </p:sp>
      <p:sp>
        <p:nvSpPr>
          <p:cNvPr id="62" name="Rectangle 61"/>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3" name="TextBox 62"/>
          <p:cNvSpPr txBox="1"/>
          <p:nvPr/>
        </p:nvSpPr>
        <p:spPr>
          <a:xfrm>
            <a:off x="5021970" y="2033845"/>
            <a:ext cx="380232" cy="276999"/>
          </a:xfrm>
          <a:prstGeom prst="rect">
            <a:avLst/>
          </a:prstGeom>
          <a:noFill/>
        </p:spPr>
        <p:txBody>
          <a:bodyPr wrap="none" rtlCol="0">
            <a:spAutoFit/>
          </a:bodyPr>
          <a:lstStyle/>
          <a:p>
            <a:r>
              <a:rPr lang="hu-HU" sz="1200" dirty="0" smtClean="0"/>
              <a:t>32</a:t>
            </a:r>
            <a:endParaRPr lang="en-US" sz="1200" dirty="0"/>
          </a:p>
        </p:txBody>
      </p:sp>
      <p:sp>
        <p:nvSpPr>
          <p:cNvPr id="64" name="TextBox 63"/>
          <p:cNvSpPr txBox="1"/>
          <p:nvPr/>
        </p:nvSpPr>
        <p:spPr>
          <a:xfrm>
            <a:off x="4436752" y="2307263"/>
            <a:ext cx="380232" cy="276999"/>
          </a:xfrm>
          <a:prstGeom prst="rect">
            <a:avLst/>
          </a:prstGeom>
          <a:noFill/>
        </p:spPr>
        <p:txBody>
          <a:bodyPr wrap="none" rtlCol="0">
            <a:spAutoFit/>
          </a:bodyPr>
          <a:lstStyle/>
          <a:p>
            <a:r>
              <a:rPr lang="hu-HU" sz="1200" dirty="0" smtClean="0"/>
              <a:t>13</a:t>
            </a:r>
            <a:endParaRPr lang="en-US" sz="1200" dirty="0"/>
          </a:p>
        </p:txBody>
      </p:sp>
      <p:sp>
        <p:nvSpPr>
          <p:cNvPr id="65" name="TextBox 64"/>
          <p:cNvSpPr txBox="1"/>
          <p:nvPr/>
        </p:nvSpPr>
        <p:spPr>
          <a:xfrm>
            <a:off x="7677612"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66" name="TextBox 65"/>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4170350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9</a:t>
            </a:r>
            <a:r>
              <a:rPr lang="hu-HU" dirty="0">
                <a:solidFill>
                  <a:srgbClr val="FFFFFF"/>
                </a:solidFill>
              </a:rPr>
              <a:t>)</a:t>
            </a:r>
            <a:endParaRPr lang="en-US" dirty="0">
              <a:solidFill>
                <a:srgbClr val="FFFFFF"/>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6270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372200"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1" y="506707"/>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Secondary register set based FP and </a:t>
            </a:r>
            <a:r>
              <a:rPr lang="en-US" altLang="en-US" sz="1800" dirty="0" err="1" smtClean="0">
                <a:solidFill>
                  <a:srgbClr val="2D2D8A"/>
                </a:solidFill>
              </a:rPr>
              <a:t>SIMD</a:t>
            </a:r>
            <a:r>
              <a:rPr lang="en-US" altLang="en-US" sz="1800" dirty="0" smtClean="0">
                <a:solidFill>
                  <a:srgbClr val="2D2D8A"/>
                </a:solidFill>
              </a:rPr>
              <a:t> extensions -1</a:t>
            </a:r>
            <a:endParaRPr lang="en-US" altLang="en-US" sz="1800" dirty="0">
              <a:solidFill>
                <a:srgbClr val="2D2D8A"/>
              </a:solidFill>
            </a:endParaRPr>
          </a:p>
        </p:txBody>
      </p:sp>
      <p:sp>
        <p:nvSpPr>
          <p:cNvPr id="2" name="Rounded Rectangle 1"/>
          <p:cNvSpPr/>
          <p:nvPr/>
        </p:nvSpPr>
        <p:spPr bwMode="auto">
          <a:xfrm>
            <a:off x="2987200" y="1882348"/>
            <a:ext cx="3213532"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682543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4" name="TextBox 43"/>
          <p:cNvSpPr txBox="1"/>
          <p:nvPr/>
        </p:nvSpPr>
        <p:spPr>
          <a:xfrm>
            <a:off x="4189325"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5" name="TextBox 44"/>
          <p:cNvSpPr txBox="1"/>
          <p:nvPr/>
        </p:nvSpPr>
        <p:spPr>
          <a:xfrm>
            <a:off x="6998151"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55"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6"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8"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9"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0"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1"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2"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63"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64" name="TextBox 63"/>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65"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26821059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805211879"/>
              </p:ext>
            </p:extLst>
          </p:nvPr>
        </p:nvGraphicFramePr>
        <p:xfrm>
          <a:off x="18502" y="1088740"/>
          <a:ext cx="9112049" cy="5715635"/>
        </p:xfrm>
        <a:graphic>
          <a:graphicData uri="http://schemas.openxmlformats.org/drawingml/2006/table">
            <a:tbl>
              <a:tblPr firstRow="1" bandRow="1">
                <a:tableStyleId>{5940675A-B579-460E-94D1-54222C63F5DA}</a:tableStyleId>
              </a:tblPr>
              <a:tblGrid>
                <a:gridCol w="853088">
                  <a:extLst>
                    <a:ext uri="{9D8B030D-6E8A-4147-A177-3AD203B41FA5}">
                      <a16:colId xmlns:a16="http://schemas.microsoft.com/office/drawing/2014/main" val="20000"/>
                    </a:ext>
                  </a:extLst>
                </a:gridCol>
                <a:gridCol w="672255">
                  <a:extLst>
                    <a:ext uri="{9D8B030D-6E8A-4147-A177-3AD203B41FA5}">
                      <a16:colId xmlns:a16="http://schemas.microsoft.com/office/drawing/2014/main" val="20001"/>
                    </a:ext>
                  </a:extLst>
                </a:gridCol>
                <a:gridCol w="1124498">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585065">
                  <a:extLst>
                    <a:ext uri="{9D8B030D-6E8A-4147-A177-3AD203B41FA5}">
                      <a16:colId xmlns:a16="http://schemas.microsoft.com/office/drawing/2014/main" val="20004"/>
                    </a:ext>
                  </a:extLst>
                </a:gridCol>
                <a:gridCol w="1170130">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125125">
                  <a:extLst>
                    <a:ext uri="{9D8B030D-6E8A-4147-A177-3AD203B41FA5}">
                      <a16:colId xmlns:a16="http://schemas.microsoft.com/office/drawing/2014/main" val="20007"/>
                    </a:ext>
                  </a:extLst>
                </a:gridCol>
                <a:gridCol w="1421648">
                  <a:extLst>
                    <a:ext uri="{9D8B030D-6E8A-4147-A177-3AD203B41FA5}">
                      <a16:colId xmlns:a16="http://schemas.microsoft.com/office/drawing/2014/main" val="20008"/>
                    </a:ext>
                  </a:extLst>
                </a:gridCol>
              </a:tblGrid>
              <a:tr h="267695">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2">
                  <a:txBody>
                    <a:bodyPr/>
                    <a:lstStyle/>
                    <a:p>
                      <a:pPr algn="ctr"/>
                      <a:r>
                        <a:rPr lang="en-US" sz="1200" smtClean="0">
                          <a:solidFill>
                            <a:schemeClr val="bg1"/>
                          </a:solidFill>
                        </a:rPr>
                        <a:t>Basic arch.</a:t>
                      </a:r>
                      <a:endParaRPr lang="en-US" sz="1200">
                        <a:solidFill>
                          <a:schemeClr val="bg1"/>
                        </a:solidFill>
                      </a:endParaRPr>
                    </a:p>
                  </a:txBody>
                  <a:tcPr anchor="ctr">
                    <a:solidFill>
                      <a:srgbClr val="0070C0"/>
                    </a:solidFill>
                  </a:tcPr>
                </a:tc>
                <a:tc hMerge="1">
                  <a:txBody>
                    <a:bodyPr/>
                    <a:lstStyle/>
                    <a:p>
                      <a:pPr algn="ctr"/>
                      <a:endParaRPr lang="en-US" sz="1200" dirty="0"/>
                    </a:p>
                  </a:txBody>
                  <a:tcPr anchor="ctr"/>
                </a:tc>
                <a:tc rowSpan="3">
                  <a:txBody>
                    <a:bodyPr/>
                    <a:lstStyle/>
                    <a:p>
                      <a:pPr algn="ctr"/>
                      <a:r>
                        <a:rPr lang="en-US" sz="1200" dirty="0" smtClean="0">
                          <a:solidFill>
                            <a:schemeClr val="bg1"/>
                          </a:solidFill>
                        </a:rPr>
                        <a:t>GPR-based</a:t>
                      </a:r>
                      <a:endParaRPr lang="hu-HU" sz="1200" dirty="0" smtClean="0">
                        <a:solidFill>
                          <a:schemeClr val="bg1"/>
                        </a:solidFill>
                      </a:endParaRPr>
                    </a:p>
                    <a:p>
                      <a:pPr algn="ctr"/>
                      <a:r>
                        <a:rPr lang="hu-HU" sz="1200" dirty="0" smtClean="0">
                          <a:solidFill>
                            <a:schemeClr val="bg1"/>
                          </a:solidFill>
                        </a:rPr>
                        <a:t>FX-SIMD</a:t>
                      </a:r>
                      <a:r>
                        <a:rPr lang="en-US" sz="1200" dirty="0" smtClean="0">
                          <a:solidFill>
                            <a:schemeClr val="bg1"/>
                          </a:solidFill>
                        </a:rPr>
                        <a:t> data type</a:t>
                      </a:r>
                    </a:p>
                    <a:p>
                      <a:pPr algn="ctr"/>
                      <a:r>
                        <a:rPr lang="en-US" sz="1200" dirty="0" smtClean="0">
                          <a:solidFill>
                            <a:schemeClr val="bg1"/>
                          </a:solidFill>
                        </a:rPr>
                        <a:t>extension</a:t>
                      </a:r>
                    </a:p>
                  </a:txBody>
                  <a:tcPr anchor="ctr">
                    <a:solidFill>
                      <a:srgbClr val="0070C0"/>
                    </a:solidFill>
                  </a:tcPr>
                </a:tc>
                <a:tc gridSpan="3">
                  <a:txBody>
                    <a:bodyPr/>
                    <a:lstStyle/>
                    <a:p>
                      <a:pPr algn="ctr"/>
                      <a:r>
                        <a:rPr lang="en-US" sz="1200" dirty="0" smtClean="0">
                          <a:solidFill>
                            <a:schemeClr val="bg1"/>
                          </a:solidFill>
                        </a:rPr>
                        <a:t>Secondary register set based extension</a:t>
                      </a:r>
                      <a:r>
                        <a:rPr lang="hu-HU" sz="1200" dirty="0" smtClean="0">
                          <a:solidFill>
                            <a:schemeClr val="bg1"/>
                          </a:solidFill>
                        </a:rPr>
                        <a:t>s</a:t>
                      </a:r>
                      <a:endParaRPr lang="en-US" sz="1200" dirty="0" smtClean="0">
                        <a:solidFill>
                          <a:schemeClr val="bg1"/>
                        </a:solidFill>
                      </a:endParaRPr>
                    </a:p>
                  </a:txBody>
                  <a:tcPr anchor="ctr">
                    <a:solidFill>
                      <a:srgbClr val="00B05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en-US" sz="1200" dirty="0" err="1" smtClean="0">
                          <a:solidFill>
                            <a:schemeClr val="bg1"/>
                          </a:solidFill>
                        </a:rPr>
                        <a:t>GPRs</a:t>
                      </a:r>
                      <a:endParaRPr lang="en-US" sz="1200" dirty="0">
                        <a:solidFill>
                          <a:schemeClr val="bg1"/>
                        </a:solidFill>
                      </a:endParaRPr>
                    </a:p>
                  </a:txBody>
                  <a:tcPr anchor="ctr">
                    <a:solidFill>
                      <a:srgbClr val="0070C0"/>
                    </a:solidFill>
                  </a:tcPr>
                </a:tc>
                <a:tc rowSpan="2">
                  <a:txBody>
                    <a:bodyPr/>
                    <a:lstStyle/>
                    <a:p>
                      <a:pPr algn="ctr"/>
                      <a:r>
                        <a:rPr lang="en-US" sz="1200" dirty="0" smtClean="0">
                          <a:solidFill>
                            <a:schemeClr val="bg1"/>
                          </a:solidFill>
                        </a:rPr>
                        <a:t>Data type</a:t>
                      </a:r>
                      <a:endParaRPr lang="en-US" sz="1200" dirty="0">
                        <a:solidFill>
                          <a:schemeClr val="bg1"/>
                        </a:solidFill>
                      </a:endParaRPr>
                    </a:p>
                  </a:txBody>
                  <a:tcPr anchor="ctr">
                    <a:solidFill>
                      <a:srgbClr val="0070C0"/>
                    </a:solidFill>
                  </a:tcPr>
                </a:tc>
                <a:tc vMerge="1">
                  <a:txBody>
                    <a:bodyPr/>
                    <a:lstStyle/>
                    <a:p>
                      <a:pPr algn="ctr"/>
                      <a:endParaRPr lang="en-US" sz="1200" dirty="0" smtClean="0">
                        <a:solidFill>
                          <a:schemeClr val="bg1"/>
                        </a:solidFill>
                      </a:endParaRPr>
                    </a:p>
                  </a:txBody>
                  <a:tcPr anchor="ctr">
                    <a:solidFill>
                      <a:srgbClr val="0070C0"/>
                    </a:solidFill>
                  </a:tcP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a:t>
                      </a:r>
                      <a:r>
                        <a:rPr lang="en-US" sz="1200" dirty="0" smtClean="0">
                          <a:solidFill>
                            <a:schemeClr val="bg1"/>
                          </a:solidFill>
                        </a:rPr>
                        <a:t>. </a:t>
                      </a:r>
                      <a:r>
                        <a:rPr lang="hu-HU" sz="1200" dirty="0" smtClean="0">
                          <a:solidFill>
                            <a:schemeClr val="bg1"/>
                          </a:solidFill>
                        </a:rPr>
                        <a:t> </a:t>
                      </a:r>
                      <a:r>
                        <a:rPr lang="en-US" sz="1200" dirty="0" smtClean="0">
                          <a:solidFill>
                            <a:schemeClr val="bg1"/>
                          </a:solidFill>
                        </a:rPr>
                        <a:t>s</a:t>
                      </a:r>
                      <a:r>
                        <a:rPr lang="hu-HU" sz="1200" dirty="0" smtClean="0">
                          <a:solidFill>
                            <a:schemeClr val="bg1"/>
                          </a:solidFill>
                        </a:rPr>
                        <a:t>et</a:t>
                      </a:r>
                      <a:endParaRPr lang="en-US" sz="1200" dirty="0" smtClean="0">
                        <a:solidFill>
                          <a:schemeClr val="bg1"/>
                        </a:solidFill>
                      </a:endParaRPr>
                    </a:p>
                  </a:txBody>
                  <a:tcPr anchor="ctr">
                    <a:solidFill>
                      <a:srgbClr val="00B050"/>
                    </a:solidFill>
                  </a:tcPr>
                </a:tc>
                <a:tc rowSpan="2">
                  <a:txBody>
                    <a:bodyPr/>
                    <a:lstStyle/>
                    <a:p>
                      <a:pPr algn="ctr"/>
                      <a:r>
                        <a:rPr lang="en-US" sz="1200" smtClean="0">
                          <a:solidFill>
                            <a:schemeClr val="bg1"/>
                          </a:solidFill>
                        </a:rPr>
                        <a:t>Scalar</a:t>
                      </a:r>
                    </a:p>
                    <a:p>
                      <a:pPr algn="ctr"/>
                      <a:r>
                        <a:rPr lang="en-US" sz="1200" smtClean="0">
                          <a:solidFill>
                            <a:schemeClr val="bg1"/>
                          </a:solidFill>
                        </a:rPr>
                        <a:t> data types</a:t>
                      </a:r>
                    </a:p>
                  </a:txBody>
                  <a:tcPr anchor="ctr">
                    <a:solidFill>
                      <a:srgbClr val="00B050"/>
                    </a:solidFill>
                  </a:tcPr>
                </a:tc>
                <a:tc rowSpan="2">
                  <a:txBody>
                    <a:bodyPr/>
                    <a:lstStyle/>
                    <a:p>
                      <a:pPr algn="ctr"/>
                      <a:r>
                        <a:rPr lang="en-US" sz="1200" smtClean="0">
                          <a:solidFill>
                            <a:schemeClr val="bg1"/>
                          </a:solidFill>
                        </a:rPr>
                        <a:t>Vector</a:t>
                      </a:r>
                    </a:p>
                    <a:p>
                      <a:pPr algn="ctr"/>
                      <a:r>
                        <a:rPr lang="en-US" sz="1200" smtClean="0">
                          <a:solidFill>
                            <a:schemeClr val="bg1"/>
                          </a:solidFill>
                        </a:rPr>
                        <a:t> data types</a:t>
                      </a:r>
                      <a:endParaRPr lang="en-US" sz="1200">
                        <a:solidFill>
                          <a:schemeClr val="bg1"/>
                        </a:solidFill>
                      </a:endParaRPr>
                    </a:p>
                  </a:txBody>
                  <a:tcPr anchor="ctr">
                    <a:solidFill>
                      <a:srgbClr val="00B050"/>
                    </a:solidFill>
                  </a:tcPr>
                </a:tc>
                <a:extLst>
                  <a:ext uri="{0D108BD9-81ED-4DB2-BD59-A6C34878D82A}">
                    <a16:rowId xmlns:a16="http://schemas.microsoft.com/office/drawing/2014/main" val="10001"/>
                  </a:ext>
                </a:extLst>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endParaRPr lang="en-US" dirty="0"/>
                    </a:p>
                  </a:txBody>
                  <a:tcPr anchor="ctr">
                    <a:solidFill>
                      <a:srgbClr val="0070C0"/>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267695">
                <a:tc>
                  <a:txBody>
                    <a:bodyPr/>
                    <a:lstStyle/>
                    <a:p>
                      <a:pPr algn="ctr"/>
                      <a:r>
                        <a:rPr lang="en-US" sz="1200" b="0" smtClean="0">
                          <a:solidFill>
                            <a:schemeClr val="bg1"/>
                          </a:solidFill>
                        </a:rPr>
                        <a:t>ARMv1</a:t>
                      </a:r>
                    </a:p>
                  </a:txBody>
                  <a:tcPr anchor="ctr">
                    <a:solidFill>
                      <a:srgbClr val="0070C0"/>
                    </a:solidFill>
                  </a:tcPr>
                </a:tc>
                <a:tc>
                  <a:txBody>
                    <a:bodyPr/>
                    <a:lstStyle/>
                    <a:p>
                      <a:pPr algn="ctr"/>
                      <a:r>
                        <a:rPr lang="en-US" sz="1200" dirty="0" smtClean="0"/>
                        <a:t>198</a:t>
                      </a:r>
                      <a:r>
                        <a:rPr lang="hu-HU" sz="1200" dirty="0" smtClean="0"/>
                        <a:t>5</a:t>
                      </a:r>
                      <a:endParaRPr lang="en-US" sz="1200" dirty="0"/>
                    </a:p>
                  </a:txBody>
                  <a:tcPr anchor="ctr">
                    <a:solidFill>
                      <a:srgbClr val="FFFFCC"/>
                    </a:solidFill>
                  </a:tcPr>
                </a:tc>
                <a:tc>
                  <a:txBody>
                    <a:bodyPr/>
                    <a:lstStyle/>
                    <a:p>
                      <a:pPr algn="ctr"/>
                      <a:endParaRPr lang="en-US" sz="1200" dirty="0" smtClean="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rowSpan="10">
                  <a:txBody>
                    <a:bodyPr/>
                    <a:lstStyle/>
                    <a:p>
                      <a:pPr algn="ctr"/>
                      <a:endParaRPr lang="en-US" sz="1200" dirty="0" smtClean="0"/>
                    </a:p>
                    <a:p>
                      <a:pPr algn="ctr"/>
                      <a:endParaRPr lang="en-US" sz="1200" dirty="0" smtClean="0"/>
                    </a:p>
                    <a:p>
                      <a:pPr algn="ctr"/>
                      <a:endParaRPr lang="en-US" sz="1200" dirty="0" smtClean="0"/>
                    </a:p>
                    <a:p>
                      <a:pPr algn="ctr"/>
                      <a:r>
                        <a:rPr lang="en-US" sz="1200" dirty="0" err="1" smtClean="0"/>
                        <a:t>FX32</a:t>
                      </a:r>
                      <a:endParaRPr lang="en-US" sz="1200" dirty="0"/>
                    </a:p>
                  </a:txBody>
                  <a:tcPr anchor="ctr">
                    <a:solidFill>
                      <a:srgbClr val="C9F5FF"/>
                    </a:solidFill>
                  </a:tcPr>
                </a:tc>
                <a:tc>
                  <a:txBody>
                    <a:bodyPr/>
                    <a:lstStyle/>
                    <a:p>
                      <a:pPr algn="ctr"/>
                      <a:endParaRPr lang="en-US" sz="1200"/>
                    </a:p>
                  </a:txBody>
                  <a:tcPr anchor="ctr">
                    <a:solidFill>
                      <a:schemeClr val="bg1"/>
                    </a:solidFill>
                  </a:tcPr>
                </a:tc>
                <a:tc>
                  <a:txBody>
                    <a:bodyPr/>
                    <a:lstStyle/>
                    <a:p>
                      <a:pPr algn="ctr"/>
                      <a:endParaRPr lang="en-US" sz="1200" smtClean="0"/>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smtClean="0"/>
                    </a:p>
                  </a:txBody>
                  <a:tcPr anchor="ctr">
                    <a:solidFill>
                      <a:schemeClr val="bg1"/>
                    </a:solidFill>
                  </a:tcPr>
                </a:tc>
                <a:tc>
                  <a:txBody>
                    <a:bodyPr/>
                    <a:lstStyle/>
                    <a:p>
                      <a:pPr algn="ctr"/>
                      <a:endParaRPr lang="en-US" sz="1200"/>
                    </a:p>
                  </a:txBody>
                  <a:tcPr anchor="ctr">
                    <a:solidFill>
                      <a:schemeClr val="bg1"/>
                    </a:solidFill>
                  </a:tcPr>
                </a:tc>
                <a:extLst>
                  <a:ext uri="{0D108BD9-81ED-4DB2-BD59-A6C34878D82A}">
                    <a16:rowId xmlns:a16="http://schemas.microsoft.com/office/drawing/2014/main" val="10003"/>
                  </a:ext>
                </a:extLst>
              </a:tr>
              <a:tr h="267695">
                <a:tc>
                  <a:txBody>
                    <a:bodyPr/>
                    <a:lstStyle/>
                    <a:p>
                      <a:pPr algn="ctr"/>
                      <a:r>
                        <a:rPr lang="en-US" sz="1200" b="0" dirty="0" smtClean="0">
                          <a:solidFill>
                            <a:schemeClr val="bg1"/>
                          </a:solidFill>
                        </a:rPr>
                        <a:t>ARMv2</a:t>
                      </a:r>
                      <a:endParaRPr lang="en-US" sz="1200" b="0" dirty="0">
                        <a:solidFill>
                          <a:schemeClr val="bg1"/>
                        </a:solidFill>
                      </a:endParaRPr>
                    </a:p>
                  </a:txBody>
                  <a:tcPr anchor="ctr">
                    <a:solidFill>
                      <a:srgbClr val="0070C0"/>
                    </a:solidFill>
                  </a:tcPr>
                </a:tc>
                <a:tc>
                  <a:txBody>
                    <a:bodyPr/>
                    <a:lstStyle/>
                    <a:p>
                      <a:pPr algn="ctr"/>
                      <a:r>
                        <a:rPr lang="en-US" sz="1200" dirty="0" smtClean="0"/>
                        <a:t>1989</a:t>
                      </a:r>
                      <a:endParaRPr lang="en-US" sz="1200" dirty="0"/>
                    </a:p>
                  </a:txBody>
                  <a:tcPr anchor="ctr">
                    <a:solidFill>
                      <a:srgbClr val="FFFFCC"/>
                    </a:solidFill>
                  </a:tcPr>
                </a:tc>
                <a:tc>
                  <a:txBody>
                    <a:bodyPr/>
                    <a:lstStyle/>
                    <a:p>
                      <a:endParaRPr lang="en-US" sz="1200" dirty="0"/>
                    </a:p>
                  </a:txBody>
                  <a:tcPr anchor="ctr">
                    <a:solidFill>
                      <a:srgbClr val="FFFFCC"/>
                    </a:solidFill>
                  </a:tcPr>
                </a:tc>
                <a:tc>
                  <a:txBody>
                    <a:bodyPr/>
                    <a:lstStyle/>
                    <a:p>
                      <a:pPr algn="ctr"/>
                      <a:r>
                        <a:rPr lang="en-US" sz="1200" err="1" smtClean="0"/>
                        <a:t>n.a</a:t>
                      </a:r>
                      <a:r>
                        <a:rPr lang="en-US" sz="1200" smtClean="0"/>
                        <a:t>.</a:t>
                      </a:r>
                      <a:endParaRPr lang="en-US" sz="1200"/>
                    </a:p>
                  </a:txBody>
                  <a:tcPr anchor="ctr">
                    <a:solidFill>
                      <a:srgbClr val="C9F5FF"/>
                    </a:solidFill>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4"/>
                  </a:ext>
                </a:extLst>
              </a:tr>
              <a:tr h="267695">
                <a:tc>
                  <a:txBody>
                    <a:bodyPr/>
                    <a:lstStyle/>
                    <a:p>
                      <a:pPr algn="ctr"/>
                      <a:r>
                        <a:rPr lang="en-US" sz="1200" b="0" smtClean="0">
                          <a:solidFill>
                            <a:schemeClr val="bg1"/>
                          </a:solidFill>
                        </a:rPr>
                        <a:t>ARMv3</a:t>
                      </a:r>
                      <a:endParaRPr lang="en-US" sz="1200" b="0">
                        <a:solidFill>
                          <a:schemeClr val="bg1"/>
                        </a:solidFill>
                      </a:endParaRPr>
                    </a:p>
                  </a:txBody>
                  <a:tcPr anchor="ctr">
                    <a:solidFill>
                      <a:srgbClr val="0070C0"/>
                    </a:solidFill>
                  </a:tcPr>
                </a:tc>
                <a:tc>
                  <a:txBody>
                    <a:bodyPr/>
                    <a:lstStyle/>
                    <a:p>
                      <a:pPr algn="ctr"/>
                      <a:r>
                        <a:rPr lang="en-US" sz="1200" dirty="0" smtClean="0"/>
                        <a:t>1991</a:t>
                      </a:r>
                      <a:endParaRPr lang="en-US" sz="1200" dirty="0"/>
                    </a:p>
                  </a:txBody>
                  <a:tcPr anchor="ctr">
                    <a:solidFill>
                      <a:srgbClr val="FFFFCC"/>
                    </a:solidFill>
                  </a:tcPr>
                </a:tc>
                <a:tc>
                  <a:txBody>
                    <a:bodyPr/>
                    <a:lstStyle/>
                    <a:p>
                      <a:endParaRPr lang="en-US" sz="1200" dirty="0"/>
                    </a:p>
                  </a:txBody>
                  <a:tcPr anchor="ctr">
                    <a:solidFill>
                      <a:srgbClr val="FFFFCC"/>
                    </a:solidFill>
                  </a:tcPr>
                </a:tc>
                <a:tc rowSpan="8">
                  <a:txBody>
                    <a:bodyPr/>
                    <a:lstStyle/>
                    <a:p>
                      <a:r>
                        <a:rPr lang="en-US" sz="1200" dirty="0" err="1" smtClean="0"/>
                        <a:t>13x32</a:t>
                      </a:r>
                      <a:endParaRPr lang="en-US" sz="1200" dirty="0"/>
                    </a:p>
                  </a:txBody>
                  <a:tcPr anchor="ctr">
                    <a:solidFill>
                      <a:srgbClr val="C9F5FF"/>
                    </a:solidFill>
                  </a:tcPr>
                </a:tc>
                <a:tc vMerge="1">
                  <a:txBody>
                    <a:bodyPr/>
                    <a:lstStyle/>
                    <a:p>
                      <a:pPr algn="ctr"/>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5"/>
                  </a:ext>
                </a:extLst>
              </a:tr>
              <a:tr h="267695">
                <a:tc>
                  <a:txBody>
                    <a:bodyPr/>
                    <a:lstStyle/>
                    <a:p>
                      <a:pPr algn="ctr"/>
                      <a:r>
                        <a:rPr lang="en-US" sz="1200" b="0" smtClean="0">
                          <a:solidFill>
                            <a:schemeClr val="bg1"/>
                          </a:solidFill>
                        </a:rPr>
                        <a:t>ARMv4</a:t>
                      </a:r>
                      <a:endParaRPr lang="en-US" sz="1200" b="0">
                        <a:solidFill>
                          <a:schemeClr val="bg1"/>
                        </a:solidFill>
                      </a:endParaRPr>
                    </a:p>
                  </a:txBody>
                  <a:tcPr anchor="ctr">
                    <a:solidFill>
                      <a:srgbClr val="0070C0"/>
                    </a:solidFill>
                  </a:tcPr>
                </a:tc>
                <a:tc>
                  <a:txBody>
                    <a:bodyPr/>
                    <a:lstStyle/>
                    <a:p>
                      <a:pPr algn="ctr"/>
                      <a:r>
                        <a:rPr lang="en-US" sz="1200" dirty="0" smtClean="0"/>
                        <a:t>1996</a:t>
                      </a:r>
                      <a:endParaRPr lang="en-US" sz="1200" dirty="0"/>
                    </a:p>
                  </a:txBody>
                  <a:tcPr anchor="ctr">
                    <a:solidFill>
                      <a:srgbClr val="FFFFCC"/>
                    </a:solidFill>
                  </a:tcPr>
                </a:tc>
                <a:tc>
                  <a:txBody>
                    <a:bodyPr/>
                    <a:lstStyle/>
                    <a:p>
                      <a:endParaRPr lang="en-US" sz="1200"/>
                    </a:p>
                  </a:txBody>
                  <a:tcPr anchor="ctr">
                    <a:solidFill>
                      <a:srgbClr val="FFFFCC"/>
                    </a:solidFill>
                  </a:tcPr>
                </a:tc>
                <a:tc vMerge="1">
                  <a:txBody>
                    <a:bodyPr/>
                    <a:lstStyle/>
                    <a:p>
                      <a:endParaRPr lang="en-US"/>
                    </a:p>
                  </a:txBody>
                  <a:tcPr/>
                </a:tc>
                <a:tc vMerge="1">
                  <a:txBody>
                    <a:bodyPr/>
                    <a:lstStyle/>
                    <a:p>
                      <a:endParaRPr lang="en-US" sz="1200" dirty="0"/>
                    </a:p>
                  </a:txBody>
                  <a:tcPr anchor="ct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tc>
                  <a:txBody>
                    <a:bodyPr/>
                    <a:lstStyle/>
                    <a:p>
                      <a:endParaRPr lang="en-US" sz="1200"/>
                    </a:p>
                  </a:txBody>
                  <a:tcPr anchor="ctr">
                    <a:solidFill>
                      <a:schemeClr val="bg1"/>
                    </a:solidFill>
                  </a:tcPr>
                </a:tc>
                <a:extLst>
                  <a:ext uri="{0D108BD9-81ED-4DB2-BD59-A6C34878D82A}">
                    <a16:rowId xmlns:a16="http://schemas.microsoft.com/office/drawing/2014/main" val="10006"/>
                  </a:ext>
                </a:extLst>
              </a:tr>
              <a:tr h="267695">
                <a:tc rowSpan="2">
                  <a:txBody>
                    <a:bodyPr/>
                    <a:lstStyle/>
                    <a:p>
                      <a:pPr algn="ctr"/>
                      <a:r>
                        <a:rPr lang="en-US" sz="1200" b="0" dirty="0" err="1" smtClean="0">
                          <a:solidFill>
                            <a:schemeClr val="bg1"/>
                          </a:solidFill>
                        </a:rPr>
                        <a:t>ARMv5</a:t>
                      </a:r>
                      <a:endParaRPr lang="en-US" sz="1200" b="0" dirty="0">
                        <a:solidFill>
                          <a:schemeClr val="bg1"/>
                        </a:solidFill>
                      </a:endParaRPr>
                    </a:p>
                  </a:txBody>
                  <a:tcPr anchor="ctr">
                    <a:solidFill>
                      <a:srgbClr val="0070C0"/>
                    </a:solidFill>
                  </a:tcPr>
                </a:tc>
                <a:tc rowSpan="2">
                  <a:txBody>
                    <a:bodyPr/>
                    <a:lstStyle/>
                    <a:p>
                      <a:r>
                        <a:rPr lang="en-US" sz="1200" dirty="0" smtClean="0">
                          <a:solidFill>
                            <a:schemeClr val="bg1"/>
                          </a:solidFill>
                        </a:rPr>
                        <a:t>Year</a:t>
                      </a:r>
                      <a:endParaRPr lang="en-US" sz="1200" dirty="0">
                        <a:solidFill>
                          <a:schemeClr val="bg1"/>
                        </a:solidFill>
                      </a:endParaRPr>
                    </a:p>
                  </a:txBody>
                  <a:tcPr anchor="ctr">
                    <a:solidFill>
                      <a:srgbClr val="FFFFCC"/>
                    </a:solidFill>
                  </a:tcPr>
                </a:tc>
                <a:tc>
                  <a:txBody>
                    <a:bodyPr/>
                    <a:lstStyle/>
                    <a:p>
                      <a:pPr algn="ctr"/>
                      <a:r>
                        <a:rPr lang="en-US" sz="1200" b="1" dirty="0" smtClean="0"/>
                        <a:t>VFP(v1)</a:t>
                      </a:r>
                      <a:r>
                        <a:rPr lang="hu-HU" sz="1200" b="1" baseline="30000" dirty="0" smtClean="0"/>
                        <a:t>1</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sz="1200" dirty="0"/>
                    </a:p>
                  </a:txBody>
                  <a:tcPr anchor="ctr"/>
                </a:tc>
                <a:tc rowSpan="2">
                  <a:txBody>
                    <a:bodyPr/>
                    <a:lstStyle/>
                    <a:p>
                      <a:endParaRPr lang="en-US" sz="1200" dirty="0"/>
                    </a:p>
                  </a:txBody>
                  <a:tcPr anchor="ctr">
                    <a:solidFill>
                      <a:srgbClr val="F2F2F2"/>
                    </a:solidFill>
                  </a:tcPr>
                </a:tc>
                <a:tc rowSpan="2">
                  <a:txBody>
                    <a:bodyPr/>
                    <a:lstStyle/>
                    <a:p>
                      <a:pPr algn="ctr"/>
                      <a:r>
                        <a:rPr lang="hu-HU" sz="1200" b="0" dirty="0" smtClean="0">
                          <a:solidFill>
                            <a:srgbClr val="C00000"/>
                          </a:solidFill>
                        </a:rPr>
                        <a:t>FP register set</a:t>
                      </a:r>
                    </a:p>
                    <a:p>
                      <a:pPr algn="ctr"/>
                      <a:r>
                        <a:rPr lang="en-US" sz="1200" dirty="0" smtClean="0"/>
                        <a:t> </a:t>
                      </a:r>
                      <a:r>
                        <a:rPr lang="en-US" sz="1200" dirty="0" smtClean="0">
                          <a:solidFill>
                            <a:schemeClr val="tx1"/>
                          </a:solidFill>
                        </a:rPr>
                        <a:t>32x32/16x64</a:t>
                      </a:r>
                    </a:p>
                  </a:txBody>
                  <a:tcPr anchor="ctr">
                    <a:solidFill>
                      <a:schemeClr val="bg1">
                        <a:lumMod val="9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FP</a:t>
                      </a:r>
                      <a:r>
                        <a:rPr lang="hu-HU" sz="1200" dirty="0" smtClean="0"/>
                        <a:t> </a:t>
                      </a:r>
                      <a:r>
                        <a:rPr lang="en-US" sz="1200" dirty="0" smtClean="0"/>
                        <a:t>32/64</a:t>
                      </a:r>
                    </a:p>
                  </a:txBody>
                  <a:tcPr anchor="ctr">
                    <a:solidFill>
                      <a:schemeClr val="bg1">
                        <a:lumMod val="95000"/>
                      </a:schemeClr>
                    </a:solidFill>
                  </a:tcPr>
                </a:tc>
                <a:tc rowSpan="2">
                  <a:txBody>
                    <a:bodyPr/>
                    <a:lstStyle/>
                    <a:p>
                      <a:pPr algn="ctr"/>
                      <a:r>
                        <a:rPr lang="hu-HU" sz="1200" dirty="0" smtClean="0"/>
                        <a:t>FP 32/64</a:t>
                      </a:r>
                    </a:p>
                    <a:p>
                      <a:pPr algn="ctr"/>
                      <a:r>
                        <a:rPr lang="en-US" sz="1200" dirty="0" smtClean="0"/>
                        <a:t>Serially</a:t>
                      </a:r>
                      <a:r>
                        <a:rPr lang="hu-HU" sz="1200" dirty="0" smtClean="0"/>
                        <a:t> ex.</a:t>
                      </a:r>
                      <a:endParaRPr lang="en-US" sz="1200" dirty="0"/>
                    </a:p>
                  </a:txBody>
                  <a:tcPr anchor="ctr">
                    <a:solidFill>
                      <a:schemeClr val="bg1">
                        <a:lumMod val="95000"/>
                      </a:schemeClr>
                    </a:solidFill>
                  </a:tcPr>
                </a:tc>
                <a:extLst>
                  <a:ext uri="{0D108BD9-81ED-4DB2-BD59-A6C34878D82A}">
                    <a16:rowId xmlns:a16="http://schemas.microsoft.com/office/drawing/2014/main" val="10007"/>
                  </a:ext>
                </a:extLst>
              </a:tr>
              <a:tr h="267695">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VFP2</a:t>
                      </a:r>
                      <a:r>
                        <a:rPr lang="hu-HU" sz="1200" b="1" baseline="30000" dirty="0" smtClean="0"/>
                        <a:t>1</a:t>
                      </a:r>
                      <a:endParaRPr lang="en-US" sz="1200" b="1" baseline="30000" dirty="0" smtClean="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8"/>
                  </a:ext>
                </a:extLst>
              </a:tr>
              <a:tr h="446158">
                <a:tc>
                  <a:txBody>
                    <a:bodyPr/>
                    <a:lstStyle/>
                    <a:p>
                      <a:pPr algn="ctr"/>
                      <a:r>
                        <a:rPr lang="en-US" sz="1200" b="0" smtClean="0">
                          <a:solidFill>
                            <a:schemeClr val="bg1"/>
                          </a:solidFill>
                        </a:rPr>
                        <a:t>ARMv6</a:t>
                      </a:r>
                      <a:endParaRPr lang="en-US" sz="1200" b="0">
                        <a:solidFill>
                          <a:schemeClr val="bg1"/>
                        </a:solidFill>
                      </a:endParaRPr>
                    </a:p>
                  </a:txBody>
                  <a:tcPr anchor="ctr">
                    <a:solidFill>
                      <a:srgbClr val="0070C0"/>
                    </a:solidFill>
                  </a:tcPr>
                </a:tc>
                <a:tc>
                  <a:txBody>
                    <a:bodyPr/>
                    <a:lstStyle/>
                    <a:p>
                      <a:endParaRPr lang="en-US" dirty="0"/>
                    </a:p>
                  </a:txBody>
                  <a:tcPr anchor="ctr">
                    <a:solidFill>
                      <a:srgbClr val="FFFFCC"/>
                    </a:solidFill>
                  </a:tcPr>
                </a:tc>
                <a:tc>
                  <a:txBody>
                    <a:bodyPr/>
                    <a:lstStyle/>
                    <a:p>
                      <a:pPr algn="ctr"/>
                      <a:r>
                        <a:rPr lang="en-US" sz="1200" b="1" dirty="0" smtClean="0"/>
                        <a:t>SIMD</a:t>
                      </a:r>
                      <a:endParaRPr lang="en-US" sz="1200" b="1" dirty="0"/>
                    </a:p>
                  </a:txBody>
                  <a:tcPr anchor="ctr">
                    <a:solidFill>
                      <a:srgbClr val="FFFFCC"/>
                    </a:solidFill>
                  </a:tcPr>
                </a:tc>
                <a:tc vMerge="1">
                  <a:txBody>
                    <a:bodyPr/>
                    <a:lstStyle/>
                    <a:p>
                      <a:endParaRPr lang="en-US"/>
                    </a:p>
                  </a:txBody>
                  <a:tcPr/>
                </a:tc>
                <a:tc vMerge="1">
                  <a:txBody>
                    <a:bodyPr/>
                    <a:lstStyle/>
                    <a:p>
                      <a:endParaRPr lang="en-US" dirty="0"/>
                    </a:p>
                  </a:txBody>
                  <a:tcPr anchor="ct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tc>
                  <a:txBody>
                    <a:bodyPr/>
                    <a:lstStyle/>
                    <a:p>
                      <a:endParaRPr lang="en-US"/>
                    </a:p>
                  </a:txBody>
                  <a:tcPr anchor="ctr">
                    <a:solidFill>
                      <a:srgbClr val="FFFFAF"/>
                    </a:solidFill>
                  </a:tcPr>
                </a:tc>
                <a:extLst>
                  <a:ext uri="{0D108BD9-81ED-4DB2-BD59-A6C34878D82A}">
                    <a16:rowId xmlns:a16="http://schemas.microsoft.com/office/drawing/2014/main" val="10009"/>
                  </a:ext>
                </a:extLst>
              </a:tr>
              <a:tr h="387004">
                <a:tc rowSpan="3">
                  <a:txBody>
                    <a:bodyPr/>
                    <a:lstStyle/>
                    <a:p>
                      <a:pPr algn="ctr"/>
                      <a:r>
                        <a:rPr lang="en-US" sz="1200" b="0" smtClean="0">
                          <a:solidFill>
                            <a:schemeClr val="bg1"/>
                          </a:solidFill>
                        </a:rPr>
                        <a:t>ARMv7</a:t>
                      </a:r>
                      <a:endParaRPr lang="en-US" sz="1200" b="0">
                        <a:solidFill>
                          <a:schemeClr val="bg1"/>
                        </a:solidFill>
                      </a:endParaRPr>
                    </a:p>
                  </a:txBody>
                  <a:tcPr anchor="ctr">
                    <a:solidFill>
                      <a:srgbClr val="0070C0"/>
                    </a:solidFill>
                  </a:tcPr>
                </a:tc>
                <a:tc rowSpan="3">
                  <a:txBody>
                    <a:bodyPr/>
                    <a:lstStyle/>
                    <a:p>
                      <a:pPr algn="ctr"/>
                      <a:endParaRPr lang="en-US" sz="1200" dirty="0" smtClean="0"/>
                    </a:p>
                    <a:p>
                      <a:pPr algn="ctr"/>
                      <a:r>
                        <a:rPr lang="en-US" sz="1200" dirty="0" smtClean="0"/>
                        <a:t>2005</a:t>
                      </a:r>
                      <a:endParaRPr lang="en-US" sz="1200" dirty="0"/>
                    </a:p>
                    <a:p>
                      <a:pPr algn="ctr"/>
                      <a:endParaRPr lang="en-US" sz="1200" dirty="0"/>
                    </a:p>
                  </a:txBody>
                  <a:tcPr anchor="ctr">
                    <a:solidFill>
                      <a:srgbClr val="FFFFCC"/>
                    </a:solidFill>
                  </a:tcPr>
                </a:tc>
                <a:tc>
                  <a:txBody>
                    <a:bodyPr/>
                    <a:lstStyle/>
                    <a:p>
                      <a:pPr algn="ctr"/>
                      <a:r>
                        <a:rPr lang="en-US" sz="1200" b="1" dirty="0" smtClean="0"/>
                        <a:t>VFPv3</a:t>
                      </a:r>
                      <a:r>
                        <a:rPr lang="hu-HU" sz="1200" b="1" baseline="30000" dirty="0" smtClean="0"/>
                        <a:t>2</a:t>
                      </a:r>
                      <a:endParaRPr lang="en-US" sz="1200" b="1" baseline="30000" dirty="0" smtClean="0"/>
                    </a:p>
                  </a:txBody>
                  <a:tcPr anchor="ctr">
                    <a:solidFill>
                      <a:srgbClr val="FFFFCC"/>
                    </a:solidFill>
                  </a:tcPr>
                </a:tc>
                <a:tc vMerge="1">
                  <a:txBody>
                    <a:bodyPr/>
                    <a:lstStyle/>
                    <a:p>
                      <a:endParaRPr lang="en-US"/>
                    </a:p>
                  </a:txBody>
                  <a:tcPr/>
                </a:tc>
                <a:tc vMerge="1">
                  <a:txBody>
                    <a:bodyPr/>
                    <a:lstStyle/>
                    <a:p>
                      <a:endParaRPr lang="en-US"/>
                    </a:p>
                  </a:txBody>
                  <a:tcPr/>
                </a:tc>
                <a:tc rowSpan="2">
                  <a:txBody>
                    <a:bodyPr/>
                    <a:lstStyle/>
                    <a:p>
                      <a:endParaRPr lang="en-US" dirty="0"/>
                    </a:p>
                  </a:txBody>
                  <a:tcPr anchor="ctr">
                    <a:solidFill>
                      <a:srgbClr val="F2F2F2"/>
                    </a:solidFill>
                  </a:tcPr>
                </a:tc>
                <a:tc rowSpan="2">
                  <a:txBody>
                    <a:bodyPr/>
                    <a:lstStyle/>
                    <a:p>
                      <a:pPr algn="ctr"/>
                      <a:r>
                        <a:rPr lang="hu-HU" sz="1200" dirty="0" smtClean="0">
                          <a:solidFill>
                            <a:srgbClr val="C00000"/>
                          </a:solidFill>
                        </a:rPr>
                        <a:t>Adv. SIMD and FP register set</a:t>
                      </a:r>
                    </a:p>
                    <a:p>
                      <a:pPr algn="ctr"/>
                      <a:r>
                        <a:rPr lang="en-US" sz="1200" dirty="0" smtClean="0">
                          <a:solidFill>
                            <a:schemeClr val="tx1"/>
                          </a:solidFill>
                        </a:rPr>
                        <a:t>32x64</a:t>
                      </a:r>
                      <a:r>
                        <a:rPr lang="hu-HU" sz="1200" dirty="0" smtClean="0">
                          <a:solidFill>
                            <a:schemeClr val="tx1"/>
                          </a:solidFill>
                        </a:rPr>
                        <a:t> or 16X128</a:t>
                      </a:r>
                      <a:endParaRPr lang="en-US" sz="1200" dirty="0"/>
                    </a:p>
                  </a:txBody>
                  <a:tcPr anchor="c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smtClean="0">
                          <a:ln>
                            <a:noFill/>
                          </a:ln>
                          <a:solidFill>
                            <a:srgbClr val="000000"/>
                          </a:solidFill>
                          <a:effectLst/>
                          <a:uLnTx/>
                          <a:uFillTx/>
                          <a:latin typeface="+mn-lt"/>
                        </a:rPr>
                        <a:t>16</a:t>
                      </a:r>
                      <a:r>
                        <a:rPr kumimoji="0" lang="hu-HU" sz="1200" b="0" i="0" u="none" strike="noStrike" kern="1200" cap="none" spc="0" normalizeH="0" baseline="30000" noProof="0" dirty="0" smtClean="0">
                          <a:ln>
                            <a:noFill/>
                          </a:ln>
                          <a:solidFill>
                            <a:srgbClr val="000000"/>
                          </a:solidFill>
                          <a:effectLst/>
                          <a:uLnTx/>
                          <a:uFillTx/>
                          <a:latin typeface="+mn-lt"/>
                        </a:rPr>
                        <a:t>4</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rowSpan="2">
                  <a:txBody>
                    <a:bodyPr/>
                    <a:lstStyle/>
                    <a:p>
                      <a:pPr algn="ctr"/>
                      <a:r>
                        <a:rPr lang="hu-HU" sz="1200" dirty="0" smtClean="0"/>
                        <a:t>FP 16</a:t>
                      </a:r>
                      <a:r>
                        <a:rPr lang="hu-HU" sz="1200" baseline="30000" dirty="0" smtClean="0"/>
                        <a:t>4</a:t>
                      </a:r>
                      <a:r>
                        <a:rPr lang="hu-HU" sz="1200" dirty="0" smtClean="0"/>
                        <a:t>/32/64</a:t>
                      </a:r>
                    </a:p>
                    <a:p>
                      <a:pPr algn="ctr"/>
                      <a:r>
                        <a:rPr lang="en-US" sz="1200" dirty="0" smtClean="0"/>
                        <a:t>Serially</a:t>
                      </a:r>
                    </a:p>
                    <a:p>
                      <a:pPr algn="ctr"/>
                      <a:r>
                        <a:rPr lang="en-US" sz="1200" dirty="0" smtClean="0"/>
                        <a:t>executed</a:t>
                      </a:r>
                      <a:endParaRPr lang="en-US" sz="1200" dirty="0"/>
                    </a:p>
                  </a:txBody>
                  <a:tcPr anchor="ctr">
                    <a:solidFill>
                      <a:srgbClr val="F2F2F2"/>
                    </a:solidFill>
                  </a:tcPr>
                </a:tc>
                <a:extLst>
                  <a:ext uri="{0D108BD9-81ED-4DB2-BD59-A6C34878D82A}">
                    <a16:rowId xmlns:a16="http://schemas.microsoft.com/office/drawing/2014/main" val="10010"/>
                  </a:ext>
                </a:extLst>
              </a:tr>
              <a:tr h="416080">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VFPv4</a:t>
                      </a:r>
                      <a:r>
                        <a:rPr lang="hu-HU" sz="1200" b="1" baseline="30000" dirty="0" smtClean="0"/>
                        <a:t>2,3,4</a:t>
                      </a:r>
                      <a:endParaRPr lang="en-US" sz="1200" b="1" baseline="30000" dirty="0"/>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a:t>
                      </a:r>
                      <a:r>
                        <a:rPr kumimoji="0" lang="hu-HU" sz="1200" b="0" i="0" u="none" strike="noStrike" kern="1200" cap="none" spc="0" normalizeH="0" baseline="0" noProof="0" dirty="0" smtClean="0">
                          <a:ln>
                            <a:noFill/>
                          </a:ln>
                          <a:solidFill>
                            <a:srgbClr val="000000"/>
                          </a:solidFill>
                          <a:effectLst/>
                          <a:uLnTx/>
                          <a:uFillTx/>
                          <a:latin typeface="+mn-lt"/>
                        </a:rPr>
                        <a:t> </a:t>
                      </a:r>
                      <a:r>
                        <a:rPr kumimoji="0" lang="en-US" sz="1200" b="0" i="0" u="none" strike="noStrike" kern="1200" cap="none" spc="0" normalizeH="0" baseline="0" noProof="0" dirty="0" err="1" smtClean="0">
                          <a:ln>
                            <a:noFill/>
                          </a:ln>
                          <a:solidFill>
                            <a:srgbClr val="000000"/>
                          </a:solidFill>
                          <a:effectLst/>
                          <a:uLnTx/>
                          <a:uFillTx/>
                          <a:latin typeface="+mn-lt"/>
                        </a:rPr>
                        <a:t>FMA</a:t>
                      </a:r>
                      <a:endParaRPr kumimoji="0" lang="en-US" sz="1200" b="0" i="0" u="none" strike="noStrike" kern="1200" cap="none" spc="0" normalizeH="0" baseline="0" noProof="0" dirty="0" smtClean="0">
                        <a:ln>
                          <a:noFill/>
                        </a:ln>
                        <a:solidFill>
                          <a:srgbClr val="000000"/>
                        </a:solidFill>
                        <a:effectLst/>
                        <a:uLnTx/>
                        <a:uFillTx/>
                        <a:latin typeface="+mn-lt"/>
                      </a:endParaRPr>
                    </a:p>
                  </a:txBody>
                  <a:tcPr anchor="ctr">
                    <a:solidFill>
                      <a:srgbClr val="F2F2F2"/>
                    </a:solidFill>
                  </a:tcPr>
                </a:tc>
                <a:tc vMerge="1">
                  <a:txBody>
                    <a:bodyPr/>
                    <a:lstStyle/>
                    <a:p>
                      <a:endParaRPr lang="en-US"/>
                    </a:p>
                  </a:txBody>
                  <a:tcPr/>
                </a:tc>
                <a:extLst>
                  <a:ext uri="{0D108BD9-81ED-4DB2-BD59-A6C34878D82A}">
                    <a16:rowId xmlns:a16="http://schemas.microsoft.com/office/drawing/2014/main" val="10011"/>
                  </a:ext>
                </a:extLst>
              </a:tr>
              <a:tr h="803084">
                <a:tc vMerge="1">
                  <a:txBody>
                    <a:bodyPr/>
                    <a:lstStyle/>
                    <a:p>
                      <a:endParaRPr lang="en-US"/>
                    </a:p>
                  </a:txBody>
                  <a:tcPr/>
                </a:tc>
                <a:tc vMerge="1">
                  <a:txBody>
                    <a:bodyPr/>
                    <a:lstStyle/>
                    <a:p>
                      <a:endParaRPr lang="en-US"/>
                    </a:p>
                  </a:txBody>
                  <a:tcPr/>
                </a:tc>
                <a:tc>
                  <a:txBody>
                    <a:bodyPr/>
                    <a:lstStyle/>
                    <a:p>
                      <a:pPr algn="ctr">
                        <a:spcAft>
                          <a:spcPts val="200"/>
                        </a:spcAft>
                      </a:pPr>
                      <a:r>
                        <a:rPr lang="en-US" sz="1200" b="1" dirty="0" smtClean="0"/>
                        <a:t>Adv. SIMD</a:t>
                      </a:r>
                      <a:endParaRPr lang="hu-HU" sz="1200" b="1" dirty="0" smtClean="0"/>
                    </a:p>
                    <a:p>
                      <a:pPr algn="ctr">
                        <a:spcAft>
                          <a:spcPts val="200"/>
                        </a:spcAft>
                      </a:pPr>
                      <a:r>
                        <a:rPr lang="hu-HU" sz="1200" b="1" dirty="0" smtClean="0"/>
                        <a:t>(NEON)</a:t>
                      </a:r>
                      <a:r>
                        <a:rPr lang="hu-HU" sz="1200" b="1" baseline="30000" dirty="0" smtClean="0"/>
                        <a:t>4,5</a:t>
                      </a:r>
                    </a:p>
                  </a:txBody>
                  <a:tcPr anchor="ctr"/>
                </a:tc>
                <a:tc vMerge="1">
                  <a:txBody>
                    <a:bodyPr/>
                    <a:lstStyle/>
                    <a:p>
                      <a:endParaRPr lang="en-US"/>
                    </a:p>
                  </a:txBody>
                  <a:tcPr/>
                </a:tc>
                <a:tc vMerge="1">
                  <a:txBody>
                    <a:bodyPr/>
                    <a:lstStyle/>
                    <a:p>
                      <a:endParaRPr lang="en-US"/>
                    </a:p>
                  </a:txBody>
                  <a:tcPr/>
                </a:tc>
                <a:tc>
                  <a:txBody>
                    <a:bodyPr/>
                    <a:lstStyle/>
                    <a:p>
                      <a:pPr algn="ctr"/>
                      <a:endParaRPr lang="en-US" sz="1200"/>
                    </a:p>
                  </a:txBody>
                  <a:tcPr anchor="ctr">
                    <a:solidFill>
                      <a:srgbClr val="CCE9AD"/>
                    </a:solidFill>
                  </a:tcPr>
                </a:tc>
                <a:tc>
                  <a:txBody>
                    <a:bodyPr/>
                    <a:lstStyle/>
                    <a:p>
                      <a:pPr algn="ctr"/>
                      <a:r>
                        <a:rPr lang="en-US" sz="1200" dirty="0" smtClean="0">
                          <a:solidFill>
                            <a:schemeClr val="tx1"/>
                          </a:solidFill>
                        </a:rPr>
                        <a:t>32x64</a:t>
                      </a:r>
                      <a:r>
                        <a:rPr lang="hu-HU" sz="1200" dirty="0" smtClean="0">
                          <a:solidFill>
                            <a:schemeClr val="tx1"/>
                          </a:solidFill>
                        </a:rPr>
                        <a:t> or</a:t>
                      </a:r>
                      <a:r>
                        <a:rPr lang="en-US" sz="1200" dirty="0" smtClean="0">
                          <a:solidFill>
                            <a:schemeClr val="tx1"/>
                          </a:solidFill>
                        </a:rPr>
                        <a:t>16x128</a:t>
                      </a:r>
                      <a:endParaRPr lang="en-US" sz="1200" dirty="0">
                        <a:solidFill>
                          <a:schemeClr val="tx1"/>
                        </a:solidFill>
                      </a:endParaRPr>
                    </a:p>
                  </a:txBody>
                  <a:tcPr anchor="ctr">
                    <a:solidFill>
                      <a:srgbClr val="CCE9AD"/>
                    </a:solidFill>
                  </a:tcPr>
                </a:tc>
                <a:tc>
                  <a:txBody>
                    <a:bodyPr/>
                    <a:lstStyle/>
                    <a:p>
                      <a:pPr algn="ctr"/>
                      <a:endParaRPr lang="en-US" sz="1200" dirty="0"/>
                    </a:p>
                  </a:txBody>
                  <a:tcPr anchor="ctr">
                    <a:solidFill>
                      <a:srgbClr val="CCE9AD"/>
                    </a:solidFill>
                  </a:tcPr>
                </a:tc>
                <a:tc>
                  <a:txBody>
                    <a:bodyPr/>
                    <a:lstStyle/>
                    <a:p>
                      <a:pPr algn="ctr"/>
                      <a:r>
                        <a:rPr lang="en-US" sz="1200" dirty="0" smtClean="0"/>
                        <a:t>64/128-bit wide</a:t>
                      </a:r>
                    </a:p>
                    <a:p>
                      <a:pPr algn="ctr"/>
                      <a:r>
                        <a:rPr lang="en-US" sz="1200" dirty="0" smtClean="0"/>
                        <a:t>FX 8/16/32/64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rPr>
                        <a:t>FP </a:t>
                      </a:r>
                      <a:r>
                        <a:rPr kumimoji="0" lang="hu-HU" sz="1200" b="0" i="0" u="none" strike="noStrike" kern="1200" cap="none" spc="0" normalizeH="0" baseline="0" noProof="0" dirty="0" smtClean="0">
                          <a:ln>
                            <a:noFill/>
                          </a:ln>
                          <a:solidFill>
                            <a:srgbClr val="000000"/>
                          </a:solidFill>
                          <a:effectLst/>
                          <a:uLnTx/>
                          <a:uFillTx/>
                          <a:latin typeface="+mn-lt"/>
                        </a:rPr>
                        <a:t>1</a:t>
                      </a:r>
                      <a:r>
                        <a:rPr kumimoji="0" lang="en-US" sz="1200" b="0" i="0" u="none" strike="noStrike" kern="1200" cap="none" spc="0" normalizeH="0" baseline="0" noProof="0" dirty="0" smtClean="0">
                          <a:ln>
                            <a:noFill/>
                          </a:ln>
                          <a:solidFill>
                            <a:srgbClr val="000000"/>
                          </a:solidFill>
                          <a:effectLst/>
                          <a:uLnTx/>
                          <a:uFillTx/>
                          <a:latin typeface="+mn-lt"/>
                        </a:rPr>
                        <a:t>6</a:t>
                      </a:r>
                      <a:r>
                        <a:rPr kumimoji="0" lang="hu-HU" sz="1200" b="0" i="0" u="none" strike="noStrike" kern="1200" cap="none" spc="0" normalizeH="0" baseline="30000" noProof="0" dirty="0" smtClean="0">
                          <a:ln>
                            <a:noFill/>
                          </a:ln>
                          <a:solidFill>
                            <a:srgbClr val="000000"/>
                          </a:solidFill>
                          <a:effectLst/>
                          <a:uLnTx/>
                          <a:uFillTx/>
                          <a:latin typeface="+mn-lt"/>
                        </a:rPr>
                        <a:t>5</a:t>
                      </a:r>
                      <a:r>
                        <a:rPr kumimoji="0" lang="en-US" sz="1200" b="0" i="0" u="none" strike="noStrike" kern="1200" cap="none" spc="0" normalizeH="0" baseline="0" noProof="0" dirty="0" smtClean="0">
                          <a:ln>
                            <a:noFill/>
                          </a:ln>
                          <a:solidFill>
                            <a:srgbClr val="000000"/>
                          </a:solidFill>
                          <a:effectLst/>
                          <a:uLnTx/>
                          <a:uFillTx/>
                          <a:latin typeface="+mn-lt"/>
                        </a:rPr>
                        <a:t>/32</a:t>
                      </a:r>
                      <a:r>
                        <a:rPr kumimoji="0" lang="hu-HU" sz="1200" b="0" i="0" u="none" strike="noStrike" kern="1200" cap="none" spc="0" normalizeH="0" baseline="0" noProof="0" dirty="0" smtClean="0">
                          <a:ln>
                            <a:noFill/>
                          </a:ln>
                          <a:solidFill>
                            <a:srgbClr val="000000"/>
                          </a:solidFill>
                          <a:effectLst/>
                          <a:uLnTx/>
                          <a:uFillTx/>
                          <a:latin typeface="+mn-lt"/>
                        </a:rPr>
                        <a:t>/64</a:t>
                      </a:r>
                      <a:r>
                        <a:rPr kumimoji="0" lang="en-US" sz="1200" b="0" i="0" u="none" strike="noStrike" kern="1200" cap="none" spc="0" normalizeH="0" baseline="0" noProof="0" dirty="0" smtClean="0">
                          <a:ln>
                            <a:noFill/>
                          </a:ln>
                          <a:solidFill>
                            <a:srgbClr val="000000"/>
                          </a:solidFill>
                          <a:effectLst/>
                          <a:uLnTx/>
                          <a:uFillTx/>
                          <a:latin typeface="+mn-lt"/>
                        </a:rPr>
                        <a:t> </a:t>
                      </a:r>
                      <a:r>
                        <a:rPr kumimoji="0" lang="hu-HU" sz="1200" b="0" i="0" u="none" strike="noStrike" kern="1200" cap="none" spc="0" normalizeH="0" baseline="0" noProof="0" dirty="0" smtClean="0">
                          <a:ln>
                            <a:noFill/>
                          </a:ln>
                          <a:solidFill>
                            <a:srgbClr val="000000"/>
                          </a:solidFill>
                          <a:effectLst/>
                          <a:uLnTx/>
                          <a:uFillTx/>
                          <a:latin typeface="+mn-lt"/>
                        </a:rPr>
                        <a:t>+FMA</a:t>
                      </a:r>
                      <a:r>
                        <a:rPr kumimoji="0" lang="hu-HU" sz="1200" b="0" i="0" u="none" strike="noStrike" kern="1200" cap="none" spc="0" normalizeH="0" baseline="30000" noProof="0" dirty="0" smtClean="0">
                          <a:ln>
                            <a:noFill/>
                          </a:ln>
                          <a:solidFill>
                            <a:srgbClr val="000000"/>
                          </a:solidFill>
                          <a:effectLst/>
                          <a:uLnTx/>
                          <a:uFillTx/>
                          <a:latin typeface="+mn-lt"/>
                        </a:rPr>
                        <a:t>5</a:t>
                      </a:r>
                      <a:endParaRPr lang="en-US" sz="1200" baseline="30000" dirty="0" smtClean="0"/>
                    </a:p>
                  </a:txBody>
                  <a:tcPr anchor="ctr">
                    <a:solidFill>
                      <a:srgbClr val="CCE9AD"/>
                    </a:solidFill>
                  </a:tcPr>
                </a:tc>
                <a:extLst>
                  <a:ext uri="{0D108BD9-81ED-4DB2-BD59-A6C34878D82A}">
                    <a16:rowId xmlns:a16="http://schemas.microsoft.com/office/drawing/2014/main" val="10012"/>
                  </a:ext>
                </a:extLst>
              </a:tr>
              <a:tr h="468560">
                <a:tc rowSpan="2">
                  <a:txBody>
                    <a:bodyPr/>
                    <a:lstStyle/>
                    <a:p>
                      <a:pPr algn="ctr"/>
                      <a:r>
                        <a:rPr lang="en-US" sz="1200" b="0" smtClean="0">
                          <a:solidFill>
                            <a:schemeClr val="bg1"/>
                          </a:solidFill>
                        </a:rPr>
                        <a:t>ARMv8</a:t>
                      </a:r>
                      <a:endParaRPr lang="en-US" sz="1200" b="0">
                        <a:solidFill>
                          <a:schemeClr val="bg1"/>
                        </a:solidFill>
                      </a:endParaRPr>
                    </a:p>
                  </a:txBody>
                  <a:tcPr anchor="ctr">
                    <a:solidFill>
                      <a:srgbClr val="0070C0"/>
                    </a:solidFill>
                  </a:tcPr>
                </a:tc>
                <a:tc rowSpan="2">
                  <a:txBody>
                    <a:bodyPr/>
                    <a:lstStyle/>
                    <a:p>
                      <a:pPr algn="ctr"/>
                      <a:r>
                        <a:rPr lang="en-US" sz="1200" dirty="0" smtClean="0"/>
                        <a:t>2012</a:t>
                      </a:r>
                      <a:endParaRPr lang="en-US" sz="1200" dirty="0"/>
                    </a:p>
                  </a:txBody>
                  <a:tcPr anchor="ctr">
                    <a:solidFill>
                      <a:srgbClr val="FFFFCC"/>
                    </a:solidFill>
                  </a:tcPr>
                </a:tc>
                <a:tc>
                  <a:txBody>
                    <a:bodyPr/>
                    <a:lstStyle/>
                    <a:p>
                      <a:pPr algn="ctr"/>
                      <a:r>
                        <a:rPr lang="en-US" sz="1200" b="1" dirty="0" smtClean="0"/>
                        <a:t>AArch32</a:t>
                      </a:r>
                      <a:endParaRPr lang="en-US" sz="1200" b="1" dirty="0"/>
                    </a:p>
                  </a:txBody>
                  <a:tcPr anchor="ctr">
                    <a:solidFill>
                      <a:srgbClr val="FFFFCC"/>
                    </a:solidFill>
                  </a:tcPr>
                </a:tc>
                <a:tc rowSpan="2">
                  <a:txBody>
                    <a:bodyPr/>
                    <a:lstStyle/>
                    <a:p>
                      <a:pPr algn="ctr"/>
                      <a:r>
                        <a:rPr lang="en-US" sz="1200" smtClean="0"/>
                        <a:t>31x64</a:t>
                      </a:r>
                      <a:endParaRPr lang="en-US" sz="1200"/>
                    </a:p>
                  </a:txBody>
                  <a:tcPr anchor="ctr">
                    <a:solidFill>
                      <a:srgbClr val="C9F5FF"/>
                    </a:solidFill>
                  </a:tcPr>
                </a:tc>
                <a:tc rowSpan="2">
                  <a:txBody>
                    <a:bodyPr/>
                    <a:lstStyle/>
                    <a:p>
                      <a:pPr algn="ctr"/>
                      <a:r>
                        <a:rPr lang="en-US" sz="1200" smtClean="0"/>
                        <a:t>FX32/64</a:t>
                      </a:r>
                      <a:endParaRPr lang="en-US" sz="1200"/>
                    </a:p>
                  </a:txBody>
                  <a:tcPr anchor="ctr">
                    <a:solidFill>
                      <a:srgbClr val="C9F5FF"/>
                    </a:solidFill>
                  </a:tcPr>
                </a:tc>
                <a:tc>
                  <a:txBody>
                    <a:bodyPr/>
                    <a:lstStyle/>
                    <a:p>
                      <a:pPr algn="ctr"/>
                      <a:r>
                        <a:rPr lang="en-US" sz="1200" dirty="0" smtClean="0"/>
                        <a:t>32-bit</a:t>
                      </a:r>
                      <a:r>
                        <a:rPr lang="hu-HU" sz="1200" dirty="0" smtClean="0"/>
                        <a:t> </a:t>
                      </a:r>
                      <a:r>
                        <a:rPr lang="en-US" sz="1200" dirty="0" smtClean="0"/>
                        <a:t>w</a:t>
                      </a:r>
                      <a:r>
                        <a:rPr lang="hu-HU" sz="1200" dirty="0" smtClean="0"/>
                        <a:t>ide</a:t>
                      </a:r>
                      <a:r>
                        <a:rPr lang="en-US" sz="1200" dirty="0" smtClean="0"/>
                        <a:t> FX8/16</a:t>
                      </a:r>
                      <a:endParaRPr lang="en-US" sz="1200" dirty="0"/>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32x64</a:t>
                      </a:r>
                      <a:r>
                        <a:rPr lang="hu-HU" sz="1200" kern="120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16x128</a:t>
                      </a:r>
                      <a:endParaRPr lang="en-US" sz="1200" kern="1200" dirty="0">
                        <a:solidFill>
                          <a:schemeClr val="tx1"/>
                        </a:solidFill>
                        <a:latin typeface="+mn-lt"/>
                        <a:ea typeface="+mn-ea"/>
                        <a:cs typeface="+mn-cs"/>
                      </a:endParaRPr>
                    </a:p>
                  </a:txBody>
                  <a:tcPr anchor="ctr">
                    <a:solidFill>
                      <a:srgbClr val="3BDAFF"/>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FP</a:t>
                      </a:r>
                      <a:endParaRPr lang="hu-HU" sz="1200" kern="1200" dirty="0" smtClean="0">
                        <a:solidFill>
                          <a:schemeClr val="tx1"/>
                        </a:solidFill>
                        <a:latin typeface="+mn-lt"/>
                        <a:ea typeface="+mn-ea"/>
                        <a:cs typeface="+mn-cs"/>
                      </a:endParaRPr>
                    </a:p>
                    <a:p>
                      <a:pPr marL="0" algn="ctr" defTabSz="914400" rtl="0" eaLnBrk="1" latinLnBrk="0" hangingPunct="1"/>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3BDAFF"/>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3BDAFF"/>
                    </a:solidFill>
                  </a:tcPr>
                </a:tc>
                <a:extLst>
                  <a:ext uri="{0D108BD9-81ED-4DB2-BD59-A6C34878D82A}">
                    <a16:rowId xmlns:a16="http://schemas.microsoft.com/office/drawing/2014/main" val="10013"/>
                  </a:ext>
                </a:extLst>
              </a:tr>
              <a:tr h="675075">
                <a:tc vMerge="1">
                  <a:txBody>
                    <a:bodyPr/>
                    <a:lstStyle/>
                    <a:p>
                      <a:endParaRPr lang="en-US"/>
                    </a:p>
                  </a:txBody>
                  <a:tcPr/>
                </a:tc>
                <a:tc vMerge="1">
                  <a:txBody>
                    <a:bodyPr/>
                    <a:lstStyle/>
                    <a:p>
                      <a:endParaRPr lang="en-US"/>
                    </a:p>
                  </a:txBody>
                  <a:tcPr/>
                </a:tc>
                <a:tc>
                  <a:txBody>
                    <a:bodyPr/>
                    <a:lstStyle/>
                    <a:p>
                      <a:pPr algn="ctr"/>
                      <a:r>
                        <a:rPr lang="en-US" sz="1200" b="1" dirty="0" smtClean="0"/>
                        <a:t>AArch64</a:t>
                      </a:r>
                      <a:endParaRPr lang="en-US" sz="1200" b="1" dirty="0"/>
                    </a:p>
                  </a:txBody>
                  <a:tcPr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n-lt"/>
                          <a:ea typeface="+mn-ea"/>
                          <a:cs typeface="+mn-cs"/>
                        </a:rPr>
                        <a:t>64-bit</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 </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w</a:t>
                      </a:r>
                      <a:r>
                        <a:rPr kumimoji="0" lang="hu-HU" sz="1200" b="0" i="0" u="none" strike="noStrike" kern="1200" cap="none" spc="0" normalizeH="0" baseline="0" noProof="0" dirty="0" smtClean="0">
                          <a:ln>
                            <a:noFill/>
                          </a:ln>
                          <a:solidFill>
                            <a:srgbClr val="000000"/>
                          </a:solidFill>
                          <a:effectLst/>
                          <a:uLnTx/>
                          <a:uFillTx/>
                          <a:latin typeface="+mn-lt"/>
                          <a:ea typeface="+mn-ea"/>
                          <a:cs typeface="+mn-cs"/>
                        </a:rPr>
                        <a:t>ide</a:t>
                      </a:r>
                      <a:r>
                        <a:rPr kumimoji="0" lang="en-US" sz="1200" b="0" i="0" u="none" strike="noStrike" kern="1200" cap="none" spc="0" normalizeH="0" baseline="0" noProof="0" dirty="0" smtClean="0">
                          <a:ln>
                            <a:noFill/>
                          </a:ln>
                          <a:solidFill>
                            <a:srgbClr val="000000"/>
                          </a:solidFill>
                          <a:effectLst/>
                          <a:uLnTx/>
                          <a:uFillTx/>
                          <a:latin typeface="+mn-lt"/>
                          <a:ea typeface="+mn-ea"/>
                          <a:cs typeface="+mn-cs"/>
                        </a:rPr>
                        <a:t> FX8/16/32</a:t>
                      </a: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txBody>
                  <a:tcPr anchor="ctr">
                    <a:solidFill>
                      <a:srgbClr val="FFCDDE"/>
                    </a:solidFill>
                  </a:tcPr>
                </a:tc>
                <a:tc>
                  <a:txBody>
                    <a:bodyPr/>
                    <a:lstStyle/>
                    <a:p>
                      <a:pPr marL="0" algn="ctr" defTabSz="914400" rtl="0" eaLnBrk="1" latinLnBrk="0" hangingPunct="1"/>
                      <a:r>
                        <a:rPr lang="hu-HU" sz="1200" kern="1200" dirty="0" smtClean="0">
                          <a:solidFill>
                            <a:srgbClr val="C00000"/>
                          </a:solidFill>
                          <a:latin typeface="+mn-lt"/>
                          <a:ea typeface="+mn-ea"/>
                          <a:cs typeface="+mn-cs"/>
                        </a:rPr>
                        <a:t>SIMD and FP</a:t>
                      </a:r>
                    </a:p>
                    <a:p>
                      <a:pPr marL="0" algn="ctr" defTabSz="914400" rtl="0" eaLnBrk="1" latinLnBrk="0" hangingPunct="1"/>
                      <a:r>
                        <a:rPr lang="hu-HU" sz="1200" kern="1200" dirty="0" smtClean="0">
                          <a:solidFill>
                            <a:srgbClr val="C00000"/>
                          </a:solidFill>
                          <a:latin typeface="+mn-lt"/>
                          <a:ea typeface="+mn-ea"/>
                          <a:cs typeface="+mn-cs"/>
                        </a:rPr>
                        <a:t>register set</a:t>
                      </a:r>
                    </a:p>
                    <a:p>
                      <a:pPr marL="0" algn="ctr" defTabSz="914400" rtl="0" eaLnBrk="1" latinLnBrk="0" hangingPunct="1"/>
                      <a:r>
                        <a:rPr lang="en-US" sz="1200" kern="1200" dirty="0" smtClean="0">
                          <a:solidFill>
                            <a:schemeClr val="tx1"/>
                          </a:solidFill>
                          <a:latin typeface="+mn-lt"/>
                          <a:ea typeface="+mn-ea"/>
                          <a:cs typeface="+mn-cs"/>
                        </a:rPr>
                        <a:t>32x128</a:t>
                      </a:r>
                      <a:endParaRPr lang="en-US" sz="1200" kern="1200" dirty="0">
                        <a:solidFill>
                          <a:schemeClr val="tx1"/>
                        </a:solidFill>
                        <a:latin typeface="+mn-lt"/>
                        <a:ea typeface="+mn-ea"/>
                        <a:cs typeface="+mn-cs"/>
                      </a:endParaRPr>
                    </a:p>
                  </a:txBody>
                  <a:tcPr anchor="ctr">
                    <a:solidFill>
                      <a:srgbClr val="FFCDDE"/>
                    </a:solidFill>
                  </a:tcPr>
                </a:tc>
                <a:tc>
                  <a:txBody>
                    <a:bodyPr/>
                    <a:lstStyle/>
                    <a:p>
                      <a:pPr marL="0" algn="ctr" defTabSz="914400" rtl="0" eaLnBrk="1" latinLnBrk="0" hangingPunct="1"/>
                      <a:r>
                        <a:rPr lang="en-US" sz="1200" kern="1200" dirty="0" smtClean="0">
                          <a:solidFill>
                            <a:schemeClr val="tx1"/>
                          </a:solidFill>
                          <a:latin typeface="+mn-lt"/>
                          <a:ea typeface="+mn-ea"/>
                          <a:cs typeface="+mn-cs"/>
                        </a:rPr>
                        <a:t>FX 8/…/64 </a:t>
                      </a:r>
                    </a:p>
                    <a:p>
                      <a:pPr marL="0" algn="ctr" defTabSz="914400" rtl="0" eaLnBrk="1" latinLnBrk="0" hangingPunct="1"/>
                      <a:r>
                        <a:rPr lang="en-US" sz="1200" kern="1200" dirty="0" smtClean="0">
                          <a:solidFill>
                            <a:schemeClr val="tx1"/>
                          </a:solidFill>
                          <a:latin typeface="+mn-lt"/>
                          <a:ea typeface="+mn-ea"/>
                          <a:cs typeface="+mn-cs"/>
                        </a:rPr>
                        <a:t>FP </a:t>
                      </a:r>
                      <a:r>
                        <a:rPr lang="hu-HU" sz="1200" kern="1200" dirty="0" smtClean="0">
                          <a:solidFill>
                            <a:schemeClr val="tx1"/>
                          </a:solidFill>
                          <a:latin typeface="+mn-lt"/>
                          <a:ea typeface="+mn-ea"/>
                          <a:cs typeface="+mn-cs"/>
                        </a:rPr>
                        <a:t>16</a:t>
                      </a:r>
                      <a:r>
                        <a:rPr lang="hu-HU" sz="1200" kern="1200" baseline="30000" dirty="0" smtClean="0">
                          <a:solidFill>
                            <a:schemeClr val="tx1"/>
                          </a:solidFill>
                          <a:latin typeface="+mn-lt"/>
                          <a:ea typeface="+mn-ea"/>
                          <a:cs typeface="+mn-cs"/>
                        </a:rPr>
                        <a:t>4</a:t>
                      </a:r>
                      <a:r>
                        <a:rPr lang="hu-HU"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32/64</a:t>
                      </a:r>
                      <a:endParaRPr lang="en-US" sz="1200" kern="1200" dirty="0">
                        <a:solidFill>
                          <a:schemeClr val="tx1"/>
                        </a:solidFill>
                        <a:latin typeface="+mn-lt"/>
                        <a:ea typeface="+mn-ea"/>
                        <a:cs typeface="+mn-cs"/>
                      </a:endParaRPr>
                    </a:p>
                  </a:txBody>
                  <a:tcPr anchor="ctr">
                    <a:solidFill>
                      <a:srgbClr val="FFCDDE"/>
                    </a:solidFill>
                  </a:tcPr>
                </a:tc>
                <a:tc>
                  <a:txBody>
                    <a:bodyPr/>
                    <a:lstStyle/>
                    <a:p>
                      <a:pPr algn="ctr"/>
                      <a:r>
                        <a:rPr lang="en-US" sz="1200" dirty="0" smtClean="0"/>
                        <a:t>As for </a:t>
                      </a:r>
                      <a:r>
                        <a:rPr lang="en-US" sz="1200" dirty="0" err="1" smtClean="0"/>
                        <a:t>ARMv7</a:t>
                      </a:r>
                      <a:endParaRPr lang="en-US" sz="1200" dirty="0" smtClean="0"/>
                    </a:p>
                    <a:p>
                      <a:pPr algn="ctr"/>
                      <a:r>
                        <a:rPr lang="en-US" sz="1200" dirty="0" smtClean="0"/>
                        <a:t>Adv. </a:t>
                      </a:r>
                      <a:r>
                        <a:rPr lang="en-US" sz="1200" dirty="0" err="1" smtClean="0"/>
                        <a:t>SIMD</a:t>
                      </a:r>
                      <a:endParaRPr lang="en-US" sz="1200" dirty="0" smtClean="0"/>
                    </a:p>
                  </a:txBody>
                  <a:tcPr anchor="ctr">
                    <a:solidFill>
                      <a:srgbClr val="FFCDDE"/>
                    </a:solidFill>
                  </a:tcPr>
                </a:tc>
                <a:extLst>
                  <a:ext uri="{0D108BD9-81ED-4DB2-BD59-A6C34878D82A}">
                    <a16:rowId xmlns:a16="http://schemas.microsoft.com/office/drawing/2014/main" val="10014"/>
                  </a:ext>
                </a:extLst>
              </a:tr>
            </a:tbl>
          </a:graphicData>
        </a:graphic>
      </p:graphicFrame>
      <p:sp>
        <p:nvSpPr>
          <p:cNvPr id="13"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10</a:t>
            </a:r>
            <a:r>
              <a:rPr lang="hu-HU" dirty="0">
                <a:solidFill>
                  <a:srgbClr val="FFFFFF"/>
                </a:solidFill>
              </a:rPr>
              <a:t>)</a:t>
            </a:r>
            <a:endParaRPr lang="en-US" dirty="0">
              <a:solidFill>
                <a:srgbClr val="FFFFFF"/>
              </a:solidFill>
            </a:endParaRPr>
          </a:p>
        </p:txBody>
      </p:sp>
      <p:sp>
        <p:nvSpPr>
          <p:cNvPr id="2" name="Rectangle 1"/>
          <p:cNvSpPr/>
          <p:nvPr/>
        </p:nvSpPr>
        <p:spPr bwMode="auto">
          <a:xfrm>
            <a:off x="5140757" y="1088740"/>
            <a:ext cx="3989794" cy="5715635"/>
          </a:xfrm>
          <a:prstGeom prst="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 name="Text Box 4"/>
          <p:cNvSpPr txBox="1">
            <a:spLocks noChangeArrowheads="1"/>
          </p:cNvSpPr>
          <p:nvPr/>
        </p:nvSpPr>
        <p:spPr bwMode="auto">
          <a:xfrm>
            <a:off x="72461" y="506706"/>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Secondary register set based FP and </a:t>
            </a:r>
            <a:r>
              <a:rPr lang="en-US" altLang="en-US" sz="1800" dirty="0" err="1" smtClean="0">
                <a:solidFill>
                  <a:srgbClr val="2D2D8A"/>
                </a:solidFill>
              </a:rPr>
              <a:t>SIMD</a:t>
            </a:r>
            <a:r>
              <a:rPr lang="en-US" altLang="en-US" sz="1800" dirty="0" smtClean="0">
                <a:solidFill>
                  <a:srgbClr val="2D2D8A"/>
                </a:solidFill>
              </a:rPr>
              <a:t> extensions -2</a:t>
            </a:r>
            <a:endParaRPr lang="en-US" altLang="en-US" sz="1800" dirty="0">
              <a:solidFill>
                <a:srgbClr val="2D2D8A"/>
              </a:solidFill>
            </a:endParaRPr>
          </a:p>
        </p:txBody>
      </p:sp>
    </p:spTree>
    <p:extLst>
      <p:ext uri="{BB962C8B-B14F-4D97-AF65-F5344CB8AC3E}">
        <p14:creationId xmlns:p14="http://schemas.microsoft.com/office/powerpoint/2010/main" val="205634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76400"/>
            <a:ext cx="7359650"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a:solidFill>
                  <a:srgbClr val="FFFFFF"/>
                </a:solidFill>
              </a:rPr>
              <a:t>1</a:t>
            </a:r>
            <a:r>
              <a:rPr lang="hu-HU" sz="1900" smtClean="0">
                <a:solidFill>
                  <a:srgbClr val="FFFFFF"/>
                </a:solidFill>
              </a:rPr>
              <a:t>.</a:t>
            </a:r>
            <a:r>
              <a:rPr lang="en-US" sz="1900" smtClean="0">
                <a:solidFill>
                  <a:srgbClr val="FFFFFF"/>
                </a:solidFill>
              </a:rPr>
              <a:t> </a:t>
            </a:r>
            <a:r>
              <a:rPr lang="hu-HU" sz="1900" smtClean="0">
                <a:solidFill>
                  <a:srgbClr val="FFFFFF"/>
                </a:solidFill>
              </a:rPr>
              <a:t>Evolution of ARM</a:t>
            </a:r>
            <a:r>
              <a:rPr lang="en-US" sz="1900" smtClean="0">
                <a:solidFill>
                  <a:srgbClr val="FFFFFF"/>
                </a:solidFill>
              </a:rPr>
              <a:t> </a:t>
            </a:r>
            <a:endParaRPr lang="hu-HU" sz="1900">
              <a:solidFill>
                <a:srgbClr val="FFFFFF"/>
              </a:solidFill>
            </a:endParaRPr>
          </a:p>
        </p:txBody>
      </p:sp>
    </p:spTree>
    <p:extLst>
      <p:ext uri="{BB962C8B-B14F-4D97-AF65-F5344CB8AC3E}">
        <p14:creationId xmlns:p14="http://schemas.microsoft.com/office/powerpoint/2010/main" val="1132583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1</a:t>
            </a:r>
            <a:r>
              <a:rPr lang="hu-HU" dirty="0">
                <a:solidFill>
                  <a:srgbClr val="FFFFFF"/>
                </a:solidFill>
              </a:rPr>
              <a:t>)</a:t>
            </a:r>
            <a:endParaRPr lang="en-US" dirty="0">
              <a:solidFill>
                <a:srgbClr val="FFFFFF"/>
              </a:solidFill>
            </a:endParaRP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8" name="TextBox 47"/>
          <p:cNvSpPr txBox="1"/>
          <p:nvPr/>
        </p:nvSpPr>
        <p:spPr>
          <a:xfrm>
            <a:off x="73853" y="505511"/>
            <a:ext cx="4900252" cy="369332"/>
          </a:xfrm>
          <a:prstGeom prst="rect">
            <a:avLst/>
          </a:prstGeom>
          <a:noFill/>
        </p:spPr>
        <p:txBody>
          <a:bodyPr wrap="none" rtlCol="0">
            <a:spAutoFit/>
          </a:bodyPr>
          <a:lstStyle/>
          <a:p>
            <a:r>
              <a:rPr lang="en-US" dirty="0" smtClean="0">
                <a:solidFill>
                  <a:schemeClr val="accent6"/>
                </a:solidFill>
              </a:rPr>
              <a:t>Evolution of the s</a:t>
            </a:r>
            <a:r>
              <a:rPr lang="hu-HU" dirty="0" smtClean="0">
                <a:solidFill>
                  <a:schemeClr val="accent6"/>
                </a:solidFill>
              </a:rPr>
              <a:t>econdary register set </a:t>
            </a:r>
            <a:endParaRPr lang="en-US" dirty="0">
              <a:solidFill>
                <a:schemeClr val="accent6"/>
              </a:solidFill>
            </a:endParaRPr>
          </a:p>
        </p:txBody>
      </p:sp>
    </p:spTree>
    <p:extLst>
      <p:ext uri="{BB962C8B-B14F-4D97-AF65-F5344CB8AC3E}">
        <p14:creationId xmlns:p14="http://schemas.microsoft.com/office/powerpoint/2010/main" val="10516242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2668351"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Tree>
    <p:extLst>
      <p:ext uri="{BB962C8B-B14F-4D97-AF65-F5344CB8AC3E}">
        <p14:creationId xmlns:p14="http://schemas.microsoft.com/office/powerpoint/2010/main" val="2213746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12</a:t>
            </a:r>
            <a:r>
              <a:rPr lang="hu-HU" dirty="0">
                <a:solidFill>
                  <a:srgbClr val="FFFFFF"/>
                </a:solidFill>
              </a:rPr>
              <a:t>)</a:t>
            </a:r>
          </a:p>
        </p:txBody>
      </p:sp>
      <p:grpSp>
        <p:nvGrpSpPr>
          <p:cNvPr id="7" name="Group 6"/>
          <p:cNvGrpSpPr/>
          <p:nvPr/>
        </p:nvGrpSpPr>
        <p:grpSpPr>
          <a:xfrm>
            <a:off x="803443" y="1178750"/>
            <a:ext cx="7413962" cy="3975393"/>
            <a:chOff x="803443" y="1583795"/>
            <a:chExt cx="7413962" cy="397539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583795"/>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861810" y="2978950"/>
              <a:ext cx="4860540" cy="175519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2906" y="506357"/>
            <a:ext cx="7502695" cy="369332"/>
          </a:xfrm>
          <a:prstGeom prst="rect">
            <a:avLst/>
          </a:prstGeom>
          <a:noFill/>
        </p:spPr>
        <p:txBody>
          <a:bodyPr wrap="none" rtlCol="0">
            <a:spAutoFit/>
          </a:bodyPr>
          <a:lstStyle/>
          <a:p>
            <a:r>
              <a:rPr lang="hu-HU" dirty="0" smtClean="0">
                <a:solidFill>
                  <a:schemeClr val="accent6"/>
                </a:solidFill>
              </a:rPr>
              <a:t>Example: Serially processed 5-element vector operation </a:t>
            </a:r>
            <a:r>
              <a:rPr lang="hu-HU" dirty="0" smtClean="0"/>
              <a:t>[65] </a:t>
            </a:r>
            <a:endParaRPr lang="hu-HU" dirty="0"/>
          </a:p>
        </p:txBody>
      </p:sp>
      <p:sp>
        <p:nvSpPr>
          <p:cNvPr id="6" name="TextBox 5"/>
          <p:cNvSpPr txBox="1"/>
          <p:nvPr/>
        </p:nvSpPr>
        <p:spPr>
          <a:xfrm>
            <a:off x="335397" y="5562042"/>
            <a:ext cx="8917123" cy="882293"/>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In the example the </a:t>
            </a:r>
            <a:r>
              <a:rPr lang="hu-HU" sz="1600" dirty="0" smtClean="0">
                <a:solidFill>
                  <a:srgbClr val="0070C0"/>
                </a:solidFill>
              </a:rPr>
              <a:t>input operands </a:t>
            </a:r>
            <a:r>
              <a:rPr lang="hu-HU" sz="1600" dirty="0" smtClean="0"/>
              <a:t>are taken from the registers s10...s14 and</a:t>
            </a:r>
          </a:p>
          <a:p>
            <a:pPr>
              <a:spcAft>
                <a:spcPts val="400"/>
              </a:spcAft>
            </a:pPr>
            <a:r>
              <a:rPr lang="hu-HU" sz="1600" dirty="0"/>
              <a:t> </a:t>
            </a:r>
            <a:r>
              <a:rPr lang="hu-HU" sz="1600" dirty="0" smtClean="0"/>
              <a:t>     s18...s22, and the </a:t>
            </a:r>
            <a:r>
              <a:rPr lang="hu-HU" sz="1600" dirty="0" smtClean="0">
                <a:solidFill>
                  <a:srgbClr val="0070C0"/>
                </a:solidFill>
              </a:rPr>
              <a:t>result</a:t>
            </a:r>
            <a:r>
              <a:rPr lang="hu-HU" sz="1600" dirty="0" smtClean="0"/>
              <a:t> is written into the registers s26...s30.</a:t>
            </a:r>
          </a:p>
          <a:p>
            <a:pPr marL="285750" indent="-285750">
              <a:buFont typeface="Arial" panose="020B0604020202020204" pitchFamily="34" charset="0"/>
              <a:buChar char="•"/>
            </a:pPr>
            <a:r>
              <a:rPr lang="hu-HU" sz="1600" dirty="0" smtClean="0"/>
              <a:t>The </a:t>
            </a:r>
            <a:r>
              <a:rPr lang="hu-HU" sz="1600" dirty="0" smtClean="0">
                <a:solidFill>
                  <a:srgbClr val="FF0000"/>
                </a:solidFill>
              </a:rPr>
              <a:t>execution is sequential </a:t>
            </a:r>
            <a:r>
              <a:rPr lang="hu-HU" sz="1600" dirty="0" smtClean="0"/>
              <a:t>(like a hardware implemented subroutine). </a:t>
            </a:r>
            <a:endParaRPr lang="hu-HU" sz="1600" dirty="0"/>
          </a:p>
        </p:txBody>
      </p:sp>
      <p:sp>
        <p:nvSpPr>
          <p:cNvPr id="8" name="TextBox 7"/>
          <p:cNvSpPr txBox="1"/>
          <p:nvPr/>
        </p:nvSpPr>
        <p:spPr>
          <a:xfrm>
            <a:off x="3147707" y="5107412"/>
            <a:ext cx="308098" cy="307777"/>
          </a:xfrm>
          <a:prstGeom prst="rect">
            <a:avLst/>
          </a:prstGeom>
          <a:noFill/>
        </p:spPr>
        <p:txBody>
          <a:bodyPr wrap="none" rtlCol="0">
            <a:spAutoFit/>
          </a:bodyPr>
          <a:lstStyle/>
          <a:p>
            <a:r>
              <a:rPr lang="en-US" sz="1400" dirty="0" smtClean="0"/>
              <a:t>A</a:t>
            </a:r>
          </a:p>
        </p:txBody>
      </p:sp>
      <p:sp>
        <p:nvSpPr>
          <p:cNvPr id="9" name="TextBox 8"/>
          <p:cNvSpPr txBox="1"/>
          <p:nvPr/>
        </p:nvSpPr>
        <p:spPr>
          <a:xfrm>
            <a:off x="2235124" y="5129825"/>
            <a:ext cx="540060" cy="307777"/>
          </a:xfrm>
          <a:prstGeom prst="rect">
            <a:avLst/>
          </a:prstGeom>
          <a:noFill/>
        </p:spPr>
        <p:txBody>
          <a:bodyPr wrap="square" rtlCol="0">
            <a:spAutoFit/>
          </a:bodyPr>
          <a:lstStyle/>
          <a:p>
            <a:r>
              <a:rPr lang="en-US" sz="1400" dirty="0" smtClean="0"/>
              <a:t>E.g.</a:t>
            </a:r>
          </a:p>
        </p:txBody>
      </p:sp>
      <p:sp>
        <p:nvSpPr>
          <p:cNvPr id="10" name="TextBox 9"/>
          <p:cNvSpPr txBox="1"/>
          <p:nvPr/>
        </p:nvSpPr>
        <p:spPr>
          <a:xfrm>
            <a:off x="4362141" y="5110942"/>
            <a:ext cx="184731" cy="307777"/>
          </a:xfrm>
          <a:prstGeom prst="rect">
            <a:avLst/>
          </a:prstGeom>
          <a:noFill/>
        </p:spPr>
        <p:txBody>
          <a:bodyPr wrap="square" rtlCol="0">
            <a:spAutoFit/>
          </a:bodyPr>
          <a:lstStyle/>
          <a:p>
            <a:r>
              <a:rPr lang="en-US" sz="1400" dirty="0" smtClean="0"/>
              <a:t>+</a:t>
            </a:r>
          </a:p>
        </p:txBody>
      </p:sp>
      <p:sp>
        <p:nvSpPr>
          <p:cNvPr id="11" name="TextBox 10"/>
          <p:cNvSpPr txBox="1"/>
          <p:nvPr/>
        </p:nvSpPr>
        <p:spPr>
          <a:xfrm>
            <a:off x="5163231" y="5122433"/>
            <a:ext cx="308098" cy="307777"/>
          </a:xfrm>
          <a:prstGeom prst="rect">
            <a:avLst/>
          </a:prstGeom>
          <a:noFill/>
        </p:spPr>
        <p:txBody>
          <a:bodyPr wrap="none" rtlCol="0">
            <a:spAutoFit/>
          </a:bodyPr>
          <a:lstStyle/>
          <a:p>
            <a:r>
              <a:rPr lang="en-US" sz="1400" dirty="0" smtClean="0"/>
              <a:t>B</a:t>
            </a:r>
          </a:p>
        </p:txBody>
      </p:sp>
      <p:sp>
        <p:nvSpPr>
          <p:cNvPr id="12" name="TextBox 11"/>
          <p:cNvSpPr txBox="1"/>
          <p:nvPr/>
        </p:nvSpPr>
        <p:spPr>
          <a:xfrm>
            <a:off x="6507215" y="5115371"/>
            <a:ext cx="332142" cy="307777"/>
          </a:xfrm>
          <a:prstGeom prst="rect">
            <a:avLst/>
          </a:prstGeom>
          <a:noFill/>
        </p:spPr>
        <p:txBody>
          <a:bodyPr wrap="none" rtlCol="0">
            <a:spAutoFit/>
          </a:bodyPr>
          <a:lstStyle/>
          <a:p>
            <a:r>
              <a:rPr lang="en-US" sz="1400" dirty="0" smtClean="0"/>
              <a:t>=</a:t>
            </a:r>
          </a:p>
        </p:txBody>
      </p:sp>
      <p:sp>
        <p:nvSpPr>
          <p:cNvPr id="13" name="TextBox 12"/>
          <p:cNvSpPr txBox="1"/>
          <p:nvPr/>
        </p:nvSpPr>
        <p:spPr>
          <a:xfrm>
            <a:off x="7185675" y="5115212"/>
            <a:ext cx="309700" cy="307777"/>
          </a:xfrm>
          <a:prstGeom prst="rect">
            <a:avLst/>
          </a:prstGeom>
          <a:noFill/>
        </p:spPr>
        <p:txBody>
          <a:bodyPr wrap="none" rtlCol="0">
            <a:spAutoFit/>
          </a:bodyPr>
          <a:lstStyle/>
          <a:p>
            <a:r>
              <a:rPr lang="en-US" sz="1400" dirty="0" smtClean="0"/>
              <a:t>C</a:t>
            </a:r>
          </a:p>
        </p:txBody>
      </p:sp>
    </p:spTree>
    <p:extLst>
      <p:ext uri="{BB962C8B-B14F-4D97-AF65-F5344CB8AC3E}">
        <p14:creationId xmlns:p14="http://schemas.microsoft.com/office/powerpoint/2010/main" val="32970759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13175981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164459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3</a:t>
            </a:r>
            <a:r>
              <a:rPr lang="hu-HU" dirty="0">
                <a:solidFill>
                  <a:srgbClr val="FFFFFF"/>
                </a:solidFill>
              </a:rPr>
              <a:t>)</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184730" y="796703"/>
            <a:ext cx="8752895" cy="4668975"/>
          </a:xfrm>
          <a:prstGeom prst="rect">
            <a:avLst/>
          </a:prstGeom>
        </p:spPr>
      </p:pic>
      <p:sp>
        <p:nvSpPr>
          <p:cNvPr id="4" name="TextBox 3"/>
          <p:cNvSpPr txBox="1"/>
          <p:nvPr/>
        </p:nvSpPr>
        <p:spPr>
          <a:xfrm>
            <a:off x="73173" y="504402"/>
            <a:ext cx="9307228" cy="369332"/>
          </a:xfrm>
          <a:prstGeom prst="rect">
            <a:avLst/>
          </a:prstGeom>
          <a:noFill/>
        </p:spPr>
        <p:txBody>
          <a:bodyPr wrap="none" rtlCol="0">
            <a:spAutoFit/>
          </a:bodyPr>
          <a:lstStyle/>
          <a:p>
            <a:r>
              <a:rPr lang="hu-HU" dirty="0" smtClean="0">
                <a:solidFill>
                  <a:schemeClr val="accent6"/>
                </a:solidFill>
              </a:rPr>
              <a:t>Example </a:t>
            </a:r>
            <a:r>
              <a:rPr lang="en-US" dirty="0" smtClean="0">
                <a:solidFill>
                  <a:schemeClr val="accent6"/>
                </a:solidFill>
              </a:rPr>
              <a:t>v</a:t>
            </a:r>
            <a:r>
              <a:rPr lang="hu-HU" dirty="0" smtClean="0">
                <a:solidFill>
                  <a:schemeClr val="accent6"/>
                </a:solidFill>
              </a:rPr>
              <a:t>ector data formats of the Advanced SIMD (NEON) extension [86] </a:t>
            </a:r>
            <a:endParaRPr lang="en-US" dirty="0">
              <a:solidFill>
                <a:schemeClr val="accent6"/>
              </a:solidFill>
            </a:endParaRPr>
          </a:p>
        </p:txBody>
      </p:sp>
    </p:spTree>
    <p:extLst>
      <p:ext uri="{BB962C8B-B14F-4D97-AF65-F5344CB8AC3E}">
        <p14:creationId xmlns:p14="http://schemas.microsoft.com/office/powerpoint/2010/main" val="33661122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smtClean="0">
                <a:solidFill>
                  <a:srgbClr val="FFFFFF"/>
                </a:solidFill>
              </a:rPr>
              <a:t>1b</a:t>
            </a:r>
            <a:r>
              <a:rPr lang="hu-HU" dirty="0" smtClean="0">
                <a:solidFill>
                  <a:srgbClr val="FFFFFF"/>
                </a:solidFill>
              </a:rPr>
              <a:t>)</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7265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15" name="Rounded Rectangle 14"/>
          <p:cNvSpPr/>
          <p:nvPr/>
        </p:nvSpPr>
        <p:spPr bwMode="auto">
          <a:xfrm>
            <a:off x="5677878" y="4220522"/>
            <a:ext cx="3132000" cy="169164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6283227" y="5184195"/>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7" name="TextBox 16"/>
          <p:cNvSpPr txBox="1"/>
          <p:nvPr/>
        </p:nvSpPr>
        <p:spPr>
          <a:xfrm>
            <a:off x="6843418" y="4682005"/>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8" name="TextBox 17"/>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20" name="TextBox 19"/>
          <p:cNvSpPr txBox="1"/>
          <p:nvPr/>
        </p:nvSpPr>
        <p:spPr>
          <a:xfrm>
            <a:off x="764405" y="1103671"/>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694526" y="1103671"/>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540331" y="1096702"/>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5941574" y="237437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694526" y="3498534"/>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694846" y="2349062"/>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579451" y="3481584"/>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579451" y="2332111"/>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759311" y="2066007"/>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02638" y="3903047"/>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259399" y="2086463"/>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799459" y="3922292"/>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129829" y="2078532"/>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174246" y="2585691"/>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14294" y="2585691"/>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00604" y="2579147"/>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193350" y="3559566"/>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14294" y="3541922"/>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759311" y="3185741"/>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251262" y="3143477"/>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366478" y="1574306"/>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875109" y="1571131"/>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349861" y="1571131"/>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4" name="TextBox 4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5" name="TextBox 44"/>
          <p:cNvSpPr txBox="1"/>
          <p:nvPr/>
        </p:nvSpPr>
        <p:spPr>
          <a:xfrm>
            <a:off x="6045925" y="4914165"/>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73853" y="505511"/>
            <a:ext cx="6880410" cy="369332"/>
          </a:xfrm>
          <a:prstGeom prst="rect">
            <a:avLst/>
          </a:prstGeom>
          <a:noFill/>
        </p:spPr>
        <p:txBody>
          <a:bodyPr wrap="none" rtlCol="0">
            <a:spAutoFit/>
          </a:bodyPr>
          <a:lstStyle/>
          <a:p>
            <a:r>
              <a:rPr lang="en-US" dirty="0" smtClean="0">
                <a:solidFill>
                  <a:schemeClr val="accent6"/>
                </a:solidFill>
              </a:rPr>
              <a:t>S</a:t>
            </a:r>
            <a:r>
              <a:rPr lang="hu-HU" dirty="0" smtClean="0">
                <a:solidFill>
                  <a:schemeClr val="accent6"/>
                </a:solidFill>
              </a:rPr>
              <a:t>econdary register set based FP and SIMD extensions -</a:t>
            </a:r>
            <a:r>
              <a:rPr lang="en-US" dirty="0" smtClean="0">
                <a:solidFill>
                  <a:schemeClr val="accent6"/>
                </a:solidFill>
              </a:rPr>
              <a:t>3</a:t>
            </a:r>
            <a:r>
              <a:rPr lang="hu-HU" dirty="0" smtClean="0">
                <a:solidFill>
                  <a:schemeClr val="accent6"/>
                </a:solidFill>
              </a:rPr>
              <a:t> </a:t>
            </a:r>
            <a:endParaRPr lang="en-US" dirty="0">
              <a:solidFill>
                <a:schemeClr val="accent6"/>
              </a:solidFill>
            </a:endParaRPr>
          </a:p>
        </p:txBody>
      </p:sp>
      <p:sp>
        <p:nvSpPr>
          <p:cNvPr id="49" name="TextBox 48"/>
          <p:cNvSpPr txBox="1"/>
          <p:nvPr/>
        </p:nvSpPr>
        <p:spPr>
          <a:xfrm>
            <a:off x="2750070" y="447756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56389" y="488260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51" name="Rectangle 50"/>
          <p:cNvSpPr/>
          <p:nvPr/>
        </p:nvSpPr>
        <p:spPr>
          <a:xfrm>
            <a:off x="5782334" y="6147913"/>
            <a:ext cx="2985452" cy="461665"/>
          </a:xfrm>
          <a:prstGeom prst="rect">
            <a:avLst/>
          </a:prstGeom>
        </p:spPr>
        <p:txBody>
          <a:bodyPr wrap="square">
            <a:spAutoFit/>
          </a:bodyPr>
          <a:lstStyle/>
          <a:p>
            <a:pPr lvl="0"/>
            <a:r>
              <a:rPr lang="en-US" sz="1200" baseline="30000" dirty="0" smtClean="0">
                <a:solidFill>
                  <a:srgbClr val="000000"/>
                </a:solidFill>
              </a:rPr>
              <a:t>1</a:t>
            </a:r>
            <a:r>
              <a:rPr lang="hu-HU" sz="1200" dirty="0" smtClean="0">
                <a:solidFill>
                  <a:srgbClr val="000000"/>
                </a:solidFill>
              </a:rPr>
              <a:t>FP16 </a:t>
            </a:r>
            <a:r>
              <a:rPr lang="hu-HU" sz="1200" dirty="0">
                <a:solidFill>
                  <a:srgbClr val="000000"/>
                </a:solidFill>
              </a:rPr>
              <a:t>supports only data </a:t>
            </a:r>
            <a:r>
              <a:rPr lang="hu-HU" sz="1200" dirty="0" smtClean="0">
                <a:solidFill>
                  <a:srgbClr val="000000"/>
                </a:solidFill>
              </a:rPr>
              <a:t>conversion</a:t>
            </a:r>
            <a:endParaRPr lang="en-US" sz="1200" dirty="0" smtClean="0">
              <a:solidFill>
                <a:srgbClr val="000000"/>
              </a:solidFill>
            </a:endParaRPr>
          </a:p>
          <a:p>
            <a:pPr lvl="0">
              <a:spcAft>
                <a:spcPts val="600"/>
              </a:spcAft>
            </a:pPr>
            <a:r>
              <a:rPr lang="hu-HU" sz="1200" dirty="0" smtClean="0">
                <a:solidFill>
                  <a:srgbClr val="000000"/>
                </a:solidFill>
              </a:rPr>
              <a:t> </a:t>
            </a:r>
            <a:r>
              <a:rPr lang="hu-HU" sz="1200" dirty="0">
                <a:solidFill>
                  <a:srgbClr val="000000"/>
                </a:solidFill>
              </a:rPr>
              <a:t>between FP16 and FP32/FP64. </a:t>
            </a:r>
            <a:endParaRPr lang="hu-HU" sz="1200" baseline="30000" dirty="0">
              <a:solidFill>
                <a:srgbClr val="000000"/>
              </a:solidFill>
            </a:endParaRPr>
          </a:p>
        </p:txBody>
      </p:sp>
    </p:spTree>
    <p:extLst>
      <p:ext uri="{BB962C8B-B14F-4D97-AF65-F5344CB8AC3E}">
        <p14:creationId xmlns:p14="http://schemas.microsoft.com/office/powerpoint/2010/main" val="2904799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a:t>
            </a:r>
            <a:r>
              <a:rPr lang="en-US" dirty="0">
                <a:solidFill>
                  <a:srgbClr val="FFFFFF"/>
                </a:solidFill>
              </a:rPr>
              <a:t>14</a:t>
            </a:r>
            <a:r>
              <a:rPr lang="hu-HU" dirty="0">
                <a:solidFill>
                  <a:srgbClr val="FFFFFF"/>
                </a:solidFill>
              </a:rPr>
              <a:t>)</a:t>
            </a:r>
            <a:endParaRPr lang="en-US" dirty="0">
              <a:solidFill>
                <a:srgbClr val="FFFFFF"/>
              </a:solidFill>
            </a:endParaRPr>
          </a:p>
        </p:txBody>
      </p:sp>
      <p:sp>
        <p:nvSpPr>
          <p:cNvPr id="36" name="TextBox 3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37" name="TextBox 36"/>
          <p:cNvSpPr txBox="1"/>
          <p:nvPr/>
        </p:nvSpPr>
        <p:spPr>
          <a:xfrm>
            <a:off x="2950089"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38" name="TextBox 37"/>
          <p:cNvSpPr txBox="1"/>
          <p:nvPr/>
        </p:nvSpPr>
        <p:spPr>
          <a:xfrm>
            <a:off x="650721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39" name="Text Box 4"/>
          <p:cNvSpPr txBox="1">
            <a:spLocks noChangeArrowheads="1"/>
          </p:cNvSpPr>
          <p:nvPr/>
        </p:nvSpPr>
        <p:spPr bwMode="auto">
          <a:xfrm>
            <a:off x="72462" y="50670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The </a:t>
            </a:r>
            <a:r>
              <a:rPr lang="en-US" altLang="en-US" sz="1800" dirty="0" err="1" smtClean="0">
                <a:solidFill>
                  <a:srgbClr val="2D2D8A"/>
                </a:solidFill>
              </a:rPr>
              <a:t>SVE</a:t>
            </a:r>
            <a:r>
              <a:rPr lang="en-US" altLang="en-US" sz="1800" dirty="0" smtClean="0">
                <a:solidFill>
                  <a:srgbClr val="2D2D8A"/>
                </a:solidFill>
              </a:rPr>
              <a:t> register set based </a:t>
            </a:r>
            <a:r>
              <a:rPr lang="en-US" altLang="en-US" sz="1800" dirty="0" err="1" smtClean="0">
                <a:solidFill>
                  <a:srgbClr val="2D2D8A"/>
                </a:solidFill>
              </a:rPr>
              <a:t>SIMD</a:t>
            </a:r>
            <a:r>
              <a:rPr lang="en-US" altLang="en-US" sz="1800" dirty="0" smtClean="0">
                <a:solidFill>
                  <a:srgbClr val="2D2D8A"/>
                </a:solidFill>
              </a:rPr>
              <a:t> extension -1</a:t>
            </a:r>
            <a:endParaRPr lang="en-US" altLang="en-US" sz="1800" dirty="0">
              <a:solidFill>
                <a:srgbClr val="2D2D8A"/>
              </a:solidFill>
            </a:endParaRPr>
          </a:p>
        </p:txBody>
      </p:sp>
      <p:sp>
        <p:nvSpPr>
          <p:cNvPr id="2" name="Rounded Rectangle 1"/>
          <p:cNvSpPr/>
          <p:nvPr/>
        </p:nvSpPr>
        <p:spPr bwMode="auto">
          <a:xfrm>
            <a:off x="6283984" y="1882348"/>
            <a:ext cx="2627746" cy="2176722"/>
          </a:xfrm>
          <a:prstGeom prst="roundRect">
            <a:avLst/>
          </a:prstGeom>
          <a:noFill/>
          <a:ln w="38100"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5" name="TextBox 34"/>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1" name="TextBox 40"/>
          <p:cNvSpPr txBox="1"/>
          <p:nvPr/>
        </p:nvSpPr>
        <p:spPr>
          <a:xfrm>
            <a:off x="3883554"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709546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4" name="TextBox 43"/>
          <p:cNvSpPr txBox="1"/>
          <p:nvPr/>
        </p:nvSpPr>
        <p:spPr>
          <a:xfrm>
            <a:off x="4170075"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5" name="TextBox 44"/>
          <p:cNvSpPr txBox="1"/>
          <p:nvPr/>
        </p:nvSpPr>
        <p:spPr>
          <a:xfrm>
            <a:off x="7200538"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 name="TextBox 2"/>
          <p:cNvSpPr txBox="1"/>
          <p:nvPr/>
        </p:nvSpPr>
        <p:spPr>
          <a:xfrm>
            <a:off x="6102170" y="6264315"/>
            <a:ext cx="2811860" cy="292388"/>
          </a:xfrm>
          <a:prstGeom prst="rect">
            <a:avLst/>
          </a:prstGeom>
          <a:noFill/>
        </p:spPr>
        <p:txBody>
          <a:bodyPr wrap="none" rtlCol="0">
            <a:spAutoFit/>
          </a:bodyPr>
          <a:lstStyle/>
          <a:p>
            <a:r>
              <a:rPr lang="en-US" sz="1300" dirty="0" err="1" smtClean="0"/>
              <a:t>SVE</a:t>
            </a:r>
            <a:r>
              <a:rPr lang="en-US" sz="1300" dirty="0" smtClean="0"/>
              <a:t>: Scalable Vector Extension</a:t>
            </a:r>
            <a:endParaRPr lang="en-US" sz="1300" dirty="0"/>
          </a:p>
        </p:txBody>
      </p:sp>
      <p:sp>
        <p:nvSpPr>
          <p:cNvPr id="55"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6"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7"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8"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9"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60"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1"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62"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63"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64" name="TextBox 63"/>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65"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1773202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5</a:t>
            </a:r>
            <a:r>
              <a:rPr lang="hu-HU" dirty="0">
                <a:solidFill>
                  <a:srgbClr val="FFFFFF"/>
                </a:solidFill>
              </a:rPr>
              <a:t>)</a:t>
            </a:r>
            <a:endParaRPr lang="en-US"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803116554"/>
              </p:ext>
            </p:extLst>
          </p:nvPr>
        </p:nvGraphicFramePr>
        <p:xfrm>
          <a:off x="251520" y="1403775"/>
          <a:ext cx="8730970" cy="1724397"/>
        </p:xfrm>
        <a:graphic>
          <a:graphicData uri="http://schemas.openxmlformats.org/drawingml/2006/table">
            <a:tbl>
              <a:tblPr firstRow="1" bandRow="1">
                <a:tableStyleId>{5940675A-B579-460E-94D1-54222C63F5DA}</a:tableStyleId>
              </a:tblPr>
              <a:tblGrid>
                <a:gridCol w="1122275">
                  <a:extLst>
                    <a:ext uri="{9D8B030D-6E8A-4147-A177-3AD203B41FA5}">
                      <a16:colId xmlns:a16="http://schemas.microsoft.com/office/drawing/2014/main" val="20000"/>
                    </a:ext>
                  </a:extLst>
                </a:gridCol>
                <a:gridCol w="884380">
                  <a:extLst>
                    <a:ext uri="{9D8B030D-6E8A-4147-A177-3AD203B41FA5}">
                      <a16:colId xmlns:a16="http://schemas.microsoft.com/office/drawing/2014/main" val="20001"/>
                    </a:ext>
                  </a:extLst>
                </a:gridCol>
                <a:gridCol w="1334203">
                  <a:extLst>
                    <a:ext uri="{9D8B030D-6E8A-4147-A177-3AD203B41FA5}">
                      <a16:colId xmlns:a16="http://schemas.microsoft.com/office/drawing/2014/main" val="20002"/>
                    </a:ext>
                  </a:extLst>
                </a:gridCol>
                <a:gridCol w="2297168">
                  <a:extLst>
                    <a:ext uri="{9D8B030D-6E8A-4147-A177-3AD203B41FA5}">
                      <a16:colId xmlns:a16="http://schemas.microsoft.com/office/drawing/2014/main" val="20003"/>
                    </a:ext>
                  </a:extLst>
                </a:gridCol>
                <a:gridCol w="1222703">
                  <a:extLst>
                    <a:ext uri="{9D8B030D-6E8A-4147-A177-3AD203B41FA5}">
                      <a16:colId xmlns:a16="http://schemas.microsoft.com/office/drawing/2014/main" val="20004"/>
                    </a:ext>
                  </a:extLst>
                </a:gridCol>
                <a:gridCol w="1870241">
                  <a:extLst>
                    <a:ext uri="{9D8B030D-6E8A-4147-A177-3AD203B41FA5}">
                      <a16:colId xmlns:a16="http://schemas.microsoft.com/office/drawing/2014/main" val="20005"/>
                    </a:ext>
                  </a:extLst>
                </a:gridCol>
              </a:tblGrid>
              <a:tr h="364330">
                <a:tc rowSpan="2" gridSpan="2">
                  <a:txBody>
                    <a:bodyPr/>
                    <a:lstStyle/>
                    <a:p>
                      <a:pPr algn="ctr"/>
                      <a:r>
                        <a:rPr lang="en-US" sz="1200" dirty="0" smtClean="0">
                          <a:solidFill>
                            <a:schemeClr val="bg1"/>
                          </a:solidFill>
                        </a:rPr>
                        <a:t>ARM ISA</a:t>
                      </a:r>
                      <a:endParaRPr lang="en-US" sz="1200" dirty="0">
                        <a:solidFill>
                          <a:schemeClr val="bg1"/>
                        </a:solidFill>
                      </a:endParaRPr>
                    </a:p>
                  </a:txBody>
                  <a:tcPr anchor="ctr">
                    <a:solidFill>
                      <a:srgbClr val="0070C0"/>
                    </a:solidFill>
                  </a:tcPr>
                </a:tc>
                <a:tc rowSpan="2" hMerge="1">
                  <a:txBody>
                    <a:bodyPr/>
                    <a:lstStyle/>
                    <a:p>
                      <a:pPr algn="ctr"/>
                      <a:endParaRPr lang="en-US" sz="1200" dirty="0">
                        <a:solidFill>
                          <a:schemeClr val="bg1"/>
                        </a:solidFill>
                      </a:endParaRPr>
                    </a:p>
                  </a:txBody>
                  <a:tcPr anchor="ctr">
                    <a:solidFill>
                      <a:srgbClr val="0070C0"/>
                    </a:solidFill>
                  </a:tcPr>
                </a:tc>
                <a:tc rowSpan="3">
                  <a:txBody>
                    <a:bodyPr/>
                    <a:lstStyle/>
                    <a:p>
                      <a:pPr algn="ctr"/>
                      <a:r>
                        <a:rPr lang="en-US" sz="1200" dirty="0" smtClean="0">
                          <a:solidFill>
                            <a:schemeClr val="bg1"/>
                          </a:solidFill>
                        </a:rPr>
                        <a:t>Name of the extensions</a:t>
                      </a:r>
                      <a:endParaRPr lang="en-US" sz="1200" dirty="0">
                        <a:solidFill>
                          <a:schemeClr val="bg1"/>
                        </a:solidFill>
                      </a:endParaRPr>
                    </a:p>
                  </a:txBody>
                  <a:tcPr anchor="ctr">
                    <a:solidFill>
                      <a:schemeClr val="bg1">
                        <a:lumMod val="50000"/>
                      </a:schemeClr>
                    </a:solidFill>
                  </a:tcPr>
                </a:tc>
                <a:tc gridSpan="3">
                  <a:txBody>
                    <a:bodyPr/>
                    <a:lstStyle/>
                    <a:p>
                      <a:pPr algn="ctr"/>
                      <a:r>
                        <a:rPr lang="en-US" sz="1200" dirty="0" smtClean="0">
                          <a:solidFill>
                            <a:schemeClr val="bg1"/>
                          </a:solidFill>
                        </a:rPr>
                        <a:t>The </a:t>
                      </a:r>
                      <a:r>
                        <a:rPr lang="en-US" sz="1200" dirty="0" err="1" smtClean="0">
                          <a:solidFill>
                            <a:schemeClr val="bg1"/>
                          </a:solidFill>
                        </a:rPr>
                        <a:t>SVE</a:t>
                      </a:r>
                      <a:r>
                        <a:rPr lang="en-US" sz="1200" dirty="0" smtClean="0">
                          <a:solidFill>
                            <a:schemeClr val="bg1"/>
                          </a:solidFill>
                        </a:rPr>
                        <a:t> register set based </a:t>
                      </a:r>
                      <a:r>
                        <a:rPr lang="en-US" sz="1200" dirty="0" err="1" smtClean="0">
                          <a:solidFill>
                            <a:schemeClr val="bg1"/>
                          </a:solidFill>
                        </a:rPr>
                        <a:t>SIMD</a:t>
                      </a:r>
                      <a:r>
                        <a:rPr lang="en-US" sz="1200" dirty="0" smtClean="0">
                          <a:solidFill>
                            <a:schemeClr val="bg1"/>
                          </a:solidFill>
                        </a:rPr>
                        <a:t> extension</a:t>
                      </a:r>
                    </a:p>
                  </a:txBody>
                  <a:tcPr anchor="ctr">
                    <a:solidFill>
                      <a:srgbClr val="CC99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gridSpan="2" vMerge="1">
                  <a:txBody>
                    <a:bodyPr/>
                    <a:lstStyle/>
                    <a:p>
                      <a:pPr algn="ctr"/>
                      <a:endParaRPr lang="en-US" sz="1200" b="0" dirty="0"/>
                    </a:p>
                  </a:txBody>
                  <a:tcPr anchor="ctr"/>
                </a:tc>
                <a:tc hMerge="1" vMerge="1">
                  <a:txBody>
                    <a:bodyPr/>
                    <a:lstStyle/>
                    <a:p>
                      <a:pPr algn="ctr"/>
                      <a:endParaRPr lang="en-US" sz="1200" dirty="0"/>
                    </a:p>
                  </a:txBody>
                  <a:tcPr anchor="ctr"/>
                </a:tc>
                <a:tc vMerge="1">
                  <a:txBody>
                    <a:bodyPr/>
                    <a:lstStyle/>
                    <a:p>
                      <a:pPr algn="ctr"/>
                      <a:endParaRPr lang="en-US" sz="1200" dirty="0">
                        <a:solidFill>
                          <a:schemeClr val="bg1"/>
                        </a:solidFill>
                      </a:endParaRPr>
                    </a:p>
                  </a:txBody>
                  <a:tcPr anchor="ctr"/>
                </a:tc>
                <a:tc rowSpan="2">
                  <a:txBody>
                    <a:bodyPr/>
                    <a:lstStyle/>
                    <a:p>
                      <a:pPr algn="ctr"/>
                      <a:r>
                        <a:rPr lang="hu-HU" sz="1200" dirty="0" smtClean="0">
                          <a:solidFill>
                            <a:schemeClr val="bg1"/>
                          </a:solidFill>
                        </a:rPr>
                        <a:t>Available</a:t>
                      </a:r>
                      <a:r>
                        <a:rPr lang="hu-HU" sz="1200" baseline="0" dirty="0" smtClean="0">
                          <a:solidFill>
                            <a:schemeClr val="bg1"/>
                          </a:solidFill>
                        </a:rPr>
                        <a:t> </a:t>
                      </a:r>
                    </a:p>
                    <a:p>
                      <a:pPr algn="ctr"/>
                      <a:r>
                        <a:rPr lang="hu-HU" sz="1200" baseline="0" dirty="0" smtClean="0">
                          <a:solidFill>
                            <a:schemeClr val="bg1"/>
                          </a:solidFill>
                        </a:rPr>
                        <a:t>r</a:t>
                      </a:r>
                      <a:r>
                        <a:rPr lang="en-US" sz="1200" dirty="0" err="1" smtClean="0">
                          <a:solidFill>
                            <a:schemeClr val="bg1"/>
                          </a:solidFill>
                        </a:rPr>
                        <a:t>egister</a:t>
                      </a:r>
                      <a:r>
                        <a:rPr lang="en-US" sz="1200" dirty="0" smtClean="0">
                          <a:solidFill>
                            <a:schemeClr val="bg1"/>
                          </a:solidFill>
                        </a:rPr>
                        <a:t> s</a:t>
                      </a:r>
                      <a:r>
                        <a:rPr lang="hu-HU" sz="1200" dirty="0" smtClean="0">
                          <a:solidFill>
                            <a:schemeClr val="bg1"/>
                          </a:solidFill>
                        </a:rPr>
                        <a:t>et</a:t>
                      </a:r>
                      <a:endParaRPr lang="en-US" sz="1200" dirty="0" smtClean="0">
                        <a:solidFill>
                          <a:schemeClr val="bg1"/>
                        </a:solidFill>
                      </a:endParaRPr>
                    </a:p>
                  </a:txBody>
                  <a:tcPr anchor="ctr">
                    <a:solidFill>
                      <a:srgbClr val="CC9900"/>
                    </a:solidFill>
                  </a:tcPr>
                </a:tc>
                <a:tc rowSpan="2">
                  <a:txBody>
                    <a:bodyPr/>
                    <a:lstStyle/>
                    <a:p>
                      <a:pPr algn="ctr"/>
                      <a:r>
                        <a:rPr lang="en-US" sz="1200" dirty="0" smtClean="0">
                          <a:solidFill>
                            <a:schemeClr val="bg1"/>
                          </a:solidFill>
                        </a:rPr>
                        <a:t>Scalar</a:t>
                      </a:r>
                    </a:p>
                    <a:p>
                      <a:pPr algn="ctr"/>
                      <a:r>
                        <a:rPr lang="en-US" sz="1200" dirty="0" smtClean="0">
                          <a:solidFill>
                            <a:schemeClr val="bg1"/>
                          </a:solidFill>
                        </a:rPr>
                        <a:t> data types</a:t>
                      </a:r>
                    </a:p>
                  </a:txBody>
                  <a:tcPr anchor="ctr">
                    <a:solidFill>
                      <a:srgbClr val="CC9900"/>
                    </a:solidFill>
                  </a:tcPr>
                </a:tc>
                <a:tc rowSpan="2">
                  <a:txBody>
                    <a:bodyPr/>
                    <a:lstStyle/>
                    <a:p>
                      <a:pPr algn="ctr"/>
                      <a:r>
                        <a:rPr lang="en-US" sz="1200" dirty="0" smtClean="0">
                          <a:solidFill>
                            <a:schemeClr val="bg1"/>
                          </a:solidFill>
                        </a:rPr>
                        <a:t>Vector</a:t>
                      </a:r>
                    </a:p>
                    <a:p>
                      <a:pPr algn="ctr"/>
                      <a:r>
                        <a:rPr lang="en-US" sz="1200" dirty="0" smtClean="0">
                          <a:solidFill>
                            <a:schemeClr val="bg1"/>
                          </a:solidFill>
                        </a:rPr>
                        <a:t> data types</a:t>
                      </a:r>
                      <a:endParaRPr lang="en-US" sz="1200" dirty="0">
                        <a:solidFill>
                          <a:schemeClr val="bg1"/>
                        </a:solidFill>
                      </a:endParaRPr>
                    </a:p>
                  </a:txBody>
                  <a:tcPr anchor="ctr">
                    <a:solidFill>
                      <a:srgbClr val="CC9900"/>
                    </a:solidFill>
                  </a:tcPr>
                </a:tc>
                <a:extLst>
                  <a:ext uri="{0D108BD9-81ED-4DB2-BD59-A6C34878D82A}">
                    <a16:rowId xmlns:a16="http://schemas.microsoft.com/office/drawing/2014/main" val="10001"/>
                  </a:ext>
                </a:extLst>
              </a:tr>
              <a:tr h="465987">
                <a:tc>
                  <a:txBody>
                    <a:bodyPr/>
                    <a:lstStyle/>
                    <a:p>
                      <a:pPr algn="ctr"/>
                      <a:r>
                        <a:rPr lang="en-US" sz="1200" dirty="0" smtClean="0">
                          <a:solidFill>
                            <a:schemeClr val="bg1"/>
                          </a:solidFill>
                        </a:rPr>
                        <a:t>Name</a:t>
                      </a:r>
                      <a:endParaRPr lang="en-US" sz="1200" dirty="0">
                        <a:solidFill>
                          <a:schemeClr val="bg1"/>
                        </a:solidFill>
                      </a:endParaRPr>
                    </a:p>
                  </a:txBody>
                  <a:tcPr anchor="ctr">
                    <a:solidFill>
                      <a:srgbClr val="0070C0"/>
                    </a:solidFill>
                  </a:tcPr>
                </a:tc>
                <a:tc>
                  <a:txBody>
                    <a:bodyPr/>
                    <a:lstStyle/>
                    <a:p>
                      <a:pPr algn="ctr"/>
                      <a:r>
                        <a:rPr lang="en-US" sz="1200" dirty="0" smtClean="0"/>
                        <a:t>Year</a:t>
                      </a:r>
                      <a:endParaRPr lang="en-US" sz="1200" dirty="0"/>
                    </a:p>
                  </a:txBody>
                  <a:tcPr anchor="ctr">
                    <a:solidFill>
                      <a:srgbClr val="FFFFCC"/>
                    </a:solidFill>
                  </a:tcPr>
                </a:tc>
                <a:tc vMerge="1">
                  <a:txBody>
                    <a:bodyPr/>
                    <a:lstStyle/>
                    <a:p>
                      <a:endParaRPr lang="en-US"/>
                    </a:p>
                  </a:txBody>
                  <a:tcPr>
                    <a:solidFill>
                      <a:srgbClr val="0070C0"/>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2348">
                <a:tc>
                  <a:txBody>
                    <a:bodyPr/>
                    <a:lstStyle/>
                    <a:p>
                      <a:pPr algn="ctr"/>
                      <a:r>
                        <a:rPr lang="en-US" sz="1200" dirty="0" err="1" smtClean="0">
                          <a:solidFill>
                            <a:schemeClr val="bg1"/>
                          </a:solidFill>
                        </a:rPr>
                        <a:t>ARMv8.2</a:t>
                      </a:r>
                      <a:endParaRPr lang="en-US" sz="1200" dirty="0">
                        <a:solidFill>
                          <a:schemeClr val="bg1"/>
                        </a:solidFill>
                      </a:endParaRPr>
                    </a:p>
                  </a:txBody>
                  <a:tcPr anchor="ctr">
                    <a:solidFill>
                      <a:srgbClr val="0070C0"/>
                    </a:solidFill>
                  </a:tcPr>
                </a:tc>
                <a:tc>
                  <a:txBody>
                    <a:bodyPr/>
                    <a:lstStyle/>
                    <a:p>
                      <a:pPr algn="ctr"/>
                      <a:r>
                        <a:rPr lang="en-US" sz="1200" dirty="0" smtClean="0"/>
                        <a:t>2016</a:t>
                      </a:r>
                      <a:endParaRPr lang="en-US" sz="1200" dirty="0"/>
                    </a:p>
                  </a:txBody>
                  <a:tcPr anchor="ctr">
                    <a:solidFill>
                      <a:srgbClr val="FFFFCC"/>
                    </a:solidFill>
                  </a:tcPr>
                </a:tc>
                <a:tc>
                  <a:txBody>
                    <a:bodyPr/>
                    <a:lstStyle/>
                    <a:p>
                      <a:pPr algn="ctr"/>
                      <a:r>
                        <a:rPr lang="en-US" sz="1200" dirty="0" err="1" smtClean="0">
                          <a:solidFill>
                            <a:schemeClr val="bg1"/>
                          </a:solidFill>
                        </a:rPr>
                        <a:t>SVE</a:t>
                      </a:r>
                      <a:endParaRPr lang="en-US" sz="1200" dirty="0">
                        <a:solidFill>
                          <a:schemeClr val="bg1"/>
                        </a:solidFill>
                      </a:endParaRPr>
                    </a:p>
                  </a:txBody>
                  <a:tcPr anchor="ctr">
                    <a:solidFill>
                      <a:schemeClr val="bg1">
                        <a:lumMod val="50000"/>
                      </a:schemeClr>
                    </a:solidFill>
                  </a:tcPr>
                </a:tc>
                <a:tc>
                  <a:txBody>
                    <a:bodyPr/>
                    <a:lstStyle/>
                    <a:p>
                      <a:pPr algn="ctr"/>
                      <a:r>
                        <a:rPr lang="en-US" sz="1200" dirty="0" err="1" smtClean="0">
                          <a:solidFill>
                            <a:srgbClr val="FF0000"/>
                          </a:solidFill>
                        </a:rPr>
                        <a:t>SVE</a:t>
                      </a:r>
                      <a:r>
                        <a:rPr lang="en-US" sz="1200" dirty="0" smtClean="0">
                          <a:solidFill>
                            <a:srgbClr val="FF0000"/>
                          </a:solidFill>
                        </a:rPr>
                        <a:t> register set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32 registers each </a:t>
                      </a:r>
                      <a:r>
                        <a:rPr lang="hu-HU" sz="1200" kern="1200" dirty="0" smtClean="0">
                          <a:solidFill>
                            <a:schemeClr val="tx1"/>
                          </a:solidFill>
                          <a:latin typeface="+mn-lt"/>
                          <a:ea typeface="+mn-ea"/>
                          <a:cs typeface="+mn-cs"/>
                        </a:rPr>
                        <a:t>(1...16)x128</a:t>
                      </a:r>
                      <a:r>
                        <a:rPr lang="en-US" sz="1200" kern="1200" dirty="0" smtClean="0">
                          <a:solidFill>
                            <a:schemeClr val="tx1"/>
                          </a:solidFill>
                          <a:latin typeface="+mn-lt"/>
                          <a:ea typeface="+mn-ea"/>
                          <a:cs typeface="+mn-cs"/>
                        </a:rPr>
                        <a:t>-bit wide</a:t>
                      </a:r>
                      <a:endParaRPr lang="en-US" sz="1200" dirty="0" smtClean="0">
                        <a:solidFill>
                          <a:schemeClr val="bg1"/>
                        </a:solidFill>
                      </a:endParaRPr>
                    </a:p>
                  </a:txBody>
                  <a:tcPr anchor="ctr">
                    <a:solidFill>
                      <a:srgbClr val="CCFFCC"/>
                    </a:solidFill>
                  </a:tcPr>
                </a:tc>
                <a:tc>
                  <a:txBody>
                    <a:bodyPr/>
                    <a:lstStyle/>
                    <a:p>
                      <a:pPr algn="ctr"/>
                      <a:r>
                        <a:rPr lang="en-US" sz="1200" dirty="0" smtClean="0">
                          <a:solidFill>
                            <a:schemeClr val="tx1"/>
                          </a:solidFill>
                        </a:rPr>
                        <a:t>---</a:t>
                      </a:r>
                    </a:p>
                  </a:txBody>
                  <a:tcPr anchor="ctr">
                    <a:solidFill>
                      <a:srgbClr val="CCFFCC"/>
                    </a:solidFill>
                  </a:tcPr>
                </a:tc>
                <a:tc>
                  <a:txBody>
                    <a:bodyPr/>
                    <a:lstStyle/>
                    <a:p>
                      <a:pPr algn="ctr"/>
                      <a:r>
                        <a:rPr lang="en-US" sz="1200" dirty="0" smtClean="0">
                          <a:solidFill>
                            <a:schemeClr val="tx1"/>
                          </a:solidFill>
                        </a:rPr>
                        <a:t>FX 8/16/32/64/128 </a:t>
                      </a:r>
                    </a:p>
                    <a:p>
                      <a:pPr algn="ctr"/>
                      <a:r>
                        <a:rPr lang="en-US" sz="1200" dirty="0" smtClean="0">
                          <a:solidFill>
                            <a:schemeClr val="tx1"/>
                          </a:solidFill>
                        </a:rPr>
                        <a:t>FP 16/32/64</a:t>
                      </a:r>
                    </a:p>
                    <a:p>
                      <a:pPr algn="ctr"/>
                      <a:r>
                        <a:rPr lang="en-US" sz="1200" dirty="0" smtClean="0">
                          <a:solidFill>
                            <a:schemeClr val="tx1"/>
                          </a:solidFill>
                        </a:rPr>
                        <a:t>(1...16)</a:t>
                      </a:r>
                      <a:r>
                        <a:rPr lang="en-US" sz="1200" dirty="0" err="1" smtClean="0">
                          <a:solidFill>
                            <a:schemeClr val="tx1"/>
                          </a:solidFill>
                        </a:rPr>
                        <a:t>x128</a:t>
                      </a:r>
                      <a:r>
                        <a:rPr lang="en-US" sz="1200" dirty="0" smtClean="0">
                          <a:solidFill>
                            <a:schemeClr val="tx1"/>
                          </a:solidFill>
                        </a:rPr>
                        <a:t>-bit wide</a:t>
                      </a:r>
                    </a:p>
                    <a:p>
                      <a:pPr algn="ctr"/>
                      <a:r>
                        <a:rPr lang="en-US" sz="1200" dirty="0" err="1" smtClean="0">
                          <a:solidFill>
                            <a:schemeClr val="tx1"/>
                          </a:solidFill>
                        </a:rPr>
                        <a:t>FMA</a:t>
                      </a:r>
                      <a:r>
                        <a:rPr lang="en-US" sz="1200" dirty="0" smtClean="0">
                          <a:solidFill>
                            <a:schemeClr val="tx1"/>
                          </a:solidFill>
                        </a:rPr>
                        <a:t> available</a:t>
                      </a:r>
                      <a:endParaRPr lang="en-US" sz="1200" dirty="0">
                        <a:solidFill>
                          <a:schemeClr val="tx1"/>
                        </a:solidFill>
                      </a:endParaRPr>
                    </a:p>
                  </a:txBody>
                  <a:tcPr anchor="ctr">
                    <a:solidFill>
                      <a:srgbClr val="CCFFCC"/>
                    </a:solidFill>
                  </a:tcPr>
                </a:tc>
                <a:extLst>
                  <a:ext uri="{0D108BD9-81ED-4DB2-BD59-A6C34878D82A}">
                    <a16:rowId xmlns:a16="http://schemas.microsoft.com/office/drawing/2014/main" val="10003"/>
                  </a:ext>
                </a:extLst>
              </a:tr>
            </a:tbl>
          </a:graphicData>
        </a:graphic>
      </p:graphicFrame>
      <p:sp>
        <p:nvSpPr>
          <p:cNvPr id="7" name="Text Box 4"/>
          <p:cNvSpPr txBox="1">
            <a:spLocks noChangeArrowheads="1"/>
          </p:cNvSpPr>
          <p:nvPr/>
        </p:nvSpPr>
        <p:spPr bwMode="auto">
          <a:xfrm>
            <a:off x="72462" y="50670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pPr>
            <a:r>
              <a:rPr lang="en-US" altLang="en-US" sz="1800" dirty="0" smtClean="0">
                <a:solidFill>
                  <a:srgbClr val="2D2D8A"/>
                </a:solidFill>
              </a:rPr>
              <a:t>The </a:t>
            </a:r>
            <a:r>
              <a:rPr lang="en-US" altLang="en-US" sz="1800" dirty="0" err="1" smtClean="0">
                <a:solidFill>
                  <a:srgbClr val="2D2D8A"/>
                </a:solidFill>
              </a:rPr>
              <a:t>SVE</a:t>
            </a:r>
            <a:r>
              <a:rPr lang="en-US" altLang="en-US" sz="1800" dirty="0" smtClean="0">
                <a:solidFill>
                  <a:srgbClr val="2D2D8A"/>
                </a:solidFill>
              </a:rPr>
              <a:t> register set based </a:t>
            </a:r>
            <a:r>
              <a:rPr lang="en-US" altLang="en-US" sz="1800" dirty="0" err="1" smtClean="0">
                <a:solidFill>
                  <a:srgbClr val="2D2D8A"/>
                </a:solidFill>
              </a:rPr>
              <a:t>SIMD</a:t>
            </a:r>
            <a:r>
              <a:rPr lang="en-US" altLang="en-US" sz="1800" dirty="0" smtClean="0">
                <a:solidFill>
                  <a:srgbClr val="2D2D8A"/>
                </a:solidFill>
              </a:rPr>
              <a:t> extension -2</a:t>
            </a:r>
            <a:endParaRPr lang="en-US" altLang="en-US" sz="1800" dirty="0">
              <a:solidFill>
                <a:srgbClr val="2D2D8A"/>
              </a:solidFill>
            </a:endParaRPr>
          </a:p>
        </p:txBody>
      </p:sp>
      <p:sp>
        <p:nvSpPr>
          <p:cNvPr id="6"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31206537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6</a:t>
            </a:r>
            <a:r>
              <a:rPr lang="hu-HU" dirty="0">
                <a:solidFill>
                  <a:srgbClr val="FFFFFF"/>
                </a:solidFill>
              </a:rPr>
              <a:t>)</a:t>
            </a:r>
            <a:endParaRPr lang="en-US" dirty="0">
              <a:solidFill>
                <a:srgbClr val="FFFFFF"/>
              </a:solidFill>
            </a:endParaRPr>
          </a:p>
        </p:txBody>
      </p:sp>
      <p:sp>
        <p:nvSpPr>
          <p:cNvPr id="3" name="Rounded Rectangle 2"/>
          <p:cNvSpPr/>
          <p:nvPr/>
        </p:nvSpPr>
        <p:spPr bwMode="auto">
          <a:xfrm>
            <a:off x="2970170" y="3928614"/>
            <a:ext cx="3132000" cy="1463040"/>
          </a:xfrm>
          <a:prstGeom prst="roundRect">
            <a:avLst/>
          </a:prstGeom>
          <a:solidFill>
            <a:srgbClr val="CCFFCC"/>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 name="TextBox 3"/>
          <p:cNvSpPr txBox="1"/>
          <p:nvPr/>
        </p:nvSpPr>
        <p:spPr>
          <a:xfrm>
            <a:off x="3144663" y="4577252"/>
            <a:ext cx="2840842" cy="671979"/>
          </a:xfrm>
          <a:prstGeom prst="rect">
            <a:avLst/>
          </a:prstGeom>
          <a:solidFill>
            <a:srgbClr val="CCFFCC"/>
          </a:solidFill>
        </p:spPr>
        <p:txBody>
          <a:bodyPr wrap="none" rtlCol="0">
            <a:spAutoFit/>
          </a:bodyPr>
          <a:lstStyle/>
          <a:p>
            <a:pPr algn="ctr">
              <a:spcAft>
                <a:spcPts val="200"/>
              </a:spcAft>
            </a:pPr>
            <a:r>
              <a:rPr lang="en-US" sz="1200" dirty="0" smtClean="0"/>
              <a:t>Up to 16 </a:t>
            </a:r>
            <a:r>
              <a:rPr lang="en-US" sz="1200" dirty="0" err="1" smtClean="0"/>
              <a:t>x128</a:t>
            </a:r>
            <a:r>
              <a:rPr lang="hu-HU" sz="1200" dirty="0" smtClean="0"/>
              <a:t>-bit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6" name="TextBox 5"/>
          <p:cNvSpPr txBox="1"/>
          <p:nvPr/>
        </p:nvSpPr>
        <p:spPr>
          <a:xfrm>
            <a:off x="3792842" y="3954123"/>
            <a:ext cx="1518364" cy="292388"/>
          </a:xfrm>
          <a:prstGeom prst="rect">
            <a:avLst/>
          </a:prstGeom>
          <a:noFill/>
        </p:spPr>
        <p:txBody>
          <a:bodyPr wrap="none" rtlCol="0">
            <a:spAutoFit/>
          </a:bodyPr>
          <a:lstStyle/>
          <a:p>
            <a:pPr algn="ctr"/>
            <a:r>
              <a:rPr lang="hu-HU" sz="1300" b="1" dirty="0" smtClean="0">
                <a:solidFill>
                  <a:srgbClr val="FF0000"/>
                </a:solidFill>
              </a:rPr>
              <a:t>S</a:t>
            </a:r>
            <a:r>
              <a:rPr lang="en-US" sz="1300" b="1" dirty="0" err="1" smtClean="0">
                <a:solidFill>
                  <a:srgbClr val="FF0000"/>
                </a:solidFill>
              </a:rPr>
              <a:t>VE</a:t>
            </a:r>
            <a:r>
              <a:rPr lang="hu-HU" sz="1300" b="1" dirty="0" smtClean="0">
                <a:solidFill>
                  <a:srgbClr val="FF0000"/>
                </a:solidFill>
              </a:rPr>
              <a:t> extension</a:t>
            </a:r>
          </a:p>
        </p:txBody>
      </p:sp>
      <p:sp>
        <p:nvSpPr>
          <p:cNvPr id="7" name="TextBox 6"/>
          <p:cNvSpPr txBox="1"/>
          <p:nvPr/>
        </p:nvSpPr>
        <p:spPr>
          <a:xfrm>
            <a:off x="3764863" y="1204278"/>
            <a:ext cx="1617752" cy="461665"/>
          </a:xfrm>
          <a:prstGeom prst="rect">
            <a:avLst/>
          </a:prstGeom>
          <a:noFill/>
        </p:spPr>
        <p:txBody>
          <a:bodyPr wrap="none" rtlCol="0">
            <a:spAutoFit/>
          </a:bodyPr>
          <a:lstStyle/>
          <a:p>
            <a:pPr algn="ctr"/>
            <a:r>
              <a:rPr lang="hu-HU" sz="1200" b="1" dirty="0" smtClean="0"/>
              <a:t>ARMv8</a:t>
            </a:r>
            <a:r>
              <a:rPr lang="en-US" sz="1200" b="1" dirty="0" smtClean="0"/>
              <a:t>.2</a:t>
            </a:r>
            <a:endParaRPr lang="hu-HU" sz="1200" b="1" dirty="0" smtClean="0"/>
          </a:p>
          <a:p>
            <a:pPr algn="ctr"/>
            <a:r>
              <a:rPr lang="hu-HU" sz="1200" b="1" dirty="0" smtClean="0"/>
              <a:t>(AArch64 mode)</a:t>
            </a:r>
            <a:endParaRPr lang="en-US" sz="1200" b="1" dirty="0"/>
          </a:p>
        </p:txBody>
      </p:sp>
      <p:sp>
        <p:nvSpPr>
          <p:cNvPr id="8" name="Rectangle 7"/>
          <p:cNvSpPr/>
          <p:nvPr/>
        </p:nvSpPr>
        <p:spPr bwMode="auto">
          <a:xfrm>
            <a:off x="6270301" y="2179833"/>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TextBox 8"/>
          <p:cNvSpPr txBox="1"/>
          <p:nvPr/>
        </p:nvSpPr>
        <p:spPr>
          <a:xfrm>
            <a:off x="6859799" y="1894200"/>
            <a:ext cx="478016" cy="260124"/>
          </a:xfrm>
          <a:prstGeom prst="rect">
            <a:avLst/>
          </a:prstGeom>
          <a:noFill/>
        </p:spPr>
        <p:txBody>
          <a:bodyPr wrap="none" rtlCol="0">
            <a:spAutoFit/>
          </a:bodyPr>
          <a:lstStyle/>
          <a:p>
            <a:r>
              <a:rPr lang="hu-HU" sz="1200" dirty="0" smtClean="0"/>
              <a:t>128</a:t>
            </a:r>
            <a:endParaRPr lang="en-US" sz="1200" dirty="0"/>
          </a:p>
        </p:txBody>
      </p:sp>
      <p:sp>
        <p:nvSpPr>
          <p:cNvPr id="10" name="TextBox 9"/>
          <p:cNvSpPr txBox="1"/>
          <p:nvPr/>
        </p:nvSpPr>
        <p:spPr>
          <a:xfrm>
            <a:off x="8647263" y="2394815"/>
            <a:ext cx="380232" cy="260124"/>
          </a:xfrm>
          <a:prstGeom prst="rect">
            <a:avLst/>
          </a:prstGeom>
          <a:noFill/>
        </p:spPr>
        <p:txBody>
          <a:bodyPr wrap="none" rtlCol="0">
            <a:spAutoFit/>
          </a:bodyPr>
          <a:lstStyle/>
          <a:p>
            <a:r>
              <a:rPr lang="hu-HU" sz="1200" dirty="0" smtClean="0"/>
              <a:t>32</a:t>
            </a:r>
            <a:endParaRPr lang="en-US" sz="1200" dirty="0"/>
          </a:p>
        </p:txBody>
      </p:sp>
      <p:sp>
        <p:nvSpPr>
          <p:cNvPr id="11" name="TextBox 10"/>
          <p:cNvSpPr txBox="1"/>
          <p:nvPr/>
        </p:nvSpPr>
        <p:spPr>
          <a:xfrm>
            <a:off x="3716905" y="1673805"/>
            <a:ext cx="1681871" cy="292388"/>
          </a:xfrm>
          <a:prstGeom prst="rect">
            <a:avLst/>
          </a:prstGeom>
          <a:noFill/>
        </p:spPr>
        <p:txBody>
          <a:bodyPr wrap="none" rtlCol="0">
            <a:spAutoFit/>
          </a:bodyPr>
          <a:lstStyle/>
          <a:p>
            <a:pPr lvl="0" algn="ctr"/>
            <a:r>
              <a:rPr lang="en-US" sz="1300" b="1" dirty="0" err="1" smtClean="0">
                <a:solidFill>
                  <a:srgbClr val="0070C0"/>
                </a:solidFill>
              </a:rPr>
              <a:t>SVE</a:t>
            </a:r>
            <a:r>
              <a:rPr lang="hu-HU" sz="1300" b="1" dirty="0" smtClean="0">
                <a:solidFill>
                  <a:srgbClr val="0070C0"/>
                </a:solidFill>
              </a:rPr>
              <a:t> register set</a:t>
            </a:r>
            <a:endParaRPr lang="en-US" dirty="0"/>
          </a:p>
        </p:txBody>
      </p:sp>
      <p:sp>
        <p:nvSpPr>
          <p:cNvPr id="13" name="TextBox 12"/>
          <p:cNvSpPr txBox="1"/>
          <p:nvPr/>
        </p:nvSpPr>
        <p:spPr>
          <a:xfrm>
            <a:off x="3685586" y="4262217"/>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16" name="Rectangle 15"/>
          <p:cNvSpPr/>
          <p:nvPr/>
        </p:nvSpPr>
        <p:spPr bwMode="auto">
          <a:xfrm>
            <a:off x="3877349" y="2177995"/>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7" name="Rectangle 16"/>
          <p:cNvSpPr/>
          <p:nvPr/>
        </p:nvSpPr>
        <p:spPr bwMode="auto">
          <a:xfrm>
            <a:off x="277278" y="2164548"/>
            <a:ext cx="2385594"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8" name="TextBox 17"/>
          <p:cNvSpPr txBox="1"/>
          <p:nvPr/>
        </p:nvSpPr>
        <p:spPr>
          <a:xfrm>
            <a:off x="3031366" y="2331121"/>
            <a:ext cx="603050" cy="461665"/>
          </a:xfrm>
          <a:prstGeom prst="rect">
            <a:avLst/>
          </a:prstGeom>
          <a:noFill/>
        </p:spPr>
        <p:txBody>
          <a:bodyPr wrap="none" rtlCol="0">
            <a:spAutoFit/>
          </a:bodyPr>
          <a:lstStyle/>
          <a:p>
            <a:r>
              <a:rPr lang="en-US" sz="2400" dirty="0" smtClean="0"/>
              <a:t>---</a:t>
            </a:r>
            <a:endParaRPr lang="en-US" sz="2400" dirty="0"/>
          </a:p>
        </p:txBody>
      </p:sp>
      <p:sp>
        <p:nvSpPr>
          <p:cNvPr id="19" name="Left Brace 18"/>
          <p:cNvSpPr/>
          <p:nvPr/>
        </p:nvSpPr>
        <p:spPr bwMode="auto">
          <a:xfrm rot="16200000">
            <a:off x="4333774" y="-969071"/>
            <a:ext cx="253770" cy="8366760"/>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0" name="TextBox 19"/>
          <p:cNvSpPr txBox="1"/>
          <p:nvPr/>
        </p:nvSpPr>
        <p:spPr>
          <a:xfrm>
            <a:off x="2996825" y="3514698"/>
            <a:ext cx="3171061" cy="292388"/>
          </a:xfrm>
          <a:prstGeom prst="rect">
            <a:avLst/>
          </a:prstGeom>
          <a:noFill/>
        </p:spPr>
        <p:txBody>
          <a:bodyPr wrap="none" rtlCol="0">
            <a:spAutoFit/>
          </a:bodyPr>
          <a:lstStyle/>
          <a:p>
            <a:r>
              <a:rPr lang="en-US" sz="1300" dirty="0" smtClean="0"/>
              <a:t>Up to 16 x 128-bit (Up to 2048-bit)</a:t>
            </a:r>
            <a:endParaRPr lang="en-US" sz="1300" dirty="0"/>
          </a:p>
        </p:txBody>
      </p:sp>
      <p:sp>
        <p:nvSpPr>
          <p:cNvPr id="21" name="TextBox 20"/>
          <p:cNvSpPr txBox="1"/>
          <p:nvPr/>
        </p:nvSpPr>
        <p:spPr>
          <a:xfrm>
            <a:off x="68170" y="505514"/>
            <a:ext cx="5670142" cy="369332"/>
          </a:xfrm>
          <a:prstGeom prst="rect">
            <a:avLst/>
          </a:prstGeom>
          <a:noFill/>
        </p:spPr>
        <p:txBody>
          <a:bodyPr wrap="none" rtlCol="0">
            <a:spAutoFit/>
          </a:bodyPr>
          <a:lstStyle/>
          <a:p>
            <a:r>
              <a:rPr lang="hu-HU" dirty="0" smtClean="0">
                <a:solidFill>
                  <a:schemeClr val="accent6"/>
                </a:solidFill>
              </a:rPr>
              <a:t>The </a:t>
            </a:r>
            <a:r>
              <a:rPr lang="en-US" dirty="0" err="1" smtClean="0">
                <a:solidFill>
                  <a:schemeClr val="accent6"/>
                </a:solidFill>
              </a:rPr>
              <a:t>SVE</a:t>
            </a:r>
            <a:r>
              <a:rPr lang="en-US" dirty="0" smtClean="0">
                <a:solidFill>
                  <a:schemeClr val="accent6"/>
                </a:solidFill>
              </a:rPr>
              <a:t> </a:t>
            </a:r>
            <a:r>
              <a:rPr lang="hu-HU" dirty="0" smtClean="0">
                <a:solidFill>
                  <a:schemeClr val="accent6"/>
                </a:solidFill>
              </a:rPr>
              <a:t>register set</a:t>
            </a:r>
            <a:r>
              <a:rPr lang="en-US" dirty="0" smtClean="0">
                <a:solidFill>
                  <a:schemeClr val="accent6"/>
                </a:solidFill>
              </a:rPr>
              <a:t> </a:t>
            </a:r>
            <a:r>
              <a:rPr lang="hu-HU" dirty="0" smtClean="0">
                <a:solidFill>
                  <a:schemeClr val="accent6"/>
                </a:solidFill>
              </a:rPr>
              <a:t>based SIMD extension</a:t>
            </a:r>
            <a:r>
              <a:rPr lang="en-US" dirty="0" smtClean="0">
                <a:solidFill>
                  <a:schemeClr val="accent6"/>
                </a:solidFill>
              </a:rPr>
              <a:t> -3</a:t>
            </a:r>
            <a:endParaRPr lang="en-US" dirty="0">
              <a:solidFill>
                <a:schemeClr val="accent6"/>
              </a:solidFill>
            </a:endParaRPr>
          </a:p>
        </p:txBody>
      </p:sp>
      <p:sp>
        <p:nvSpPr>
          <p:cNvPr id="23" name="TextBox 6"/>
          <p:cNvSpPr txBox="1"/>
          <p:nvPr/>
        </p:nvSpPr>
        <p:spPr>
          <a:xfrm>
            <a:off x="8763000"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Tree>
    <p:extLst>
      <p:ext uri="{BB962C8B-B14F-4D97-AF65-F5344CB8AC3E}">
        <p14:creationId xmlns:p14="http://schemas.microsoft.com/office/powerpoint/2010/main" val="4181786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881" y="1464413"/>
            <a:ext cx="9071436" cy="34853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rgbClr val="000000"/>
                </a:solidFill>
              </a:rPr>
              <a:t>The company</a:t>
            </a:r>
            <a:endParaRPr lang="en-US" sz="1600" dirty="0">
              <a:solidFill>
                <a:srgbClr val="000000"/>
              </a:solidFill>
            </a:endParaRPr>
          </a:p>
        </p:txBody>
      </p:sp>
      <p:sp>
        <p:nvSpPr>
          <p:cNvPr id="4" name="TextBox 3"/>
          <p:cNvSpPr txBox="1"/>
          <p:nvPr/>
        </p:nvSpPr>
        <p:spPr>
          <a:xfrm>
            <a:off x="73210" y="510096"/>
            <a:ext cx="2561470" cy="369332"/>
          </a:xfrm>
          <a:prstGeom prst="rect">
            <a:avLst/>
          </a:prstGeom>
          <a:noFill/>
        </p:spPr>
        <p:txBody>
          <a:bodyPr wrap="none" rtlCol="0">
            <a:spAutoFit/>
          </a:bodyPr>
          <a:lstStyle/>
          <a:p>
            <a:r>
              <a:rPr lang="en-US" dirty="0">
                <a:solidFill>
                  <a:srgbClr val="333399"/>
                </a:solidFill>
              </a:rPr>
              <a:t>1</a:t>
            </a:r>
            <a:r>
              <a:rPr lang="en-US" dirty="0" smtClean="0">
                <a:solidFill>
                  <a:srgbClr val="333399"/>
                </a:solidFill>
              </a:rPr>
              <a:t>. </a:t>
            </a:r>
            <a:r>
              <a:rPr lang="hu-HU" dirty="0" smtClean="0">
                <a:solidFill>
                  <a:srgbClr val="333399"/>
                </a:solidFill>
              </a:rPr>
              <a:t>Evolution of</a:t>
            </a:r>
            <a:r>
              <a:rPr lang="en-US" dirty="0" smtClean="0">
                <a:solidFill>
                  <a:srgbClr val="333399"/>
                </a:solidFill>
              </a:rPr>
              <a:t> </a:t>
            </a:r>
            <a:r>
              <a:rPr lang="hu-HU" dirty="0" smtClean="0">
                <a:solidFill>
                  <a:srgbClr val="333399"/>
                </a:solidFill>
              </a:rPr>
              <a:t>ARM</a:t>
            </a:r>
            <a:endParaRPr lang="en-US" dirty="0">
              <a:solidFill>
                <a:srgbClr val="333399"/>
              </a:solidFill>
            </a:endParaRPr>
          </a:p>
        </p:txBody>
      </p:sp>
      <p:sp>
        <p:nvSpPr>
          <p:cNvPr id="3" name="TextBox 2"/>
          <p:cNvSpPr txBox="1"/>
          <p:nvPr/>
        </p:nvSpPr>
        <p:spPr>
          <a:xfrm>
            <a:off x="116505" y="6375811"/>
            <a:ext cx="4103624" cy="338554"/>
          </a:xfrm>
          <a:prstGeom prst="rect">
            <a:avLst/>
          </a:prstGeom>
          <a:noFill/>
        </p:spPr>
        <p:txBody>
          <a:bodyPr wrap="none" rtlCol="0">
            <a:spAutoFit/>
          </a:bodyPr>
          <a:lstStyle/>
          <a:p>
            <a:r>
              <a:rPr lang="en-US" sz="1600" dirty="0" smtClean="0">
                <a:solidFill>
                  <a:srgbClr val="000000"/>
                </a:solidFill>
              </a:rPr>
              <a:t>plc: public limited company (a.m. </a:t>
            </a:r>
            <a:r>
              <a:rPr lang="en-US" sz="1600" dirty="0" err="1" smtClean="0">
                <a:solidFill>
                  <a:srgbClr val="000000"/>
                </a:solidFill>
              </a:rPr>
              <a:t>kft</a:t>
            </a:r>
            <a:r>
              <a:rPr lang="en-US" sz="1600" dirty="0" smtClean="0">
                <a:solidFill>
                  <a:srgbClr val="000000"/>
                </a:solidFill>
              </a:rPr>
              <a:t>)</a:t>
            </a:r>
            <a:endParaRPr lang="en-US" sz="1600" dirty="0">
              <a:solidFill>
                <a:srgbClr val="000000"/>
              </a:solidFill>
            </a:endParaRPr>
          </a:p>
        </p:txBody>
      </p:sp>
      <p:sp>
        <p:nvSpPr>
          <p:cNvPr id="5" name="TextBox 4"/>
          <p:cNvSpPr txBox="1"/>
          <p:nvPr/>
        </p:nvSpPr>
        <p:spPr>
          <a:xfrm>
            <a:off x="403490" y="908720"/>
            <a:ext cx="8954311"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ARM</a:t>
            </a:r>
            <a:r>
              <a:rPr lang="en-US" sz="1600" dirty="0">
                <a:solidFill>
                  <a:srgbClr val="000000"/>
                </a:solidFill>
              </a:rPr>
              <a:t> (</a:t>
            </a:r>
            <a:r>
              <a:rPr lang="en-US" sz="1600" dirty="0">
                <a:solidFill>
                  <a:srgbClr val="0070C0"/>
                </a:solidFill>
              </a:rPr>
              <a:t>ARM Holdings plc</a:t>
            </a:r>
            <a:r>
              <a:rPr lang="en-US" sz="1600" dirty="0">
                <a:solidFill>
                  <a:srgbClr val="000000"/>
                </a:solidFill>
              </a:rPr>
              <a:t>) is a British multinational semiconductor company with </a:t>
            </a:r>
          </a:p>
          <a:p>
            <a:pPr>
              <a:spcAft>
                <a:spcPts val="600"/>
              </a:spcAft>
            </a:pP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its </a:t>
            </a:r>
            <a:r>
              <a:rPr lang="en-US" sz="1600" dirty="0" smtClean="0">
                <a:solidFill>
                  <a:srgbClr val="000000"/>
                </a:solidFill>
              </a:rPr>
              <a:t>head </a:t>
            </a:r>
            <a:r>
              <a:rPr lang="en-US" sz="1600" dirty="0">
                <a:solidFill>
                  <a:srgbClr val="000000"/>
                </a:solidFill>
              </a:rPr>
              <a:t>office in </a:t>
            </a:r>
            <a:r>
              <a:rPr lang="en-US" sz="1600" dirty="0" smtClean="0">
                <a:solidFill>
                  <a:srgbClr val="000000"/>
                </a:solidFill>
              </a:rPr>
              <a:t>Cambridge, acquired by Softbank (Japan) in 2016.</a:t>
            </a:r>
            <a:endParaRPr lang="en-US" sz="1600" dirty="0"/>
          </a:p>
        </p:txBody>
      </p:sp>
      <p:sp>
        <p:nvSpPr>
          <p:cNvPr id="7" name="TextBox 6"/>
          <p:cNvSpPr txBox="1"/>
          <p:nvPr/>
        </p:nvSpPr>
        <p:spPr>
          <a:xfrm>
            <a:off x="1269721" y="2073316"/>
            <a:ext cx="7982799" cy="869469"/>
          </a:xfrm>
          <a:prstGeom prst="rect">
            <a:avLst/>
          </a:prstGeom>
          <a:noFill/>
        </p:spPr>
        <p:txBody>
          <a:bodyPr wrap="square" rtlCol="0">
            <a:spAutoFit/>
          </a:bodyPr>
          <a:lstStyle/>
          <a:p>
            <a:pPr marL="285750" indent="-285750">
              <a:spcBef>
                <a:spcPts val="400"/>
              </a:spcBef>
              <a:spcAft>
                <a:spcPts val="300"/>
              </a:spcAft>
              <a:buFont typeface="Arial" panose="020B0604020202020204" pitchFamily="34" charset="0"/>
              <a:buChar char="•"/>
            </a:pPr>
            <a:r>
              <a:rPr lang="hu-HU" sz="1600" dirty="0" smtClean="0">
                <a:solidFill>
                  <a:srgbClr val="FF0000"/>
                </a:solidFill>
              </a:rPr>
              <a:t>ARM</a:t>
            </a:r>
            <a:r>
              <a:rPr lang="en-US" sz="1600" dirty="0" smtClean="0">
                <a:solidFill>
                  <a:srgbClr val="FF0000"/>
                </a:solidFill>
              </a:rPr>
              <a:t> </a:t>
            </a:r>
            <a:r>
              <a:rPr lang="en-US" sz="1600" dirty="0">
                <a:solidFill>
                  <a:srgbClr val="FF0000"/>
                </a:solidFill>
              </a:rPr>
              <a:t>processor</a:t>
            </a:r>
            <a:r>
              <a:rPr lang="hu-HU" sz="1600" dirty="0">
                <a:solidFill>
                  <a:srgbClr val="FF0000"/>
                </a:solidFill>
              </a:rPr>
              <a:t>s </a:t>
            </a:r>
            <a:r>
              <a:rPr lang="hu-HU" sz="1600" dirty="0"/>
              <a:t>for the </a:t>
            </a:r>
            <a:r>
              <a:rPr lang="en-US" sz="1600" dirty="0">
                <a:solidFill>
                  <a:srgbClr val="0070C0"/>
                </a:solidFill>
              </a:rPr>
              <a:t>embedded</a:t>
            </a:r>
            <a:r>
              <a:rPr lang="hu-HU" sz="1600" dirty="0">
                <a:solidFill>
                  <a:srgbClr val="0070C0"/>
                </a:solidFill>
              </a:rPr>
              <a:t>,</a:t>
            </a:r>
            <a:r>
              <a:rPr lang="en-US" sz="1600" dirty="0">
                <a:solidFill>
                  <a:srgbClr val="0070C0"/>
                </a:solidFill>
              </a:rPr>
              <a:t> mobile</a:t>
            </a:r>
            <a:r>
              <a:rPr lang="hu-HU" sz="1600" dirty="0">
                <a:solidFill>
                  <a:srgbClr val="0070C0"/>
                </a:solidFill>
              </a:rPr>
              <a:t> and </a:t>
            </a:r>
            <a:r>
              <a:rPr lang="hu-HU" sz="1600" dirty="0" smtClean="0">
                <a:solidFill>
                  <a:srgbClr val="0070C0"/>
                </a:solidFill>
              </a:rPr>
              <a:t>server market</a:t>
            </a:r>
            <a:r>
              <a:rPr lang="en-US" sz="1600" dirty="0" smtClean="0">
                <a:solidFill>
                  <a:srgbClr val="0070C0"/>
                </a:solidFill>
              </a:rPr>
              <a:t>,</a:t>
            </a:r>
            <a:r>
              <a:rPr lang="en-US" sz="1600" dirty="0" smtClean="0">
                <a:solidFill>
                  <a:srgbClr val="000000"/>
                </a:solidFill>
              </a:rPr>
              <a:t> </a:t>
            </a:r>
            <a:endParaRPr lang="hu-HU" sz="1600" dirty="0" smtClean="0">
              <a:solidFill>
                <a:srgbClr val="000000"/>
              </a:solidFill>
            </a:endParaRPr>
          </a:p>
          <a:p>
            <a:pPr marL="285750" indent="-285750">
              <a:buFont typeface="Arial" panose="020B0604020202020204" pitchFamily="34" charset="0"/>
              <a:buChar char="•"/>
            </a:pPr>
            <a:r>
              <a:rPr lang="en-US" sz="1600" dirty="0" smtClean="0">
                <a:solidFill>
                  <a:srgbClr val="FF0000"/>
                </a:solidFill>
              </a:rPr>
              <a:t>mobile </a:t>
            </a:r>
            <a:r>
              <a:rPr lang="en-US" sz="1600" dirty="0">
                <a:solidFill>
                  <a:srgbClr val="FF0000"/>
                </a:solidFill>
              </a:rPr>
              <a:t>GPUs </a:t>
            </a:r>
            <a:r>
              <a:rPr lang="en-US" sz="1600" dirty="0">
                <a:solidFill>
                  <a:srgbClr val="000000"/>
                </a:solidFill>
              </a:rPr>
              <a:t>(termed as </a:t>
            </a:r>
            <a:r>
              <a:rPr lang="en-US" sz="1600" dirty="0">
                <a:solidFill>
                  <a:srgbClr val="FF0000"/>
                </a:solidFill>
              </a:rPr>
              <a:t>Mali</a:t>
            </a:r>
            <a:r>
              <a:rPr lang="hu-HU" sz="1600" dirty="0">
                <a:solidFill>
                  <a:srgbClr val="FF0000"/>
                </a:solidFill>
              </a:rPr>
              <a:t> </a:t>
            </a:r>
            <a:r>
              <a:rPr lang="en-US" sz="1600" dirty="0">
                <a:solidFill>
                  <a:srgbClr val="FF0000"/>
                </a:solidFill>
              </a:rPr>
              <a:t>GPUs</a:t>
            </a:r>
            <a:r>
              <a:rPr lang="en-US" sz="1600" dirty="0" smtClean="0">
                <a:solidFill>
                  <a:srgbClr val="000000"/>
                </a:solidFill>
              </a:rPr>
              <a:t>) as well as</a:t>
            </a:r>
          </a:p>
          <a:p>
            <a:pPr marL="285750" indent="-285750">
              <a:buFont typeface="Arial" panose="020B0604020202020204" pitchFamily="34" charset="0"/>
              <a:buChar char="•"/>
            </a:pPr>
            <a:r>
              <a:rPr lang="en-US" sz="1600" dirty="0" smtClean="0">
                <a:solidFill>
                  <a:srgbClr val="FF0000"/>
                </a:solidFill>
              </a:rPr>
              <a:t>design tools </a:t>
            </a:r>
            <a:r>
              <a:rPr lang="en-US" sz="1600" dirty="0" smtClean="0"/>
              <a:t>(development studios etc.), </a:t>
            </a:r>
            <a:endParaRPr lang="en-US" sz="1600" dirty="0"/>
          </a:p>
        </p:txBody>
      </p:sp>
      <p:sp>
        <p:nvSpPr>
          <p:cNvPr id="8" name="TextBox 7"/>
          <p:cNvSpPr txBox="1"/>
          <p:nvPr/>
        </p:nvSpPr>
        <p:spPr>
          <a:xfrm>
            <a:off x="1286635" y="3322255"/>
            <a:ext cx="7912935"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solidFill>
                  <a:srgbClr val="000000"/>
                </a:solidFill>
              </a:rPr>
              <a:t>their </a:t>
            </a:r>
            <a:r>
              <a:rPr lang="hu-HU" sz="1600" dirty="0" smtClean="0">
                <a:solidFill>
                  <a:srgbClr val="FF0000"/>
                </a:solidFill>
              </a:rPr>
              <a:t>IP </a:t>
            </a:r>
            <a:r>
              <a:rPr lang="hu-HU" sz="1600" dirty="0">
                <a:solidFill>
                  <a:srgbClr val="FF0000"/>
                </a:solidFill>
              </a:rPr>
              <a:t>(Intellectual Property) </a:t>
            </a:r>
            <a:r>
              <a:rPr lang="hu-HU" sz="1600" dirty="0">
                <a:solidFill>
                  <a:srgbClr val="0070C0"/>
                </a:solidFill>
              </a:rPr>
              <a:t>including their ISA </a:t>
            </a:r>
            <a:r>
              <a:rPr lang="en-US" sz="1600" dirty="0" smtClean="0">
                <a:solidFill>
                  <a:srgbClr val="000000"/>
                </a:solidFill>
              </a:rPr>
              <a:t>but </a:t>
            </a:r>
            <a:r>
              <a:rPr lang="en-US" sz="1600" dirty="0">
                <a:solidFill>
                  <a:srgbClr val="0070C0"/>
                </a:solidFill>
              </a:rPr>
              <a:t>does not </a:t>
            </a:r>
            <a:r>
              <a:rPr lang="en-US" sz="1600" dirty="0" smtClean="0">
                <a:solidFill>
                  <a:srgbClr val="0070C0"/>
                </a:solidFill>
              </a:rPr>
              <a:t>fabricate</a:t>
            </a:r>
          </a:p>
          <a:p>
            <a:r>
              <a:rPr lang="en-US" sz="1600" dirty="0">
                <a:solidFill>
                  <a:srgbClr val="0070C0"/>
                </a:solidFill>
              </a:rPr>
              <a:t> </a:t>
            </a:r>
            <a:r>
              <a:rPr lang="en-US" sz="1600" dirty="0" smtClean="0">
                <a:solidFill>
                  <a:srgbClr val="0070C0"/>
                </a:solidFill>
              </a:rPr>
              <a:t>     </a:t>
            </a:r>
            <a:r>
              <a:rPr lang="hu-HU" sz="1600" dirty="0">
                <a:solidFill>
                  <a:srgbClr val="0070C0"/>
                </a:solidFill>
              </a:rPr>
              <a:t>s</a:t>
            </a:r>
            <a:r>
              <a:rPr lang="en-US" sz="1600" dirty="0" err="1">
                <a:solidFill>
                  <a:srgbClr val="0070C0"/>
                </a:solidFill>
              </a:rPr>
              <a:t>emiconductors</a:t>
            </a:r>
            <a:r>
              <a:rPr lang="en-US" sz="1600" dirty="0" smtClean="0">
                <a:solidFill>
                  <a:srgbClr val="000000"/>
                </a:solidFill>
              </a:rPr>
              <a:t>.</a:t>
            </a:r>
            <a:endParaRPr lang="en-US" sz="1600" dirty="0"/>
          </a:p>
        </p:txBody>
      </p:sp>
      <p:sp>
        <p:nvSpPr>
          <p:cNvPr id="9" name="TextBox 8"/>
          <p:cNvSpPr txBox="1"/>
          <p:nvPr/>
        </p:nvSpPr>
        <p:spPr>
          <a:xfrm>
            <a:off x="4228182" y="6392425"/>
            <a:ext cx="4709303" cy="338554"/>
          </a:xfrm>
          <a:prstGeom prst="rect">
            <a:avLst/>
          </a:prstGeom>
          <a:noFill/>
        </p:spPr>
        <p:txBody>
          <a:bodyPr wrap="none" rtlCol="0">
            <a:spAutoFit/>
          </a:bodyPr>
          <a:lstStyle/>
          <a:p>
            <a:r>
              <a:rPr lang="hu-HU" sz="1600" dirty="0" smtClean="0"/>
              <a:t>intellectual property: a.m. szellemi tulajdon</a:t>
            </a:r>
            <a:endParaRPr lang="en-US" sz="1600" dirty="0"/>
          </a:p>
        </p:txBody>
      </p:sp>
      <p:sp>
        <p:nvSpPr>
          <p:cNvPr id="11" name="TextBox 6"/>
          <p:cNvSpPr txBox="1"/>
          <p:nvPr/>
        </p:nvSpPr>
        <p:spPr>
          <a:xfrm>
            <a:off x="8740365" y="6375690"/>
            <a:ext cx="323309" cy="400110"/>
          </a:xfrm>
          <a:prstGeom prst="rect">
            <a:avLst/>
          </a:prstGeom>
          <a:noFill/>
        </p:spPr>
        <p:txBody>
          <a:bodyPr wrap="square" rtlCol="0">
            <a:spAutoFit/>
          </a:bodyPr>
          <a:lstStyle/>
          <a:p>
            <a:r>
              <a:rPr lang="en-US" sz="2000" dirty="0" smtClean="0">
                <a:solidFill>
                  <a:srgbClr val="FF0000"/>
                </a:solidFill>
                <a:latin typeface="+mj-lt"/>
              </a:rPr>
              <a:t>*</a:t>
            </a:r>
          </a:p>
        </p:txBody>
      </p:sp>
      <p:sp>
        <p:nvSpPr>
          <p:cNvPr id="13"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1</a:t>
            </a:r>
            <a:r>
              <a:rPr lang="hu-HU" dirty="0">
                <a:solidFill>
                  <a:srgbClr val="FFFFFF"/>
                </a:solidFill>
              </a:rPr>
              <a:t>)</a:t>
            </a:r>
            <a:endParaRPr lang="en-US" dirty="0">
              <a:solidFill>
                <a:srgbClr val="FFFFFF"/>
              </a:solidFill>
            </a:endParaRPr>
          </a:p>
        </p:txBody>
      </p:sp>
      <p:sp>
        <p:nvSpPr>
          <p:cNvPr id="2" name="TextBox 1"/>
          <p:cNvSpPr txBox="1"/>
          <p:nvPr/>
        </p:nvSpPr>
        <p:spPr>
          <a:xfrm>
            <a:off x="926595" y="1760305"/>
            <a:ext cx="2377574"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70C0"/>
                </a:solidFill>
                <a:latin typeface="+mj-lt"/>
              </a:rPr>
              <a:t>designs</a:t>
            </a:r>
            <a:r>
              <a:rPr lang="en-US" sz="1600" dirty="0">
                <a:latin typeface="+mj-lt"/>
              </a:rPr>
              <a:t> low power</a:t>
            </a:r>
          </a:p>
        </p:txBody>
      </p:sp>
      <p:sp>
        <p:nvSpPr>
          <p:cNvPr id="10" name="TextBox 9"/>
          <p:cNvSpPr txBox="1"/>
          <p:nvPr/>
        </p:nvSpPr>
        <p:spPr>
          <a:xfrm>
            <a:off x="940060" y="2978950"/>
            <a:ext cx="1806905"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t>and </a:t>
            </a:r>
            <a:r>
              <a:rPr lang="en-US" sz="1600" dirty="0" err="1">
                <a:solidFill>
                  <a:srgbClr val="0070C0"/>
                </a:solidFill>
              </a:rPr>
              <a:t>licences</a:t>
            </a:r>
            <a:r>
              <a:rPr lang="en-US" sz="1600" dirty="0"/>
              <a:t> </a:t>
            </a:r>
            <a:endParaRPr lang="en-US" sz="1600" dirty="0" smtClean="0"/>
          </a:p>
        </p:txBody>
      </p:sp>
    </p:spTree>
    <p:extLst>
      <p:ext uri="{BB962C8B-B14F-4D97-AF65-F5344CB8AC3E}">
        <p14:creationId xmlns:p14="http://schemas.microsoft.com/office/powerpoint/2010/main" val="5303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8" grpId="0"/>
      <p:bldP spid="2"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.1 Overview (1</a:t>
            </a:r>
            <a:r>
              <a:rPr lang="en-US" dirty="0">
                <a:solidFill>
                  <a:srgbClr val="FFFFFF"/>
                </a:solidFill>
              </a:rPr>
              <a:t>7</a:t>
            </a:r>
            <a:r>
              <a:rPr lang="hu-HU" dirty="0">
                <a:solidFill>
                  <a:srgbClr val="FFFFFF"/>
                </a:solidFill>
              </a:rPr>
              <a:t>)</a:t>
            </a:r>
            <a:endParaRPr lang="en-US" dirty="0">
              <a:solidFill>
                <a:srgbClr val="FFFFFF"/>
              </a:solidFill>
            </a:endParaRPr>
          </a:p>
        </p:txBody>
      </p:sp>
      <p:pic>
        <p:nvPicPr>
          <p:cNvPr id="9" name="Picture 8"/>
          <p:cNvPicPr>
            <a:picLocks noChangeAspect="1"/>
          </p:cNvPicPr>
          <p:nvPr/>
        </p:nvPicPr>
        <p:blipFill rotWithShape="1">
          <a:blip r:embed="rId2"/>
          <a:srcRect t="2094" b="6688"/>
          <a:stretch/>
        </p:blipFill>
        <p:spPr>
          <a:xfrm>
            <a:off x="2403039" y="548680"/>
            <a:ext cx="6399431" cy="6255695"/>
          </a:xfrm>
          <a:prstGeom prst="rect">
            <a:avLst/>
          </a:prstGeom>
        </p:spPr>
      </p:pic>
      <p:sp>
        <p:nvSpPr>
          <p:cNvPr id="3" name="TextBox 2"/>
          <p:cNvSpPr txBox="1"/>
          <p:nvPr/>
        </p:nvSpPr>
        <p:spPr>
          <a:xfrm>
            <a:off x="73288" y="506081"/>
            <a:ext cx="4128502" cy="646331"/>
          </a:xfrm>
          <a:prstGeom prst="rect">
            <a:avLst/>
          </a:prstGeom>
          <a:noFill/>
        </p:spPr>
        <p:txBody>
          <a:bodyPr wrap="none" rtlCol="0">
            <a:spAutoFit/>
          </a:bodyPr>
          <a:lstStyle/>
          <a:p>
            <a:r>
              <a:rPr lang="en-US" dirty="0" smtClean="0">
                <a:solidFill>
                  <a:schemeClr val="accent6"/>
                </a:solidFill>
              </a:rPr>
              <a:t>Data types assuming 256-bit long</a:t>
            </a:r>
          </a:p>
          <a:p>
            <a:r>
              <a:rPr lang="en-US" dirty="0" smtClean="0">
                <a:solidFill>
                  <a:schemeClr val="accent6"/>
                </a:solidFill>
              </a:rPr>
              <a:t>  SVE registers [116]</a:t>
            </a:r>
            <a:endParaRPr lang="en-US" dirty="0">
              <a:solidFill>
                <a:schemeClr val="accent6"/>
              </a:solidFill>
            </a:endParaRPr>
          </a:p>
        </p:txBody>
      </p:sp>
      <p:sp>
        <p:nvSpPr>
          <p:cNvPr id="4" name="TextBox 3"/>
          <p:cNvSpPr txBox="1"/>
          <p:nvPr/>
        </p:nvSpPr>
        <p:spPr>
          <a:xfrm>
            <a:off x="1517843" y="4509120"/>
            <a:ext cx="1305165" cy="1092607"/>
          </a:xfrm>
          <a:prstGeom prst="rect">
            <a:avLst/>
          </a:prstGeom>
          <a:noFill/>
        </p:spPr>
        <p:txBody>
          <a:bodyPr wrap="none" rtlCol="0">
            <a:spAutoFit/>
          </a:bodyPr>
          <a:lstStyle/>
          <a:p>
            <a:r>
              <a:rPr lang="en-US" sz="1300" dirty="0" smtClean="0"/>
              <a:t>8-bit: FX</a:t>
            </a:r>
          </a:p>
          <a:p>
            <a:r>
              <a:rPr lang="en-US" sz="1300" dirty="0" smtClean="0"/>
              <a:t>16-bit: FX/FP</a:t>
            </a:r>
          </a:p>
          <a:p>
            <a:r>
              <a:rPr lang="en-US" sz="1300" dirty="0" smtClean="0"/>
              <a:t>32-bit</a:t>
            </a:r>
            <a:r>
              <a:rPr lang="en-US" sz="1300" dirty="0"/>
              <a:t>: FX/FP</a:t>
            </a:r>
          </a:p>
          <a:p>
            <a:r>
              <a:rPr lang="en-US" sz="1300" dirty="0" smtClean="0"/>
              <a:t>64-bit</a:t>
            </a:r>
            <a:r>
              <a:rPr lang="en-US" sz="1300" dirty="0"/>
              <a:t>: FX/FP</a:t>
            </a:r>
          </a:p>
          <a:p>
            <a:r>
              <a:rPr lang="en-US" sz="1300" dirty="0" smtClean="0"/>
              <a:t>128-bit</a:t>
            </a:r>
            <a:r>
              <a:rPr lang="en-US" sz="1300" dirty="0"/>
              <a:t>: </a:t>
            </a:r>
            <a:r>
              <a:rPr lang="en-US" sz="1300" dirty="0" smtClean="0"/>
              <a:t>FX</a:t>
            </a:r>
            <a:endParaRPr lang="en-US" sz="1300" dirty="0"/>
          </a:p>
        </p:txBody>
      </p:sp>
      <p:sp>
        <p:nvSpPr>
          <p:cNvPr id="5" name="TextBox 4"/>
          <p:cNvSpPr txBox="1"/>
          <p:nvPr/>
        </p:nvSpPr>
        <p:spPr>
          <a:xfrm>
            <a:off x="1382828" y="4194085"/>
            <a:ext cx="1794017" cy="292388"/>
          </a:xfrm>
          <a:prstGeom prst="rect">
            <a:avLst/>
          </a:prstGeom>
          <a:noFill/>
        </p:spPr>
        <p:txBody>
          <a:bodyPr wrap="none" rtlCol="0">
            <a:spAutoFit/>
          </a:bodyPr>
          <a:lstStyle/>
          <a:p>
            <a:r>
              <a:rPr lang="en-US" sz="1300" dirty="0" smtClean="0"/>
              <a:t>Possible data types</a:t>
            </a:r>
            <a:endParaRPr lang="en-US" sz="1300" dirty="0"/>
          </a:p>
        </p:txBody>
      </p:sp>
    </p:spTree>
    <p:extLst>
      <p:ext uri="{BB962C8B-B14F-4D97-AF65-F5344CB8AC3E}">
        <p14:creationId xmlns:p14="http://schemas.microsoft.com/office/powerpoint/2010/main" val="4917680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Egyenes összekötő 35"/>
          <p:cNvCxnSpPr>
            <a:endCxn id="18" idx="2"/>
          </p:cNvCxnSpPr>
          <p:nvPr/>
        </p:nvCxnSpPr>
        <p:spPr>
          <a:xfrm flipH="1">
            <a:off x="7583696" y="677928"/>
            <a:ext cx="60" cy="4888916"/>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1"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a:t>
            </a:r>
            <a:r>
              <a:rPr lang="hu-HU" dirty="0">
                <a:solidFill>
                  <a:srgbClr val="FFFFFF"/>
                </a:solidFill>
              </a:rPr>
              <a:t>2.1 Overview (</a:t>
            </a:r>
            <a:r>
              <a:rPr lang="en-US" dirty="0">
                <a:solidFill>
                  <a:srgbClr val="FFFFFF"/>
                </a:solidFill>
              </a:rPr>
              <a:t>18</a:t>
            </a:r>
            <a:r>
              <a:rPr lang="hu-HU" dirty="0">
                <a:solidFill>
                  <a:srgbClr val="FFFFFF"/>
                </a:solidFill>
              </a:rPr>
              <a:t>)</a:t>
            </a:r>
            <a:endParaRPr lang="en-US" dirty="0">
              <a:solidFill>
                <a:srgbClr val="FFFFFF"/>
              </a:solidFill>
            </a:endParaRPr>
          </a:p>
        </p:txBody>
      </p:sp>
      <p:sp>
        <p:nvSpPr>
          <p:cNvPr id="27" name="TextBox 26"/>
          <p:cNvSpPr txBox="1"/>
          <p:nvPr/>
        </p:nvSpPr>
        <p:spPr>
          <a:xfrm>
            <a:off x="296525" y="6546871"/>
            <a:ext cx="3947812" cy="292388"/>
          </a:xfrm>
          <a:prstGeom prst="rect">
            <a:avLst/>
          </a:prstGeom>
          <a:noFill/>
        </p:spPr>
        <p:txBody>
          <a:bodyPr wrap="none" rtlCol="0">
            <a:spAutoFit/>
          </a:bodyPr>
          <a:lstStyle/>
          <a:p>
            <a:r>
              <a:rPr lang="hu-HU" sz="1300" dirty="0" smtClean="0"/>
              <a:t>Remarks: See on the slide 2.1 Overview (5).</a:t>
            </a:r>
            <a:endParaRPr lang="en-US" sz="1300" dirty="0"/>
          </a:p>
        </p:txBody>
      </p:sp>
      <p:sp>
        <p:nvSpPr>
          <p:cNvPr id="85" name="TextBox 84"/>
          <p:cNvSpPr txBox="1"/>
          <p:nvPr/>
        </p:nvSpPr>
        <p:spPr>
          <a:xfrm>
            <a:off x="75214" y="506687"/>
            <a:ext cx="9304663" cy="369332"/>
          </a:xfrm>
          <a:prstGeom prst="rect">
            <a:avLst/>
          </a:prstGeom>
          <a:noFill/>
        </p:spPr>
        <p:txBody>
          <a:bodyPr wrap="none" rtlCol="0">
            <a:spAutoFit/>
          </a:bodyPr>
          <a:lstStyle/>
          <a:p>
            <a:r>
              <a:rPr lang="en-US" dirty="0" smtClean="0">
                <a:solidFill>
                  <a:srgbClr val="333399"/>
                </a:solidFill>
              </a:rPr>
              <a:t>Overview of </a:t>
            </a:r>
            <a:r>
              <a:rPr lang="hu-HU" dirty="0" smtClean="0">
                <a:solidFill>
                  <a:srgbClr val="333399"/>
                </a:solidFill>
              </a:rPr>
              <a:t>the </a:t>
            </a:r>
            <a:r>
              <a:rPr lang="en-US" dirty="0" smtClean="0">
                <a:solidFill>
                  <a:srgbClr val="333399"/>
                </a:solidFill>
              </a:rPr>
              <a:t>ISA extensions introduced to enhance compute capabilities </a:t>
            </a:r>
            <a:endParaRPr lang="en-US" dirty="0">
              <a:solidFill>
                <a:srgbClr val="333399"/>
              </a:solidFill>
            </a:endParaRPr>
          </a:p>
        </p:txBody>
      </p:sp>
      <p:grpSp>
        <p:nvGrpSpPr>
          <p:cNvPr id="34" name="Group 33"/>
          <p:cNvGrpSpPr/>
          <p:nvPr/>
        </p:nvGrpSpPr>
        <p:grpSpPr>
          <a:xfrm>
            <a:off x="64897" y="1138843"/>
            <a:ext cx="8604799" cy="5392652"/>
            <a:chOff x="64897" y="1138843"/>
            <a:chExt cx="8604799" cy="5392652"/>
          </a:xfrm>
        </p:grpSpPr>
        <p:grpSp>
          <p:nvGrpSpPr>
            <p:cNvPr id="25" name="Group 24"/>
            <p:cNvGrpSpPr/>
            <p:nvPr/>
          </p:nvGrpSpPr>
          <p:grpSpPr>
            <a:xfrm>
              <a:off x="64897" y="1138844"/>
              <a:ext cx="8604799" cy="5392651"/>
              <a:chOff x="64897" y="1332224"/>
              <a:chExt cx="8604799" cy="5392651"/>
            </a:xfrm>
          </p:grpSpPr>
          <p:sp>
            <p:nvSpPr>
              <p:cNvPr id="3"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4"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5"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6"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7"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8"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9"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0"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1"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12"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15"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16"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7"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18"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28" name="Jobbra nyíl 30"/>
              <p:cNvSpPr/>
              <p:nvPr/>
            </p:nvSpPr>
            <p:spPr>
              <a:xfrm>
                <a:off x="6291215" y="359532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3"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6"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7"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9"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23" name="TextBox 22"/>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46" name="TextBox 4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47" name="TextBox 4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48" name="TextBox 4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49" name="TextBox 4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2" name="Rounded Rectangle 1"/>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4" name="Rounded Rectangle 23"/>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2" name="TextBox 41"/>
              <p:cNvSpPr txBox="1"/>
              <p:nvPr/>
            </p:nvSpPr>
            <p:spPr>
              <a:xfrm>
                <a:off x="243248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53" name="TextBox 52"/>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55" name="Rounded Rectangle 5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57" name="TextBox 5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59"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7"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8"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9"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0"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1"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2"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3"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4"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5"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6"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78"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9" name="Rounded Rectangle 78"/>
            <p:cNvSpPr/>
            <p:nvPr/>
          </p:nvSpPr>
          <p:spPr bwMode="auto">
            <a:xfrm>
              <a:off x="1004868" y="2975399"/>
              <a:ext cx="1091857" cy="768636"/>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0" name="TextBox 79"/>
            <p:cNvSpPr txBox="1"/>
            <p:nvPr/>
          </p:nvSpPr>
          <p:spPr>
            <a:xfrm>
              <a:off x="1041224"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26" name="TextBox 25"/>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83" name="TextBox 82"/>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30" name="Straight Connector 2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87"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grpSp>
      <p:sp>
        <p:nvSpPr>
          <p:cNvPr id="21" name="Up Arrow 20"/>
          <p:cNvSpPr/>
          <p:nvPr/>
        </p:nvSpPr>
        <p:spPr bwMode="auto">
          <a:xfrm>
            <a:off x="8802688" y="2300974"/>
            <a:ext cx="118872" cy="2118136"/>
          </a:xfrm>
          <a:prstGeom prst="up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9983291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52200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2.2</a:t>
            </a:r>
            <a:r>
              <a:rPr lang="hu-HU" sz="1900" dirty="0" smtClean="0">
                <a:solidFill>
                  <a:srgbClr val="FFFFFF"/>
                </a:solidFill>
              </a:rPr>
              <a:t>.2</a:t>
            </a:r>
            <a:r>
              <a:rPr lang="en-US" sz="1900" dirty="0" smtClean="0">
                <a:solidFill>
                  <a:srgbClr val="FFFFFF"/>
                </a:solidFill>
              </a:rPr>
              <a:t> </a:t>
            </a:r>
            <a:r>
              <a:rPr lang="en-US" sz="1900" dirty="0">
                <a:solidFill>
                  <a:srgbClr val="FFFFFF"/>
                </a:solidFill>
              </a:rPr>
              <a:t>The GPR </a:t>
            </a:r>
            <a:r>
              <a:rPr lang="hu-HU" sz="1900" dirty="0" smtClean="0">
                <a:solidFill>
                  <a:srgbClr val="FFFFFF"/>
                </a:solidFill>
              </a:rPr>
              <a:t>register set </a:t>
            </a:r>
            <a:r>
              <a:rPr lang="en-US" sz="1900" dirty="0" smtClean="0">
                <a:solidFill>
                  <a:srgbClr val="FFFFFF"/>
                </a:solidFill>
              </a:rPr>
              <a:t>based SIMD extension</a:t>
            </a:r>
            <a:endParaRPr lang="en-US" sz="1900" dirty="0">
              <a:solidFill>
                <a:srgbClr val="FFFFFF"/>
              </a:solidFill>
            </a:endParaRPr>
          </a:p>
        </p:txBody>
      </p:sp>
      <p:sp>
        <p:nvSpPr>
          <p:cNvPr id="2" name="TextBox 1"/>
          <p:cNvSpPr txBox="1"/>
          <p:nvPr/>
        </p:nvSpPr>
        <p:spPr>
          <a:xfrm>
            <a:off x="1122950" y="2573905"/>
            <a:ext cx="6779420" cy="338554"/>
          </a:xfrm>
          <a:prstGeom prst="rect">
            <a:avLst/>
          </a:prstGeom>
          <a:noFill/>
        </p:spPr>
        <p:txBody>
          <a:bodyPr wrap="none" rtlCol="0">
            <a:spAutoFit/>
          </a:bodyPr>
          <a:lstStyle/>
          <a:p>
            <a:r>
              <a:rPr lang="en-US" sz="1600" dirty="0" smtClean="0">
                <a:solidFill>
                  <a:schemeClr val="bg1"/>
                </a:solidFill>
              </a:rPr>
              <a:t>Neither this nor all subsequent </a:t>
            </a:r>
            <a:r>
              <a:rPr lang="en-US" sz="1600" dirty="0" err="1" smtClean="0">
                <a:solidFill>
                  <a:schemeClr val="bg1"/>
                </a:solidFill>
              </a:rPr>
              <a:t>2.2.x</a:t>
            </a:r>
            <a:r>
              <a:rPr lang="en-US" sz="1600" dirty="0" smtClean="0">
                <a:solidFill>
                  <a:schemeClr val="bg1"/>
                </a:solidFill>
              </a:rPr>
              <a:t> Sections will be discussed.</a:t>
            </a:r>
            <a:endParaRPr lang="en-US" sz="1600" dirty="0">
              <a:solidFill>
                <a:schemeClr val="bg1"/>
              </a:solidFill>
            </a:endParaRPr>
          </a:p>
        </p:txBody>
      </p:sp>
    </p:spTree>
    <p:extLst>
      <p:ext uri="{BB962C8B-B14F-4D97-AF65-F5344CB8AC3E}">
        <p14:creationId xmlns:p14="http://schemas.microsoft.com/office/powerpoint/2010/main" val="5601509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(1)</a:t>
            </a:r>
            <a:endParaRPr lang="en-US" dirty="0">
              <a:solidFill>
                <a:srgbClr val="FFFFFF"/>
              </a:solidFill>
            </a:endParaRPr>
          </a:p>
        </p:txBody>
      </p:sp>
      <p:sp>
        <p:nvSpPr>
          <p:cNvPr id="19" name="Text Box 4"/>
          <p:cNvSpPr txBox="1">
            <a:spLocks noChangeArrowheads="1"/>
          </p:cNvSpPr>
          <p:nvPr/>
        </p:nvSpPr>
        <p:spPr bwMode="auto">
          <a:xfrm>
            <a:off x="72462" y="506704"/>
            <a:ext cx="8248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spcBef>
                <a:spcPct val="0"/>
              </a:spcBef>
              <a:spcAft>
                <a:spcPts val="300"/>
              </a:spcAft>
              <a:buClrTx/>
              <a:buSzTx/>
              <a:buFontTx/>
              <a:buNone/>
            </a:pPr>
            <a:r>
              <a:rPr lang="hu-HU" altLang="en-US" sz="1800" dirty="0" smtClean="0">
                <a:solidFill>
                  <a:schemeClr val="accent6"/>
                </a:solidFill>
              </a:rPr>
              <a:t>2.2.2 The GPR register set based SIMD extension</a:t>
            </a:r>
          </a:p>
        </p:txBody>
      </p:sp>
      <p:sp>
        <p:nvSpPr>
          <p:cNvPr id="35" name="Rounded Rectangle 34"/>
          <p:cNvSpPr/>
          <p:nvPr/>
        </p:nvSpPr>
        <p:spPr bwMode="auto">
          <a:xfrm>
            <a:off x="171435" y="1935082"/>
            <a:ext cx="2700000"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9" name="TextBox 38"/>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40" name="TextBox 39"/>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42" name="TextBox 41"/>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43" name="TextBox 42"/>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44" name="TextBox 43"/>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45" name="TextBox 44"/>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46" name="TextBox 45"/>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47" name="TextBox 46"/>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48" name="TextBox 47"/>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49"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0"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1"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2"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3"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54"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5"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56"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57"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58" name="TextBox 57"/>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59"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355041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(2)</a:t>
            </a:r>
            <a:endParaRPr lang="en-US" dirty="0">
              <a:solidFill>
                <a:srgbClr val="FFFFFF"/>
              </a:solidFill>
            </a:endParaRPr>
          </a:p>
        </p:txBody>
      </p:sp>
      <p:sp>
        <p:nvSpPr>
          <p:cNvPr id="4" name="Rectangle 3"/>
          <p:cNvSpPr/>
          <p:nvPr/>
        </p:nvSpPr>
        <p:spPr bwMode="auto">
          <a:xfrm>
            <a:off x="6057325" y="2321182"/>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6237185" y="2001572"/>
            <a:ext cx="380232" cy="276999"/>
          </a:xfrm>
          <a:prstGeom prst="rect">
            <a:avLst/>
          </a:prstGeom>
          <a:noFill/>
        </p:spPr>
        <p:txBody>
          <a:bodyPr wrap="none" rtlCol="0">
            <a:spAutoFit/>
          </a:bodyPr>
          <a:lstStyle/>
          <a:p>
            <a:r>
              <a:rPr lang="hu-HU" sz="1200" dirty="0" smtClean="0"/>
              <a:t>32</a:t>
            </a:r>
            <a:endParaRPr lang="en-US" sz="1200" dirty="0"/>
          </a:p>
        </p:txBody>
      </p:sp>
      <p:sp>
        <p:nvSpPr>
          <p:cNvPr id="6" name="TextBox 5"/>
          <p:cNvSpPr txBox="1"/>
          <p:nvPr/>
        </p:nvSpPr>
        <p:spPr>
          <a:xfrm>
            <a:off x="5652120" y="2591212"/>
            <a:ext cx="380232" cy="276999"/>
          </a:xfrm>
          <a:prstGeom prst="rect">
            <a:avLst/>
          </a:prstGeom>
          <a:noFill/>
        </p:spPr>
        <p:txBody>
          <a:bodyPr wrap="none" rtlCol="0">
            <a:spAutoFit/>
          </a:bodyPr>
          <a:lstStyle/>
          <a:p>
            <a:r>
              <a:rPr lang="hu-HU" sz="1200" dirty="0" smtClean="0"/>
              <a:t>31</a:t>
            </a:r>
            <a:endParaRPr lang="en-US" sz="1200" dirty="0"/>
          </a:p>
        </p:txBody>
      </p:sp>
      <p:sp>
        <p:nvSpPr>
          <p:cNvPr id="11" name="TextBox 10"/>
          <p:cNvSpPr txBox="1"/>
          <p:nvPr/>
        </p:nvSpPr>
        <p:spPr>
          <a:xfrm>
            <a:off x="566555" y="1256936"/>
            <a:ext cx="1901483" cy="461665"/>
          </a:xfrm>
          <a:prstGeom prst="rect">
            <a:avLst/>
          </a:prstGeom>
          <a:noFill/>
        </p:spPr>
        <p:txBody>
          <a:bodyPr wrap="none" rtlCol="0">
            <a:spAutoFit/>
          </a:bodyPr>
          <a:lstStyle/>
          <a:p>
            <a:pPr algn="ctr"/>
            <a:r>
              <a:rPr lang="hu-HU" sz="1200" b="1" dirty="0" smtClean="0"/>
              <a:t>ARMv3</a:t>
            </a:r>
          </a:p>
          <a:p>
            <a:pPr algn="ctr"/>
            <a:r>
              <a:rPr lang="hu-HU" sz="1200" dirty="0" smtClean="0"/>
              <a:t>Previously 26 bitwide)</a:t>
            </a:r>
            <a:endParaRPr lang="en-US" sz="1200" dirty="0"/>
          </a:p>
        </p:txBody>
      </p:sp>
      <p:sp>
        <p:nvSpPr>
          <p:cNvPr id="13" name="TextBox 12"/>
          <p:cNvSpPr txBox="1"/>
          <p:nvPr/>
        </p:nvSpPr>
        <p:spPr>
          <a:xfrm>
            <a:off x="5877145" y="1249967"/>
            <a:ext cx="963725" cy="461665"/>
          </a:xfrm>
          <a:prstGeom prst="rect">
            <a:avLst/>
          </a:prstGeom>
          <a:noFill/>
        </p:spPr>
        <p:txBody>
          <a:bodyPr wrap="none" rtlCol="0">
            <a:spAutoFit/>
          </a:bodyPr>
          <a:lstStyle/>
          <a:p>
            <a:pPr algn="ctr"/>
            <a:r>
              <a:rPr lang="hu-HU" sz="1200" b="1" dirty="0" smtClean="0"/>
              <a:t>ARMv8</a:t>
            </a:r>
          </a:p>
          <a:p>
            <a:pPr algn="ctr"/>
            <a:r>
              <a:rPr lang="hu-HU" sz="1200" dirty="0" smtClean="0"/>
              <a:t>(Aarch32)</a:t>
            </a:r>
          </a:p>
        </p:txBody>
      </p:sp>
      <p:sp>
        <p:nvSpPr>
          <p:cNvPr id="15" name="Rectangle 14"/>
          <p:cNvSpPr/>
          <p:nvPr/>
        </p:nvSpPr>
        <p:spPr bwMode="auto">
          <a:xfrm>
            <a:off x="1045793" y="2327447"/>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1225653" y="2018322"/>
            <a:ext cx="380232" cy="276999"/>
          </a:xfrm>
          <a:prstGeom prst="rect">
            <a:avLst/>
          </a:prstGeom>
          <a:noFill/>
        </p:spPr>
        <p:txBody>
          <a:bodyPr wrap="none" rtlCol="0">
            <a:spAutoFit/>
          </a:bodyPr>
          <a:lstStyle/>
          <a:p>
            <a:r>
              <a:rPr lang="hu-HU" sz="1200" dirty="0" smtClean="0"/>
              <a:t>32</a:t>
            </a:r>
            <a:endParaRPr lang="en-US" sz="1200" dirty="0"/>
          </a:p>
        </p:txBody>
      </p:sp>
      <p:sp>
        <p:nvSpPr>
          <p:cNvPr id="17" name="TextBox 16"/>
          <p:cNvSpPr txBox="1"/>
          <p:nvPr/>
        </p:nvSpPr>
        <p:spPr>
          <a:xfrm>
            <a:off x="611560" y="2359115"/>
            <a:ext cx="380232" cy="276999"/>
          </a:xfrm>
          <a:prstGeom prst="rect">
            <a:avLst/>
          </a:prstGeom>
          <a:noFill/>
        </p:spPr>
        <p:txBody>
          <a:bodyPr wrap="none" rtlCol="0">
            <a:spAutoFit/>
          </a:bodyPr>
          <a:lstStyle/>
          <a:p>
            <a:r>
              <a:rPr lang="hu-HU" sz="1200" dirty="0" smtClean="0"/>
              <a:t>13</a:t>
            </a:r>
            <a:endParaRPr lang="en-US" sz="1200" dirty="0"/>
          </a:p>
        </p:txBody>
      </p:sp>
      <p:sp>
        <p:nvSpPr>
          <p:cNvPr id="29" name="TextBox 28"/>
          <p:cNvSpPr txBox="1"/>
          <p:nvPr/>
        </p:nvSpPr>
        <p:spPr>
          <a:xfrm>
            <a:off x="4797025" y="1249967"/>
            <a:ext cx="779381" cy="276999"/>
          </a:xfrm>
          <a:prstGeom prst="rect">
            <a:avLst/>
          </a:prstGeom>
          <a:noFill/>
        </p:spPr>
        <p:txBody>
          <a:bodyPr wrap="none" rtlCol="0">
            <a:spAutoFit/>
          </a:bodyPr>
          <a:lstStyle/>
          <a:p>
            <a:r>
              <a:rPr lang="hu-HU" sz="1200" b="1" dirty="0" smtClean="0"/>
              <a:t>ARMv7</a:t>
            </a:r>
            <a:endParaRPr lang="en-US" sz="1200" b="1" dirty="0"/>
          </a:p>
        </p:txBody>
      </p:sp>
      <p:sp>
        <p:nvSpPr>
          <p:cNvPr id="34" name="TextBox 33"/>
          <p:cNvSpPr txBox="1"/>
          <p:nvPr/>
        </p:nvSpPr>
        <p:spPr>
          <a:xfrm>
            <a:off x="74166" y="504687"/>
            <a:ext cx="6457730" cy="369332"/>
          </a:xfrm>
          <a:prstGeom prst="rect">
            <a:avLst/>
          </a:prstGeom>
          <a:noFill/>
        </p:spPr>
        <p:txBody>
          <a:bodyPr wrap="none" rtlCol="0">
            <a:spAutoFit/>
          </a:bodyPr>
          <a:lstStyle/>
          <a:p>
            <a:r>
              <a:rPr lang="hu-HU" dirty="0" smtClean="0">
                <a:solidFill>
                  <a:schemeClr val="accent6"/>
                </a:solidFill>
              </a:rPr>
              <a:t> Evolution of the GPR register set in the ARM ISA -1</a:t>
            </a:r>
            <a:endParaRPr lang="en-US" dirty="0">
              <a:solidFill>
                <a:schemeClr val="accent6"/>
              </a:solidFill>
            </a:endParaRPr>
          </a:p>
        </p:txBody>
      </p:sp>
      <p:sp>
        <p:nvSpPr>
          <p:cNvPr id="35" name="TextBox 34"/>
          <p:cNvSpPr txBox="1"/>
          <p:nvPr/>
        </p:nvSpPr>
        <p:spPr>
          <a:xfrm>
            <a:off x="341530" y="1747750"/>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24" name="Rectangle 23"/>
          <p:cNvSpPr/>
          <p:nvPr/>
        </p:nvSpPr>
        <p:spPr bwMode="auto">
          <a:xfrm>
            <a:off x="7272460" y="2321182"/>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6" name="TextBox 35"/>
          <p:cNvSpPr txBox="1"/>
          <p:nvPr/>
        </p:nvSpPr>
        <p:spPr>
          <a:xfrm>
            <a:off x="7722270" y="1994109"/>
            <a:ext cx="380232" cy="276999"/>
          </a:xfrm>
          <a:prstGeom prst="rect">
            <a:avLst/>
          </a:prstGeom>
          <a:noFill/>
        </p:spPr>
        <p:txBody>
          <a:bodyPr wrap="none" rtlCol="0">
            <a:spAutoFit/>
          </a:bodyPr>
          <a:lstStyle/>
          <a:p>
            <a:r>
              <a:rPr lang="hu-HU" sz="1200" dirty="0" smtClean="0"/>
              <a:t>64</a:t>
            </a:r>
            <a:endParaRPr lang="en-US" sz="1200" dirty="0"/>
          </a:p>
        </p:txBody>
      </p:sp>
      <p:sp>
        <p:nvSpPr>
          <p:cNvPr id="37" name="TextBox 36"/>
          <p:cNvSpPr txBox="1"/>
          <p:nvPr/>
        </p:nvSpPr>
        <p:spPr>
          <a:xfrm>
            <a:off x="6912260" y="2591212"/>
            <a:ext cx="380232" cy="276999"/>
          </a:xfrm>
          <a:prstGeom prst="rect">
            <a:avLst/>
          </a:prstGeom>
          <a:noFill/>
        </p:spPr>
        <p:txBody>
          <a:bodyPr wrap="none" rtlCol="0">
            <a:spAutoFit/>
          </a:bodyPr>
          <a:lstStyle/>
          <a:p>
            <a:r>
              <a:rPr lang="hu-HU" sz="1200" dirty="0" smtClean="0"/>
              <a:t>31</a:t>
            </a:r>
            <a:endParaRPr lang="en-US" sz="1200" dirty="0"/>
          </a:p>
        </p:txBody>
      </p:sp>
      <p:sp>
        <p:nvSpPr>
          <p:cNvPr id="38" name="TextBox 37"/>
          <p:cNvSpPr txBox="1"/>
          <p:nvPr/>
        </p:nvSpPr>
        <p:spPr>
          <a:xfrm>
            <a:off x="7468045" y="1249967"/>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3" name="TextBox 2"/>
          <p:cNvSpPr txBox="1"/>
          <p:nvPr/>
        </p:nvSpPr>
        <p:spPr>
          <a:xfrm>
            <a:off x="3420633" y="1088765"/>
            <a:ext cx="521297" cy="461665"/>
          </a:xfrm>
          <a:prstGeom prst="rect">
            <a:avLst/>
          </a:prstGeom>
          <a:noFill/>
        </p:spPr>
        <p:txBody>
          <a:bodyPr wrap="none" rtlCol="0">
            <a:spAutoFit/>
          </a:bodyPr>
          <a:lstStyle/>
          <a:p>
            <a:r>
              <a:rPr lang="hu-HU" sz="2400" dirty="0" smtClean="0"/>
              <a:t>...</a:t>
            </a:r>
            <a:endParaRPr lang="en-US" sz="2400" dirty="0"/>
          </a:p>
        </p:txBody>
      </p:sp>
      <p:sp>
        <p:nvSpPr>
          <p:cNvPr id="41" name="Rectangle 40"/>
          <p:cNvSpPr/>
          <p:nvPr/>
        </p:nvSpPr>
        <p:spPr bwMode="auto">
          <a:xfrm>
            <a:off x="4826213" y="2324177"/>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2" name="TextBox 41"/>
          <p:cNvSpPr txBox="1"/>
          <p:nvPr/>
        </p:nvSpPr>
        <p:spPr>
          <a:xfrm>
            <a:off x="5006073" y="2015052"/>
            <a:ext cx="380232" cy="276999"/>
          </a:xfrm>
          <a:prstGeom prst="rect">
            <a:avLst/>
          </a:prstGeom>
          <a:noFill/>
        </p:spPr>
        <p:txBody>
          <a:bodyPr wrap="none" rtlCol="0">
            <a:spAutoFit/>
          </a:bodyPr>
          <a:lstStyle/>
          <a:p>
            <a:r>
              <a:rPr lang="hu-HU" sz="1200" dirty="0" smtClean="0"/>
              <a:t>32</a:t>
            </a:r>
            <a:endParaRPr lang="en-US" sz="1200" dirty="0"/>
          </a:p>
        </p:txBody>
      </p:sp>
      <p:sp>
        <p:nvSpPr>
          <p:cNvPr id="43" name="TextBox 42"/>
          <p:cNvSpPr txBox="1"/>
          <p:nvPr/>
        </p:nvSpPr>
        <p:spPr>
          <a:xfrm>
            <a:off x="4391980" y="2355845"/>
            <a:ext cx="380232" cy="276999"/>
          </a:xfrm>
          <a:prstGeom prst="rect">
            <a:avLst/>
          </a:prstGeom>
          <a:noFill/>
        </p:spPr>
        <p:txBody>
          <a:bodyPr wrap="none" rtlCol="0">
            <a:spAutoFit/>
          </a:bodyPr>
          <a:lstStyle/>
          <a:p>
            <a:r>
              <a:rPr lang="hu-HU" sz="1200" dirty="0" smtClean="0"/>
              <a:t>13</a:t>
            </a:r>
            <a:endParaRPr lang="en-US" sz="1200" dirty="0"/>
          </a:p>
        </p:txBody>
      </p:sp>
      <p:sp>
        <p:nvSpPr>
          <p:cNvPr id="44" name="TextBox 43"/>
          <p:cNvSpPr txBox="1"/>
          <p:nvPr/>
        </p:nvSpPr>
        <p:spPr>
          <a:xfrm>
            <a:off x="3401870" y="2162946"/>
            <a:ext cx="521297" cy="461665"/>
          </a:xfrm>
          <a:prstGeom prst="rect">
            <a:avLst/>
          </a:prstGeom>
          <a:noFill/>
        </p:spPr>
        <p:txBody>
          <a:bodyPr wrap="none" rtlCol="0">
            <a:spAutoFit/>
          </a:bodyPr>
          <a:lstStyle/>
          <a:p>
            <a:r>
              <a:rPr lang="hu-HU" sz="2400" dirty="0" smtClean="0"/>
              <a:t>...</a:t>
            </a:r>
            <a:endParaRPr lang="en-US" sz="2400" dirty="0"/>
          </a:p>
        </p:txBody>
      </p:sp>
    </p:spTree>
    <p:extLst>
      <p:ext uri="{BB962C8B-B14F-4D97-AF65-F5344CB8AC3E}">
        <p14:creationId xmlns:p14="http://schemas.microsoft.com/office/powerpoint/2010/main" val="34665942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262933" y="3724986"/>
            <a:ext cx="1047082" cy="630942"/>
          </a:xfrm>
          <a:prstGeom prst="rect">
            <a:avLst/>
          </a:prstGeom>
          <a:noFill/>
        </p:spPr>
        <p:txBody>
          <a:bodyPr wrap="none" rtlCol="0">
            <a:spAutoFit/>
          </a:bodyPr>
          <a:lstStyle/>
          <a:p>
            <a:pPr>
              <a:spcAft>
                <a:spcPts val="300"/>
              </a:spcAft>
            </a:pPr>
            <a:r>
              <a:rPr lang="en-US" sz="1000" dirty="0" smtClean="0">
                <a:solidFill>
                  <a:srgbClr val="000000"/>
                </a:solidFill>
              </a:rPr>
              <a:t>Stack pointer</a:t>
            </a:r>
          </a:p>
          <a:p>
            <a:pPr>
              <a:spcAft>
                <a:spcPts val="300"/>
              </a:spcAft>
            </a:pPr>
            <a:r>
              <a:rPr lang="en-US" sz="1000" dirty="0" smtClean="0">
                <a:solidFill>
                  <a:srgbClr val="000000"/>
                </a:solidFill>
              </a:rPr>
              <a:t>Link register</a:t>
            </a:r>
          </a:p>
          <a:p>
            <a:pPr>
              <a:spcAft>
                <a:spcPts val="300"/>
              </a:spcAft>
            </a:pPr>
            <a:r>
              <a:rPr lang="en-US" sz="1000" dirty="0" smtClean="0">
                <a:solidFill>
                  <a:srgbClr val="000000"/>
                </a:solidFill>
              </a:rPr>
              <a:t>PC</a:t>
            </a:r>
            <a:endParaRPr lang="en-US" sz="1000" dirty="0">
              <a:solidFill>
                <a:srgbClr val="000000"/>
              </a:solidFill>
            </a:endParaRPr>
          </a:p>
        </p:txBody>
      </p:sp>
      <p:sp>
        <p:nvSpPr>
          <p:cNvPr id="24" name="TextBox 23"/>
          <p:cNvSpPr txBox="1"/>
          <p:nvPr/>
        </p:nvSpPr>
        <p:spPr>
          <a:xfrm>
            <a:off x="1334373" y="1633080"/>
            <a:ext cx="914033" cy="246221"/>
          </a:xfrm>
          <a:prstGeom prst="rect">
            <a:avLst/>
          </a:prstGeom>
          <a:noFill/>
        </p:spPr>
        <p:txBody>
          <a:bodyPr wrap="none" rtlCol="0">
            <a:spAutoFit/>
          </a:bodyPr>
          <a:lstStyle/>
          <a:p>
            <a:r>
              <a:rPr lang="en-US" sz="1000" dirty="0" smtClean="0">
                <a:solidFill>
                  <a:srgbClr val="000000"/>
                </a:solidFill>
              </a:rPr>
              <a:t>32-bit wide</a:t>
            </a:r>
            <a:endParaRPr lang="en-US" sz="1000" dirty="0">
              <a:solidFill>
                <a:srgbClr val="000000"/>
              </a:solidFill>
            </a:endParaRPr>
          </a:p>
        </p:txBody>
      </p:sp>
      <p:sp>
        <p:nvSpPr>
          <p:cNvPr id="27" name="TextBox 26"/>
          <p:cNvSpPr txBox="1"/>
          <p:nvPr/>
        </p:nvSpPr>
        <p:spPr>
          <a:xfrm>
            <a:off x="-18510" y="6286154"/>
            <a:ext cx="4032533" cy="461665"/>
          </a:xfrm>
          <a:prstGeom prst="rect">
            <a:avLst/>
          </a:prstGeom>
          <a:noFill/>
        </p:spPr>
        <p:txBody>
          <a:bodyPr wrap="square" rtlCol="0">
            <a:spAutoFit/>
          </a:bodyPr>
          <a:lstStyle/>
          <a:p>
            <a:pPr algn="ctr"/>
            <a:r>
              <a:rPr lang="en-US" sz="1200" dirty="0" smtClean="0">
                <a:solidFill>
                  <a:srgbClr val="000000"/>
                </a:solidFill>
              </a:rPr>
              <a:t>GPRs in the</a:t>
            </a:r>
            <a:r>
              <a:rPr lang="hu-HU" sz="1200" dirty="0" smtClean="0">
                <a:solidFill>
                  <a:srgbClr val="000000"/>
                </a:solidFill>
              </a:rPr>
              <a:t> </a:t>
            </a:r>
            <a:r>
              <a:rPr lang="hu-HU" sz="1200" dirty="0" smtClean="0">
                <a:solidFill>
                  <a:srgbClr val="0070C0"/>
                </a:solidFill>
              </a:rPr>
              <a:t>ARMv3</a:t>
            </a:r>
            <a:r>
              <a:rPr lang="hu-HU" sz="1200" dirty="0" smtClean="0">
                <a:solidFill>
                  <a:srgbClr val="000000"/>
                </a:solidFill>
              </a:rPr>
              <a:t>-</a:t>
            </a:r>
            <a:r>
              <a:rPr lang="hu-HU" sz="1200" dirty="0" smtClean="0">
                <a:solidFill>
                  <a:srgbClr val="0070C0"/>
                </a:solidFill>
              </a:rPr>
              <a:t>ARMv7</a:t>
            </a:r>
            <a:r>
              <a:rPr lang="en-US" sz="1200" dirty="0" smtClean="0">
                <a:solidFill>
                  <a:srgbClr val="0070C0"/>
                </a:solidFill>
              </a:rPr>
              <a:t> </a:t>
            </a:r>
            <a:r>
              <a:rPr lang="en-US" sz="1200" dirty="0" smtClean="0"/>
              <a:t>and the</a:t>
            </a:r>
            <a:r>
              <a:rPr lang="hu-HU" sz="1200" dirty="0" smtClean="0"/>
              <a:t> </a:t>
            </a:r>
          </a:p>
          <a:p>
            <a:pPr algn="ct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a:t>
            </a:r>
            <a:r>
              <a:rPr lang="en-US" sz="1200" dirty="0" smtClean="0">
                <a:solidFill>
                  <a:srgbClr val="000000"/>
                </a:solidFill>
              </a:rPr>
              <a:t> </a:t>
            </a:r>
            <a:endParaRPr lang="en-US" sz="1200" dirty="0">
              <a:solidFill>
                <a:srgbClr val="000000"/>
              </a:solidFill>
            </a:endParaRPr>
          </a:p>
        </p:txBody>
      </p:sp>
      <p:sp>
        <p:nvSpPr>
          <p:cNvPr id="34" name="TextBox 33"/>
          <p:cNvSpPr txBox="1"/>
          <p:nvPr/>
        </p:nvSpPr>
        <p:spPr>
          <a:xfrm>
            <a:off x="4210012" y="6286154"/>
            <a:ext cx="3735416" cy="461665"/>
          </a:xfrm>
          <a:prstGeom prst="rect">
            <a:avLst/>
          </a:prstGeom>
          <a:noFill/>
        </p:spPr>
        <p:txBody>
          <a:bodyPr wrap="square" rtlCol="0">
            <a:spAutoFit/>
          </a:bodyPr>
          <a:lstStyle/>
          <a:p>
            <a:pPr algn="ctr"/>
            <a:r>
              <a:rPr lang="en-US" sz="1200" dirty="0" smtClean="0">
                <a:solidFill>
                  <a:srgbClr val="000000"/>
                </a:solidFill>
              </a:rPr>
              <a:t>GPRs in the </a:t>
            </a:r>
            <a:r>
              <a:rPr lang="hu-HU" sz="1200" dirty="0" smtClean="0">
                <a:solidFill>
                  <a:srgbClr val="0070C0"/>
                </a:solidFill>
              </a:rPr>
              <a:t>ARMv8 AArch64 </a:t>
            </a:r>
            <a:r>
              <a:rPr lang="hu-HU" sz="1200" dirty="0" smtClean="0">
                <a:solidFill>
                  <a:srgbClr val="000000"/>
                </a:solidFill>
              </a:rPr>
              <a:t>execution mode </a:t>
            </a:r>
          </a:p>
          <a:p>
            <a:pPr algn="ctr"/>
            <a:endParaRPr lang="en-US" sz="1200" dirty="0">
              <a:solidFill>
                <a:srgbClr val="000000"/>
              </a:solidFill>
            </a:endParaRPr>
          </a:p>
        </p:txBody>
      </p:sp>
      <p:sp>
        <p:nvSpPr>
          <p:cNvPr id="35" name="Left Brace 34"/>
          <p:cNvSpPr/>
          <p:nvPr/>
        </p:nvSpPr>
        <p:spPr bwMode="auto">
          <a:xfrm rot="16200000">
            <a:off x="1521977" y="5253719"/>
            <a:ext cx="372524" cy="161627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37" name="TextBox 36"/>
          <p:cNvSpPr txBox="1"/>
          <p:nvPr/>
        </p:nvSpPr>
        <p:spPr>
          <a:xfrm>
            <a:off x="74718" y="979970"/>
            <a:ext cx="8640507" cy="584775"/>
          </a:xfrm>
          <a:prstGeom prst="rect">
            <a:avLst/>
          </a:prstGeom>
          <a:noFill/>
        </p:spPr>
        <p:txBody>
          <a:bodyPr wrap="none" rtlCol="0">
            <a:spAutoFit/>
          </a:bodyPr>
          <a:lstStyle/>
          <a:p>
            <a:r>
              <a:rPr lang="hu-HU" sz="1600" dirty="0" smtClean="0">
                <a:solidFill>
                  <a:srgbClr val="000000"/>
                </a:solidFill>
              </a:rPr>
              <a:t>In t</a:t>
            </a:r>
            <a:r>
              <a:rPr lang="en-US" sz="1600" dirty="0" smtClean="0">
                <a:solidFill>
                  <a:srgbClr val="000000"/>
                </a:solidFill>
              </a:rPr>
              <a:t>he AArch64 mode the ARMv8 ISA version</a:t>
            </a:r>
            <a:r>
              <a:rPr lang="hu-HU" sz="1600" dirty="0" smtClean="0">
                <a:solidFill>
                  <a:srgbClr val="000000"/>
                </a:solidFill>
              </a:rPr>
              <a:t> </a:t>
            </a:r>
            <a:r>
              <a:rPr lang="en-US" sz="1600" dirty="0" smtClean="0">
                <a:solidFill>
                  <a:srgbClr val="000000"/>
                </a:solidFill>
              </a:rPr>
              <a:t>expands the </a:t>
            </a:r>
            <a:r>
              <a:rPr lang="en-US" sz="1600" dirty="0">
                <a:solidFill>
                  <a:srgbClr val="0070C0"/>
                </a:solidFill>
              </a:rPr>
              <a:t>number of GPRs </a:t>
            </a:r>
          </a:p>
          <a:p>
            <a:r>
              <a:rPr lang="en-US" sz="1600" dirty="0">
                <a:solidFill>
                  <a:srgbClr val="0070C0"/>
                </a:solidFill>
              </a:rPr>
              <a:t> from 13 32-bit registers to 31 64-bit </a:t>
            </a:r>
            <a:r>
              <a:rPr lang="en-US" sz="1600" dirty="0" smtClean="0">
                <a:solidFill>
                  <a:srgbClr val="000000"/>
                </a:solidFill>
              </a:rPr>
              <a:t>wide registers, as shown in the next Figure.</a:t>
            </a:r>
          </a:p>
        </p:txBody>
      </p:sp>
      <p:grpSp>
        <p:nvGrpSpPr>
          <p:cNvPr id="2" name="Group 1"/>
          <p:cNvGrpSpPr/>
          <p:nvPr/>
        </p:nvGrpSpPr>
        <p:grpSpPr>
          <a:xfrm>
            <a:off x="1457418" y="1998727"/>
            <a:ext cx="720000" cy="2376000"/>
            <a:chOff x="1457419" y="1998728"/>
            <a:chExt cx="649287" cy="2376487"/>
          </a:xfrm>
        </p:grpSpPr>
        <p:sp>
          <p:nvSpPr>
            <p:cNvPr id="39" name="Téglalap 3"/>
            <p:cNvSpPr/>
            <p:nvPr/>
          </p:nvSpPr>
          <p:spPr>
            <a:xfrm>
              <a:off x="1457419" y="19987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900">
                  <a:solidFill>
                    <a:srgbClr val="000000"/>
                  </a:solidFill>
                  <a:ea typeface="Verdana" panose="020B0604030504040204" pitchFamily="34" charset="0"/>
                  <a:cs typeface="Verdana" panose="020B0604030504040204" pitchFamily="34" charset="0"/>
                </a:rPr>
                <a:t>R0</a:t>
              </a:r>
            </a:p>
          </p:txBody>
        </p:sp>
        <p:sp>
          <p:nvSpPr>
            <p:cNvPr id="40" name="Téglalap 4"/>
            <p:cNvSpPr/>
            <p:nvPr/>
          </p:nvSpPr>
          <p:spPr>
            <a:xfrm>
              <a:off x="1457419" y="2214628"/>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a:t>
              </a:r>
            </a:p>
          </p:txBody>
        </p:sp>
        <p:sp>
          <p:nvSpPr>
            <p:cNvPr id="41" name="Téglalap 5"/>
            <p:cNvSpPr/>
            <p:nvPr/>
          </p:nvSpPr>
          <p:spPr>
            <a:xfrm>
              <a:off x="1457419" y="2430528"/>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R2</a:t>
              </a:r>
            </a:p>
          </p:txBody>
        </p:sp>
        <p:sp>
          <p:nvSpPr>
            <p:cNvPr id="42" name="Téglalap 6"/>
            <p:cNvSpPr/>
            <p:nvPr/>
          </p:nvSpPr>
          <p:spPr>
            <a:xfrm>
              <a:off x="1457419" y="2646428"/>
              <a:ext cx="649287"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43" name="Téglalap 7"/>
            <p:cNvSpPr/>
            <p:nvPr/>
          </p:nvSpPr>
          <p:spPr>
            <a:xfrm>
              <a:off x="1457419" y="35116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R12</a:t>
              </a:r>
            </a:p>
          </p:txBody>
        </p:sp>
        <p:sp>
          <p:nvSpPr>
            <p:cNvPr id="44" name="Téglalap 8"/>
            <p:cNvSpPr/>
            <p:nvPr/>
          </p:nvSpPr>
          <p:spPr>
            <a:xfrm>
              <a:off x="1457419" y="3737946"/>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dirty="0">
                  <a:solidFill>
                    <a:srgbClr val="000000"/>
                  </a:solidFill>
                  <a:ea typeface="Verdana" panose="020B0604030504040204" pitchFamily="34" charset="0"/>
                  <a:cs typeface="Verdana" panose="020B0604030504040204" pitchFamily="34" charset="0"/>
                </a:rPr>
                <a:t>R13(SP)</a:t>
              </a:r>
            </a:p>
          </p:txBody>
        </p:sp>
        <p:sp>
          <p:nvSpPr>
            <p:cNvPr id="45" name="Téglalap 9"/>
            <p:cNvSpPr/>
            <p:nvPr/>
          </p:nvSpPr>
          <p:spPr>
            <a:xfrm>
              <a:off x="1457419" y="3943415"/>
              <a:ext cx="649287"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R14(LR)</a:t>
              </a:r>
            </a:p>
          </p:txBody>
        </p:sp>
        <p:sp>
          <p:nvSpPr>
            <p:cNvPr id="46" name="Téglalap 10"/>
            <p:cNvSpPr/>
            <p:nvPr/>
          </p:nvSpPr>
          <p:spPr>
            <a:xfrm>
              <a:off x="1457419" y="4159315"/>
              <a:ext cx="649287"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R15(PC)</a:t>
              </a:r>
            </a:p>
          </p:txBody>
        </p:sp>
      </p:grpSp>
      <p:sp>
        <p:nvSpPr>
          <p:cNvPr id="75"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(3)</a:t>
            </a:r>
            <a:endParaRPr lang="en-US" dirty="0">
              <a:solidFill>
                <a:srgbClr val="FFFFFF"/>
              </a:solidFill>
            </a:endParaRPr>
          </a:p>
        </p:txBody>
      </p:sp>
      <p:sp>
        <p:nvSpPr>
          <p:cNvPr id="76" name="TextBox 75"/>
          <p:cNvSpPr txBox="1"/>
          <p:nvPr/>
        </p:nvSpPr>
        <p:spPr>
          <a:xfrm>
            <a:off x="-1267679" y="638690"/>
            <a:ext cx="348172" cy="369332"/>
          </a:xfrm>
          <a:prstGeom prst="rect">
            <a:avLst/>
          </a:prstGeom>
          <a:noFill/>
        </p:spPr>
        <p:txBody>
          <a:bodyPr wrap="none" rtlCol="0">
            <a:spAutoFit/>
          </a:bodyPr>
          <a:lstStyle/>
          <a:p>
            <a:r>
              <a:rPr lang="hu-HU" dirty="0" smtClean="0">
                <a:solidFill>
                  <a:schemeClr val="accent6"/>
                </a:solidFill>
              </a:rPr>
              <a:t>  </a:t>
            </a:r>
            <a:endParaRPr lang="en-US" dirty="0">
              <a:solidFill>
                <a:schemeClr val="accent6"/>
              </a:solidFill>
            </a:endParaRPr>
          </a:p>
        </p:txBody>
      </p:sp>
      <p:sp>
        <p:nvSpPr>
          <p:cNvPr id="5" name="TextBox 4"/>
          <p:cNvSpPr txBox="1"/>
          <p:nvPr/>
        </p:nvSpPr>
        <p:spPr>
          <a:xfrm>
            <a:off x="72899" y="504852"/>
            <a:ext cx="9194867" cy="369332"/>
          </a:xfrm>
          <a:prstGeom prst="rect">
            <a:avLst/>
          </a:prstGeom>
          <a:noFill/>
        </p:spPr>
        <p:txBody>
          <a:bodyPr wrap="square" rtlCol="0">
            <a:spAutoFit/>
          </a:bodyPr>
          <a:lstStyle/>
          <a:p>
            <a:r>
              <a:rPr lang="hu-HU" dirty="0" smtClean="0">
                <a:solidFill>
                  <a:schemeClr val="accent6"/>
                </a:solidFill>
              </a:rPr>
              <a:t>The GPR </a:t>
            </a:r>
            <a:r>
              <a:rPr lang="hu-HU" dirty="0">
                <a:solidFill>
                  <a:schemeClr val="accent6"/>
                </a:solidFill>
              </a:rPr>
              <a:t>register </a:t>
            </a:r>
            <a:r>
              <a:rPr lang="hu-HU" dirty="0" smtClean="0">
                <a:solidFill>
                  <a:schemeClr val="accent6"/>
                </a:solidFill>
              </a:rPr>
              <a:t>sets </a:t>
            </a:r>
            <a:r>
              <a:rPr lang="hu-HU" dirty="0">
                <a:solidFill>
                  <a:schemeClr val="accent6"/>
                </a:solidFill>
              </a:rPr>
              <a:t>in the ARMv3-ARMv7 and the ARM v8 </a:t>
            </a:r>
            <a:r>
              <a:rPr lang="hu-HU" dirty="0" smtClean="0">
                <a:solidFill>
                  <a:schemeClr val="accent6"/>
                </a:solidFill>
              </a:rPr>
              <a:t>ISA </a:t>
            </a:r>
            <a:r>
              <a:rPr lang="en-US" dirty="0" smtClean="0">
                <a:solidFill>
                  <a:srgbClr val="0070C0"/>
                </a:solidFill>
              </a:rPr>
              <a:t>[</a:t>
            </a:r>
            <a:r>
              <a:rPr lang="hu-HU" dirty="0">
                <a:solidFill>
                  <a:srgbClr val="0070C0"/>
                </a:solidFill>
              </a:rPr>
              <a:t>63</a:t>
            </a:r>
            <a:r>
              <a:rPr lang="en-US" dirty="0">
                <a:solidFill>
                  <a:srgbClr val="0070C0"/>
                </a:solidFill>
              </a:rPr>
              <a:t>], [</a:t>
            </a:r>
            <a:r>
              <a:rPr lang="hu-HU" dirty="0">
                <a:solidFill>
                  <a:srgbClr val="0070C0"/>
                </a:solidFill>
              </a:rPr>
              <a:t>66</a:t>
            </a:r>
            <a:r>
              <a:rPr lang="en-US" dirty="0" smtClean="0">
                <a:solidFill>
                  <a:srgbClr val="0070C0"/>
                </a:solidFill>
              </a:rPr>
              <a:t>]</a:t>
            </a:r>
            <a:endParaRPr lang="en-US" dirty="0">
              <a:solidFill>
                <a:srgbClr val="0070C0"/>
              </a:solidFill>
            </a:endParaRPr>
          </a:p>
        </p:txBody>
      </p:sp>
      <p:sp>
        <p:nvSpPr>
          <p:cNvPr id="61" name="TextBox 60"/>
          <p:cNvSpPr txBox="1"/>
          <p:nvPr/>
        </p:nvSpPr>
        <p:spPr>
          <a:xfrm>
            <a:off x="5065107" y="541033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77" name="TextBox 76"/>
          <p:cNvSpPr txBox="1"/>
          <p:nvPr/>
        </p:nvSpPr>
        <p:spPr>
          <a:xfrm>
            <a:off x="7792499" y="5382870"/>
            <a:ext cx="1099981" cy="246221"/>
          </a:xfrm>
          <a:prstGeom prst="rect">
            <a:avLst/>
          </a:prstGeom>
          <a:noFill/>
        </p:spPr>
        <p:txBody>
          <a:bodyPr wrap="none" rtlCol="0">
            <a:spAutoFit/>
          </a:bodyPr>
          <a:lstStyle/>
          <a:p>
            <a:r>
              <a:rPr lang="en-US" sz="1000" dirty="0" smtClean="0">
                <a:solidFill>
                  <a:srgbClr val="000000"/>
                </a:solidFill>
              </a:rPr>
              <a:t>Dedicated use</a:t>
            </a:r>
            <a:endParaRPr lang="en-US" sz="1000" dirty="0">
              <a:solidFill>
                <a:srgbClr val="000000"/>
              </a:solidFill>
            </a:endParaRPr>
          </a:p>
        </p:txBody>
      </p:sp>
      <p:sp>
        <p:nvSpPr>
          <p:cNvPr id="78" name="TextBox 77"/>
          <p:cNvSpPr txBox="1"/>
          <p:nvPr/>
        </p:nvSpPr>
        <p:spPr>
          <a:xfrm>
            <a:off x="4213955" y="1583795"/>
            <a:ext cx="914033" cy="246221"/>
          </a:xfrm>
          <a:prstGeom prst="rect">
            <a:avLst/>
          </a:prstGeom>
          <a:noFill/>
        </p:spPr>
        <p:txBody>
          <a:bodyPr wrap="none" rtlCol="0">
            <a:spAutoFit/>
          </a:bodyPr>
          <a:lstStyle/>
          <a:p>
            <a:r>
              <a:rPr lang="en-US" sz="1000" smtClean="0">
                <a:solidFill>
                  <a:srgbClr val="000000"/>
                </a:solidFill>
              </a:rPr>
              <a:t>32-bit wide</a:t>
            </a:r>
            <a:endParaRPr lang="en-US" sz="1000">
              <a:solidFill>
                <a:srgbClr val="000000"/>
              </a:solidFill>
            </a:endParaRPr>
          </a:p>
        </p:txBody>
      </p:sp>
      <p:sp>
        <p:nvSpPr>
          <p:cNvPr id="79" name="TextBox 78"/>
          <p:cNvSpPr txBox="1"/>
          <p:nvPr/>
        </p:nvSpPr>
        <p:spPr>
          <a:xfrm>
            <a:off x="6595277" y="1609195"/>
            <a:ext cx="914033" cy="246221"/>
          </a:xfrm>
          <a:prstGeom prst="rect">
            <a:avLst/>
          </a:prstGeom>
          <a:noFill/>
        </p:spPr>
        <p:txBody>
          <a:bodyPr wrap="none" rtlCol="0">
            <a:spAutoFit/>
          </a:bodyPr>
          <a:lstStyle/>
          <a:p>
            <a:r>
              <a:rPr lang="en-US" sz="1000" dirty="0" smtClean="0">
                <a:solidFill>
                  <a:srgbClr val="000000"/>
                </a:solidFill>
              </a:rPr>
              <a:t>64-bit wide</a:t>
            </a:r>
            <a:endParaRPr lang="en-US" sz="1000" dirty="0">
              <a:solidFill>
                <a:srgbClr val="000000"/>
              </a:solidFill>
            </a:endParaRPr>
          </a:p>
        </p:txBody>
      </p:sp>
      <p:sp>
        <p:nvSpPr>
          <p:cNvPr id="80" name="TextBox 79"/>
          <p:cNvSpPr txBox="1"/>
          <p:nvPr/>
        </p:nvSpPr>
        <p:spPr>
          <a:xfrm>
            <a:off x="4121950" y="5741613"/>
            <a:ext cx="1208985" cy="276999"/>
          </a:xfrm>
          <a:prstGeom prst="rect">
            <a:avLst/>
          </a:prstGeom>
          <a:noFill/>
        </p:spPr>
        <p:txBody>
          <a:bodyPr wrap="none" rtlCol="0">
            <a:spAutoFit/>
          </a:bodyPr>
          <a:lstStyle/>
          <a:p>
            <a:r>
              <a:rPr lang="en-US" sz="1200" dirty="0" smtClean="0">
                <a:solidFill>
                  <a:srgbClr val="000000"/>
                </a:solidFill>
              </a:rPr>
              <a:t>32-bit access</a:t>
            </a:r>
            <a:endParaRPr lang="en-US" sz="1200" dirty="0">
              <a:solidFill>
                <a:srgbClr val="000000"/>
              </a:solidFill>
            </a:endParaRPr>
          </a:p>
        </p:txBody>
      </p:sp>
      <p:sp>
        <p:nvSpPr>
          <p:cNvPr id="81" name="TextBox 80"/>
          <p:cNvSpPr txBox="1"/>
          <p:nvPr/>
        </p:nvSpPr>
        <p:spPr>
          <a:xfrm>
            <a:off x="6462210" y="5731160"/>
            <a:ext cx="1208985" cy="276999"/>
          </a:xfrm>
          <a:prstGeom prst="rect">
            <a:avLst/>
          </a:prstGeom>
          <a:noFill/>
        </p:spPr>
        <p:txBody>
          <a:bodyPr wrap="none" rtlCol="0">
            <a:spAutoFit/>
          </a:bodyPr>
          <a:lstStyle/>
          <a:p>
            <a:r>
              <a:rPr lang="en-US" sz="1200" dirty="0" smtClean="0">
                <a:solidFill>
                  <a:srgbClr val="000000"/>
                </a:solidFill>
              </a:rPr>
              <a:t>64-bit access</a:t>
            </a:r>
            <a:endParaRPr lang="en-US" sz="1200" dirty="0">
              <a:solidFill>
                <a:srgbClr val="000000"/>
              </a:solidFill>
            </a:endParaRPr>
          </a:p>
        </p:txBody>
      </p:sp>
      <p:sp>
        <p:nvSpPr>
          <p:cNvPr id="82" name="Left Brace 81"/>
          <p:cNvSpPr/>
          <p:nvPr/>
        </p:nvSpPr>
        <p:spPr bwMode="auto">
          <a:xfrm rot="16200000">
            <a:off x="5916444" y="4098527"/>
            <a:ext cx="228600" cy="4001504"/>
          </a:xfrm>
          <a:prstGeom prst="leftBrace">
            <a:avLst>
              <a:gd name="adj1" fmla="val 8333"/>
              <a:gd name="adj2" fmla="val 51143"/>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grpSp>
        <p:nvGrpSpPr>
          <p:cNvPr id="83" name="Group 82"/>
          <p:cNvGrpSpPr/>
          <p:nvPr/>
        </p:nvGrpSpPr>
        <p:grpSpPr>
          <a:xfrm>
            <a:off x="4325809" y="1957672"/>
            <a:ext cx="720000" cy="3672000"/>
            <a:chOff x="4012722" y="1988868"/>
            <a:chExt cx="649288" cy="3671887"/>
          </a:xfrm>
        </p:grpSpPr>
        <p:sp>
          <p:nvSpPr>
            <p:cNvPr id="84" name="Téglalap 11"/>
            <p:cNvSpPr/>
            <p:nvPr/>
          </p:nvSpPr>
          <p:spPr>
            <a:xfrm>
              <a:off x="4012722" y="19888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85" name="Téglalap 12"/>
            <p:cNvSpPr/>
            <p:nvPr/>
          </p:nvSpPr>
          <p:spPr>
            <a:xfrm>
              <a:off x="4012722" y="2204768"/>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86" name="Téglalap 13"/>
            <p:cNvSpPr/>
            <p:nvPr/>
          </p:nvSpPr>
          <p:spPr>
            <a:xfrm>
              <a:off x="4012722" y="2420668"/>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87" name="Téglalap 14"/>
            <p:cNvSpPr/>
            <p:nvPr/>
          </p:nvSpPr>
          <p:spPr>
            <a:xfrm>
              <a:off x="4012722" y="2636568"/>
              <a:ext cx="6492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88" name="Téglalap 15"/>
            <p:cNvSpPr/>
            <p:nvPr/>
          </p:nvSpPr>
          <p:spPr>
            <a:xfrm>
              <a:off x="4012722" y="35017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89" name="Téglalap 16"/>
            <p:cNvSpPr/>
            <p:nvPr/>
          </p:nvSpPr>
          <p:spPr>
            <a:xfrm>
              <a:off x="4012722" y="37176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90" name="Téglalap 17"/>
            <p:cNvSpPr/>
            <p:nvPr/>
          </p:nvSpPr>
          <p:spPr>
            <a:xfrm>
              <a:off x="4012722" y="39335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X</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91" name="Téglalap 19"/>
            <p:cNvSpPr/>
            <p:nvPr/>
          </p:nvSpPr>
          <p:spPr>
            <a:xfrm>
              <a:off x="4012722" y="4149455"/>
              <a:ext cx="6492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92" name="Téglalap 20"/>
            <p:cNvSpPr/>
            <p:nvPr/>
          </p:nvSpPr>
          <p:spPr>
            <a:xfrm>
              <a:off x="4012722" y="50130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93" name="Téglalap 21"/>
            <p:cNvSpPr/>
            <p:nvPr/>
          </p:nvSpPr>
          <p:spPr>
            <a:xfrm>
              <a:off x="4012722" y="5228955"/>
              <a:ext cx="6492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X30</a:t>
              </a:r>
            </a:p>
          </p:txBody>
        </p:sp>
        <p:sp>
          <p:nvSpPr>
            <p:cNvPr id="94" name="Téglalap 22"/>
            <p:cNvSpPr/>
            <p:nvPr/>
          </p:nvSpPr>
          <p:spPr>
            <a:xfrm>
              <a:off x="4012722" y="5444855"/>
              <a:ext cx="6492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X31</a:t>
              </a:r>
            </a:p>
          </p:txBody>
        </p:sp>
        <p:cxnSp>
          <p:nvCxnSpPr>
            <p:cNvPr id="95" name="Egyenes összekötő nyíllal 2"/>
            <p:cNvCxnSpPr/>
            <p:nvPr/>
          </p:nvCxnSpPr>
          <p:spPr>
            <a:xfrm>
              <a:off x="4012722" y="2852468"/>
              <a:ext cx="6492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Szövegdoboz 35"/>
            <p:cNvSpPr txBox="1">
              <a:spLocks noChangeArrowheads="1"/>
            </p:cNvSpPr>
            <p:nvPr/>
          </p:nvSpPr>
          <p:spPr bwMode="auto">
            <a:xfrm>
              <a:off x="4176235" y="2682605"/>
              <a:ext cx="303860" cy="2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X3</a:t>
              </a:r>
              <a:endParaRPr lang="hu-HU" altLang="en-US" sz="900" dirty="0">
                <a:solidFill>
                  <a:srgbClr val="000000"/>
                </a:solidFill>
                <a:latin typeface="Verdana" pitchFamily="34" charset="0"/>
                <a:ea typeface="Verdana" pitchFamily="34" charset="0"/>
                <a:cs typeface="Verdana" pitchFamily="34" charset="0"/>
              </a:endParaRPr>
            </a:p>
          </p:txBody>
        </p:sp>
      </p:grpSp>
      <p:grpSp>
        <p:nvGrpSpPr>
          <p:cNvPr id="97" name="Group 96"/>
          <p:cNvGrpSpPr/>
          <p:nvPr/>
        </p:nvGrpSpPr>
        <p:grpSpPr>
          <a:xfrm>
            <a:off x="6333404" y="1931163"/>
            <a:ext cx="1440000" cy="3671887"/>
            <a:chOff x="6020317" y="1962358"/>
            <a:chExt cx="1296988" cy="3671887"/>
          </a:xfrm>
        </p:grpSpPr>
        <p:sp>
          <p:nvSpPr>
            <p:cNvPr id="98" name="Téglalap 23"/>
            <p:cNvSpPr/>
            <p:nvPr/>
          </p:nvSpPr>
          <p:spPr>
            <a:xfrm>
              <a:off x="6020317" y="19623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0</a:t>
              </a:r>
              <a:endParaRPr lang="hu-HU" sz="900" dirty="0">
                <a:solidFill>
                  <a:srgbClr val="000000"/>
                </a:solidFill>
                <a:ea typeface="Verdana" panose="020B0604030504040204" pitchFamily="34" charset="0"/>
                <a:cs typeface="Verdana" panose="020B0604030504040204" pitchFamily="34" charset="0"/>
              </a:endParaRPr>
            </a:p>
          </p:txBody>
        </p:sp>
        <p:sp>
          <p:nvSpPr>
            <p:cNvPr id="99" name="Téglalap 24"/>
            <p:cNvSpPr/>
            <p:nvPr/>
          </p:nvSpPr>
          <p:spPr>
            <a:xfrm>
              <a:off x="6020317" y="2178258"/>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a:t>
              </a:r>
              <a:endParaRPr lang="hu-HU" sz="900" dirty="0">
                <a:solidFill>
                  <a:srgbClr val="000000"/>
                </a:solidFill>
                <a:ea typeface="Verdana" panose="020B0604030504040204" pitchFamily="34" charset="0"/>
                <a:cs typeface="Verdana" panose="020B0604030504040204" pitchFamily="34" charset="0"/>
              </a:endParaRPr>
            </a:p>
          </p:txBody>
        </p:sp>
        <p:sp>
          <p:nvSpPr>
            <p:cNvPr id="100" name="Téglalap 25"/>
            <p:cNvSpPr/>
            <p:nvPr/>
          </p:nvSpPr>
          <p:spPr>
            <a:xfrm>
              <a:off x="6020317" y="2394158"/>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2</a:t>
              </a:r>
              <a:endParaRPr lang="hu-HU" sz="900" dirty="0">
                <a:solidFill>
                  <a:srgbClr val="000000"/>
                </a:solidFill>
                <a:ea typeface="Verdana" panose="020B0604030504040204" pitchFamily="34" charset="0"/>
                <a:cs typeface="Verdana" panose="020B0604030504040204" pitchFamily="34" charset="0"/>
              </a:endParaRPr>
            </a:p>
          </p:txBody>
        </p:sp>
        <p:sp>
          <p:nvSpPr>
            <p:cNvPr id="101" name="Téglalap 26"/>
            <p:cNvSpPr/>
            <p:nvPr/>
          </p:nvSpPr>
          <p:spPr>
            <a:xfrm>
              <a:off x="6020317" y="2610058"/>
              <a:ext cx="1296988" cy="86518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102" name="Téglalap 27"/>
            <p:cNvSpPr/>
            <p:nvPr/>
          </p:nvSpPr>
          <p:spPr>
            <a:xfrm>
              <a:off x="6020317" y="34752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12</a:t>
              </a:r>
              <a:endParaRPr lang="hu-HU" sz="900" dirty="0">
                <a:solidFill>
                  <a:srgbClr val="000000"/>
                </a:solidFill>
                <a:ea typeface="Verdana" panose="020B0604030504040204" pitchFamily="34" charset="0"/>
                <a:cs typeface="Verdana" panose="020B0604030504040204" pitchFamily="34" charset="0"/>
              </a:endParaRPr>
            </a:p>
          </p:txBody>
        </p:sp>
        <p:sp>
          <p:nvSpPr>
            <p:cNvPr id="103" name="Téglalap 28"/>
            <p:cNvSpPr/>
            <p:nvPr/>
          </p:nvSpPr>
          <p:spPr>
            <a:xfrm>
              <a:off x="6020317" y="36911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13</a:t>
              </a:r>
              <a:endParaRPr lang="hu-HU" sz="900" dirty="0">
                <a:solidFill>
                  <a:srgbClr val="000000"/>
                </a:solidFill>
                <a:ea typeface="Verdana" panose="020B0604030504040204" pitchFamily="34" charset="0"/>
                <a:cs typeface="Verdana" panose="020B0604030504040204" pitchFamily="34" charset="0"/>
              </a:endParaRPr>
            </a:p>
          </p:txBody>
        </p:sp>
        <p:sp>
          <p:nvSpPr>
            <p:cNvPr id="104" name="Téglalap 29"/>
            <p:cNvSpPr/>
            <p:nvPr/>
          </p:nvSpPr>
          <p:spPr>
            <a:xfrm>
              <a:off x="6020317" y="39070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900" dirty="0" smtClean="0">
                  <a:solidFill>
                    <a:srgbClr val="000000"/>
                  </a:solidFill>
                  <a:ea typeface="Verdana" panose="020B0604030504040204" pitchFamily="34" charset="0"/>
                  <a:cs typeface="Verdana" panose="020B0604030504040204" pitchFamily="34" charset="0"/>
                </a:rPr>
                <a:t>W</a:t>
              </a:r>
              <a:r>
                <a:rPr lang="hu-HU" sz="900" dirty="0" smtClean="0">
                  <a:solidFill>
                    <a:srgbClr val="000000"/>
                  </a:solidFill>
                  <a:ea typeface="Verdana" panose="020B0604030504040204" pitchFamily="34" charset="0"/>
                  <a:cs typeface="Verdana" panose="020B0604030504040204" pitchFamily="34" charset="0"/>
                </a:rPr>
                <a:t>14</a:t>
              </a:r>
              <a:endParaRPr lang="hu-HU" sz="900" dirty="0">
                <a:solidFill>
                  <a:srgbClr val="000000"/>
                </a:solidFill>
                <a:ea typeface="Verdana" panose="020B0604030504040204" pitchFamily="34" charset="0"/>
                <a:cs typeface="Verdana" panose="020B0604030504040204" pitchFamily="34" charset="0"/>
              </a:endParaRPr>
            </a:p>
          </p:txBody>
        </p:sp>
        <p:sp>
          <p:nvSpPr>
            <p:cNvPr id="105" name="Téglalap 30"/>
            <p:cNvSpPr/>
            <p:nvPr/>
          </p:nvSpPr>
          <p:spPr>
            <a:xfrm>
              <a:off x="6020317" y="4122945"/>
              <a:ext cx="1296988" cy="8636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a:p>
              <a:pPr algn="ctr"/>
              <a:r>
                <a:rPr lang="hu-HU" sz="900">
                  <a:solidFill>
                    <a:srgbClr val="000000"/>
                  </a:solidFill>
                  <a:ea typeface="Verdana" panose="020B0604030504040204" pitchFamily="34" charset="0"/>
                  <a:cs typeface="Verdana" panose="020B0604030504040204" pitchFamily="34" charset="0"/>
                </a:rPr>
                <a:t>.</a:t>
              </a:r>
            </a:p>
          </p:txBody>
        </p:sp>
        <p:sp>
          <p:nvSpPr>
            <p:cNvPr id="106" name="Téglalap 31"/>
            <p:cNvSpPr/>
            <p:nvPr/>
          </p:nvSpPr>
          <p:spPr>
            <a:xfrm>
              <a:off x="6020317" y="49865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900">
                <a:solidFill>
                  <a:srgbClr val="000000"/>
                </a:solidFill>
                <a:ea typeface="Verdana" panose="020B0604030504040204" pitchFamily="34" charset="0"/>
                <a:cs typeface="Verdana" panose="020B0604030504040204" pitchFamily="34" charset="0"/>
              </a:endParaRPr>
            </a:p>
          </p:txBody>
        </p:sp>
        <p:sp>
          <p:nvSpPr>
            <p:cNvPr id="107" name="Téglalap 32"/>
            <p:cNvSpPr/>
            <p:nvPr/>
          </p:nvSpPr>
          <p:spPr>
            <a:xfrm>
              <a:off x="6020317" y="5202445"/>
              <a:ext cx="1296988" cy="2159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W30</a:t>
              </a:r>
            </a:p>
          </p:txBody>
        </p:sp>
        <p:sp>
          <p:nvSpPr>
            <p:cNvPr id="108" name="Téglalap 33"/>
            <p:cNvSpPr/>
            <p:nvPr/>
          </p:nvSpPr>
          <p:spPr>
            <a:xfrm>
              <a:off x="6020317" y="5418345"/>
              <a:ext cx="1296988" cy="215900"/>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900">
                  <a:solidFill>
                    <a:srgbClr val="000000"/>
                  </a:solidFill>
                  <a:ea typeface="Verdana" panose="020B0604030504040204" pitchFamily="34" charset="0"/>
                  <a:cs typeface="Verdana" panose="020B0604030504040204" pitchFamily="34" charset="0"/>
                </a:rPr>
                <a:t>W31</a:t>
              </a:r>
            </a:p>
          </p:txBody>
        </p:sp>
        <p:cxnSp>
          <p:nvCxnSpPr>
            <p:cNvPr id="109" name="Egyenes összekötő nyíllal 34"/>
            <p:cNvCxnSpPr/>
            <p:nvPr/>
          </p:nvCxnSpPr>
          <p:spPr>
            <a:xfrm>
              <a:off x="6020317" y="2825958"/>
              <a:ext cx="1296988"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Szövegdoboz 36"/>
            <p:cNvSpPr txBox="1">
              <a:spLocks noChangeArrowheads="1"/>
            </p:cNvSpPr>
            <p:nvPr/>
          </p:nvSpPr>
          <p:spPr bwMode="auto">
            <a:xfrm>
              <a:off x="6491805" y="2652920"/>
              <a:ext cx="335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900" dirty="0" smtClean="0">
                  <a:solidFill>
                    <a:srgbClr val="000000"/>
                  </a:solidFill>
                  <a:latin typeface="Verdana" pitchFamily="34" charset="0"/>
                  <a:ea typeface="Verdana" pitchFamily="34" charset="0"/>
                  <a:cs typeface="Verdana" pitchFamily="34" charset="0"/>
                </a:rPr>
                <a:t>W3</a:t>
              </a:r>
              <a:endParaRPr lang="hu-HU" altLang="en-US" sz="900" dirty="0">
                <a:solidFill>
                  <a:srgbClr val="000000"/>
                </a:solidFill>
                <a:latin typeface="Verdana" pitchFamily="34" charset="0"/>
                <a:ea typeface="Verdana" pitchFamily="34" charset="0"/>
                <a:cs typeface="Verdana" pitchFamily="34" charset="0"/>
              </a:endParaRPr>
            </a:p>
          </p:txBody>
        </p:sp>
      </p:grpSp>
    </p:spTree>
    <p:extLst>
      <p:ext uri="{BB962C8B-B14F-4D97-AF65-F5344CB8AC3E}">
        <p14:creationId xmlns:p14="http://schemas.microsoft.com/office/powerpoint/2010/main" val="1805896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(4)</a:t>
            </a:r>
            <a:endParaRPr lang="en-US" dirty="0">
              <a:solidFill>
                <a:srgbClr val="FFFFFF"/>
              </a:solidFill>
            </a:endParaRPr>
          </a:p>
        </p:txBody>
      </p:sp>
      <p:sp>
        <p:nvSpPr>
          <p:cNvPr id="34" name="TextBox 33"/>
          <p:cNvSpPr txBox="1"/>
          <p:nvPr/>
        </p:nvSpPr>
        <p:spPr>
          <a:xfrm>
            <a:off x="73880" y="506459"/>
            <a:ext cx="9207329" cy="369332"/>
          </a:xfrm>
          <a:prstGeom prst="rect">
            <a:avLst/>
          </a:prstGeom>
          <a:noFill/>
        </p:spPr>
        <p:txBody>
          <a:bodyPr wrap="none" rtlCol="0">
            <a:spAutoFit/>
          </a:bodyPr>
          <a:lstStyle/>
          <a:p>
            <a:r>
              <a:rPr lang="hu-HU" dirty="0" smtClean="0">
                <a:solidFill>
                  <a:schemeClr val="accent6"/>
                </a:solidFill>
              </a:rPr>
              <a:t> Introduction of the GPR register set based SIMD extension in the ARMv6 ISA</a:t>
            </a:r>
            <a:endParaRPr lang="en-US" dirty="0">
              <a:solidFill>
                <a:schemeClr val="accent6"/>
              </a:solidFill>
            </a:endParaRPr>
          </a:p>
        </p:txBody>
      </p:sp>
      <p:sp>
        <p:nvSpPr>
          <p:cNvPr id="50" name="Rectangle 49"/>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52" name="TextBox 51"/>
          <p:cNvSpPr txBox="1"/>
          <p:nvPr/>
        </p:nvSpPr>
        <p:spPr>
          <a:xfrm>
            <a:off x="5652120" y="2582306"/>
            <a:ext cx="380232" cy="276999"/>
          </a:xfrm>
          <a:prstGeom prst="rect">
            <a:avLst/>
          </a:prstGeom>
          <a:noFill/>
        </p:spPr>
        <p:txBody>
          <a:bodyPr wrap="none" rtlCol="0">
            <a:spAutoFit/>
          </a:bodyPr>
          <a:lstStyle/>
          <a:p>
            <a:r>
              <a:rPr lang="en-US" sz="1200" dirty="0" smtClean="0"/>
              <a:t>31</a:t>
            </a:r>
            <a:endParaRPr lang="en-US" sz="1200" dirty="0"/>
          </a:p>
        </p:txBody>
      </p:sp>
      <p:sp>
        <p:nvSpPr>
          <p:cNvPr id="53" name="TextBox 52"/>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54" name="Rectangle 53"/>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5" name="TextBox 54"/>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56" name="TextBox 55"/>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57" name="TextBox 56"/>
          <p:cNvSpPr txBox="1"/>
          <p:nvPr/>
        </p:nvSpPr>
        <p:spPr>
          <a:xfrm>
            <a:off x="4782729" y="1241061"/>
            <a:ext cx="779381" cy="276999"/>
          </a:xfrm>
          <a:prstGeom prst="rect">
            <a:avLst/>
          </a:prstGeom>
          <a:noFill/>
        </p:spPr>
        <p:txBody>
          <a:bodyPr wrap="none" rtlCol="0">
            <a:spAutoFit/>
          </a:bodyPr>
          <a:lstStyle/>
          <a:p>
            <a:pPr>
              <a:spcAft>
                <a:spcPts val="300"/>
              </a:spcAft>
            </a:pPr>
            <a:r>
              <a:rPr lang="hu-HU" sz="1200" b="1" dirty="0" smtClean="0"/>
              <a:t>ARMv7</a:t>
            </a:r>
            <a:endParaRPr lang="en-US" sz="1200" b="1" dirty="0"/>
          </a:p>
        </p:txBody>
      </p:sp>
      <p:sp>
        <p:nvSpPr>
          <p:cNvPr id="58" name="TextBox 57"/>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59" name="Rectangle 58"/>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0" name="TextBox 59"/>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61" name="TextBox 60"/>
          <p:cNvSpPr txBox="1"/>
          <p:nvPr/>
        </p:nvSpPr>
        <p:spPr>
          <a:xfrm>
            <a:off x="6912260" y="2582306"/>
            <a:ext cx="380232" cy="276999"/>
          </a:xfrm>
          <a:prstGeom prst="rect">
            <a:avLst/>
          </a:prstGeom>
          <a:noFill/>
        </p:spPr>
        <p:txBody>
          <a:bodyPr wrap="none" rtlCol="0">
            <a:spAutoFit/>
          </a:bodyPr>
          <a:lstStyle/>
          <a:p>
            <a:r>
              <a:rPr lang="en-US" sz="1200" dirty="0" smtClean="0"/>
              <a:t>31</a:t>
            </a:r>
            <a:endParaRPr lang="en-US" sz="1200" dirty="0"/>
          </a:p>
        </p:txBody>
      </p:sp>
      <p:sp>
        <p:nvSpPr>
          <p:cNvPr id="62" name="TextBox 61"/>
          <p:cNvSpPr txBox="1"/>
          <p:nvPr/>
        </p:nvSpPr>
        <p:spPr>
          <a:xfrm>
            <a:off x="6552220"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63" name="Rectangle 62"/>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4" name="TextBox 63"/>
          <p:cNvSpPr txBox="1"/>
          <p:nvPr/>
        </p:nvSpPr>
        <p:spPr>
          <a:xfrm>
            <a:off x="3880948" y="1996521"/>
            <a:ext cx="380232" cy="276999"/>
          </a:xfrm>
          <a:prstGeom prst="rect">
            <a:avLst/>
          </a:prstGeom>
          <a:noFill/>
        </p:spPr>
        <p:txBody>
          <a:bodyPr wrap="none" rtlCol="0">
            <a:spAutoFit/>
          </a:bodyPr>
          <a:lstStyle/>
          <a:p>
            <a:r>
              <a:rPr lang="hu-HU" sz="1200" dirty="0" smtClean="0"/>
              <a:t>32</a:t>
            </a:r>
            <a:endParaRPr lang="en-US" sz="1200" dirty="0"/>
          </a:p>
        </p:txBody>
      </p:sp>
      <p:sp>
        <p:nvSpPr>
          <p:cNvPr id="65" name="TextBox 64"/>
          <p:cNvSpPr txBox="1"/>
          <p:nvPr/>
        </p:nvSpPr>
        <p:spPr>
          <a:xfrm>
            <a:off x="3266855" y="2337314"/>
            <a:ext cx="380232" cy="276999"/>
          </a:xfrm>
          <a:prstGeom prst="rect">
            <a:avLst/>
          </a:prstGeom>
          <a:noFill/>
        </p:spPr>
        <p:txBody>
          <a:bodyPr wrap="none" rtlCol="0">
            <a:spAutoFit/>
          </a:bodyPr>
          <a:lstStyle/>
          <a:p>
            <a:r>
              <a:rPr lang="hu-HU" sz="1200" dirty="0" smtClean="0"/>
              <a:t>13</a:t>
            </a:r>
            <a:endParaRPr lang="en-US" sz="1200" dirty="0"/>
          </a:p>
        </p:txBody>
      </p:sp>
      <p:sp>
        <p:nvSpPr>
          <p:cNvPr id="66" name="TextBox 65"/>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67" name="TextBox 66"/>
          <p:cNvSpPr txBox="1"/>
          <p:nvPr/>
        </p:nvSpPr>
        <p:spPr>
          <a:xfrm>
            <a:off x="2816805" y="2154040"/>
            <a:ext cx="521297" cy="461665"/>
          </a:xfrm>
          <a:prstGeom prst="rect">
            <a:avLst/>
          </a:prstGeom>
          <a:noFill/>
        </p:spPr>
        <p:txBody>
          <a:bodyPr wrap="none" rtlCol="0">
            <a:spAutoFit/>
          </a:bodyPr>
          <a:lstStyle/>
          <a:p>
            <a:r>
              <a:rPr lang="hu-HU" sz="2400" dirty="0" smtClean="0"/>
              <a:t>...</a:t>
            </a:r>
            <a:endParaRPr lang="en-US" sz="2400" dirty="0"/>
          </a:p>
        </p:txBody>
      </p:sp>
      <p:sp>
        <p:nvSpPr>
          <p:cNvPr id="68" name="TextBox 67"/>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69" name="Rounded Rectangle 68"/>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220639"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71" name="TextBox 70"/>
          <p:cNvSpPr txBox="1"/>
          <p:nvPr/>
        </p:nvSpPr>
        <p:spPr>
          <a:xfrm>
            <a:off x="1129853" y="3844382"/>
            <a:ext cx="574196" cy="276999"/>
          </a:xfrm>
          <a:prstGeom prst="rect">
            <a:avLst/>
          </a:prstGeom>
          <a:noFill/>
        </p:spPr>
        <p:txBody>
          <a:bodyPr wrap="none" rtlCol="0">
            <a:spAutoFit/>
          </a:bodyPr>
          <a:lstStyle/>
          <a:p>
            <a:r>
              <a:rPr lang="hu-HU" sz="1200" dirty="0" smtClean="0"/>
              <a:t>FX32</a:t>
            </a:r>
            <a:endParaRPr lang="en-US" sz="1200" dirty="0"/>
          </a:p>
        </p:txBody>
      </p:sp>
      <p:sp>
        <p:nvSpPr>
          <p:cNvPr id="72" name="TextBox 71"/>
          <p:cNvSpPr txBox="1"/>
          <p:nvPr/>
        </p:nvSpPr>
        <p:spPr>
          <a:xfrm>
            <a:off x="7696862"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73" name="Rounded Rectangle 72"/>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4" name="TextBox 73"/>
          <p:cNvSpPr txBox="1"/>
          <p:nvPr/>
        </p:nvSpPr>
        <p:spPr>
          <a:xfrm>
            <a:off x="3262469"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75" name="Rectangle 74"/>
          <p:cNvSpPr/>
          <p:nvPr/>
        </p:nvSpPr>
        <p:spPr>
          <a:xfrm>
            <a:off x="299243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76" name="TextBox 75"/>
          <p:cNvSpPr txBox="1"/>
          <p:nvPr/>
        </p:nvSpPr>
        <p:spPr>
          <a:xfrm>
            <a:off x="3442489"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77" name="TextBox 76"/>
          <p:cNvSpPr txBox="1"/>
          <p:nvPr/>
        </p:nvSpPr>
        <p:spPr>
          <a:xfrm>
            <a:off x="2988179"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83" name="TextBox 82"/>
          <p:cNvSpPr txBox="1"/>
          <p:nvPr/>
        </p:nvSpPr>
        <p:spPr>
          <a:xfrm>
            <a:off x="4662010" y="1475665"/>
            <a:ext cx="963725" cy="461665"/>
          </a:xfrm>
          <a:prstGeom prst="rect">
            <a:avLst/>
          </a:prstGeom>
          <a:noFill/>
        </p:spPr>
        <p:txBody>
          <a:bodyPr wrap="none" rtlCol="0">
            <a:spAutoFit/>
          </a:bodyPr>
          <a:lstStyle/>
          <a:p>
            <a:pPr algn="ctr"/>
            <a:r>
              <a:rPr lang="hu-HU" sz="1200" b="1" dirty="0"/>
              <a:t>ARMv8</a:t>
            </a:r>
          </a:p>
          <a:p>
            <a:pPr algn="ctr"/>
            <a:r>
              <a:rPr lang="hu-HU" sz="1200" dirty="0"/>
              <a:t>(Aarch32)</a:t>
            </a:r>
          </a:p>
        </p:txBody>
      </p:sp>
      <p:sp>
        <p:nvSpPr>
          <p:cNvPr id="84" name="TextBox 83"/>
          <p:cNvSpPr txBox="1"/>
          <p:nvPr/>
        </p:nvSpPr>
        <p:spPr>
          <a:xfrm>
            <a:off x="5967155" y="1756846"/>
            <a:ext cx="1047082" cy="276999"/>
          </a:xfrm>
          <a:prstGeom prst="rect">
            <a:avLst/>
          </a:prstGeom>
          <a:noFill/>
        </p:spPr>
        <p:txBody>
          <a:bodyPr wrap="none" rtlCol="0">
            <a:spAutoFit/>
          </a:bodyPr>
          <a:lstStyle/>
          <a:p>
            <a:r>
              <a:rPr lang="en-US" sz="1200" dirty="0" smtClean="0"/>
              <a:t>32-bit data</a:t>
            </a:r>
          </a:p>
        </p:txBody>
      </p:sp>
      <p:sp>
        <p:nvSpPr>
          <p:cNvPr id="85" name="TextBox 84"/>
          <p:cNvSpPr txBox="1"/>
          <p:nvPr/>
        </p:nvSpPr>
        <p:spPr>
          <a:xfrm>
            <a:off x="7350343" y="1756846"/>
            <a:ext cx="1047082" cy="276999"/>
          </a:xfrm>
          <a:prstGeom prst="rect">
            <a:avLst/>
          </a:prstGeom>
          <a:noFill/>
        </p:spPr>
        <p:txBody>
          <a:bodyPr wrap="none" rtlCol="0">
            <a:spAutoFit/>
          </a:bodyPr>
          <a:lstStyle/>
          <a:p>
            <a:r>
              <a:rPr lang="en-US" sz="1200" dirty="0" smtClean="0"/>
              <a:t>64-bit data</a:t>
            </a:r>
          </a:p>
        </p:txBody>
      </p:sp>
      <p:sp>
        <p:nvSpPr>
          <p:cNvPr id="86" name="Rectangle 85"/>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7" name="TextBox 86"/>
          <p:cNvSpPr txBox="1"/>
          <p:nvPr/>
        </p:nvSpPr>
        <p:spPr>
          <a:xfrm>
            <a:off x="5021970" y="2033845"/>
            <a:ext cx="380232" cy="276999"/>
          </a:xfrm>
          <a:prstGeom prst="rect">
            <a:avLst/>
          </a:prstGeom>
          <a:noFill/>
        </p:spPr>
        <p:txBody>
          <a:bodyPr wrap="none" rtlCol="0">
            <a:spAutoFit/>
          </a:bodyPr>
          <a:lstStyle/>
          <a:p>
            <a:r>
              <a:rPr lang="hu-HU" sz="1200" dirty="0" smtClean="0"/>
              <a:t>32</a:t>
            </a:r>
            <a:endParaRPr lang="en-US" sz="1200" dirty="0"/>
          </a:p>
        </p:txBody>
      </p:sp>
      <p:sp>
        <p:nvSpPr>
          <p:cNvPr id="88" name="TextBox 87"/>
          <p:cNvSpPr txBox="1"/>
          <p:nvPr/>
        </p:nvSpPr>
        <p:spPr>
          <a:xfrm>
            <a:off x="4436752" y="2307263"/>
            <a:ext cx="380232" cy="276999"/>
          </a:xfrm>
          <a:prstGeom prst="rect">
            <a:avLst/>
          </a:prstGeom>
          <a:noFill/>
        </p:spPr>
        <p:txBody>
          <a:bodyPr wrap="none" rtlCol="0">
            <a:spAutoFit/>
          </a:bodyPr>
          <a:lstStyle/>
          <a:p>
            <a:r>
              <a:rPr lang="hu-HU" sz="1200" dirty="0" smtClean="0"/>
              <a:t>13</a:t>
            </a:r>
            <a:endParaRPr lang="en-US" sz="1200" dirty="0"/>
          </a:p>
        </p:txBody>
      </p:sp>
      <p:sp>
        <p:nvSpPr>
          <p:cNvPr id="89" name="TextBox 88"/>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3262508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a:t>
            </a:r>
            <a:r>
              <a:rPr lang="hu-HU" dirty="0" smtClean="0">
                <a:solidFill>
                  <a:srgbClr val="FFFFFF"/>
                </a:solidFill>
              </a:rPr>
              <a:t>4</a:t>
            </a:r>
            <a:r>
              <a:rPr lang="en-US" dirty="0" smtClean="0">
                <a:solidFill>
                  <a:srgbClr val="FFFFFF"/>
                </a:solidFill>
              </a:rPr>
              <a:t>b</a:t>
            </a:r>
            <a:r>
              <a:rPr lang="hu-HU" dirty="0" smtClean="0">
                <a:solidFill>
                  <a:srgbClr val="FFFFFF"/>
                </a:solidFill>
              </a:rPr>
              <a:t>)</a:t>
            </a:r>
            <a:endParaRPr lang="en-US" dirty="0">
              <a:solidFill>
                <a:srgbClr val="FFFFFF"/>
              </a:solidFill>
            </a:endParaRPr>
          </a:p>
        </p:txBody>
      </p:sp>
      <p:sp>
        <p:nvSpPr>
          <p:cNvPr id="34" name="TextBox 33"/>
          <p:cNvSpPr txBox="1"/>
          <p:nvPr/>
        </p:nvSpPr>
        <p:spPr>
          <a:xfrm>
            <a:off x="73880" y="506459"/>
            <a:ext cx="9207329" cy="369332"/>
          </a:xfrm>
          <a:prstGeom prst="rect">
            <a:avLst/>
          </a:prstGeom>
          <a:noFill/>
        </p:spPr>
        <p:txBody>
          <a:bodyPr wrap="none" rtlCol="0">
            <a:spAutoFit/>
          </a:bodyPr>
          <a:lstStyle/>
          <a:p>
            <a:r>
              <a:rPr lang="hu-HU" dirty="0" smtClean="0">
                <a:solidFill>
                  <a:schemeClr val="accent6"/>
                </a:solidFill>
              </a:rPr>
              <a:t> Introduction of the GPR register set based SIMD extension in the ARMv</a:t>
            </a:r>
            <a:r>
              <a:rPr lang="en-US" dirty="0" smtClean="0">
                <a:solidFill>
                  <a:schemeClr val="accent6"/>
                </a:solidFill>
              </a:rPr>
              <a:t>8</a:t>
            </a:r>
            <a:r>
              <a:rPr lang="hu-HU" dirty="0" smtClean="0">
                <a:solidFill>
                  <a:schemeClr val="accent6"/>
                </a:solidFill>
              </a:rPr>
              <a:t> ISA</a:t>
            </a:r>
            <a:endParaRPr lang="en-US" dirty="0">
              <a:solidFill>
                <a:schemeClr val="accent6"/>
              </a:solidFill>
            </a:endParaRPr>
          </a:p>
        </p:txBody>
      </p:sp>
      <p:sp>
        <p:nvSpPr>
          <p:cNvPr id="50" name="Rectangle 49"/>
          <p:cNvSpPr/>
          <p:nvPr/>
        </p:nvSpPr>
        <p:spPr bwMode="auto">
          <a:xfrm>
            <a:off x="6057325" y="2312276"/>
            <a:ext cx="72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37185" y="1992666"/>
            <a:ext cx="380232" cy="276999"/>
          </a:xfrm>
          <a:prstGeom prst="rect">
            <a:avLst/>
          </a:prstGeom>
          <a:noFill/>
        </p:spPr>
        <p:txBody>
          <a:bodyPr wrap="none" rtlCol="0">
            <a:spAutoFit/>
          </a:bodyPr>
          <a:lstStyle/>
          <a:p>
            <a:r>
              <a:rPr lang="hu-HU" sz="1200" dirty="0" smtClean="0"/>
              <a:t>32</a:t>
            </a:r>
            <a:endParaRPr lang="en-US" sz="1200" dirty="0"/>
          </a:p>
        </p:txBody>
      </p:sp>
      <p:sp>
        <p:nvSpPr>
          <p:cNvPr id="52" name="TextBox 51"/>
          <p:cNvSpPr txBox="1"/>
          <p:nvPr/>
        </p:nvSpPr>
        <p:spPr>
          <a:xfrm>
            <a:off x="5652120" y="2582306"/>
            <a:ext cx="380232" cy="276999"/>
          </a:xfrm>
          <a:prstGeom prst="rect">
            <a:avLst/>
          </a:prstGeom>
          <a:noFill/>
        </p:spPr>
        <p:txBody>
          <a:bodyPr wrap="none" rtlCol="0">
            <a:spAutoFit/>
          </a:bodyPr>
          <a:lstStyle/>
          <a:p>
            <a:r>
              <a:rPr lang="en-US" sz="1200" dirty="0" smtClean="0"/>
              <a:t>31</a:t>
            </a:r>
            <a:endParaRPr lang="en-US" sz="1200" dirty="0"/>
          </a:p>
        </p:txBody>
      </p:sp>
      <p:sp>
        <p:nvSpPr>
          <p:cNvPr id="53" name="TextBox 52"/>
          <p:cNvSpPr txBox="1"/>
          <p:nvPr/>
        </p:nvSpPr>
        <p:spPr>
          <a:xfrm>
            <a:off x="566555" y="1248030"/>
            <a:ext cx="1901483" cy="461665"/>
          </a:xfrm>
          <a:prstGeom prst="rect">
            <a:avLst/>
          </a:prstGeom>
          <a:noFill/>
        </p:spPr>
        <p:txBody>
          <a:bodyPr wrap="none" rtlCol="0">
            <a:spAutoFit/>
          </a:bodyPr>
          <a:lstStyle/>
          <a:p>
            <a:pPr algn="ctr"/>
            <a:r>
              <a:rPr lang="hu-HU" sz="1200" b="1" dirty="0"/>
              <a:t>ARMv3</a:t>
            </a:r>
          </a:p>
          <a:p>
            <a:pPr algn="ctr"/>
            <a:r>
              <a:rPr lang="hu-HU" sz="1200" dirty="0" smtClean="0"/>
              <a:t>Previously 26 bitwide)</a:t>
            </a:r>
            <a:endParaRPr lang="en-US" sz="1200" dirty="0"/>
          </a:p>
        </p:txBody>
      </p:sp>
      <p:sp>
        <p:nvSpPr>
          <p:cNvPr id="54" name="Rectangle 53"/>
          <p:cNvSpPr/>
          <p:nvPr/>
        </p:nvSpPr>
        <p:spPr bwMode="auto">
          <a:xfrm>
            <a:off x="1045793" y="2318541"/>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5" name="TextBox 54"/>
          <p:cNvSpPr txBox="1"/>
          <p:nvPr/>
        </p:nvSpPr>
        <p:spPr>
          <a:xfrm>
            <a:off x="1225653" y="2009416"/>
            <a:ext cx="380232" cy="276999"/>
          </a:xfrm>
          <a:prstGeom prst="rect">
            <a:avLst/>
          </a:prstGeom>
          <a:noFill/>
        </p:spPr>
        <p:txBody>
          <a:bodyPr wrap="none" rtlCol="0">
            <a:spAutoFit/>
          </a:bodyPr>
          <a:lstStyle/>
          <a:p>
            <a:r>
              <a:rPr lang="hu-HU" sz="1200" dirty="0" smtClean="0"/>
              <a:t>32</a:t>
            </a:r>
            <a:endParaRPr lang="en-US" sz="1200" dirty="0"/>
          </a:p>
        </p:txBody>
      </p:sp>
      <p:sp>
        <p:nvSpPr>
          <p:cNvPr id="56" name="TextBox 55"/>
          <p:cNvSpPr txBox="1"/>
          <p:nvPr/>
        </p:nvSpPr>
        <p:spPr>
          <a:xfrm>
            <a:off x="611560" y="2350209"/>
            <a:ext cx="380232" cy="276999"/>
          </a:xfrm>
          <a:prstGeom prst="rect">
            <a:avLst/>
          </a:prstGeom>
          <a:noFill/>
        </p:spPr>
        <p:txBody>
          <a:bodyPr wrap="none" rtlCol="0">
            <a:spAutoFit/>
          </a:bodyPr>
          <a:lstStyle/>
          <a:p>
            <a:r>
              <a:rPr lang="hu-HU" sz="1200" dirty="0" smtClean="0"/>
              <a:t>13</a:t>
            </a:r>
            <a:endParaRPr lang="en-US" sz="1200" dirty="0"/>
          </a:p>
        </p:txBody>
      </p:sp>
      <p:sp>
        <p:nvSpPr>
          <p:cNvPr id="57" name="TextBox 56"/>
          <p:cNvSpPr txBox="1"/>
          <p:nvPr/>
        </p:nvSpPr>
        <p:spPr>
          <a:xfrm>
            <a:off x="4782729" y="1241061"/>
            <a:ext cx="779381" cy="276999"/>
          </a:xfrm>
          <a:prstGeom prst="rect">
            <a:avLst/>
          </a:prstGeom>
          <a:noFill/>
        </p:spPr>
        <p:txBody>
          <a:bodyPr wrap="none" rtlCol="0">
            <a:spAutoFit/>
          </a:bodyPr>
          <a:lstStyle/>
          <a:p>
            <a:pPr>
              <a:spcAft>
                <a:spcPts val="300"/>
              </a:spcAft>
            </a:pPr>
            <a:r>
              <a:rPr lang="hu-HU" sz="1200" b="1" dirty="0" smtClean="0"/>
              <a:t>ARMv7</a:t>
            </a:r>
            <a:endParaRPr lang="en-US" sz="1200" b="1" dirty="0"/>
          </a:p>
        </p:txBody>
      </p:sp>
      <p:sp>
        <p:nvSpPr>
          <p:cNvPr id="58" name="TextBox 57"/>
          <p:cNvSpPr txBox="1"/>
          <p:nvPr/>
        </p:nvSpPr>
        <p:spPr>
          <a:xfrm>
            <a:off x="341530" y="1738844"/>
            <a:ext cx="1766830" cy="265807"/>
          </a:xfrm>
          <a:prstGeom prst="rect">
            <a:avLst/>
          </a:prstGeom>
          <a:noFill/>
        </p:spPr>
        <p:txBody>
          <a:bodyPr wrap="none" rtlCol="0">
            <a:spAutoFit/>
          </a:bodyPr>
          <a:lstStyle/>
          <a:p>
            <a:r>
              <a:rPr lang="hu-HU" sz="1300" b="1" dirty="0" smtClean="0">
                <a:solidFill>
                  <a:srgbClr val="0070C0"/>
                </a:solidFill>
              </a:rPr>
              <a:t>GPR register set </a:t>
            </a:r>
            <a:endParaRPr lang="en-US" sz="1300" b="1" dirty="0">
              <a:solidFill>
                <a:srgbClr val="0070C0"/>
              </a:solidFill>
            </a:endParaRPr>
          </a:p>
        </p:txBody>
      </p:sp>
      <p:sp>
        <p:nvSpPr>
          <p:cNvPr id="59" name="Rectangle 58"/>
          <p:cNvSpPr/>
          <p:nvPr/>
        </p:nvSpPr>
        <p:spPr bwMode="auto">
          <a:xfrm>
            <a:off x="7272460" y="2312276"/>
            <a:ext cx="1440000" cy="86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0" name="TextBox 59"/>
          <p:cNvSpPr txBox="1"/>
          <p:nvPr/>
        </p:nvSpPr>
        <p:spPr>
          <a:xfrm>
            <a:off x="7722270" y="1985203"/>
            <a:ext cx="380232" cy="276999"/>
          </a:xfrm>
          <a:prstGeom prst="rect">
            <a:avLst/>
          </a:prstGeom>
          <a:noFill/>
        </p:spPr>
        <p:txBody>
          <a:bodyPr wrap="none" rtlCol="0">
            <a:spAutoFit/>
          </a:bodyPr>
          <a:lstStyle/>
          <a:p>
            <a:r>
              <a:rPr lang="hu-HU" sz="1200" dirty="0" smtClean="0"/>
              <a:t>64</a:t>
            </a:r>
            <a:endParaRPr lang="en-US" sz="1200" dirty="0"/>
          </a:p>
        </p:txBody>
      </p:sp>
      <p:sp>
        <p:nvSpPr>
          <p:cNvPr id="61" name="TextBox 60"/>
          <p:cNvSpPr txBox="1"/>
          <p:nvPr/>
        </p:nvSpPr>
        <p:spPr>
          <a:xfrm>
            <a:off x="6912260" y="2582306"/>
            <a:ext cx="380232" cy="276999"/>
          </a:xfrm>
          <a:prstGeom prst="rect">
            <a:avLst/>
          </a:prstGeom>
          <a:noFill/>
        </p:spPr>
        <p:txBody>
          <a:bodyPr wrap="none" rtlCol="0">
            <a:spAutoFit/>
          </a:bodyPr>
          <a:lstStyle/>
          <a:p>
            <a:r>
              <a:rPr lang="en-US" sz="1200" dirty="0" smtClean="0"/>
              <a:t>31</a:t>
            </a:r>
            <a:endParaRPr lang="en-US" sz="1200" dirty="0"/>
          </a:p>
        </p:txBody>
      </p:sp>
      <p:sp>
        <p:nvSpPr>
          <p:cNvPr id="62" name="TextBox 61"/>
          <p:cNvSpPr txBox="1"/>
          <p:nvPr/>
        </p:nvSpPr>
        <p:spPr>
          <a:xfrm>
            <a:off x="6552220" y="1241061"/>
            <a:ext cx="989373" cy="461665"/>
          </a:xfrm>
          <a:prstGeom prst="rect">
            <a:avLst/>
          </a:prstGeom>
          <a:noFill/>
        </p:spPr>
        <p:txBody>
          <a:bodyPr wrap="none" rtlCol="0">
            <a:spAutoFit/>
          </a:bodyPr>
          <a:lstStyle/>
          <a:p>
            <a:pPr algn="ctr"/>
            <a:r>
              <a:rPr lang="hu-HU" sz="1200" b="1" dirty="0" smtClean="0"/>
              <a:t>ARMv8</a:t>
            </a:r>
          </a:p>
          <a:p>
            <a:pPr algn="ctr"/>
            <a:r>
              <a:rPr lang="hu-HU" sz="1200" dirty="0" smtClean="0"/>
              <a:t>(AArch64)</a:t>
            </a:r>
          </a:p>
        </p:txBody>
      </p:sp>
      <p:sp>
        <p:nvSpPr>
          <p:cNvPr id="63" name="Rectangle 62"/>
          <p:cNvSpPr/>
          <p:nvPr/>
        </p:nvSpPr>
        <p:spPr bwMode="auto">
          <a:xfrm>
            <a:off x="3701088" y="2305646"/>
            <a:ext cx="720000"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4" name="TextBox 63"/>
          <p:cNvSpPr txBox="1"/>
          <p:nvPr/>
        </p:nvSpPr>
        <p:spPr>
          <a:xfrm>
            <a:off x="3880948" y="1996521"/>
            <a:ext cx="380232" cy="276999"/>
          </a:xfrm>
          <a:prstGeom prst="rect">
            <a:avLst/>
          </a:prstGeom>
          <a:noFill/>
        </p:spPr>
        <p:txBody>
          <a:bodyPr wrap="none" rtlCol="0">
            <a:spAutoFit/>
          </a:bodyPr>
          <a:lstStyle/>
          <a:p>
            <a:r>
              <a:rPr lang="hu-HU" sz="1200" dirty="0" smtClean="0"/>
              <a:t>32</a:t>
            </a:r>
            <a:endParaRPr lang="en-US" sz="1200" dirty="0"/>
          </a:p>
        </p:txBody>
      </p:sp>
      <p:sp>
        <p:nvSpPr>
          <p:cNvPr id="65" name="TextBox 64"/>
          <p:cNvSpPr txBox="1"/>
          <p:nvPr/>
        </p:nvSpPr>
        <p:spPr>
          <a:xfrm>
            <a:off x="3266855" y="2337314"/>
            <a:ext cx="380232" cy="276999"/>
          </a:xfrm>
          <a:prstGeom prst="rect">
            <a:avLst/>
          </a:prstGeom>
          <a:noFill/>
        </p:spPr>
        <p:txBody>
          <a:bodyPr wrap="none" rtlCol="0">
            <a:spAutoFit/>
          </a:bodyPr>
          <a:lstStyle/>
          <a:p>
            <a:r>
              <a:rPr lang="hu-HU" sz="1200" dirty="0" smtClean="0"/>
              <a:t>13</a:t>
            </a:r>
            <a:endParaRPr lang="en-US" sz="1200" dirty="0"/>
          </a:p>
        </p:txBody>
      </p:sp>
      <p:sp>
        <p:nvSpPr>
          <p:cNvPr id="66" name="TextBox 65"/>
          <p:cNvSpPr txBox="1"/>
          <p:nvPr/>
        </p:nvSpPr>
        <p:spPr>
          <a:xfrm>
            <a:off x="2906815" y="1079859"/>
            <a:ext cx="521297" cy="461665"/>
          </a:xfrm>
          <a:prstGeom prst="rect">
            <a:avLst/>
          </a:prstGeom>
          <a:noFill/>
        </p:spPr>
        <p:txBody>
          <a:bodyPr wrap="none" rtlCol="0">
            <a:spAutoFit/>
          </a:bodyPr>
          <a:lstStyle/>
          <a:p>
            <a:r>
              <a:rPr lang="hu-HU" sz="2400" dirty="0" smtClean="0"/>
              <a:t>...</a:t>
            </a:r>
            <a:endParaRPr lang="en-US" sz="2400" dirty="0"/>
          </a:p>
        </p:txBody>
      </p:sp>
      <p:sp>
        <p:nvSpPr>
          <p:cNvPr id="67" name="TextBox 66"/>
          <p:cNvSpPr txBox="1"/>
          <p:nvPr/>
        </p:nvSpPr>
        <p:spPr>
          <a:xfrm>
            <a:off x="2816805" y="2154040"/>
            <a:ext cx="521297" cy="461665"/>
          </a:xfrm>
          <a:prstGeom prst="rect">
            <a:avLst/>
          </a:prstGeom>
          <a:noFill/>
        </p:spPr>
        <p:txBody>
          <a:bodyPr wrap="none" rtlCol="0">
            <a:spAutoFit/>
          </a:bodyPr>
          <a:lstStyle/>
          <a:p>
            <a:r>
              <a:rPr lang="hu-HU" sz="2400" dirty="0" smtClean="0"/>
              <a:t>...</a:t>
            </a:r>
            <a:endParaRPr lang="en-US" sz="2400" dirty="0"/>
          </a:p>
        </p:txBody>
      </p:sp>
      <p:sp>
        <p:nvSpPr>
          <p:cNvPr id="68" name="TextBox 67"/>
          <p:cNvSpPr txBox="1"/>
          <p:nvPr/>
        </p:nvSpPr>
        <p:spPr>
          <a:xfrm>
            <a:off x="3716905" y="1233003"/>
            <a:ext cx="779380" cy="276999"/>
          </a:xfrm>
          <a:prstGeom prst="rect">
            <a:avLst/>
          </a:prstGeom>
          <a:noFill/>
        </p:spPr>
        <p:txBody>
          <a:bodyPr wrap="none" rtlCol="0">
            <a:spAutoFit/>
          </a:bodyPr>
          <a:lstStyle/>
          <a:p>
            <a:pPr algn="ctr"/>
            <a:r>
              <a:rPr lang="hu-HU" sz="1200" b="1" dirty="0" smtClean="0"/>
              <a:t>ARMv6</a:t>
            </a:r>
            <a:endParaRPr lang="hu-HU" sz="1200" b="1" dirty="0"/>
          </a:p>
        </p:txBody>
      </p:sp>
      <p:sp>
        <p:nvSpPr>
          <p:cNvPr id="69" name="Rounded Rectangle 68"/>
          <p:cNvSpPr/>
          <p:nvPr/>
        </p:nvSpPr>
        <p:spPr bwMode="auto">
          <a:xfrm>
            <a:off x="202127" y="3557480"/>
            <a:ext cx="8825985" cy="693704"/>
          </a:xfrm>
          <a:prstGeom prst="roundRect">
            <a:avLst/>
          </a:prstGeom>
          <a:solidFill>
            <a:srgbClr val="CAE8AA"/>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220639" y="365960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71" name="TextBox 70"/>
          <p:cNvSpPr txBox="1"/>
          <p:nvPr/>
        </p:nvSpPr>
        <p:spPr>
          <a:xfrm>
            <a:off x="1129853" y="3844382"/>
            <a:ext cx="574196" cy="276999"/>
          </a:xfrm>
          <a:prstGeom prst="rect">
            <a:avLst/>
          </a:prstGeom>
          <a:noFill/>
        </p:spPr>
        <p:txBody>
          <a:bodyPr wrap="none" rtlCol="0">
            <a:spAutoFit/>
          </a:bodyPr>
          <a:lstStyle/>
          <a:p>
            <a:r>
              <a:rPr lang="hu-HU" sz="1200" dirty="0" smtClean="0"/>
              <a:t>FX32</a:t>
            </a:r>
            <a:endParaRPr lang="en-US" sz="1200" dirty="0"/>
          </a:p>
        </p:txBody>
      </p:sp>
      <p:sp>
        <p:nvSpPr>
          <p:cNvPr id="73" name="Rounded Rectangle 72"/>
          <p:cNvSpPr/>
          <p:nvPr/>
        </p:nvSpPr>
        <p:spPr bwMode="auto">
          <a:xfrm>
            <a:off x="2886653" y="4497549"/>
            <a:ext cx="6141460" cy="1422855"/>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4" name="TextBox 73"/>
          <p:cNvSpPr txBox="1"/>
          <p:nvPr/>
        </p:nvSpPr>
        <p:spPr>
          <a:xfrm>
            <a:off x="3262469" y="4584976"/>
            <a:ext cx="1460076" cy="492443"/>
          </a:xfrm>
          <a:prstGeom prst="rect">
            <a:avLst/>
          </a:prstGeom>
          <a:noFill/>
        </p:spPr>
        <p:txBody>
          <a:bodyPr wrap="square" rtlCol="0">
            <a:spAutoFit/>
          </a:bodyPr>
          <a:lstStyle/>
          <a:p>
            <a:pPr algn="ctr"/>
            <a:r>
              <a:rPr lang="hu-HU" sz="1300" b="1" dirty="0" smtClean="0">
                <a:solidFill>
                  <a:srgbClr val="FF0000"/>
                </a:solidFill>
              </a:rPr>
              <a:t>SIMD</a:t>
            </a:r>
          </a:p>
          <a:p>
            <a:pPr algn="ctr"/>
            <a:r>
              <a:rPr lang="hu-HU" sz="1300" b="1" dirty="0" smtClean="0">
                <a:solidFill>
                  <a:srgbClr val="FF0000"/>
                </a:solidFill>
              </a:rPr>
              <a:t>extension</a:t>
            </a:r>
            <a:endParaRPr lang="en-US" sz="1300" b="1" dirty="0">
              <a:solidFill>
                <a:srgbClr val="FF0000"/>
              </a:solidFill>
            </a:endParaRPr>
          </a:p>
        </p:txBody>
      </p:sp>
      <p:sp>
        <p:nvSpPr>
          <p:cNvPr id="75" name="Rectangle 74"/>
          <p:cNvSpPr/>
          <p:nvPr/>
        </p:nvSpPr>
        <p:spPr>
          <a:xfrm>
            <a:off x="2992439" y="5330148"/>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76" name="TextBox 75"/>
          <p:cNvSpPr txBox="1"/>
          <p:nvPr/>
        </p:nvSpPr>
        <p:spPr>
          <a:xfrm>
            <a:off x="3442489" y="3718382"/>
            <a:ext cx="1074332" cy="292388"/>
          </a:xfrm>
          <a:prstGeom prst="rect">
            <a:avLst/>
          </a:prstGeom>
          <a:noFill/>
        </p:spPr>
        <p:txBody>
          <a:bodyPr wrap="none" rtlCol="0">
            <a:spAutoFit/>
          </a:bodyPr>
          <a:lstStyle/>
          <a:p>
            <a:pPr algn="ctr"/>
            <a:r>
              <a:rPr lang="hu-HU" sz="1300" b="1" dirty="0" smtClean="0">
                <a:solidFill>
                  <a:srgbClr val="FF0000"/>
                </a:solidFill>
              </a:rPr>
              <a:t>Basic ISA</a:t>
            </a:r>
            <a:endParaRPr lang="en-US" sz="1300" b="1" dirty="0">
              <a:solidFill>
                <a:srgbClr val="FF0000"/>
              </a:solidFill>
            </a:endParaRPr>
          </a:p>
        </p:txBody>
      </p:sp>
      <p:sp>
        <p:nvSpPr>
          <p:cNvPr id="77" name="TextBox 76"/>
          <p:cNvSpPr txBox="1"/>
          <p:nvPr/>
        </p:nvSpPr>
        <p:spPr>
          <a:xfrm>
            <a:off x="2988179" y="506648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78" name="Rectangle 77"/>
          <p:cNvSpPr/>
          <p:nvPr/>
        </p:nvSpPr>
        <p:spPr>
          <a:xfrm>
            <a:off x="5190178" y="5312842"/>
            <a:ext cx="2029611" cy="461665"/>
          </a:xfrm>
          <a:prstGeom prst="rect">
            <a:avLst/>
          </a:prstGeom>
        </p:spPr>
        <p:txBody>
          <a:bodyPr wrap="square">
            <a:spAutoFit/>
          </a:bodyPr>
          <a:lstStyle/>
          <a:p>
            <a:pPr algn="ctr"/>
            <a:r>
              <a:rPr lang="hu-HU" sz="1200" dirty="0" smtClean="0"/>
              <a:t>32-bit </a:t>
            </a:r>
            <a:r>
              <a:rPr lang="hu-HU" sz="1200" dirty="0"/>
              <a:t>wide </a:t>
            </a:r>
            <a:r>
              <a:rPr lang="hu-HU" sz="1200" dirty="0" smtClean="0"/>
              <a:t>FX-SIMD FX8/16 </a:t>
            </a:r>
            <a:r>
              <a:rPr lang="hu-HU" sz="1200" dirty="0"/>
              <a:t>operations</a:t>
            </a:r>
            <a:endParaRPr lang="en-US" sz="1200" dirty="0"/>
          </a:p>
        </p:txBody>
      </p:sp>
      <p:sp>
        <p:nvSpPr>
          <p:cNvPr id="79" name="TextBox 78"/>
          <p:cNvSpPr txBox="1"/>
          <p:nvPr/>
        </p:nvSpPr>
        <p:spPr>
          <a:xfrm>
            <a:off x="5274089"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80" name="Rectangle 79"/>
          <p:cNvSpPr/>
          <p:nvPr/>
        </p:nvSpPr>
        <p:spPr>
          <a:xfrm>
            <a:off x="6946374" y="5319210"/>
            <a:ext cx="2029611" cy="461665"/>
          </a:xfrm>
          <a:prstGeom prst="rect">
            <a:avLst/>
          </a:prstGeom>
        </p:spPr>
        <p:txBody>
          <a:bodyPr wrap="square">
            <a:spAutoFit/>
          </a:bodyPr>
          <a:lstStyle/>
          <a:p>
            <a:pPr algn="ctr"/>
            <a:r>
              <a:rPr lang="en-US" sz="1200" dirty="0" smtClean="0"/>
              <a:t>64</a:t>
            </a:r>
            <a:r>
              <a:rPr lang="hu-HU" sz="1200" dirty="0" smtClean="0"/>
              <a:t>-bit </a:t>
            </a:r>
            <a:r>
              <a:rPr lang="hu-HU" sz="1200" dirty="0"/>
              <a:t>wide </a:t>
            </a:r>
            <a:r>
              <a:rPr lang="hu-HU" sz="1200" dirty="0" smtClean="0"/>
              <a:t>FX-SIMD </a:t>
            </a:r>
            <a:endParaRPr lang="en-US" sz="1200" dirty="0" smtClean="0"/>
          </a:p>
          <a:p>
            <a:pPr algn="ctr"/>
            <a:r>
              <a:rPr lang="en-US" sz="1200" dirty="0" smtClean="0"/>
              <a:t>   </a:t>
            </a:r>
            <a:r>
              <a:rPr lang="hu-HU" sz="1200" dirty="0" smtClean="0"/>
              <a:t>FX8/16</a:t>
            </a:r>
            <a:r>
              <a:rPr lang="en-US" sz="1200" dirty="0" smtClean="0"/>
              <a:t>/32</a:t>
            </a:r>
            <a:r>
              <a:rPr lang="hu-HU" sz="1200" dirty="0" smtClean="0"/>
              <a:t> </a:t>
            </a:r>
            <a:r>
              <a:rPr lang="hu-HU" sz="1200" dirty="0"/>
              <a:t>operations</a:t>
            </a:r>
            <a:endParaRPr lang="en-US" sz="1200" dirty="0"/>
          </a:p>
        </p:txBody>
      </p:sp>
      <p:sp>
        <p:nvSpPr>
          <p:cNvPr id="81" name="TextBox 80"/>
          <p:cNvSpPr txBox="1"/>
          <p:nvPr/>
        </p:nvSpPr>
        <p:spPr>
          <a:xfrm>
            <a:off x="6930244" y="5087216"/>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82" name="Rounded Rectangle 81"/>
          <p:cNvSpPr/>
          <p:nvPr/>
        </p:nvSpPr>
        <p:spPr bwMode="auto">
          <a:xfrm>
            <a:off x="5190178" y="5024061"/>
            <a:ext cx="3837935" cy="896343"/>
          </a:xfrm>
          <a:prstGeom prst="roundRect">
            <a:avLst/>
          </a:prstGeom>
          <a:noFill/>
          <a:ln w="28575" cap="flat" cmpd="sng" algn="ctr">
            <a:solidFill>
              <a:srgbClr val="FF0000"/>
            </a:solidFill>
            <a:prstDash val="sys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3" name="TextBox 82"/>
          <p:cNvSpPr txBox="1"/>
          <p:nvPr/>
        </p:nvSpPr>
        <p:spPr>
          <a:xfrm>
            <a:off x="4662010" y="1475665"/>
            <a:ext cx="963725" cy="461665"/>
          </a:xfrm>
          <a:prstGeom prst="rect">
            <a:avLst/>
          </a:prstGeom>
          <a:noFill/>
        </p:spPr>
        <p:txBody>
          <a:bodyPr wrap="none" rtlCol="0">
            <a:spAutoFit/>
          </a:bodyPr>
          <a:lstStyle/>
          <a:p>
            <a:pPr algn="ctr"/>
            <a:r>
              <a:rPr lang="hu-HU" sz="1200" b="1" dirty="0"/>
              <a:t>ARMv8</a:t>
            </a:r>
          </a:p>
          <a:p>
            <a:pPr algn="ctr"/>
            <a:r>
              <a:rPr lang="hu-HU" sz="1200" dirty="0"/>
              <a:t>(Aarch32)</a:t>
            </a:r>
          </a:p>
        </p:txBody>
      </p:sp>
      <p:sp>
        <p:nvSpPr>
          <p:cNvPr id="84" name="TextBox 83"/>
          <p:cNvSpPr txBox="1"/>
          <p:nvPr/>
        </p:nvSpPr>
        <p:spPr>
          <a:xfrm>
            <a:off x="5967155" y="1756846"/>
            <a:ext cx="1047082" cy="276999"/>
          </a:xfrm>
          <a:prstGeom prst="rect">
            <a:avLst/>
          </a:prstGeom>
          <a:noFill/>
        </p:spPr>
        <p:txBody>
          <a:bodyPr wrap="none" rtlCol="0">
            <a:spAutoFit/>
          </a:bodyPr>
          <a:lstStyle/>
          <a:p>
            <a:r>
              <a:rPr lang="en-US" sz="1200" dirty="0" smtClean="0"/>
              <a:t>32-bit data</a:t>
            </a:r>
          </a:p>
        </p:txBody>
      </p:sp>
      <p:sp>
        <p:nvSpPr>
          <p:cNvPr id="85" name="TextBox 84"/>
          <p:cNvSpPr txBox="1"/>
          <p:nvPr/>
        </p:nvSpPr>
        <p:spPr>
          <a:xfrm>
            <a:off x="7350343" y="1756846"/>
            <a:ext cx="1047082" cy="276999"/>
          </a:xfrm>
          <a:prstGeom prst="rect">
            <a:avLst/>
          </a:prstGeom>
          <a:noFill/>
        </p:spPr>
        <p:txBody>
          <a:bodyPr wrap="none" rtlCol="0">
            <a:spAutoFit/>
          </a:bodyPr>
          <a:lstStyle/>
          <a:p>
            <a:r>
              <a:rPr lang="en-US" sz="1200" dirty="0" smtClean="0"/>
              <a:t>64-bit data</a:t>
            </a:r>
          </a:p>
        </p:txBody>
      </p:sp>
      <p:sp>
        <p:nvSpPr>
          <p:cNvPr id="86" name="Rectangle 85"/>
          <p:cNvSpPr/>
          <p:nvPr/>
        </p:nvSpPr>
        <p:spPr bwMode="auto">
          <a:xfrm>
            <a:off x="4803006" y="2314095"/>
            <a:ext cx="749479" cy="324000"/>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7" name="TextBox 86"/>
          <p:cNvSpPr txBox="1"/>
          <p:nvPr/>
        </p:nvSpPr>
        <p:spPr>
          <a:xfrm>
            <a:off x="5021970" y="2033845"/>
            <a:ext cx="380232" cy="276999"/>
          </a:xfrm>
          <a:prstGeom prst="rect">
            <a:avLst/>
          </a:prstGeom>
          <a:noFill/>
        </p:spPr>
        <p:txBody>
          <a:bodyPr wrap="none" rtlCol="0">
            <a:spAutoFit/>
          </a:bodyPr>
          <a:lstStyle/>
          <a:p>
            <a:r>
              <a:rPr lang="hu-HU" sz="1200" dirty="0" smtClean="0"/>
              <a:t>32</a:t>
            </a:r>
            <a:endParaRPr lang="en-US" sz="1200" dirty="0"/>
          </a:p>
        </p:txBody>
      </p:sp>
      <p:sp>
        <p:nvSpPr>
          <p:cNvPr id="88" name="TextBox 87"/>
          <p:cNvSpPr txBox="1"/>
          <p:nvPr/>
        </p:nvSpPr>
        <p:spPr>
          <a:xfrm>
            <a:off x="4436752" y="2307263"/>
            <a:ext cx="380232" cy="276999"/>
          </a:xfrm>
          <a:prstGeom prst="rect">
            <a:avLst/>
          </a:prstGeom>
          <a:noFill/>
        </p:spPr>
        <p:txBody>
          <a:bodyPr wrap="none" rtlCol="0">
            <a:spAutoFit/>
          </a:bodyPr>
          <a:lstStyle/>
          <a:p>
            <a:r>
              <a:rPr lang="hu-HU" sz="1200" dirty="0" smtClean="0"/>
              <a:t>13</a:t>
            </a:r>
            <a:endParaRPr lang="en-US" sz="1200" dirty="0"/>
          </a:p>
        </p:txBody>
      </p:sp>
      <p:sp>
        <p:nvSpPr>
          <p:cNvPr id="43" name="TextBox 42"/>
          <p:cNvSpPr txBox="1"/>
          <p:nvPr/>
        </p:nvSpPr>
        <p:spPr>
          <a:xfrm>
            <a:off x="7725741" y="3844382"/>
            <a:ext cx="574196" cy="276999"/>
          </a:xfrm>
          <a:prstGeom prst="rect">
            <a:avLst/>
          </a:prstGeom>
          <a:noFill/>
        </p:spPr>
        <p:txBody>
          <a:bodyPr wrap="none" rtlCol="0">
            <a:spAutoFit/>
          </a:bodyPr>
          <a:lstStyle/>
          <a:p>
            <a:r>
              <a:rPr lang="en-US" sz="1200" dirty="0" smtClean="0"/>
              <a:t>FX</a:t>
            </a:r>
            <a:r>
              <a:rPr lang="hu-HU" sz="1200" dirty="0" smtClean="0"/>
              <a:t>64</a:t>
            </a:r>
            <a:endParaRPr lang="en-US" sz="1200" dirty="0"/>
          </a:p>
        </p:txBody>
      </p:sp>
      <p:sp>
        <p:nvSpPr>
          <p:cNvPr id="44" name="TextBox 43"/>
          <p:cNvSpPr txBox="1"/>
          <p:nvPr/>
        </p:nvSpPr>
        <p:spPr>
          <a:xfrm>
            <a:off x="6192180" y="3834045"/>
            <a:ext cx="574196" cy="276999"/>
          </a:xfrm>
          <a:prstGeom prst="rect">
            <a:avLst/>
          </a:prstGeom>
          <a:noFill/>
        </p:spPr>
        <p:txBody>
          <a:bodyPr wrap="none" rtlCol="0">
            <a:spAutoFit/>
          </a:bodyPr>
          <a:lstStyle/>
          <a:p>
            <a:r>
              <a:rPr lang="en-US" sz="1200" dirty="0" smtClean="0"/>
              <a:t>FX32</a:t>
            </a:r>
            <a:endParaRPr lang="en-US" sz="1200" dirty="0"/>
          </a:p>
        </p:txBody>
      </p:sp>
    </p:spTree>
    <p:extLst>
      <p:ext uri="{BB962C8B-B14F-4D97-AF65-F5344CB8AC3E}">
        <p14:creationId xmlns:p14="http://schemas.microsoft.com/office/powerpoint/2010/main" val="36907780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2.2.2 The GPR register set based SIMD extension</a:t>
            </a:r>
            <a:r>
              <a:rPr lang="hu-HU" dirty="0">
                <a:solidFill>
                  <a:srgbClr val="FFFFFF"/>
                </a:solidFill>
              </a:rPr>
              <a:t> (5)</a:t>
            </a:r>
            <a:endParaRPr lang="en-US" dirty="0">
              <a:solidFill>
                <a:srgbClr val="FFFFFF"/>
              </a:solidFill>
            </a:endParaRPr>
          </a:p>
        </p:txBody>
      </p:sp>
      <p:sp>
        <p:nvSpPr>
          <p:cNvPr id="3" name="TextBox 2"/>
          <p:cNvSpPr txBox="1"/>
          <p:nvPr/>
        </p:nvSpPr>
        <p:spPr>
          <a:xfrm>
            <a:off x="325820" y="935171"/>
            <a:ext cx="8662179"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It </a:t>
            </a:r>
            <a:r>
              <a:rPr lang="hu-HU" sz="1600" dirty="0" smtClean="0">
                <a:solidFill>
                  <a:srgbClr val="000000"/>
                </a:solidFill>
              </a:rPr>
              <a:t>supports </a:t>
            </a:r>
            <a:r>
              <a:rPr lang="hu-HU" sz="1600" dirty="0" smtClean="0">
                <a:solidFill>
                  <a:srgbClr val="0070C0"/>
                </a:solidFill>
              </a:rPr>
              <a:t>FX-SIMD operations </a:t>
            </a:r>
            <a:r>
              <a:rPr lang="hu-HU" sz="1600" dirty="0" smtClean="0">
                <a:solidFill>
                  <a:srgbClr val="000000"/>
                </a:solidFill>
              </a:rPr>
              <a:t>on 32-bit wide SIMD data in the GPR registers.</a:t>
            </a:r>
          </a:p>
          <a:p>
            <a:pPr marL="285750" indent="-285750">
              <a:spcAft>
                <a:spcPts val="600"/>
              </a:spcAft>
              <a:buFont typeface="Arial" panose="020B0604020202020204" pitchFamily="34" charset="0"/>
              <a:buChar char="•"/>
            </a:pPr>
            <a:r>
              <a:rPr lang="hu-HU" sz="1600" dirty="0" smtClean="0"/>
              <a:t>Available instructions </a:t>
            </a:r>
            <a:r>
              <a:rPr lang="hu-HU" sz="1600" dirty="0" smtClean="0">
                <a:solidFill>
                  <a:srgbClr val="000000"/>
                </a:solidFill>
              </a:rPr>
              <a:t>perform </a:t>
            </a:r>
            <a:r>
              <a:rPr lang="hu-HU" sz="1600" dirty="0" smtClean="0">
                <a:solidFill>
                  <a:srgbClr val="0070C0"/>
                </a:solidFill>
              </a:rPr>
              <a:t>operations on </a:t>
            </a:r>
            <a:r>
              <a:rPr lang="en-US" sz="1600" dirty="0" smtClean="0">
                <a:solidFill>
                  <a:srgbClr val="0070C0"/>
                </a:solidFill>
              </a:rPr>
              <a:t>4xFX8 or</a:t>
            </a:r>
            <a:r>
              <a:rPr lang="hu-HU" sz="1600" dirty="0" smtClean="0">
                <a:solidFill>
                  <a:srgbClr val="0070C0"/>
                </a:solidFill>
              </a:rPr>
              <a:t> </a:t>
            </a:r>
            <a:r>
              <a:rPr lang="en-US" sz="1600" dirty="0" smtClean="0">
                <a:solidFill>
                  <a:srgbClr val="0070C0"/>
                </a:solidFill>
              </a:rPr>
              <a:t>2xFX16</a:t>
            </a:r>
            <a:r>
              <a:rPr lang="hu-HU" sz="1600" dirty="0" smtClean="0">
                <a:solidFill>
                  <a:srgbClr val="0070C0"/>
                </a:solidFill>
              </a:rPr>
              <a:t> data in parallel</a:t>
            </a:r>
            <a:r>
              <a:rPr lang="en-US" sz="1600" dirty="0" smtClean="0">
                <a:solidFill>
                  <a:srgbClr val="0070C0"/>
                </a:solidFill>
              </a:rPr>
              <a:t>.</a:t>
            </a:r>
          </a:p>
          <a:p>
            <a:pPr marL="285750" indent="-285750">
              <a:spcAft>
                <a:spcPts val="600"/>
              </a:spcAft>
              <a:buFont typeface="Arial" panose="020B0604020202020204" pitchFamily="34" charset="0"/>
              <a:buChar char="•"/>
            </a:pPr>
            <a:r>
              <a:rPr lang="en-US" sz="1600" dirty="0" smtClean="0">
                <a:solidFill>
                  <a:srgbClr val="000000"/>
                </a:solidFill>
              </a:rPr>
              <a:t>It is similar to Intel’ s MMX x86 ISA extension from 1997.</a:t>
            </a:r>
          </a:p>
          <a:p>
            <a:pPr marL="285750" indent="-285750">
              <a:buFont typeface="Arial" panose="020B0604020202020204" pitchFamily="34" charset="0"/>
              <a:buChar char="•"/>
            </a:pPr>
            <a:r>
              <a:rPr lang="hu-HU" sz="1600" dirty="0" smtClean="0">
                <a:solidFill>
                  <a:srgbClr val="000000"/>
                </a:solidFill>
              </a:rPr>
              <a:t>The GPR register set based </a:t>
            </a:r>
            <a:r>
              <a:rPr lang="hu-HU" sz="1600" dirty="0" smtClean="0"/>
              <a:t>SIMD extension </a:t>
            </a:r>
            <a:r>
              <a:rPr lang="hu-HU" sz="1600" dirty="0" smtClean="0">
                <a:solidFill>
                  <a:srgbClr val="000000"/>
                </a:solidFill>
              </a:rPr>
              <a:t>as introduced into the </a:t>
            </a:r>
            <a:r>
              <a:rPr lang="hu-HU" sz="1600" dirty="0">
                <a:solidFill>
                  <a:srgbClr val="000000"/>
                </a:solidFill>
              </a:rPr>
              <a:t>ARMv6 </a:t>
            </a:r>
            <a:r>
              <a:rPr lang="hu-HU" sz="1600" dirty="0" smtClean="0">
                <a:solidFill>
                  <a:srgbClr val="000000"/>
                </a:solidFill>
              </a:rPr>
              <a:t>ISA</a:t>
            </a:r>
          </a:p>
          <a:p>
            <a:pPr>
              <a:spcAft>
                <a:spcPts val="600"/>
              </a:spcAft>
            </a:pPr>
            <a:r>
              <a:rPr lang="hu-HU" sz="1600" dirty="0">
                <a:solidFill>
                  <a:srgbClr val="000000"/>
                </a:solidFill>
              </a:rPr>
              <a:t> </a:t>
            </a:r>
            <a:r>
              <a:rPr lang="hu-HU" sz="1600" dirty="0" smtClean="0">
                <a:solidFill>
                  <a:srgbClr val="000000"/>
                </a:solidFill>
              </a:rPr>
              <a:t>     </a:t>
            </a:r>
            <a:r>
              <a:rPr lang="hu-HU" sz="1600" dirty="0">
                <a:solidFill>
                  <a:srgbClr val="000000"/>
                </a:solidFill>
              </a:rPr>
              <a:t>version </a:t>
            </a:r>
            <a:r>
              <a:rPr lang="hu-HU" sz="1600" dirty="0" smtClean="0">
                <a:solidFill>
                  <a:srgbClr val="000000"/>
                </a:solidFill>
              </a:rPr>
              <a:t>provides</a:t>
            </a:r>
            <a:r>
              <a:rPr lang="en-US" sz="1600" dirty="0" smtClean="0">
                <a:solidFill>
                  <a:srgbClr val="000000"/>
                </a:solidFill>
              </a:rPr>
              <a:t> </a:t>
            </a:r>
            <a:r>
              <a:rPr lang="hu-HU" sz="1600" dirty="0" smtClean="0">
                <a:solidFill>
                  <a:srgbClr val="000000"/>
                </a:solidFill>
              </a:rPr>
              <a:t>only </a:t>
            </a:r>
            <a:r>
              <a:rPr lang="en-US" sz="1600" dirty="0" smtClean="0">
                <a:solidFill>
                  <a:srgbClr val="000000"/>
                </a:solidFill>
              </a:rPr>
              <a:t>a</a:t>
            </a:r>
            <a:r>
              <a:rPr lang="hu-HU" sz="1600" dirty="0" smtClean="0">
                <a:solidFill>
                  <a:srgbClr val="000000"/>
                </a:solidFill>
              </a:rPr>
              <a:t> </a:t>
            </a:r>
            <a:r>
              <a:rPr lang="en-US" sz="1600" dirty="0" smtClean="0">
                <a:solidFill>
                  <a:srgbClr val="0070C0"/>
                </a:solidFill>
              </a:rPr>
              <a:t>modest performance boosting potential</a:t>
            </a:r>
            <a:r>
              <a:rPr lang="hu-HU" sz="1600" dirty="0" smtClean="0">
                <a:solidFill>
                  <a:srgbClr val="0070C0"/>
                </a:solidFill>
              </a:rPr>
              <a:t>.</a:t>
            </a:r>
          </a:p>
          <a:p>
            <a:r>
              <a:rPr lang="hu-HU" sz="1600" dirty="0" smtClean="0"/>
              <a:t>    By </a:t>
            </a:r>
            <a:r>
              <a:rPr lang="hu-HU" sz="1600" dirty="0"/>
              <a:t>contrast the subsequently, in the ARMv7 ISA version introduced, secondary</a:t>
            </a:r>
          </a:p>
          <a:p>
            <a:r>
              <a:rPr lang="hu-HU" sz="1600" dirty="0"/>
              <a:t>      register set based </a:t>
            </a:r>
            <a:r>
              <a:rPr lang="en-US" sz="1600" dirty="0">
                <a:solidFill>
                  <a:srgbClr val="0070C0"/>
                </a:solidFill>
              </a:rPr>
              <a:t>advanced SIMD </a:t>
            </a:r>
            <a:r>
              <a:rPr lang="hu-HU" sz="1600" dirty="0">
                <a:solidFill>
                  <a:srgbClr val="0070C0"/>
                </a:solidFill>
              </a:rPr>
              <a:t>(NEON) </a:t>
            </a:r>
            <a:r>
              <a:rPr lang="en-US" sz="1600" dirty="0">
                <a:solidFill>
                  <a:srgbClr val="0070C0"/>
                </a:solidFill>
              </a:rPr>
              <a:t>extension </a:t>
            </a:r>
            <a:r>
              <a:rPr lang="hu-HU" sz="1600" dirty="0">
                <a:solidFill>
                  <a:srgbClr val="000000"/>
                </a:solidFill>
              </a:rPr>
              <a:t>has a </a:t>
            </a:r>
            <a:r>
              <a:rPr lang="hu-HU" sz="1600" dirty="0">
                <a:solidFill>
                  <a:srgbClr val="0070C0"/>
                </a:solidFill>
              </a:rPr>
              <a:t>much higher</a:t>
            </a:r>
          </a:p>
          <a:p>
            <a:r>
              <a:rPr lang="hu-HU" sz="1600" dirty="0">
                <a:solidFill>
                  <a:srgbClr val="0070C0"/>
                </a:solidFill>
              </a:rPr>
              <a:t>      performance boosting potential</a:t>
            </a:r>
            <a:r>
              <a:rPr lang="hu-HU" sz="1600" dirty="0" smtClean="0">
                <a:solidFill>
                  <a:srgbClr val="0070C0"/>
                </a:solidFill>
              </a:rPr>
              <a:t>.    </a:t>
            </a:r>
            <a:endParaRPr lang="en-US" sz="1600" dirty="0">
              <a:solidFill>
                <a:srgbClr val="0070C0"/>
              </a:solidFill>
            </a:endParaRPr>
          </a:p>
        </p:txBody>
      </p:sp>
      <p:sp>
        <p:nvSpPr>
          <p:cNvPr id="5" name="TextBox 4"/>
          <p:cNvSpPr txBox="1"/>
          <p:nvPr/>
        </p:nvSpPr>
        <p:spPr>
          <a:xfrm>
            <a:off x="74187" y="506456"/>
            <a:ext cx="5333511" cy="369332"/>
          </a:xfrm>
          <a:prstGeom prst="rect">
            <a:avLst/>
          </a:prstGeom>
          <a:noFill/>
        </p:spPr>
        <p:txBody>
          <a:bodyPr wrap="none" rtlCol="0">
            <a:spAutoFit/>
          </a:bodyPr>
          <a:lstStyle/>
          <a:p>
            <a:r>
              <a:rPr lang="hu-HU" dirty="0" smtClean="0">
                <a:solidFill>
                  <a:schemeClr val="accent6"/>
                </a:solidFill>
              </a:rPr>
              <a:t> The GPR register set based SIMD extension</a:t>
            </a:r>
            <a:endParaRPr lang="en-US" dirty="0">
              <a:solidFill>
                <a:schemeClr val="accent6"/>
              </a:solidFill>
            </a:endParaRPr>
          </a:p>
        </p:txBody>
      </p:sp>
    </p:spTree>
    <p:extLst>
      <p:ext uri="{BB962C8B-B14F-4D97-AF65-F5344CB8AC3E}">
        <p14:creationId xmlns:p14="http://schemas.microsoft.com/office/powerpoint/2010/main" val="2323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583795"/>
            <a:ext cx="8505606" cy="495056"/>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2000" dirty="0" smtClean="0">
                <a:solidFill>
                  <a:schemeClr val="accent6"/>
                </a:solidFill>
              </a:rPr>
              <a:t>2.</a:t>
            </a:r>
            <a:r>
              <a:rPr lang="en-US" sz="2000" dirty="0" smtClean="0">
                <a:solidFill>
                  <a:schemeClr val="accent6"/>
                </a:solidFill>
              </a:rPr>
              <a:t> </a:t>
            </a:r>
            <a:r>
              <a:rPr lang="en-US" sz="1900" dirty="0">
                <a:solidFill>
                  <a:schemeClr val="bg1"/>
                </a:solidFill>
              </a:rPr>
              <a:t>2.2.3 </a:t>
            </a:r>
            <a:r>
              <a:rPr lang="hu-HU" sz="1900" dirty="0" smtClean="0">
                <a:solidFill>
                  <a:schemeClr val="bg1"/>
                </a:solidFill>
              </a:rPr>
              <a:t>S</a:t>
            </a:r>
            <a:r>
              <a:rPr lang="en-US" sz="1900" dirty="0" err="1" smtClean="0">
                <a:solidFill>
                  <a:schemeClr val="bg1"/>
                </a:solidFill>
              </a:rPr>
              <a:t>econdary</a:t>
            </a:r>
            <a:r>
              <a:rPr lang="en-US" sz="1900" dirty="0" smtClean="0">
                <a:solidFill>
                  <a:schemeClr val="bg1"/>
                </a:solidFill>
              </a:rPr>
              <a:t> </a:t>
            </a:r>
            <a:r>
              <a:rPr lang="en-US" sz="1900" dirty="0">
                <a:solidFill>
                  <a:schemeClr val="bg1"/>
                </a:solidFill>
              </a:rPr>
              <a:t>register set </a:t>
            </a:r>
            <a:r>
              <a:rPr lang="en-US" sz="1900" dirty="0" smtClean="0">
                <a:solidFill>
                  <a:schemeClr val="bg1"/>
                </a:solidFill>
              </a:rPr>
              <a:t>based</a:t>
            </a:r>
            <a:r>
              <a:rPr lang="hu-HU" sz="1900" dirty="0" smtClean="0">
                <a:solidFill>
                  <a:schemeClr val="bg1"/>
                </a:solidFill>
              </a:rPr>
              <a:t> </a:t>
            </a:r>
            <a:r>
              <a:rPr lang="en-US" sz="1900" dirty="0" smtClean="0">
                <a:solidFill>
                  <a:schemeClr val="bg1"/>
                </a:solidFill>
              </a:rPr>
              <a:t>FP and </a:t>
            </a:r>
            <a:r>
              <a:rPr lang="en-US" sz="1900" dirty="0" err="1" smtClean="0">
                <a:solidFill>
                  <a:schemeClr val="bg1"/>
                </a:solidFill>
              </a:rPr>
              <a:t>SIMD</a:t>
            </a:r>
            <a:r>
              <a:rPr lang="en-US" sz="1900" dirty="0" smtClean="0">
                <a:solidFill>
                  <a:schemeClr val="bg1"/>
                </a:solidFill>
              </a:rPr>
              <a:t> extensions</a:t>
            </a:r>
            <a:endParaRPr lang="en-US" sz="1900" dirty="0">
              <a:solidFill>
                <a:schemeClr val="bg1"/>
              </a:solidFill>
            </a:endParaRPr>
          </a:p>
        </p:txBody>
      </p:sp>
    </p:spTree>
    <p:extLst>
      <p:ext uri="{BB962C8B-B14F-4D97-AF65-F5344CB8AC3E}">
        <p14:creationId xmlns:p14="http://schemas.microsoft.com/office/powerpoint/2010/main" val="3680563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46351362"/>
              </p:ext>
            </p:extLst>
          </p:nvPr>
        </p:nvGraphicFramePr>
        <p:xfrm>
          <a:off x="296862" y="1103546"/>
          <a:ext cx="8640761" cy="4530699"/>
        </p:xfrm>
        <a:graphic>
          <a:graphicData uri="http://schemas.openxmlformats.org/drawingml/2006/table">
            <a:tbl>
              <a:tblPr/>
              <a:tblGrid>
                <a:gridCol w="2339923">
                  <a:extLst>
                    <a:ext uri="{9D8B030D-6E8A-4147-A177-3AD203B41FA5}">
                      <a16:colId xmlns:a16="http://schemas.microsoft.com/office/drawing/2014/main" val="20000"/>
                    </a:ext>
                  </a:extLst>
                </a:gridCol>
                <a:gridCol w="3150350">
                  <a:extLst>
                    <a:ext uri="{9D8B030D-6E8A-4147-A177-3AD203B41FA5}">
                      <a16:colId xmlns:a16="http://schemas.microsoft.com/office/drawing/2014/main" val="20001"/>
                    </a:ext>
                  </a:extLst>
                </a:gridCol>
                <a:gridCol w="3150488">
                  <a:extLst>
                    <a:ext uri="{9D8B030D-6E8A-4147-A177-3AD203B41FA5}">
                      <a16:colId xmlns:a16="http://schemas.microsoft.com/office/drawing/2014/main" val="20002"/>
                    </a:ext>
                  </a:extLst>
                </a:gridCol>
              </a:tblGrid>
              <a:tr h="281062">
                <a:tc>
                  <a:txBody>
                    <a:bodyPr/>
                    <a:lstStyle/>
                    <a:p>
                      <a:pPr algn="ctr">
                        <a:spcAft>
                          <a:spcPts val="300"/>
                        </a:spcAft>
                      </a:pPr>
                      <a:r>
                        <a:rPr lang="en-US" sz="1400" b="1" dirty="0"/>
                        <a:t>Graphic IP</a:t>
                      </a:r>
                    </a:p>
                  </a:txBody>
                  <a:tcPr marL="36219" marR="36219" marT="36219" marB="36219">
                    <a:lnL>
                      <a:noFill/>
                    </a:lnL>
                    <a:lnR>
                      <a:noFill/>
                    </a:lnR>
                    <a:lnT>
                      <a:noFill/>
                    </a:lnT>
                    <a:lnB>
                      <a:noFill/>
                    </a:lnB>
                  </a:tcPr>
                </a:tc>
                <a:tc>
                  <a:txBody>
                    <a:bodyPr/>
                    <a:lstStyle/>
                    <a:p>
                      <a:pPr algn="ctr">
                        <a:spcAft>
                          <a:spcPts val="300"/>
                        </a:spcAft>
                      </a:pPr>
                      <a:r>
                        <a:rPr lang="en-US" sz="1400" b="1" dirty="0"/>
                        <a:t>Other IP</a:t>
                      </a:r>
                    </a:p>
                  </a:txBody>
                  <a:tcPr marL="36219" marR="36219" marT="36219" marB="36219">
                    <a:lnL>
                      <a:noFill/>
                    </a:lnL>
                    <a:lnR>
                      <a:noFill/>
                    </a:lnR>
                    <a:lnT>
                      <a:noFill/>
                    </a:lnT>
                    <a:lnB>
                      <a:noFill/>
                    </a:lnB>
                  </a:tcPr>
                </a:tc>
                <a:tc>
                  <a:txBody>
                    <a:bodyPr/>
                    <a:lstStyle/>
                    <a:p>
                      <a:pPr algn="ctr">
                        <a:spcAft>
                          <a:spcPts val="300"/>
                        </a:spcAft>
                      </a:pPr>
                      <a:r>
                        <a:rPr lang="en-US" sz="1400" b="1" dirty="0"/>
                        <a:t>Tools</a:t>
                      </a:r>
                    </a:p>
                  </a:txBody>
                  <a:tcPr marL="36219" marR="36219" marT="36219" marB="36219">
                    <a:lnL>
                      <a:noFill/>
                    </a:lnL>
                    <a:lnR>
                      <a:noFill/>
                    </a:lnR>
                    <a:lnT>
                      <a:noFill/>
                    </a:lnT>
                    <a:lnB>
                      <a:noFill/>
                    </a:lnB>
                  </a:tcPr>
                </a:tc>
                <a:extLst>
                  <a:ext uri="{0D108BD9-81ED-4DB2-BD59-A6C34878D82A}">
                    <a16:rowId xmlns:a16="http://schemas.microsoft.com/office/drawing/2014/main" val="10000"/>
                  </a:ext>
                </a:extLst>
              </a:tr>
              <a:tr h="4244901">
                <a:tc>
                  <a:txBody>
                    <a:bodyPr/>
                    <a:lstStyle/>
                    <a:p>
                      <a:pPr>
                        <a:spcAft>
                          <a:spcPts val="300"/>
                        </a:spcAft>
                        <a:buFont typeface="Arial" panose="020B0604020202020204" pitchFamily="34" charset="0"/>
                        <a:buChar char="•"/>
                      </a:pPr>
                      <a:r>
                        <a:rPr lang="hu-HU" sz="1400" dirty="0" smtClean="0"/>
                        <a:t> </a:t>
                      </a:r>
                      <a:r>
                        <a:rPr lang="en-US" sz="1400" u="none" dirty="0" smtClean="0"/>
                        <a:t>ARM </a:t>
                      </a:r>
                      <a:r>
                        <a:rPr lang="en-US" sz="1400" u="none" dirty="0"/>
                        <a:t>Mali™-G71 </a:t>
                      </a:r>
                    </a:p>
                    <a:p>
                      <a:pPr>
                        <a:spcAft>
                          <a:spcPts val="300"/>
                        </a:spcAft>
                        <a:buFont typeface="Arial" panose="020B0604020202020204" pitchFamily="34" charset="0"/>
                        <a:buChar char="•"/>
                      </a:pPr>
                      <a:r>
                        <a:rPr lang="hu-HU" sz="1400" u="none" dirty="0" smtClean="0"/>
                        <a:t> </a:t>
                      </a:r>
                      <a:r>
                        <a:rPr lang="en-US" sz="1400" u="none" dirty="0" smtClean="0"/>
                        <a:t>Mali-DP550</a:t>
                      </a:r>
                      <a:endParaRPr lang="hu-HU" sz="1400" u="none" dirty="0" smtClean="0"/>
                    </a:p>
                    <a:p>
                      <a:pPr>
                        <a:spcAft>
                          <a:spcPts val="300"/>
                        </a:spcAft>
                        <a:buFont typeface="Arial" panose="020B0604020202020204" pitchFamily="34" charset="0"/>
                        <a:buNone/>
                      </a:pPr>
                      <a:r>
                        <a:rPr lang="en-US" sz="1400" u="none" dirty="0" smtClean="0"/>
                        <a:t> </a:t>
                      </a:r>
                      <a:r>
                        <a:rPr lang="hu-HU" sz="1400" u="none" dirty="0" smtClean="0"/>
                        <a:t>  </a:t>
                      </a:r>
                      <a:r>
                        <a:rPr lang="en-US" sz="1400" u="none" dirty="0" smtClean="0"/>
                        <a:t>(</a:t>
                      </a:r>
                      <a:r>
                        <a:rPr lang="en-US" sz="1400" u="none" dirty="0"/>
                        <a:t>Display processor) </a:t>
                      </a:r>
                    </a:p>
                    <a:p>
                      <a:pPr>
                        <a:spcAft>
                          <a:spcPts val="300"/>
                        </a:spcAft>
                        <a:buFont typeface="Arial" panose="020B0604020202020204" pitchFamily="34" charset="0"/>
                        <a:buChar char="•"/>
                      </a:pPr>
                      <a:r>
                        <a:rPr lang="hu-HU" sz="1400" u="none" dirty="0" smtClean="0"/>
                        <a:t> </a:t>
                      </a:r>
                      <a:r>
                        <a:rPr lang="en-US" sz="1400" u="none" dirty="0" smtClean="0"/>
                        <a:t>Mali-V550</a:t>
                      </a:r>
                      <a:endParaRPr lang="hu-HU" sz="1400" u="none" dirty="0" smtClean="0"/>
                    </a:p>
                    <a:p>
                      <a:pPr>
                        <a:spcAft>
                          <a:spcPts val="300"/>
                        </a:spcAft>
                        <a:buFont typeface="Arial" panose="020B0604020202020204" pitchFamily="34" charset="0"/>
                        <a:buNone/>
                      </a:pPr>
                      <a:r>
                        <a:rPr lang="hu-HU" sz="1400" u="none" dirty="0" smtClean="0"/>
                        <a:t>  </a:t>
                      </a:r>
                      <a:r>
                        <a:rPr lang="en-US" sz="1400" u="none" dirty="0" smtClean="0"/>
                        <a:t> </a:t>
                      </a:r>
                      <a:r>
                        <a:rPr lang="en-US" sz="1400" u="none" dirty="0"/>
                        <a:t>(Video Processor)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smtClean="0"/>
                        <a:t> </a:t>
                      </a:r>
                      <a:r>
                        <a:rPr lang="en-US" sz="1400" dirty="0" smtClean="0"/>
                        <a:t>ARM </a:t>
                      </a:r>
                      <a:r>
                        <a:rPr lang="en-US" sz="1400" u="sng" dirty="0" err="1"/>
                        <a:t>CoreLink</a:t>
                      </a:r>
                      <a:r>
                        <a:rPr lang="en-US" sz="1400" dirty="0"/>
                        <a:t>™ </a:t>
                      </a:r>
                      <a:r>
                        <a:rPr lang="en-US" sz="1400" dirty="0" smtClean="0"/>
                        <a:t>CCI-550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(Cache Coherent Interconnect)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GIC-500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(Interrupt Controller)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MMU-500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(System Memory Management </a:t>
                      </a:r>
                      <a:endParaRPr lang="hu-HU" sz="1400" dirty="0" smtClean="0"/>
                    </a:p>
                    <a:p>
                      <a:pPr>
                        <a:spcAft>
                          <a:spcPts val="300"/>
                        </a:spcAft>
                        <a:buFont typeface="Arial" panose="020B0604020202020204" pitchFamily="34" charset="0"/>
                        <a:buNone/>
                      </a:pPr>
                      <a:r>
                        <a:rPr lang="hu-HU" sz="1400" dirty="0" smtClean="0"/>
                        <a:t>    </a:t>
                      </a:r>
                      <a:r>
                        <a:rPr lang="en-US" sz="1400" dirty="0" smtClean="0"/>
                        <a:t>Unit</a:t>
                      </a:r>
                      <a:r>
                        <a:rPr lang="en-US" sz="1400" dirty="0"/>
                        <a:t>)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TZC-400</a:t>
                      </a:r>
                      <a:endParaRPr lang="hu-HU" sz="1400" dirty="0" smtClean="0"/>
                    </a:p>
                    <a:p>
                      <a:pPr>
                        <a:spcAft>
                          <a:spcPts val="300"/>
                        </a:spcAft>
                        <a:buFont typeface="Arial" panose="020B0604020202020204" pitchFamily="34" charset="0"/>
                        <a:buNone/>
                      </a:pPr>
                      <a:r>
                        <a:rPr lang="hu-HU" sz="1400" dirty="0" smtClean="0"/>
                        <a:t>   </a:t>
                      </a:r>
                      <a:r>
                        <a:rPr lang="en-US" sz="1400" dirty="0" smtClean="0"/>
                        <a:t> </a:t>
                      </a:r>
                      <a:r>
                        <a:rPr lang="en-US" sz="1400" dirty="0"/>
                        <a:t>(ARM </a:t>
                      </a:r>
                      <a:r>
                        <a:rPr lang="en-US" sz="1400" dirty="0" err="1"/>
                        <a:t>TrustZone</a:t>
                      </a:r>
                      <a:r>
                        <a:rPr lang="en-US" sz="1400" dirty="0"/>
                        <a:t>® Controller) </a:t>
                      </a:r>
                    </a:p>
                    <a:p>
                      <a:pPr>
                        <a:spcAft>
                          <a:spcPts val="300"/>
                        </a:spcAft>
                        <a:buFont typeface="Arial" panose="020B0604020202020204" pitchFamily="34" charset="0"/>
                        <a:buChar char="•"/>
                      </a:pPr>
                      <a:r>
                        <a:rPr lang="hu-HU" sz="1400" dirty="0" smtClean="0"/>
                        <a:t> </a:t>
                      </a:r>
                      <a:r>
                        <a:rPr lang="en-US" sz="1400" dirty="0" err="1" smtClean="0"/>
                        <a:t>CoreLink</a:t>
                      </a:r>
                      <a:r>
                        <a:rPr lang="en-US" sz="1400" dirty="0" smtClean="0"/>
                        <a:t> DMC-500</a:t>
                      </a:r>
                      <a:r>
                        <a:rPr lang="hu-HU" sz="1400" dirty="0" smtClean="0"/>
                        <a:t>/</a:t>
                      </a:r>
                      <a:r>
                        <a:rPr lang="en-US" sz="1400" dirty="0" smtClean="0"/>
                        <a:t>DMC-520 </a:t>
                      </a:r>
                      <a:r>
                        <a:rPr lang="hu-HU" sz="1400" dirty="0" smtClean="0"/>
                        <a:t> </a:t>
                      </a:r>
                    </a:p>
                    <a:p>
                      <a:pPr>
                        <a:spcAft>
                          <a:spcPts val="300"/>
                        </a:spcAft>
                        <a:buFont typeface="Arial" panose="020B0604020202020204" pitchFamily="34" charset="0"/>
                        <a:buNone/>
                      </a:pPr>
                      <a:r>
                        <a:rPr lang="hu-HU" sz="1400" baseline="0" dirty="0" smtClean="0"/>
                        <a:t>    </a:t>
                      </a:r>
                      <a:r>
                        <a:rPr lang="en-US" sz="1400" dirty="0" smtClean="0"/>
                        <a:t>(</a:t>
                      </a:r>
                      <a:r>
                        <a:rPr lang="en-US" sz="1400" dirty="0"/>
                        <a:t>Dynamic Memory Controller) </a:t>
                      </a:r>
                    </a:p>
                    <a:p>
                      <a:pPr>
                        <a:spcAft>
                          <a:spcPts val="300"/>
                        </a:spcAft>
                        <a:buFont typeface="Arial" panose="020B0604020202020204" pitchFamily="34" charset="0"/>
                        <a:buChar char="•"/>
                      </a:pPr>
                      <a:r>
                        <a:rPr lang="hu-HU" sz="1400" dirty="0" smtClean="0"/>
                        <a:t> </a:t>
                      </a:r>
                      <a:r>
                        <a:rPr lang="en-US" sz="1400" dirty="0" smtClean="0"/>
                        <a:t>ARM </a:t>
                      </a:r>
                      <a:r>
                        <a:rPr lang="en-US" sz="1400" dirty="0" err="1"/>
                        <a:t>CoreSight</a:t>
                      </a:r>
                      <a:r>
                        <a:rPr lang="en-US" sz="1400" dirty="0"/>
                        <a:t>™ SoC-400 </a:t>
                      </a:r>
                      <a:r>
                        <a:rPr lang="hu-HU" sz="1400" dirty="0" smtClean="0"/>
                        <a:t>   </a:t>
                      </a:r>
                    </a:p>
                    <a:p>
                      <a:pPr>
                        <a:spcAft>
                          <a:spcPts val="300"/>
                        </a:spcAft>
                        <a:buFont typeface="Arial" panose="020B0604020202020204" pitchFamily="34" charset="0"/>
                        <a:buNone/>
                      </a:pPr>
                      <a:r>
                        <a:rPr lang="hu-HU" sz="1400" baseline="0" dirty="0" smtClean="0"/>
                        <a:t>    </a:t>
                      </a:r>
                      <a:r>
                        <a:rPr lang="en-US" sz="1400" dirty="0" smtClean="0"/>
                        <a:t>(</a:t>
                      </a:r>
                      <a:r>
                        <a:rPr lang="en-US" sz="1400" dirty="0"/>
                        <a:t>Debug and Trace) </a:t>
                      </a:r>
                    </a:p>
                    <a:p>
                      <a:pPr>
                        <a:spcAft>
                          <a:spcPts val="300"/>
                        </a:spcAft>
                        <a:buFont typeface="Arial" panose="020B0604020202020204" pitchFamily="34" charset="0"/>
                        <a:buChar char="•"/>
                      </a:pPr>
                      <a:r>
                        <a:rPr lang="hu-HU" sz="1400" dirty="0" smtClean="0"/>
                        <a:t> </a:t>
                      </a:r>
                      <a:r>
                        <a:rPr lang="en-US" sz="1400" dirty="0" smtClean="0"/>
                        <a:t>ARM </a:t>
                      </a:r>
                      <a:r>
                        <a:rPr lang="en-US" sz="1400" dirty="0"/>
                        <a:t>POP™ (Physical IP) </a:t>
                      </a:r>
                    </a:p>
                  </a:txBody>
                  <a:tcPr marL="36219" marR="36219" marT="36219" marB="36219">
                    <a:lnL>
                      <a:noFill/>
                    </a:lnL>
                    <a:lnR>
                      <a:noFill/>
                    </a:lnR>
                    <a:lnT>
                      <a:noFill/>
                    </a:lnT>
                    <a:lnB>
                      <a:noFill/>
                    </a:lnB>
                  </a:tcPr>
                </a:tc>
                <a:tc>
                  <a:txBody>
                    <a:bodyPr/>
                    <a:lstStyle/>
                    <a:p>
                      <a:pPr>
                        <a:spcAft>
                          <a:spcPts val="300"/>
                        </a:spcAft>
                        <a:buFont typeface="Arial" panose="020B0604020202020204" pitchFamily="34" charset="0"/>
                        <a:buChar char="•"/>
                      </a:pPr>
                      <a:r>
                        <a:rPr lang="hu-HU" sz="1400" dirty="0" smtClean="0"/>
                        <a:t> </a:t>
                      </a:r>
                      <a:r>
                        <a:rPr lang="en-US" sz="1400" dirty="0" smtClean="0"/>
                        <a:t>ARM </a:t>
                      </a:r>
                      <a:r>
                        <a:rPr lang="en-US" sz="1400" dirty="0"/>
                        <a:t>DS-5 Development Studio </a:t>
                      </a:r>
                    </a:p>
                    <a:p>
                      <a:pPr>
                        <a:spcAft>
                          <a:spcPts val="300"/>
                        </a:spcAft>
                        <a:buFont typeface="Arial" panose="020B0604020202020204" pitchFamily="34" charset="0"/>
                        <a:buChar char="•"/>
                      </a:pPr>
                      <a:r>
                        <a:rPr lang="hu-HU" sz="1400" dirty="0" smtClean="0"/>
                        <a:t> </a:t>
                      </a:r>
                      <a:r>
                        <a:rPr lang="en-US" sz="1400" dirty="0" smtClean="0"/>
                        <a:t>Fixed </a:t>
                      </a:r>
                      <a:r>
                        <a:rPr lang="en-US" sz="1400" dirty="0"/>
                        <a:t>Virtual Platforms </a:t>
                      </a:r>
                    </a:p>
                    <a:p>
                      <a:pPr>
                        <a:spcAft>
                          <a:spcPts val="300"/>
                        </a:spcAft>
                        <a:buFont typeface="Arial" panose="020B0604020202020204" pitchFamily="34" charset="0"/>
                        <a:buChar char="•"/>
                      </a:pPr>
                      <a:r>
                        <a:rPr lang="hu-HU" sz="1400" dirty="0" smtClean="0"/>
                        <a:t> </a:t>
                      </a:r>
                      <a:r>
                        <a:rPr lang="en-US" sz="1400" dirty="0" smtClean="0"/>
                        <a:t>ARM </a:t>
                      </a:r>
                      <a:r>
                        <a:rPr lang="en-US" sz="1400" dirty="0"/>
                        <a:t>Versatile™ Express </a:t>
                      </a:r>
                    </a:p>
                    <a:p>
                      <a:pPr>
                        <a:spcAft>
                          <a:spcPts val="300"/>
                        </a:spcAft>
                        <a:buFont typeface="Arial" panose="020B0604020202020204" pitchFamily="34" charset="0"/>
                        <a:buChar char="•"/>
                      </a:pPr>
                      <a:r>
                        <a:rPr lang="hu-HU" sz="1400" dirty="0" smtClean="0"/>
                        <a:t> </a:t>
                      </a:r>
                      <a:r>
                        <a:rPr lang="en-US" sz="1400" dirty="0" smtClean="0"/>
                        <a:t>ARM </a:t>
                      </a:r>
                      <a:r>
                        <a:rPr lang="en-US" sz="1400" dirty="0"/>
                        <a:t>Compiler 6 </a:t>
                      </a:r>
                    </a:p>
                    <a:p>
                      <a:pPr>
                        <a:spcAft>
                          <a:spcPts val="300"/>
                        </a:spcAft>
                        <a:buFont typeface="Arial" panose="020B0604020202020204" pitchFamily="34" charset="0"/>
                        <a:buChar char="•"/>
                      </a:pPr>
                      <a:r>
                        <a:rPr lang="hu-HU" sz="1400" dirty="0" smtClean="0"/>
                        <a:t> </a:t>
                      </a:r>
                      <a:r>
                        <a:rPr lang="en-US" sz="1400" dirty="0" smtClean="0"/>
                        <a:t>ARM </a:t>
                      </a:r>
                      <a:r>
                        <a:rPr lang="en-US" sz="1400" dirty="0"/>
                        <a:t>Fast Models </a:t>
                      </a:r>
                    </a:p>
                  </a:txBody>
                  <a:tcPr marL="36219" marR="36219" marT="36219" marB="36219">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5" name="TextBox 4"/>
          <p:cNvSpPr txBox="1"/>
          <p:nvPr/>
        </p:nvSpPr>
        <p:spPr>
          <a:xfrm>
            <a:off x="74341" y="507012"/>
            <a:ext cx="7592078" cy="369332"/>
          </a:xfrm>
          <a:prstGeom prst="rect">
            <a:avLst/>
          </a:prstGeom>
          <a:noFill/>
        </p:spPr>
        <p:txBody>
          <a:bodyPr wrap="none" rtlCol="0">
            <a:spAutoFit/>
          </a:bodyPr>
          <a:lstStyle/>
          <a:p>
            <a:r>
              <a:rPr lang="hu-HU" dirty="0" smtClean="0">
                <a:solidFill>
                  <a:schemeClr val="accent6"/>
                </a:solidFill>
              </a:rPr>
              <a:t>Example: ARM's IP offer </a:t>
            </a:r>
            <a:r>
              <a:rPr lang="en-US" dirty="0" smtClean="0">
                <a:solidFill>
                  <a:schemeClr val="accent6"/>
                </a:solidFill>
              </a:rPr>
              <a:t>relating</a:t>
            </a:r>
            <a:r>
              <a:rPr lang="hu-HU" dirty="0" smtClean="0">
                <a:solidFill>
                  <a:schemeClr val="accent6"/>
                </a:solidFill>
              </a:rPr>
              <a:t> the Cortex-A73 processor [89]</a:t>
            </a:r>
            <a:endParaRPr lang="en-US" dirty="0">
              <a:solidFill>
                <a:schemeClr val="accent6"/>
              </a:solidFill>
            </a:endParaRPr>
          </a:p>
        </p:txBody>
      </p:sp>
      <p:sp>
        <p:nvSpPr>
          <p:cNvPr id="6" name="Title 1"/>
          <p:cNvSpPr>
            <a:spLocks noGrp="1"/>
          </p:cNvSpPr>
          <p:nvPr>
            <p:ph type="title"/>
          </p:nvPr>
        </p:nvSpPr>
        <p:spPr>
          <a:xfrm>
            <a:off x="0" y="-7075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smtClean="0">
                <a:solidFill>
                  <a:srgbClr val="FFFFFF"/>
                </a:solidFill>
              </a:rPr>
              <a:t>(</a:t>
            </a:r>
            <a:r>
              <a:rPr lang="en-US" dirty="0" smtClean="0">
                <a:solidFill>
                  <a:srgbClr val="FFFFFF"/>
                </a:solidFill>
              </a:rPr>
              <a:t>2</a:t>
            </a:r>
            <a:r>
              <a:rPr lang="hu-HU"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436266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2907115" y="1961965"/>
            <a:ext cx="3273114" cy="1152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1" name="Title 20"/>
          <p:cNvSpPr>
            <a:spLocks noGrp="1"/>
          </p:cNvSpPr>
          <p:nvPr>
            <p:ph type="title"/>
          </p:nvPr>
        </p:nvSpPr>
        <p:spPr>
          <a:xfrm>
            <a:off x="0" y="44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  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(1)</a:t>
            </a:r>
            <a:endParaRPr lang="en-US" dirty="0">
              <a:solidFill>
                <a:srgbClr val="FFFFFF"/>
              </a:solidFill>
            </a:endParaRPr>
          </a:p>
        </p:txBody>
      </p:sp>
      <p:sp>
        <p:nvSpPr>
          <p:cNvPr id="22" name="TextBox 21"/>
          <p:cNvSpPr txBox="1"/>
          <p:nvPr/>
        </p:nvSpPr>
        <p:spPr>
          <a:xfrm>
            <a:off x="72827" y="506460"/>
            <a:ext cx="8892480" cy="1000274"/>
          </a:xfrm>
          <a:prstGeom prst="rect">
            <a:avLst/>
          </a:prstGeom>
          <a:noFill/>
        </p:spPr>
        <p:txBody>
          <a:bodyPr wrap="square" rtlCol="0">
            <a:spAutoFit/>
          </a:bodyPr>
          <a:lstStyle/>
          <a:p>
            <a:pPr>
              <a:spcAft>
                <a:spcPts val="600"/>
              </a:spcAft>
            </a:pPr>
            <a:r>
              <a:rPr lang="en-US" dirty="0">
                <a:solidFill>
                  <a:schemeClr val="accent6"/>
                </a:solidFill>
              </a:rPr>
              <a:t>2.2.3 </a:t>
            </a:r>
            <a:r>
              <a:rPr lang="hu-HU" dirty="0" smtClean="0">
                <a:solidFill>
                  <a:schemeClr val="accent6"/>
                </a:solidFill>
              </a:rPr>
              <a:t>S</a:t>
            </a:r>
            <a:r>
              <a:rPr lang="en-US" dirty="0" err="1" smtClean="0">
                <a:solidFill>
                  <a:schemeClr val="accent6"/>
                </a:solidFill>
              </a:rPr>
              <a:t>econdary</a:t>
            </a:r>
            <a:r>
              <a:rPr lang="en-US" dirty="0" smtClean="0">
                <a:solidFill>
                  <a:schemeClr val="accent6"/>
                </a:solidFill>
              </a:rPr>
              <a:t> </a:t>
            </a:r>
            <a:r>
              <a:rPr lang="en-US" dirty="0">
                <a:solidFill>
                  <a:schemeClr val="accent6"/>
                </a:solidFill>
              </a:rPr>
              <a:t>register set </a:t>
            </a:r>
            <a:r>
              <a:rPr lang="en-US" dirty="0" smtClean="0">
                <a:solidFill>
                  <a:schemeClr val="accent6"/>
                </a:solidFill>
              </a:rPr>
              <a:t>based</a:t>
            </a:r>
            <a:r>
              <a:rPr lang="hu-HU" dirty="0" smtClean="0">
                <a:solidFill>
                  <a:schemeClr val="accent6"/>
                </a:solidFill>
              </a:rPr>
              <a:t> </a:t>
            </a:r>
            <a:r>
              <a:rPr lang="en-US" dirty="0" smtClean="0">
                <a:solidFill>
                  <a:schemeClr val="accent6"/>
                </a:solidFill>
              </a:rPr>
              <a:t>FP </a:t>
            </a:r>
            <a:r>
              <a:rPr lang="en-US" dirty="0">
                <a:solidFill>
                  <a:schemeClr val="accent6"/>
                </a:solidFill>
              </a:rPr>
              <a:t>and </a:t>
            </a:r>
            <a:r>
              <a:rPr lang="en-US" dirty="0" err="1" smtClean="0">
                <a:solidFill>
                  <a:schemeClr val="accent6"/>
                </a:solidFill>
              </a:rPr>
              <a:t>SIMD</a:t>
            </a:r>
            <a:r>
              <a:rPr lang="en-US" dirty="0" smtClean="0">
                <a:solidFill>
                  <a:schemeClr val="accent6"/>
                </a:solidFill>
              </a:rPr>
              <a:t> extensions</a:t>
            </a:r>
            <a:endParaRPr lang="hu-HU" dirty="0" smtClean="0">
              <a:solidFill>
                <a:schemeClr val="accent6"/>
              </a:solidFill>
            </a:endParaRPr>
          </a:p>
          <a:p>
            <a:r>
              <a:rPr lang="en-US" dirty="0" smtClean="0">
                <a:solidFill>
                  <a:schemeClr val="accent6"/>
                </a:solidFill>
              </a:rPr>
              <a:t>2.2.3</a:t>
            </a:r>
            <a:r>
              <a:rPr lang="hu-HU" dirty="0" smtClean="0">
                <a:solidFill>
                  <a:schemeClr val="accent6"/>
                </a:solidFill>
              </a:rPr>
              <a:t>.1</a:t>
            </a:r>
            <a:r>
              <a:rPr lang="en-US" dirty="0" smtClean="0">
                <a:solidFill>
                  <a:schemeClr val="accent6"/>
                </a:solidFill>
              </a:rPr>
              <a:t> </a:t>
            </a:r>
            <a:r>
              <a:rPr lang="hu-HU" dirty="0" smtClean="0">
                <a:solidFill>
                  <a:schemeClr val="accent6"/>
                </a:solidFill>
              </a:rPr>
              <a:t>S</a:t>
            </a:r>
            <a:r>
              <a:rPr lang="en-US" dirty="0" err="1" smtClean="0">
                <a:solidFill>
                  <a:schemeClr val="accent6"/>
                </a:solidFill>
              </a:rPr>
              <a:t>econdary</a:t>
            </a:r>
            <a:r>
              <a:rPr lang="en-US" dirty="0" smtClean="0">
                <a:solidFill>
                  <a:schemeClr val="accent6"/>
                </a:solidFill>
              </a:rPr>
              <a:t> </a:t>
            </a:r>
            <a:r>
              <a:rPr lang="en-US" dirty="0">
                <a:solidFill>
                  <a:schemeClr val="accent6"/>
                </a:solidFill>
              </a:rPr>
              <a:t>register set based</a:t>
            </a:r>
            <a:r>
              <a:rPr lang="hu-HU" dirty="0">
                <a:solidFill>
                  <a:schemeClr val="accent6"/>
                </a:solidFill>
              </a:rPr>
              <a:t> </a:t>
            </a:r>
            <a:r>
              <a:rPr lang="hu-HU" dirty="0" smtClean="0">
                <a:solidFill>
                  <a:schemeClr val="accent6"/>
                </a:solidFill>
              </a:rPr>
              <a:t>FP</a:t>
            </a:r>
            <a:r>
              <a:rPr lang="en-US" dirty="0" smtClean="0">
                <a:solidFill>
                  <a:schemeClr val="accent6"/>
                </a:solidFill>
              </a:rPr>
              <a:t> </a:t>
            </a:r>
            <a:r>
              <a:rPr lang="en-US" dirty="0">
                <a:solidFill>
                  <a:schemeClr val="accent6"/>
                </a:solidFill>
              </a:rPr>
              <a:t>and </a:t>
            </a:r>
            <a:r>
              <a:rPr lang="hu-HU" dirty="0" smtClean="0">
                <a:solidFill>
                  <a:schemeClr val="accent6"/>
                </a:solidFill>
              </a:rPr>
              <a:t>SIMD</a:t>
            </a:r>
            <a:r>
              <a:rPr lang="en-US" dirty="0" smtClean="0">
                <a:solidFill>
                  <a:schemeClr val="accent6"/>
                </a:solidFill>
              </a:rPr>
              <a:t> extensions</a:t>
            </a:r>
            <a:r>
              <a:rPr lang="hu-HU" dirty="0" smtClean="0">
                <a:solidFill>
                  <a:schemeClr val="accent6"/>
                </a:solidFill>
              </a:rPr>
              <a:t> - Overview</a:t>
            </a:r>
            <a:endParaRPr lang="en-US" dirty="0">
              <a:solidFill>
                <a:schemeClr val="accent6"/>
              </a:solidFill>
            </a:endParaRPr>
          </a:p>
          <a:p>
            <a:endParaRPr lang="en-US" dirty="0">
              <a:solidFill>
                <a:schemeClr val="accent6"/>
              </a:solidFill>
            </a:endParaRPr>
          </a:p>
        </p:txBody>
      </p:sp>
      <p:sp>
        <p:nvSpPr>
          <p:cNvPr id="23" name="TextBox 22"/>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24" name="TextBox 23"/>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25" name="TextBox 24"/>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26" name="TextBox 2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27" name="TextBox 26"/>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28" name="TextBox 27"/>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29" name="TextBox 28"/>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30" name="TextBox 29"/>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31" name="TextBox 30"/>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2"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4"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5"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6"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8"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9"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40"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41" name="TextBox 40"/>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42"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16648549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(2)</a:t>
            </a:r>
            <a:endParaRPr lang="en-US" dirty="0">
              <a:solidFill>
                <a:srgbClr val="FFFFFF"/>
              </a:solidFill>
            </a:endParaRPr>
          </a:p>
        </p:txBody>
      </p:sp>
      <p:sp>
        <p:nvSpPr>
          <p:cNvPr id="50" name="TextBox 49"/>
          <p:cNvSpPr txBox="1"/>
          <p:nvPr/>
        </p:nvSpPr>
        <p:spPr>
          <a:xfrm>
            <a:off x="74402" y="505513"/>
            <a:ext cx="9364680" cy="369332"/>
          </a:xfrm>
          <a:prstGeom prst="rect">
            <a:avLst/>
          </a:prstGeom>
          <a:noFill/>
        </p:spPr>
        <p:txBody>
          <a:bodyPr wrap="none" rtlCol="0">
            <a:spAutoFit/>
          </a:bodyPr>
          <a:lstStyle/>
          <a:p>
            <a:r>
              <a:rPr lang="hu-HU" dirty="0" smtClean="0">
                <a:solidFill>
                  <a:schemeClr val="accent6"/>
                </a:solidFill>
              </a:rPr>
              <a:t>Designation and size of the secondary register set in the ARMv5 - ARMv8 ISAs</a:t>
            </a:r>
            <a:endParaRPr lang="en-US" dirty="0">
              <a:solidFill>
                <a:schemeClr val="accent6"/>
              </a:solidFill>
            </a:endParaRPr>
          </a:p>
        </p:txBody>
      </p:sp>
      <p:grpSp>
        <p:nvGrpSpPr>
          <p:cNvPr id="106" name="Group 105"/>
          <p:cNvGrpSpPr/>
          <p:nvPr/>
        </p:nvGrpSpPr>
        <p:grpSpPr>
          <a:xfrm>
            <a:off x="174246" y="1098746"/>
            <a:ext cx="8647328" cy="3085714"/>
            <a:chOff x="251520" y="948951"/>
            <a:chExt cx="8647328" cy="3085714"/>
          </a:xfrm>
        </p:grpSpPr>
        <p:sp>
          <p:nvSpPr>
            <p:cNvPr id="107" name="TextBox 106"/>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108" name="TextBox 107"/>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109" name="TextBox 108"/>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110" name="Rectangle 109"/>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1" name="Rectangle 110"/>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2" name="Rectangle 111"/>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3" name="Rectangle 112"/>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4" name="Rectangle 113"/>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15" name="TextBox 114"/>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116" name="TextBox 115"/>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117" name="TextBox 116"/>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118" name="TextBox 117"/>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119" name="TextBox 118"/>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120" name="TextBox 119"/>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121" name="TextBox 120"/>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122" name="TextBox 121"/>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123" name="TextBox 122"/>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124" name="TextBox 123"/>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125" name="TextBox 124"/>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126" name="TextBox 125"/>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127" name="TextBox 126"/>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128" name="TextBox 127"/>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129" name="TextBox 128"/>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Tree>
    <p:extLst>
      <p:ext uri="{BB962C8B-B14F-4D97-AF65-F5344CB8AC3E}">
        <p14:creationId xmlns:p14="http://schemas.microsoft.com/office/powerpoint/2010/main" val="2085172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(3)</a:t>
            </a:r>
            <a:endParaRPr lang="en-US" dirty="0">
              <a:solidFill>
                <a:srgbClr val="FFFFFF"/>
              </a:solidFill>
            </a:endParaRPr>
          </a:p>
        </p:txBody>
      </p:sp>
      <p:sp>
        <p:nvSpPr>
          <p:cNvPr id="3" name="Rounded Rectangle 2"/>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4" name="Rounded Rectangle 3"/>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5" name="TextBox 4"/>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6" name="TextBox 5"/>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7" name="TextBox 6"/>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8" name="TextBox 7"/>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9" name="TextBox 8"/>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0" name="TextBox 9"/>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1" name="TextBox 10"/>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2" name="TextBox 11"/>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3" name="TextBox 12"/>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4" name="TextBox 13"/>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sp>
        <p:nvSpPr>
          <p:cNvPr id="15" name="Rounded Rectangle 14"/>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7" name="TextBox 16"/>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8" name="TextBox 17"/>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grpSp>
        <p:nvGrpSpPr>
          <p:cNvPr id="19" name="Group 18"/>
          <p:cNvGrpSpPr/>
          <p:nvPr/>
        </p:nvGrpSpPr>
        <p:grpSpPr>
          <a:xfrm>
            <a:off x="174246" y="1096702"/>
            <a:ext cx="8647328" cy="3085714"/>
            <a:chOff x="251520" y="948951"/>
            <a:chExt cx="8647328" cy="3085714"/>
          </a:xfrm>
        </p:grpSpPr>
        <p:sp>
          <p:nvSpPr>
            <p:cNvPr id="20" name="TextBox 19"/>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1" name="TextBox 20"/>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2" name="TextBox 21"/>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3" name="Rectangle 22"/>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Rectangle 23"/>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5" name="Rectangle 24"/>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28" name="TextBox 27"/>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29" name="TextBox 28"/>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0" name="TextBox 29"/>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1" name="TextBox 30"/>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2" name="TextBox 31"/>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3" name="TextBox 32"/>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4" name="TextBox 33"/>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5" name="TextBox 34"/>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7" name="TextBox 36"/>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38" name="TextBox 37"/>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39" name="TextBox 38"/>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0" name="TextBox 39"/>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1" name="TextBox 40"/>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2" name="TextBox 41"/>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3" name="TextBox 42"/>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44" name="TextBox 4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45" name="TextBox 4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
        <p:nvSpPr>
          <p:cNvPr id="47" name="Rounded Rectangle 46"/>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TextBox 47"/>
          <p:cNvSpPr txBox="1"/>
          <p:nvPr/>
        </p:nvSpPr>
        <p:spPr>
          <a:xfrm>
            <a:off x="73850" y="505512"/>
            <a:ext cx="8510215" cy="369332"/>
          </a:xfrm>
          <a:prstGeom prst="rect">
            <a:avLst/>
          </a:prstGeom>
          <a:noFill/>
        </p:spPr>
        <p:txBody>
          <a:bodyPr wrap="none" rtlCol="0">
            <a:spAutoFit/>
          </a:bodyPr>
          <a:lstStyle/>
          <a:p>
            <a:r>
              <a:rPr lang="hu-HU" dirty="0" smtClean="0">
                <a:solidFill>
                  <a:schemeClr val="accent6"/>
                </a:solidFill>
              </a:rPr>
              <a:t>The secondary register set based FP and SIMD extensions - Overview </a:t>
            </a:r>
            <a:endParaRPr lang="en-US" dirty="0">
              <a:solidFill>
                <a:schemeClr val="accent6"/>
              </a:solidFill>
            </a:endParaRPr>
          </a:p>
        </p:txBody>
      </p:sp>
      <p:sp>
        <p:nvSpPr>
          <p:cNvPr id="49" name="TextBox 48"/>
          <p:cNvSpPr txBox="1"/>
          <p:nvPr/>
        </p:nvSpPr>
        <p:spPr>
          <a:xfrm>
            <a:off x="2771800" y="4464115"/>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0" name="TextBox 49"/>
          <p:cNvSpPr txBox="1"/>
          <p:nvPr/>
        </p:nvSpPr>
        <p:spPr>
          <a:xfrm>
            <a:off x="2783283" y="4889085"/>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Tree>
    <p:extLst>
      <p:ext uri="{BB962C8B-B14F-4D97-AF65-F5344CB8AC3E}">
        <p14:creationId xmlns:p14="http://schemas.microsoft.com/office/powerpoint/2010/main" val="41626962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2.2.3.1 S</a:t>
            </a:r>
            <a:r>
              <a:rPr lang="en-US" dirty="0" err="1">
                <a:solidFill>
                  <a:srgbClr val="FFFFFF"/>
                </a:solidFill>
              </a:rPr>
              <a:t>econdary</a:t>
            </a:r>
            <a:r>
              <a:rPr lang="en-US" dirty="0">
                <a:solidFill>
                  <a:srgbClr val="FFFFFF"/>
                </a:solidFill>
              </a:rPr>
              <a:t> </a:t>
            </a:r>
            <a:r>
              <a:rPr lang="en-US" dirty="0" err="1">
                <a:solidFill>
                  <a:srgbClr val="FFFFFF"/>
                </a:solidFill>
              </a:rPr>
              <a:t>reg</a:t>
            </a:r>
            <a:r>
              <a:rPr lang="hu-HU" dirty="0">
                <a:solidFill>
                  <a:srgbClr val="FFFFFF"/>
                </a:solidFill>
              </a:rPr>
              <a:t>. </a:t>
            </a:r>
            <a:r>
              <a:rPr lang="en-US" dirty="0">
                <a:solidFill>
                  <a:srgbClr val="FFFFFF"/>
                </a:solidFill>
              </a:rPr>
              <a:t>set based</a:t>
            </a:r>
            <a:r>
              <a:rPr lang="hu-HU" dirty="0">
                <a:solidFill>
                  <a:srgbClr val="FFFFFF"/>
                </a:solidFill>
              </a:rPr>
              <a:t> </a:t>
            </a:r>
            <a:r>
              <a:rPr lang="en-US" dirty="0">
                <a:solidFill>
                  <a:srgbClr val="FFFFFF"/>
                </a:solidFill>
              </a:rPr>
              <a:t>FP and </a:t>
            </a:r>
            <a:r>
              <a:rPr lang="hu-HU" dirty="0">
                <a:solidFill>
                  <a:srgbClr val="FFFFFF"/>
                </a:solidFill>
              </a:rPr>
              <a:t>SIMD</a:t>
            </a:r>
            <a:r>
              <a:rPr lang="en-US" dirty="0">
                <a:solidFill>
                  <a:srgbClr val="FFFFFF"/>
                </a:solidFill>
              </a:rPr>
              <a:t> extensions</a:t>
            </a:r>
            <a:r>
              <a:rPr lang="hu-HU" dirty="0">
                <a:solidFill>
                  <a:srgbClr val="FFFFFF"/>
                </a:solidFill>
              </a:rPr>
              <a:t> - Overview (4)</a:t>
            </a:r>
            <a:endParaRPr lang="en-US" dirty="0">
              <a:solidFill>
                <a:srgbClr val="FFFFFF"/>
              </a:solidFill>
            </a:endParaRPr>
          </a:p>
        </p:txBody>
      </p:sp>
      <p:sp>
        <p:nvSpPr>
          <p:cNvPr id="3" name="TextBox 2"/>
          <p:cNvSpPr txBox="1"/>
          <p:nvPr/>
        </p:nvSpPr>
        <p:spPr>
          <a:xfrm>
            <a:off x="116505" y="953725"/>
            <a:ext cx="9066328" cy="1477328"/>
          </a:xfrm>
          <a:prstGeom prst="rect">
            <a:avLst/>
          </a:prstGeom>
          <a:noFill/>
        </p:spPr>
        <p:txBody>
          <a:bodyPr wrap="none" rtlCol="0">
            <a:spAutoFit/>
          </a:bodyPr>
          <a:lstStyle/>
          <a:p>
            <a:pPr>
              <a:spcAft>
                <a:spcPts val="600"/>
              </a:spcAft>
            </a:pPr>
            <a:r>
              <a:rPr lang="hu-HU" sz="1600" baseline="30000" dirty="0" smtClean="0"/>
              <a:t> 1</a:t>
            </a:r>
            <a:r>
              <a:rPr lang="hu-HU" sz="1600" dirty="0" smtClean="0"/>
              <a:t>Certain models implement only half of the specified register numbers.</a:t>
            </a:r>
          </a:p>
          <a:p>
            <a:r>
              <a:rPr lang="en-US" sz="1600" baseline="30000" dirty="0" smtClean="0"/>
              <a:t> </a:t>
            </a:r>
            <a:r>
              <a:rPr lang="hu-HU" sz="1600" baseline="30000" dirty="0" smtClean="0"/>
              <a:t>2</a:t>
            </a:r>
            <a:r>
              <a:rPr lang="hu-HU" sz="1600" dirty="0" smtClean="0"/>
              <a:t>The implementation of the VFP3 or VFP4 extensions presumes the implemetation of</a:t>
            </a:r>
          </a:p>
          <a:p>
            <a:pPr>
              <a:spcAft>
                <a:spcPts val="600"/>
              </a:spcAft>
            </a:pPr>
            <a:r>
              <a:rPr lang="hu-HU" sz="1600" dirty="0"/>
              <a:t> </a:t>
            </a:r>
            <a:r>
              <a:rPr lang="hu-HU" sz="1600" dirty="0" smtClean="0"/>
              <a:t>  the Advanced SIMD (NEON) extension.</a:t>
            </a:r>
          </a:p>
          <a:p>
            <a:r>
              <a:rPr lang="en-US" sz="1600" baseline="30000" dirty="0" smtClean="0"/>
              <a:t> 3</a:t>
            </a:r>
            <a:r>
              <a:rPr lang="hu-HU" sz="1600" dirty="0" err="1" smtClean="0"/>
              <a:t>In</a:t>
            </a:r>
            <a:r>
              <a:rPr lang="hu-HU" sz="1600" dirty="0" smtClean="0"/>
              <a:t> the VFP3/VFP4 extensions only conversions between FP16 and FP32 or FP64 are </a:t>
            </a:r>
          </a:p>
          <a:p>
            <a:r>
              <a:rPr lang="hu-HU" sz="1600" dirty="0"/>
              <a:t> </a:t>
            </a:r>
            <a:r>
              <a:rPr lang="hu-HU" sz="1600" dirty="0" smtClean="0"/>
              <a:t>   supported.</a:t>
            </a:r>
            <a:endParaRPr lang="en-US" sz="1600" dirty="0"/>
          </a:p>
        </p:txBody>
      </p:sp>
      <p:sp>
        <p:nvSpPr>
          <p:cNvPr id="4" name="TextBox 3"/>
          <p:cNvSpPr txBox="1"/>
          <p:nvPr/>
        </p:nvSpPr>
        <p:spPr>
          <a:xfrm>
            <a:off x="72690" y="505425"/>
            <a:ext cx="1085362" cy="338554"/>
          </a:xfrm>
          <a:prstGeom prst="rect">
            <a:avLst/>
          </a:prstGeom>
          <a:noFill/>
        </p:spPr>
        <p:txBody>
          <a:bodyPr wrap="none" rtlCol="0">
            <a:spAutoFit/>
          </a:bodyPr>
          <a:lstStyle/>
          <a:p>
            <a:r>
              <a:rPr lang="hu-HU" sz="1600" dirty="0" smtClean="0">
                <a:solidFill>
                  <a:srgbClr val="FF0000"/>
                </a:solidFill>
              </a:rPr>
              <a:t>Remarks</a:t>
            </a:r>
            <a:endParaRPr lang="en-US" sz="1600" dirty="0">
              <a:solidFill>
                <a:srgbClr val="FF0000"/>
              </a:solidFill>
            </a:endParaRPr>
          </a:p>
        </p:txBody>
      </p:sp>
    </p:spTree>
    <p:extLst>
      <p:ext uri="{BB962C8B-B14F-4D97-AF65-F5344CB8AC3E}">
        <p14:creationId xmlns:p14="http://schemas.microsoft.com/office/powerpoint/2010/main" val="29701176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(1)</a:t>
            </a:r>
            <a:endParaRPr lang="en-US" dirty="0">
              <a:solidFill>
                <a:srgbClr val="FFFFFF"/>
              </a:solidFill>
            </a:endParaRPr>
          </a:p>
        </p:txBody>
      </p:sp>
      <p:sp>
        <p:nvSpPr>
          <p:cNvPr id="3" name="TextBox 2"/>
          <p:cNvSpPr txBox="1"/>
          <p:nvPr/>
        </p:nvSpPr>
        <p:spPr>
          <a:xfrm>
            <a:off x="72962" y="505433"/>
            <a:ext cx="4036682" cy="369332"/>
          </a:xfrm>
          <a:prstGeom prst="rect">
            <a:avLst/>
          </a:prstGeom>
          <a:noFill/>
        </p:spPr>
        <p:txBody>
          <a:bodyPr wrap="none" rtlCol="0">
            <a:spAutoFit/>
          </a:bodyPr>
          <a:lstStyle/>
          <a:p>
            <a:r>
              <a:rPr lang="hu-HU" dirty="0" smtClean="0">
                <a:solidFill>
                  <a:schemeClr val="accent6"/>
                </a:solidFill>
              </a:rPr>
              <a:t>2.2.3.2 The VFPv1/v2 extensions</a:t>
            </a:r>
            <a:endParaRPr lang="en-US" dirty="0">
              <a:solidFill>
                <a:schemeClr val="accent6"/>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096702"/>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6495" y="1085296"/>
            <a:ext cx="2478052" cy="450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48" name="Rounded Rectangle 47"/>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0" name="TextBox 49"/>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1" name="TextBox 50"/>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2" name="TextBox 51"/>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3" name="TextBox 52"/>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13632617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(2)</a:t>
            </a:r>
            <a:endParaRPr lang="en-US" dirty="0">
              <a:solidFill>
                <a:srgbClr val="FFFFFF"/>
              </a:solidFill>
            </a:endParaRPr>
          </a:p>
        </p:txBody>
      </p:sp>
      <p:sp>
        <p:nvSpPr>
          <p:cNvPr id="3" name="TextBox 2"/>
          <p:cNvSpPr txBox="1"/>
          <p:nvPr/>
        </p:nvSpPr>
        <p:spPr>
          <a:xfrm>
            <a:off x="73302" y="505414"/>
            <a:ext cx="6692858" cy="369332"/>
          </a:xfrm>
          <a:prstGeom prst="rect">
            <a:avLst/>
          </a:prstGeom>
          <a:noFill/>
        </p:spPr>
        <p:txBody>
          <a:bodyPr wrap="none" rtlCol="0">
            <a:spAutoFit/>
          </a:bodyPr>
          <a:lstStyle/>
          <a:p>
            <a:r>
              <a:rPr lang="hu-HU" dirty="0" smtClean="0">
                <a:solidFill>
                  <a:srgbClr val="2D2D8A"/>
                </a:solidFill>
              </a:rPr>
              <a:t>The FP register set (as introduced in the ARMv5) </a:t>
            </a:r>
            <a:r>
              <a:rPr lang="en-US" dirty="0" smtClean="0"/>
              <a:t>[</a:t>
            </a:r>
            <a:r>
              <a:rPr lang="hu-HU" dirty="0" smtClean="0"/>
              <a:t>65</a:t>
            </a:r>
            <a:r>
              <a:rPr lang="en-US" dirty="0" smtClean="0"/>
              <a:t>]</a:t>
            </a:r>
            <a:endParaRPr lang="en-US" dirty="0">
              <a:solidFill>
                <a:srgbClr val="2D2D8A"/>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785301"/>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06615" y="5835751"/>
            <a:ext cx="6577250" cy="338554"/>
          </a:xfrm>
          <a:prstGeom prst="rect">
            <a:avLst/>
          </a:prstGeom>
          <a:noFill/>
        </p:spPr>
        <p:txBody>
          <a:bodyPr wrap="none" rtlCol="0">
            <a:spAutoFit/>
          </a:bodyPr>
          <a:lstStyle/>
          <a:p>
            <a:r>
              <a:rPr lang="en-US" sz="1600" dirty="0" smtClean="0">
                <a:solidFill>
                  <a:srgbClr val="000000"/>
                </a:solidFill>
              </a:rPr>
              <a:t>Figure: Register banks of the VFP</a:t>
            </a:r>
            <a:r>
              <a:rPr lang="hu-HU" sz="1600" dirty="0" smtClean="0">
                <a:solidFill>
                  <a:srgbClr val="000000"/>
                </a:solidFill>
              </a:rPr>
              <a:t>1 and VFP2 </a:t>
            </a:r>
            <a:r>
              <a:rPr lang="en-US" sz="1600" dirty="0" smtClean="0">
                <a:solidFill>
                  <a:srgbClr val="000000"/>
                </a:solidFill>
              </a:rPr>
              <a:t> extensions [</a:t>
            </a:r>
            <a:r>
              <a:rPr lang="hu-HU" sz="1600" dirty="0" smtClean="0">
                <a:solidFill>
                  <a:srgbClr val="000000"/>
                </a:solidFill>
              </a:rPr>
              <a:t>65</a:t>
            </a:r>
            <a:r>
              <a:rPr lang="en-US" sz="1600" dirty="0" smtClean="0">
                <a:solidFill>
                  <a:srgbClr val="000000"/>
                </a:solidFill>
              </a:rPr>
              <a:t>]</a:t>
            </a:r>
            <a:endParaRPr lang="en-US" sz="1600" dirty="0">
              <a:solidFill>
                <a:srgbClr val="000000"/>
              </a:solidFill>
            </a:endParaRPr>
          </a:p>
        </p:txBody>
      </p:sp>
      <p:sp>
        <p:nvSpPr>
          <p:cNvPr id="7" name="TextBox 6"/>
          <p:cNvSpPr txBox="1"/>
          <p:nvPr/>
        </p:nvSpPr>
        <p:spPr>
          <a:xfrm>
            <a:off x="264748" y="970155"/>
            <a:ext cx="8502456" cy="584775"/>
          </a:xfrm>
          <a:prstGeom prst="rect">
            <a:avLst/>
          </a:prstGeom>
          <a:noFill/>
        </p:spPr>
        <p:txBody>
          <a:bodyPr wrap="none" rtlCol="0">
            <a:spAutoFit/>
          </a:bodyPr>
          <a:lstStyle/>
          <a:p>
            <a:pPr marL="285750" lvl="0" indent="-285750">
              <a:buFont typeface="Arial" panose="020B0604020202020204" pitchFamily="34" charset="0"/>
              <a:buChar char="•"/>
            </a:pPr>
            <a:r>
              <a:rPr lang="hu-HU" sz="1600" dirty="0" smtClean="0">
                <a:solidFill>
                  <a:srgbClr val="000000"/>
                </a:solidFill>
              </a:rPr>
              <a:t>The new secondary register set is </a:t>
            </a:r>
            <a:r>
              <a:rPr lang="en-US" sz="1600" dirty="0" smtClean="0">
                <a:solidFill>
                  <a:srgbClr val="0070C0"/>
                </a:solidFill>
              </a:rPr>
              <a:t>32 </a:t>
            </a:r>
            <a:r>
              <a:rPr lang="hu-HU" sz="1600" dirty="0" smtClean="0">
                <a:solidFill>
                  <a:srgbClr val="0070C0"/>
                </a:solidFill>
              </a:rPr>
              <a:t>x </a:t>
            </a:r>
            <a:r>
              <a:rPr lang="en-US" sz="1600" dirty="0" smtClean="0">
                <a:solidFill>
                  <a:srgbClr val="0070C0"/>
                </a:solidFill>
              </a:rPr>
              <a:t>32-bit </a:t>
            </a:r>
            <a:r>
              <a:rPr lang="hu-HU" sz="1600" dirty="0" smtClean="0">
                <a:solidFill>
                  <a:srgbClr val="0070C0"/>
                </a:solidFill>
              </a:rPr>
              <a:t>or 16x64-bit wide </a:t>
            </a:r>
            <a:r>
              <a:rPr lang="hu-HU" sz="1600" dirty="0" smtClean="0"/>
              <a:t>and </a:t>
            </a:r>
            <a:r>
              <a:rPr lang="hu-HU" sz="1600" dirty="0" smtClean="0">
                <a:solidFill>
                  <a:srgbClr val="000000"/>
                </a:solidFill>
              </a:rPr>
              <a:t>is</a:t>
            </a:r>
          </a:p>
          <a:p>
            <a:pPr lvl="0"/>
            <a:r>
              <a:rPr lang="hu-HU" sz="1600" dirty="0">
                <a:solidFill>
                  <a:srgbClr val="000000"/>
                </a:solidFill>
              </a:rPr>
              <a:t> </a:t>
            </a:r>
            <a:r>
              <a:rPr lang="hu-HU" sz="1600" dirty="0" smtClean="0">
                <a:solidFill>
                  <a:srgbClr val="000000"/>
                </a:solidFill>
              </a:rPr>
              <a:t>    </a:t>
            </a:r>
            <a:r>
              <a:rPr lang="en-US" sz="1600" dirty="0" smtClean="0">
                <a:solidFill>
                  <a:srgbClr val="000000"/>
                </a:solidFill>
              </a:rPr>
              <a:t> </a:t>
            </a:r>
            <a:r>
              <a:rPr lang="hu-HU" sz="1600" dirty="0" smtClean="0">
                <a:solidFill>
                  <a:srgbClr val="000000"/>
                </a:solidFill>
              </a:rPr>
              <a:t>organized as </a:t>
            </a:r>
            <a:r>
              <a:rPr lang="en-US" sz="1600" dirty="0" smtClean="0">
                <a:solidFill>
                  <a:srgbClr val="FF0000"/>
                </a:solidFill>
              </a:rPr>
              <a:t>four </a:t>
            </a:r>
            <a:r>
              <a:rPr lang="en-US" sz="1600" dirty="0">
                <a:solidFill>
                  <a:srgbClr val="FF0000"/>
                </a:solidFill>
              </a:rPr>
              <a:t>register banks</a:t>
            </a:r>
            <a:r>
              <a:rPr lang="en-US" sz="1600" dirty="0">
                <a:solidFill>
                  <a:srgbClr val="000000"/>
                </a:solidFill>
              </a:rPr>
              <a:t>, </a:t>
            </a:r>
            <a:r>
              <a:rPr lang="hu-HU" sz="1600" dirty="0" smtClean="0">
                <a:solidFill>
                  <a:srgbClr val="000000"/>
                </a:solidFill>
              </a:rPr>
              <a:t>each including 8 registers, </a:t>
            </a:r>
            <a:r>
              <a:rPr lang="en-US" sz="1600" dirty="0" smtClean="0">
                <a:solidFill>
                  <a:srgbClr val="000000"/>
                </a:solidFill>
              </a:rPr>
              <a:t>as </a:t>
            </a:r>
            <a:r>
              <a:rPr lang="en-US" sz="1600" dirty="0">
                <a:solidFill>
                  <a:srgbClr val="000000"/>
                </a:solidFill>
              </a:rPr>
              <a:t>seen below. </a:t>
            </a:r>
            <a:endParaRPr lang="hu-HU" dirty="0"/>
          </a:p>
        </p:txBody>
      </p:sp>
    </p:spTree>
    <p:extLst>
      <p:ext uri="{BB962C8B-B14F-4D97-AF65-F5344CB8AC3E}">
        <p14:creationId xmlns:p14="http://schemas.microsoft.com/office/powerpoint/2010/main" val="706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(3)</a:t>
            </a:r>
            <a:endParaRPr lang="en-US" dirty="0">
              <a:solidFill>
                <a:srgbClr val="FFFFFF"/>
              </a:solidFill>
            </a:endParaRPr>
          </a:p>
        </p:txBody>
      </p:sp>
      <p:sp>
        <p:nvSpPr>
          <p:cNvPr id="3" name="TextBox 2"/>
          <p:cNvSpPr txBox="1"/>
          <p:nvPr/>
        </p:nvSpPr>
        <p:spPr>
          <a:xfrm>
            <a:off x="268463" y="970155"/>
            <a:ext cx="8910196" cy="2811026"/>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FF0000"/>
                </a:solidFill>
              </a:rPr>
              <a:t>first bank </a:t>
            </a:r>
            <a:r>
              <a:rPr lang="en-US" sz="1600" dirty="0" smtClean="0">
                <a:solidFill>
                  <a:srgbClr val="000000"/>
                </a:solidFill>
              </a:rPr>
              <a:t>is used to hold </a:t>
            </a:r>
            <a:r>
              <a:rPr lang="en-US" sz="1600" dirty="0" smtClean="0">
                <a:solidFill>
                  <a:srgbClr val="0070C0"/>
                </a:solidFill>
              </a:rPr>
              <a:t>scalar operands</a:t>
            </a:r>
            <a:r>
              <a:rPr lang="en-US" sz="1600" dirty="0" smtClean="0">
                <a:solidFill>
                  <a:srgbClr val="000000"/>
                </a:solidFill>
              </a:rPr>
              <a:t> whereas to </a:t>
            </a:r>
            <a:r>
              <a:rPr lang="en-US" sz="1600" dirty="0" smtClean="0">
                <a:solidFill>
                  <a:srgbClr val="FF0000"/>
                </a:solidFill>
              </a:rPr>
              <a:t>remaining three banks</a:t>
            </a:r>
          </a:p>
          <a:p>
            <a:pPr>
              <a:spcAft>
                <a:spcPts val="400"/>
              </a:spcAft>
            </a:pPr>
            <a:r>
              <a:rPr lang="en-US" sz="1600" dirty="0">
                <a:solidFill>
                  <a:srgbClr val="0070C0"/>
                </a:solidFill>
              </a:rPr>
              <a:t> </a:t>
            </a:r>
            <a:r>
              <a:rPr lang="en-US" sz="1600" dirty="0" smtClean="0">
                <a:solidFill>
                  <a:srgbClr val="0070C0"/>
                </a:solidFill>
              </a:rPr>
              <a:t>     vector operands.</a:t>
            </a:r>
          </a:p>
          <a:p>
            <a:pPr marL="285750" indent="-285750">
              <a:spcAft>
                <a:spcPts val="400"/>
              </a:spcAft>
              <a:buClr>
                <a:schemeClr val="tx1"/>
              </a:buClr>
              <a:buFont typeface="Arial" panose="020B0604020202020204" pitchFamily="34" charset="0"/>
              <a:buChar char="•"/>
            </a:pPr>
            <a:r>
              <a:rPr lang="hu-HU" sz="1600" dirty="0" smtClean="0">
                <a:solidFill>
                  <a:srgbClr val="0070C0"/>
                </a:solidFill>
              </a:rPr>
              <a:t>FP </a:t>
            </a:r>
            <a:r>
              <a:rPr lang="en-US" sz="1600" dirty="0" smtClean="0">
                <a:solidFill>
                  <a:srgbClr val="0070C0"/>
                </a:solidFill>
              </a:rPr>
              <a:t>vector operand</a:t>
            </a:r>
            <a:r>
              <a:rPr lang="hu-HU" sz="1600" dirty="0" smtClean="0">
                <a:solidFill>
                  <a:srgbClr val="0070C0"/>
                </a:solidFill>
              </a:rPr>
              <a:t>s</a:t>
            </a:r>
            <a:r>
              <a:rPr lang="en-US" sz="1600" dirty="0" smtClean="0">
                <a:solidFill>
                  <a:srgbClr val="0070C0"/>
                </a:solidFill>
              </a:rPr>
              <a:t> </a:t>
            </a:r>
            <a:r>
              <a:rPr lang="en-US" sz="1600" dirty="0" smtClean="0">
                <a:solidFill>
                  <a:srgbClr val="000000"/>
                </a:solidFill>
              </a:rPr>
              <a:t>may refer to </a:t>
            </a:r>
            <a:r>
              <a:rPr lang="en-US" sz="1600" dirty="0" smtClean="0">
                <a:solidFill>
                  <a:srgbClr val="0070C0"/>
                </a:solidFill>
              </a:rPr>
              <a:t>2</a:t>
            </a:r>
            <a:r>
              <a:rPr lang="hu-HU" sz="1600" dirty="0" smtClean="0">
                <a:solidFill>
                  <a:srgbClr val="0070C0"/>
                </a:solidFill>
              </a:rPr>
              <a:t> to </a:t>
            </a:r>
            <a:r>
              <a:rPr lang="en-US" sz="1600" dirty="0" smtClean="0">
                <a:solidFill>
                  <a:srgbClr val="0070C0"/>
                </a:solidFill>
              </a:rPr>
              <a:t>8 registers </a:t>
            </a:r>
            <a:r>
              <a:rPr lang="en-US" sz="1600" dirty="0" smtClean="0">
                <a:solidFill>
                  <a:srgbClr val="000000"/>
                </a:solidFill>
              </a:rPr>
              <a:t>from the same bank.</a:t>
            </a:r>
          </a:p>
          <a:p>
            <a:pPr marL="285750" indent="-285750">
              <a:spcAft>
                <a:spcPts val="400"/>
              </a:spcAft>
              <a:buFont typeface="Arial" panose="020B0604020202020204" pitchFamily="34" charset="0"/>
              <a:buChar char="•"/>
            </a:pPr>
            <a:r>
              <a:rPr lang="en-US" sz="1600" dirty="0" smtClean="0">
                <a:solidFill>
                  <a:srgbClr val="000000"/>
                </a:solidFill>
              </a:rPr>
              <a:t>The </a:t>
            </a:r>
            <a:r>
              <a:rPr lang="en-US" sz="1600" dirty="0" smtClean="0">
                <a:solidFill>
                  <a:srgbClr val="0070C0"/>
                </a:solidFill>
              </a:rPr>
              <a:t>vector length </a:t>
            </a:r>
            <a:r>
              <a:rPr lang="en-US" sz="1600" dirty="0" smtClean="0">
                <a:solidFill>
                  <a:srgbClr val="000000"/>
                </a:solidFill>
              </a:rPr>
              <a:t>is given </a:t>
            </a:r>
            <a:r>
              <a:rPr lang="en-US" sz="1600" dirty="0" smtClean="0">
                <a:solidFill>
                  <a:srgbClr val="0070C0"/>
                </a:solidFill>
              </a:rPr>
              <a:t>in a specific field of a control register</a:t>
            </a:r>
            <a:r>
              <a:rPr lang="en-US" sz="1600" dirty="0" smtClean="0">
                <a:solidFill>
                  <a:srgbClr val="000000"/>
                </a:solidFill>
              </a:rPr>
              <a:t>. </a:t>
            </a:r>
          </a:p>
          <a:p>
            <a:pPr marL="285750" indent="-285750">
              <a:buFont typeface="Arial" panose="020B0604020202020204" pitchFamily="34" charset="0"/>
              <a:buChar char="•"/>
            </a:pPr>
            <a:r>
              <a:rPr lang="en-US" sz="1600" dirty="0" smtClean="0">
                <a:solidFill>
                  <a:srgbClr val="000000"/>
                </a:solidFill>
              </a:rPr>
              <a:t>The </a:t>
            </a:r>
            <a:r>
              <a:rPr lang="en-US" sz="1600" dirty="0" smtClean="0">
                <a:solidFill>
                  <a:srgbClr val="0070C0"/>
                </a:solidFill>
              </a:rPr>
              <a:t>register numbers </a:t>
            </a:r>
            <a:r>
              <a:rPr lang="en-US" sz="1600" dirty="0" smtClean="0">
                <a:solidFill>
                  <a:srgbClr val="000000"/>
                </a:solidFill>
              </a:rPr>
              <a:t>given </a:t>
            </a:r>
            <a:r>
              <a:rPr lang="en-US" sz="1600" dirty="0" smtClean="0">
                <a:solidFill>
                  <a:srgbClr val="0070C0"/>
                </a:solidFill>
              </a:rPr>
              <a:t>in the instruction specify the first registers </a:t>
            </a:r>
            <a:r>
              <a:rPr lang="en-US" sz="1600" dirty="0" smtClean="0">
                <a:solidFill>
                  <a:srgbClr val="000000"/>
                </a:solidFill>
              </a:rPr>
              <a:t>that  </a:t>
            </a:r>
          </a:p>
          <a:p>
            <a:pPr>
              <a:spcAft>
                <a:spcPts val="400"/>
              </a:spcAft>
            </a:pPr>
            <a:r>
              <a:rPr lang="en-US" sz="1600" dirty="0" smtClean="0">
                <a:solidFill>
                  <a:srgbClr val="000000"/>
                </a:solidFill>
              </a:rPr>
              <a:t>      contain the first operands and specify the first destination register.</a:t>
            </a:r>
          </a:p>
          <a:p>
            <a:r>
              <a:rPr lang="en-US" sz="1600" dirty="0" smtClean="0">
                <a:solidFill>
                  <a:srgbClr val="000000"/>
                </a:solidFill>
              </a:rPr>
              <a:t>    Each successive element of the vector is taken by incrementing appropriately the</a:t>
            </a:r>
          </a:p>
          <a:p>
            <a:pPr>
              <a:spcAft>
                <a:spcPts val="400"/>
              </a:spcAft>
            </a:pPr>
            <a:r>
              <a:rPr lang="en-US" sz="1600" dirty="0">
                <a:solidFill>
                  <a:srgbClr val="000000"/>
                </a:solidFill>
              </a:rPr>
              <a:t> </a:t>
            </a:r>
            <a:r>
              <a:rPr lang="en-US" sz="1600" dirty="0" smtClean="0">
                <a:solidFill>
                  <a:srgbClr val="000000"/>
                </a:solidFill>
              </a:rPr>
              <a:t>     register numbers. </a:t>
            </a:r>
          </a:p>
          <a:p>
            <a:pPr marL="285750" indent="-285750">
              <a:buFont typeface="Arial" panose="020B0604020202020204" pitchFamily="34" charset="0"/>
              <a:buChar char="•"/>
            </a:pPr>
            <a:r>
              <a:rPr lang="en-US" sz="1600" dirty="0" smtClean="0">
                <a:solidFill>
                  <a:srgbClr val="000000"/>
                </a:solidFill>
              </a:rPr>
              <a:t>The peculiarity of the VFP extension is that </a:t>
            </a:r>
            <a:r>
              <a:rPr lang="en-US" sz="1600" dirty="0" smtClean="0">
                <a:solidFill>
                  <a:srgbClr val="0070C0"/>
                </a:solidFill>
              </a:rPr>
              <a:t>the elements of the vector are</a:t>
            </a:r>
          </a:p>
          <a:p>
            <a:r>
              <a:rPr lang="en-US" sz="1600" dirty="0" smtClean="0">
                <a:solidFill>
                  <a:srgbClr val="0070C0"/>
                </a:solidFill>
              </a:rPr>
              <a:t>      processed sequentially </a:t>
            </a:r>
            <a:r>
              <a:rPr lang="en-US" sz="1600" dirty="0" smtClean="0">
                <a:solidFill>
                  <a:srgbClr val="000000"/>
                </a:solidFill>
              </a:rPr>
              <a:t>rather than parallel as for usual SIMD execution.</a:t>
            </a:r>
            <a:endParaRPr lang="en-US" sz="1600" dirty="0">
              <a:solidFill>
                <a:srgbClr val="000000"/>
              </a:solidFill>
            </a:endParaRPr>
          </a:p>
        </p:txBody>
      </p:sp>
      <p:sp>
        <p:nvSpPr>
          <p:cNvPr id="5" name="TextBox 4"/>
          <p:cNvSpPr txBox="1"/>
          <p:nvPr/>
        </p:nvSpPr>
        <p:spPr>
          <a:xfrm>
            <a:off x="72591" y="505414"/>
            <a:ext cx="3943708" cy="369332"/>
          </a:xfrm>
          <a:prstGeom prst="rect">
            <a:avLst/>
          </a:prstGeom>
          <a:noFill/>
        </p:spPr>
        <p:txBody>
          <a:bodyPr wrap="none" rtlCol="0">
            <a:spAutoFit/>
          </a:bodyPr>
          <a:lstStyle/>
          <a:p>
            <a:r>
              <a:rPr lang="hu-HU" dirty="0" smtClean="0">
                <a:solidFill>
                  <a:srgbClr val="2D2D8A"/>
                </a:solidFill>
              </a:rPr>
              <a:t>Use of the </a:t>
            </a:r>
            <a:r>
              <a:rPr lang="en-US" dirty="0" smtClean="0">
                <a:solidFill>
                  <a:srgbClr val="2D2D8A"/>
                </a:solidFill>
              </a:rPr>
              <a:t>FP </a:t>
            </a:r>
            <a:r>
              <a:rPr lang="hu-HU" dirty="0" smtClean="0">
                <a:solidFill>
                  <a:srgbClr val="2D2D8A"/>
                </a:solidFill>
              </a:rPr>
              <a:t>register set</a:t>
            </a:r>
            <a:r>
              <a:rPr lang="en-US" dirty="0" smtClean="0">
                <a:solidFill>
                  <a:srgbClr val="2D2D8A"/>
                </a:solidFill>
              </a:rPr>
              <a:t> </a:t>
            </a:r>
            <a:r>
              <a:rPr lang="en-US" dirty="0" smtClean="0"/>
              <a:t>[</a:t>
            </a:r>
            <a:r>
              <a:rPr lang="hu-HU" dirty="0" smtClean="0"/>
              <a:t>65</a:t>
            </a:r>
            <a:r>
              <a:rPr lang="en-US" dirty="0" smtClean="0"/>
              <a:t>] </a:t>
            </a:r>
            <a:endParaRPr lang="en-US" dirty="0">
              <a:solidFill>
                <a:srgbClr val="2D2D8A"/>
              </a:solidFill>
            </a:endParaRPr>
          </a:p>
        </p:txBody>
      </p:sp>
    </p:spTree>
    <p:extLst>
      <p:ext uri="{BB962C8B-B14F-4D97-AF65-F5344CB8AC3E}">
        <p14:creationId xmlns:p14="http://schemas.microsoft.com/office/powerpoint/2010/main" val="303370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2.2.3.2 The VFPv1/v2 extensions</a:t>
            </a:r>
            <a:r>
              <a:rPr lang="hu-HU" dirty="0">
                <a:solidFill>
                  <a:srgbClr val="FFFFFF"/>
                </a:solidFill>
              </a:rPr>
              <a:t> (4)</a:t>
            </a:r>
          </a:p>
        </p:txBody>
      </p:sp>
      <p:grpSp>
        <p:nvGrpSpPr>
          <p:cNvPr id="7" name="Group 6"/>
          <p:cNvGrpSpPr/>
          <p:nvPr/>
        </p:nvGrpSpPr>
        <p:grpSpPr>
          <a:xfrm>
            <a:off x="803443" y="1078107"/>
            <a:ext cx="7413962" cy="3975393"/>
            <a:chOff x="803443" y="1583795"/>
            <a:chExt cx="7413962" cy="3975393"/>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53" t="21177" r="5001" b="14353"/>
            <a:stretch/>
          </p:blipFill>
          <p:spPr bwMode="auto">
            <a:xfrm>
              <a:off x="803443" y="1583795"/>
              <a:ext cx="7413962" cy="397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2861810" y="2978950"/>
              <a:ext cx="4860540" cy="1755195"/>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0066" y="506357"/>
            <a:ext cx="7502695" cy="369332"/>
          </a:xfrm>
          <a:prstGeom prst="rect">
            <a:avLst/>
          </a:prstGeom>
          <a:noFill/>
        </p:spPr>
        <p:txBody>
          <a:bodyPr wrap="none" rtlCol="0">
            <a:spAutoFit/>
          </a:bodyPr>
          <a:lstStyle/>
          <a:p>
            <a:r>
              <a:rPr lang="hu-HU" dirty="0" smtClean="0">
                <a:solidFill>
                  <a:schemeClr val="accent6"/>
                </a:solidFill>
              </a:rPr>
              <a:t>Example: Serially processed 5-element vector operation </a:t>
            </a:r>
            <a:r>
              <a:rPr lang="hu-HU" dirty="0" smtClean="0"/>
              <a:t>[65] </a:t>
            </a:r>
            <a:endParaRPr lang="hu-HU" dirty="0"/>
          </a:p>
        </p:txBody>
      </p:sp>
      <p:sp>
        <p:nvSpPr>
          <p:cNvPr id="6" name="TextBox 5"/>
          <p:cNvSpPr txBox="1"/>
          <p:nvPr/>
        </p:nvSpPr>
        <p:spPr>
          <a:xfrm>
            <a:off x="335397" y="5218567"/>
            <a:ext cx="8917123" cy="882293"/>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t>In the example the </a:t>
            </a:r>
            <a:r>
              <a:rPr lang="hu-HU" sz="1600" dirty="0" smtClean="0">
                <a:solidFill>
                  <a:srgbClr val="0070C0"/>
                </a:solidFill>
              </a:rPr>
              <a:t>input operands </a:t>
            </a:r>
            <a:r>
              <a:rPr lang="hu-HU" sz="1600" dirty="0" smtClean="0"/>
              <a:t>are taken from the registers s10...s14 and</a:t>
            </a:r>
          </a:p>
          <a:p>
            <a:pPr>
              <a:spcAft>
                <a:spcPts val="400"/>
              </a:spcAft>
            </a:pPr>
            <a:r>
              <a:rPr lang="hu-HU" sz="1600" dirty="0"/>
              <a:t> </a:t>
            </a:r>
            <a:r>
              <a:rPr lang="hu-HU" sz="1600" dirty="0" smtClean="0"/>
              <a:t>     s18...s22, and the </a:t>
            </a:r>
            <a:r>
              <a:rPr lang="hu-HU" sz="1600" dirty="0" smtClean="0">
                <a:solidFill>
                  <a:srgbClr val="0070C0"/>
                </a:solidFill>
              </a:rPr>
              <a:t>result</a:t>
            </a:r>
            <a:r>
              <a:rPr lang="hu-HU" sz="1600" dirty="0" smtClean="0"/>
              <a:t> is written into the registers s26...s30.</a:t>
            </a:r>
          </a:p>
          <a:p>
            <a:pPr marL="285750" indent="-285750">
              <a:buFont typeface="Arial" panose="020B0604020202020204" pitchFamily="34" charset="0"/>
              <a:buChar char="•"/>
            </a:pPr>
            <a:r>
              <a:rPr lang="hu-HU" sz="1600" dirty="0" smtClean="0"/>
              <a:t>The </a:t>
            </a:r>
            <a:r>
              <a:rPr lang="hu-HU" sz="1600" dirty="0" smtClean="0">
                <a:solidFill>
                  <a:srgbClr val="FF0000"/>
                </a:solidFill>
              </a:rPr>
              <a:t>execution is sequential </a:t>
            </a:r>
            <a:r>
              <a:rPr lang="hu-HU" sz="1600" dirty="0" smtClean="0"/>
              <a:t>(like a hardware implemented subroutine). </a:t>
            </a:r>
            <a:endParaRPr lang="hu-HU" sz="1600" dirty="0"/>
          </a:p>
        </p:txBody>
      </p:sp>
    </p:spTree>
    <p:extLst>
      <p:ext uri="{BB962C8B-B14F-4D97-AF65-F5344CB8AC3E}">
        <p14:creationId xmlns:p14="http://schemas.microsoft.com/office/powerpoint/2010/main" val="1441596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(1)</a:t>
            </a:r>
            <a:endParaRPr lang="en-US" dirty="0">
              <a:solidFill>
                <a:srgbClr val="FFFFFF"/>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096702"/>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411760" y="1085296"/>
            <a:ext cx="3240000" cy="4500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74752" y="505308"/>
            <a:ext cx="4370107" cy="369332"/>
          </a:xfrm>
          <a:prstGeom prst="rect">
            <a:avLst/>
          </a:prstGeom>
          <a:noFill/>
        </p:spPr>
        <p:txBody>
          <a:bodyPr wrap="none" rtlCol="0">
            <a:spAutoFit/>
          </a:bodyPr>
          <a:lstStyle/>
          <a:p>
            <a:r>
              <a:rPr lang="hu-HU" dirty="0" smtClean="0">
                <a:solidFill>
                  <a:schemeClr val="accent6"/>
                </a:solidFill>
              </a:rPr>
              <a:t>2.2.3.3 The VFPv3/v4 extensions -1</a:t>
            </a:r>
            <a:endParaRPr lang="en-US" dirty="0"/>
          </a:p>
        </p:txBody>
      </p:sp>
      <p:sp>
        <p:nvSpPr>
          <p:cNvPr id="48" name="Rounded Rectangle 47"/>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1" name="TextBox 50"/>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2" name="TextBox 51"/>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3" name="TextBox 52"/>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4" name="TextBox 53"/>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30775055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(2)</a:t>
            </a:r>
            <a:endParaRPr lang="en-US" dirty="0">
              <a:solidFill>
                <a:srgbClr val="FFFFFF"/>
              </a:solidFill>
            </a:endParaRPr>
          </a:p>
        </p:txBody>
      </p:sp>
      <p:sp>
        <p:nvSpPr>
          <p:cNvPr id="3" name="TextBox 2"/>
          <p:cNvSpPr txBox="1"/>
          <p:nvPr/>
        </p:nvSpPr>
        <p:spPr>
          <a:xfrm>
            <a:off x="74716" y="504257"/>
            <a:ext cx="4447051" cy="369332"/>
          </a:xfrm>
          <a:prstGeom prst="rect">
            <a:avLst/>
          </a:prstGeom>
          <a:noFill/>
        </p:spPr>
        <p:txBody>
          <a:bodyPr wrap="none" rtlCol="0">
            <a:spAutoFit/>
          </a:bodyPr>
          <a:lstStyle/>
          <a:p>
            <a:r>
              <a:rPr lang="hu-HU" dirty="0" smtClean="0">
                <a:solidFill>
                  <a:schemeClr val="accent6"/>
                </a:solidFill>
              </a:rPr>
              <a:t>The VFPv3 and VFPv4 extensions -2</a:t>
            </a:r>
            <a:endParaRPr lang="en-US" dirty="0">
              <a:solidFill>
                <a:schemeClr val="accent6"/>
              </a:solidFill>
            </a:endParaRPr>
          </a:p>
        </p:txBody>
      </p:sp>
      <p:sp>
        <p:nvSpPr>
          <p:cNvPr id="5" name="TextBox 4"/>
          <p:cNvSpPr txBox="1"/>
          <p:nvPr/>
        </p:nvSpPr>
        <p:spPr>
          <a:xfrm>
            <a:off x="343768" y="967535"/>
            <a:ext cx="8625246" cy="830997"/>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 The underlying register set (called the </a:t>
            </a:r>
            <a:r>
              <a:rPr lang="hu-HU" sz="1600" dirty="0" smtClean="0">
                <a:solidFill>
                  <a:srgbClr val="FF0000"/>
                </a:solidFill>
              </a:rPr>
              <a:t>Advanced SIMD and FP register set</a:t>
            </a:r>
            <a:r>
              <a:rPr lang="hu-HU" sz="1600" dirty="0" smtClean="0"/>
              <a:t>) is</a:t>
            </a:r>
          </a:p>
          <a:p>
            <a:r>
              <a:rPr lang="hu-HU" sz="1600" dirty="0"/>
              <a:t> </a:t>
            </a:r>
            <a:r>
              <a:rPr lang="hu-HU" sz="1600" dirty="0" smtClean="0"/>
              <a:t>     </a:t>
            </a:r>
            <a:r>
              <a:rPr lang="hu-HU" sz="1600" dirty="0" smtClean="0">
                <a:solidFill>
                  <a:srgbClr val="0070C0"/>
                </a:solidFill>
              </a:rPr>
              <a:t>an extension of the previous FP register set </a:t>
            </a:r>
            <a:r>
              <a:rPr lang="hu-HU" sz="1600" dirty="0" smtClean="0"/>
              <a:t>and is shared by the NEON</a:t>
            </a:r>
          </a:p>
          <a:p>
            <a:r>
              <a:rPr lang="hu-HU" sz="1600" dirty="0"/>
              <a:t> </a:t>
            </a:r>
            <a:r>
              <a:rPr lang="hu-HU" sz="1600" dirty="0" smtClean="0"/>
              <a:t>     (Advanced SIMD and FP) extension. </a:t>
            </a:r>
          </a:p>
        </p:txBody>
      </p:sp>
      <p:grpSp>
        <p:nvGrpSpPr>
          <p:cNvPr id="6" name="Group 5"/>
          <p:cNvGrpSpPr/>
          <p:nvPr/>
        </p:nvGrpSpPr>
        <p:grpSpPr>
          <a:xfrm>
            <a:off x="1421970" y="2078850"/>
            <a:ext cx="6345385" cy="3078745"/>
            <a:chOff x="1511980" y="3005550"/>
            <a:chExt cx="6345385" cy="3078745"/>
          </a:xfrm>
        </p:grpSpPr>
        <p:sp>
          <p:nvSpPr>
            <p:cNvPr id="7" name="TextBox 6"/>
            <p:cNvSpPr txBox="1"/>
            <p:nvPr/>
          </p:nvSpPr>
          <p:spPr>
            <a:xfrm>
              <a:off x="1962030" y="3005550"/>
              <a:ext cx="779381" cy="276999"/>
            </a:xfrm>
            <a:prstGeom prst="rect">
              <a:avLst/>
            </a:prstGeom>
            <a:noFill/>
          </p:spPr>
          <p:txBody>
            <a:bodyPr wrap="none" rtlCol="0">
              <a:spAutoFit/>
            </a:bodyPr>
            <a:lstStyle/>
            <a:p>
              <a:r>
                <a:rPr lang="hu-HU" sz="1200" b="1" dirty="0" smtClean="0"/>
                <a:t>ARMv5</a:t>
              </a:r>
              <a:endParaRPr lang="en-US" sz="1200" b="1" dirty="0"/>
            </a:p>
          </p:txBody>
        </p:sp>
        <p:sp>
          <p:nvSpPr>
            <p:cNvPr id="8" name="TextBox 7"/>
            <p:cNvSpPr txBox="1"/>
            <p:nvPr/>
          </p:nvSpPr>
          <p:spPr>
            <a:xfrm>
              <a:off x="4616569" y="300555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9" name="Rectangle 8"/>
            <p:cNvSpPr/>
            <p:nvPr/>
          </p:nvSpPr>
          <p:spPr bwMode="auto">
            <a:xfrm>
              <a:off x="4977365" y="540041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0" name="Rectangle 9"/>
            <p:cNvSpPr/>
            <p:nvPr/>
          </p:nvSpPr>
          <p:spPr bwMode="auto">
            <a:xfrm>
              <a:off x="4977685" y="425094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1917185" y="538346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1917185" y="423399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3" name="TextBox 12"/>
            <p:cNvSpPr txBox="1"/>
            <p:nvPr/>
          </p:nvSpPr>
          <p:spPr>
            <a:xfrm>
              <a:off x="2097045" y="3967886"/>
              <a:ext cx="380232" cy="260124"/>
            </a:xfrm>
            <a:prstGeom prst="rect">
              <a:avLst/>
            </a:prstGeom>
            <a:noFill/>
          </p:spPr>
          <p:txBody>
            <a:bodyPr wrap="none" rtlCol="0">
              <a:spAutoFit/>
            </a:bodyPr>
            <a:lstStyle/>
            <a:p>
              <a:r>
                <a:rPr lang="hu-HU" sz="1200" dirty="0" smtClean="0"/>
                <a:t>32</a:t>
              </a:r>
              <a:endParaRPr lang="en-US" sz="1200" dirty="0"/>
            </a:p>
          </p:txBody>
        </p:sp>
        <p:sp>
          <p:nvSpPr>
            <p:cNvPr id="14" name="TextBox 13"/>
            <p:cNvSpPr txBox="1"/>
            <p:nvPr/>
          </p:nvSpPr>
          <p:spPr>
            <a:xfrm>
              <a:off x="2391888" y="5804926"/>
              <a:ext cx="380232" cy="260124"/>
            </a:xfrm>
            <a:prstGeom prst="rect">
              <a:avLst/>
            </a:prstGeom>
            <a:noFill/>
          </p:spPr>
          <p:txBody>
            <a:bodyPr wrap="none" rtlCol="0">
              <a:spAutoFit/>
            </a:bodyPr>
            <a:lstStyle/>
            <a:p>
              <a:r>
                <a:rPr lang="hu-HU" sz="1200" dirty="0" smtClean="0"/>
                <a:t>64</a:t>
              </a:r>
              <a:endParaRPr lang="en-US" sz="1200" dirty="0"/>
            </a:p>
          </p:txBody>
        </p:sp>
        <p:sp>
          <p:nvSpPr>
            <p:cNvPr id="15" name="TextBox 14"/>
            <p:cNvSpPr txBox="1"/>
            <p:nvPr/>
          </p:nvSpPr>
          <p:spPr>
            <a:xfrm>
              <a:off x="5542238" y="3988342"/>
              <a:ext cx="380232" cy="260124"/>
            </a:xfrm>
            <a:prstGeom prst="rect">
              <a:avLst/>
            </a:prstGeom>
            <a:noFill/>
          </p:spPr>
          <p:txBody>
            <a:bodyPr wrap="none" rtlCol="0">
              <a:spAutoFit/>
            </a:bodyPr>
            <a:lstStyle/>
            <a:p>
              <a:r>
                <a:rPr lang="hu-HU" sz="1200" dirty="0" smtClean="0"/>
                <a:t>64</a:t>
              </a:r>
              <a:endParaRPr lang="en-US" sz="1200" dirty="0"/>
            </a:p>
          </p:txBody>
        </p:sp>
        <p:sp>
          <p:nvSpPr>
            <p:cNvPr id="16" name="TextBox 15"/>
            <p:cNvSpPr txBox="1"/>
            <p:nvPr/>
          </p:nvSpPr>
          <p:spPr>
            <a:xfrm>
              <a:off x="6082298" y="5824171"/>
              <a:ext cx="478016" cy="260124"/>
            </a:xfrm>
            <a:prstGeom prst="rect">
              <a:avLst/>
            </a:prstGeom>
            <a:noFill/>
          </p:spPr>
          <p:txBody>
            <a:bodyPr wrap="none" rtlCol="0">
              <a:spAutoFit/>
            </a:bodyPr>
            <a:lstStyle/>
            <a:p>
              <a:r>
                <a:rPr lang="hu-HU" sz="1200" dirty="0" smtClean="0"/>
                <a:t>128</a:t>
              </a:r>
              <a:endParaRPr lang="en-US" sz="1200" dirty="0"/>
            </a:p>
          </p:txBody>
        </p:sp>
        <p:sp>
          <p:nvSpPr>
            <p:cNvPr id="17" name="TextBox 16"/>
            <p:cNvSpPr txBox="1"/>
            <p:nvPr/>
          </p:nvSpPr>
          <p:spPr>
            <a:xfrm>
              <a:off x="1511980" y="4487570"/>
              <a:ext cx="380232" cy="260124"/>
            </a:xfrm>
            <a:prstGeom prst="rect">
              <a:avLst/>
            </a:prstGeom>
            <a:noFill/>
          </p:spPr>
          <p:txBody>
            <a:bodyPr wrap="none" rtlCol="0">
              <a:spAutoFit/>
            </a:bodyPr>
            <a:lstStyle/>
            <a:p>
              <a:r>
                <a:rPr lang="hu-HU" sz="1200" dirty="0" smtClean="0"/>
                <a:t>32</a:t>
              </a:r>
              <a:endParaRPr lang="en-US" sz="1200" dirty="0"/>
            </a:p>
          </p:txBody>
        </p:sp>
        <p:sp>
          <p:nvSpPr>
            <p:cNvPr id="18" name="TextBox 17"/>
            <p:cNvSpPr txBox="1"/>
            <p:nvPr/>
          </p:nvSpPr>
          <p:spPr>
            <a:xfrm>
              <a:off x="4597133" y="4487570"/>
              <a:ext cx="380232" cy="260124"/>
            </a:xfrm>
            <a:prstGeom prst="rect">
              <a:avLst/>
            </a:prstGeom>
            <a:noFill/>
          </p:spPr>
          <p:txBody>
            <a:bodyPr wrap="none" rtlCol="0">
              <a:spAutoFit/>
            </a:bodyPr>
            <a:lstStyle/>
            <a:p>
              <a:r>
                <a:rPr lang="hu-HU" sz="1200" dirty="0" smtClean="0"/>
                <a:t>32</a:t>
              </a:r>
              <a:endParaRPr lang="en-US" sz="1200" dirty="0"/>
            </a:p>
          </p:txBody>
        </p:sp>
        <p:sp>
          <p:nvSpPr>
            <p:cNvPr id="19" name="TextBox 18"/>
            <p:cNvSpPr txBox="1"/>
            <p:nvPr/>
          </p:nvSpPr>
          <p:spPr>
            <a:xfrm>
              <a:off x="1531084" y="5461445"/>
              <a:ext cx="380232" cy="260124"/>
            </a:xfrm>
            <a:prstGeom prst="rect">
              <a:avLst/>
            </a:prstGeom>
            <a:noFill/>
          </p:spPr>
          <p:txBody>
            <a:bodyPr wrap="none" rtlCol="0">
              <a:spAutoFit/>
            </a:bodyPr>
            <a:lstStyle/>
            <a:p>
              <a:r>
                <a:rPr lang="hu-HU" sz="1200" dirty="0" smtClean="0"/>
                <a:t>16</a:t>
              </a:r>
              <a:endParaRPr lang="en-US" sz="1200" dirty="0"/>
            </a:p>
          </p:txBody>
        </p:sp>
        <p:sp>
          <p:nvSpPr>
            <p:cNvPr id="20" name="TextBox 19"/>
            <p:cNvSpPr txBox="1"/>
            <p:nvPr/>
          </p:nvSpPr>
          <p:spPr>
            <a:xfrm>
              <a:off x="4597133" y="5443801"/>
              <a:ext cx="380232" cy="260124"/>
            </a:xfrm>
            <a:prstGeom prst="rect">
              <a:avLst/>
            </a:prstGeom>
            <a:noFill/>
          </p:spPr>
          <p:txBody>
            <a:bodyPr wrap="none" rtlCol="0">
              <a:spAutoFit/>
            </a:bodyPr>
            <a:lstStyle/>
            <a:p>
              <a:r>
                <a:rPr lang="hu-HU" sz="1200" dirty="0" smtClean="0"/>
                <a:t>16</a:t>
              </a:r>
              <a:endParaRPr lang="en-US" sz="1200" dirty="0"/>
            </a:p>
          </p:txBody>
        </p:sp>
        <p:sp>
          <p:nvSpPr>
            <p:cNvPr id="21" name="TextBox 20"/>
            <p:cNvSpPr txBox="1"/>
            <p:nvPr/>
          </p:nvSpPr>
          <p:spPr>
            <a:xfrm>
              <a:off x="2097045" y="5087620"/>
              <a:ext cx="343364" cy="260124"/>
            </a:xfrm>
            <a:prstGeom prst="rect">
              <a:avLst/>
            </a:prstGeom>
            <a:noFill/>
          </p:spPr>
          <p:txBody>
            <a:bodyPr wrap="none" rtlCol="0">
              <a:spAutoFit/>
            </a:bodyPr>
            <a:lstStyle/>
            <a:p>
              <a:r>
                <a:rPr lang="hu-HU" sz="1200" dirty="0" smtClean="0"/>
                <a:t>or</a:t>
              </a:r>
              <a:endParaRPr lang="en-US" sz="1200" dirty="0"/>
            </a:p>
          </p:txBody>
        </p:sp>
        <p:sp>
          <p:nvSpPr>
            <p:cNvPr id="22" name="TextBox 21"/>
            <p:cNvSpPr txBox="1"/>
            <p:nvPr/>
          </p:nvSpPr>
          <p:spPr>
            <a:xfrm>
              <a:off x="5534101" y="5045356"/>
              <a:ext cx="343364" cy="260124"/>
            </a:xfrm>
            <a:prstGeom prst="rect">
              <a:avLst/>
            </a:prstGeom>
            <a:noFill/>
          </p:spPr>
          <p:txBody>
            <a:bodyPr wrap="none" rtlCol="0">
              <a:spAutoFit/>
            </a:bodyPr>
            <a:lstStyle/>
            <a:p>
              <a:r>
                <a:rPr lang="hu-HU" sz="1200" dirty="0" smtClean="0"/>
                <a:t>or</a:t>
              </a:r>
              <a:endParaRPr lang="en-US" sz="1200" dirty="0"/>
            </a:p>
          </p:txBody>
        </p:sp>
        <p:sp>
          <p:nvSpPr>
            <p:cNvPr id="23" name="TextBox 22"/>
            <p:cNvSpPr txBox="1"/>
            <p:nvPr/>
          </p:nvSpPr>
          <p:spPr>
            <a:xfrm>
              <a:off x="1601990" y="347618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24" name="TextBox 23"/>
            <p:cNvSpPr txBox="1"/>
            <p:nvPr/>
          </p:nvSpPr>
          <p:spPr>
            <a:xfrm>
              <a:off x="4693028" y="347301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grpSp>
      <p:sp>
        <p:nvSpPr>
          <p:cNvPr id="25" name="TextBox 24"/>
          <p:cNvSpPr txBox="1"/>
          <p:nvPr/>
        </p:nvSpPr>
        <p:spPr>
          <a:xfrm>
            <a:off x="881590" y="5319210"/>
            <a:ext cx="6992235" cy="338554"/>
          </a:xfrm>
          <a:prstGeom prst="rect">
            <a:avLst/>
          </a:prstGeom>
          <a:noFill/>
        </p:spPr>
        <p:txBody>
          <a:bodyPr wrap="none" rtlCol="0">
            <a:spAutoFit/>
          </a:bodyPr>
          <a:lstStyle/>
          <a:p>
            <a:r>
              <a:rPr lang="hu-HU" sz="1600" dirty="0" smtClean="0"/>
              <a:t>Figure: Extension of the secondary register set in the ARMv7 ISA </a:t>
            </a:r>
            <a:endParaRPr lang="en-US" sz="1600" dirty="0"/>
          </a:p>
        </p:txBody>
      </p:sp>
      <p:sp>
        <p:nvSpPr>
          <p:cNvPr id="26" name="Right Arrow 25"/>
          <p:cNvSpPr/>
          <p:nvPr/>
        </p:nvSpPr>
        <p:spPr bwMode="auto">
          <a:xfrm>
            <a:off x="3639917" y="4160920"/>
            <a:ext cx="540060" cy="144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pic>
        <p:nvPicPr>
          <p:cNvPr id="29" name="Picture 28"/>
          <p:cNvPicPr>
            <a:picLocks noChangeAspect="1"/>
          </p:cNvPicPr>
          <p:nvPr/>
        </p:nvPicPr>
        <p:blipFill>
          <a:blip r:embed="rId2"/>
          <a:stretch>
            <a:fillRect/>
          </a:stretch>
        </p:blipFill>
        <p:spPr>
          <a:xfrm>
            <a:off x="476545" y="5992645"/>
            <a:ext cx="8535140" cy="676715"/>
          </a:xfrm>
          <a:prstGeom prst="rect">
            <a:avLst/>
          </a:prstGeom>
        </p:spPr>
      </p:pic>
    </p:spTree>
    <p:extLst>
      <p:ext uri="{BB962C8B-B14F-4D97-AF65-F5344CB8AC3E}">
        <p14:creationId xmlns:p14="http://schemas.microsoft.com/office/powerpoint/2010/main" val="3926033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5859" y="1010170"/>
            <a:ext cx="7416204" cy="4680520"/>
          </a:xfrm>
          <a:prstGeom prst="rect">
            <a:avLst/>
          </a:prstGeom>
        </p:spPr>
      </p:pic>
      <p:sp>
        <p:nvSpPr>
          <p:cNvPr id="5" name="TextBox 4"/>
          <p:cNvSpPr txBox="1"/>
          <p:nvPr/>
        </p:nvSpPr>
        <p:spPr>
          <a:xfrm>
            <a:off x="72634" y="507277"/>
            <a:ext cx="3483646" cy="369332"/>
          </a:xfrm>
          <a:prstGeom prst="rect">
            <a:avLst/>
          </a:prstGeom>
          <a:noFill/>
        </p:spPr>
        <p:txBody>
          <a:bodyPr wrap="none" rtlCol="0">
            <a:spAutoFit/>
          </a:bodyPr>
          <a:lstStyle/>
          <a:p>
            <a:r>
              <a:rPr lang="en-US" dirty="0" err="1" smtClean="0">
                <a:solidFill>
                  <a:schemeClr val="accent6"/>
                </a:solidFill>
              </a:rPr>
              <a:t>ARM's</a:t>
            </a:r>
            <a:r>
              <a:rPr lang="en-US" dirty="0" smtClean="0">
                <a:solidFill>
                  <a:schemeClr val="accent6"/>
                </a:solidFill>
              </a:rPr>
              <a:t> business model [117]</a:t>
            </a:r>
            <a:endParaRPr lang="en-US" dirty="0">
              <a:solidFill>
                <a:schemeClr val="accent6"/>
              </a:solidFill>
            </a:endParaRPr>
          </a:p>
        </p:txBody>
      </p:sp>
      <p:sp>
        <p:nvSpPr>
          <p:cNvPr id="6" name="Title 1"/>
          <p:cNvSpPr>
            <a:spLocks noGrp="1"/>
          </p:cNvSpPr>
          <p:nvPr>
            <p:ph type="title"/>
          </p:nvPr>
        </p:nvSpPr>
        <p:spPr>
          <a:xfrm>
            <a:off x="0" y="-70756"/>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smtClean="0">
                <a:solidFill>
                  <a:srgbClr val="FFFFFF"/>
                </a:solidFill>
              </a:rPr>
              <a:t>(</a:t>
            </a:r>
            <a:r>
              <a:rPr lang="en-US" dirty="0" smtClean="0">
                <a:solidFill>
                  <a:srgbClr val="FFFFFF"/>
                </a:solidFill>
              </a:rPr>
              <a:t>3</a:t>
            </a:r>
            <a:r>
              <a:rPr lang="hu-HU"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654734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(3)</a:t>
            </a:r>
            <a:endParaRPr lang="en-US" dirty="0">
              <a:solidFill>
                <a:srgbClr val="FFFFFF"/>
              </a:solidFill>
            </a:endParaRPr>
          </a:p>
        </p:txBody>
      </p:sp>
      <p:sp>
        <p:nvSpPr>
          <p:cNvPr id="5" name="Rectangle 4"/>
          <p:cNvSpPr/>
          <p:nvPr/>
        </p:nvSpPr>
        <p:spPr>
          <a:xfrm>
            <a:off x="70930" y="506081"/>
            <a:ext cx="4512774" cy="369332"/>
          </a:xfrm>
          <a:prstGeom prst="rect">
            <a:avLst/>
          </a:prstGeom>
        </p:spPr>
        <p:txBody>
          <a:bodyPr wrap="none">
            <a:spAutoFit/>
          </a:bodyPr>
          <a:lstStyle/>
          <a:p>
            <a:pPr lvl="0"/>
            <a:r>
              <a:rPr lang="hu-HU" dirty="0">
                <a:solidFill>
                  <a:srgbClr val="2D2D8A"/>
                </a:solidFill>
              </a:rPr>
              <a:t>The VFPv3 and VFPv4 extensions </a:t>
            </a:r>
            <a:r>
              <a:rPr lang="hu-HU" dirty="0" smtClean="0">
                <a:solidFill>
                  <a:srgbClr val="2D2D8A"/>
                </a:solidFill>
              </a:rPr>
              <a:t>-3</a:t>
            </a:r>
            <a:endParaRPr lang="en-US" dirty="0">
              <a:solidFill>
                <a:srgbClr val="2D2D8A"/>
              </a:solidFill>
            </a:endParaRPr>
          </a:p>
        </p:txBody>
      </p:sp>
      <p:sp>
        <p:nvSpPr>
          <p:cNvPr id="6" name="TextBox 5"/>
          <p:cNvSpPr txBox="1"/>
          <p:nvPr/>
        </p:nvSpPr>
        <p:spPr>
          <a:xfrm>
            <a:off x="260390" y="953725"/>
            <a:ext cx="8800422" cy="907941"/>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The VFPv3/v4 extensions support basically the same operations as the previous </a:t>
            </a:r>
          </a:p>
          <a:p>
            <a:pPr>
              <a:spcAft>
                <a:spcPts val="600"/>
              </a:spcAft>
            </a:pPr>
            <a:r>
              <a:rPr lang="hu-HU" sz="1600" dirty="0"/>
              <a:t> </a:t>
            </a:r>
            <a:r>
              <a:rPr lang="hu-HU" sz="1600" dirty="0" smtClean="0"/>
              <a:t>     VFPv2 extension.</a:t>
            </a:r>
          </a:p>
          <a:p>
            <a:pPr marL="285750" indent="-285750">
              <a:buFont typeface="Arial" panose="020B0604020202020204" pitchFamily="34" charset="0"/>
              <a:buChar char="•"/>
            </a:pPr>
            <a:r>
              <a:rPr lang="hu-HU" sz="1600" dirty="0" smtClean="0"/>
              <a:t>The main enhancements of VFPv3/v4 are:</a:t>
            </a:r>
            <a:endParaRPr lang="en-US" sz="1600" dirty="0"/>
          </a:p>
        </p:txBody>
      </p:sp>
      <p:sp>
        <p:nvSpPr>
          <p:cNvPr id="7" name="TextBox 6"/>
          <p:cNvSpPr txBox="1"/>
          <p:nvPr/>
        </p:nvSpPr>
        <p:spPr>
          <a:xfrm>
            <a:off x="756100" y="1880536"/>
            <a:ext cx="7855484" cy="1374735"/>
          </a:xfrm>
          <a:prstGeom prst="rect">
            <a:avLst/>
          </a:prstGeom>
          <a:noFill/>
        </p:spPr>
        <p:txBody>
          <a:bodyPr wrap="none" rtlCol="0">
            <a:spAutoFit/>
          </a:bodyPr>
          <a:lstStyle/>
          <a:p>
            <a:pPr marL="285750" indent="-285750">
              <a:buFont typeface="Arial" panose="020B0604020202020204" pitchFamily="34" charset="0"/>
              <a:buChar char="•"/>
            </a:pPr>
            <a:r>
              <a:rPr lang="hu-HU" sz="1600" dirty="0" smtClean="0"/>
              <a:t>VFPv3 support in addition FP16 (half-word FP) operations, nevertheless</a:t>
            </a:r>
          </a:p>
          <a:p>
            <a:r>
              <a:rPr lang="hu-HU" sz="1600" dirty="0"/>
              <a:t> </a:t>
            </a:r>
            <a:r>
              <a:rPr lang="hu-HU" sz="1600" dirty="0" smtClean="0"/>
              <a:t>     the supported operations are restricted only to conversions between </a:t>
            </a:r>
          </a:p>
          <a:p>
            <a:pPr>
              <a:spcAft>
                <a:spcPts val="400"/>
              </a:spcAft>
            </a:pPr>
            <a:r>
              <a:rPr lang="hu-HU" sz="1600" dirty="0" smtClean="0"/>
              <a:t>      FP16 and FP32 or FP64 data types.  </a:t>
            </a:r>
          </a:p>
          <a:p>
            <a:pPr marL="285750" indent="-285750">
              <a:buFont typeface="Arial" panose="020B0604020202020204" pitchFamily="34" charset="0"/>
              <a:buChar char="•"/>
            </a:pPr>
            <a:r>
              <a:rPr lang="hu-HU" sz="1600" dirty="0" smtClean="0"/>
              <a:t>VFPv4's main enhancement is support of FMA (Fused Multiply Add)</a:t>
            </a:r>
          </a:p>
          <a:p>
            <a:r>
              <a:rPr lang="hu-HU" sz="1600" dirty="0"/>
              <a:t> </a:t>
            </a:r>
            <a:r>
              <a:rPr lang="hu-HU" sz="1600" dirty="0" smtClean="0"/>
              <a:t>    operations.    </a:t>
            </a:r>
            <a:endParaRPr lang="en-US" sz="1600" dirty="0"/>
          </a:p>
        </p:txBody>
      </p:sp>
    </p:spTree>
    <p:extLst>
      <p:ext uri="{BB962C8B-B14F-4D97-AF65-F5344CB8AC3E}">
        <p14:creationId xmlns:p14="http://schemas.microsoft.com/office/powerpoint/2010/main" val="10354093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2.2.3.3 The VFPv3/v4 extensions </a:t>
            </a:r>
            <a:r>
              <a:rPr lang="hu-HU" dirty="0">
                <a:solidFill>
                  <a:srgbClr val="FFFFFF"/>
                </a:solidFill>
              </a:rPr>
              <a:t>(4)</a:t>
            </a:r>
          </a:p>
        </p:txBody>
      </p:sp>
      <p:sp>
        <p:nvSpPr>
          <p:cNvPr id="3" name="TextBox 2"/>
          <p:cNvSpPr txBox="1"/>
          <p:nvPr/>
        </p:nvSpPr>
        <p:spPr>
          <a:xfrm>
            <a:off x="74676" y="506361"/>
            <a:ext cx="8245334" cy="369332"/>
          </a:xfrm>
          <a:prstGeom prst="rect">
            <a:avLst/>
          </a:prstGeom>
          <a:noFill/>
        </p:spPr>
        <p:txBody>
          <a:bodyPr wrap="none" rtlCol="0">
            <a:spAutoFit/>
          </a:bodyPr>
          <a:lstStyle/>
          <a:p>
            <a:r>
              <a:rPr lang="hu-HU" dirty="0" smtClean="0">
                <a:solidFill>
                  <a:srgbClr val="2D2D8A"/>
                </a:solidFill>
              </a:rPr>
              <a:t>Contrasting main features of the VFPv1/v2 and VFPv3/v4 extensions </a:t>
            </a:r>
            <a:endParaRPr lang="en-US" dirty="0">
              <a:solidFill>
                <a:srgbClr val="2D2D8A"/>
              </a:solidFill>
            </a:endParaRPr>
          </a:p>
        </p:txBody>
      </p:sp>
      <p:sp>
        <p:nvSpPr>
          <p:cNvPr id="4" name="Text Box 4"/>
          <p:cNvSpPr txBox="1">
            <a:spLocks noChangeArrowheads="1"/>
          </p:cNvSpPr>
          <p:nvPr/>
        </p:nvSpPr>
        <p:spPr bwMode="auto">
          <a:xfrm>
            <a:off x="2407002" y="1149324"/>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smtClean="0">
                <a:solidFill>
                  <a:srgbClr val="000000"/>
                </a:solidFill>
              </a:rPr>
              <a:t>VFP </a:t>
            </a:r>
            <a:r>
              <a:rPr lang="en-US" sz="1300" b="1">
                <a:solidFill>
                  <a:srgbClr val="000000"/>
                </a:solidFill>
              </a:rPr>
              <a:t>(Vector Floating Point) </a:t>
            </a:r>
            <a:r>
              <a:rPr lang="en-US" sz="1300" b="1" smtClean="0">
                <a:solidFill>
                  <a:srgbClr val="000000"/>
                </a:solidFill>
              </a:rPr>
              <a:t>extensions</a:t>
            </a:r>
            <a:endParaRPr lang="hu-HU" sz="1300" b="1" baseline="30000">
              <a:solidFill>
                <a:srgbClr val="000000"/>
              </a:solidFill>
            </a:endParaRPr>
          </a:p>
        </p:txBody>
      </p:sp>
      <p:sp>
        <p:nvSpPr>
          <p:cNvPr id="5" name="Text Box 6"/>
          <p:cNvSpPr txBox="1">
            <a:spLocks noChangeArrowheads="1"/>
          </p:cNvSpPr>
          <p:nvPr/>
        </p:nvSpPr>
        <p:spPr bwMode="auto">
          <a:xfrm>
            <a:off x="1794686" y="1987256"/>
            <a:ext cx="11128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VFPv1/v2</a:t>
            </a:r>
            <a:endParaRPr lang="en-US" sz="1300" b="1" dirty="0">
              <a:solidFill>
                <a:srgbClr val="000000"/>
              </a:solidFill>
            </a:endParaRPr>
          </a:p>
        </p:txBody>
      </p:sp>
      <p:sp>
        <p:nvSpPr>
          <p:cNvPr id="6" name="Line 7"/>
          <p:cNvSpPr>
            <a:spLocks noChangeShapeType="1"/>
          </p:cNvSpPr>
          <p:nvPr/>
        </p:nvSpPr>
        <p:spPr bwMode="auto">
          <a:xfrm rot="-5400000" flipH="1" flipV="1">
            <a:off x="3194454" y="729957"/>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Line 8"/>
          <p:cNvSpPr>
            <a:spLocks noChangeShapeType="1"/>
          </p:cNvSpPr>
          <p:nvPr/>
        </p:nvSpPr>
        <p:spPr bwMode="auto">
          <a:xfrm rot="5400000" flipV="1">
            <a:off x="5174067" y="729956"/>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8" name="Oval 7"/>
          <p:cNvSpPr>
            <a:spLocks noChangeArrowheads="1"/>
          </p:cNvSpPr>
          <p:nvPr/>
        </p:nvSpPr>
        <p:spPr bwMode="auto">
          <a:xfrm>
            <a:off x="2324505" y="1844381"/>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Oval 8"/>
          <p:cNvSpPr>
            <a:spLocks noChangeArrowheads="1"/>
          </p:cNvSpPr>
          <p:nvPr/>
        </p:nvSpPr>
        <p:spPr bwMode="auto">
          <a:xfrm>
            <a:off x="6285317" y="1844381"/>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0" name="Text Box 5"/>
          <p:cNvSpPr txBox="1">
            <a:spLocks noChangeArrowheads="1"/>
          </p:cNvSpPr>
          <p:nvPr/>
        </p:nvSpPr>
        <p:spPr bwMode="auto">
          <a:xfrm>
            <a:off x="5758151" y="1959414"/>
            <a:ext cx="11128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hu-HU" sz="1300" b="1" dirty="0" smtClean="0">
                <a:solidFill>
                  <a:srgbClr val="000000"/>
                </a:solidFill>
              </a:rPr>
              <a:t>VFPv3/v4</a:t>
            </a:r>
            <a:endParaRPr lang="en-US" sz="1300" b="1" dirty="0">
              <a:solidFill>
                <a:srgbClr val="000000"/>
              </a:solidFill>
            </a:endParaRPr>
          </a:p>
        </p:txBody>
      </p:sp>
      <p:sp>
        <p:nvSpPr>
          <p:cNvPr id="11" name="TextBox 10"/>
          <p:cNvSpPr txBox="1"/>
          <p:nvPr/>
        </p:nvSpPr>
        <p:spPr>
          <a:xfrm>
            <a:off x="959100" y="2321806"/>
            <a:ext cx="2663037" cy="492443"/>
          </a:xfrm>
          <a:prstGeom prst="rect">
            <a:avLst/>
          </a:prstGeom>
          <a:noFill/>
        </p:spPr>
        <p:txBody>
          <a:bodyPr wrap="none" rtlCol="0">
            <a:spAutoFit/>
          </a:bodyPr>
          <a:lstStyle/>
          <a:p>
            <a:r>
              <a:rPr lang="hu-HU" sz="1300" dirty="0" smtClean="0"/>
              <a:t>Introduced in the ISA version</a:t>
            </a:r>
          </a:p>
          <a:p>
            <a:pPr algn="ctr"/>
            <a:r>
              <a:rPr lang="hu-HU" sz="1300" dirty="0" smtClean="0"/>
              <a:t> ARMv5</a:t>
            </a:r>
            <a:endParaRPr lang="hu-HU" sz="1300" dirty="0"/>
          </a:p>
        </p:txBody>
      </p:sp>
      <p:sp>
        <p:nvSpPr>
          <p:cNvPr id="12" name="TextBox 11"/>
          <p:cNvSpPr txBox="1"/>
          <p:nvPr/>
        </p:nvSpPr>
        <p:spPr>
          <a:xfrm>
            <a:off x="5054555" y="2293964"/>
            <a:ext cx="2663037" cy="492443"/>
          </a:xfrm>
          <a:prstGeom prst="rect">
            <a:avLst/>
          </a:prstGeom>
          <a:noFill/>
        </p:spPr>
        <p:txBody>
          <a:bodyPr wrap="none" rtlCol="0">
            <a:spAutoFit/>
          </a:bodyPr>
          <a:lstStyle/>
          <a:p>
            <a:r>
              <a:rPr lang="hu-HU" sz="1300" dirty="0" smtClean="0"/>
              <a:t>Introduced in the ISA version</a:t>
            </a:r>
          </a:p>
          <a:p>
            <a:pPr algn="ctr"/>
            <a:r>
              <a:rPr lang="hu-HU" sz="1300" dirty="0" smtClean="0"/>
              <a:t> ARMv6</a:t>
            </a:r>
            <a:endParaRPr lang="hu-HU" sz="1300" dirty="0"/>
          </a:p>
        </p:txBody>
      </p:sp>
      <p:sp>
        <p:nvSpPr>
          <p:cNvPr id="14" name="TextBox 13"/>
          <p:cNvSpPr txBox="1"/>
          <p:nvPr/>
        </p:nvSpPr>
        <p:spPr>
          <a:xfrm>
            <a:off x="4387222" y="2876677"/>
            <a:ext cx="4415248" cy="943848"/>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300" dirty="0">
                <a:solidFill>
                  <a:srgbClr val="0070C0"/>
                </a:solidFill>
              </a:rPr>
              <a:t>doubling the size of the </a:t>
            </a:r>
            <a:r>
              <a:rPr lang="hu-HU" sz="1300" dirty="0" smtClean="0">
                <a:solidFill>
                  <a:srgbClr val="0070C0"/>
                </a:solidFill>
              </a:rPr>
              <a:t>FP </a:t>
            </a:r>
            <a:r>
              <a:rPr lang="en-US" sz="1300" dirty="0" smtClean="0">
                <a:solidFill>
                  <a:srgbClr val="0070C0"/>
                </a:solidFill>
              </a:rPr>
              <a:t>register </a:t>
            </a:r>
            <a:r>
              <a:rPr lang="hu-HU" sz="1300" dirty="0" smtClean="0">
                <a:solidFill>
                  <a:srgbClr val="0070C0"/>
                </a:solidFill>
              </a:rPr>
              <a:t>set</a:t>
            </a:r>
            <a:r>
              <a:rPr lang="en-US" sz="1300" dirty="0" smtClean="0">
                <a:solidFill>
                  <a:srgbClr val="0070C0"/>
                </a:solidFill>
              </a:rPr>
              <a:t> to</a:t>
            </a:r>
            <a:endParaRPr lang="hu-HU" sz="1300" dirty="0" smtClean="0">
              <a:solidFill>
                <a:srgbClr val="0070C0"/>
              </a:solidFill>
            </a:endParaRPr>
          </a:p>
          <a:p>
            <a:pPr>
              <a:spcAft>
                <a:spcPts val="400"/>
              </a:spcAft>
              <a:buClr>
                <a:srgbClr val="000000"/>
              </a:buClr>
            </a:pPr>
            <a:r>
              <a:rPr lang="hu-HU" sz="1300" dirty="0">
                <a:solidFill>
                  <a:srgbClr val="0070C0"/>
                </a:solidFill>
              </a:rPr>
              <a:t> </a:t>
            </a:r>
            <a:r>
              <a:rPr lang="hu-HU" sz="1300" dirty="0" smtClean="0">
                <a:solidFill>
                  <a:srgbClr val="0070C0"/>
                </a:solidFill>
              </a:rPr>
              <a:t>     </a:t>
            </a:r>
            <a:r>
              <a:rPr lang="en-US" sz="1300" dirty="0" smtClean="0">
                <a:solidFill>
                  <a:srgbClr val="0070C0"/>
                </a:solidFill>
              </a:rPr>
              <a:t> </a:t>
            </a:r>
            <a:r>
              <a:rPr lang="en-US" sz="1300" dirty="0">
                <a:solidFill>
                  <a:srgbClr val="0070C0"/>
                </a:solidFill>
              </a:rPr>
              <a:t>32x64 </a:t>
            </a:r>
            <a:r>
              <a:rPr lang="hu-HU" sz="1300" dirty="0" smtClean="0">
                <a:solidFill>
                  <a:srgbClr val="0070C0"/>
                </a:solidFill>
              </a:rPr>
              <a:t>or 16x128 </a:t>
            </a:r>
            <a:r>
              <a:rPr lang="en-US" sz="1300" dirty="0" smtClean="0">
                <a:solidFill>
                  <a:srgbClr val="0070C0"/>
                </a:solidFill>
              </a:rPr>
              <a:t>bit </a:t>
            </a:r>
            <a:r>
              <a:rPr lang="en-US" sz="1300" dirty="0">
                <a:solidFill>
                  <a:srgbClr val="0070C0"/>
                </a:solidFill>
              </a:rPr>
              <a:t>registers, </a:t>
            </a:r>
            <a:r>
              <a:rPr lang="en-US" sz="1300" dirty="0">
                <a:solidFill>
                  <a:srgbClr val="000000"/>
                </a:solidFill>
              </a:rPr>
              <a:t>and</a:t>
            </a:r>
          </a:p>
          <a:p>
            <a:pPr marL="285750" indent="-285750">
              <a:buFont typeface="Arial" panose="020B0604020202020204" pitchFamily="34" charset="0"/>
              <a:buChar char="•"/>
            </a:pPr>
            <a:r>
              <a:rPr lang="hu-HU" sz="1300" dirty="0" smtClean="0">
                <a:solidFill>
                  <a:srgbClr val="000000"/>
                </a:solidFill>
              </a:rPr>
              <a:t>supporting oprations as in case of the previous</a:t>
            </a:r>
          </a:p>
          <a:p>
            <a:r>
              <a:rPr lang="hu-HU" sz="1300" dirty="0" smtClean="0">
                <a:solidFill>
                  <a:srgbClr val="000000"/>
                </a:solidFill>
              </a:rPr>
              <a:t>       vFPv2 version plus</a:t>
            </a:r>
            <a:endParaRPr lang="en-US" sz="1300" dirty="0"/>
          </a:p>
        </p:txBody>
      </p:sp>
      <p:sp>
        <p:nvSpPr>
          <p:cNvPr id="15" name="TextBox 14"/>
          <p:cNvSpPr txBox="1"/>
          <p:nvPr/>
        </p:nvSpPr>
        <p:spPr>
          <a:xfrm>
            <a:off x="381777" y="2904519"/>
            <a:ext cx="3231975" cy="743793"/>
          </a:xfrm>
          <a:prstGeom prst="rect">
            <a:avLst/>
          </a:prstGeom>
          <a:noFill/>
        </p:spPr>
        <p:txBody>
          <a:bodyPr wrap="none" rtlCol="0">
            <a:spAutoFit/>
          </a:bodyPr>
          <a:lstStyle/>
          <a:p>
            <a:pPr marL="285750" indent="-285750">
              <a:buFont typeface="Arial" panose="020B0604020202020204" pitchFamily="34" charset="0"/>
              <a:buChar char="•"/>
            </a:pPr>
            <a:r>
              <a:rPr lang="hu-HU" sz="1300" dirty="0" smtClean="0"/>
              <a:t>introduction of an </a:t>
            </a:r>
            <a:r>
              <a:rPr lang="hu-HU" sz="1300" dirty="0" smtClean="0">
                <a:solidFill>
                  <a:srgbClr val="0070C0"/>
                </a:solidFill>
              </a:rPr>
              <a:t>FP register set</a:t>
            </a:r>
          </a:p>
          <a:p>
            <a:pPr>
              <a:spcAft>
                <a:spcPts val="400"/>
              </a:spcAft>
            </a:pPr>
            <a:r>
              <a:rPr lang="hu-HU" sz="1300" dirty="0">
                <a:solidFill>
                  <a:srgbClr val="0070C0"/>
                </a:solidFill>
              </a:rPr>
              <a:t> </a:t>
            </a:r>
            <a:r>
              <a:rPr lang="hu-HU" sz="1300" dirty="0" smtClean="0">
                <a:solidFill>
                  <a:srgbClr val="0070C0"/>
                </a:solidFill>
              </a:rPr>
              <a:t>      </a:t>
            </a:r>
            <a:r>
              <a:rPr lang="hu-HU" sz="1300" dirty="0" smtClean="0"/>
              <a:t>(32x32 or 16x64 bit)</a:t>
            </a:r>
          </a:p>
          <a:p>
            <a:pPr marL="285750" indent="-285750">
              <a:buFont typeface="Arial" panose="020B0604020202020204" pitchFamily="34" charset="0"/>
              <a:buChar char="•"/>
            </a:pPr>
            <a:r>
              <a:rPr lang="hu-HU" sz="1300" dirty="0" smtClean="0"/>
              <a:t>supporting operations on</a:t>
            </a:r>
            <a:r>
              <a:rPr lang="hu-HU" sz="1300" dirty="0" smtClean="0">
                <a:solidFill>
                  <a:srgbClr val="0070C0"/>
                </a:solidFill>
              </a:rPr>
              <a:t>       </a:t>
            </a:r>
            <a:endParaRPr lang="en-US" sz="1300" dirty="0">
              <a:solidFill>
                <a:srgbClr val="0070C0"/>
              </a:solidFill>
            </a:endParaRPr>
          </a:p>
        </p:txBody>
      </p:sp>
      <p:sp>
        <p:nvSpPr>
          <p:cNvPr id="16" name="TextBox 15"/>
          <p:cNvSpPr txBox="1"/>
          <p:nvPr/>
        </p:nvSpPr>
        <p:spPr>
          <a:xfrm>
            <a:off x="959100" y="3618549"/>
            <a:ext cx="3230500" cy="730969"/>
          </a:xfrm>
          <a:prstGeom prst="rect">
            <a:avLst/>
          </a:prstGeom>
          <a:noFill/>
        </p:spPr>
        <p:txBody>
          <a:bodyPr wrap="none" rtlCol="0">
            <a:spAutoFit/>
          </a:bodyPr>
          <a:lstStyle/>
          <a:p>
            <a:pPr marL="285750" lvl="0" indent="-285750">
              <a:spcAft>
                <a:spcPts val="300"/>
              </a:spcAft>
              <a:buFont typeface="Arial" panose="020B0604020202020204" pitchFamily="34" charset="0"/>
              <a:buChar char="•"/>
            </a:pPr>
            <a:r>
              <a:rPr lang="hu-HU" sz="1300" dirty="0">
                <a:solidFill>
                  <a:srgbClr val="0070C0"/>
                </a:solidFill>
              </a:rPr>
              <a:t>scalar FP data </a:t>
            </a:r>
            <a:r>
              <a:rPr lang="hu-HU" sz="1300" dirty="0">
                <a:solidFill>
                  <a:srgbClr val="000000"/>
                </a:solidFill>
              </a:rPr>
              <a:t>(FP32/FP64) and</a:t>
            </a:r>
          </a:p>
          <a:p>
            <a:pPr marL="285750" lvl="0" indent="-285750">
              <a:buFont typeface="Arial" panose="020B0604020202020204" pitchFamily="34" charset="0"/>
              <a:buChar char="•"/>
            </a:pPr>
            <a:r>
              <a:rPr lang="hu-HU" sz="1300" dirty="0" smtClean="0">
                <a:solidFill>
                  <a:srgbClr val="0070C0"/>
                </a:solidFill>
              </a:rPr>
              <a:t>serially </a:t>
            </a:r>
            <a:r>
              <a:rPr lang="hu-HU" sz="1300" dirty="0">
                <a:solidFill>
                  <a:srgbClr val="0070C0"/>
                </a:solidFill>
              </a:rPr>
              <a:t>processed FP vector data</a:t>
            </a:r>
          </a:p>
          <a:p>
            <a:pPr lvl="0"/>
            <a:r>
              <a:rPr lang="hu-HU" sz="1300" dirty="0">
                <a:solidFill>
                  <a:srgbClr val="0070C0"/>
                </a:solidFill>
              </a:rPr>
              <a:t>        </a:t>
            </a:r>
            <a:r>
              <a:rPr lang="hu-HU" sz="1300" dirty="0" smtClean="0"/>
              <a:t>(up </a:t>
            </a:r>
            <a:r>
              <a:rPr lang="hu-HU" sz="1300" dirty="0"/>
              <a:t>to 8xFP32 or 4xFP64</a:t>
            </a:r>
            <a:r>
              <a:rPr lang="hu-HU" sz="1300" dirty="0" smtClean="0"/>
              <a:t>)</a:t>
            </a:r>
            <a:endParaRPr lang="en-US" dirty="0"/>
          </a:p>
        </p:txBody>
      </p:sp>
      <p:sp>
        <p:nvSpPr>
          <p:cNvPr id="17" name="TextBox 16"/>
          <p:cNvSpPr txBox="1"/>
          <p:nvPr/>
        </p:nvSpPr>
        <p:spPr>
          <a:xfrm>
            <a:off x="5035385" y="3804619"/>
            <a:ext cx="3660105" cy="1143903"/>
          </a:xfrm>
          <a:prstGeom prst="rect">
            <a:avLst/>
          </a:prstGeom>
          <a:noFill/>
        </p:spPr>
        <p:txBody>
          <a:bodyPr wrap="none" rtlCol="0">
            <a:spAutoFit/>
          </a:bodyPr>
          <a:lstStyle/>
          <a:p>
            <a:pPr marL="285750" lvl="0" indent="-285750">
              <a:buFont typeface="Arial" panose="020B0604020202020204" pitchFamily="34" charset="0"/>
              <a:buChar char="•"/>
            </a:pPr>
            <a:r>
              <a:rPr lang="hu-HU" sz="1300" dirty="0" smtClean="0">
                <a:solidFill>
                  <a:srgbClr val="000000"/>
                </a:solidFill>
              </a:rPr>
              <a:t>providing </a:t>
            </a:r>
            <a:r>
              <a:rPr lang="en-US" sz="1300" dirty="0" smtClean="0">
                <a:solidFill>
                  <a:srgbClr val="000000"/>
                </a:solidFill>
              </a:rPr>
              <a:t>instructions </a:t>
            </a:r>
            <a:r>
              <a:rPr lang="en-US" sz="1300" dirty="0">
                <a:solidFill>
                  <a:srgbClr val="000000"/>
                </a:solidFill>
              </a:rPr>
              <a:t>that perform</a:t>
            </a:r>
            <a:endParaRPr lang="hu-HU" sz="1300" dirty="0">
              <a:solidFill>
                <a:srgbClr val="000000"/>
              </a:solidFill>
            </a:endParaRPr>
          </a:p>
          <a:p>
            <a:pPr lvl="0"/>
            <a:r>
              <a:rPr lang="hu-HU" sz="1300" dirty="0">
                <a:solidFill>
                  <a:srgbClr val="000000"/>
                </a:solidFill>
              </a:rPr>
              <a:t>      </a:t>
            </a:r>
            <a:r>
              <a:rPr lang="en-US" sz="1300" dirty="0">
                <a:solidFill>
                  <a:srgbClr val="000000"/>
                </a:solidFill>
              </a:rPr>
              <a:t> </a:t>
            </a:r>
            <a:r>
              <a:rPr lang="en-US" sz="1300" dirty="0">
                <a:solidFill>
                  <a:srgbClr val="0070C0"/>
                </a:solidFill>
              </a:rPr>
              <a:t>conversions between</a:t>
            </a:r>
            <a:r>
              <a:rPr lang="hu-HU" sz="1300" dirty="0">
                <a:solidFill>
                  <a:srgbClr val="0070C0"/>
                </a:solidFill>
              </a:rPr>
              <a:t> </a:t>
            </a:r>
            <a:r>
              <a:rPr lang="en-US" sz="1300" dirty="0" smtClean="0">
                <a:solidFill>
                  <a:srgbClr val="0070C0"/>
                </a:solidFill>
              </a:rPr>
              <a:t>F</a:t>
            </a:r>
            <a:r>
              <a:rPr lang="hu-HU" sz="1300" dirty="0" smtClean="0">
                <a:solidFill>
                  <a:srgbClr val="0070C0"/>
                </a:solidFill>
              </a:rPr>
              <a:t>P16 and FP32</a:t>
            </a:r>
          </a:p>
          <a:p>
            <a:pPr lvl="0">
              <a:spcAft>
                <a:spcPts val="400"/>
              </a:spcAft>
            </a:pPr>
            <a:r>
              <a:rPr lang="hu-HU" sz="1300" dirty="0">
                <a:solidFill>
                  <a:srgbClr val="0070C0"/>
                </a:solidFill>
              </a:rPr>
              <a:t> </a:t>
            </a:r>
            <a:r>
              <a:rPr lang="hu-HU" sz="1300" dirty="0" smtClean="0">
                <a:solidFill>
                  <a:srgbClr val="0070C0"/>
                </a:solidFill>
              </a:rPr>
              <a:t>      or FP64 data (since the VFP3) </a:t>
            </a:r>
            <a:r>
              <a:rPr lang="hu-HU" sz="1300" dirty="0" smtClean="0"/>
              <a:t>and </a:t>
            </a:r>
          </a:p>
          <a:p>
            <a:pPr marL="285750" lvl="0" indent="-285750">
              <a:buFont typeface="Arial" panose="020B0604020202020204" pitchFamily="34" charset="0"/>
              <a:buChar char="•"/>
            </a:pPr>
            <a:r>
              <a:rPr lang="hu-HU" sz="1300" dirty="0" smtClean="0">
                <a:solidFill>
                  <a:srgbClr val="0070C0"/>
                </a:solidFill>
              </a:rPr>
              <a:t>additonally FMA operations (in the</a:t>
            </a:r>
          </a:p>
          <a:p>
            <a:pPr lvl="0"/>
            <a:r>
              <a:rPr lang="hu-HU" sz="1300" dirty="0" smtClean="0">
                <a:solidFill>
                  <a:srgbClr val="0070C0"/>
                </a:solidFill>
              </a:rPr>
              <a:t>        VFP4 extension).</a:t>
            </a:r>
            <a:endParaRPr lang="en-US" dirty="0"/>
          </a:p>
        </p:txBody>
      </p:sp>
    </p:spTree>
    <p:extLst>
      <p:ext uri="{BB962C8B-B14F-4D97-AF65-F5344CB8AC3E}">
        <p14:creationId xmlns:p14="http://schemas.microsoft.com/office/powerpoint/2010/main" val="6962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(1)</a:t>
            </a:r>
            <a:endParaRPr lang="en-US" dirty="0">
              <a:solidFill>
                <a:srgbClr val="FFFFFF"/>
              </a:solidFill>
            </a:endParaRPr>
          </a:p>
        </p:txBody>
      </p:sp>
      <p:sp>
        <p:nvSpPr>
          <p:cNvPr id="4" name="Rounded Rectangle 3"/>
          <p:cNvSpPr/>
          <p:nvPr/>
        </p:nvSpPr>
        <p:spPr bwMode="auto">
          <a:xfrm>
            <a:off x="26495" y="4284916"/>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704764"/>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720001"/>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71799"/>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71799"/>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763947"/>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540582"/>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946147"/>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158043"/>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940842"/>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304624"/>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707222"/>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251520" y="1161096"/>
            <a:ext cx="8685965" cy="3085714"/>
            <a:chOff x="251520" y="948951"/>
            <a:chExt cx="8685965"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57485"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314571"/>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2411760" y="1149690"/>
            <a:ext cx="3240000" cy="313522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9" name="TextBox 48"/>
          <p:cNvSpPr txBox="1"/>
          <p:nvPr/>
        </p:nvSpPr>
        <p:spPr>
          <a:xfrm>
            <a:off x="73667" y="505489"/>
            <a:ext cx="5431615" cy="369332"/>
          </a:xfrm>
          <a:prstGeom prst="rect">
            <a:avLst/>
          </a:prstGeom>
          <a:noFill/>
        </p:spPr>
        <p:txBody>
          <a:bodyPr wrap="none" rtlCol="0">
            <a:spAutoFit/>
          </a:bodyPr>
          <a:lstStyle/>
          <a:p>
            <a:r>
              <a:rPr lang="hu-HU" dirty="0" smtClean="0">
                <a:solidFill>
                  <a:schemeClr val="accent6"/>
                </a:solidFill>
              </a:rPr>
              <a:t>2.2.3.4 Advanced SIMD (NEON) extension -1</a:t>
            </a:r>
            <a:endParaRPr lang="en-US" dirty="0"/>
          </a:p>
        </p:txBody>
      </p:sp>
      <p:sp>
        <p:nvSpPr>
          <p:cNvPr id="48" name="Rounded Rectangle 47"/>
          <p:cNvSpPr/>
          <p:nvPr/>
        </p:nvSpPr>
        <p:spPr bwMode="auto">
          <a:xfrm>
            <a:off x="1931620" y="5682571"/>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Rounded Rectangle 49"/>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2" name="TextBox 51"/>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3" name="TextBox 52"/>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4" name="TextBox 5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5" name="TextBox 5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7058401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729" y="505573"/>
            <a:ext cx="7576433" cy="369332"/>
          </a:xfrm>
          <a:prstGeom prst="rect">
            <a:avLst/>
          </a:prstGeom>
          <a:noFill/>
        </p:spPr>
        <p:txBody>
          <a:bodyPr wrap="none" rtlCol="0">
            <a:spAutoFit/>
          </a:bodyPr>
          <a:lstStyle/>
          <a:p>
            <a:r>
              <a:rPr lang="hu-HU" dirty="0" smtClean="0">
                <a:solidFill>
                  <a:srgbClr val="2D2D8A"/>
                </a:solidFill>
              </a:rPr>
              <a:t>2.2.3.4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a:t>
            </a:r>
            <a:r>
              <a:rPr lang="hu-HU" dirty="0" smtClean="0">
                <a:solidFill>
                  <a:srgbClr val="000000"/>
                </a:solidFill>
              </a:rPr>
              <a:t>-1</a:t>
            </a:r>
            <a:endParaRPr lang="en-US" dirty="0">
              <a:solidFill>
                <a:srgbClr val="000000"/>
              </a:solidFill>
            </a:endParaRPr>
          </a:p>
        </p:txBody>
      </p:sp>
      <p:sp>
        <p:nvSpPr>
          <p:cNvPr id="6" name="TextBox 5"/>
          <p:cNvSpPr txBox="1"/>
          <p:nvPr/>
        </p:nvSpPr>
        <p:spPr>
          <a:xfrm>
            <a:off x="354354" y="979169"/>
            <a:ext cx="8678401" cy="98488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smtClean="0">
                <a:solidFill>
                  <a:srgbClr val="000000"/>
                </a:solidFill>
              </a:rPr>
              <a:t>NEON </a:t>
            </a:r>
            <a:r>
              <a:rPr lang="hu-HU" sz="1600" dirty="0" smtClean="0">
                <a:solidFill>
                  <a:srgbClr val="0070C0"/>
                </a:solidFill>
              </a:rPr>
              <a:t>shares its register set with the VFPv3/v4 </a:t>
            </a:r>
            <a:r>
              <a:rPr lang="hu-HU" sz="1600" dirty="0" smtClean="0">
                <a:solidFill>
                  <a:srgbClr val="000000"/>
                </a:solidFill>
              </a:rPr>
              <a:t>extension.</a:t>
            </a:r>
          </a:p>
          <a:p>
            <a:pPr marL="285750" indent="-285750">
              <a:spcAft>
                <a:spcPts val="600"/>
              </a:spcAft>
              <a:buFont typeface="Arial" panose="020B0604020202020204" pitchFamily="34" charset="0"/>
              <a:buChar char="•"/>
            </a:pPr>
            <a:r>
              <a:rPr lang="hu-HU" sz="1600" dirty="0" smtClean="0">
                <a:solidFill>
                  <a:srgbClr val="000000"/>
                </a:solidFill>
              </a:rPr>
              <a:t>The shared register set is called the </a:t>
            </a:r>
            <a:r>
              <a:rPr lang="hu-HU" sz="1600" dirty="0" smtClean="0">
                <a:solidFill>
                  <a:srgbClr val="FF0000"/>
                </a:solidFill>
              </a:rPr>
              <a:t>Advanced SIMD  and FP register set</a:t>
            </a:r>
            <a:r>
              <a:rPr lang="hu-HU" sz="1600" dirty="0" smtClean="0">
                <a:solidFill>
                  <a:srgbClr val="000000"/>
                </a:solidFill>
              </a:rPr>
              <a:t>. </a:t>
            </a:r>
          </a:p>
          <a:p>
            <a:pPr>
              <a:spcAft>
                <a:spcPts val="600"/>
              </a:spcAft>
            </a:pPr>
            <a:r>
              <a:rPr lang="hu-HU" sz="1600" dirty="0" smtClean="0">
                <a:solidFill>
                  <a:srgbClr val="000000"/>
                </a:solidFill>
              </a:rPr>
              <a:t>    It is an extension of the previous FP register set, as shown in the Figure below.</a:t>
            </a:r>
          </a:p>
        </p:txBody>
      </p:sp>
      <p:sp>
        <p:nvSpPr>
          <p:cNvPr id="9"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(2)</a:t>
            </a:r>
            <a:endParaRPr lang="en-US" dirty="0">
              <a:solidFill>
                <a:srgbClr val="FFFFFF"/>
              </a:solidFill>
            </a:endParaRPr>
          </a:p>
        </p:txBody>
      </p:sp>
      <p:grpSp>
        <p:nvGrpSpPr>
          <p:cNvPr id="2" name="Group 1"/>
          <p:cNvGrpSpPr/>
          <p:nvPr/>
        </p:nvGrpSpPr>
        <p:grpSpPr>
          <a:xfrm>
            <a:off x="1421970" y="2235494"/>
            <a:ext cx="6345385" cy="3078745"/>
            <a:chOff x="1511980" y="3005550"/>
            <a:chExt cx="6345385" cy="3078745"/>
          </a:xfrm>
        </p:grpSpPr>
        <p:sp>
          <p:nvSpPr>
            <p:cNvPr id="7" name="TextBox 6"/>
            <p:cNvSpPr txBox="1"/>
            <p:nvPr/>
          </p:nvSpPr>
          <p:spPr>
            <a:xfrm>
              <a:off x="1962030" y="3005550"/>
              <a:ext cx="779381" cy="276999"/>
            </a:xfrm>
            <a:prstGeom prst="rect">
              <a:avLst/>
            </a:prstGeom>
            <a:noFill/>
          </p:spPr>
          <p:txBody>
            <a:bodyPr wrap="none" rtlCol="0">
              <a:spAutoFit/>
            </a:bodyPr>
            <a:lstStyle/>
            <a:p>
              <a:r>
                <a:rPr lang="hu-HU" sz="1200" b="1" dirty="0" smtClean="0"/>
                <a:t>ARMv5</a:t>
              </a:r>
              <a:endParaRPr lang="en-US" sz="1200" b="1" dirty="0"/>
            </a:p>
          </p:txBody>
        </p:sp>
        <p:sp>
          <p:nvSpPr>
            <p:cNvPr id="8" name="TextBox 7"/>
            <p:cNvSpPr txBox="1"/>
            <p:nvPr/>
          </p:nvSpPr>
          <p:spPr>
            <a:xfrm>
              <a:off x="4616569" y="300555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10" name="Rectangle 9"/>
            <p:cNvSpPr/>
            <p:nvPr/>
          </p:nvSpPr>
          <p:spPr bwMode="auto">
            <a:xfrm>
              <a:off x="4977365" y="540041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4977685" y="425094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Rectangle 11"/>
            <p:cNvSpPr/>
            <p:nvPr/>
          </p:nvSpPr>
          <p:spPr bwMode="auto">
            <a:xfrm>
              <a:off x="1917185" y="538346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Rectangle 12"/>
            <p:cNvSpPr/>
            <p:nvPr/>
          </p:nvSpPr>
          <p:spPr bwMode="auto">
            <a:xfrm>
              <a:off x="1917185" y="423399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14" name="TextBox 13"/>
            <p:cNvSpPr txBox="1"/>
            <p:nvPr/>
          </p:nvSpPr>
          <p:spPr>
            <a:xfrm>
              <a:off x="2097045" y="3967886"/>
              <a:ext cx="380232" cy="260124"/>
            </a:xfrm>
            <a:prstGeom prst="rect">
              <a:avLst/>
            </a:prstGeom>
            <a:noFill/>
          </p:spPr>
          <p:txBody>
            <a:bodyPr wrap="none" rtlCol="0">
              <a:spAutoFit/>
            </a:bodyPr>
            <a:lstStyle/>
            <a:p>
              <a:r>
                <a:rPr lang="hu-HU" sz="1200" dirty="0" smtClean="0"/>
                <a:t>32</a:t>
              </a:r>
              <a:endParaRPr lang="en-US" sz="1200" dirty="0"/>
            </a:p>
          </p:txBody>
        </p:sp>
        <p:sp>
          <p:nvSpPr>
            <p:cNvPr id="15" name="TextBox 14"/>
            <p:cNvSpPr txBox="1"/>
            <p:nvPr/>
          </p:nvSpPr>
          <p:spPr>
            <a:xfrm>
              <a:off x="2391888" y="5804926"/>
              <a:ext cx="380232" cy="260124"/>
            </a:xfrm>
            <a:prstGeom prst="rect">
              <a:avLst/>
            </a:prstGeom>
            <a:noFill/>
          </p:spPr>
          <p:txBody>
            <a:bodyPr wrap="none" rtlCol="0">
              <a:spAutoFit/>
            </a:bodyPr>
            <a:lstStyle/>
            <a:p>
              <a:r>
                <a:rPr lang="hu-HU" sz="1200" dirty="0" smtClean="0"/>
                <a:t>64</a:t>
              </a:r>
              <a:endParaRPr lang="en-US" sz="1200" dirty="0"/>
            </a:p>
          </p:txBody>
        </p:sp>
        <p:sp>
          <p:nvSpPr>
            <p:cNvPr id="16" name="TextBox 15"/>
            <p:cNvSpPr txBox="1"/>
            <p:nvPr/>
          </p:nvSpPr>
          <p:spPr>
            <a:xfrm>
              <a:off x="5542238" y="3988342"/>
              <a:ext cx="380232" cy="260124"/>
            </a:xfrm>
            <a:prstGeom prst="rect">
              <a:avLst/>
            </a:prstGeom>
            <a:noFill/>
          </p:spPr>
          <p:txBody>
            <a:bodyPr wrap="none" rtlCol="0">
              <a:spAutoFit/>
            </a:bodyPr>
            <a:lstStyle/>
            <a:p>
              <a:r>
                <a:rPr lang="hu-HU" sz="1200" dirty="0" smtClean="0"/>
                <a:t>64</a:t>
              </a:r>
              <a:endParaRPr lang="en-US" sz="1200" dirty="0"/>
            </a:p>
          </p:txBody>
        </p:sp>
        <p:sp>
          <p:nvSpPr>
            <p:cNvPr id="17" name="TextBox 16"/>
            <p:cNvSpPr txBox="1"/>
            <p:nvPr/>
          </p:nvSpPr>
          <p:spPr>
            <a:xfrm>
              <a:off x="6082298" y="5824171"/>
              <a:ext cx="478016" cy="260124"/>
            </a:xfrm>
            <a:prstGeom prst="rect">
              <a:avLst/>
            </a:prstGeom>
            <a:noFill/>
          </p:spPr>
          <p:txBody>
            <a:bodyPr wrap="none" rtlCol="0">
              <a:spAutoFit/>
            </a:bodyPr>
            <a:lstStyle/>
            <a:p>
              <a:r>
                <a:rPr lang="hu-HU" sz="1200" dirty="0" smtClean="0"/>
                <a:t>128</a:t>
              </a:r>
              <a:endParaRPr lang="en-US" sz="1200" dirty="0"/>
            </a:p>
          </p:txBody>
        </p:sp>
        <p:sp>
          <p:nvSpPr>
            <p:cNvPr id="18" name="TextBox 17"/>
            <p:cNvSpPr txBox="1"/>
            <p:nvPr/>
          </p:nvSpPr>
          <p:spPr>
            <a:xfrm>
              <a:off x="1511980" y="4487570"/>
              <a:ext cx="380232" cy="260124"/>
            </a:xfrm>
            <a:prstGeom prst="rect">
              <a:avLst/>
            </a:prstGeom>
            <a:noFill/>
          </p:spPr>
          <p:txBody>
            <a:bodyPr wrap="none" rtlCol="0">
              <a:spAutoFit/>
            </a:bodyPr>
            <a:lstStyle/>
            <a:p>
              <a:r>
                <a:rPr lang="hu-HU" sz="1200" dirty="0" smtClean="0"/>
                <a:t>32</a:t>
              </a:r>
              <a:endParaRPr lang="en-US" sz="1200" dirty="0"/>
            </a:p>
          </p:txBody>
        </p:sp>
        <p:sp>
          <p:nvSpPr>
            <p:cNvPr id="19" name="TextBox 18"/>
            <p:cNvSpPr txBox="1"/>
            <p:nvPr/>
          </p:nvSpPr>
          <p:spPr>
            <a:xfrm>
              <a:off x="4597133" y="4487570"/>
              <a:ext cx="380232" cy="260124"/>
            </a:xfrm>
            <a:prstGeom prst="rect">
              <a:avLst/>
            </a:prstGeom>
            <a:noFill/>
          </p:spPr>
          <p:txBody>
            <a:bodyPr wrap="none" rtlCol="0">
              <a:spAutoFit/>
            </a:bodyPr>
            <a:lstStyle/>
            <a:p>
              <a:r>
                <a:rPr lang="hu-HU" sz="1200" dirty="0" smtClean="0"/>
                <a:t>32</a:t>
              </a:r>
              <a:endParaRPr lang="en-US" sz="1200" dirty="0"/>
            </a:p>
          </p:txBody>
        </p:sp>
        <p:sp>
          <p:nvSpPr>
            <p:cNvPr id="20" name="TextBox 19"/>
            <p:cNvSpPr txBox="1"/>
            <p:nvPr/>
          </p:nvSpPr>
          <p:spPr>
            <a:xfrm>
              <a:off x="1531084" y="5461445"/>
              <a:ext cx="380232" cy="260124"/>
            </a:xfrm>
            <a:prstGeom prst="rect">
              <a:avLst/>
            </a:prstGeom>
            <a:noFill/>
          </p:spPr>
          <p:txBody>
            <a:bodyPr wrap="none" rtlCol="0">
              <a:spAutoFit/>
            </a:bodyPr>
            <a:lstStyle/>
            <a:p>
              <a:r>
                <a:rPr lang="hu-HU" sz="1200" dirty="0" smtClean="0"/>
                <a:t>16</a:t>
              </a:r>
              <a:endParaRPr lang="en-US" sz="1200" dirty="0"/>
            </a:p>
          </p:txBody>
        </p:sp>
        <p:sp>
          <p:nvSpPr>
            <p:cNvPr id="21" name="TextBox 20"/>
            <p:cNvSpPr txBox="1"/>
            <p:nvPr/>
          </p:nvSpPr>
          <p:spPr>
            <a:xfrm>
              <a:off x="4597133" y="5443801"/>
              <a:ext cx="380232" cy="260124"/>
            </a:xfrm>
            <a:prstGeom prst="rect">
              <a:avLst/>
            </a:prstGeom>
            <a:noFill/>
          </p:spPr>
          <p:txBody>
            <a:bodyPr wrap="none" rtlCol="0">
              <a:spAutoFit/>
            </a:bodyPr>
            <a:lstStyle/>
            <a:p>
              <a:r>
                <a:rPr lang="hu-HU" sz="1200" dirty="0" smtClean="0"/>
                <a:t>16</a:t>
              </a:r>
              <a:endParaRPr lang="en-US" sz="1200" dirty="0"/>
            </a:p>
          </p:txBody>
        </p:sp>
        <p:sp>
          <p:nvSpPr>
            <p:cNvPr id="22" name="TextBox 21"/>
            <p:cNvSpPr txBox="1"/>
            <p:nvPr/>
          </p:nvSpPr>
          <p:spPr>
            <a:xfrm>
              <a:off x="2097045" y="5087620"/>
              <a:ext cx="343364" cy="260124"/>
            </a:xfrm>
            <a:prstGeom prst="rect">
              <a:avLst/>
            </a:prstGeom>
            <a:noFill/>
          </p:spPr>
          <p:txBody>
            <a:bodyPr wrap="none" rtlCol="0">
              <a:spAutoFit/>
            </a:bodyPr>
            <a:lstStyle/>
            <a:p>
              <a:r>
                <a:rPr lang="hu-HU" sz="1200" dirty="0" smtClean="0"/>
                <a:t>or</a:t>
              </a:r>
              <a:endParaRPr lang="en-US" sz="1200" dirty="0"/>
            </a:p>
          </p:txBody>
        </p:sp>
        <p:sp>
          <p:nvSpPr>
            <p:cNvPr id="23" name="TextBox 22"/>
            <p:cNvSpPr txBox="1"/>
            <p:nvPr/>
          </p:nvSpPr>
          <p:spPr>
            <a:xfrm>
              <a:off x="5534101" y="5045356"/>
              <a:ext cx="343364" cy="260124"/>
            </a:xfrm>
            <a:prstGeom prst="rect">
              <a:avLst/>
            </a:prstGeom>
            <a:noFill/>
          </p:spPr>
          <p:txBody>
            <a:bodyPr wrap="none" rtlCol="0">
              <a:spAutoFit/>
            </a:bodyPr>
            <a:lstStyle/>
            <a:p>
              <a:r>
                <a:rPr lang="hu-HU" sz="1200" dirty="0" smtClean="0"/>
                <a:t>or</a:t>
              </a:r>
              <a:endParaRPr lang="en-US" sz="1200" dirty="0"/>
            </a:p>
          </p:txBody>
        </p:sp>
        <p:sp>
          <p:nvSpPr>
            <p:cNvPr id="24" name="TextBox 23"/>
            <p:cNvSpPr txBox="1"/>
            <p:nvPr/>
          </p:nvSpPr>
          <p:spPr>
            <a:xfrm>
              <a:off x="1601990" y="347618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25" name="TextBox 24"/>
            <p:cNvSpPr txBox="1"/>
            <p:nvPr/>
          </p:nvSpPr>
          <p:spPr>
            <a:xfrm>
              <a:off x="4693028" y="347301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grpSp>
      <p:sp>
        <p:nvSpPr>
          <p:cNvPr id="3" name="TextBox 2"/>
          <p:cNvSpPr txBox="1"/>
          <p:nvPr/>
        </p:nvSpPr>
        <p:spPr>
          <a:xfrm>
            <a:off x="881590" y="5475711"/>
            <a:ext cx="6992235" cy="338554"/>
          </a:xfrm>
          <a:prstGeom prst="rect">
            <a:avLst/>
          </a:prstGeom>
          <a:noFill/>
        </p:spPr>
        <p:txBody>
          <a:bodyPr wrap="none" rtlCol="0">
            <a:spAutoFit/>
          </a:bodyPr>
          <a:lstStyle/>
          <a:p>
            <a:r>
              <a:rPr lang="hu-HU" sz="1600" dirty="0" smtClean="0"/>
              <a:t>Figure: Extension of the secondary register set in the ARMv7 ISA </a:t>
            </a:r>
            <a:endParaRPr lang="en-US" sz="1600" dirty="0"/>
          </a:p>
        </p:txBody>
      </p:sp>
      <p:sp>
        <p:nvSpPr>
          <p:cNvPr id="4" name="Right Arrow 3"/>
          <p:cNvSpPr/>
          <p:nvPr/>
        </p:nvSpPr>
        <p:spPr bwMode="auto">
          <a:xfrm>
            <a:off x="3639917" y="4317564"/>
            <a:ext cx="540060" cy="144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13143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(3)</a:t>
            </a:r>
            <a:endParaRPr lang="en-US" dirty="0">
              <a:solidFill>
                <a:srgbClr val="FFFFFF"/>
              </a:solidFill>
            </a:endParaRPr>
          </a:p>
        </p:txBody>
      </p:sp>
      <p:sp>
        <p:nvSpPr>
          <p:cNvPr id="3" name="TextBox 2"/>
          <p:cNvSpPr txBox="1"/>
          <p:nvPr/>
        </p:nvSpPr>
        <p:spPr>
          <a:xfrm>
            <a:off x="335455" y="986782"/>
            <a:ext cx="8462188" cy="830997"/>
          </a:xfrm>
          <a:prstGeom prst="rect">
            <a:avLst/>
          </a:prstGeom>
          <a:noFill/>
        </p:spPr>
        <p:txBody>
          <a:bodyPr wrap="none" rtlCol="0">
            <a:spAutoFit/>
          </a:bodyPr>
          <a:lstStyle/>
          <a:p>
            <a:pPr marL="285750" lvl="0" indent="-285750">
              <a:buFont typeface="Arial" panose="020B0604020202020204" pitchFamily="34" charset="0"/>
              <a:buChar char="•"/>
            </a:pPr>
            <a:r>
              <a:rPr lang="hu-HU" sz="1600" dirty="0" smtClean="0">
                <a:solidFill>
                  <a:srgbClr val="000000"/>
                </a:solidFill>
              </a:rPr>
              <a:t>NEON</a:t>
            </a:r>
            <a:r>
              <a:rPr lang="en-US" sz="1600" dirty="0" smtClean="0">
                <a:solidFill>
                  <a:srgbClr val="000000"/>
                </a:solidFill>
              </a:rPr>
              <a:t> </a:t>
            </a:r>
            <a:r>
              <a:rPr lang="en-US" sz="1600" dirty="0">
                <a:solidFill>
                  <a:srgbClr val="000000"/>
                </a:solidFill>
              </a:rPr>
              <a:t>is intended to accelerate multimedia and signal</a:t>
            </a:r>
            <a:r>
              <a:rPr lang="hu-HU" sz="1600" dirty="0">
                <a:solidFill>
                  <a:srgbClr val="000000"/>
                </a:solidFill>
              </a:rPr>
              <a:t> </a:t>
            </a:r>
            <a:r>
              <a:rPr lang="en-US" sz="1600" dirty="0">
                <a:solidFill>
                  <a:srgbClr val="000000"/>
                </a:solidFill>
              </a:rPr>
              <a:t>processing algorithms</a:t>
            </a:r>
            <a:endParaRPr lang="hu-HU" sz="1600" dirty="0">
              <a:solidFill>
                <a:srgbClr val="000000"/>
              </a:solidFill>
            </a:endParaRPr>
          </a:p>
          <a:p>
            <a:pPr lvl="0"/>
            <a:r>
              <a:rPr lang="hu-HU" sz="1600" dirty="0">
                <a:solidFill>
                  <a:srgbClr val="000000"/>
                </a:solidFill>
              </a:rPr>
              <a:t>     </a:t>
            </a:r>
            <a:r>
              <a:rPr lang="en-US" sz="1600" dirty="0">
                <a:solidFill>
                  <a:srgbClr val="000000"/>
                </a:solidFill>
              </a:rPr>
              <a:t> such as video </a:t>
            </a:r>
            <a:r>
              <a:rPr lang="en-US" sz="1600" dirty="0" err="1">
                <a:solidFill>
                  <a:srgbClr val="000000"/>
                </a:solidFill>
              </a:rPr>
              <a:t>encode</a:t>
            </a:r>
            <a:r>
              <a:rPr lang="en-US" sz="1600" dirty="0">
                <a:solidFill>
                  <a:srgbClr val="000000"/>
                </a:solidFill>
              </a:rPr>
              <a:t>/decode, 2D/3D graphics, gaming,</a:t>
            </a:r>
            <a:r>
              <a:rPr lang="hu-HU" sz="1600" dirty="0">
                <a:solidFill>
                  <a:srgbClr val="000000"/>
                </a:solidFill>
              </a:rPr>
              <a:t> </a:t>
            </a:r>
            <a:r>
              <a:rPr lang="en-US" sz="1600" dirty="0">
                <a:solidFill>
                  <a:srgbClr val="000000"/>
                </a:solidFill>
              </a:rPr>
              <a:t>speech or image</a:t>
            </a:r>
            <a:endParaRPr lang="hu-HU" sz="1600" dirty="0">
              <a:solidFill>
                <a:srgbClr val="000000"/>
              </a:solidFill>
            </a:endParaRPr>
          </a:p>
          <a:p>
            <a:pPr lvl="0"/>
            <a:r>
              <a:rPr lang="hu-HU" sz="1600" dirty="0">
                <a:solidFill>
                  <a:srgbClr val="000000"/>
                </a:solidFill>
              </a:rPr>
              <a:t>     </a:t>
            </a:r>
            <a:r>
              <a:rPr lang="en-US" sz="1600" dirty="0">
                <a:solidFill>
                  <a:srgbClr val="000000"/>
                </a:solidFill>
              </a:rPr>
              <a:t> processing</a:t>
            </a:r>
            <a:r>
              <a:rPr lang="en-US" sz="1600" dirty="0" smtClean="0">
                <a:solidFill>
                  <a:srgbClr val="000000"/>
                </a:solidFill>
              </a:rPr>
              <a:t>.</a:t>
            </a:r>
            <a:endParaRPr lang="en-US" dirty="0"/>
          </a:p>
        </p:txBody>
      </p:sp>
      <p:sp>
        <p:nvSpPr>
          <p:cNvPr id="4" name="TextBox 3"/>
          <p:cNvSpPr txBox="1"/>
          <p:nvPr/>
        </p:nvSpPr>
        <p:spPr>
          <a:xfrm>
            <a:off x="73728" y="505570"/>
            <a:ext cx="8309006" cy="369332"/>
          </a:xfrm>
          <a:prstGeom prst="rect">
            <a:avLst/>
          </a:prstGeom>
          <a:noFill/>
        </p:spPr>
        <p:txBody>
          <a:bodyPr wrap="none" rtlCol="0">
            <a:spAutoFit/>
          </a:bodyPr>
          <a:lstStyle/>
          <a:p>
            <a:r>
              <a:rPr lang="hu-HU" dirty="0" smtClean="0">
                <a:solidFill>
                  <a:srgbClr val="2D2D8A"/>
                </a:solidFill>
              </a:rPr>
              <a:t>2.2.3.4 </a:t>
            </a:r>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a:t>
            </a:r>
            <a:r>
              <a:rPr lang="en-US" dirty="0" smtClean="0">
                <a:solidFill>
                  <a:srgbClr val="000000"/>
                </a:solidFill>
              </a:rPr>
              <a:t>[</a:t>
            </a:r>
            <a:r>
              <a:rPr lang="hu-HU" dirty="0" smtClean="0">
                <a:solidFill>
                  <a:srgbClr val="000000"/>
                </a:solidFill>
              </a:rPr>
              <a:t>11</a:t>
            </a:r>
            <a:r>
              <a:rPr lang="en-US" dirty="0" smtClean="0">
                <a:solidFill>
                  <a:srgbClr val="000000"/>
                </a:solidFill>
              </a:rPr>
              <a:t>]</a:t>
            </a:r>
            <a:r>
              <a:rPr lang="hu-HU" dirty="0" smtClean="0">
                <a:solidFill>
                  <a:srgbClr val="000000"/>
                </a:solidFill>
              </a:rPr>
              <a:t> -2</a:t>
            </a:r>
            <a:endParaRPr lang="en-US" dirty="0">
              <a:solidFill>
                <a:srgbClr val="000000"/>
              </a:solidFill>
            </a:endParaRPr>
          </a:p>
        </p:txBody>
      </p:sp>
    </p:spTree>
    <p:extLst>
      <p:ext uri="{BB962C8B-B14F-4D97-AF65-F5344CB8AC3E}">
        <p14:creationId xmlns:p14="http://schemas.microsoft.com/office/powerpoint/2010/main" val="339168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iagram illustrating NEON packed SIMD proc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2063997"/>
            <a:ext cx="4860540" cy="2175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240" y="4666639"/>
            <a:ext cx="7813055" cy="338554"/>
          </a:xfrm>
          <a:prstGeom prst="rect">
            <a:avLst/>
          </a:prstGeom>
          <a:noFill/>
        </p:spPr>
        <p:txBody>
          <a:bodyPr wrap="square" rtlCol="0">
            <a:spAutoFit/>
          </a:bodyPr>
          <a:lstStyle/>
          <a:p>
            <a:pPr marL="285750" indent="-285750">
              <a:buFont typeface="Arial" panose="020B0604020202020204" pitchFamily="34" charset="0"/>
              <a:buChar char="•"/>
            </a:pPr>
            <a:r>
              <a:rPr lang="hu-HU" sz="1600" dirty="0" smtClean="0">
                <a:solidFill>
                  <a:srgbClr val="000000"/>
                </a:solidFill>
              </a:rPr>
              <a:t> </a:t>
            </a:r>
            <a:r>
              <a:rPr lang="hu-HU" sz="1600" dirty="0" smtClean="0">
                <a:solidFill>
                  <a:srgbClr val="FF0000"/>
                </a:solidFill>
              </a:rPr>
              <a:t>NEON</a:t>
            </a:r>
            <a:r>
              <a:rPr lang="en-US" sz="1600" dirty="0" smtClean="0">
                <a:solidFill>
                  <a:srgbClr val="FF0000"/>
                </a:solidFill>
              </a:rPr>
              <a:t> instructions </a:t>
            </a:r>
            <a:r>
              <a:rPr lang="en-US" sz="1600" dirty="0" smtClean="0">
                <a:solidFill>
                  <a:srgbClr val="0070C0"/>
                </a:solidFill>
              </a:rPr>
              <a:t>operate on</a:t>
            </a:r>
            <a:r>
              <a:rPr lang="hu-HU" sz="1600" dirty="0" smtClean="0">
                <a:solidFill>
                  <a:srgbClr val="0070C0"/>
                </a:solidFill>
              </a:rPr>
              <a:t> </a:t>
            </a:r>
            <a:r>
              <a:rPr lang="en-US" sz="1600" dirty="0">
                <a:solidFill>
                  <a:srgbClr val="0070C0"/>
                </a:solidFill>
              </a:rPr>
              <a:t>64 or 128-bit </a:t>
            </a:r>
            <a:r>
              <a:rPr lang="hu-HU" sz="1600" dirty="0">
                <a:solidFill>
                  <a:srgbClr val="0070C0"/>
                </a:solidFill>
              </a:rPr>
              <a:t>wide</a:t>
            </a:r>
            <a:r>
              <a:rPr lang="en-US" sz="1600" dirty="0">
                <a:solidFill>
                  <a:srgbClr val="0070C0"/>
                </a:solidFill>
              </a:rPr>
              <a:t> </a:t>
            </a:r>
            <a:r>
              <a:rPr lang="en-US" sz="1600" dirty="0" smtClean="0">
                <a:solidFill>
                  <a:srgbClr val="0070C0"/>
                </a:solidFill>
              </a:rPr>
              <a:t>vectors</a:t>
            </a:r>
            <a:r>
              <a:rPr lang="hu-HU" sz="1600" dirty="0" smtClean="0">
                <a:solidFill>
                  <a:srgbClr val="0070C0"/>
                </a:solidFill>
              </a:rPr>
              <a:t> with </a:t>
            </a:r>
            <a:endParaRPr lang="en-US" sz="1600" dirty="0" smtClean="0">
              <a:solidFill>
                <a:srgbClr val="0070C0"/>
              </a:solidFill>
            </a:endParaRPr>
          </a:p>
        </p:txBody>
      </p:sp>
      <p:sp>
        <p:nvSpPr>
          <p:cNvPr id="5" name="TextBox 4"/>
          <p:cNvSpPr txBox="1"/>
          <p:nvPr/>
        </p:nvSpPr>
        <p:spPr>
          <a:xfrm>
            <a:off x="74040" y="505569"/>
            <a:ext cx="7990970" cy="369332"/>
          </a:xfrm>
          <a:prstGeom prst="rect">
            <a:avLst/>
          </a:prstGeom>
          <a:noFill/>
        </p:spPr>
        <p:txBody>
          <a:bodyPr wrap="none" rtlCol="0">
            <a:spAutoFit/>
          </a:bodyPr>
          <a:lstStyle/>
          <a:p>
            <a:r>
              <a:rPr lang="en-US" dirty="0" smtClean="0">
                <a:solidFill>
                  <a:srgbClr val="2D2D8A"/>
                </a:solidFill>
              </a:rPr>
              <a:t>The </a:t>
            </a:r>
            <a:r>
              <a:rPr lang="hu-HU" dirty="0" smtClean="0">
                <a:solidFill>
                  <a:srgbClr val="2D2D8A"/>
                </a:solidFill>
              </a:rPr>
              <a:t>Advanced SIMD (</a:t>
            </a:r>
            <a:r>
              <a:rPr lang="en-US" dirty="0" smtClean="0">
                <a:solidFill>
                  <a:srgbClr val="2D2D8A"/>
                </a:solidFill>
              </a:rPr>
              <a:t>NEON</a:t>
            </a:r>
            <a:r>
              <a:rPr lang="hu-HU" dirty="0" smtClean="0">
                <a:solidFill>
                  <a:srgbClr val="2D2D8A"/>
                </a:solidFill>
              </a:rPr>
              <a:t>)</a:t>
            </a:r>
            <a:r>
              <a:rPr lang="en-US" dirty="0" smtClean="0">
                <a:solidFill>
                  <a:srgbClr val="2D2D8A"/>
                </a:solidFill>
              </a:rPr>
              <a:t> extension </a:t>
            </a:r>
            <a:r>
              <a:rPr lang="hu-HU" dirty="0" smtClean="0">
                <a:solidFill>
                  <a:srgbClr val="2D2D8A"/>
                </a:solidFill>
              </a:rPr>
              <a:t>of the ARMv7 ISA </a:t>
            </a:r>
            <a:r>
              <a:rPr lang="en-US" dirty="0" smtClean="0">
                <a:solidFill>
                  <a:srgbClr val="000000"/>
                </a:solidFill>
              </a:rPr>
              <a:t>[</a:t>
            </a:r>
            <a:r>
              <a:rPr lang="hu-HU" dirty="0" smtClean="0">
                <a:solidFill>
                  <a:srgbClr val="000000"/>
                </a:solidFill>
              </a:rPr>
              <a:t>11</a:t>
            </a:r>
            <a:r>
              <a:rPr lang="en-US" dirty="0" smtClean="0">
                <a:solidFill>
                  <a:srgbClr val="000000"/>
                </a:solidFill>
              </a:rPr>
              <a:t>]</a:t>
            </a:r>
            <a:r>
              <a:rPr lang="hu-HU" dirty="0" smtClean="0">
                <a:solidFill>
                  <a:srgbClr val="000000"/>
                </a:solidFill>
              </a:rPr>
              <a:t> -2</a:t>
            </a:r>
            <a:endParaRPr lang="en-US" dirty="0">
              <a:solidFill>
                <a:srgbClr val="000000"/>
              </a:solidFill>
            </a:endParaRPr>
          </a:p>
        </p:txBody>
      </p:sp>
      <p:sp>
        <p:nvSpPr>
          <p:cNvPr id="7" name="TextBox 6"/>
          <p:cNvSpPr txBox="1"/>
          <p:nvPr/>
        </p:nvSpPr>
        <p:spPr>
          <a:xfrm>
            <a:off x="3224611" y="4239090"/>
            <a:ext cx="2597186" cy="338554"/>
          </a:xfrm>
          <a:prstGeom prst="rect">
            <a:avLst/>
          </a:prstGeom>
          <a:noFill/>
        </p:spPr>
        <p:txBody>
          <a:bodyPr wrap="none" rtlCol="0">
            <a:spAutoFit/>
          </a:bodyPr>
          <a:lstStyle/>
          <a:p>
            <a:r>
              <a:rPr lang="en-US" sz="1600" smtClean="0">
                <a:solidFill>
                  <a:srgbClr val="000000"/>
                </a:solidFill>
              </a:rPr>
              <a:t>Figure: SIMD data [</a:t>
            </a:r>
            <a:r>
              <a:rPr lang="hu-HU" sz="1600" smtClean="0">
                <a:solidFill>
                  <a:srgbClr val="000000"/>
                </a:solidFill>
              </a:rPr>
              <a:t>11</a:t>
            </a:r>
            <a:r>
              <a:rPr lang="en-US" sz="1600" smtClean="0">
                <a:solidFill>
                  <a:srgbClr val="000000"/>
                </a:solidFill>
              </a:rPr>
              <a:t>]</a:t>
            </a:r>
            <a:endParaRPr lang="en-US" sz="1600">
              <a:solidFill>
                <a:srgbClr val="000000"/>
              </a:solidFill>
            </a:endParaRPr>
          </a:p>
        </p:txBody>
      </p:sp>
      <p:sp>
        <p:nvSpPr>
          <p:cNvPr id="9"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(4)</a:t>
            </a:r>
            <a:endParaRPr lang="en-US" dirty="0">
              <a:solidFill>
                <a:srgbClr val="FFFFFF"/>
              </a:solidFill>
            </a:endParaRPr>
          </a:p>
        </p:txBody>
      </p:sp>
      <p:sp>
        <p:nvSpPr>
          <p:cNvPr id="2" name="TextBox 1"/>
          <p:cNvSpPr txBox="1"/>
          <p:nvPr/>
        </p:nvSpPr>
        <p:spPr>
          <a:xfrm>
            <a:off x="414672" y="977060"/>
            <a:ext cx="8604663" cy="58477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NEON instructions </a:t>
            </a:r>
            <a:r>
              <a:rPr lang="en-US" sz="1600" dirty="0">
                <a:solidFill>
                  <a:srgbClr val="000000"/>
                </a:solidFill>
              </a:rPr>
              <a:t>operate </a:t>
            </a:r>
            <a:r>
              <a:rPr lang="en-US" sz="1600" dirty="0">
                <a:solidFill>
                  <a:srgbClr val="0070C0"/>
                </a:solidFill>
              </a:rPr>
              <a:t>on </a:t>
            </a:r>
            <a:r>
              <a:rPr lang="hu-HU" sz="1600" dirty="0" smtClean="0">
                <a:solidFill>
                  <a:srgbClr val="0070C0"/>
                </a:solidFill>
              </a:rPr>
              <a:t>64 or 128-bit wide vector </a:t>
            </a:r>
            <a:r>
              <a:rPr lang="en-US" sz="1600" dirty="0" smtClean="0">
                <a:solidFill>
                  <a:srgbClr val="0070C0"/>
                </a:solidFill>
              </a:rPr>
              <a:t>data </a:t>
            </a:r>
            <a:r>
              <a:rPr lang="hu-HU" sz="1600" dirty="0" smtClean="0">
                <a:solidFill>
                  <a:srgbClr val="0070C0"/>
                </a:solidFill>
              </a:rPr>
              <a:t>(SIMD data) </a:t>
            </a:r>
            <a:r>
              <a:rPr lang="en-US" sz="1600" dirty="0" smtClean="0">
                <a:solidFill>
                  <a:srgbClr val="0070C0"/>
                </a:solidFill>
              </a:rPr>
              <a:t>held</a:t>
            </a:r>
            <a:endParaRPr lang="hu-HU" sz="1600" dirty="0" smtClean="0">
              <a:solidFill>
                <a:srgbClr val="0070C0"/>
              </a:solidFill>
            </a:endParaRPr>
          </a:p>
          <a:p>
            <a:pPr lvl="0">
              <a:spcAft>
                <a:spcPts val="600"/>
              </a:spcAft>
            </a:pPr>
            <a:r>
              <a:rPr lang="hu-HU" sz="1600" dirty="0">
                <a:solidFill>
                  <a:srgbClr val="0070C0"/>
                </a:solidFill>
              </a:rPr>
              <a:t> </a:t>
            </a:r>
            <a:r>
              <a:rPr lang="hu-HU" sz="1600" dirty="0" smtClean="0">
                <a:solidFill>
                  <a:srgbClr val="0070C0"/>
                </a:solidFill>
              </a:rPr>
              <a:t>     in</a:t>
            </a:r>
            <a:r>
              <a:rPr lang="en-US" sz="1600" dirty="0" smtClean="0">
                <a:solidFill>
                  <a:srgbClr val="0070C0"/>
                </a:solidFill>
              </a:rPr>
              <a:t> </a:t>
            </a:r>
            <a:r>
              <a:rPr lang="hu-HU" sz="1600" dirty="0" smtClean="0">
                <a:solidFill>
                  <a:srgbClr val="0070C0"/>
                </a:solidFill>
              </a:rPr>
              <a:t>the Advanced </a:t>
            </a:r>
            <a:r>
              <a:rPr lang="en-US" sz="1600" dirty="0" smtClean="0">
                <a:solidFill>
                  <a:srgbClr val="0070C0"/>
                </a:solidFill>
              </a:rPr>
              <a:t>SIMD </a:t>
            </a:r>
            <a:r>
              <a:rPr lang="hu-HU" sz="1600" dirty="0" smtClean="0">
                <a:solidFill>
                  <a:srgbClr val="0070C0"/>
                </a:solidFill>
              </a:rPr>
              <a:t>and FP </a:t>
            </a:r>
            <a:r>
              <a:rPr lang="en-US" sz="1600" dirty="0" smtClean="0">
                <a:solidFill>
                  <a:srgbClr val="0070C0"/>
                </a:solidFill>
              </a:rPr>
              <a:t>register</a:t>
            </a:r>
            <a:r>
              <a:rPr lang="hu-HU" sz="1600" dirty="0" smtClean="0">
                <a:solidFill>
                  <a:srgbClr val="0070C0"/>
                </a:solidFill>
              </a:rPr>
              <a:t> set</a:t>
            </a:r>
            <a:r>
              <a:rPr lang="en-US" sz="1600" dirty="0" smtClean="0">
                <a:solidFill>
                  <a:srgbClr val="000000"/>
                </a:solidFill>
              </a:rPr>
              <a:t>.</a:t>
            </a:r>
            <a:endParaRPr lang="en-US" sz="1600" dirty="0">
              <a:solidFill>
                <a:srgbClr val="000000"/>
              </a:solidFill>
            </a:endParaRPr>
          </a:p>
        </p:txBody>
      </p:sp>
      <p:sp>
        <p:nvSpPr>
          <p:cNvPr id="3" name="TextBox 2"/>
          <p:cNvSpPr txBox="1"/>
          <p:nvPr/>
        </p:nvSpPr>
        <p:spPr>
          <a:xfrm>
            <a:off x="884683" y="5004175"/>
            <a:ext cx="3057247" cy="63607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600" dirty="0" smtClean="0">
                <a:solidFill>
                  <a:srgbClr val="0070C0"/>
                </a:solidFill>
              </a:rPr>
              <a:t>FX8/FX16/FX32/FX64 </a:t>
            </a:r>
            <a:r>
              <a:rPr lang="hu-HU" sz="1600" dirty="0" smtClean="0"/>
              <a:t>or</a:t>
            </a:r>
          </a:p>
          <a:p>
            <a:pPr marL="285750" indent="-285750">
              <a:buFont typeface="Arial" panose="020B0604020202020204" pitchFamily="34" charset="0"/>
              <a:buChar char="•"/>
            </a:pPr>
            <a:r>
              <a:rPr lang="en-US" sz="1600" dirty="0" smtClean="0">
                <a:solidFill>
                  <a:srgbClr val="0070C0"/>
                </a:solidFill>
              </a:rPr>
              <a:t>FP16</a:t>
            </a:r>
            <a:r>
              <a:rPr lang="hu-HU" sz="1600" dirty="0" smtClean="0">
                <a:solidFill>
                  <a:srgbClr val="0070C0"/>
                </a:solidFill>
              </a:rPr>
              <a:t>/</a:t>
            </a:r>
            <a:r>
              <a:rPr lang="en-US" sz="1600" dirty="0" smtClean="0">
                <a:solidFill>
                  <a:srgbClr val="0070C0"/>
                </a:solidFill>
              </a:rPr>
              <a:t>FP32</a:t>
            </a:r>
            <a:r>
              <a:rPr lang="hu-HU" sz="1600" dirty="0" smtClean="0">
                <a:solidFill>
                  <a:srgbClr val="0070C0"/>
                </a:solidFill>
              </a:rPr>
              <a:t>/FP64</a:t>
            </a:r>
            <a:r>
              <a:rPr lang="en-US" sz="1600" dirty="0" smtClean="0">
                <a:solidFill>
                  <a:srgbClr val="0070C0"/>
                </a:solidFill>
              </a:rPr>
              <a:t> </a:t>
            </a:r>
            <a:endParaRPr lang="hu-HU" sz="1600" dirty="0" smtClean="0">
              <a:solidFill>
                <a:srgbClr val="0070C0"/>
              </a:solidFill>
            </a:endParaRPr>
          </a:p>
        </p:txBody>
      </p:sp>
      <p:sp>
        <p:nvSpPr>
          <p:cNvPr id="10" name="TextBox 9"/>
          <p:cNvSpPr txBox="1"/>
          <p:nvPr/>
        </p:nvSpPr>
        <p:spPr>
          <a:xfrm>
            <a:off x="229490" y="6136122"/>
            <a:ext cx="9210406"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solidFill>
                  <a:srgbClr val="000000"/>
                </a:solidFill>
              </a:rPr>
              <a:t>For FP16 data </a:t>
            </a:r>
            <a:r>
              <a:rPr lang="hu-HU" sz="1600" dirty="0" smtClean="0">
                <a:solidFill>
                  <a:srgbClr val="000000"/>
                </a:solidFill>
              </a:rPr>
              <a:t>NEON supports </a:t>
            </a:r>
            <a:r>
              <a:rPr lang="en-US" sz="1600" dirty="0" smtClean="0">
                <a:solidFill>
                  <a:srgbClr val="000000"/>
                </a:solidFill>
              </a:rPr>
              <a:t>only conversion</a:t>
            </a:r>
            <a:r>
              <a:rPr lang="hu-HU" sz="1600" dirty="0" smtClean="0">
                <a:solidFill>
                  <a:srgbClr val="000000"/>
                </a:solidFill>
              </a:rPr>
              <a:t>s between FP16 and FP32/FP64 data.</a:t>
            </a:r>
            <a:endParaRPr lang="hu-HU" sz="1600" dirty="0">
              <a:solidFill>
                <a:srgbClr val="000000"/>
              </a:solidFill>
            </a:endParaRPr>
          </a:p>
          <a:p>
            <a:pPr marL="285750" indent="-285750">
              <a:spcAft>
                <a:spcPts val="300"/>
              </a:spcAft>
              <a:buFont typeface="Arial" panose="020B0604020202020204" pitchFamily="34" charset="0"/>
              <a:buChar char="•"/>
            </a:pPr>
            <a:r>
              <a:rPr lang="hu-HU" sz="1600" dirty="0">
                <a:solidFill>
                  <a:srgbClr val="000000"/>
                </a:solidFill>
              </a:rPr>
              <a:t>FP16 data </a:t>
            </a:r>
            <a:r>
              <a:rPr lang="hu-HU" sz="1600" dirty="0" smtClean="0">
                <a:solidFill>
                  <a:srgbClr val="000000"/>
                </a:solidFill>
              </a:rPr>
              <a:t>operations </a:t>
            </a:r>
            <a:r>
              <a:rPr lang="hu-HU" sz="1600" dirty="0">
                <a:solidFill>
                  <a:srgbClr val="000000"/>
                </a:solidFill>
              </a:rPr>
              <a:t>are supported only in the Advanced SIMDv2 option</a:t>
            </a:r>
            <a:r>
              <a:rPr lang="hu-HU" sz="1600" dirty="0" smtClean="0">
                <a:solidFill>
                  <a:srgbClr val="000000"/>
                </a:solidFill>
              </a:rPr>
              <a:t>.</a:t>
            </a:r>
            <a:endParaRPr lang="en-US" sz="1600" dirty="0"/>
          </a:p>
        </p:txBody>
      </p:sp>
      <p:sp>
        <p:nvSpPr>
          <p:cNvPr id="11" name="TextBox 10"/>
          <p:cNvSpPr txBox="1"/>
          <p:nvPr/>
        </p:nvSpPr>
        <p:spPr>
          <a:xfrm>
            <a:off x="521550" y="5565721"/>
            <a:ext cx="1726755" cy="338554"/>
          </a:xfrm>
          <a:prstGeom prst="rect">
            <a:avLst/>
          </a:prstGeom>
          <a:noFill/>
        </p:spPr>
        <p:txBody>
          <a:bodyPr wrap="none" rtlCol="0">
            <a:spAutoFit/>
          </a:bodyPr>
          <a:lstStyle/>
          <a:p>
            <a:r>
              <a:rPr lang="en-US" sz="1600" dirty="0"/>
              <a:t>data elements</a:t>
            </a:r>
            <a:r>
              <a:rPr lang="en-US" sz="1600" dirty="0" smtClean="0"/>
              <a:t>.</a:t>
            </a:r>
            <a:endParaRPr lang="en-US" sz="1600" dirty="0"/>
          </a:p>
        </p:txBody>
      </p:sp>
      <p:sp>
        <p:nvSpPr>
          <p:cNvPr id="12" name="TextBox 11"/>
          <p:cNvSpPr txBox="1"/>
          <p:nvPr/>
        </p:nvSpPr>
        <p:spPr>
          <a:xfrm>
            <a:off x="206515" y="5880756"/>
            <a:ext cx="977960" cy="338554"/>
          </a:xfrm>
          <a:prstGeom prst="rect">
            <a:avLst/>
          </a:prstGeom>
          <a:noFill/>
        </p:spPr>
        <p:txBody>
          <a:bodyPr wrap="none" rtlCol="0">
            <a:spAutoFit/>
          </a:bodyPr>
          <a:lstStyle/>
          <a:p>
            <a:r>
              <a:rPr lang="hu-HU" sz="1600" dirty="0" smtClean="0">
                <a:solidFill>
                  <a:srgbClr val="FF0000"/>
                </a:solidFill>
              </a:rPr>
              <a:t>Remark</a:t>
            </a:r>
            <a:endParaRPr lang="en-US" sz="1600" dirty="0">
              <a:solidFill>
                <a:srgbClr val="FF0000"/>
              </a:solidFill>
            </a:endParaRPr>
          </a:p>
        </p:txBody>
      </p:sp>
      <p:sp>
        <p:nvSpPr>
          <p:cNvPr id="13" name="Rectangle 12"/>
          <p:cNvSpPr/>
          <p:nvPr/>
        </p:nvSpPr>
        <p:spPr>
          <a:xfrm>
            <a:off x="422875" y="1552600"/>
            <a:ext cx="8560307" cy="338554"/>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They perform the </a:t>
            </a:r>
            <a:r>
              <a:rPr lang="en-US" sz="1600" dirty="0">
                <a:solidFill>
                  <a:srgbClr val="0070C0"/>
                </a:solidFill>
              </a:rPr>
              <a:t>same operation on </a:t>
            </a:r>
            <a:r>
              <a:rPr lang="hu-HU" sz="1600" dirty="0">
                <a:solidFill>
                  <a:srgbClr val="0070C0"/>
                </a:solidFill>
              </a:rPr>
              <a:t>all</a:t>
            </a:r>
            <a:r>
              <a:rPr lang="en-US" sz="1600" dirty="0">
                <a:solidFill>
                  <a:srgbClr val="0070C0"/>
                </a:solidFill>
              </a:rPr>
              <a:t> data elements</a:t>
            </a:r>
            <a:r>
              <a:rPr lang="en-US" sz="1600" dirty="0">
                <a:solidFill>
                  <a:srgbClr val="000000"/>
                </a:solidFill>
              </a:rPr>
              <a:t>, as </a:t>
            </a:r>
            <a:r>
              <a:rPr lang="hu-HU" sz="1600" dirty="0">
                <a:solidFill>
                  <a:srgbClr val="000000"/>
                </a:solidFill>
              </a:rPr>
              <a:t>indicated</a:t>
            </a:r>
            <a:r>
              <a:rPr lang="en-US" sz="1600" dirty="0">
                <a:solidFill>
                  <a:srgbClr val="000000"/>
                </a:solidFill>
              </a:rPr>
              <a:t> below.</a:t>
            </a:r>
            <a:endParaRPr lang="hu-HU" sz="1600" dirty="0">
              <a:solidFill>
                <a:srgbClr val="000000"/>
              </a:solidFill>
            </a:endParaRPr>
          </a:p>
        </p:txBody>
      </p:sp>
    </p:spTree>
    <p:extLst>
      <p:ext uri="{BB962C8B-B14F-4D97-AF65-F5344CB8AC3E}">
        <p14:creationId xmlns:p14="http://schemas.microsoft.com/office/powerpoint/2010/main" val="228851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1000"/>
                                        <p:tgtEl>
                                          <p:spTgt spid="16386"/>
                                        </p:tgtEl>
                                      </p:cBhvr>
                                    </p:animEffect>
                                    <p:anim calcmode="lin" valueType="num">
                                      <p:cBhvr>
                                        <p:cTn id="14" dur="1000" fill="hold"/>
                                        <p:tgtEl>
                                          <p:spTgt spid="16386"/>
                                        </p:tgtEl>
                                        <p:attrNameLst>
                                          <p:attrName>ppt_x</p:attrName>
                                        </p:attrNameLst>
                                      </p:cBhvr>
                                      <p:tavLst>
                                        <p:tav tm="0">
                                          <p:val>
                                            <p:strVal val="#ppt_x"/>
                                          </p:val>
                                        </p:tav>
                                        <p:tav tm="100000">
                                          <p:val>
                                            <p:strVal val="#ppt_x"/>
                                          </p:val>
                                        </p:tav>
                                      </p:tavLst>
                                    </p:anim>
                                    <p:anim calcmode="lin" valueType="num">
                                      <p:cBhvr>
                                        <p:cTn id="15" dur="1000" fill="hold"/>
                                        <p:tgtEl>
                                          <p:spTgt spid="1638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3" grpId="0"/>
      <p:bldP spid="10" grpId="0"/>
      <p:bldP spid="11" grpId="0"/>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2.2.3.4 Advanced SIMD (NEON) extension </a:t>
            </a:r>
            <a:r>
              <a:rPr lang="hu-HU" dirty="0">
                <a:solidFill>
                  <a:srgbClr val="FFFFFF"/>
                </a:solidFill>
              </a:rPr>
              <a:t>(5)</a:t>
            </a:r>
            <a:endParaRPr lang="en-US" dirty="0">
              <a:solidFill>
                <a:srgbClr val="FFFFFF"/>
              </a:solidFill>
            </a:endParaRPr>
          </a:p>
        </p:txBody>
      </p:sp>
      <p:pic>
        <p:nvPicPr>
          <p:cNvPr id="3" name="Picture 2"/>
          <p:cNvPicPr>
            <a:picLocks noChangeAspect="1"/>
          </p:cNvPicPr>
          <p:nvPr/>
        </p:nvPicPr>
        <p:blipFill>
          <a:blip r:embed="rId2"/>
          <a:stretch>
            <a:fillRect/>
          </a:stretch>
        </p:blipFill>
        <p:spPr>
          <a:xfrm>
            <a:off x="184730" y="796703"/>
            <a:ext cx="8752895" cy="4668975"/>
          </a:xfrm>
          <a:prstGeom prst="rect">
            <a:avLst/>
          </a:prstGeom>
        </p:spPr>
      </p:pic>
      <p:sp>
        <p:nvSpPr>
          <p:cNvPr id="4" name="TextBox 3"/>
          <p:cNvSpPr txBox="1"/>
          <p:nvPr/>
        </p:nvSpPr>
        <p:spPr>
          <a:xfrm>
            <a:off x="73173" y="504403"/>
            <a:ext cx="9045938" cy="369332"/>
          </a:xfrm>
          <a:prstGeom prst="rect">
            <a:avLst/>
          </a:prstGeom>
          <a:noFill/>
        </p:spPr>
        <p:txBody>
          <a:bodyPr wrap="none" rtlCol="0">
            <a:spAutoFit/>
          </a:bodyPr>
          <a:lstStyle/>
          <a:p>
            <a:r>
              <a:rPr lang="hu-HU" dirty="0" smtClean="0">
                <a:solidFill>
                  <a:schemeClr val="accent6"/>
                </a:solidFill>
              </a:rPr>
              <a:t>Example vector data formats of the Advanced SIMD (NEON) extension [86] </a:t>
            </a:r>
            <a:endParaRPr lang="en-US" dirty="0">
              <a:solidFill>
                <a:schemeClr val="accent6"/>
              </a:solidFill>
            </a:endParaRPr>
          </a:p>
        </p:txBody>
      </p:sp>
    </p:spTree>
    <p:extLst>
      <p:ext uri="{BB962C8B-B14F-4D97-AF65-F5344CB8AC3E}">
        <p14:creationId xmlns:p14="http://schemas.microsoft.com/office/powerpoint/2010/main" val="29815036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(1)</a:t>
            </a:r>
            <a:endParaRPr lang="en-US" dirty="0">
              <a:solidFill>
                <a:srgbClr val="FFFFFF"/>
              </a:solidFill>
            </a:endParaRPr>
          </a:p>
        </p:txBody>
      </p:sp>
      <p:sp>
        <p:nvSpPr>
          <p:cNvPr id="4" name="Rounded Rectangle 3"/>
          <p:cNvSpPr/>
          <p:nvPr/>
        </p:nvSpPr>
        <p:spPr bwMode="auto">
          <a:xfrm>
            <a:off x="26495" y="4220522"/>
            <a:ext cx="5651383" cy="1368000"/>
          </a:xfrm>
          <a:prstGeom prst="roundRect">
            <a:avLst/>
          </a:prstGeom>
          <a:solidFill>
            <a:srgbClr val="CDE9E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effectLst/>
              <a:latin typeface="Verdana" pitchFamily="34" charset="0"/>
            </a:endParaRPr>
          </a:p>
        </p:txBody>
      </p:sp>
      <p:sp>
        <p:nvSpPr>
          <p:cNvPr id="5" name="Rounded Rectangle 4"/>
          <p:cNvSpPr/>
          <p:nvPr/>
        </p:nvSpPr>
        <p:spPr bwMode="auto">
          <a:xfrm>
            <a:off x="1949743" y="5640370"/>
            <a:ext cx="3708000" cy="1080000"/>
          </a:xfrm>
          <a:prstGeom prst="roundRect">
            <a:avLst/>
          </a:prstGeom>
          <a:solidFill>
            <a:srgbClr val="FFEBAB"/>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6" name="TextBox 5"/>
          <p:cNvSpPr txBox="1"/>
          <p:nvPr/>
        </p:nvSpPr>
        <p:spPr>
          <a:xfrm>
            <a:off x="909214" y="4655607"/>
            <a:ext cx="827471" cy="276999"/>
          </a:xfrm>
          <a:prstGeom prst="rect">
            <a:avLst/>
          </a:prstGeom>
          <a:noFill/>
        </p:spPr>
        <p:txBody>
          <a:bodyPr wrap="none" rtlCol="0">
            <a:spAutoFit/>
          </a:bodyPr>
          <a:lstStyle/>
          <a:p>
            <a:r>
              <a:rPr lang="hu-HU" sz="1200" dirty="0" smtClean="0"/>
              <a:t>FP32/64</a:t>
            </a:r>
            <a:endParaRPr lang="en-US" sz="1200" dirty="0"/>
          </a:p>
        </p:txBody>
      </p:sp>
      <p:sp>
        <p:nvSpPr>
          <p:cNvPr id="7" name="TextBox 6"/>
          <p:cNvSpPr txBox="1"/>
          <p:nvPr/>
        </p:nvSpPr>
        <p:spPr>
          <a:xfrm>
            <a:off x="75357" y="5107405"/>
            <a:ext cx="2429190"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operationsc serially executed</a:t>
            </a:r>
            <a:endParaRPr lang="en-US" sz="1200" dirty="0"/>
          </a:p>
        </p:txBody>
      </p:sp>
      <p:sp>
        <p:nvSpPr>
          <p:cNvPr id="8" name="TextBox 7"/>
          <p:cNvSpPr txBox="1"/>
          <p:nvPr/>
        </p:nvSpPr>
        <p:spPr>
          <a:xfrm>
            <a:off x="2848880" y="5107405"/>
            <a:ext cx="2349041" cy="461665"/>
          </a:xfrm>
          <a:prstGeom prst="rect">
            <a:avLst/>
          </a:prstGeom>
          <a:noFill/>
        </p:spPr>
        <p:txBody>
          <a:bodyPr wrap="none" rtlCol="0">
            <a:spAutoFit/>
          </a:bodyPr>
          <a:lstStyle/>
          <a:p>
            <a:pPr algn="ctr"/>
            <a:r>
              <a:rPr lang="hu-HU" sz="1200" dirty="0" smtClean="0"/>
              <a:t>Up to 8xFP32 or 4xFP64</a:t>
            </a:r>
          </a:p>
          <a:p>
            <a:pPr algn="ctr"/>
            <a:r>
              <a:rPr lang="hu-HU" sz="1200" dirty="0" smtClean="0"/>
              <a:t>operations serially executed</a:t>
            </a:r>
            <a:endParaRPr lang="en-US" sz="1200" dirty="0"/>
          </a:p>
        </p:txBody>
      </p:sp>
      <p:sp>
        <p:nvSpPr>
          <p:cNvPr id="9" name="TextBox 8"/>
          <p:cNvSpPr txBox="1"/>
          <p:nvPr/>
        </p:nvSpPr>
        <p:spPr>
          <a:xfrm>
            <a:off x="3451488" y="4699553"/>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10" name="TextBox 9"/>
          <p:cNvSpPr txBox="1"/>
          <p:nvPr/>
        </p:nvSpPr>
        <p:spPr>
          <a:xfrm>
            <a:off x="0" y="4476188"/>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11" name="TextBox 10"/>
          <p:cNvSpPr txBox="1"/>
          <p:nvPr/>
        </p:nvSpPr>
        <p:spPr>
          <a:xfrm>
            <a:off x="-18510" y="4881753"/>
            <a:ext cx="2810385" cy="276999"/>
          </a:xfrm>
          <a:prstGeom prst="rect">
            <a:avLst/>
          </a:prstGeom>
          <a:noFill/>
        </p:spPr>
        <p:txBody>
          <a:bodyPr wrap="none" rtlCol="0">
            <a:spAutoFit/>
          </a:bodyPr>
          <a:lstStyle/>
          <a:p>
            <a:r>
              <a:rPr lang="hu-HU" sz="1200" i="1" dirty="0" smtClean="0">
                <a:solidFill>
                  <a:srgbClr val="0070C0"/>
                </a:solidFill>
              </a:rPr>
              <a:t>Serially processed FP vector data</a:t>
            </a:r>
            <a:endParaRPr lang="en-US" sz="1200" i="1" dirty="0">
              <a:solidFill>
                <a:srgbClr val="0070C0"/>
              </a:solidFill>
            </a:endParaRPr>
          </a:p>
        </p:txBody>
      </p:sp>
      <p:sp>
        <p:nvSpPr>
          <p:cNvPr id="12" name="TextBox 11"/>
          <p:cNvSpPr txBox="1"/>
          <p:nvPr/>
        </p:nvSpPr>
        <p:spPr>
          <a:xfrm>
            <a:off x="2353278" y="6093649"/>
            <a:ext cx="2970942" cy="646331"/>
          </a:xfrm>
          <a:prstGeom prst="rect">
            <a:avLst/>
          </a:prstGeom>
          <a:noFill/>
        </p:spPr>
        <p:txBody>
          <a:bodyPr wrap="none" rtlCol="0">
            <a:spAutoFit/>
          </a:bodyPr>
          <a:lstStyle/>
          <a:p>
            <a:pPr algn="ctr"/>
            <a:r>
              <a:rPr lang="hu-HU" sz="1200" dirty="0" smtClean="0"/>
              <a:t>64/128-bit wide SIMD (vector)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13" name="TextBox 12"/>
          <p:cNvSpPr txBox="1"/>
          <p:nvPr/>
        </p:nvSpPr>
        <p:spPr>
          <a:xfrm>
            <a:off x="1931620" y="5876448"/>
            <a:ext cx="1000595" cy="276999"/>
          </a:xfrm>
          <a:prstGeom prst="rect">
            <a:avLst/>
          </a:prstGeom>
          <a:noFill/>
        </p:spPr>
        <p:txBody>
          <a:bodyPr wrap="none" rtlCol="0">
            <a:spAutoFit/>
          </a:bodyPr>
          <a:lstStyle/>
          <a:p>
            <a:r>
              <a:rPr lang="hu-HU" sz="1200" i="1" dirty="0" smtClean="0">
                <a:solidFill>
                  <a:srgbClr val="0070C0"/>
                </a:solidFill>
              </a:rPr>
              <a:t>SIMD data</a:t>
            </a:r>
            <a:endParaRPr lang="en-US" sz="1200" i="1" dirty="0">
              <a:solidFill>
                <a:srgbClr val="0070C0"/>
              </a:solidFill>
            </a:endParaRPr>
          </a:p>
        </p:txBody>
      </p:sp>
      <p:sp>
        <p:nvSpPr>
          <p:cNvPr id="14" name="TextBox 13"/>
          <p:cNvSpPr txBox="1"/>
          <p:nvPr/>
        </p:nvSpPr>
        <p:spPr>
          <a:xfrm>
            <a:off x="298318" y="4240230"/>
            <a:ext cx="2087431" cy="292388"/>
          </a:xfrm>
          <a:prstGeom prst="rect">
            <a:avLst/>
          </a:prstGeom>
          <a:noFill/>
        </p:spPr>
        <p:txBody>
          <a:bodyPr wrap="none" rtlCol="0">
            <a:spAutoFit/>
          </a:bodyPr>
          <a:lstStyle/>
          <a:p>
            <a:pPr algn="ctr"/>
            <a:r>
              <a:rPr lang="hu-HU" sz="1300" b="1" dirty="0" smtClean="0">
                <a:solidFill>
                  <a:srgbClr val="FF0000"/>
                </a:solidFill>
              </a:rPr>
              <a:t>VFPv1/v2 extension</a:t>
            </a:r>
          </a:p>
        </p:txBody>
      </p:sp>
      <p:sp>
        <p:nvSpPr>
          <p:cNvPr id="15" name="TextBox 14"/>
          <p:cNvSpPr txBox="1"/>
          <p:nvPr/>
        </p:nvSpPr>
        <p:spPr>
          <a:xfrm>
            <a:off x="2140245" y="5642828"/>
            <a:ext cx="3411511" cy="292388"/>
          </a:xfrm>
          <a:prstGeom prst="rect">
            <a:avLst/>
          </a:prstGeom>
          <a:noFill/>
        </p:spPr>
        <p:txBody>
          <a:bodyPr wrap="none" rtlCol="0">
            <a:spAutoFit/>
          </a:bodyPr>
          <a:lstStyle/>
          <a:p>
            <a:pPr algn="ctr"/>
            <a:r>
              <a:rPr lang="hu-HU" sz="1300" b="1" dirty="0" smtClean="0">
                <a:solidFill>
                  <a:srgbClr val="FF0000"/>
                </a:solidFill>
              </a:rPr>
              <a:t>Advanced SIMD (NEON) extension</a:t>
            </a:r>
            <a:endParaRPr lang="en-US" sz="1300" b="1" dirty="0">
              <a:solidFill>
                <a:srgbClr val="FF0000"/>
              </a:solidFill>
            </a:endParaRPr>
          </a:p>
        </p:txBody>
      </p:sp>
      <p:grpSp>
        <p:nvGrpSpPr>
          <p:cNvPr id="21" name="Group 20"/>
          <p:cNvGrpSpPr/>
          <p:nvPr/>
        </p:nvGrpSpPr>
        <p:grpSpPr>
          <a:xfrm>
            <a:off x="174246" y="1096702"/>
            <a:ext cx="8647328" cy="3085714"/>
            <a:chOff x="251520" y="948951"/>
            <a:chExt cx="8647328" cy="3085714"/>
          </a:xfrm>
        </p:grpSpPr>
        <p:sp>
          <p:nvSpPr>
            <p:cNvPr id="22" name="TextBox 21"/>
            <p:cNvSpPr txBox="1"/>
            <p:nvPr/>
          </p:nvSpPr>
          <p:spPr>
            <a:xfrm>
              <a:off x="841679" y="955920"/>
              <a:ext cx="779381" cy="276999"/>
            </a:xfrm>
            <a:prstGeom prst="rect">
              <a:avLst/>
            </a:prstGeom>
            <a:noFill/>
          </p:spPr>
          <p:txBody>
            <a:bodyPr wrap="none" rtlCol="0">
              <a:spAutoFit/>
            </a:bodyPr>
            <a:lstStyle/>
            <a:p>
              <a:r>
                <a:rPr lang="hu-HU" sz="1200" b="1" dirty="0" smtClean="0"/>
                <a:t>ARMv5</a:t>
              </a:r>
              <a:endParaRPr lang="en-US" sz="1200" b="1" dirty="0"/>
            </a:p>
          </p:txBody>
        </p:sp>
        <p:sp>
          <p:nvSpPr>
            <p:cNvPr id="23" name="TextBox 22"/>
            <p:cNvSpPr txBox="1"/>
            <p:nvPr/>
          </p:nvSpPr>
          <p:spPr>
            <a:xfrm>
              <a:off x="2771800" y="955920"/>
              <a:ext cx="2553905" cy="461665"/>
            </a:xfrm>
            <a:prstGeom prst="rect">
              <a:avLst/>
            </a:prstGeom>
            <a:noFill/>
          </p:spPr>
          <p:txBody>
            <a:bodyPr wrap="none" rtlCol="0">
              <a:spAutoFit/>
            </a:bodyPr>
            <a:lstStyle/>
            <a:p>
              <a:pPr algn="ctr"/>
              <a:r>
                <a:rPr lang="hu-HU" sz="1200" b="1" dirty="0" smtClean="0"/>
                <a:t>ARMv7</a:t>
              </a:r>
            </a:p>
            <a:p>
              <a:pPr algn="ctr"/>
              <a:r>
                <a:rPr lang="hu-HU" sz="1200" b="1" dirty="0" smtClean="0"/>
                <a:t>(or ARMv8 AArch32 mode) </a:t>
              </a:r>
              <a:endParaRPr lang="en-US" sz="1200" b="1" dirty="0"/>
            </a:p>
          </p:txBody>
        </p:sp>
        <p:sp>
          <p:nvSpPr>
            <p:cNvPr id="24" name="TextBox 23"/>
            <p:cNvSpPr txBox="1"/>
            <p:nvPr/>
          </p:nvSpPr>
          <p:spPr>
            <a:xfrm>
              <a:off x="6617605" y="948951"/>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25" name="Rectangle 24"/>
            <p:cNvSpPr/>
            <p:nvPr/>
          </p:nvSpPr>
          <p:spPr bwMode="auto">
            <a:xfrm>
              <a:off x="6018848" y="2226624"/>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6" name="Rectangle 25"/>
            <p:cNvSpPr/>
            <p:nvPr/>
          </p:nvSpPr>
          <p:spPr bwMode="auto">
            <a:xfrm>
              <a:off x="2771800" y="3350783"/>
              <a:ext cx="288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7" name="Rectangle 26"/>
            <p:cNvSpPr/>
            <p:nvPr/>
          </p:nvSpPr>
          <p:spPr bwMode="auto">
            <a:xfrm>
              <a:off x="2772120" y="2201311"/>
              <a:ext cx="144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8" name="Rectangle 27"/>
            <p:cNvSpPr/>
            <p:nvPr/>
          </p:nvSpPr>
          <p:spPr bwMode="auto">
            <a:xfrm>
              <a:off x="656725" y="3333833"/>
              <a:ext cx="1440000" cy="405683"/>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9" name="Rectangle 28"/>
            <p:cNvSpPr/>
            <p:nvPr/>
          </p:nvSpPr>
          <p:spPr bwMode="auto">
            <a:xfrm>
              <a:off x="656725" y="2184360"/>
              <a:ext cx="72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Verdana" pitchFamily="34" charset="0"/>
              </a:endParaRPr>
            </a:p>
          </p:txBody>
        </p:sp>
        <p:sp>
          <p:nvSpPr>
            <p:cNvPr id="30" name="TextBox 29"/>
            <p:cNvSpPr txBox="1"/>
            <p:nvPr/>
          </p:nvSpPr>
          <p:spPr>
            <a:xfrm>
              <a:off x="836585" y="1918256"/>
              <a:ext cx="380232" cy="260124"/>
            </a:xfrm>
            <a:prstGeom prst="rect">
              <a:avLst/>
            </a:prstGeom>
            <a:noFill/>
          </p:spPr>
          <p:txBody>
            <a:bodyPr wrap="none" rtlCol="0">
              <a:spAutoFit/>
            </a:bodyPr>
            <a:lstStyle/>
            <a:p>
              <a:r>
                <a:rPr lang="hu-HU" sz="1200" dirty="0" smtClean="0"/>
                <a:t>32</a:t>
              </a:r>
              <a:endParaRPr lang="en-US" sz="1200" dirty="0"/>
            </a:p>
          </p:txBody>
        </p:sp>
        <p:sp>
          <p:nvSpPr>
            <p:cNvPr id="31" name="TextBox 30"/>
            <p:cNvSpPr txBox="1"/>
            <p:nvPr/>
          </p:nvSpPr>
          <p:spPr>
            <a:xfrm>
              <a:off x="1079912" y="3755296"/>
              <a:ext cx="380232" cy="260124"/>
            </a:xfrm>
            <a:prstGeom prst="rect">
              <a:avLst/>
            </a:prstGeom>
            <a:noFill/>
          </p:spPr>
          <p:txBody>
            <a:bodyPr wrap="none" rtlCol="0">
              <a:spAutoFit/>
            </a:bodyPr>
            <a:lstStyle/>
            <a:p>
              <a:r>
                <a:rPr lang="hu-HU" sz="1200" dirty="0" smtClean="0"/>
                <a:t>64</a:t>
              </a:r>
              <a:endParaRPr lang="en-US" sz="1200" dirty="0"/>
            </a:p>
          </p:txBody>
        </p:sp>
        <p:sp>
          <p:nvSpPr>
            <p:cNvPr id="32" name="TextBox 31"/>
            <p:cNvSpPr txBox="1"/>
            <p:nvPr/>
          </p:nvSpPr>
          <p:spPr>
            <a:xfrm>
              <a:off x="3336673" y="1938712"/>
              <a:ext cx="380232" cy="260124"/>
            </a:xfrm>
            <a:prstGeom prst="rect">
              <a:avLst/>
            </a:prstGeom>
            <a:noFill/>
          </p:spPr>
          <p:txBody>
            <a:bodyPr wrap="none" rtlCol="0">
              <a:spAutoFit/>
            </a:bodyPr>
            <a:lstStyle/>
            <a:p>
              <a:r>
                <a:rPr lang="hu-HU" sz="1200" dirty="0" smtClean="0"/>
                <a:t>64</a:t>
              </a:r>
              <a:endParaRPr lang="en-US" sz="1200" dirty="0"/>
            </a:p>
          </p:txBody>
        </p:sp>
        <p:sp>
          <p:nvSpPr>
            <p:cNvPr id="33" name="TextBox 32"/>
            <p:cNvSpPr txBox="1"/>
            <p:nvPr/>
          </p:nvSpPr>
          <p:spPr>
            <a:xfrm>
              <a:off x="3876733" y="3774541"/>
              <a:ext cx="478016" cy="260124"/>
            </a:xfrm>
            <a:prstGeom prst="rect">
              <a:avLst/>
            </a:prstGeom>
            <a:noFill/>
          </p:spPr>
          <p:txBody>
            <a:bodyPr wrap="none" rtlCol="0">
              <a:spAutoFit/>
            </a:bodyPr>
            <a:lstStyle/>
            <a:p>
              <a:r>
                <a:rPr lang="hu-HU" sz="1200" dirty="0" smtClean="0"/>
                <a:t>128</a:t>
              </a:r>
              <a:endParaRPr lang="en-US" sz="1200" dirty="0"/>
            </a:p>
          </p:txBody>
        </p:sp>
        <p:sp>
          <p:nvSpPr>
            <p:cNvPr id="34" name="TextBox 33"/>
            <p:cNvSpPr txBox="1"/>
            <p:nvPr/>
          </p:nvSpPr>
          <p:spPr>
            <a:xfrm>
              <a:off x="7207103" y="1930781"/>
              <a:ext cx="478016" cy="260124"/>
            </a:xfrm>
            <a:prstGeom prst="rect">
              <a:avLst/>
            </a:prstGeom>
            <a:noFill/>
          </p:spPr>
          <p:txBody>
            <a:bodyPr wrap="none" rtlCol="0">
              <a:spAutoFit/>
            </a:bodyPr>
            <a:lstStyle/>
            <a:p>
              <a:r>
                <a:rPr lang="hu-HU" sz="1200" dirty="0" smtClean="0"/>
                <a:t>128</a:t>
              </a:r>
              <a:endParaRPr lang="en-US" sz="1200" dirty="0"/>
            </a:p>
          </p:txBody>
        </p:sp>
        <p:sp>
          <p:nvSpPr>
            <p:cNvPr id="35" name="TextBox 34"/>
            <p:cNvSpPr txBox="1"/>
            <p:nvPr/>
          </p:nvSpPr>
          <p:spPr>
            <a:xfrm>
              <a:off x="251520" y="2437940"/>
              <a:ext cx="380232" cy="260124"/>
            </a:xfrm>
            <a:prstGeom prst="rect">
              <a:avLst/>
            </a:prstGeom>
            <a:noFill/>
          </p:spPr>
          <p:txBody>
            <a:bodyPr wrap="none" rtlCol="0">
              <a:spAutoFit/>
            </a:bodyPr>
            <a:lstStyle/>
            <a:p>
              <a:r>
                <a:rPr lang="hu-HU" sz="1200" dirty="0" smtClean="0"/>
                <a:t>32</a:t>
              </a:r>
              <a:endParaRPr lang="en-US" sz="1200" dirty="0"/>
            </a:p>
          </p:txBody>
        </p:sp>
        <p:sp>
          <p:nvSpPr>
            <p:cNvPr id="36" name="TextBox 35"/>
            <p:cNvSpPr txBox="1"/>
            <p:nvPr/>
          </p:nvSpPr>
          <p:spPr>
            <a:xfrm>
              <a:off x="2391568" y="2437940"/>
              <a:ext cx="380232" cy="260124"/>
            </a:xfrm>
            <a:prstGeom prst="rect">
              <a:avLst/>
            </a:prstGeom>
            <a:noFill/>
          </p:spPr>
          <p:txBody>
            <a:bodyPr wrap="none" rtlCol="0">
              <a:spAutoFit/>
            </a:bodyPr>
            <a:lstStyle/>
            <a:p>
              <a:r>
                <a:rPr lang="hu-HU" sz="1200" dirty="0" smtClean="0"/>
                <a:t>32</a:t>
              </a:r>
              <a:endParaRPr lang="en-US" sz="1200" dirty="0"/>
            </a:p>
          </p:txBody>
        </p:sp>
        <p:sp>
          <p:nvSpPr>
            <p:cNvPr id="37" name="TextBox 36"/>
            <p:cNvSpPr txBox="1"/>
            <p:nvPr/>
          </p:nvSpPr>
          <p:spPr>
            <a:xfrm>
              <a:off x="5677878" y="2431396"/>
              <a:ext cx="380232" cy="260124"/>
            </a:xfrm>
            <a:prstGeom prst="rect">
              <a:avLst/>
            </a:prstGeom>
            <a:noFill/>
          </p:spPr>
          <p:txBody>
            <a:bodyPr wrap="none" rtlCol="0">
              <a:spAutoFit/>
            </a:bodyPr>
            <a:lstStyle/>
            <a:p>
              <a:r>
                <a:rPr lang="hu-HU" sz="1200" dirty="0" smtClean="0"/>
                <a:t>32</a:t>
              </a:r>
              <a:endParaRPr lang="en-US" sz="1200" dirty="0"/>
            </a:p>
          </p:txBody>
        </p:sp>
        <p:sp>
          <p:nvSpPr>
            <p:cNvPr id="38" name="TextBox 37"/>
            <p:cNvSpPr txBox="1"/>
            <p:nvPr/>
          </p:nvSpPr>
          <p:spPr>
            <a:xfrm>
              <a:off x="270624" y="3411815"/>
              <a:ext cx="380232" cy="260124"/>
            </a:xfrm>
            <a:prstGeom prst="rect">
              <a:avLst/>
            </a:prstGeom>
            <a:noFill/>
          </p:spPr>
          <p:txBody>
            <a:bodyPr wrap="none" rtlCol="0">
              <a:spAutoFit/>
            </a:bodyPr>
            <a:lstStyle/>
            <a:p>
              <a:r>
                <a:rPr lang="hu-HU" sz="1200" dirty="0" smtClean="0"/>
                <a:t>16</a:t>
              </a:r>
              <a:endParaRPr lang="en-US" sz="1200" dirty="0"/>
            </a:p>
          </p:txBody>
        </p:sp>
        <p:sp>
          <p:nvSpPr>
            <p:cNvPr id="39" name="TextBox 38"/>
            <p:cNvSpPr txBox="1"/>
            <p:nvPr/>
          </p:nvSpPr>
          <p:spPr>
            <a:xfrm>
              <a:off x="2391568" y="3394171"/>
              <a:ext cx="380232" cy="260124"/>
            </a:xfrm>
            <a:prstGeom prst="rect">
              <a:avLst/>
            </a:prstGeom>
            <a:noFill/>
          </p:spPr>
          <p:txBody>
            <a:bodyPr wrap="none" rtlCol="0">
              <a:spAutoFit/>
            </a:bodyPr>
            <a:lstStyle/>
            <a:p>
              <a:r>
                <a:rPr lang="hu-HU" sz="1200" dirty="0" smtClean="0"/>
                <a:t>16</a:t>
              </a:r>
              <a:endParaRPr lang="en-US" sz="1200" dirty="0"/>
            </a:p>
          </p:txBody>
        </p:sp>
        <p:sp>
          <p:nvSpPr>
            <p:cNvPr id="40" name="TextBox 39"/>
            <p:cNvSpPr txBox="1"/>
            <p:nvPr/>
          </p:nvSpPr>
          <p:spPr>
            <a:xfrm>
              <a:off x="836585" y="3037990"/>
              <a:ext cx="343364" cy="260124"/>
            </a:xfrm>
            <a:prstGeom prst="rect">
              <a:avLst/>
            </a:prstGeom>
            <a:noFill/>
          </p:spPr>
          <p:txBody>
            <a:bodyPr wrap="none" rtlCol="0">
              <a:spAutoFit/>
            </a:bodyPr>
            <a:lstStyle/>
            <a:p>
              <a:r>
                <a:rPr lang="hu-HU" sz="1200" dirty="0" smtClean="0"/>
                <a:t>or</a:t>
              </a:r>
              <a:endParaRPr lang="en-US" sz="1200" dirty="0"/>
            </a:p>
          </p:txBody>
        </p:sp>
        <p:sp>
          <p:nvSpPr>
            <p:cNvPr id="41" name="TextBox 40"/>
            <p:cNvSpPr txBox="1"/>
            <p:nvPr/>
          </p:nvSpPr>
          <p:spPr>
            <a:xfrm>
              <a:off x="3328536" y="2995726"/>
              <a:ext cx="343364" cy="260124"/>
            </a:xfrm>
            <a:prstGeom prst="rect">
              <a:avLst/>
            </a:prstGeom>
            <a:noFill/>
          </p:spPr>
          <p:txBody>
            <a:bodyPr wrap="none" rtlCol="0">
              <a:spAutoFit/>
            </a:bodyPr>
            <a:lstStyle/>
            <a:p>
              <a:r>
                <a:rPr lang="hu-HU" sz="1200" dirty="0" smtClean="0"/>
                <a:t>or</a:t>
              </a:r>
              <a:endParaRPr lang="en-US" sz="1200" dirty="0"/>
            </a:p>
          </p:txBody>
        </p:sp>
        <p:sp>
          <p:nvSpPr>
            <p:cNvPr id="42" name="TextBox 41"/>
            <p:cNvSpPr txBox="1"/>
            <p:nvPr/>
          </p:nvSpPr>
          <p:spPr>
            <a:xfrm>
              <a:off x="443752" y="1426555"/>
              <a:ext cx="1729961" cy="292388"/>
            </a:xfrm>
            <a:prstGeom prst="rect">
              <a:avLst/>
            </a:prstGeom>
            <a:noFill/>
          </p:spPr>
          <p:txBody>
            <a:bodyPr wrap="none" rtlCol="0">
              <a:spAutoFit/>
            </a:bodyPr>
            <a:lstStyle/>
            <a:p>
              <a:r>
                <a:rPr lang="hu-HU" sz="1300" b="1" dirty="0" smtClean="0">
                  <a:solidFill>
                    <a:srgbClr val="0070C0"/>
                  </a:solidFill>
                </a:rPr>
                <a:t>FP register set</a:t>
              </a:r>
              <a:r>
                <a:rPr lang="hu-HU" sz="1300" b="1" baseline="30000" dirty="0" smtClean="0">
                  <a:solidFill>
                    <a:srgbClr val="0070C0"/>
                  </a:solidFill>
                </a:rPr>
                <a:t>1</a:t>
              </a:r>
              <a:r>
                <a:rPr lang="hu-HU" sz="1300" b="1" dirty="0" smtClean="0">
                  <a:solidFill>
                    <a:srgbClr val="0070C0"/>
                  </a:solidFill>
                </a:rPr>
                <a:t> </a:t>
              </a:r>
              <a:endParaRPr lang="en-US" sz="1300" b="1" dirty="0">
                <a:solidFill>
                  <a:srgbClr val="0070C0"/>
                </a:solidFill>
              </a:endParaRPr>
            </a:p>
          </p:txBody>
        </p:sp>
        <p:sp>
          <p:nvSpPr>
            <p:cNvPr id="43" name="TextBox 42"/>
            <p:cNvSpPr txBox="1"/>
            <p:nvPr/>
          </p:nvSpPr>
          <p:spPr>
            <a:xfrm>
              <a:off x="2952383" y="1423380"/>
              <a:ext cx="2133919" cy="492443"/>
            </a:xfrm>
            <a:prstGeom prst="rect">
              <a:avLst/>
            </a:prstGeom>
            <a:noFill/>
          </p:spPr>
          <p:txBody>
            <a:bodyPr wrap="none" rtlCol="0">
              <a:spAutoFit/>
            </a:bodyPr>
            <a:lstStyle/>
            <a:p>
              <a:pPr lvl="0" algn="ctr"/>
              <a:r>
                <a:rPr lang="hu-HU" sz="1300" b="1" dirty="0" smtClean="0">
                  <a:solidFill>
                    <a:srgbClr val="0070C0"/>
                  </a:solidFill>
                </a:rPr>
                <a:t>Advanced SIMD</a:t>
              </a:r>
            </a:p>
            <a:p>
              <a:pPr lvl="0" algn="ctr"/>
              <a:r>
                <a:rPr lang="hu-HU" sz="1300" b="1" dirty="0" smtClean="0">
                  <a:solidFill>
                    <a:srgbClr val="0070C0"/>
                  </a:solidFill>
                </a:rPr>
                <a:t> and FP register set</a:t>
              </a:r>
              <a:r>
                <a:rPr lang="hu-HU" sz="1300" b="1" baseline="30000" dirty="0" smtClean="0">
                  <a:solidFill>
                    <a:srgbClr val="0070C0"/>
                  </a:solidFill>
                </a:rPr>
                <a:t>1</a:t>
              </a:r>
              <a:endParaRPr lang="en-US" baseline="30000" dirty="0"/>
            </a:p>
          </p:txBody>
        </p:sp>
        <p:sp>
          <p:nvSpPr>
            <p:cNvPr id="44" name="TextBox 43"/>
            <p:cNvSpPr txBox="1"/>
            <p:nvPr/>
          </p:nvSpPr>
          <p:spPr>
            <a:xfrm>
              <a:off x="6427135" y="1423380"/>
              <a:ext cx="2015295" cy="492443"/>
            </a:xfrm>
            <a:prstGeom prst="rect">
              <a:avLst/>
            </a:prstGeom>
            <a:noFill/>
          </p:spPr>
          <p:txBody>
            <a:bodyPr wrap="none" rtlCol="0">
              <a:spAutoFit/>
            </a:bodyPr>
            <a:lstStyle/>
            <a:p>
              <a:pPr lvl="0" algn="ctr"/>
              <a:r>
                <a:rPr lang="hu-HU" sz="1300" b="1" dirty="0" smtClean="0">
                  <a:solidFill>
                    <a:srgbClr val="0070C0"/>
                  </a:solidFill>
                </a:rPr>
                <a:t>SIMD</a:t>
              </a:r>
            </a:p>
            <a:p>
              <a:pPr lvl="0" algn="ctr"/>
              <a:r>
                <a:rPr lang="hu-HU" sz="1300" b="1" dirty="0" smtClean="0">
                  <a:solidFill>
                    <a:srgbClr val="0070C0"/>
                  </a:solidFill>
                </a:rPr>
                <a:t> and FP register set</a:t>
              </a:r>
              <a:endParaRPr lang="en-US" dirty="0"/>
            </a:p>
          </p:txBody>
        </p:sp>
      </p:grpSp>
      <p:sp>
        <p:nvSpPr>
          <p:cNvPr id="45" name="TextBox 44"/>
          <p:cNvSpPr txBox="1"/>
          <p:nvPr/>
        </p:nvSpPr>
        <p:spPr>
          <a:xfrm>
            <a:off x="2958818" y="4250177"/>
            <a:ext cx="2165978" cy="292388"/>
          </a:xfrm>
          <a:prstGeom prst="rect">
            <a:avLst/>
          </a:prstGeom>
          <a:noFill/>
        </p:spPr>
        <p:txBody>
          <a:bodyPr wrap="none" rtlCol="0">
            <a:spAutoFit/>
          </a:bodyPr>
          <a:lstStyle/>
          <a:p>
            <a:pPr algn="ctr"/>
            <a:r>
              <a:rPr lang="hu-HU" sz="1300" b="1" dirty="0" smtClean="0">
                <a:solidFill>
                  <a:srgbClr val="FF0000"/>
                </a:solidFill>
              </a:rPr>
              <a:t>VFPv3/v4 extension</a:t>
            </a:r>
            <a:r>
              <a:rPr lang="hu-HU" sz="1300" b="1" baseline="30000" dirty="0" smtClean="0">
                <a:solidFill>
                  <a:srgbClr val="FF0000"/>
                </a:solidFill>
              </a:rPr>
              <a:t>2</a:t>
            </a:r>
          </a:p>
        </p:txBody>
      </p:sp>
      <p:sp>
        <p:nvSpPr>
          <p:cNvPr id="16" name="Rounded Rectangle 15"/>
          <p:cNvSpPr/>
          <p:nvPr/>
        </p:nvSpPr>
        <p:spPr bwMode="auto">
          <a:xfrm>
            <a:off x="5652120" y="1085295"/>
            <a:ext cx="3168000" cy="484992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48" name="Rounded Rectangle 47"/>
          <p:cNvSpPr/>
          <p:nvPr/>
        </p:nvSpPr>
        <p:spPr bwMode="auto">
          <a:xfrm>
            <a:off x="1931620" y="5618177"/>
            <a:ext cx="3720140" cy="112180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0" name="TextBox 49"/>
          <p:cNvSpPr txBox="1"/>
          <p:nvPr/>
        </p:nvSpPr>
        <p:spPr>
          <a:xfrm>
            <a:off x="72983" y="504463"/>
            <a:ext cx="9216947" cy="369332"/>
          </a:xfrm>
          <a:prstGeom prst="rect">
            <a:avLst/>
          </a:prstGeom>
          <a:noFill/>
        </p:spPr>
        <p:txBody>
          <a:bodyPr wrap="none" rtlCol="0">
            <a:spAutoFit/>
          </a:bodyPr>
          <a:lstStyle/>
          <a:p>
            <a:r>
              <a:rPr lang="hu-HU" dirty="0">
                <a:solidFill>
                  <a:srgbClr val="333399"/>
                </a:solidFill>
              </a:rPr>
              <a:t>2.2.3.5 The SIMD and FP e</a:t>
            </a:r>
            <a:r>
              <a:rPr lang="en-US" dirty="0" err="1">
                <a:solidFill>
                  <a:srgbClr val="333399"/>
                </a:solidFill>
              </a:rPr>
              <a:t>xtension</a:t>
            </a:r>
            <a:r>
              <a:rPr lang="hu-HU" dirty="0">
                <a:solidFill>
                  <a:srgbClr val="333399"/>
                </a:solidFill>
              </a:rPr>
              <a:t> of the</a:t>
            </a:r>
            <a:r>
              <a:rPr lang="en-US" dirty="0">
                <a:solidFill>
                  <a:srgbClr val="333399"/>
                </a:solidFill>
              </a:rPr>
              <a:t> ARMv8 ISA </a:t>
            </a:r>
            <a:r>
              <a:rPr lang="hu-HU" dirty="0">
                <a:solidFill>
                  <a:srgbClr val="333399"/>
                </a:solidFill>
              </a:rPr>
              <a:t>in the AArch64 </a:t>
            </a:r>
            <a:r>
              <a:rPr lang="hu-HU" dirty="0" smtClean="0">
                <a:solidFill>
                  <a:srgbClr val="333399"/>
                </a:solidFill>
              </a:rPr>
              <a:t>mode-1</a:t>
            </a:r>
            <a:endParaRPr lang="en-US" dirty="0"/>
          </a:p>
        </p:txBody>
      </p:sp>
      <p:sp>
        <p:nvSpPr>
          <p:cNvPr id="49" name="Rounded Rectangle 48"/>
          <p:cNvSpPr/>
          <p:nvPr/>
        </p:nvSpPr>
        <p:spPr bwMode="auto">
          <a:xfrm>
            <a:off x="5677878" y="4220522"/>
            <a:ext cx="3132000" cy="1645920"/>
          </a:xfrm>
          <a:prstGeom prst="roundRect">
            <a:avLst/>
          </a:prstGeom>
          <a:solidFill>
            <a:srgbClr val="FFB9B9"/>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284045" y="5175426"/>
            <a:ext cx="2294218" cy="646331"/>
          </a:xfrm>
          <a:prstGeom prst="rect">
            <a:avLst/>
          </a:prstGeom>
          <a:noFill/>
        </p:spPr>
        <p:txBody>
          <a:bodyPr wrap="none" rtlCol="0">
            <a:spAutoFit/>
          </a:bodyPr>
          <a:lstStyle/>
          <a:p>
            <a:pPr algn="ctr"/>
            <a:r>
              <a:rPr lang="hu-HU" sz="1200" dirty="0" smtClean="0"/>
              <a:t>64/128-bit wide SIMD data</a:t>
            </a:r>
          </a:p>
          <a:p>
            <a:pPr algn="ctr"/>
            <a:r>
              <a:rPr lang="hu-HU" sz="1200" dirty="0" smtClean="0"/>
              <a:t>FX8/16/32/64</a:t>
            </a:r>
          </a:p>
          <a:p>
            <a:pPr algn="ctr"/>
            <a:r>
              <a:rPr lang="hu-HU" sz="1200" dirty="0" smtClean="0"/>
              <a:t>FP16</a:t>
            </a:r>
            <a:r>
              <a:rPr lang="hu-HU" sz="1200" baseline="30000" dirty="0" smtClean="0"/>
              <a:t>3</a:t>
            </a:r>
            <a:r>
              <a:rPr lang="hu-HU" sz="1200" dirty="0" smtClean="0"/>
              <a:t>/32/64 operations</a:t>
            </a:r>
            <a:endParaRPr lang="en-US" sz="1200" dirty="0"/>
          </a:p>
        </p:txBody>
      </p:sp>
      <p:sp>
        <p:nvSpPr>
          <p:cNvPr id="52" name="TextBox 51"/>
          <p:cNvSpPr txBox="1"/>
          <p:nvPr/>
        </p:nvSpPr>
        <p:spPr>
          <a:xfrm>
            <a:off x="6843418" y="4708899"/>
            <a:ext cx="1159292" cy="276999"/>
          </a:xfrm>
          <a:prstGeom prst="rect">
            <a:avLst/>
          </a:prstGeom>
          <a:noFill/>
        </p:spPr>
        <p:txBody>
          <a:bodyPr wrap="none" rtlCol="0">
            <a:spAutoFit/>
          </a:bodyPr>
          <a:lstStyle/>
          <a:p>
            <a:pPr algn="ctr"/>
            <a:r>
              <a:rPr lang="hu-HU" sz="1200" dirty="0" smtClean="0"/>
              <a:t>FP16</a:t>
            </a:r>
            <a:r>
              <a:rPr lang="hu-HU" sz="1200" baseline="30000" dirty="0" smtClean="0"/>
              <a:t>1</a:t>
            </a:r>
            <a:r>
              <a:rPr lang="hu-HU" sz="1200" dirty="0" smtClean="0"/>
              <a:t>/32/64</a:t>
            </a:r>
            <a:endParaRPr lang="en-US" sz="1200" dirty="0"/>
          </a:p>
        </p:txBody>
      </p:sp>
      <p:sp>
        <p:nvSpPr>
          <p:cNvPr id="53" name="TextBox 52"/>
          <p:cNvSpPr txBox="1"/>
          <p:nvPr/>
        </p:nvSpPr>
        <p:spPr>
          <a:xfrm>
            <a:off x="6237185" y="4246031"/>
            <a:ext cx="2358338" cy="292388"/>
          </a:xfrm>
          <a:prstGeom prst="rect">
            <a:avLst/>
          </a:prstGeom>
          <a:noFill/>
        </p:spPr>
        <p:txBody>
          <a:bodyPr wrap="none" rtlCol="0">
            <a:spAutoFit/>
          </a:bodyPr>
          <a:lstStyle/>
          <a:p>
            <a:pPr algn="ctr"/>
            <a:r>
              <a:rPr lang="hu-HU" sz="1300" b="1" dirty="0" smtClean="0">
                <a:solidFill>
                  <a:srgbClr val="FF0000"/>
                </a:solidFill>
              </a:rPr>
              <a:t>SIMD and FP extension</a:t>
            </a:r>
          </a:p>
        </p:txBody>
      </p:sp>
      <p:sp>
        <p:nvSpPr>
          <p:cNvPr id="54" name="TextBox 53"/>
          <p:cNvSpPr txBox="1"/>
          <p:nvPr/>
        </p:nvSpPr>
        <p:spPr>
          <a:xfrm>
            <a:off x="6033011" y="4483874"/>
            <a:ext cx="1061509" cy="276999"/>
          </a:xfrm>
          <a:prstGeom prst="rect">
            <a:avLst/>
          </a:prstGeom>
          <a:noFill/>
        </p:spPr>
        <p:txBody>
          <a:bodyPr wrap="none" rtlCol="0">
            <a:spAutoFit/>
          </a:bodyPr>
          <a:lstStyle/>
          <a:p>
            <a:r>
              <a:rPr lang="hu-HU" sz="1200" i="1" dirty="0" smtClean="0">
                <a:solidFill>
                  <a:srgbClr val="0070C0"/>
                </a:solidFill>
              </a:rPr>
              <a:t>Scalar data</a:t>
            </a:r>
            <a:endParaRPr lang="en-US" sz="1200" i="1" dirty="0">
              <a:solidFill>
                <a:srgbClr val="0070C0"/>
              </a:solidFill>
            </a:endParaRPr>
          </a:p>
        </p:txBody>
      </p:sp>
      <p:sp>
        <p:nvSpPr>
          <p:cNvPr id="55" name="TextBox 54"/>
          <p:cNvSpPr txBox="1"/>
          <p:nvPr/>
        </p:nvSpPr>
        <p:spPr>
          <a:xfrm>
            <a:off x="6045925" y="4896054"/>
            <a:ext cx="1678665" cy="276999"/>
          </a:xfrm>
          <a:prstGeom prst="rect">
            <a:avLst/>
          </a:prstGeom>
          <a:noFill/>
        </p:spPr>
        <p:txBody>
          <a:bodyPr wrap="none" rtlCol="0">
            <a:spAutoFit/>
          </a:bodyPr>
          <a:lstStyle/>
          <a:p>
            <a:r>
              <a:rPr lang="hu-HU" sz="1200" i="1" dirty="0" smtClean="0">
                <a:solidFill>
                  <a:srgbClr val="0070C0"/>
                </a:solidFill>
              </a:rPr>
              <a:t>SIMD (vector) data</a:t>
            </a:r>
            <a:endParaRPr lang="en-US" sz="1200" i="1" dirty="0">
              <a:solidFill>
                <a:srgbClr val="0070C0"/>
              </a:solidFill>
            </a:endParaRPr>
          </a:p>
        </p:txBody>
      </p:sp>
    </p:spTree>
    <p:extLst>
      <p:ext uri="{BB962C8B-B14F-4D97-AF65-F5344CB8AC3E}">
        <p14:creationId xmlns:p14="http://schemas.microsoft.com/office/powerpoint/2010/main" val="4156924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67" y="506126"/>
            <a:ext cx="8376973" cy="369332"/>
          </a:xfrm>
          <a:prstGeom prst="rect">
            <a:avLst/>
          </a:prstGeom>
          <a:noFill/>
        </p:spPr>
        <p:txBody>
          <a:bodyPr wrap="none" rtlCol="0">
            <a:spAutoFit/>
          </a:bodyPr>
          <a:lstStyle/>
          <a:p>
            <a:r>
              <a:rPr lang="hu-HU" dirty="0" smtClean="0">
                <a:solidFill>
                  <a:srgbClr val="333399"/>
                </a:solidFill>
              </a:rPr>
              <a:t>The SIMD and FP e</a:t>
            </a:r>
            <a:r>
              <a:rPr lang="en-US" dirty="0" err="1" smtClean="0">
                <a:solidFill>
                  <a:srgbClr val="333399"/>
                </a:solidFill>
              </a:rPr>
              <a:t>xtension</a:t>
            </a:r>
            <a:r>
              <a:rPr lang="hu-HU" dirty="0" smtClean="0">
                <a:solidFill>
                  <a:srgbClr val="333399"/>
                </a:solidFill>
              </a:rPr>
              <a:t> of the</a:t>
            </a:r>
            <a:r>
              <a:rPr lang="en-US" dirty="0" smtClean="0">
                <a:solidFill>
                  <a:srgbClr val="333399"/>
                </a:solidFill>
              </a:rPr>
              <a:t> ARMv8 ISA </a:t>
            </a:r>
            <a:r>
              <a:rPr lang="hu-HU" dirty="0" smtClean="0">
                <a:solidFill>
                  <a:srgbClr val="333399"/>
                </a:solidFill>
              </a:rPr>
              <a:t>in the AArch64 mode -2</a:t>
            </a:r>
            <a:endParaRPr lang="en-US" dirty="0">
              <a:solidFill>
                <a:srgbClr val="000000"/>
              </a:solidFill>
            </a:endParaRPr>
          </a:p>
        </p:txBody>
      </p:sp>
      <p:sp>
        <p:nvSpPr>
          <p:cNvPr id="5" name="Text Box 4"/>
          <p:cNvSpPr txBox="1">
            <a:spLocks noChangeArrowheads="1"/>
          </p:cNvSpPr>
          <p:nvPr/>
        </p:nvSpPr>
        <p:spPr bwMode="auto">
          <a:xfrm>
            <a:off x="2636785" y="2166508"/>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en-US" sz="1300" b="1" smtClean="0">
                <a:solidFill>
                  <a:srgbClr val="000000"/>
                </a:solidFill>
              </a:rPr>
              <a:t>Execution modes of the ARMv8</a:t>
            </a:r>
            <a:endParaRPr lang="hu-HU" sz="1300" b="1" baseline="30000">
              <a:solidFill>
                <a:srgbClr val="000000"/>
              </a:solidFill>
            </a:endParaRPr>
          </a:p>
        </p:txBody>
      </p:sp>
      <p:sp>
        <p:nvSpPr>
          <p:cNvPr id="7" name="Text Box 6"/>
          <p:cNvSpPr txBox="1">
            <a:spLocks noChangeArrowheads="1"/>
          </p:cNvSpPr>
          <p:nvPr/>
        </p:nvSpPr>
        <p:spPr bwMode="auto">
          <a:xfrm>
            <a:off x="1743142" y="2914430"/>
            <a:ext cx="1675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en-US" sz="1300" b="1" smtClean="0">
                <a:solidFill>
                  <a:srgbClr val="000000"/>
                </a:solidFill>
              </a:rPr>
              <a:t>Aarch32 </a:t>
            </a:r>
          </a:p>
          <a:p>
            <a:pPr algn="ctr" eaLnBrk="1" hangingPunct="1"/>
            <a:r>
              <a:rPr lang="en-US" sz="1300" b="1" smtClean="0">
                <a:solidFill>
                  <a:srgbClr val="000000"/>
                </a:solidFill>
              </a:rPr>
              <a:t>execution mode</a:t>
            </a:r>
            <a:endParaRPr lang="en-US" sz="1300" b="1">
              <a:solidFill>
                <a:srgbClr val="000000"/>
              </a:solidFill>
            </a:endParaRPr>
          </a:p>
        </p:txBody>
      </p:sp>
      <p:sp>
        <p:nvSpPr>
          <p:cNvPr id="8" name="Line 7"/>
          <p:cNvSpPr>
            <a:spLocks noChangeShapeType="1"/>
          </p:cNvSpPr>
          <p:nvPr/>
        </p:nvSpPr>
        <p:spPr bwMode="auto">
          <a:xfrm rot="-5400000" flipH="1" flipV="1">
            <a:off x="3424237" y="1657131"/>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9" name="Line 8"/>
          <p:cNvSpPr>
            <a:spLocks noChangeShapeType="1"/>
          </p:cNvSpPr>
          <p:nvPr/>
        </p:nvSpPr>
        <p:spPr bwMode="auto">
          <a:xfrm rot="5400000" flipV="1">
            <a:off x="5403850" y="1657130"/>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10" name="Oval 9"/>
          <p:cNvSpPr>
            <a:spLocks noChangeArrowheads="1"/>
          </p:cNvSpPr>
          <p:nvPr/>
        </p:nvSpPr>
        <p:spPr bwMode="auto">
          <a:xfrm>
            <a:off x="2554288" y="2771555"/>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1" name="Oval 10"/>
          <p:cNvSpPr>
            <a:spLocks noChangeArrowheads="1"/>
          </p:cNvSpPr>
          <p:nvPr/>
        </p:nvSpPr>
        <p:spPr bwMode="auto">
          <a:xfrm>
            <a:off x="6515100" y="2771555"/>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13" name="Text Box 12"/>
          <p:cNvSpPr txBox="1">
            <a:spLocks noChangeArrowheads="1"/>
          </p:cNvSpPr>
          <p:nvPr/>
        </p:nvSpPr>
        <p:spPr bwMode="auto">
          <a:xfrm>
            <a:off x="251520" y="3551018"/>
            <a:ext cx="4193777" cy="10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105000"/>
              </a:lnSpc>
            </a:pPr>
            <a:r>
              <a:rPr lang="en-US" sz="1300" smtClean="0">
                <a:solidFill>
                  <a:srgbClr val="000000"/>
                </a:solidFill>
              </a:rPr>
              <a:t>It </a:t>
            </a:r>
            <a:r>
              <a:rPr lang="en-US" sz="1300">
                <a:solidFill>
                  <a:srgbClr val="0070C0"/>
                </a:solidFill>
                <a:latin typeface="+mn-lt"/>
              </a:rPr>
              <a:t>supports two 32-bit instruction sets</a:t>
            </a:r>
            <a:r>
              <a:rPr lang="en-US" sz="1300" smtClean="0">
                <a:solidFill>
                  <a:srgbClr val="000000"/>
                </a:solidFill>
              </a:rPr>
              <a:t>,</a:t>
            </a:r>
          </a:p>
          <a:p>
            <a:pPr algn="ctr" eaLnBrk="1" hangingPunct="1">
              <a:lnSpc>
                <a:spcPct val="105000"/>
              </a:lnSpc>
              <a:spcAft>
                <a:spcPts val="600"/>
              </a:spcAft>
            </a:pPr>
            <a:r>
              <a:rPr lang="en-US" sz="1300" smtClean="0">
                <a:solidFill>
                  <a:srgbClr val="FF0000"/>
                </a:solidFill>
              </a:rPr>
              <a:t>the A32 </a:t>
            </a:r>
            <a:r>
              <a:rPr lang="en-US" sz="1300" smtClean="0">
                <a:solidFill>
                  <a:srgbClr val="000000"/>
                </a:solidFill>
              </a:rPr>
              <a:t>and the </a:t>
            </a:r>
            <a:r>
              <a:rPr lang="en-US" sz="1300" smtClean="0">
                <a:solidFill>
                  <a:srgbClr val="FF0000"/>
                </a:solidFill>
              </a:rPr>
              <a:t>T32 </a:t>
            </a:r>
            <a:r>
              <a:rPr lang="en-US" sz="1300" smtClean="0">
                <a:solidFill>
                  <a:srgbClr val="000000"/>
                </a:solidFill>
              </a:rPr>
              <a:t>(Thumb) instructions sets.</a:t>
            </a:r>
          </a:p>
          <a:p>
            <a:pPr algn="ctr" eaLnBrk="1" hangingPunct="1">
              <a:lnSpc>
                <a:spcPct val="105000"/>
              </a:lnSpc>
            </a:pPr>
            <a:r>
              <a:rPr lang="en-US" sz="1300" smtClean="0">
                <a:solidFill>
                  <a:srgbClr val="000000"/>
                </a:solidFill>
              </a:rPr>
              <a:t>In this mode the processor </a:t>
            </a:r>
            <a:r>
              <a:rPr lang="en-US" sz="1300">
                <a:solidFill>
                  <a:srgbClr val="0070C0"/>
                </a:solidFill>
                <a:latin typeface="+mn-lt"/>
              </a:rPr>
              <a:t>can run programs</a:t>
            </a:r>
          </a:p>
          <a:p>
            <a:pPr algn="ctr" eaLnBrk="1" hangingPunct="1">
              <a:lnSpc>
                <a:spcPct val="105000"/>
              </a:lnSpc>
            </a:pPr>
            <a:r>
              <a:rPr lang="en-US" sz="1300">
                <a:solidFill>
                  <a:srgbClr val="0070C0"/>
                </a:solidFill>
                <a:latin typeface="+mn-lt"/>
              </a:rPr>
              <a:t>developed for previous ISA versions</a:t>
            </a:r>
            <a:r>
              <a:rPr lang="en-US" sz="1300" smtClean="0">
                <a:solidFill>
                  <a:srgbClr val="000000"/>
                </a:solidFill>
              </a:rPr>
              <a:t>.</a:t>
            </a:r>
            <a:endParaRPr lang="en-US" sz="1300">
              <a:solidFill>
                <a:srgbClr val="000000"/>
              </a:solidFill>
            </a:endParaRPr>
          </a:p>
        </p:txBody>
      </p:sp>
      <p:sp>
        <p:nvSpPr>
          <p:cNvPr id="14" name="TextBox 13"/>
          <p:cNvSpPr txBox="1"/>
          <p:nvPr/>
        </p:nvSpPr>
        <p:spPr>
          <a:xfrm>
            <a:off x="231004" y="970155"/>
            <a:ext cx="9066521"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rgbClr val="000000"/>
                </a:solidFill>
              </a:rPr>
              <a:t>The </a:t>
            </a:r>
            <a:r>
              <a:rPr lang="en-US" sz="1600" dirty="0" err="1" smtClean="0">
                <a:solidFill>
                  <a:srgbClr val="000000"/>
                </a:solidFill>
              </a:rPr>
              <a:t>ARMv8</a:t>
            </a:r>
            <a:r>
              <a:rPr lang="en-US" sz="1600" dirty="0" smtClean="0">
                <a:solidFill>
                  <a:srgbClr val="000000"/>
                </a:solidFill>
              </a:rPr>
              <a:t> ISA version introduces </a:t>
            </a:r>
            <a:r>
              <a:rPr lang="en-US" sz="1600" dirty="0" smtClean="0">
                <a:solidFill>
                  <a:srgbClr val="FF0000"/>
                </a:solidFill>
              </a:rPr>
              <a:t>major changes in</a:t>
            </a:r>
            <a:r>
              <a:rPr lang="en-US" sz="1600" dirty="0" smtClean="0">
                <a:solidFill>
                  <a:srgbClr val="000000"/>
                </a:solidFill>
              </a:rPr>
              <a:t> the ARM architecture while</a:t>
            </a:r>
          </a:p>
          <a:p>
            <a:pPr>
              <a:spcAft>
                <a:spcPts val="400"/>
              </a:spcAft>
            </a:pPr>
            <a:r>
              <a:rPr lang="en-US" sz="1600" dirty="0" smtClean="0">
                <a:solidFill>
                  <a:srgbClr val="000000"/>
                </a:solidFill>
              </a:rPr>
              <a:t>      maintaining a high level of consistency with previous versions of the architecture.</a:t>
            </a:r>
          </a:p>
        </p:txBody>
      </p:sp>
      <p:sp>
        <p:nvSpPr>
          <p:cNvPr id="15" name="Text Box 5"/>
          <p:cNvSpPr txBox="1">
            <a:spLocks noChangeArrowheads="1"/>
          </p:cNvSpPr>
          <p:nvPr/>
        </p:nvSpPr>
        <p:spPr bwMode="auto">
          <a:xfrm>
            <a:off x="5706607" y="2914430"/>
            <a:ext cx="167546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smtClean="0">
                <a:solidFill>
                  <a:srgbClr val="000000"/>
                </a:solidFill>
              </a:rPr>
              <a:t>Aarch64</a:t>
            </a:r>
          </a:p>
          <a:p>
            <a:pPr algn="ctr" eaLnBrk="1" hangingPunct="1"/>
            <a:r>
              <a:rPr lang="en-US" sz="1300" b="1" smtClean="0">
                <a:solidFill>
                  <a:srgbClr val="000000"/>
                </a:solidFill>
              </a:rPr>
              <a:t>execution mode</a:t>
            </a:r>
            <a:endParaRPr lang="en-US" sz="1300" b="1">
              <a:solidFill>
                <a:srgbClr val="000000"/>
              </a:solidFill>
            </a:endParaRPr>
          </a:p>
        </p:txBody>
      </p:sp>
      <p:sp>
        <p:nvSpPr>
          <p:cNvPr id="17" name="Text Box 11"/>
          <p:cNvSpPr txBox="1">
            <a:spLocks noChangeArrowheads="1"/>
          </p:cNvSpPr>
          <p:nvPr/>
        </p:nvSpPr>
        <p:spPr bwMode="auto">
          <a:xfrm>
            <a:off x="4653415" y="3538318"/>
            <a:ext cx="3969035" cy="100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990600" algn="l"/>
              </a:tabLst>
              <a:defRPr sz="1400">
                <a:solidFill>
                  <a:schemeClr val="tx1"/>
                </a:solidFill>
                <a:latin typeface="Verdana" pitchFamily="34" charset="0"/>
              </a:defRPr>
            </a:lvl1pPr>
            <a:lvl2pPr marL="742950" indent="-285750" eaLnBrk="0" hangingPunct="0">
              <a:tabLst>
                <a:tab pos="990600" algn="l"/>
              </a:tabLst>
              <a:defRPr sz="1400">
                <a:solidFill>
                  <a:schemeClr val="tx1"/>
                </a:solidFill>
                <a:latin typeface="Verdana" pitchFamily="34" charset="0"/>
              </a:defRPr>
            </a:lvl2pPr>
            <a:lvl3pPr marL="1143000" indent="-228600" eaLnBrk="0" hangingPunct="0">
              <a:tabLst>
                <a:tab pos="990600" algn="l"/>
              </a:tabLst>
              <a:defRPr sz="1400">
                <a:solidFill>
                  <a:schemeClr val="tx1"/>
                </a:solidFill>
                <a:latin typeface="Verdana" pitchFamily="34" charset="0"/>
              </a:defRPr>
            </a:lvl3pPr>
            <a:lvl4pPr marL="1600200" indent="-228600" eaLnBrk="0" hangingPunct="0">
              <a:tabLst>
                <a:tab pos="990600" algn="l"/>
              </a:tabLst>
              <a:defRPr sz="1400">
                <a:solidFill>
                  <a:schemeClr val="tx1"/>
                </a:solidFill>
                <a:latin typeface="Verdana" pitchFamily="34" charset="0"/>
              </a:defRPr>
            </a:lvl4pPr>
            <a:lvl5pPr marL="2057400" indent="-228600" eaLnBrk="0" hangingPunct="0">
              <a:tabLst>
                <a:tab pos="990600" algn="l"/>
              </a:tabLst>
              <a:defRPr sz="1400">
                <a:solidFill>
                  <a:schemeClr val="tx1"/>
                </a:solidFill>
                <a:latin typeface="Verdana" pitchFamily="34" charset="0"/>
              </a:defRPr>
            </a:lvl5pPr>
            <a:lvl6pPr marL="2514600" indent="-228600" eaLnBrk="0" fontAlgn="base" hangingPunct="0">
              <a:spcBef>
                <a:spcPct val="0"/>
              </a:spcBef>
              <a:spcAft>
                <a:spcPct val="0"/>
              </a:spcAft>
              <a:tabLst>
                <a:tab pos="990600" algn="l"/>
              </a:tabLst>
              <a:defRPr sz="1400">
                <a:solidFill>
                  <a:schemeClr val="tx1"/>
                </a:solidFill>
                <a:latin typeface="Verdana" pitchFamily="34" charset="0"/>
              </a:defRPr>
            </a:lvl6pPr>
            <a:lvl7pPr marL="2971800" indent="-228600" eaLnBrk="0" fontAlgn="base" hangingPunct="0">
              <a:spcBef>
                <a:spcPct val="0"/>
              </a:spcBef>
              <a:spcAft>
                <a:spcPct val="0"/>
              </a:spcAft>
              <a:tabLst>
                <a:tab pos="990600" algn="l"/>
              </a:tabLst>
              <a:defRPr sz="1400">
                <a:solidFill>
                  <a:schemeClr val="tx1"/>
                </a:solidFill>
                <a:latin typeface="Verdana" pitchFamily="34" charset="0"/>
              </a:defRPr>
            </a:lvl7pPr>
            <a:lvl8pPr marL="3429000" indent="-228600" eaLnBrk="0" fontAlgn="base" hangingPunct="0">
              <a:spcBef>
                <a:spcPct val="0"/>
              </a:spcBef>
              <a:spcAft>
                <a:spcPct val="0"/>
              </a:spcAft>
              <a:tabLst>
                <a:tab pos="990600" algn="l"/>
              </a:tabLst>
              <a:defRPr sz="1400">
                <a:solidFill>
                  <a:schemeClr val="tx1"/>
                </a:solidFill>
                <a:latin typeface="Verdana" pitchFamily="34" charset="0"/>
              </a:defRPr>
            </a:lvl8pPr>
            <a:lvl9pPr marL="3886200" indent="-228600" eaLnBrk="0" fontAlgn="base" hangingPunct="0">
              <a:spcBef>
                <a:spcPct val="0"/>
              </a:spcBef>
              <a:spcAft>
                <a:spcPct val="0"/>
              </a:spcAft>
              <a:tabLst>
                <a:tab pos="990600" algn="l"/>
              </a:tabLst>
              <a:defRPr sz="1400">
                <a:solidFill>
                  <a:schemeClr val="tx1"/>
                </a:solidFill>
                <a:latin typeface="Verdana" pitchFamily="34" charset="0"/>
              </a:defRPr>
            </a:lvl9pPr>
          </a:lstStyle>
          <a:p>
            <a:pPr algn="ctr" eaLnBrk="1" hangingPunct="1">
              <a:lnSpc>
                <a:spcPct val="105000"/>
              </a:lnSpc>
            </a:pPr>
            <a:r>
              <a:rPr lang="en-US" sz="1300" smtClean="0">
                <a:solidFill>
                  <a:srgbClr val="000000"/>
                </a:solidFill>
              </a:rPr>
              <a:t>It supports </a:t>
            </a:r>
            <a:r>
              <a:rPr lang="en-US" sz="1300">
                <a:solidFill>
                  <a:srgbClr val="0070C0"/>
                </a:solidFill>
                <a:latin typeface="+mn-lt"/>
              </a:rPr>
              <a:t>a single 64-bit instruction set</a:t>
            </a:r>
            <a:r>
              <a:rPr lang="en-US" sz="1300" smtClean="0">
                <a:solidFill>
                  <a:srgbClr val="000000"/>
                </a:solidFill>
              </a:rPr>
              <a:t>,</a:t>
            </a:r>
          </a:p>
          <a:p>
            <a:pPr algn="ctr" eaLnBrk="1" hangingPunct="1">
              <a:lnSpc>
                <a:spcPct val="105000"/>
              </a:lnSpc>
              <a:spcAft>
                <a:spcPts val="600"/>
              </a:spcAft>
            </a:pPr>
            <a:r>
              <a:rPr lang="en-US" sz="1300" smtClean="0">
                <a:solidFill>
                  <a:srgbClr val="000000"/>
                </a:solidFill>
              </a:rPr>
              <a:t>called </a:t>
            </a:r>
            <a:r>
              <a:rPr lang="en-US" sz="1300" smtClean="0">
                <a:solidFill>
                  <a:srgbClr val="FF0000"/>
                </a:solidFill>
              </a:rPr>
              <a:t>A64.</a:t>
            </a:r>
          </a:p>
          <a:p>
            <a:pPr algn="ctr" eaLnBrk="1" hangingPunct="1">
              <a:lnSpc>
                <a:spcPct val="105000"/>
              </a:lnSpc>
            </a:pPr>
            <a:r>
              <a:rPr lang="en-US" sz="1300" smtClean="0">
                <a:solidFill>
                  <a:srgbClr val="000000"/>
                </a:solidFill>
              </a:rPr>
              <a:t>This is a fixed length </a:t>
            </a:r>
            <a:r>
              <a:rPr lang="en-US" sz="1300">
                <a:solidFill>
                  <a:srgbClr val="0070C0"/>
                </a:solidFill>
                <a:latin typeface="+mn-lt"/>
              </a:rPr>
              <a:t>powerful instruction set</a:t>
            </a:r>
          </a:p>
          <a:p>
            <a:pPr algn="ctr" eaLnBrk="1" hangingPunct="1">
              <a:lnSpc>
                <a:spcPct val="105000"/>
              </a:lnSpc>
            </a:pPr>
            <a:r>
              <a:rPr lang="en-US" sz="1300" smtClean="0">
                <a:solidFill>
                  <a:srgbClr val="000000"/>
                </a:solidFill>
              </a:rPr>
              <a:t>that uses 32-bit instruction encodings.</a:t>
            </a:r>
            <a:endParaRPr lang="en-US" sz="1300">
              <a:solidFill>
                <a:srgbClr val="000000"/>
              </a:solidFill>
            </a:endParaRPr>
          </a:p>
        </p:txBody>
      </p:sp>
      <p:sp>
        <p:nvSpPr>
          <p:cNvPr id="18" name="Title 1"/>
          <p:cNvSpPr>
            <a:spLocks noGrp="1"/>
          </p:cNvSpPr>
          <p:nvPr>
            <p:ph type="title"/>
          </p:nvPr>
        </p:nvSpPr>
        <p:spPr>
          <a:xfrm>
            <a:off x="0" y="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(2)</a:t>
            </a:r>
            <a:endParaRPr lang="en-US" dirty="0">
              <a:solidFill>
                <a:srgbClr val="FFFFFF"/>
              </a:solidFill>
            </a:endParaRPr>
          </a:p>
        </p:txBody>
      </p:sp>
      <p:sp>
        <p:nvSpPr>
          <p:cNvPr id="2" name="TextBox 1"/>
          <p:cNvSpPr txBox="1"/>
          <p:nvPr/>
        </p:nvSpPr>
        <p:spPr>
          <a:xfrm>
            <a:off x="226350" y="1521960"/>
            <a:ext cx="6818085" cy="338554"/>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err="1">
                <a:solidFill>
                  <a:srgbClr val="FF0000"/>
                </a:solidFill>
              </a:rPr>
              <a:t>ARMv8</a:t>
            </a:r>
            <a:r>
              <a:rPr lang="en-US" sz="1600" dirty="0">
                <a:solidFill>
                  <a:srgbClr val="000000"/>
                </a:solidFill>
              </a:rPr>
              <a:t> has </a:t>
            </a:r>
            <a:r>
              <a:rPr lang="en-US" sz="1600" dirty="0">
                <a:solidFill>
                  <a:srgbClr val="0070C0"/>
                </a:solidFill>
              </a:rPr>
              <a:t>two distinct execution modes</a:t>
            </a:r>
            <a:r>
              <a:rPr lang="en-US" sz="1600" dirty="0">
                <a:solidFill>
                  <a:srgbClr val="000000"/>
                </a:solidFill>
              </a:rPr>
              <a:t>, as indicated below</a:t>
            </a:r>
            <a:r>
              <a:rPr lang="en-US" sz="1600" dirty="0" smtClean="0">
                <a:solidFill>
                  <a:srgbClr val="000000"/>
                </a:solidFill>
              </a:rPr>
              <a:t>.</a:t>
            </a:r>
            <a:endParaRPr lang="hu-HU" dirty="0"/>
          </a:p>
        </p:txBody>
      </p:sp>
    </p:spTree>
    <p:extLst>
      <p:ext uri="{BB962C8B-B14F-4D97-AF65-F5344CB8AC3E}">
        <p14:creationId xmlns:p14="http://schemas.microsoft.com/office/powerpoint/2010/main" val="29930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P spid="13" grpId="0"/>
      <p:bldP spid="15" grpId="0"/>
      <p:bldP spid="17"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9"/>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(3)</a:t>
            </a:r>
            <a:endParaRPr lang="en-US" dirty="0">
              <a:solidFill>
                <a:srgbClr val="FFFFFF"/>
              </a:solidFill>
            </a:endParaRPr>
          </a:p>
        </p:txBody>
      </p:sp>
      <p:sp>
        <p:nvSpPr>
          <p:cNvPr id="5" name="TextBox 4"/>
          <p:cNvSpPr txBox="1"/>
          <p:nvPr/>
        </p:nvSpPr>
        <p:spPr>
          <a:xfrm>
            <a:off x="6829158" y="1673805"/>
            <a:ext cx="995785" cy="246221"/>
          </a:xfrm>
          <a:prstGeom prst="rect">
            <a:avLst/>
          </a:prstGeom>
          <a:noFill/>
        </p:spPr>
        <p:txBody>
          <a:bodyPr wrap="none" rtlCol="0">
            <a:spAutoFit/>
          </a:bodyPr>
          <a:lstStyle/>
          <a:p>
            <a:r>
              <a:rPr lang="hu-HU" sz="1000" dirty="0">
                <a:solidFill>
                  <a:srgbClr val="000000"/>
                </a:solidFill>
              </a:rPr>
              <a:t>128</a:t>
            </a:r>
            <a:r>
              <a:rPr lang="en-US" sz="1000" dirty="0">
                <a:solidFill>
                  <a:srgbClr val="000000"/>
                </a:solidFill>
              </a:rPr>
              <a:t>-bit wide</a:t>
            </a:r>
          </a:p>
        </p:txBody>
      </p:sp>
      <p:sp>
        <p:nvSpPr>
          <p:cNvPr id="6" name="TextBox 5"/>
          <p:cNvSpPr txBox="1"/>
          <p:nvPr/>
        </p:nvSpPr>
        <p:spPr>
          <a:xfrm>
            <a:off x="3630265" y="1673805"/>
            <a:ext cx="995785" cy="246221"/>
          </a:xfrm>
          <a:prstGeom prst="rect">
            <a:avLst/>
          </a:prstGeom>
          <a:noFill/>
        </p:spPr>
        <p:txBody>
          <a:bodyPr wrap="none" rtlCol="0">
            <a:spAutoFit/>
          </a:bodyPr>
          <a:lstStyle/>
          <a:p>
            <a:r>
              <a:rPr lang="hu-HU" sz="1000" dirty="0">
                <a:solidFill>
                  <a:srgbClr val="000000"/>
                </a:solidFill>
              </a:rPr>
              <a:t>128</a:t>
            </a:r>
            <a:r>
              <a:rPr lang="en-US" sz="1000" dirty="0">
                <a:solidFill>
                  <a:srgbClr val="000000"/>
                </a:solidFill>
              </a:rPr>
              <a:t>-bit wide</a:t>
            </a:r>
          </a:p>
        </p:txBody>
      </p:sp>
      <p:grpSp>
        <p:nvGrpSpPr>
          <p:cNvPr id="44" name="Group 43"/>
          <p:cNvGrpSpPr/>
          <p:nvPr/>
        </p:nvGrpSpPr>
        <p:grpSpPr>
          <a:xfrm>
            <a:off x="3086835" y="2016282"/>
            <a:ext cx="1944000" cy="2059299"/>
            <a:chOff x="3283358" y="2292509"/>
            <a:chExt cx="1944000" cy="2059299"/>
          </a:xfrm>
        </p:grpSpPr>
        <p:sp>
          <p:nvSpPr>
            <p:cNvPr id="9" name="Téglalap 3"/>
            <p:cNvSpPr/>
            <p:nvPr/>
          </p:nvSpPr>
          <p:spPr>
            <a:xfrm>
              <a:off x="3283358" y="2292509"/>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10" name="Téglalap 4"/>
            <p:cNvSpPr/>
            <p:nvPr/>
          </p:nvSpPr>
          <p:spPr>
            <a:xfrm>
              <a:off x="3283358" y="2501824"/>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11" name="Téglalap 5"/>
            <p:cNvSpPr/>
            <p:nvPr/>
          </p:nvSpPr>
          <p:spPr>
            <a:xfrm>
              <a:off x="3283358" y="2711138"/>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12" name="Téglalap 6"/>
            <p:cNvSpPr/>
            <p:nvPr/>
          </p:nvSpPr>
          <p:spPr>
            <a:xfrm>
              <a:off x="3283358" y="2920454"/>
              <a:ext cx="1944000" cy="838797"/>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14" name="Téglalap 8"/>
            <p:cNvSpPr/>
            <p:nvPr/>
          </p:nvSpPr>
          <p:spPr>
            <a:xfrm>
              <a:off x="3283358" y="3723864"/>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15" name="Téglalap 9"/>
            <p:cNvSpPr/>
            <p:nvPr/>
          </p:nvSpPr>
          <p:spPr>
            <a:xfrm>
              <a:off x="3283358" y="3933179"/>
              <a:ext cx="1944000" cy="209315"/>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16" name="Téglalap 10"/>
            <p:cNvSpPr/>
            <p:nvPr/>
          </p:nvSpPr>
          <p:spPr>
            <a:xfrm>
              <a:off x="3283358" y="4142493"/>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grpSp>
        <p:nvGrpSpPr>
          <p:cNvPr id="45" name="Group 44"/>
          <p:cNvGrpSpPr/>
          <p:nvPr/>
        </p:nvGrpSpPr>
        <p:grpSpPr>
          <a:xfrm>
            <a:off x="6451943" y="2017056"/>
            <a:ext cx="1945482" cy="3926027"/>
            <a:chOff x="6451943" y="2293283"/>
            <a:chExt cx="1945482" cy="3926027"/>
          </a:xfrm>
        </p:grpSpPr>
        <p:sp>
          <p:nvSpPr>
            <p:cNvPr id="17" name="Téglalap 23"/>
            <p:cNvSpPr/>
            <p:nvPr/>
          </p:nvSpPr>
          <p:spPr>
            <a:xfrm>
              <a:off x="6451943" y="2293283"/>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18" name="Téglalap 24"/>
            <p:cNvSpPr/>
            <p:nvPr/>
          </p:nvSpPr>
          <p:spPr>
            <a:xfrm>
              <a:off x="6451943" y="2503944"/>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19" name="Téglalap 25"/>
            <p:cNvSpPr/>
            <p:nvPr/>
          </p:nvSpPr>
          <p:spPr>
            <a:xfrm>
              <a:off x="6451943" y="2714606"/>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20" name="Téglalap 26"/>
            <p:cNvSpPr/>
            <p:nvPr/>
          </p:nvSpPr>
          <p:spPr>
            <a:xfrm>
              <a:off x="6451943" y="2925268"/>
              <a:ext cx="1945482" cy="844194"/>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Téglalap 28"/>
            <p:cNvSpPr/>
            <p:nvPr/>
          </p:nvSpPr>
          <p:spPr>
            <a:xfrm>
              <a:off x="6451943" y="3735421"/>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23" name="Téglalap 29"/>
            <p:cNvSpPr/>
            <p:nvPr/>
          </p:nvSpPr>
          <p:spPr>
            <a:xfrm>
              <a:off x="6451943" y="3946082"/>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24" name="Téglalap 30"/>
            <p:cNvSpPr/>
            <p:nvPr/>
          </p:nvSpPr>
          <p:spPr>
            <a:xfrm>
              <a:off x="6451943" y="4169621"/>
              <a:ext cx="1944000" cy="14040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25" name="Téglalap 31"/>
            <p:cNvSpPr/>
            <p:nvPr/>
          </p:nvSpPr>
          <p:spPr>
            <a:xfrm>
              <a:off x="6451943" y="5587326"/>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80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Téglalap 32"/>
            <p:cNvSpPr/>
            <p:nvPr/>
          </p:nvSpPr>
          <p:spPr>
            <a:xfrm>
              <a:off x="6451943" y="5797987"/>
              <a:ext cx="1945482"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V30</a:t>
              </a:r>
            </a:p>
          </p:txBody>
        </p:sp>
        <p:sp>
          <p:nvSpPr>
            <p:cNvPr id="27" name="Téglalap 33"/>
            <p:cNvSpPr/>
            <p:nvPr/>
          </p:nvSpPr>
          <p:spPr>
            <a:xfrm>
              <a:off x="6451943" y="6008649"/>
              <a:ext cx="1945482"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V31</a:t>
              </a:r>
            </a:p>
          </p:txBody>
        </p:sp>
        <p:sp>
          <p:nvSpPr>
            <p:cNvPr id="30" name="Téglalap 10"/>
            <p:cNvSpPr/>
            <p:nvPr/>
          </p:nvSpPr>
          <p:spPr>
            <a:xfrm>
              <a:off x="6453425" y="4149080"/>
              <a:ext cx="1944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sp>
        <p:nvSpPr>
          <p:cNvPr id="31" name="TextBox 30"/>
          <p:cNvSpPr txBox="1"/>
          <p:nvPr/>
        </p:nvSpPr>
        <p:spPr>
          <a:xfrm>
            <a:off x="1394755" y="1686998"/>
            <a:ext cx="914033" cy="246221"/>
          </a:xfrm>
          <a:prstGeom prst="rect">
            <a:avLst/>
          </a:prstGeom>
          <a:noFill/>
        </p:spPr>
        <p:txBody>
          <a:bodyPr wrap="none" rtlCol="0">
            <a:spAutoFit/>
          </a:bodyPr>
          <a:lstStyle/>
          <a:p>
            <a:r>
              <a:rPr lang="hu-HU" sz="1000" dirty="0" smtClean="0">
                <a:solidFill>
                  <a:srgbClr val="000000"/>
                </a:solidFill>
              </a:rPr>
              <a:t>64</a:t>
            </a:r>
            <a:r>
              <a:rPr lang="en-US" sz="1000" dirty="0" smtClean="0">
                <a:solidFill>
                  <a:srgbClr val="000000"/>
                </a:solidFill>
              </a:rPr>
              <a:t>-bit </a:t>
            </a:r>
            <a:r>
              <a:rPr lang="en-US" sz="1000" dirty="0">
                <a:solidFill>
                  <a:srgbClr val="000000"/>
                </a:solidFill>
              </a:rPr>
              <a:t>wide</a:t>
            </a:r>
          </a:p>
        </p:txBody>
      </p:sp>
      <p:grpSp>
        <p:nvGrpSpPr>
          <p:cNvPr id="43" name="Group 42"/>
          <p:cNvGrpSpPr/>
          <p:nvPr/>
        </p:nvGrpSpPr>
        <p:grpSpPr>
          <a:xfrm>
            <a:off x="1338353" y="2030249"/>
            <a:ext cx="983397" cy="3926027"/>
            <a:chOff x="555158" y="2306476"/>
            <a:chExt cx="983397" cy="3926027"/>
          </a:xfrm>
        </p:grpSpPr>
        <p:sp>
          <p:nvSpPr>
            <p:cNvPr id="32" name="Téglalap 23"/>
            <p:cNvSpPr/>
            <p:nvPr/>
          </p:nvSpPr>
          <p:spPr>
            <a:xfrm>
              <a:off x="566555" y="2306476"/>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V0</a:t>
              </a:r>
            </a:p>
          </p:txBody>
        </p:sp>
        <p:sp>
          <p:nvSpPr>
            <p:cNvPr id="33" name="Téglalap 24"/>
            <p:cNvSpPr/>
            <p:nvPr/>
          </p:nvSpPr>
          <p:spPr>
            <a:xfrm>
              <a:off x="566555" y="2517137"/>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a:t>
              </a:r>
            </a:p>
          </p:txBody>
        </p:sp>
        <p:sp>
          <p:nvSpPr>
            <p:cNvPr id="34" name="Téglalap 25"/>
            <p:cNvSpPr/>
            <p:nvPr/>
          </p:nvSpPr>
          <p:spPr>
            <a:xfrm>
              <a:off x="566555" y="2727799"/>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V2</a:t>
              </a:r>
            </a:p>
          </p:txBody>
        </p:sp>
        <p:sp>
          <p:nvSpPr>
            <p:cNvPr id="35" name="Téglalap 26"/>
            <p:cNvSpPr/>
            <p:nvPr/>
          </p:nvSpPr>
          <p:spPr>
            <a:xfrm>
              <a:off x="566555" y="2938461"/>
              <a:ext cx="972000" cy="844194"/>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36" name="Téglalap 28"/>
            <p:cNvSpPr/>
            <p:nvPr/>
          </p:nvSpPr>
          <p:spPr>
            <a:xfrm>
              <a:off x="566555" y="3748614"/>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V13</a:t>
              </a:r>
            </a:p>
          </p:txBody>
        </p:sp>
        <p:sp>
          <p:nvSpPr>
            <p:cNvPr id="37" name="Téglalap 29"/>
            <p:cNvSpPr/>
            <p:nvPr/>
          </p:nvSpPr>
          <p:spPr>
            <a:xfrm>
              <a:off x="566555" y="3959275"/>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V14</a:t>
              </a:r>
            </a:p>
          </p:txBody>
        </p:sp>
        <p:sp>
          <p:nvSpPr>
            <p:cNvPr id="38" name="Téglalap 30"/>
            <p:cNvSpPr/>
            <p:nvPr/>
          </p:nvSpPr>
          <p:spPr>
            <a:xfrm>
              <a:off x="566555" y="4182814"/>
              <a:ext cx="972000" cy="1404000"/>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a:p>
              <a:pPr algn="ctr"/>
              <a:r>
                <a:rPr lang="hu-HU" sz="800">
                  <a:solidFill>
                    <a:srgbClr val="000000"/>
                  </a:solidFill>
                  <a:latin typeface="Verdana" panose="020B0604030504040204" pitchFamily="34" charset="0"/>
                  <a:ea typeface="Verdana" panose="020B0604030504040204" pitchFamily="34" charset="0"/>
                  <a:cs typeface="Verdana" panose="020B0604030504040204" pitchFamily="34" charset="0"/>
                </a:rPr>
                <a:t>.</a:t>
              </a:r>
            </a:p>
          </p:txBody>
        </p:sp>
        <p:sp>
          <p:nvSpPr>
            <p:cNvPr id="39" name="Téglalap 31"/>
            <p:cNvSpPr/>
            <p:nvPr/>
          </p:nvSpPr>
          <p:spPr>
            <a:xfrm>
              <a:off x="566555" y="5600519"/>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hu-HU" sz="80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églalap 32"/>
            <p:cNvSpPr/>
            <p:nvPr/>
          </p:nvSpPr>
          <p:spPr>
            <a:xfrm>
              <a:off x="566555" y="5811180"/>
              <a:ext cx="972000" cy="210661"/>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V30</a:t>
              </a:r>
            </a:p>
          </p:txBody>
        </p:sp>
        <p:sp>
          <p:nvSpPr>
            <p:cNvPr id="41" name="Téglalap 33"/>
            <p:cNvSpPr/>
            <p:nvPr/>
          </p:nvSpPr>
          <p:spPr>
            <a:xfrm>
              <a:off x="566555" y="6021842"/>
              <a:ext cx="972000" cy="210661"/>
            </a:xfrm>
            <a:prstGeom prst="rect">
              <a:avLst/>
            </a:prstGeom>
            <a:gradFill flip="none" rotWithShape="1">
              <a:gsLst>
                <a:gs pos="0">
                  <a:srgbClr val="BFE0E3"/>
                </a:gs>
                <a:gs pos="76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V31</a:t>
              </a:r>
            </a:p>
          </p:txBody>
        </p:sp>
        <p:sp>
          <p:nvSpPr>
            <p:cNvPr id="42" name="Téglalap 10"/>
            <p:cNvSpPr/>
            <p:nvPr/>
          </p:nvSpPr>
          <p:spPr>
            <a:xfrm>
              <a:off x="555158" y="4162273"/>
              <a:ext cx="972000" cy="209315"/>
            </a:xfrm>
            <a:prstGeom prst="rect">
              <a:avLst/>
            </a:prstGeom>
            <a:gradFill flip="none" rotWithShape="1">
              <a:gsLst>
                <a:gs pos="0">
                  <a:srgbClr val="BFE0E3"/>
                </a:gs>
                <a:gs pos="25000">
                  <a:schemeClr val="bg1"/>
                </a:gs>
                <a:gs pos="100000">
                  <a:srgbClr val="B5D5E7"/>
                </a:gs>
              </a:gsLst>
              <a:lin ang="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hu-HU" sz="800" dirty="0">
                  <a:solidFill>
                    <a:srgbClr val="000000"/>
                  </a:solidFill>
                  <a:latin typeface="Verdana" panose="020B0604030504040204" pitchFamily="34" charset="0"/>
                  <a:ea typeface="Verdana" panose="020B0604030504040204" pitchFamily="34" charset="0"/>
                  <a:cs typeface="Verdana" panose="020B0604030504040204" pitchFamily="34" charset="0"/>
                </a:rPr>
                <a:t>V15</a:t>
              </a:r>
            </a:p>
          </p:txBody>
        </p:sp>
      </p:grpSp>
      <p:sp>
        <p:nvSpPr>
          <p:cNvPr id="46" name="TextBox 45"/>
          <p:cNvSpPr txBox="1"/>
          <p:nvPr/>
        </p:nvSpPr>
        <p:spPr>
          <a:xfrm>
            <a:off x="73034" y="505540"/>
            <a:ext cx="8640762" cy="369332"/>
          </a:xfrm>
          <a:prstGeom prst="rect">
            <a:avLst/>
          </a:prstGeom>
          <a:noFill/>
        </p:spPr>
        <p:txBody>
          <a:bodyPr wrap="square" rtlCol="0">
            <a:spAutoFit/>
          </a:bodyPr>
          <a:lstStyle/>
          <a:p>
            <a:r>
              <a:rPr lang="en-US" dirty="0">
                <a:solidFill>
                  <a:srgbClr val="333399"/>
                </a:solidFill>
              </a:rPr>
              <a:t>Extension of the </a:t>
            </a:r>
            <a:r>
              <a:rPr lang="hu-HU" dirty="0" smtClean="0">
                <a:solidFill>
                  <a:srgbClr val="333399"/>
                </a:solidFill>
              </a:rPr>
              <a:t>secondary register set</a:t>
            </a:r>
            <a:r>
              <a:rPr lang="en-US" dirty="0" smtClean="0">
                <a:solidFill>
                  <a:srgbClr val="333399"/>
                </a:solidFill>
              </a:rPr>
              <a:t> </a:t>
            </a:r>
            <a:r>
              <a:rPr lang="en-US" dirty="0">
                <a:solidFill>
                  <a:srgbClr val="333399"/>
                </a:solidFill>
              </a:rPr>
              <a:t>in the ARMv8 ISA </a:t>
            </a:r>
            <a:r>
              <a:rPr lang="en-US" dirty="0">
                <a:solidFill>
                  <a:srgbClr val="000000"/>
                </a:solidFill>
              </a:rPr>
              <a:t>[</a:t>
            </a:r>
            <a:r>
              <a:rPr lang="hu-HU" dirty="0">
                <a:solidFill>
                  <a:srgbClr val="000000"/>
                </a:solidFill>
              </a:rPr>
              <a:t>66</a:t>
            </a:r>
            <a:r>
              <a:rPr lang="en-US" dirty="0">
                <a:solidFill>
                  <a:srgbClr val="000000"/>
                </a:solidFill>
              </a:rPr>
              <a:t>]</a:t>
            </a:r>
          </a:p>
        </p:txBody>
      </p:sp>
      <p:sp>
        <p:nvSpPr>
          <p:cNvPr id="47" name="TextBox 46"/>
          <p:cNvSpPr txBox="1"/>
          <p:nvPr/>
        </p:nvSpPr>
        <p:spPr>
          <a:xfrm>
            <a:off x="74715" y="983884"/>
            <a:ext cx="8967135" cy="584775"/>
          </a:xfrm>
          <a:prstGeom prst="rect">
            <a:avLst/>
          </a:prstGeom>
          <a:noFill/>
        </p:spPr>
        <p:txBody>
          <a:bodyPr wrap="none" rtlCol="0">
            <a:spAutoFit/>
          </a:bodyPr>
          <a:lstStyle/>
          <a:p>
            <a:r>
              <a:rPr lang="hu-HU" sz="1600" dirty="0" smtClean="0">
                <a:solidFill>
                  <a:srgbClr val="000000"/>
                </a:solidFill>
              </a:rPr>
              <a:t>T</a:t>
            </a:r>
            <a:r>
              <a:rPr lang="en-US" sz="1600" dirty="0" smtClean="0">
                <a:solidFill>
                  <a:srgbClr val="000000"/>
                </a:solidFill>
              </a:rPr>
              <a:t>he AArch64 mode the ARMv8 ISA expands the </a:t>
            </a:r>
            <a:r>
              <a:rPr lang="en-US" sz="1600" dirty="0">
                <a:solidFill>
                  <a:srgbClr val="0070C0"/>
                </a:solidFill>
              </a:rPr>
              <a:t>number </a:t>
            </a:r>
            <a:r>
              <a:rPr lang="hu-HU" sz="1600" dirty="0" smtClean="0">
                <a:solidFill>
                  <a:srgbClr val="0070C0"/>
                </a:solidFill>
              </a:rPr>
              <a:t>of the secondary registers </a:t>
            </a:r>
            <a:r>
              <a:rPr lang="en-US" sz="1600" dirty="0" smtClean="0">
                <a:solidFill>
                  <a:srgbClr val="0070C0"/>
                </a:solidFill>
              </a:rPr>
              <a:t> </a:t>
            </a:r>
            <a:r>
              <a:rPr lang="hu-HU" sz="1600" dirty="0" smtClean="0">
                <a:solidFill>
                  <a:srgbClr val="0070C0"/>
                </a:solidFill>
              </a:rPr>
              <a:t> </a:t>
            </a:r>
          </a:p>
          <a:p>
            <a:r>
              <a:rPr lang="hu-HU" sz="1600" dirty="0">
                <a:solidFill>
                  <a:srgbClr val="0070C0"/>
                </a:solidFill>
              </a:rPr>
              <a:t> </a:t>
            </a:r>
            <a:r>
              <a:rPr lang="hu-HU" sz="1600" dirty="0" smtClean="0">
                <a:solidFill>
                  <a:srgbClr val="0070C0"/>
                </a:solidFill>
              </a:rPr>
              <a:t> from 32x64-bit or 16x64-bit (ARMv7 ISA) to 32x128-bit, </a:t>
            </a:r>
            <a:r>
              <a:rPr lang="en-US" sz="1600" dirty="0" smtClean="0">
                <a:solidFill>
                  <a:srgbClr val="000000"/>
                </a:solidFill>
              </a:rPr>
              <a:t> as </a:t>
            </a:r>
            <a:r>
              <a:rPr lang="hu-HU" sz="1600" dirty="0" smtClean="0">
                <a:solidFill>
                  <a:srgbClr val="000000"/>
                </a:solidFill>
              </a:rPr>
              <a:t>seen below.</a:t>
            </a:r>
            <a:endParaRPr lang="en-US" sz="1600" dirty="0" smtClean="0">
              <a:solidFill>
                <a:srgbClr val="000000"/>
              </a:solidFill>
            </a:endParaRPr>
          </a:p>
        </p:txBody>
      </p:sp>
      <p:sp>
        <p:nvSpPr>
          <p:cNvPr id="48" name="TextBox 47"/>
          <p:cNvSpPr txBox="1"/>
          <p:nvPr/>
        </p:nvSpPr>
        <p:spPr>
          <a:xfrm>
            <a:off x="2572390" y="2927748"/>
            <a:ext cx="356188" cy="292388"/>
          </a:xfrm>
          <a:prstGeom prst="rect">
            <a:avLst/>
          </a:prstGeom>
          <a:noFill/>
        </p:spPr>
        <p:txBody>
          <a:bodyPr wrap="none" rtlCol="0">
            <a:spAutoFit/>
          </a:bodyPr>
          <a:lstStyle/>
          <a:p>
            <a:r>
              <a:rPr lang="hu-HU" sz="1300" dirty="0" smtClean="0"/>
              <a:t>or</a:t>
            </a:r>
            <a:endParaRPr lang="en-US" sz="1300" dirty="0"/>
          </a:p>
        </p:txBody>
      </p:sp>
      <p:sp>
        <p:nvSpPr>
          <p:cNvPr id="49" name="TextBox 48"/>
          <p:cNvSpPr txBox="1"/>
          <p:nvPr/>
        </p:nvSpPr>
        <p:spPr>
          <a:xfrm>
            <a:off x="1286635" y="6158044"/>
            <a:ext cx="4140460" cy="461665"/>
          </a:xfrm>
          <a:prstGeom prst="rect">
            <a:avLst/>
          </a:prstGeom>
          <a:noFill/>
        </p:spPr>
        <p:txBody>
          <a:bodyPr wrap="square" rtlCol="0">
            <a:spAutoFit/>
          </a:bodyPr>
          <a:lstStyle/>
          <a:p>
            <a:pPr algn="ctr"/>
            <a:r>
              <a:rPr lang="hu-HU" sz="1200" dirty="0" smtClean="0">
                <a:solidFill>
                  <a:srgbClr val="000000"/>
                </a:solidFill>
              </a:rPr>
              <a:t>FP and advanced SIMD registers </a:t>
            </a:r>
            <a:r>
              <a:rPr lang="hu-HU" sz="1200" dirty="0" smtClean="0">
                <a:solidFill>
                  <a:srgbClr val="0070C0"/>
                </a:solidFill>
              </a:rPr>
              <a:t>in the ARMv7</a:t>
            </a:r>
            <a:r>
              <a:rPr lang="en-US" sz="1200" dirty="0" smtClean="0">
                <a:solidFill>
                  <a:srgbClr val="0070C0"/>
                </a:solidFill>
              </a:rPr>
              <a:t> and </a:t>
            </a:r>
            <a:r>
              <a:rPr lang="hu-HU" sz="1200" dirty="0" smtClean="0">
                <a:solidFill>
                  <a:srgbClr val="0070C0"/>
                </a:solidFill>
              </a:rPr>
              <a:t> </a:t>
            </a:r>
            <a:r>
              <a:rPr lang="en-US" sz="1200" dirty="0" smtClean="0">
                <a:solidFill>
                  <a:srgbClr val="0070C0"/>
                </a:solidFill>
              </a:rPr>
              <a:t> </a:t>
            </a:r>
            <a:r>
              <a:rPr lang="hu-HU" sz="1200" dirty="0" smtClean="0">
                <a:solidFill>
                  <a:srgbClr val="0070C0"/>
                </a:solidFill>
              </a:rPr>
              <a:t>ARMv8 </a:t>
            </a:r>
            <a:r>
              <a:rPr lang="en-US" sz="1200" dirty="0" smtClean="0">
                <a:solidFill>
                  <a:srgbClr val="0070C0"/>
                </a:solidFill>
              </a:rPr>
              <a:t>AArch32 </a:t>
            </a:r>
            <a:r>
              <a:rPr lang="hu-HU" sz="1200" dirty="0" smtClean="0">
                <a:solidFill>
                  <a:srgbClr val="000000"/>
                </a:solidFill>
              </a:rPr>
              <a:t>execution mode of the</a:t>
            </a:r>
            <a:r>
              <a:rPr lang="en-US" sz="1200" dirty="0" smtClean="0">
                <a:solidFill>
                  <a:srgbClr val="000000"/>
                </a:solidFill>
              </a:rPr>
              <a:t> </a:t>
            </a:r>
            <a:r>
              <a:rPr lang="hu-HU" sz="1200" dirty="0" smtClean="0">
                <a:solidFill>
                  <a:srgbClr val="000000"/>
                </a:solidFill>
              </a:rPr>
              <a:t>ARM </a:t>
            </a:r>
            <a:r>
              <a:rPr lang="en-US" sz="1200" dirty="0" smtClean="0">
                <a:solidFill>
                  <a:srgbClr val="000000"/>
                </a:solidFill>
              </a:rPr>
              <a:t>ISA </a:t>
            </a:r>
            <a:endParaRPr lang="en-US" sz="1200" dirty="0">
              <a:solidFill>
                <a:srgbClr val="000000"/>
              </a:solidFill>
            </a:endParaRPr>
          </a:p>
        </p:txBody>
      </p:sp>
      <p:sp>
        <p:nvSpPr>
          <p:cNvPr id="50" name="TextBox 49"/>
          <p:cNvSpPr txBox="1"/>
          <p:nvPr/>
        </p:nvSpPr>
        <p:spPr>
          <a:xfrm>
            <a:off x="5985666" y="6158044"/>
            <a:ext cx="3131839" cy="646331"/>
          </a:xfrm>
          <a:prstGeom prst="rect">
            <a:avLst/>
          </a:prstGeom>
          <a:noFill/>
        </p:spPr>
        <p:txBody>
          <a:bodyPr wrap="square" rtlCol="0">
            <a:spAutoFit/>
          </a:bodyPr>
          <a:lstStyle/>
          <a:p>
            <a:pPr algn="ctr"/>
            <a:r>
              <a:rPr lang="hu-HU" sz="1200" dirty="0" smtClean="0">
                <a:solidFill>
                  <a:srgbClr val="000000"/>
                </a:solidFill>
              </a:rPr>
              <a:t>SIMD and FP registers</a:t>
            </a:r>
          </a:p>
          <a:p>
            <a:pPr algn="ctr"/>
            <a:r>
              <a:rPr lang="hu-HU" sz="1200" dirty="0" smtClean="0">
                <a:solidFill>
                  <a:srgbClr val="000000"/>
                </a:solidFill>
              </a:rPr>
              <a:t> </a:t>
            </a:r>
            <a:r>
              <a:rPr lang="hu-HU" sz="1200" dirty="0" smtClean="0">
                <a:solidFill>
                  <a:srgbClr val="0070C0"/>
                </a:solidFill>
              </a:rPr>
              <a:t>in the ARMv8 </a:t>
            </a:r>
            <a:r>
              <a:rPr lang="en-US" sz="1200" dirty="0" err="1" smtClean="0">
                <a:solidFill>
                  <a:srgbClr val="0070C0"/>
                </a:solidFill>
              </a:rPr>
              <a:t>AArch</a:t>
            </a:r>
            <a:r>
              <a:rPr lang="hu-HU" sz="1200" dirty="0" smtClean="0">
                <a:solidFill>
                  <a:srgbClr val="0070C0"/>
                </a:solidFill>
              </a:rPr>
              <a:t>64</a:t>
            </a:r>
            <a:r>
              <a:rPr lang="en-US" sz="1200" dirty="0" smtClean="0">
                <a:solidFill>
                  <a:srgbClr val="0070C0"/>
                </a:solidFill>
              </a:rPr>
              <a:t> </a:t>
            </a:r>
            <a:r>
              <a:rPr lang="hu-HU" sz="1200" dirty="0" smtClean="0">
                <a:solidFill>
                  <a:srgbClr val="0070C0"/>
                </a:solidFill>
              </a:rPr>
              <a:t>execution mode</a:t>
            </a:r>
            <a:r>
              <a:rPr lang="hu-HU" sz="1200" dirty="0" smtClean="0">
                <a:solidFill>
                  <a:srgbClr val="000000"/>
                </a:solidFill>
              </a:rPr>
              <a:t> of the </a:t>
            </a:r>
            <a:r>
              <a:rPr lang="en-US" sz="1200" dirty="0" smtClean="0">
                <a:solidFill>
                  <a:srgbClr val="000000"/>
                </a:solidFill>
              </a:rPr>
              <a:t>ARM ISA </a:t>
            </a:r>
            <a:endParaRPr lang="en-US" sz="1200" dirty="0">
              <a:solidFill>
                <a:srgbClr val="000000"/>
              </a:solidFill>
            </a:endParaRPr>
          </a:p>
        </p:txBody>
      </p:sp>
    </p:spTree>
    <p:extLst>
      <p:ext uri="{BB962C8B-B14F-4D97-AF65-F5344CB8AC3E}">
        <p14:creationId xmlns:p14="http://schemas.microsoft.com/office/powerpoint/2010/main" val="1742803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mages.anandtech.com/doci/9769/config.PNG?_ga=1.260819533.1347664177.1471404587"/>
          <p:cNvPicPr>
            <a:picLocks noChangeAspect="1" noChangeArrowheads="1"/>
          </p:cNvPicPr>
          <p:nvPr/>
        </p:nvPicPr>
        <p:blipFill rotWithShape="1">
          <a:blip r:embed="rId2">
            <a:extLst>
              <a:ext uri="{28A0092B-C50C-407E-A947-70E740481C1C}">
                <a14:useLocalDpi xmlns:a14="http://schemas.microsoft.com/office/drawing/2010/main" val="0"/>
              </a:ext>
            </a:extLst>
          </a:blip>
          <a:srcRect l="6337" t="16069" r="3642" b="17193"/>
          <a:stretch/>
        </p:blipFill>
        <p:spPr bwMode="auto">
          <a:xfrm>
            <a:off x="251520" y="1493785"/>
            <a:ext cx="8839778" cy="4084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61" y="509753"/>
            <a:ext cx="7102009" cy="369332"/>
          </a:xfrm>
          <a:prstGeom prst="rect">
            <a:avLst/>
          </a:prstGeom>
          <a:noFill/>
        </p:spPr>
        <p:txBody>
          <a:bodyPr wrap="none" rtlCol="0">
            <a:spAutoFit/>
          </a:bodyPr>
          <a:lstStyle/>
          <a:p>
            <a:r>
              <a:rPr lang="hu-HU" dirty="0" smtClean="0">
                <a:solidFill>
                  <a:schemeClr val="accent6"/>
                </a:solidFill>
              </a:rPr>
              <a:t>Example for the range of configurability of a processor [90]</a:t>
            </a:r>
            <a:endParaRPr lang="en-US" dirty="0">
              <a:solidFill>
                <a:schemeClr val="accent6"/>
              </a:solidFill>
            </a:endParaRPr>
          </a:p>
        </p:txBody>
      </p:sp>
      <p:sp>
        <p:nvSpPr>
          <p:cNvPr id="5" name="TextBox 4"/>
          <p:cNvSpPr txBox="1"/>
          <p:nvPr/>
        </p:nvSpPr>
        <p:spPr>
          <a:xfrm>
            <a:off x="75431" y="935816"/>
            <a:ext cx="8831713" cy="338554"/>
          </a:xfrm>
          <a:prstGeom prst="rect">
            <a:avLst/>
          </a:prstGeom>
          <a:noFill/>
        </p:spPr>
        <p:txBody>
          <a:bodyPr wrap="none" rtlCol="0">
            <a:spAutoFit/>
          </a:bodyPr>
          <a:lstStyle/>
          <a:p>
            <a:r>
              <a:rPr lang="hu-HU" sz="1600" dirty="0" smtClean="0"/>
              <a:t>Configuration options of the Cortex-A35 ranging from mobile to deeply embedded</a:t>
            </a:r>
            <a:endParaRPr lang="en-US" sz="1600" dirty="0"/>
          </a:p>
        </p:txBody>
      </p:sp>
      <p:sp>
        <p:nvSpPr>
          <p:cNvPr id="9" name="Title 1"/>
          <p:cNvSpPr>
            <a:spLocks noGrp="1"/>
          </p:cNvSpPr>
          <p:nvPr>
            <p:ph type="title"/>
          </p:nvPr>
        </p:nvSpPr>
        <p:spPr>
          <a:xfrm>
            <a:off x="0" y="-61231"/>
            <a:ext cx="9144000" cy="393192"/>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Evolution of </a:t>
            </a:r>
            <a:r>
              <a:rPr lang="en-US" dirty="0">
                <a:solidFill>
                  <a:srgbClr val="FFFFFF"/>
                </a:solidFill>
              </a:rPr>
              <a:t>ARM </a:t>
            </a:r>
            <a:r>
              <a:rPr lang="hu-HU" dirty="0">
                <a:solidFill>
                  <a:srgbClr val="FFFFFF"/>
                </a:solidFill>
              </a:rPr>
              <a:t>(</a:t>
            </a:r>
            <a:r>
              <a:rPr lang="en-US" dirty="0">
                <a:solidFill>
                  <a:srgbClr val="FFFFFF"/>
                </a:solidFill>
              </a:rPr>
              <a:t>4</a:t>
            </a:r>
            <a:r>
              <a:rPr lang="hu-HU"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711082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1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2.2.3.5 The SIMD and FP extension of the ARMv8 ISA in AArch64 mode</a:t>
            </a:r>
            <a:r>
              <a:rPr lang="hu-HU" dirty="0">
                <a:solidFill>
                  <a:srgbClr val="FFFFFF"/>
                </a:solidFill>
              </a:rPr>
              <a:t>  (4)</a:t>
            </a:r>
            <a:endParaRPr lang="en-US" dirty="0">
              <a:solidFill>
                <a:srgbClr val="FFFFFF"/>
              </a:solidFill>
            </a:endParaRPr>
          </a:p>
        </p:txBody>
      </p:sp>
      <p:pic>
        <p:nvPicPr>
          <p:cNvPr id="5" name="Picture 4"/>
          <p:cNvPicPr>
            <a:picLocks noChangeAspect="1"/>
          </p:cNvPicPr>
          <p:nvPr/>
        </p:nvPicPr>
        <p:blipFill>
          <a:blip r:embed="rId2"/>
          <a:stretch>
            <a:fillRect/>
          </a:stretch>
        </p:blipFill>
        <p:spPr>
          <a:xfrm>
            <a:off x="521550" y="1165454"/>
            <a:ext cx="8146277" cy="5562017"/>
          </a:xfrm>
          <a:prstGeom prst="rect">
            <a:avLst/>
          </a:prstGeom>
        </p:spPr>
      </p:pic>
      <p:sp>
        <p:nvSpPr>
          <p:cNvPr id="6" name="TextBox 5"/>
          <p:cNvSpPr txBox="1"/>
          <p:nvPr/>
        </p:nvSpPr>
        <p:spPr>
          <a:xfrm>
            <a:off x="73906" y="504566"/>
            <a:ext cx="8586005" cy="369332"/>
          </a:xfrm>
          <a:prstGeom prst="rect">
            <a:avLst/>
          </a:prstGeom>
          <a:noFill/>
        </p:spPr>
        <p:txBody>
          <a:bodyPr wrap="none" rtlCol="0">
            <a:spAutoFit/>
          </a:bodyPr>
          <a:lstStyle/>
          <a:p>
            <a:r>
              <a:rPr lang="hu-HU" dirty="0" smtClean="0">
                <a:solidFill>
                  <a:schemeClr val="accent6"/>
                </a:solidFill>
              </a:rPr>
              <a:t>Use cases of 64- and 128-bit wide SIMD data in the AArch64 mode [66]</a:t>
            </a:r>
            <a:endParaRPr lang="en-US" dirty="0">
              <a:solidFill>
                <a:schemeClr val="accent6"/>
              </a:solidFill>
            </a:endParaRPr>
          </a:p>
        </p:txBody>
      </p:sp>
    </p:spTree>
    <p:extLst>
      <p:ext uri="{BB962C8B-B14F-4D97-AF65-F5344CB8AC3E}">
        <p14:creationId xmlns:p14="http://schemas.microsoft.com/office/powerpoint/2010/main" val="18017948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296864" y="1673805"/>
            <a:ext cx="8505606" cy="495056"/>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hu-HU" sz="2000" dirty="0" smtClean="0">
                <a:solidFill>
                  <a:srgbClr val="2D2D8A"/>
                </a:solidFill>
              </a:rPr>
              <a:t>2.</a:t>
            </a:r>
            <a:r>
              <a:rPr lang="en-US" sz="2000" dirty="0" smtClean="0">
                <a:solidFill>
                  <a:srgbClr val="2D2D8A"/>
                </a:solidFill>
              </a:rPr>
              <a:t> </a:t>
            </a:r>
            <a:r>
              <a:rPr lang="en-US" sz="1900" dirty="0" smtClean="0">
                <a:solidFill>
                  <a:srgbClr val="FFFFFF"/>
                </a:solidFill>
              </a:rPr>
              <a:t>2.2.</a:t>
            </a:r>
            <a:r>
              <a:rPr lang="hu-HU" sz="1900" dirty="0" smtClean="0">
                <a:solidFill>
                  <a:srgbClr val="FFFFFF"/>
                </a:solidFill>
              </a:rPr>
              <a:t>4</a:t>
            </a:r>
            <a:r>
              <a:rPr lang="en-US" sz="1900" dirty="0" smtClean="0">
                <a:solidFill>
                  <a:srgbClr val="FFFFFF"/>
                </a:solidFill>
              </a:rPr>
              <a:t> </a:t>
            </a:r>
            <a:r>
              <a:rPr lang="en-US" sz="1900" dirty="0">
                <a:solidFill>
                  <a:srgbClr val="FFFFFF"/>
                </a:solidFill>
              </a:rPr>
              <a:t>The SVE register set </a:t>
            </a:r>
            <a:r>
              <a:rPr lang="en-US" sz="1900" dirty="0" smtClean="0">
                <a:solidFill>
                  <a:srgbClr val="FFFFFF"/>
                </a:solidFill>
              </a:rPr>
              <a:t>based</a:t>
            </a:r>
            <a:r>
              <a:rPr lang="hu-HU" sz="1900" dirty="0" smtClean="0">
                <a:solidFill>
                  <a:srgbClr val="FFFFFF"/>
                </a:solidFill>
              </a:rPr>
              <a:t> </a:t>
            </a:r>
            <a:r>
              <a:rPr lang="en-US" sz="1900" dirty="0" smtClean="0">
                <a:solidFill>
                  <a:srgbClr val="FFFFFF"/>
                </a:solidFill>
              </a:rPr>
              <a:t>SVE extension</a:t>
            </a:r>
            <a:endParaRPr lang="en-US" sz="1900" dirty="0">
              <a:solidFill>
                <a:srgbClr val="FFFFFF"/>
              </a:solidFill>
            </a:endParaRPr>
          </a:p>
        </p:txBody>
      </p:sp>
    </p:spTree>
    <p:extLst>
      <p:ext uri="{BB962C8B-B14F-4D97-AF65-F5344CB8AC3E}">
        <p14:creationId xmlns:p14="http://schemas.microsoft.com/office/powerpoint/2010/main" val="39141445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6192180" y="1988840"/>
            <a:ext cx="2847266" cy="1271194"/>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400" smtClean="0">
              <a:solidFill>
                <a:srgbClr val="000000"/>
              </a:solidFill>
            </a:endParaRPr>
          </a:p>
        </p:txBody>
      </p:sp>
      <p:sp>
        <p:nvSpPr>
          <p:cNvPr id="21" name="Title 20"/>
          <p:cNvSpPr>
            <a:spLocks noGrp="1"/>
          </p:cNvSpPr>
          <p:nvPr>
            <p:ph type="title"/>
          </p:nvPr>
        </p:nvSpPr>
        <p:spPr>
          <a:xfrm>
            <a:off x="0" y="-930"/>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(1)</a:t>
            </a:r>
            <a:endParaRPr lang="en-US" dirty="0">
              <a:solidFill>
                <a:srgbClr val="FFFFFF"/>
              </a:solidFill>
            </a:endParaRPr>
          </a:p>
        </p:txBody>
      </p:sp>
      <p:sp>
        <p:nvSpPr>
          <p:cNvPr id="22" name="TextBox 21"/>
          <p:cNvSpPr txBox="1"/>
          <p:nvPr/>
        </p:nvSpPr>
        <p:spPr>
          <a:xfrm>
            <a:off x="74201" y="504298"/>
            <a:ext cx="5921814" cy="369332"/>
          </a:xfrm>
          <a:prstGeom prst="rect">
            <a:avLst/>
          </a:prstGeom>
          <a:noFill/>
        </p:spPr>
        <p:txBody>
          <a:bodyPr wrap="none" rtlCol="0">
            <a:spAutoFit/>
          </a:bodyPr>
          <a:lstStyle/>
          <a:p>
            <a:r>
              <a:rPr lang="en-US" dirty="0" smtClean="0">
                <a:solidFill>
                  <a:schemeClr val="accent6"/>
                </a:solidFill>
              </a:rPr>
              <a:t>2.2.4 </a:t>
            </a:r>
            <a:r>
              <a:rPr lang="en-US" dirty="0">
                <a:solidFill>
                  <a:schemeClr val="accent6"/>
                </a:solidFill>
              </a:rPr>
              <a:t>The SVE register set based SVE extension</a:t>
            </a:r>
          </a:p>
        </p:txBody>
      </p:sp>
      <p:sp>
        <p:nvSpPr>
          <p:cNvPr id="23" name="TextBox 22"/>
          <p:cNvSpPr txBox="1"/>
          <p:nvPr/>
        </p:nvSpPr>
        <p:spPr>
          <a:xfrm>
            <a:off x="868712" y="3652235"/>
            <a:ext cx="1301959" cy="292388"/>
          </a:xfrm>
          <a:prstGeom prst="rect">
            <a:avLst/>
          </a:prstGeom>
          <a:noFill/>
        </p:spPr>
        <p:txBody>
          <a:bodyPr wrap="none" rtlCol="0">
            <a:spAutoFit/>
          </a:bodyPr>
          <a:lstStyle/>
          <a:p>
            <a:r>
              <a:rPr lang="hu-HU" sz="1300" i="1" dirty="0" smtClean="0">
                <a:solidFill>
                  <a:srgbClr val="000000"/>
                </a:solidFill>
              </a:rPr>
              <a:t>Section 2.2.2</a:t>
            </a:r>
            <a:endParaRPr lang="en-US" sz="1300" i="1" dirty="0">
              <a:solidFill>
                <a:srgbClr val="000000"/>
              </a:solidFill>
            </a:endParaRPr>
          </a:p>
        </p:txBody>
      </p:sp>
      <p:sp>
        <p:nvSpPr>
          <p:cNvPr id="24" name="TextBox 23"/>
          <p:cNvSpPr txBox="1"/>
          <p:nvPr/>
        </p:nvSpPr>
        <p:spPr>
          <a:xfrm>
            <a:off x="3893179" y="3652092"/>
            <a:ext cx="1301959" cy="292388"/>
          </a:xfrm>
          <a:prstGeom prst="rect">
            <a:avLst/>
          </a:prstGeom>
          <a:noFill/>
        </p:spPr>
        <p:txBody>
          <a:bodyPr wrap="none" rtlCol="0">
            <a:spAutoFit/>
          </a:bodyPr>
          <a:lstStyle/>
          <a:p>
            <a:r>
              <a:rPr lang="hu-HU" sz="1300" i="1" dirty="0" smtClean="0">
                <a:solidFill>
                  <a:srgbClr val="000000"/>
                </a:solidFill>
              </a:rPr>
              <a:t>Section 2.2.3</a:t>
            </a:r>
            <a:endParaRPr lang="en-US" sz="1300" i="1" dirty="0">
              <a:solidFill>
                <a:srgbClr val="000000"/>
              </a:solidFill>
            </a:endParaRPr>
          </a:p>
        </p:txBody>
      </p:sp>
      <p:sp>
        <p:nvSpPr>
          <p:cNvPr id="25" name="TextBox 24"/>
          <p:cNvSpPr txBox="1"/>
          <p:nvPr/>
        </p:nvSpPr>
        <p:spPr>
          <a:xfrm>
            <a:off x="7014816" y="3653897"/>
            <a:ext cx="1301959" cy="292388"/>
          </a:xfrm>
          <a:prstGeom prst="rect">
            <a:avLst/>
          </a:prstGeom>
          <a:noFill/>
        </p:spPr>
        <p:txBody>
          <a:bodyPr wrap="none" rtlCol="0">
            <a:spAutoFit/>
          </a:bodyPr>
          <a:lstStyle/>
          <a:p>
            <a:r>
              <a:rPr lang="hu-HU" sz="1300" i="1" dirty="0" smtClean="0">
                <a:solidFill>
                  <a:srgbClr val="000000"/>
                </a:solidFill>
              </a:rPr>
              <a:t>Section 2.2.4</a:t>
            </a:r>
            <a:endParaRPr lang="en-US" sz="1300" i="1" dirty="0">
              <a:solidFill>
                <a:srgbClr val="000000"/>
              </a:solidFill>
            </a:endParaRPr>
          </a:p>
        </p:txBody>
      </p:sp>
      <p:sp>
        <p:nvSpPr>
          <p:cNvPr id="26" name="TextBox 25"/>
          <p:cNvSpPr txBox="1"/>
          <p:nvPr/>
        </p:nvSpPr>
        <p:spPr>
          <a:xfrm>
            <a:off x="532442" y="2545179"/>
            <a:ext cx="1911229"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FX-SIMD operations</a:t>
            </a:r>
            <a:endParaRPr lang="en-US" sz="1300" dirty="0">
              <a:solidFill>
                <a:srgbClr val="000000"/>
              </a:solidFill>
            </a:endParaRPr>
          </a:p>
        </p:txBody>
      </p:sp>
      <p:sp>
        <p:nvSpPr>
          <p:cNvPr id="27" name="TextBox 26"/>
          <p:cNvSpPr txBox="1"/>
          <p:nvPr/>
        </p:nvSpPr>
        <p:spPr>
          <a:xfrm>
            <a:off x="2995217" y="2570149"/>
            <a:ext cx="3152081" cy="492443"/>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a:solidFill>
                  <a:srgbClr val="000000"/>
                </a:solidFill>
              </a:rPr>
              <a:t> </a:t>
            </a:r>
            <a:r>
              <a:rPr lang="hu-HU" sz="1300" dirty="0" smtClean="0">
                <a:solidFill>
                  <a:srgbClr val="000000"/>
                </a:solidFill>
              </a:rPr>
              <a:t>FX/FP scalar and SIMD </a:t>
            </a:r>
            <a:r>
              <a:rPr lang="hu-HU" sz="1300" dirty="0">
                <a:solidFill>
                  <a:srgbClr val="000000"/>
                </a:solidFill>
              </a:rPr>
              <a:t>operations</a:t>
            </a:r>
            <a:endParaRPr lang="en-US" sz="1300" dirty="0">
              <a:solidFill>
                <a:srgbClr val="000000"/>
              </a:solidFill>
            </a:endParaRPr>
          </a:p>
        </p:txBody>
      </p:sp>
      <p:sp>
        <p:nvSpPr>
          <p:cNvPr id="28" name="TextBox 27"/>
          <p:cNvSpPr txBox="1"/>
          <p:nvPr/>
        </p:nvSpPr>
        <p:spPr>
          <a:xfrm>
            <a:off x="6590455" y="2567537"/>
            <a:ext cx="2175852" cy="692497"/>
          </a:xfrm>
          <a:prstGeom prst="rect">
            <a:avLst/>
          </a:prstGeom>
          <a:noFill/>
        </p:spPr>
        <p:txBody>
          <a:bodyPr wrap="none" rtlCol="0">
            <a:spAutoFit/>
          </a:bodyPr>
          <a:lstStyle/>
          <a:p>
            <a:pPr algn="ctr"/>
            <a:r>
              <a:rPr lang="hu-HU" sz="1300" dirty="0">
                <a:solidFill>
                  <a:srgbClr val="000000"/>
                </a:solidFill>
              </a:rPr>
              <a:t>It supports</a:t>
            </a:r>
          </a:p>
          <a:p>
            <a:pPr algn="ctr"/>
            <a:r>
              <a:rPr lang="hu-HU" sz="1300" dirty="0" smtClean="0">
                <a:solidFill>
                  <a:srgbClr val="000000"/>
                </a:solidFill>
              </a:rPr>
              <a:t>FX/FP SIMD operations</a:t>
            </a:r>
          </a:p>
          <a:p>
            <a:pPr algn="ctr"/>
            <a:r>
              <a:rPr lang="hu-HU" sz="1300" dirty="0" smtClean="0">
                <a:solidFill>
                  <a:srgbClr val="000000"/>
                </a:solidFill>
              </a:rPr>
              <a:t>on long vector data</a:t>
            </a:r>
            <a:endParaRPr lang="en-US" sz="1300" dirty="0">
              <a:solidFill>
                <a:srgbClr val="000000"/>
              </a:solidFill>
            </a:endParaRPr>
          </a:p>
        </p:txBody>
      </p:sp>
      <p:sp>
        <p:nvSpPr>
          <p:cNvPr id="29" name="TextBox 28"/>
          <p:cNvSpPr txBox="1"/>
          <p:nvPr/>
        </p:nvSpPr>
        <p:spPr>
          <a:xfrm>
            <a:off x="1110758" y="3347228"/>
            <a:ext cx="760144" cy="292388"/>
          </a:xfrm>
          <a:prstGeom prst="rect">
            <a:avLst/>
          </a:prstGeom>
          <a:noFill/>
        </p:spPr>
        <p:txBody>
          <a:bodyPr wrap="none" rtlCol="0">
            <a:spAutoFit/>
          </a:bodyPr>
          <a:lstStyle/>
          <a:p>
            <a:r>
              <a:rPr lang="en-US" sz="1300" dirty="0" smtClean="0"/>
              <a:t>ARMv6</a:t>
            </a:r>
            <a:endParaRPr lang="en-US" sz="1300" dirty="0"/>
          </a:p>
        </p:txBody>
      </p:sp>
      <p:sp>
        <p:nvSpPr>
          <p:cNvPr id="30" name="TextBox 29"/>
          <p:cNvSpPr txBox="1"/>
          <p:nvPr/>
        </p:nvSpPr>
        <p:spPr>
          <a:xfrm>
            <a:off x="4216901" y="3334326"/>
            <a:ext cx="760144" cy="292388"/>
          </a:xfrm>
          <a:prstGeom prst="rect">
            <a:avLst/>
          </a:prstGeom>
          <a:noFill/>
        </p:spPr>
        <p:txBody>
          <a:bodyPr wrap="none" rtlCol="0">
            <a:spAutoFit/>
          </a:bodyPr>
          <a:lstStyle/>
          <a:p>
            <a:r>
              <a:rPr lang="en-US" sz="1300" dirty="0" smtClean="0"/>
              <a:t>ARMv5</a:t>
            </a:r>
            <a:endParaRPr lang="en-US" sz="1300" dirty="0"/>
          </a:p>
        </p:txBody>
      </p:sp>
      <p:sp>
        <p:nvSpPr>
          <p:cNvPr id="31" name="TextBox 30"/>
          <p:cNvSpPr txBox="1"/>
          <p:nvPr/>
        </p:nvSpPr>
        <p:spPr>
          <a:xfrm>
            <a:off x="7216406" y="3338862"/>
            <a:ext cx="926857" cy="292388"/>
          </a:xfrm>
          <a:prstGeom prst="rect">
            <a:avLst/>
          </a:prstGeom>
          <a:noFill/>
        </p:spPr>
        <p:txBody>
          <a:bodyPr wrap="none" rtlCol="0">
            <a:spAutoFit/>
          </a:bodyPr>
          <a:lstStyle/>
          <a:p>
            <a:r>
              <a:rPr lang="en-US" sz="1300" dirty="0" err="1" smtClean="0"/>
              <a:t>ARMv8.2</a:t>
            </a:r>
            <a:endParaRPr lang="en-US" sz="1300" dirty="0"/>
          </a:p>
        </p:txBody>
      </p:sp>
      <p:sp>
        <p:nvSpPr>
          <p:cNvPr id="32" name="Line 17"/>
          <p:cNvSpPr>
            <a:spLocks noChangeShapeType="1"/>
          </p:cNvSpPr>
          <p:nvPr/>
        </p:nvSpPr>
        <p:spPr bwMode="auto">
          <a:xfrm flipV="1">
            <a:off x="1521402" y="1653566"/>
            <a:ext cx="6156000" cy="157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3" name="Line 25"/>
          <p:cNvSpPr>
            <a:spLocks noChangeShapeType="1"/>
          </p:cNvSpPr>
          <p:nvPr/>
        </p:nvSpPr>
        <p:spPr bwMode="auto">
          <a:xfrm>
            <a:off x="1519452" y="16679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4" name="Line 29"/>
          <p:cNvSpPr>
            <a:spLocks noChangeShapeType="1"/>
          </p:cNvSpPr>
          <p:nvPr/>
        </p:nvSpPr>
        <p:spPr bwMode="auto">
          <a:xfrm flipH="1">
            <a:off x="7676931" y="166157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5" name="Oval 13"/>
          <p:cNvSpPr>
            <a:spLocks noChangeArrowheads="1"/>
          </p:cNvSpPr>
          <p:nvPr/>
        </p:nvSpPr>
        <p:spPr bwMode="auto">
          <a:xfrm>
            <a:off x="4551918" y="1822023"/>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6" name="Line 25"/>
          <p:cNvSpPr>
            <a:spLocks noChangeShapeType="1"/>
          </p:cNvSpPr>
          <p:nvPr/>
        </p:nvSpPr>
        <p:spPr bwMode="auto">
          <a:xfrm>
            <a:off x="4585423" y="1493785"/>
            <a:ext cx="1" cy="3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Oval 13"/>
          <p:cNvSpPr>
            <a:spLocks noChangeArrowheads="1"/>
          </p:cNvSpPr>
          <p:nvPr/>
        </p:nvSpPr>
        <p:spPr bwMode="auto">
          <a:xfrm>
            <a:off x="1484844" y="1820301"/>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8" name="Oval 13"/>
          <p:cNvSpPr>
            <a:spLocks noChangeArrowheads="1"/>
          </p:cNvSpPr>
          <p:nvPr/>
        </p:nvSpPr>
        <p:spPr bwMode="auto">
          <a:xfrm>
            <a:off x="7645666" y="1815538"/>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39" name="Text Box 6"/>
          <p:cNvSpPr txBox="1">
            <a:spLocks noChangeArrowheads="1"/>
          </p:cNvSpPr>
          <p:nvPr/>
        </p:nvSpPr>
        <p:spPr bwMode="auto">
          <a:xfrm>
            <a:off x="175054" y="1988983"/>
            <a:ext cx="272222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sz="1300" b="1" dirty="0" smtClean="0">
                <a:solidFill>
                  <a:srgbClr val="000000"/>
                </a:solidFill>
              </a:rPr>
              <a:t>The GPR register set based</a:t>
            </a:r>
          </a:p>
          <a:p>
            <a:pPr algn="ctr" eaLnBrk="1" hangingPunct="1"/>
            <a:r>
              <a:rPr lang="hu-HU" sz="1300" b="1" dirty="0" smtClean="0">
                <a:solidFill>
                  <a:srgbClr val="000000"/>
                </a:solidFill>
              </a:rPr>
              <a:t>SIMD</a:t>
            </a:r>
            <a:r>
              <a:rPr lang="en-US" sz="1300" b="1" dirty="0" smtClean="0">
                <a:solidFill>
                  <a:srgbClr val="000000"/>
                </a:solidFill>
              </a:rPr>
              <a:t> extension</a:t>
            </a:r>
            <a:endParaRPr lang="hu-HU" sz="1300" b="1" dirty="0" smtClean="0">
              <a:solidFill>
                <a:srgbClr val="000000"/>
              </a:solidFill>
            </a:endParaRPr>
          </a:p>
          <a:p>
            <a:pPr algn="ctr" eaLnBrk="1" hangingPunct="1"/>
            <a:r>
              <a:rPr lang="en-US" sz="1300" b="1" dirty="0" smtClean="0">
                <a:solidFill>
                  <a:srgbClr val="000000"/>
                </a:solidFill>
              </a:rPr>
              <a:t> </a:t>
            </a:r>
            <a:endParaRPr lang="en-US" sz="1300" b="1" dirty="0">
              <a:solidFill>
                <a:srgbClr val="000000"/>
              </a:solidFill>
            </a:endParaRPr>
          </a:p>
        </p:txBody>
      </p:sp>
      <p:sp>
        <p:nvSpPr>
          <p:cNvPr id="40" name="Text Box 5"/>
          <p:cNvSpPr txBox="1">
            <a:spLocks noChangeArrowheads="1"/>
          </p:cNvSpPr>
          <p:nvPr/>
        </p:nvSpPr>
        <p:spPr bwMode="auto">
          <a:xfrm>
            <a:off x="2911548" y="1988840"/>
            <a:ext cx="3276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sz="1300" b="1" dirty="0" smtClean="0">
                <a:solidFill>
                  <a:srgbClr val="000000"/>
                </a:solidFill>
              </a:rPr>
              <a:t> A s</a:t>
            </a:r>
            <a:r>
              <a:rPr lang="hu-HU" sz="1300" b="1" dirty="0" smtClean="0">
                <a:solidFill>
                  <a:srgbClr val="000000"/>
                </a:solidFill>
              </a:rPr>
              <a:t>econdary register set </a:t>
            </a:r>
            <a:r>
              <a:rPr lang="en-US" sz="1300" b="1" dirty="0" smtClean="0">
                <a:solidFill>
                  <a:srgbClr val="000000"/>
                </a:solidFill>
              </a:rPr>
              <a:t>added</a:t>
            </a:r>
          </a:p>
          <a:p>
            <a:pPr algn="ctr" eaLnBrk="1" hangingPunct="1"/>
            <a:r>
              <a:rPr lang="en-US" sz="1300" b="1" dirty="0" smtClean="0">
                <a:solidFill>
                  <a:srgbClr val="000000"/>
                </a:solidFill>
              </a:rPr>
              <a:t>with </a:t>
            </a:r>
            <a:r>
              <a:rPr lang="hu-HU" sz="1300" b="1" dirty="0" smtClean="0">
                <a:solidFill>
                  <a:srgbClr val="000000"/>
                </a:solidFill>
              </a:rPr>
              <a:t>FP and SIMD extensions</a:t>
            </a:r>
          </a:p>
        </p:txBody>
      </p:sp>
      <p:sp>
        <p:nvSpPr>
          <p:cNvPr id="41" name="TextBox 40"/>
          <p:cNvSpPr txBox="1"/>
          <p:nvPr/>
        </p:nvSpPr>
        <p:spPr>
          <a:xfrm>
            <a:off x="6306758" y="2019025"/>
            <a:ext cx="2675732" cy="492443"/>
          </a:xfrm>
          <a:prstGeom prst="rect">
            <a:avLst/>
          </a:prstGeom>
          <a:noFill/>
        </p:spPr>
        <p:txBody>
          <a:bodyPr wrap="none" rtlCol="0">
            <a:spAutoFit/>
          </a:bodyPr>
          <a:lstStyle/>
          <a:p>
            <a:pPr algn="ctr"/>
            <a:r>
              <a:rPr lang="en-US" sz="1300" b="1" dirty="0" smtClean="0">
                <a:solidFill>
                  <a:srgbClr val="000000"/>
                </a:solidFill>
              </a:rPr>
              <a:t>An SVE register set added </a:t>
            </a:r>
          </a:p>
          <a:p>
            <a:pPr algn="ctr"/>
            <a:r>
              <a:rPr lang="en-US" sz="1300" b="1" dirty="0" smtClean="0">
                <a:solidFill>
                  <a:srgbClr val="000000"/>
                </a:solidFill>
              </a:rPr>
              <a:t>with SIMD </a:t>
            </a:r>
            <a:r>
              <a:rPr lang="hu-HU" sz="1300" b="1" dirty="0" smtClean="0">
                <a:solidFill>
                  <a:srgbClr val="000000"/>
                </a:solidFill>
              </a:rPr>
              <a:t>extension</a:t>
            </a:r>
            <a:r>
              <a:rPr lang="en-US" sz="1300" b="1" dirty="0" smtClean="0">
                <a:solidFill>
                  <a:srgbClr val="000000"/>
                </a:solidFill>
              </a:rPr>
              <a:t>s</a:t>
            </a:r>
            <a:endParaRPr lang="hu-HU" sz="1300" b="1" dirty="0" smtClean="0">
              <a:solidFill>
                <a:srgbClr val="000000"/>
              </a:solidFill>
            </a:endParaRPr>
          </a:p>
        </p:txBody>
      </p:sp>
      <p:sp>
        <p:nvSpPr>
          <p:cNvPr id="42" name="Text Box 16"/>
          <p:cNvSpPr txBox="1">
            <a:spLocks noChangeArrowheads="1"/>
          </p:cNvSpPr>
          <p:nvPr/>
        </p:nvSpPr>
        <p:spPr bwMode="auto">
          <a:xfrm>
            <a:off x="1865195" y="1156392"/>
            <a:ext cx="54136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a:t>
            </a:r>
            <a:r>
              <a:rPr lang="en-US" altLang="en-US" sz="1300" b="1" dirty="0" smtClean="0">
                <a:solidFill>
                  <a:srgbClr val="000000"/>
                </a:solidFill>
              </a:rPr>
              <a:t> </a:t>
            </a:r>
            <a:r>
              <a:rPr lang="hu-HU" altLang="en-US" sz="1300" b="1" dirty="0" smtClean="0">
                <a:solidFill>
                  <a:srgbClr val="000000"/>
                </a:solidFill>
              </a:rPr>
              <a:t>ISA extensions to enhance compute capabilities</a:t>
            </a:r>
            <a:endParaRPr lang="en-US" altLang="en-US" sz="1300" b="1" dirty="0">
              <a:solidFill>
                <a:srgbClr val="000000"/>
              </a:solidFill>
            </a:endParaRPr>
          </a:p>
        </p:txBody>
      </p:sp>
    </p:spTree>
    <p:extLst>
      <p:ext uri="{BB962C8B-B14F-4D97-AF65-F5344CB8AC3E}">
        <p14:creationId xmlns:p14="http://schemas.microsoft.com/office/powerpoint/2010/main" val="30693882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(2)</a:t>
            </a:r>
            <a:endParaRPr lang="en-US" dirty="0">
              <a:solidFill>
                <a:srgbClr val="FFFFFF"/>
              </a:solidFill>
            </a:endParaRPr>
          </a:p>
        </p:txBody>
      </p:sp>
      <p:sp>
        <p:nvSpPr>
          <p:cNvPr id="4" name="TextBox 3"/>
          <p:cNvSpPr txBox="1"/>
          <p:nvPr/>
        </p:nvSpPr>
        <p:spPr>
          <a:xfrm>
            <a:off x="73907" y="506126"/>
            <a:ext cx="8504188" cy="646331"/>
          </a:xfrm>
          <a:prstGeom prst="rect">
            <a:avLst/>
          </a:prstGeom>
          <a:noFill/>
        </p:spPr>
        <p:txBody>
          <a:bodyPr wrap="none" rtlCol="0">
            <a:spAutoFit/>
          </a:bodyPr>
          <a:lstStyle/>
          <a:p>
            <a:r>
              <a:rPr lang="hu-HU" dirty="0" smtClean="0">
                <a:solidFill>
                  <a:srgbClr val="333399"/>
                </a:solidFill>
              </a:rPr>
              <a:t>The SVE (Scalable Vector Extension) introduced into the AArch64 mode</a:t>
            </a:r>
          </a:p>
          <a:p>
            <a:r>
              <a:rPr lang="hu-HU" dirty="0">
                <a:solidFill>
                  <a:srgbClr val="333399"/>
                </a:solidFill>
              </a:rPr>
              <a:t> </a:t>
            </a:r>
            <a:r>
              <a:rPr lang="hu-HU" dirty="0" smtClean="0">
                <a:solidFill>
                  <a:srgbClr val="333399"/>
                </a:solidFill>
              </a:rPr>
              <a:t> of the </a:t>
            </a:r>
            <a:r>
              <a:rPr lang="en-US" dirty="0" smtClean="0">
                <a:solidFill>
                  <a:srgbClr val="333399"/>
                </a:solidFill>
              </a:rPr>
              <a:t>ARMv8 ISA </a:t>
            </a:r>
            <a:r>
              <a:rPr lang="en-US" dirty="0" smtClean="0">
                <a:solidFill>
                  <a:srgbClr val="000000"/>
                </a:solidFill>
              </a:rPr>
              <a:t>[</a:t>
            </a:r>
            <a:r>
              <a:rPr lang="hu-HU" dirty="0" smtClean="0">
                <a:solidFill>
                  <a:srgbClr val="000000"/>
                </a:solidFill>
              </a:rPr>
              <a:t>96</a:t>
            </a:r>
            <a:r>
              <a:rPr lang="en-US" dirty="0" smtClean="0">
                <a:solidFill>
                  <a:srgbClr val="000000"/>
                </a:solidFill>
              </a:rPr>
              <a:t>]</a:t>
            </a:r>
            <a:endParaRPr lang="en-US" dirty="0">
              <a:solidFill>
                <a:srgbClr val="000000"/>
              </a:solidFill>
            </a:endParaRPr>
          </a:p>
        </p:txBody>
      </p:sp>
      <p:sp>
        <p:nvSpPr>
          <p:cNvPr id="5" name="TextBox 4"/>
          <p:cNvSpPr txBox="1"/>
          <p:nvPr/>
        </p:nvSpPr>
        <p:spPr>
          <a:xfrm>
            <a:off x="266805" y="1309826"/>
            <a:ext cx="8737585" cy="2977738"/>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smtClean="0"/>
              <a:t>It was announced in </a:t>
            </a:r>
            <a:r>
              <a:rPr lang="hu-HU" sz="1600" dirty="0" smtClean="0">
                <a:solidFill>
                  <a:srgbClr val="0070C0"/>
                </a:solidFill>
              </a:rPr>
              <a:t>8/2016</a:t>
            </a:r>
            <a:r>
              <a:rPr lang="hu-HU" sz="1600" dirty="0" smtClean="0"/>
              <a:t> (in the Hot Chips conference).</a:t>
            </a:r>
          </a:p>
          <a:p>
            <a:pPr marL="285750" indent="-285750">
              <a:buFont typeface="Arial" panose="020B0604020202020204" pitchFamily="34" charset="0"/>
              <a:buChar char="•"/>
            </a:pPr>
            <a:r>
              <a:rPr lang="en-US" sz="1600" dirty="0"/>
              <a:t>General specification </a:t>
            </a:r>
            <a:r>
              <a:rPr lang="en-US" sz="1600" dirty="0" smtClean="0"/>
              <a:t>became available as the ARM Architecture Reference </a:t>
            </a:r>
          </a:p>
          <a:p>
            <a:r>
              <a:rPr lang="en-US" sz="1600" dirty="0"/>
              <a:t> </a:t>
            </a:r>
            <a:r>
              <a:rPr lang="en-US" sz="1600" dirty="0" smtClean="0"/>
              <a:t>     Manual Supplement - The Scalable Vector Extension (</a:t>
            </a:r>
            <a:r>
              <a:rPr lang="en-US" sz="1600" dirty="0" err="1" smtClean="0"/>
              <a:t>SVE</a:t>
            </a:r>
            <a:r>
              <a:rPr lang="en-US" sz="1600" dirty="0" smtClean="0"/>
              <a:t>) for </a:t>
            </a:r>
            <a:r>
              <a:rPr lang="en-US" sz="1600" dirty="0" err="1" smtClean="0"/>
              <a:t>ARMv8</a:t>
            </a:r>
            <a:r>
              <a:rPr lang="en-US" sz="1600" dirty="0" smtClean="0"/>
              <a:t>-A</a:t>
            </a:r>
          </a:p>
          <a:p>
            <a:pPr>
              <a:spcAft>
                <a:spcPts val="600"/>
              </a:spcAft>
            </a:pPr>
            <a:r>
              <a:rPr lang="en-US" sz="1600" dirty="0"/>
              <a:t> </a:t>
            </a:r>
            <a:r>
              <a:rPr lang="en-US" sz="1600" dirty="0" smtClean="0"/>
              <a:t>     (</a:t>
            </a:r>
            <a:r>
              <a:rPr lang="el-GR" sz="1600" dirty="0" smtClean="0"/>
              <a:t>β</a:t>
            </a:r>
            <a:r>
              <a:rPr lang="en-US" sz="1600" dirty="0" smtClean="0"/>
              <a:t> version in 3/2017).</a:t>
            </a:r>
            <a:endParaRPr lang="hu-HU" sz="1600" dirty="0" smtClean="0"/>
          </a:p>
          <a:p>
            <a:pPr marL="285750" indent="-285750">
              <a:buFont typeface="Arial" panose="020B0604020202020204" pitchFamily="34" charset="0"/>
              <a:buChar char="•"/>
            </a:pPr>
            <a:r>
              <a:rPr lang="hu-HU" sz="1600" dirty="0" smtClean="0"/>
              <a:t>The </a:t>
            </a:r>
            <a:r>
              <a:rPr lang="hu-HU" sz="1600" dirty="0" smtClean="0">
                <a:solidFill>
                  <a:srgbClr val="0070C0"/>
                </a:solidFill>
              </a:rPr>
              <a:t>vector length </a:t>
            </a:r>
            <a:r>
              <a:rPr lang="hu-HU" sz="1600" dirty="0" smtClean="0"/>
              <a:t>in SPE is a hardware choice </a:t>
            </a:r>
            <a:r>
              <a:rPr lang="hu-HU" sz="1600" dirty="0" smtClean="0">
                <a:solidFill>
                  <a:srgbClr val="0070C0"/>
                </a:solidFill>
              </a:rPr>
              <a:t>from 1x128 bit to 16x128 bit</a:t>
            </a:r>
            <a:r>
              <a:rPr lang="hu-HU" sz="1600" dirty="0" smtClean="0"/>
              <a:t>,</a:t>
            </a:r>
          </a:p>
          <a:p>
            <a:pPr>
              <a:spcAft>
                <a:spcPts val="600"/>
              </a:spcAft>
            </a:pPr>
            <a:r>
              <a:rPr lang="hu-HU" sz="1600" dirty="0"/>
              <a:t> </a:t>
            </a:r>
            <a:r>
              <a:rPr lang="hu-HU" sz="1600" dirty="0" smtClean="0"/>
              <a:t>     first implementions (e.g. by Fujitsu) choose 4x128 bit = 512 bit vector length.</a:t>
            </a:r>
          </a:p>
          <a:p>
            <a:pPr marL="285750" indent="-285750">
              <a:spcAft>
                <a:spcPts val="600"/>
              </a:spcAft>
              <a:buFont typeface="Arial" panose="020B0604020202020204" pitchFamily="34" charset="0"/>
              <a:buChar char="•"/>
            </a:pPr>
            <a:r>
              <a:rPr lang="hu-HU" sz="1600" dirty="0" smtClean="0"/>
              <a:t>SVE is implemented </a:t>
            </a:r>
            <a:r>
              <a:rPr lang="hu-HU" sz="1600" dirty="0" smtClean="0">
                <a:solidFill>
                  <a:srgbClr val="0070C0"/>
                </a:solidFill>
              </a:rPr>
              <a:t>only in the AArch64 </a:t>
            </a:r>
            <a:r>
              <a:rPr lang="hu-HU" sz="1600" dirty="0" smtClean="0"/>
              <a:t>version of ARMv8.</a:t>
            </a:r>
          </a:p>
          <a:p>
            <a:pPr marL="285750" indent="-285750">
              <a:spcAft>
                <a:spcPts val="600"/>
              </a:spcAft>
              <a:buFont typeface="Arial" panose="020B0604020202020204" pitchFamily="34" charset="0"/>
              <a:buChar char="•"/>
            </a:pPr>
            <a:r>
              <a:rPr lang="hu-HU" sz="1600" dirty="0" smtClean="0"/>
              <a:t>SVE </a:t>
            </a:r>
            <a:r>
              <a:rPr lang="hu-HU" sz="1600" dirty="0" smtClean="0">
                <a:solidFill>
                  <a:srgbClr val="0070C0"/>
                </a:solidFill>
              </a:rPr>
              <a:t>aims at HPC </a:t>
            </a:r>
            <a:r>
              <a:rPr lang="hu-HU" sz="1600" dirty="0" smtClean="0"/>
              <a:t>scientific workloads rather than media or image processing. </a:t>
            </a:r>
          </a:p>
          <a:p>
            <a:pPr marL="285750" indent="-285750">
              <a:spcAft>
                <a:spcPts val="300"/>
              </a:spcAft>
              <a:buFont typeface="Arial" panose="020B0604020202020204" pitchFamily="34" charset="0"/>
              <a:buChar char="•"/>
            </a:pPr>
            <a:r>
              <a:rPr lang="hu-HU" sz="1600" dirty="0" smtClean="0"/>
              <a:t>It supports </a:t>
            </a:r>
            <a:r>
              <a:rPr lang="hu-HU" sz="1600" dirty="0" smtClean="0">
                <a:solidFill>
                  <a:srgbClr val="0070C0"/>
                </a:solidFill>
              </a:rPr>
              <a:t>both FX and FP processing</a:t>
            </a:r>
            <a:r>
              <a:rPr lang="hu-HU" sz="1600" dirty="0" smtClean="0"/>
              <a:t>. </a:t>
            </a:r>
          </a:p>
          <a:p>
            <a:pPr marL="285750" indent="-285750">
              <a:spcAft>
                <a:spcPts val="300"/>
              </a:spcAft>
              <a:buFont typeface="Arial" panose="020B0604020202020204" pitchFamily="34" charset="0"/>
              <a:buChar char="•"/>
            </a:pPr>
            <a:endParaRPr lang="hu-HU" sz="1600" dirty="0" smtClean="0"/>
          </a:p>
        </p:txBody>
      </p:sp>
    </p:spTree>
    <p:extLst>
      <p:ext uri="{BB962C8B-B14F-4D97-AF65-F5344CB8AC3E}">
        <p14:creationId xmlns:p14="http://schemas.microsoft.com/office/powerpoint/2010/main" val="8357877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(3)</a:t>
            </a:r>
            <a:endParaRPr lang="en-US" dirty="0">
              <a:solidFill>
                <a:srgbClr val="FFFFFF"/>
              </a:solidFill>
            </a:endParaRPr>
          </a:p>
        </p:txBody>
      </p:sp>
      <p:sp>
        <p:nvSpPr>
          <p:cNvPr id="20" name="TextBox 19"/>
          <p:cNvSpPr txBox="1"/>
          <p:nvPr/>
        </p:nvSpPr>
        <p:spPr>
          <a:xfrm>
            <a:off x="839013" y="1091213"/>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3" name="Rectangle 2"/>
          <p:cNvSpPr/>
          <p:nvPr/>
        </p:nvSpPr>
        <p:spPr bwMode="auto">
          <a:xfrm>
            <a:off x="1081177" y="2201528"/>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2230795" y="1905685"/>
            <a:ext cx="478016" cy="260124"/>
          </a:xfrm>
          <a:prstGeom prst="rect">
            <a:avLst/>
          </a:prstGeom>
          <a:noFill/>
        </p:spPr>
        <p:txBody>
          <a:bodyPr wrap="none" rtlCol="0">
            <a:spAutoFit/>
          </a:bodyPr>
          <a:lstStyle/>
          <a:p>
            <a:r>
              <a:rPr lang="hu-HU" sz="1200" dirty="0" smtClean="0"/>
              <a:t>128</a:t>
            </a:r>
            <a:endParaRPr lang="en-US" sz="1200" dirty="0"/>
          </a:p>
        </p:txBody>
      </p:sp>
      <p:sp>
        <p:nvSpPr>
          <p:cNvPr id="15" name="TextBox 14"/>
          <p:cNvSpPr txBox="1"/>
          <p:nvPr/>
        </p:nvSpPr>
        <p:spPr>
          <a:xfrm>
            <a:off x="701570" y="2406300"/>
            <a:ext cx="380232" cy="260124"/>
          </a:xfrm>
          <a:prstGeom prst="rect">
            <a:avLst/>
          </a:prstGeom>
          <a:noFill/>
        </p:spPr>
        <p:txBody>
          <a:bodyPr wrap="none" rtlCol="0">
            <a:spAutoFit/>
          </a:bodyPr>
          <a:lstStyle/>
          <a:p>
            <a:r>
              <a:rPr lang="hu-HU" sz="1200" dirty="0" smtClean="0"/>
              <a:t>32</a:t>
            </a:r>
            <a:endParaRPr lang="en-US" sz="1200" dirty="0"/>
          </a:p>
        </p:txBody>
      </p:sp>
      <p:sp>
        <p:nvSpPr>
          <p:cNvPr id="50" name="TextBox 49"/>
          <p:cNvSpPr txBox="1"/>
          <p:nvPr/>
        </p:nvSpPr>
        <p:spPr>
          <a:xfrm>
            <a:off x="72765" y="505765"/>
            <a:ext cx="8529258" cy="369332"/>
          </a:xfrm>
          <a:prstGeom prst="rect">
            <a:avLst/>
          </a:prstGeom>
          <a:noFill/>
        </p:spPr>
        <p:txBody>
          <a:bodyPr wrap="none" rtlCol="0">
            <a:spAutoFit/>
          </a:bodyPr>
          <a:lstStyle/>
          <a:p>
            <a:r>
              <a:rPr lang="hu-HU" dirty="0" smtClean="0">
                <a:solidFill>
                  <a:schemeClr val="accent6"/>
                </a:solidFill>
              </a:rPr>
              <a:t>The SVE register set introduced in the AArch64 mode of the ARMv8 ISA </a:t>
            </a:r>
            <a:endParaRPr lang="en-US" dirty="0">
              <a:solidFill>
                <a:schemeClr val="accent6"/>
              </a:solidFill>
            </a:endParaRPr>
          </a:p>
        </p:txBody>
      </p:sp>
      <p:sp>
        <p:nvSpPr>
          <p:cNvPr id="46" name="Rectangle 45"/>
          <p:cNvSpPr/>
          <p:nvPr/>
        </p:nvSpPr>
        <p:spPr bwMode="auto">
          <a:xfrm>
            <a:off x="4842350" y="2209369"/>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119209" y="1894334"/>
            <a:ext cx="478016" cy="260124"/>
          </a:xfrm>
          <a:prstGeom prst="rect">
            <a:avLst/>
          </a:prstGeom>
          <a:noFill/>
        </p:spPr>
        <p:txBody>
          <a:bodyPr wrap="none" rtlCol="0">
            <a:spAutoFit/>
          </a:bodyPr>
          <a:lstStyle/>
          <a:p>
            <a:r>
              <a:rPr lang="hu-HU" sz="1200" dirty="0" smtClean="0"/>
              <a:t>128</a:t>
            </a:r>
            <a:endParaRPr lang="en-US" sz="1200" dirty="0"/>
          </a:p>
        </p:txBody>
      </p:sp>
      <p:sp>
        <p:nvSpPr>
          <p:cNvPr id="22" name="Left Brace 21"/>
          <p:cNvSpPr/>
          <p:nvPr/>
        </p:nvSpPr>
        <p:spPr bwMode="auto">
          <a:xfrm rot="16200000">
            <a:off x="4185527" y="-148035"/>
            <a:ext cx="405045" cy="6804000"/>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4027021" y="2350752"/>
            <a:ext cx="848309" cy="461665"/>
          </a:xfrm>
          <a:prstGeom prst="rect">
            <a:avLst/>
          </a:prstGeom>
          <a:noFill/>
        </p:spPr>
        <p:txBody>
          <a:bodyPr wrap="none" rtlCol="0">
            <a:spAutoFit/>
          </a:bodyPr>
          <a:lstStyle/>
          <a:p>
            <a:r>
              <a:rPr lang="hu-HU" sz="2400" dirty="0" smtClean="0"/>
              <a:t>. . . </a:t>
            </a:r>
            <a:endParaRPr lang="en-US" sz="2400" dirty="0"/>
          </a:p>
        </p:txBody>
      </p:sp>
      <p:sp>
        <p:nvSpPr>
          <p:cNvPr id="25" name="TextBox 24"/>
          <p:cNvSpPr txBox="1"/>
          <p:nvPr/>
        </p:nvSpPr>
        <p:spPr>
          <a:xfrm>
            <a:off x="3804929" y="3475877"/>
            <a:ext cx="1172116" cy="276999"/>
          </a:xfrm>
          <a:prstGeom prst="rect">
            <a:avLst/>
          </a:prstGeom>
          <a:noFill/>
        </p:spPr>
        <p:txBody>
          <a:bodyPr wrap="none" rtlCol="0">
            <a:spAutoFit/>
          </a:bodyPr>
          <a:lstStyle/>
          <a:p>
            <a:r>
              <a:rPr lang="hu-HU" sz="1200" dirty="0" smtClean="0"/>
              <a:t>(1...16)x128</a:t>
            </a:r>
            <a:endParaRPr lang="en-US" sz="1200" dirty="0"/>
          </a:p>
        </p:txBody>
      </p:sp>
      <p:sp>
        <p:nvSpPr>
          <p:cNvPr id="26" name="Rectangle 25"/>
          <p:cNvSpPr/>
          <p:nvPr/>
        </p:nvSpPr>
        <p:spPr>
          <a:xfrm>
            <a:off x="900100" y="1563910"/>
            <a:ext cx="4572000" cy="292388"/>
          </a:xfrm>
          <a:prstGeom prst="rect">
            <a:avLst/>
          </a:prstGeom>
        </p:spPr>
        <p:txBody>
          <a:bodyPr>
            <a:spAutoFit/>
          </a:bodyPr>
          <a:lstStyle/>
          <a:p>
            <a:r>
              <a:rPr lang="hu-HU" sz="1300" b="1" dirty="0" smtClean="0">
                <a:solidFill>
                  <a:srgbClr val="0070C0"/>
                </a:solidFill>
              </a:rPr>
              <a:t>SVE register </a:t>
            </a:r>
            <a:r>
              <a:rPr lang="hu-HU" sz="1300" b="1" dirty="0">
                <a:solidFill>
                  <a:srgbClr val="0070C0"/>
                </a:solidFill>
              </a:rPr>
              <a:t>set </a:t>
            </a:r>
            <a:endParaRPr lang="en-US" sz="1300" b="1" dirty="0">
              <a:solidFill>
                <a:srgbClr val="0070C0"/>
              </a:solidFill>
            </a:endParaRPr>
          </a:p>
        </p:txBody>
      </p:sp>
    </p:spTree>
    <p:extLst>
      <p:ext uri="{BB962C8B-B14F-4D97-AF65-F5344CB8AC3E}">
        <p14:creationId xmlns:p14="http://schemas.microsoft.com/office/powerpoint/2010/main" val="37781801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045" y="506357"/>
            <a:ext cx="3455882" cy="369332"/>
          </a:xfrm>
          <a:prstGeom prst="rect">
            <a:avLst/>
          </a:prstGeom>
          <a:noFill/>
        </p:spPr>
        <p:txBody>
          <a:bodyPr wrap="none" rtlCol="0">
            <a:spAutoFit/>
          </a:bodyPr>
          <a:lstStyle/>
          <a:p>
            <a:r>
              <a:rPr lang="hu-HU" dirty="0">
                <a:solidFill>
                  <a:schemeClr val="accent6"/>
                </a:solidFill>
              </a:rPr>
              <a:t>Avalable </a:t>
            </a:r>
            <a:r>
              <a:rPr lang="hu-HU" dirty="0" smtClean="0">
                <a:solidFill>
                  <a:schemeClr val="accent6"/>
                </a:solidFill>
              </a:rPr>
              <a:t>SVE registers [96]</a:t>
            </a:r>
            <a:endParaRPr lang="en-US" dirty="0">
              <a:solidFill>
                <a:schemeClr val="accent6"/>
              </a:solidFill>
            </a:endParaRPr>
          </a:p>
        </p:txBody>
      </p:sp>
      <p:pic>
        <p:nvPicPr>
          <p:cNvPr id="6" name="Picture 5"/>
          <p:cNvPicPr>
            <a:picLocks noChangeAspect="1"/>
          </p:cNvPicPr>
          <p:nvPr/>
        </p:nvPicPr>
        <p:blipFill>
          <a:blip r:embed="rId2"/>
          <a:stretch>
            <a:fillRect/>
          </a:stretch>
        </p:blipFill>
        <p:spPr>
          <a:xfrm>
            <a:off x="1781690" y="1104319"/>
            <a:ext cx="5175575" cy="1784774"/>
          </a:xfrm>
          <a:prstGeom prst="rect">
            <a:avLst/>
          </a:prstGeom>
        </p:spPr>
      </p:pic>
      <p:sp>
        <p:nvSpPr>
          <p:cNvPr id="7" name="TextBox 6"/>
          <p:cNvSpPr txBox="1"/>
          <p:nvPr/>
        </p:nvSpPr>
        <p:spPr>
          <a:xfrm>
            <a:off x="4075806" y="3023955"/>
            <a:ext cx="1486304" cy="338554"/>
          </a:xfrm>
          <a:prstGeom prst="rect">
            <a:avLst/>
          </a:prstGeom>
          <a:noFill/>
        </p:spPr>
        <p:txBody>
          <a:bodyPr wrap="none" rtlCol="0">
            <a:spAutoFit/>
          </a:bodyPr>
          <a:lstStyle/>
          <a:p>
            <a:r>
              <a:rPr lang="hu-HU" sz="1600" dirty="0" smtClean="0"/>
              <a:t>LEN: 1 to 16</a:t>
            </a:r>
            <a:endParaRPr lang="en-US" sz="1600" dirty="0"/>
          </a:p>
        </p:txBody>
      </p:sp>
      <p:sp>
        <p:nvSpPr>
          <p:cNvPr id="8" name="Title 1"/>
          <p:cNvSpPr>
            <a:spLocks noGrp="1"/>
          </p:cNvSpPr>
          <p:nvPr>
            <p:ph type="title"/>
          </p:nvPr>
        </p:nvSpPr>
        <p:spPr>
          <a:xfrm>
            <a:off x="0" y="-63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(4)</a:t>
            </a:r>
            <a:endParaRPr lang="en-US" dirty="0">
              <a:solidFill>
                <a:srgbClr val="FFFFFF"/>
              </a:solidFill>
            </a:endParaRPr>
          </a:p>
        </p:txBody>
      </p:sp>
    </p:spTree>
    <p:extLst>
      <p:ext uri="{BB962C8B-B14F-4D97-AF65-F5344CB8AC3E}">
        <p14:creationId xmlns:p14="http://schemas.microsoft.com/office/powerpoint/2010/main" val="38950743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(5)</a:t>
            </a:r>
            <a:endParaRPr lang="en-US" dirty="0">
              <a:solidFill>
                <a:srgbClr val="FFFFFF"/>
              </a:solidFill>
            </a:endParaRPr>
          </a:p>
        </p:txBody>
      </p:sp>
      <p:sp>
        <p:nvSpPr>
          <p:cNvPr id="20" name="TextBox 19"/>
          <p:cNvSpPr txBox="1"/>
          <p:nvPr/>
        </p:nvSpPr>
        <p:spPr>
          <a:xfrm>
            <a:off x="839013" y="1080580"/>
            <a:ext cx="1617752" cy="461665"/>
          </a:xfrm>
          <a:prstGeom prst="rect">
            <a:avLst/>
          </a:prstGeom>
          <a:noFill/>
        </p:spPr>
        <p:txBody>
          <a:bodyPr wrap="none" rtlCol="0">
            <a:spAutoFit/>
          </a:bodyPr>
          <a:lstStyle/>
          <a:p>
            <a:pPr algn="ctr"/>
            <a:r>
              <a:rPr lang="hu-HU" sz="1200" b="1" dirty="0" smtClean="0"/>
              <a:t>ARMv8</a:t>
            </a:r>
          </a:p>
          <a:p>
            <a:pPr algn="ctr"/>
            <a:r>
              <a:rPr lang="hu-HU" sz="1200" b="1" dirty="0" smtClean="0"/>
              <a:t>(AArch64 mode)</a:t>
            </a:r>
            <a:endParaRPr lang="en-US" sz="1200" b="1" dirty="0"/>
          </a:p>
        </p:txBody>
      </p:sp>
      <p:sp>
        <p:nvSpPr>
          <p:cNvPr id="3" name="Rectangle 2"/>
          <p:cNvSpPr/>
          <p:nvPr/>
        </p:nvSpPr>
        <p:spPr bwMode="auto">
          <a:xfrm>
            <a:off x="1081177" y="2190895"/>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2230795" y="1895052"/>
            <a:ext cx="478016" cy="260124"/>
          </a:xfrm>
          <a:prstGeom prst="rect">
            <a:avLst/>
          </a:prstGeom>
          <a:noFill/>
        </p:spPr>
        <p:txBody>
          <a:bodyPr wrap="none" rtlCol="0">
            <a:spAutoFit/>
          </a:bodyPr>
          <a:lstStyle/>
          <a:p>
            <a:r>
              <a:rPr lang="hu-HU" sz="1200" dirty="0" smtClean="0"/>
              <a:t>128</a:t>
            </a:r>
            <a:endParaRPr lang="en-US" sz="1200" dirty="0"/>
          </a:p>
        </p:txBody>
      </p:sp>
      <p:sp>
        <p:nvSpPr>
          <p:cNvPr id="15" name="TextBox 14"/>
          <p:cNvSpPr txBox="1"/>
          <p:nvPr/>
        </p:nvSpPr>
        <p:spPr>
          <a:xfrm>
            <a:off x="701570" y="2395667"/>
            <a:ext cx="380232" cy="260124"/>
          </a:xfrm>
          <a:prstGeom prst="rect">
            <a:avLst/>
          </a:prstGeom>
          <a:noFill/>
        </p:spPr>
        <p:txBody>
          <a:bodyPr wrap="none" rtlCol="0">
            <a:spAutoFit/>
          </a:bodyPr>
          <a:lstStyle/>
          <a:p>
            <a:r>
              <a:rPr lang="hu-HU" sz="1200" dirty="0" smtClean="0"/>
              <a:t>32</a:t>
            </a:r>
            <a:endParaRPr lang="en-US" sz="1200" dirty="0"/>
          </a:p>
        </p:txBody>
      </p:sp>
      <p:sp>
        <p:nvSpPr>
          <p:cNvPr id="50" name="TextBox 49"/>
          <p:cNvSpPr txBox="1"/>
          <p:nvPr/>
        </p:nvSpPr>
        <p:spPr>
          <a:xfrm>
            <a:off x="73850" y="505765"/>
            <a:ext cx="3928832" cy="369332"/>
          </a:xfrm>
          <a:prstGeom prst="rect">
            <a:avLst/>
          </a:prstGeom>
          <a:noFill/>
        </p:spPr>
        <p:txBody>
          <a:bodyPr wrap="none" rtlCol="0">
            <a:spAutoFit/>
          </a:bodyPr>
          <a:lstStyle/>
          <a:p>
            <a:r>
              <a:rPr lang="hu-HU" dirty="0" smtClean="0">
                <a:solidFill>
                  <a:schemeClr val="accent6"/>
                </a:solidFill>
              </a:rPr>
              <a:t>The SVE extension - Overview </a:t>
            </a:r>
            <a:endParaRPr lang="en-US" dirty="0">
              <a:solidFill>
                <a:schemeClr val="accent6"/>
              </a:solidFill>
            </a:endParaRPr>
          </a:p>
        </p:txBody>
      </p:sp>
      <p:sp>
        <p:nvSpPr>
          <p:cNvPr id="52" name="Rounded Rectangle 51"/>
          <p:cNvSpPr/>
          <p:nvPr/>
        </p:nvSpPr>
        <p:spPr bwMode="auto">
          <a:xfrm>
            <a:off x="2771800" y="3954990"/>
            <a:ext cx="3384000" cy="2616200"/>
          </a:xfrm>
          <a:prstGeom prst="roundRect">
            <a:avLst/>
          </a:prstGeom>
          <a:solidFill>
            <a:srgbClr val="FFD85D"/>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4" name="TextBox 53"/>
          <p:cNvSpPr txBox="1"/>
          <p:nvPr/>
        </p:nvSpPr>
        <p:spPr>
          <a:xfrm>
            <a:off x="2772194" y="5890205"/>
            <a:ext cx="3324115" cy="461665"/>
          </a:xfrm>
          <a:prstGeom prst="rect">
            <a:avLst/>
          </a:prstGeom>
          <a:noFill/>
        </p:spPr>
        <p:txBody>
          <a:bodyPr wrap="none" rtlCol="0">
            <a:spAutoFit/>
          </a:bodyPr>
          <a:lstStyle/>
          <a:p>
            <a:pPr algn="ctr"/>
            <a:r>
              <a:rPr lang="hu-HU" sz="1200" dirty="0" smtClean="0"/>
              <a:t>(1...16)x 128 bit wide SIMD data</a:t>
            </a:r>
          </a:p>
          <a:p>
            <a:pPr algn="ctr"/>
            <a:r>
              <a:rPr lang="hu-HU" sz="1200" dirty="0" smtClean="0"/>
              <a:t>(Supported operations not yet specified)</a:t>
            </a:r>
          </a:p>
        </p:txBody>
      </p:sp>
      <p:sp>
        <p:nvSpPr>
          <p:cNvPr id="55" name="TextBox 54"/>
          <p:cNvSpPr txBox="1"/>
          <p:nvPr/>
        </p:nvSpPr>
        <p:spPr>
          <a:xfrm>
            <a:off x="2886759" y="4308193"/>
            <a:ext cx="3132589" cy="1015663"/>
          </a:xfrm>
          <a:prstGeom prst="rect">
            <a:avLst/>
          </a:prstGeom>
          <a:noFill/>
        </p:spPr>
        <p:txBody>
          <a:bodyPr wrap="none" rtlCol="0">
            <a:spAutoFit/>
          </a:bodyPr>
          <a:lstStyle/>
          <a:p>
            <a:pPr algn="ctr"/>
            <a:r>
              <a:rPr lang="hu-HU" sz="1200" dirty="0" smtClean="0"/>
              <a:t>FX and FP datatypes</a:t>
            </a:r>
          </a:p>
          <a:p>
            <a:pPr algn="ctr"/>
            <a:r>
              <a:rPr lang="hu-HU" sz="1200" dirty="0" smtClean="0"/>
              <a:t>(</a:t>
            </a:r>
            <a:r>
              <a:rPr lang="en-US" sz="1200" dirty="0" smtClean="0"/>
              <a:t>Specified in the </a:t>
            </a:r>
            <a:r>
              <a:rPr lang="en-US" sz="1200" dirty="0"/>
              <a:t>ARM </a:t>
            </a:r>
            <a:r>
              <a:rPr lang="en-US" sz="1200" dirty="0" smtClean="0"/>
              <a:t>Architecture</a:t>
            </a:r>
          </a:p>
          <a:p>
            <a:pPr algn="ctr"/>
            <a:r>
              <a:rPr lang="en-US" sz="1200" dirty="0" smtClean="0"/>
              <a:t> </a:t>
            </a:r>
            <a:r>
              <a:rPr lang="en-US" sz="1200" dirty="0"/>
              <a:t>Reference </a:t>
            </a:r>
            <a:r>
              <a:rPr lang="en-US" sz="1200" dirty="0" smtClean="0"/>
              <a:t>Manual </a:t>
            </a:r>
            <a:r>
              <a:rPr lang="en-US" sz="1200" dirty="0"/>
              <a:t>Supplement - </a:t>
            </a:r>
            <a:endParaRPr lang="en-US" sz="1200" dirty="0" smtClean="0"/>
          </a:p>
          <a:p>
            <a:pPr algn="ctr"/>
            <a:r>
              <a:rPr lang="en-US" sz="1200" dirty="0" smtClean="0"/>
              <a:t>The </a:t>
            </a:r>
            <a:r>
              <a:rPr lang="en-US" sz="1200" dirty="0"/>
              <a:t>Scalable Vector Extension (</a:t>
            </a:r>
            <a:r>
              <a:rPr lang="en-US" sz="1200" dirty="0" err="1"/>
              <a:t>SVE</a:t>
            </a:r>
            <a:r>
              <a:rPr lang="en-US" sz="1200" dirty="0" smtClean="0"/>
              <a:t>)</a:t>
            </a:r>
          </a:p>
          <a:p>
            <a:pPr algn="ctr"/>
            <a:r>
              <a:rPr lang="en-US" sz="1200" dirty="0" smtClean="0"/>
              <a:t> </a:t>
            </a:r>
            <a:r>
              <a:rPr lang="en-US" sz="1200" dirty="0"/>
              <a:t>for </a:t>
            </a:r>
            <a:r>
              <a:rPr lang="en-US" sz="1200" dirty="0" err="1" smtClean="0"/>
              <a:t>ARMv8</a:t>
            </a:r>
            <a:r>
              <a:rPr lang="en-US" sz="1200" dirty="0" smtClean="0"/>
              <a:t>-A)</a:t>
            </a:r>
            <a:endParaRPr lang="en-US" sz="1200" dirty="0"/>
          </a:p>
        </p:txBody>
      </p:sp>
      <p:sp>
        <p:nvSpPr>
          <p:cNvPr id="56" name="TextBox 55"/>
          <p:cNvSpPr txBox="1"/>
          <p:nvPr/>
        </p:nvSpPr>
        <p:spPr>
          <a:xfrm>
            <a:off x="3645081" y="4007253"/>
            <a:ext cx="1576072" cy="292388"/>
          </a:xfrm>
          <a:prstGeom prst="rect">
            <a:avLst/>
          </a:prstGeom>
          <a:noFill/>
        </p:spPr>
        <p:txBody>
          <a:bodyPr wrap="none" rtlCol="0">
            <a:spAutoFit/>
          </a:bodyPr>
          <a:lstStyle/>
          <a:p>
            <a:pPr algn="ctr"/>
            <a:r>
              <a:rPr lang="hu-HU" sz="1300" b="1" dirty="0" smtClean="0">
                <a:solidFill>
                  <a:srgbClr val="FF0000"/>
                </a:solidFill>
              </a:rPr>
              <a:t>SVE  extension</a:t>
            </a:r>
          </a:p>
        </p:txBody>
      </p:sp>
      <p:sp>
        <p:nvSpPr>
          <p:cNvPr id="46" name="Rectangle 45"/>
          <p:cNvSpPr/>
          <p:nvPr/>
        </p:nvSpPr>
        <p:spPr bwMode="auto">
          <a:xfrm>
            <a:off x="4842350" y="2198736"/>
            <a:ext cx="2880000" cy="811366"/>
          </a:xfrm>
          <a:prstGeom prst="rect">
            <a:avLst/>
          </a:prstGeom>
          <a:solidFill>
            <a:schemeClr val="bg1">
              <a:lumMod val="75000"/>
            </a:schemeClr>
          </a:solidFill>
          <a:ln w="9525" cap="flat" cmpd="sng" algn="ctr">
            <a:solidFill>
              <a:schemeClr val="tx1"/>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51" name="TextBox 50"/>
          <p:cNvSpPr txBox="1"/>
          <p:nvPr/>
        </p:nvSpPr>
        <p:spPr>
          <a:xfrm>
            <a:off x="6119209" y="1883701"/>
            <a:ext cx="478016" cy="260124"/>
          </a:xfrm>
          <a:prstGeom prst="rect">
            <a:avLst/>
          </a:prstGeom>
          <a:noFill/>
        </p:spPr>
        <p:txBody>
          <a:bodyPr wrap="none" rtlCol="0">
            <a:spAutoFit/>
          </a:bodyPr>
          <a:lstStyle/>
          <a:p>
            <a:r>
              <a:rPr lang="hu-HU" sz="1200" dirty="0" smtClean="0"/>
              <a:t>128</a:t>
            </a:r>
            <a:endParaRPr lang="en-US" sz="1200" dirty="0"/>
          </a:p>
        </p:txBody>
      </p:sp>
      <p:sp>
        <p:nvSpPr>
          <p:cNvPr id="22" name="Left Brace 21"/>
          <p:cNvSpPr/>
          <p:nvPr/>
        </p:nvSpPr>
        <p:spPr bwMode="auto">
          <a:xfrm rot="16200000">
            <a:off x="4185527" y="-158668"/>
            <a:ext cx="405045" cy="6804000"/>
          </a:xfrm>
          <a:prstGeom prst="leftBrac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24" name="TextBox 23"/>
          <p:cNvSpPr txBox="1"/>
          <p:nvPr/>
        </p:nvSpPr>
        <p:spPr>
          <a:xfrm>
            <a:off x="4027021" y="2340119"/>
            <a:ext cx="848309" cy="461665"/>
          </a:xfrm>
          <a:prstGeom prst="rect">
            <a:avLst/>
          </a:prstGeom>
          <a:noFill/>
        </p:spPr>
        <p:txBody>
          <a:bodyPr wrap="none" rtlCol="0">
            <a:spAutoFit/>
          </a:bodyPr>
          <a:lstStyle/>
          <a:p>
            <a:r>
              <a:rPr lang="hu-HU" sz="2400" dirty="0" smtClean="0"/>
              <a:t>. . . </a:t>
            </a:r>
            <a:endParaRPr lang="en-US" sz="2400" dirty="0"/>
          </a:p>
        </p:txBody>
      </p:sp>
      <p:sp>
        <p:nvSpPr>
          <p:cNvPr id="25" name="TextBox 24"/>
          <p:cNvSpPr txBox="1"/>
          <p:nvPr/>
        </p:nvSpPr>
        <p:spPr>
          <a:xfrm>
            <a:off x="3804929" y="3465244"/>
            <a:ext cx="1172116" cy="276999"/>
          </a:xfrm>
          <a:prstGeom prst="rect">
            <a:avLst/>
          </a:prstGeom>
          <a:noFill/>
        </p:spPr>
        <p:txBody>
          <a:bodyPr wrap="none" rtlCol="0">
            <a:spAutoFit/>
          </a:bodyPr>
          <a:lstStyle/>
          <a:p>
            <a:r>
              <a:rPr lang="hu-HU" sz="1200" dirty="0" smtClean="0"/>
              <a:t>(1...16)x128</a:t>
            </a:r>
            <a:endParaRPr lang="en-US" sz="1200" dirty="0"/>
          </a:p>
        </p:txBody>
      </p:sp>
      <p:sp>
        <p:nvSpPr>
          <p:cNvPr id="26" name="Rectangle 25"/>
          <p:cNvSpPr/>
          <p:nvPr/>
        </p:nvSpPr>
        <p:spPr>
          <a:xfrm>
            <a:off x="900100" y="1553277"/>
            <a:ext cx="4572000" cy="292388"/>
          </a:xfrm>
          <a:prstGeom prst="rect">
            <a:avLst/>
          </a:prstGeom>
        </p:spPr>
        <p:txBody>
          <a:bodyPr>
            <a:spAutoFit/>
          </a:bodyPr>
          <a:lstStyle/>
          <a:p>
            <a:r>
              <a:rPr lang="hu-HU" sz="1300" b="1" dirty="0" smtClean="0">
                <a:solidFill>
                  <a:srgbClr val="0070C0"/>
                </a:solidFill>
              </a:rPr>
              <a:t>SVE register </a:t>
            </a:r>
            <a:r>
              <a:rPr lang="hu-HU" sz="1300" b="1" dirty="0">
                <a:solidFill>
                  <a:srgbClr val="0070C0"/>
                </a:solidFill>
              </a:rPr>
              <a:t>set </a:t>
            </a:r>
            <a:endParaRPr lang="en-US" sz="1300" b="1" dirty="0">
              <a:solidFill>
                <a:srgbClr val="0070C0"/>
              </a:solidFill>
            </a:endParaRPr>
          </a:p>
        </p:txBody>
      </p:sp>
    </p:spTree>
    <p:extLst>
      <p:ext uri="{BB962C8B-B14F-4D97-AF65-F5344CB8AC3E}">
        <p14:creationId xmlns:p14="http://schemas.microsoft.com/office/powerpoint/2010/main" val="33790845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77087" y="903187"/>
            <a:ext cx="4904762" cy="4419048"/>
          </a:xfrm>
          <a:prstGeom prst="rect">
            <a:avLst/>
          </a:prstGeom>
        </p:spPr>
      </p:pic>
      <p:sp>
        <p:nvSpPr>
          <p:cNvPr id="6" name="TextBox 5"/>
          <p:cNvSpPr txBox="1"/>
          <p:nvPr/>
        </p:nvSpPr>
        <p:spPr>
          <a:xfrm>
            <a:off x="74928" y="504240"/>
            <a:ext cx="3477234" cy="369332"/>
          </a:xfrm>
          <a:prstGeom prst="rect">
            <a:avLst/>
          </a:prstGeom>
          <a:noFill/>
        </p:spPr>
        <p:txBody>
          <a:bodyPr wrap="none" rtlCol="0">
            <a:spAutoFit/>
          </a:bodyPr>
          <a:lstStyle/>
          <a:p>
            <a:r>
              <a:rPr lang="hu-HU" dirty="0" smtClean="0">
                <a:solidFill>
                  <a:schemeClr val="accent6"/>
                </a:solidFill>
              </a:rPr>
              <a:t>The SVE instruction set [96]</a:t>
            </a:r>
            <a:endParaRPr lang="en-US" dirty="0">
              <a:solidFill>
                <a:schemeClr val="accent6"/>
              </a:solidFill>
            </a:endParaRPr>
          </a:p>
        </p:txBody>
      </p:sp>
      <p:sp>
        <p:nvSpPr>
          <p:cNvPr id="7" name="Title 1"/>
          <p:cNvSpPr>
            <a:spLocks noGrp="1"/>
          </p:cNvSpPr>
          <p:nvPr>
            <p:ph type="title"/>
          </p:nvPr>
        </p:nvSpPr>
        <p:spPr>
          <a:xfrm>
            <a:off x="0" y="29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(6)</a:t>
            </a:r>
            <a:endParaRPr lang="en-US" dirty="0">
              <a:solidFill>
                <a:srgbClr val="FFFFFF"/>
              </a:solidFill>
            </a:endParaRPr>
          </a:p>
        </p:txBody>
      </p:sp>
    </p:spTree>
    <p:extLst>
      <p:ext uri="{BB962C8B-B14F-4D97-AF65-F5344CB8AC3E}">
        <p14:creationId xmlns:p14="http://schemas.microsoft.com/office/powerpoint/2010/main" val="32995627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2161" y="953725"/>
            <a:ext cx="8967524" cy="2541428"/>
            <a:chOff x="72161" y="1976618"/>
            <a:chExt cx="8967524" cy="2352482"/>
          </a:xfrm>
        </p:grpSpPr>
        <p:pic>
          <p:nvPicPr>
            <p:cNvPr id="5" name="Picture 4"/>
            <p:cNvPicPr>
              <a:picLocks noChangeAspect="1"/>
            </p:cNvPicPr>
            <p:nvPr/>
          </p:nvPicPr>
          <p:blipFill rotWithShape="1">
            <a:blip r:embed="rId2"/>
            <a:srcRect l="2232" r="2432" b="71691"/>
            <a:stretch/>
          </p:blipFill>
          <p:spPr>
            <a:xfrm>
              <a:off x="161509" y="1976618"/>
              <a:ext cx="8820981" cy="1000017"/>
            </a:xfrm>
            <a:prstGeom prst="rect">
              <a:avLst/>
            </a:prstGeom>
          </p:spPr>
        </p:pic>
        <p:sp>
          <p:nvSpPr>
            <p:cNvPr id="3" name="Rectangle 2"/>
            <p:cNvSpPr/>
            <p:nvPr/>
          </p:nvSpPr>
          <p:spPr bwMode="auto">
            <a:xfrm>
              <a:off x="72367" y="2956345"/>
              <a:ext cx="8967318" cy="164193"/>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pic>
          <p:nvPicPr>
            <p:cNvPr id="6" name="Picture 5"/>
            <p:cNvPicPr>
              <a:picLocks noChangeAspect="1"/>
            </p:cNvPicPr>
            <p:nvPr/>
          </p:nvPicPr>
          <p:blipFill rotWithShape="1">
            <a:blip r:embed="rId2"/>
            <a:srcRect l="2232" t="53099" r="2432" b="22111"/>
            <a:stretch/>
          </p:blipFill>
          <p:spPr>
            <a:xfrm>
              <a:off x="161509" y="3305021"/>
              <a:ext cx="8820981" cy="875695"/>
            </a:xfrm>
            <a:prstGeom prst="rect">
              <a:avLst/>
            </a:prstGeom>
          </p:spPr>
        </p:pic>
        <p:sp>
          <p:nvSpPr>
            <p:cNvPr id="7" name="Rectangle 6"/>
            <p:cNvSpPr/>
            <p:nvPr/>
          </p:nvSpPr>
          <p:spPr bwMode="auto">
            <a:xfrm>
              <a:off x="72161" y="4164907"/>
              <a:ext cx="8967318" cy="164193"/>
            </a:xfrm>
            <a:prstGeom prst="rect">
              <a:avLst/>
            </a:prstGeom>
            <a:solidFill>
              <a:schemeClr val="bg1"/>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grpSp>
      <p:sp>
        <p:nvSpPr>
          <p:cNvPr id="9" name="TextBox 8"/>
          <p:cNvSpPr txBox="1"/>
          <p:nvPr/>
        </p:nvSpPr>
        <p:spPr>
          <a:xfrm>
            <a:off x="74022" y="504241"/>
            <a:ext cx="8585555" cy="369332"/>
          </a:xfrm>
          <a:prstGeom prst="rect">
            <a:avLst/>
          </a:prstGeom>
          <a:noFill/>
        </p:spPr>
        <p:txBody>
          <a:bodyPr wrap="none" rtlCol="0">
            <a:spAutoFit/>
          </a:bodyPr>
          <a:lstStyle/>
          <a:p>
            <a:r>
              <a:rPr lang="hu-HU" dirty="0" smtClean="0">
                <a:solidFill>
                  <a:schemeClr val="accent6"/>
                </a:solidFill>
              </a:rPr>
              <a:t>Example: Use of 256-bit vectors (either for FX or FP computations) [96]</a:t>
            </a:r>
            <a:endParaRPr lang="en-US" dirty="0">
              <a:solidFill>
                <a:schemeClr val="accent6"/>
              </a:solidFill>
            </a:endParaRPr>
          </a:p>
        </p:txBody>
      </p:sp>
      <p:sp>
        <p:nvSpPr>
          <p:cNvPr id="10"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(7)</a:t>
            </a:r>
            <a:endParaRPr lang="en-US" dirty="0">
              <a:solidFill>
                <a:srgbClr val="FFFFFF"/>
              </a:solidFill>
            </a:endParaRPr>
          </a:p>
        </p:txBody>
      </p:sp>
    </p:spTree>
    <p:extLst>
      <p:ext uri="{BB962C8B-B14F-4D97-AF65-F5344CB8AC3E}">
        <p14:creationId xmlns:p14="http://schemas.microsoft.com/office/powerpoint/2010/main" val="9096924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8" r="1420"/>
          <a:stretch/>
        </p:blipFill>
        <p:spPr>
          <a:xfrm>
            <a:off x="26494" y="1099291"/>
            <a:ext cx="9001001" cy="4664763"/>
          </a:xfrm>
          <a:prstGeom prst="rect">
            <a:avLst/>
          </a:prstGeom>
        </p:spPr>
      </p:pic>
      <p:sp>
        <p:nvSpPr>
          <p:cNvPr id="5" name="TextBox 4"/>
          <p:cNvSpPr txBox="1"/>
          <p:nvPr/>
        </p:nvSpPr>
        <p:spPr>
          <a:xfrm>
            <a:off x="74928" y="504240"/>
            <a:ext cx="3828292" cy="369332"/>
          </a:xfrm>
          <a:prstGeom prst="rect">
            <a:avLst/>
          </a:prstGeom>
          <a:noFill/>
        </p:spPr>
        <p:txBody>
          <a:bodyPr wrap="none" rtlCol="0">
            <a:spAutoFit/>
          </a:bodyPr>
          <a:lstStyle/>
          <a:p>
            <a:r>
              <a:rPr lang="hu-HU" dirty="0" smtClean="0">
                <a:solidFill>
                  <a:schemeClr val="accent6"/>
                </a:solidFill>
              </a:rPr>
              <a:t>Speed-up potential of SVE [96]</a:t>
            </a:r>
            <a:endParaRPr lang="en-US" dirty="0">
              <a:solidFill>
                <a:schemeClr val="accent6"/>
              </a:solidFill>
            </a:endParaRPr>
          </a:p>
        </p:txBody>
      </p:sp>
      <p:sp>
        <p:nvSpPr>
          <p:cNvPr id="6" name="Title 1"/>
          <p:cNvSpPr>
            <a:spLocks noGrp="1"/>
          </p:cNvSpPr>
          <p:nvPr>
            <p:ph type="title"/>
          </p:nvPr>
        </p:nvSpPr>
        <p:spPr>
          <a:xfrm>
            <a:off x="0" y="-421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2.2.</a:t>
            </a:r>
            <a:r>
              <a:rPr lang="hu-HU" dirty="0">
                <a:solidFill>
                  <a:srgbClr val="FFFFFF"/>
                </a:solidFill>
              </a:rPr>
              <a:t>4</a:t>
            </a:r>
            <a:r>
              <a:rPr lang="en-US" dirty="0">
                <a:solidFill>
                  <a:srgbClr val="FFFFFF"/>
                </a:solidFill>
              </a:rPr>
              <a:t> The SVE register set based</a:t>
            </a:r>
            <a:r>
              <a:rPr lang="hu-HU" dirty="0">
                <a:solidFill>
                  <a:srgbClr val="FFFFFF"/>
                </a:solidFill>
              </a:rPr>
              <a:t> </a:t>
            </a:r>
            <a:r>
              <a:rPr lang="en-US" dirty="0">
                <a:solidFill>
                  <a:srgbClr val="FFFFFF"/>
                </a:solidFill>
              </a:rPr>
              <a:t>SVE extension</a:t>
            </a:r>
            <a:r>
              <a:rPr lang="hu-HU" dirty="0">
                <a:solidFill>
                  <a:srgbClr val="FFFFFF"/>
                </a:solidFill>
              </a:rPr>
              <a:t> (8)</a:t>
            </a:r>
            <a:endParaRPr lang="en-US" dirty="0">
              <a:solidFill>
                <a:srgbClr val="FFFFFF"/>
              </a:solidFill>
            </a:endParaRPr>
          </a:p>
        </p:txBody>
      </p:sp>
    </p:spTree>
    <p:extLst>
      <p:ext uri="{BB962C8B-B14F-4D97-AF65-F5344CB8AC3E}">
        <p14:creationId xmlns:p14="http://schemas.microsoft.com/office/powerpoint/2010/main" val="3213842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6667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1. </a:t>
            </a:r>
            <a:r>
              <a:rPr lang="hu-HU" dirty="0" err="1">
                <a:solidFill>
                  <a:srgbClr val="FFFFFF"/>
                </a:solidFill>
              </a:rPr>
              <a:t>Evolution</a:t>
            </a:r>
            <a:r>
              <a:rPr lang="hu-HU" dirty="0">
                <a:solidFill>
                  <a:srgbClr val="FFFFFF"/>
                </a:solidFill>
              </a:rPr>
              <a:t> of </a:t>
            </a:r>
            <a:r>
              <a:rPr lang="en-US" dirty="0">
                <a:solidFill>
                  <a:srgbClr val="FFFFFF"/>
                </a:solidFill>
              </a:rPr>
              <a:t>ARM </a:t>
            </a:r>
            <a:r>
              <a:rPr lang="hu-HU" dirty="0">
                <a:solidFill>
                  <a:srgbClr val="FFFFFF"/>
                </a:solidFill>
              </a:rPr>
              <a:t>(</a:t>
            </a:r>
            <a:r>
              <a:rPr lang="en-US" dirty="0">
                <a:solidFill>
                  <a:srgbClr val="FFFFFF"/>
                </a:solidFill>
              </a:rPr>
              <a:t>5</a:t>
            </a:r>
            <a:r>
              <a:rPr lang="hu-HU" dirty="0">
                <a:solidFill>
                  <a:srgbClr val="FFFFFF"/>
                </a:solidFill>
              </a:rPr>
              <a:t>)</a:t>
            </a:r>
            <a:endParaRPr lang="en-US" dirty="0">
              <a:solidFill>
                <a:srgbClr val="FFFFFF"/>
              </a:solidFill>
            </a:endParaRPr>
          </a:p>
        </p:txBody>
      </p:sp>
      <p:sp>
        <p:nvSpPr>
          <p:cNvPr id="3" name="Text Box 5"/>
          <p:cNvSpPr txBox="1">
            <a:spLocks noChangeArrowheads="1"/>
          </p:cNvSpPr>
          <p:nvPr/>
        </p:nvSpPr>
        <p:spPr bwMode="auto">
          <a:xfrm>
            <a:off x="3329503" y="2018171"/>
            <a:ext cx="206498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Semi custom design</a:t>
            </a:r>
            <a:endParaRPr lang="en-US" sz="1300" b="1">
              <a:solidFill>
                <a:srgbClr val="000000"/>
              </a:solidFill>
            </a:endParaRPr>
          </a:p>
        </p:txBody>
      </p:sp>
      <p:sp>
        <p:nvSpPr>
          <p:cNvPr id="4" name="Text Box 6"/>
          <p:cNvSpPr txBox="1">
            <a:spLocks noChangeArrowheads="1"/>
          </p:cNvSpPr>
          <p:nvPr/>
        </p:nvSpPr>
        <p:spPr bwMode="auto">
          <a:xfrm>
            <a:off x="6299256" y="2018171"/>
            <a:ext cx="254749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Full synthesizable design</a:t>
            </a:r>
            <a:endParaRPr lang="en-US" sz="1300" b="1">
              <a:solidFill>
                <a:srgbClr val="000000"/>
              </a:solidFill>
            </a:endParaRPr>
          </a:p>
        </p:txBody>
      </p:sp>
      <p:sp>
        <p:nvSpPr>
          <p:cNvPr id="5" name="Line 9"/>
          <p:cNvSpPr>
            <a:spLocks noChangeShapeType="1"/>
          </p:cNvSpPr>
          <p:nvPr/>
        </p:nvSpPr>
        <p:spPr bwMode="auto">
          <a:xfrm>
            <a:off x="4363867" y="1391108"/>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6" name="Line 10"/>
          <p:cNvSpPr>
            <a:spLocks noChangeShapeType="1"/>
          </p:cNvSpPr>
          <p:nvPr/>
        </p:nvSpPr>
        <p:spPr bwMode="auto">
          <a:xfrm flipH="1">
            <a:off x="4362714" y="1637171"/>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a:solidFill>
                <a:srgbClr val="000000"/>
              </a:solidFill>
            </a:endParaRPr>
          </a:p>
        </p:txBody>
      </p:sp>
      <p:sp>
        <p:nvSpPr>
          <p:cNvPr id="7" name="Text Box 13"/>
          <p:cNvSpPr txBox="1">
            <a:spLocks noChangeArrowheads="1"/>
          </p:cNvSpPr>
          <p:nvPr/>
        </p:nvSpPr>
        <p:spPr bwMode="auto">
          <a:xfrm>
            <a:off x="2910273" y="1133745"/>
            <a:ext cx="295305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smtClean="0">
                <a:solidFill>
                  <a:srgbClr val="000000"/>
                </a:solidFill>
              </a:rPr>
              <a:t>Approaches to circuit design</a:t>
            </a:r>
            <a:endParaRPr lang="en-US" sz="1300" b="1">
              <a:solidFill>
                <a:srgbClr val="000000"/>
              </a:solidFill>
            </a:endParaRPr>
          </a:p>
        </p:txBody>
      </p:sp>
      <p:sp>
        <p:nvSpPr>
          <p:cNvPr id="8" name="Text Box 5"/>
          <p:cNvSpPr txBox="1">
            <a:spLocks noChangeArrowheads="1"/>
          </p:cNvSpPr>
          <p:nvPr/>
        </p:nvSpPr>
        <p:spPr bwMode="auto">
          <a:xfrm>
            <a:off x="206515" y="2018171"/>
            <a:ext cx="194476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sz="1300" b="1" smtClean="0">
                <a:solidFill>
                  <a:srgbClr val="000000"/>
                </a:solidFill>
              </a:rPr>
              <a:t>Full custom design</a:t>
            </a:r>
            <a:endParaRPr lang="en-US" sz="1300" b="1">
              <a:solidFill>
                <a:srgbClr val="000000"/>
              </a:solidFill>
            </a:endParaRPr>
          </a:p>
        </p:txBody>
      </p:sp>
      <p:cxnSp>
        <p:nvCxnSpPr>
          <p:cNvPr id="9" name="Straight Connector 9"/>
          <p:cNvCxnSpPr>
            <a:stCxn id="5" idx="1"/>
            <a:endCxn id="12" idx="7"/>
          </p:cNvCxnSpPr>
          <p:nvPr/>
        </p:nvCxnSpPr>
        <p:spPr>
          <a:xfrm flipH="1">
            <a:off x="1224812" y="1637171"/>
            <a:ext cx="3139056" cy="283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0"/>
          <p:cNvCxnSpPr>
            <a:stCxn id="6" idx="0"/>
            <a:endCxn id="13" idx="7"/>
          </p:cNvCxnSpPr>
          <p:nvPr/>
        </p:nvCxnSpPr>
        <p:spPr>
          <a:xfrm>
            <a:off x="4362714" y="1637171"/>
            <a:ext cx="3235345" cy="274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3"/>
          <p:cNvSpPr>
            <a:spLocks noChangeArrowheads="1"/>
          </p:cNvSpPr>
          <p:nvPr/>
        </p:nvSpPr>
        <p:spPr bwMode="auto">
          <a:xfrm>
            <a:off x="4329803" y="19070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2" name="Oval 13"/>
          <p:cNvSpPr>
            <a:spLocks noChangeArrowheads="1"/>
          </p:cNvSpPr>
          <p:nvPr/>
        </p:nvSpPr>
        <p:spPr bwMode="auto">
          <a:xfrm>
            <a:off x="1169256" y="1911641"/>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3" name="Oval 13"/>
          <p:cNvSpPr>
            <a:spLocks noChangeArrowheads="1"/>
          </p:cNvSpPr>
          <p:nvPr/>
        </p:nvSpPr>
        <p:spPr bwMode="auto">
          <a:xfrm>
            <a:off x="7542504" y="1902283"/>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a:solidFill>
                <a:srgbClr val="000000"/>
              </a:solidFill>
            </a:endParaRPr>
          </a:p>
        </p:txBody>
      </p:sp>
      <p:sp>
        <p:nvSpPr>
          <p:cNvPr id="14" name="TextBox 14"/>
          <p:cNvSpPr txBox="1"/>
          <p:nvPr/>
        </p:nvSpPr>
        <p:spPr>
          <a:xfrm>
            <a:off x="290826" y="2467051"/>
            <a:ext cx="1743234" cy="492443"/>
          </a:xfrm>
          <a:prstGeom prst="rect">
            <a:avLst/>
          </a:prstGeom>
          <a:noFill/>
        </p:spPr>
        <p:txBody>
          <a:bodyPr wrap="none" rtlCol="0">
            <a:spAutoFit/>
          </a:bodyPr>
          <a:lstStyle/>
          <a:p>
            <a:pPr algn="ctr"/>
            <a:r>
              <a:rPr lang="en-US" sz="1300" smtClean="0">
                <a:solidFill>
                  <a:srgbClr val="000000"/>
                </a:solidFill>
              </a:rPr>
              <a:t>Hand layout of the</a:t>
            </a:r>
          </a:p>
          <a:p>
            <a:pPr algn="ctr"/>
            <a:r>
              <a:rPr lang="en-US" sz="1300" smtClean="0">
                <a:solidFill>
                  <a:srgbClr val="000000"/>
                </a:solidFill>
              </a:rPr>
              <a:t>entire circuit</a:t>
            </a:r>
            <a:endParaRPr lang="en-US" sz="1300">
              <a:solidFill>
                <a:srgbClr val="000000"/>
              </a:solidFill>
            </a:endParaRPr>
          </a:p>
        </p:txBody>
      </p:sp>
      <p:sp>
        <p:nvSpPr>
          <p:cNvPr id="15" name="TextBox 15"/>
          <p:cNvSpPr txBox="1"/>
          <p:nvPr/>
        </p:nvSpPr>
        <p:spPr>
          <a:xfrm>
            <a:off x="6757587" y="2467051"/>
            <a:ext cx="2224903" cy="892552"/>
          </a:xfrm>
          <a:prstGeom prst="rect">
            <a:avLst/>
          </a:prstGeom>
          <a:noFill/>
        </p:spPr>
        <p:txBody>
          <a:bodyPr wrap="none" rtlCol="0">
            <a:spAutoFit/>
          </a:bodyPr>
          <a:lstStyle/>
          <a:p>
            <a:pPr algn="ctr"/>
            <a:r>
              <a:rPr lang="en-US" sz="1300" dirty="0" smtClean="0">
                <a:solidFill>
                  <a:srgbClr val="000000"/>
                </a:solidFill>
              </a:rPr>
              <a:t>Automated layout of the</a:t>
            </a:r>
          </a:p>
          <a:p>
            <a:pPr algn="ctr"/>
            <a:r>
              <a:rPr lang="en-US" sz="1300" dirty="0" smtClean="0">
                <a:solidFill>
                  <a:srgbClr val="000000"/>
                </a:solidFill>
              </a:rPr>
              <a:t>entire circuit</a:t>
            </a:r>
            <a:endParaRPr lang="hu-HU" sz="1300" dirty="0" smtClean="0">
              <a:solidFill>
                <a:srgbClr val="000000"/>
              </a:solidFill>
            </a:endParaRPr>
          </a:p>
          <a:p>
            <a:pPr algn="ctr"/>
            <a:r>
              <a:rPr lang="hu-HU" sz="1300" dirty="0" smtClean="0">
                <a:solidFill>
                  <a:srgbClr val="000000"/>
                </a:solidFill>
              </a:rPr>
              <a:t>Simple scaling, e.g.</a:t>
            </a:r>
          </a:p>
          <a:p>
            <a:pPr algn="ctr"/>
            <a:r>
              <a:rPr lang="hu-HU" sz="1300" dirty="0" smtClean="0">
                <a:solidFill>
                  <a:srgbClr val="000000"/>
                </a:solidFill>
              </a:rPr>
              <a:t>from 28 nm to 16 nm </a:t>
            </a:r>
            <a:endParaRPr lang="en-US" sz="1300" dirty="0">
              <a:solidFill>
                <a:srgbClr val="000000"/>
              </a:solidFill>
            </a:endParaRPr>
          </a:p>
        </p:txBody>
      </p:sp>
      <p:sp>
        <p:nvSpPr>
          <p:cNvPr id="16" name="TextBox 16"/>
          <p:cNvSpPr txBox="1"/>
          <p:nvPr/>
        </p:nvSpPr>
        <p:spPr>
          <a:xfrm>
            <a:off x="1839218" y="2467051"/>
            <a:ext cx="4983032" cy="1369606"/>
          </a:xfrm>
          <a:prstGeom prst="rect">
            <a:avLst/>
          </a:prstGeom>
          <a:noFill/>
        </p:spPr>
        <p:txBody>
          <a:bodyPr wrap="none" rtlCol="0">
            <a:spAutoFit/>
          </a:bodyPr>
          <a:lstStyle/>
          <a:p>
            <a:pPr algn="ctr"/>
            <a:r>
              <a:rPr lang="en-US" sz="1400" dirty="0" smtClean="0">
                <a:solidFill>
                  <a:srgbClr val="000000"/>
                </a:solidFill>
              </a:rPr>
              <a:t>The design </a:t>
            </a:r>
            <a:r>
              <a:rPr lang="en-US" sz="1400" dirty="0">
                <a:solidFill>
                  <a:srgbClr val="000000"/>
                </a:solidFill>
              </a:rPr>
              <a:t>will be </a:t>
            </a:r>
            <a:r>
              <a:rPr lang="en-US" sz="1400" dirty="0" smtClean="0">
                <a:solidFill>
                  <a:srgbClr val="000000"/>
                </a:solidFill>
              </a:rPr>
              <a:t>subdivided into</a:t>
            </a:r>
          </a:p>
          <a:p>
            <a:pPr algn="ctr"/>
            <a:r>
              <a:rPr lang="en-US" sz="1400" dirty="0" smtClean="0">
                <a:solidFill>
                  <a:srgbClr val="000000"/>
                </a:solidFill>
              </a:rPr>
              <a:t> functional units and further on into blocks</a:t>
            </a:r>
          </a:p>
          <a:p>
            <a:pPr algn="ctr"/>
            <a:r>
              <a:rPr lang="en-US" sz="1400" dirty="0" smtClean="0">
                <a:solidFill>
                  <a:srgbClr val="000000"/>
                </a:solidFill>
              </a:rPr>
              <a:t>and the appropriate </a:t>
            </a:r>
            <a:r>
              <a:rPr lang="en-US" sz="1400" dirty="0">
                <a:solidFill>
                  <a:srgbClr val="000000"/>
                </a:solidFill>
              </a:rPr>
              <a:t>implementation technique </a:t>
            </a:r>
            <a:endParaRPr lang="en-US" sz="1400" dirty="0" smtClean="0">
              <a:solidFill>
                <a:srgbClr val="000000"/>
              </a:solidFill>
            </a:endParaRPr>
          </a:p>
          <a:p>
            <a:pPr algn="ctr"/>
            <a:r>
              <a:rPr lang="en-US" sz="1400" dirty="0" smtClean="0">
                <a:solidFill>
                  <a:srgbClr val="000000"/>
                </a:solidFill>
              </a:rPr>
              <a:t>(hand layout, structured layout or automated layout)</a:t>
            </a:r>
          </a:p>
          <a:p>
            <a:pPr algn="ctr"/>
            <a:r>
              <a:rPr lang="en-US" sz="1400" dirty="0" smtClean="0">
                <a:solidFill>
                  <a:srgbClr val="000000"/>
                </a:solidFill>
              </a:rPr>
              <a:t> is chosen </a:t>
            </a:r>
            <a:r>
              <a:rPr lang="en-US" sz="1400" dirty="0">
                <a:solidFill>
                  <a:srgbClr val="000000"/>
                </a:solidFill>
              </a:rPr>
              <a:t>for each.  </a:t>
            </a:r>
          </a:p>
          <a:p>
            <a:pPr algn="ctr"/>
            <a:endParaRPr lang="en-US" sz="1300" dirty="0">
              <a:solidFill>
                <a:srgbClr val="000000"/>
              </a:solidFill>
            </a:endParaRPr>
          </a:p>
        </p:txBody>
      </p:sp>
      <p:sp>
        <p:nvSpPr>
          <p:cNvPr id="17" name="TextBox 17"/>
          <p:cNvSpPr txBox="1"/>
          <p:nvPr/>
        </p:nvSpPr>
        <p:spPr>
          <a:xfrm>
            <a:off x="273441" y="3655195"/>
            <a:ext cx="1822102" cy="492443"/>
          </a:xfrm>
          <a:prstGeom prst="rect">
            <a:avLst/>
          </a:prstGeom>
          <a:noFill/>
        </p:spPr>
        <p:txBody>
          <a:bodyPr wrap="none" rtlCol="0">
            <a:spAutoFit/>
          </a:bodyPr>
          <a:lstStyle/>
          <a:p>
            <a:pPr algn="ctr"/>
            <a:r>
              <a:rPr lang="en-US" sz="1300" smtClean="0">
                <a:solidFill>
                  <a:srgbClr val="000000"/>
                </a:solidFill>
              </a:rPr>
              <a:t>Power/performance</a:t>
            </a:r>
          </a:p>
          <a:p>
            <a:pPr algn="ctr"/>
            <a:r>
              <a:rPr lang="en-US" sz="1300" smtClean="0">
                <a:solidFill>
                  <a:srgbClr val="000000"/>
                </a:solidFill>
              </a:rPr>
              <a:t>optimized</a:t>
            </a:r>
            <a:endParaRPr lang="en-US" sz="1300">
              <a:solidFill>
                <a:srgbClr val="000000"/>
              </a:solidFill>
            </a:endParaRPr>
          </a:p>
        </p:txBody>
      </p:sp>
      <p:sp>
        <p:nvSpPr>
          <p:cNvPr id="18" name="TextBox 18"/>
          <p:cNvSpPr txBox="1"/>
          <p:nvPr/>
        </p:nvSpPr>
        <p:spPr>
          <a:xfrm>
            <a:off x="6602004" y="3666725"/>
            <a:ext cx="1951175" cy="492443"/>
          </a:xfrm>
          <a:prstGeom prst="rect">
            <a:avLst/>
          </a:prstGeom>
          <a:noFill/>
        </p:spPr>
        <p:txBody>
          <a:bodyPr wrap="none" rtlCol="0">
            <a:spAutoFit/>
          </a:bodyPr>
          <a:lstStyle/>
          <a:p>
            <a:pPr algn="ctr"/>
            <a:r>
              <a:rPr lang="en-US" sz="1300" smtClean="0">
                <a:solidFill>
                  <a:srgbClr val="000000"/>
                </a:solidFill>
              </a:rPr>
              <a:t>Implementation time</a:t>
            </a:r>
          </a:p>
          <a:p>
            <a:pPr algn="ctr"/>
            <a:r>
              <a:rPr lang="en-US" sz="1300" smtClean="0">
                <a:solidFill>
                  <a:srgbClr val="000000"/>
                </a:solidFill>
              </a:rPr>
              <a:t>optimized</a:t>
            </a:r>
            <a:endParaRPr lang="en-US" sz="1300">
              <a:solidFill>
                <a:srgbClr val="000000"/>
              </a:solidFill>
            </a:endParaRPr>
          </a:p>
        </p:txBody>
      </p:sp>
      <p:sp>
        <p:nvSpPr>
          <p:cNvPr id="19" name="Left-Right Arrow 19"/>
          <p:cNvSpPr/>
          <p:nvPr/>
        </p:nvSpPr>
        <p:spPr bwMode="auto">
          <a:xfrm>
            <a:off x="2277952" y="3744036"/>
            <a:ext cx="4021304" cy="405044"/>
          </a:xfrm>
          <a:prstGeom prst="leftRightArrow">
            <a:avLst/>
          </a:prstGeom>
          <a:solidFill>
            <a:schemeClr val="accent2">
              <a:lumMod val="60000"/>
              <a:lumOff val="40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300" b="1" smtClean="0">
              <a:solidFill>
                <a:srgbClr val="000000"/>
              </a:solidFill>
            </a:endParaRPr>
          </a:p>
        </p:txBody>
      </p:sp>
      <p:sp>
        <p:nvSpPr>
          <p:cNvPr id="20" name="Right Arrow 20"/>
          <p:cNvSpPr/>
          <p:nvPr/>
        </p:nvSpPr>
        <p:spPr bwMode="auto">
          <a:xfrm>
            <a:off x="340835" y="4474203"/>
            <a:ext cx="8101595" cy="22502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21" name="TextBox 21"/>
          <p:cNvSpPr txBox="1"/>
          <p:nvPr/>
        </p:nvSpPr>
        <p:spPr>
          <a:xfrm>
            <a:off x="72389" y="506754"/>
            <a:ext cx="6759736" cy="369332"/>
          </a:xfrm>
          <a:prstGeom prst="rect">
            <a:avLst/>
          </a:prstGeom>
          <a:noFill/>
        </p:spPr>
        <p:txBody>
          <a:bodyPr wrap="none" rtlCol="0">
            <a:spAutoFit/>
          </a:bodyPr>
          <a:lstStyle/>
          <a:p>
            <a:r>
              <a:rPr lang="en-US" dirty="0" smtClean="0">
                <a:solidFill>
                  <a:srgbClr val="2D2D8A"/>
                </a:solidFill>
              </a:rPr>
              <a:t>Evolution of the approaches used to circuit design</a:t>
            </a:r>
            <a:r>
              <a:rPr lang="hu-HU" dirty="0" smtClean="0">
                <a:solidFill>
                  <a:srgbClr val="2D2D8A"/>
                </a:solidFill>
              </a:rPr>
              <a:t> -1</a:t>
            </a:r>
            <a:r>
              <a:rPr lang="en-US" dirty="0" smtClean="0">
                <a:solidFill>
                  <a:srgbClr val="2D2D8A"/>
                </a:solidFill>
              </a:rPr>
              <a:t> </a:t>
            </a:r>
            <a:r>
              <a:rPr lang="en-US" dirty="0" smtClean="0">
                <a:solidFill>
                  <a:srgbClr val="000000"/>
                </a:solidFill>
              </a:rPr>
              <a:t>[</a:t>
            </a:r>
            <a:r>
              <a:rPr lang="hu-HU" dirty="0" smtClean="0">
                <a:solidFill>
                  <a:srgbClr val="000000"/>
                </a:solidFill>
              </a:rPr>
              <a:t>1</a:t>
            </a:r>
            <a:r>
              <a:rPr lang="en-US" dirty="0" smtClean="0">
                <a:solidFill>
                  <a:srgbClr val="000000"/>
                </a:solidFill>
              </a:rPr>
              <a:t>]</a:t>
            </a:r>
            <a:endParaRPr lang="en-US" dirty="0">
              <a:solidFill>
                <a:srgbClr val="000000"/>
              </a:solidFill>
            </a:endParaRPr>
          </a:p>
        </p:txBody>
      </p:sp>
      <p:sp>
        <p:nvSpPr>
          <p:cNvPr id="22" name="TextBox 22"/>
          <p:cNvSpPr txBox="1"/>
          <p:nvPr/>
        </p:nvSpPr>
        <p:spPr>
          <a:xfrm>
            <a:off x="4159811" y="4226334"/>
            <a:ext cx="715972" cy="428086"/>
          </a:xfrm>
          <a:prstGeom prst="rect">
            <a:avLst/>
          </a:prstGeom>
          <a:noFill/>
        </p:spPr>
        <p:txBody>
          <a:bodyPr wrap="none" rtlCol="0">
            <a:spAutoFit/>
          </a:bodyPr>
          <a:lstStyle/>
          <a:p>
            <a:r>
              <a:rPr lang="en-US" sz="1300" smtClean="0">
                <a:solidFill>
                  <a:srgbClr val="000000"/>
                </a:solidFill>
              </a:rPr>
              <a:t>Trend</a:t>
            </a:r>
            <a:endParaRPr lang="en-US" sz="1300">
              <a:solidFill>
                <a:srgbClr val="000000"/>
              </a:solidFill>
            </a:endParaRPr>
          </a:p>
        </p:txBody>
      </p:sp>
    </p:spTree>
    <p:extLst>
      <p:ext uri="{BB962C8B-B14F-4D97-AF65-F5344CB8AC3E}">
        <p14:creationId xmlns:p14="http://schemas.microsoft.com/office/powerpoint/2010/main" val="10713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p:bldP spid="8" grpId="0"/>
      <p:bldP spid="11" grpId="0" animBg="1"/>
      <p:bldP spid="12" grpId="0" animBg="1"/>
      <p:bldP spid="13" grpId="0" animBg="1"/>
      <p:bldP spid="14" grpId="0"/>
      <p:bldP spid="15" grpId="0"/>
      <p:bldP spid="16" grpId="0"/>
      <p:bldP spid="17" grpId="0"/>
      <p:bldP spid="18" grpId="0"/>
      <p:bldP spid="19" grpId="0" animBg="1"/>
      <p:bldP spid="20" grpId="0" animBg="1"/>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473655"/>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3</a:t>
            </a:r>
            <a:r>
              <a:rPr lang="en-US" sz="1900" dirty="0" smtClean="0">
                <a:solidFill>
                  <a:srgbClr val="FFFFFF"/>
                </a:solidFill>
              </a:rPr>
              <a:t> </a:t>
            </a:r>
            <a:r>
              <a:rPr lang="en-US" sz="1900" dirty="0">
                <a:solidFill>
                  <a:srgbClr val="FFFFFF"/>
                </a:solidFill>
              </a:rPr>
              <a:t>ISA extensions </a:t>
            </a:r>
            <a:r>
              <a:rPr lang="hu-HU" sz="1900" dirty="0" smtClean="0">
                <a:solidFill>
                  <a:srgbClr val="FFFFFF"/>
                </a:solidFill>
              </a:rPr>
              <a:t>introduced </a:t>
            </a:r>
            <a:r>
              <a:rPr lang="en-US" sz="1900" dirty="0" smtClean="0">
                <a:solidFill>
                  <a:srgbClr val="FFFFFF"/>
                </a:solidFill>
              </a:rPr>
              <a:t>to </a:t>
            </a:r>
            <a:r>
              <a:rPr lang="en-US" sz="1900" dirty="0">
                <a:solidFill>
                  <a:srgbClr val="FFFFFF"/>
                </a:solidFill>
              </a:rPr>
              <a:t>reduce </a:t>
            </a:r>
            <a:r>
              <a:rPr lang="en-US" sz="1900" dirty="0" smtClean="0">
                <a:solidFill>
                  <a:srgbClr val="FFFFFF"/>
                </a:solidFill>
              </a:rPr>
              <a:t>code size</a:t>
            </a:r>
            <a:endParaRPr lang="en-US" sz="1900" dirty="0">
              <a:solidFill>
                <a:srgbClr val="FFFFFF"/>
              </a:solidFill>
            </a:endParaRPr>
          </a:p>
        </p:txBody>
      </p:sp>
      <p:sp>
        <p:nvSpPr>
          <p:cNvPr id="2" name="TextBox 1"/>
          <p:cNvSpPr txBox="1"/>
          <p:nvPr/>
        </p:nvSpPr>
        <p:spPr>
          <a:xfrm>
            <a:off x="3431036" y="2573905"/>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19976687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2.3.1 ISA extensions introduced to reduce code size - Overview (1)</a:t>
            </a:r>
          </a:p>
        </p:txBody>
      </p:sp>
      <p:grpSp>
        <p:nvGrpSpPr>
          <p:cNvPr id="17" name="Group 16"/>
          <p:cNvGrpSpPr/>
          <p:nvPr/>
        </p:nvGrpSpPr>
        <p:grpSpPr>
          <a:xfrm>
            <a:off x="29701" y="1609047"/>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2135163" y="2393379"/>
            <a:ext cx="2076797"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25" name="TextBox 24"/>
          <p:cNvSpPr txBox="1"/>
          <p:nvPr/>
        </p:nvSpPr>
        <p:spPr>
          <a:xfrm>
            <a:off x="73878" y="504485"/>
            <a:ext cx="8028929" cy="684803"/>
          </a:xfrm>
          <a:prstGeom prst="rect">
            <a:avLst/>
          </a:prstGeom>
          <a:noFill/>
        </p:spPr>
        <p:txBody>
          <a:bodyPr wrap="none" rtlCol="0">
            <a:spAutoFit/>
          </a:bodyPr>
          <a:lstStyle/>
          <a:p>
            <a:pPr>
              <a:spcAft>
                <a:spcPts val="300"/>
              </a:spcAft>
            </a:pPr>
            <a:r>
              <a:rPr lang="hu-HU" dirty="0" smtClean="0">
                <a:solidFill>
                  <a:schemeClr val="accent6"/>
                </a:solidFill>
              </a:rPr>
              <a:t>2.3 ISA extensions introduced to reduce code size</a:t>
            </a:r>
          </a:p>
          <a:p>
            <a:r>
              <a:rPr lang="hu-HU" dirty="0" smtClean="0">
                <a:solidFill>
                  <a:schemeClr val="accent6"/>
                </a:solidFill>
              </a:rPr>
              <a:t>2.3.1 </a:t>
            </a:r>
            <a:r>
              <a:rPr lang="hu-HU" dirty="0">
                <a:solidFill>
                  <a:schemeClr val="accent6"/>
                </a:solidFill>
              </a:rPr>
              <a:t>ISA extensions introduced to reduce code size </a:t>
            </a:r>
            <a:r>
              <a:rPr lang="hu-HU" dirty="0" smtClean="0">
                <a:solidFill>
                  <a:schemeClr val="accent6"/>
                </a:solidFill>
              </a:rPr>
              <a:t>- Overview (1)</a:t>
            </a:r>
            <a:endParaRPr lang="hu-HU" dirty="0">
              <a:solidFill>
                <a:schemeClr val="accent6"/>
              </a:solidFill>
            </a:endParaRPr>
          </a:p>
        </p:txBody>
      </p:sp>
    </p:spTree>
    <p:extLst>
      <p:ext uri="{BB962C8B-B14F-4D97-AF65-F5344CB8AC3E}">
        <p14:creationId xmlns:p14="http://schemas.microsoft.com/office/powerpoint/2010/main" val="133424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2.3.1 ISA extensions introduced to reduce code size - Overview (2)</a:t>
            </a:r>
            <a:endParaRPr lang="en-US" dirty="0">
              <a:solidFill>
                <a:srgbClr val="FFFFFF"/>
              </a:solidFill>
            </a:endParaRPr>
          </a:p>
        </p:txBody>
      </p:sp>
      <p:grpSp>
        <p:nvGrpSpPr>
          <p:cNvPr id="3" name="Group 2"/>
          <p:cNvGrpSpPr/>
          <p:nvPr/>
        </p:nvGrpSpPr>
        <p:grpSpPr>
          <a:xfrm>
            <a:off x="422123" y="1138843"/>
            <a:ext cx="8372833" cy="5705072"/>
            <a:chOff x="296863" y="1138843"/>
            <a:chExt cx="8372833" cy="5705072"/>
          </a:xfrm>
        </p:grpSpPr>
        <p:grpSp>
          <p:nvGrpSpPr>
            <p:cNvPr id="4" name="Group 3"/>
            <p:cNvGrpSpPr/>
            <p:nvPr/>
          </p:nvGrpSpPr>
          <p:grpSpPr>
            <a:xfrm>
              <a:off x="303430" y="1138843"/>
              <a:ext cx="8366266" cy="5392652"/>
              <a:chOff x="303430" y="1138843"/>
              <a:chExt cx="8366266" cy="5392652"/>
            </a:xfrm>
          </p:grpSpPr>
          <p:grpSp>
            <p:nvGrpSpPr>
              <p:cNvPr id="6" name="Group 5"/>
              <p:cNvGrpSpPr/>
              <p:nvPr/>
            </p:nvGrpSpPr>
            <p:grpSpPr>
              <a:xfrm>
                <a:off x="303430" y="1138844"/>
                <a:ext cx="8366266" cy="5392651"/>
                <a:chOff x="303430" y="1332224"/>
                <a:chExt cx="8366266" cy="5392651"/>
              </a:xfrm>
            </p:grpSpPr>
            <p:sp>
              <p:nvSpPr>
                <p:cNvPr id="11"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2"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4"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5"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6"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7"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8"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19"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0"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1"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3"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4"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7"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0"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1"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3"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4" name="TextBox 33"/>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5" name="TextBox 34"/>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6" name="TextBox 35"/>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7" name="TextBox 36"/>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8" name="TextBox 37"/>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39" name="TextBox 38"/>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0" name="Rounded Rectangle 39"/>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1" name="Rounded Rectangle 40"/>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3" name="TextBox 42"/>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4" name="TextBox 43"/>
                <p:cNvSpPr txBox="1"/>
                <p:nvPr/>
              </p:nvSpPr>
              <p:spPr>
                <a:xfrm>
                  <a:off x="836585" y="4374105"/>
                  <a:ext cx="1520151" cy="646331"/>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sp>
              <p:nvSpPr>
                <p:cNvPr id="45" name="Rounded Rectangle 44"/>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7"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8"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0"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7" name="TextBox 6"/>
              <p:cNvSpPr txBox="1"/>
              <p:nvPr/>
            </p:nvSpPr>
            <p:spPr>
              <a:xfrm>
                <a:off x="1137097"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8" name="TextBox 7"/>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9" name="TextBox 8"/>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0" name="Straight Connector 9"/>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 name="TextBox 4"/>
            <p:cNvSpPr txBox="1"/>
            <p:nvPr/>
          </p:nvSpPr>
          <p:spPr>
            <a:xfrm>
              <a:off x="296863" y="6551527"/>
              <a:ext cx="3962239" cy="292388"/>
            </a:xfrm>
            <a:prstGeom prst="rect">
              <a:avLst/>
            </a:prstGeom>
            <a:noFill/>
          </p:spPr>
          <p:txBody>
            <a:bodyPr wrap="none" rtlCol="0">
              <a:spAutoFit/>
            </a:bodyPr>
            <a:lstStyle/>
            <a:p>
              <a:pPr lvl="0"/>
              <a:r>
                <a:rPr lang="hu-HU" sz="1300" dirty="0" smtClean="0">
                  <a:solidFill>
                    <a:srgbClr val="000000"/>
                  </a:solidFill>
                </a:rPr>
                <a:t>Remarks: </a:t>
              </a:r>
              <a:r>
                <a:rPr lang="hu-HU" sz="1300" dirty="0">
                  <a:solidFill>
                    <a:srgbClr val="000000"/>
                  </a:solidFill>
                </a:rPr>
                <a:t>See on the slide 2.1 Overview (5</a:t>
              </a:r>
              <a:r>
                <a:rPr lang="hu-HU" sz="1300" dirty="0" smtClean="0">
                  <a:solidFill>
                    <a:srgbClr val="000000"/>
                  </a:solidFill>
                </a:rPr>
                <a:t>)</a:t>
              </a:r>
              <a:endParaRPr lang="en-US" dirty="0"/>
            </a:p>
          </p:txBody>
        </p:sp>
      </p:grpSp>
      <p:sp>
        <p:nvSpPr>
          <p:cNvPr id="67" name="TextBox 66"/>
          <p:cNvSpPr txBox="1"/>
          <p:nvPr/>
        </p:nvSpPr>
        <p:spPr>
          <a:xfrm>
            <a:off x="74545" y="506674"/>
            <a:ext cx="9361024" cy="369332"/>
          </a:xfrm>
          <a:prstGeom prst="rect">
            <a:avLst/>
          </a:prstGeom>
          <a:noFill/>
        </p:spPr>
        <p:txBody>
          <a:bodyPr wrap="none" rtlCol="0">
            <a:spAutoFit/>
          </a:bodyPr>
          <a:lstStyle/>
          <a:p>
            <a:pPr lvl="0"/>
            <a:r>
              <a:rPr lang="hu-HU" dirty="0">
                <a:solidFill>
                  <a:srgbClr val="2D2D8A"/>
                </a:solidFill>
              </a:rPr>
              <a:t>ISA extensions introduced to reduce code size </a:t>
            </a:r>
            <a:r>
              <a:rPr lang="en-US" dirty="0">
                <a:solidFill>
                  <a:srgbClr val="333399"/>
                </a:solidFill>
              </a:rPr>
              <a:t>-</a:t>
            </a:r>
            <a:r>
              <a:rPr lang="hu-HU" dirty="0">
                <a:solidFill>
                  <a:srgbClr val="333399"/>
                </a:solidFill>
              </a:rPr>
              <a:t> Overview (2</a:t>
            </a:r>
            <a:r>
              <a:rPr lang="hu-HU" dirty="0" smtClean="0">
                <a:solidFill>
                  <a:schemeClr val="accent6"/>
                </a:solidFill>
              </a:rPr>
              <a:t>)  </a:t>
            </a:r>
            <a:r>
              <a:rPr lang="hu-HU" dirty="0">
                <a:solidFill>
                  <a:schemeClr val="accent6"/>
                </a:solidFill>
              </a:rPr>
              <a:t>(Based on [64</a:t>
            </a:r>
            <a:r>
              <a:rPr lang="hu-HU" dirty="0" smtClean="0">
                <a:solidFill>
                  <a:schemeClr val="accent6"/>
                </a:solidFill>
              </a:rPr>
              <a:t>])</a:t>
            </a:r>
            <a:endParaRPr lang="en-US" dirty="0">
              <a:solidFill>
                <a:schemeClr val="accent6"/>
              </a:solidFill>
            </a:endParaRPr>
          </a:p>
        </p:txBody>
      </p:sp>
      <p:sp>
        <p:nvSpPr>
          <p:cNvPr id="68" name="Rounded Rectangle 67"/>
          <p:cNvSpPr/>
          <p:nvPr/>
        </p:nvSpPr>
        <p:spPr bwMode="auto">
          <a:xfrm>
            <a:off x="209529" y="4959955"/>
            <a:ext cx="940792" cy="551801"/>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69" name="TextBox 68"/>
          <p:cNvSpPr txBox="1"/>
          <p:nvPr/>
        </p:nvSpPr>
        <p:spPr>
          <a:xfrm>
            <a:off x="190157" y="5013251"/>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grpSp>
        <p:nvGrpSpPr>
          <p:cNvPr id="70" name="Group 69"/>
          <p:cNvGrpSpPr/>
          <p:nvPr/>
        </p:nvGrpSpPr>
        <p:grpSpPr>
          <a:xfrm>
            <a:off x="6407126" y="3293985"/>
            <a:ext cx="2358120" cy="360000"/>
            <a:chOff x="6291215" y="3293985"/>
            <a:chExt cx="2358120" cy="360000"/>
          </a:xfrm>
        </p:grpSpPr>
        <p:sp>
          <p:nvSpPr>
            <p:cNvPr id="71"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2"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3"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354448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hu-HU" dirty="0">
                <a:solidFill>
                  <a:srgbClr val="FFFFFF"/>
                </a:solidFill>
              </a:rPr>
              <a:t>2.3.1 ISA extensions introduced to reduce code size - Overview (3)</a:t>
            </a:r>
            <a:endParaRPr lang="en-US" dirty="0">
              <a:solidFill>
                <a:srgbClr val="FFFFFF"/>
              </a:solidFill>
            </a:endParaRPr>
          </a:p>
        </p:txBody>
      </p:sp>
      <p:sp>
        <p:nvSpPr>
          <p:cNvPr id="3" name="Text Box 4"/>
          <p:cNvSpPr txBox="1">
            <a:spLocks noChangeArrowheads="1"/>
          </p:cNvSpPr>
          <p:nvPr/>
        </p:nvSpPr>
        <p:spPr bwMode="auto">
          <a:xfrm>
            <a:off x="2636785" y="1214972"/>
            <a:ext cx="382187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lnSpc>
                <a:spcPct val="90000"/>
              </a:lnSpc>
              <a:spcAft>
                <a:spcPct val="15000"/>
              </a:spcAft>
            </a:pPr>
            <a:r>
              <a:rPr lang="hu-HU" sz="1300" b="1" dirty="0" smtClean="0">
                <a:solidFill>
                  <a:srgbClr val="000000"/>
                </a:solidFill>
              </a:rPr>
              <a:t>ISA extensions to reduce code size</a:t>
            </a:r>
            <a:endParaRPr lang="hu-HU" sz="1300" b="1" baseline="30000" dirty="0">
              <a:solidFill>
                <a:srgbClr val="000000"/>
              </a:solidFill>
            </a:endParaRPr>
          </a:p>
        </p:txBody>
      </p:sp>
      <p:sp>
        <p:nvSpPr>
          <p:cNvPr id="4" name="Text Box 6"/>
          <p:cNvSpPr txBox="1">
            <a:spLocks noChangeArrowheads="1"/>
          </p:cNvSpPr>
          <p:nvPr/>
        </p:nvSpPr>
        <p:spPr bwMode="auto">
          <a:xfrm>
            <a:off x="1257433" y="1962894"/>
            <a:ext cx="26468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177800" algn="l"/>
              </a:tabLst>
              <a:defRPr sz="1400">
                <a:solidFill>
                  <a:schemeClr val="tx1"/>
                </a:solidFill>
                <a:latin typeface="Verdana" pitchFamily="34" charset="0"/>
              </a:defRPr>
            </a:lvl1pPr>
            <a:lvl2pPr marL="742950" indent="-285750" eaLnBrk="0" hangingPunct="0">
              <a:tabLst>
                <a:tab pos="177800" algn="l"/>
              </a:tabLst>
              <a:defRPr sz="1400">
                <a:solidFill>
                  <a:schemeClr val="tx1"/>
                </a:solidFill>
                <a:latin typeface="Verdana" pitchFamily="34" charset="0"/>
              </a:defRPr>
            </a:lvl2pPr>
            <a:lvl3pPr marL="1143000" indent="-228600" eaLnBrk="0" hangingPunct="0">
              <a:tabLst>
                <a:tab pos="177800" algn="l"/>
              </a:tabLst>
              <a:defRPr sz="1400">
                <a:solidFill>
                  <a:schemeClr val="tx1"/>
                </a:solidFill>
                <a:latin typeface="Verdana" pitchFamily="34" charset="0"/>
              </a:defRPr>
            </a:lvl3pPr>
            <a:lvl4pPr marL="1600200" indent="-228600" eaLnBrk="0" hangingPunct="0">
              <a:tabLst>
                <a:tab pos="177800" algn="l"/>
              </a:tabLst>
              <a:defRPr sz="1400">
                <a:solidFill>
                  <a:schemeClr val="tx1"/>
                </a:solidFill>
                <a:latin typeface="Verdana" pitchFamily="34" charset="0"/>
              </a:defRPr>
            </a:lvl4pPr>
            <a:lvl5pPr marL="2057400" indent="-228600" eaLnBrk="0" hangingPunct="0">
              <a:tabLst>
                <a:tab pos="177800" algn="l"/>
              </a:tabLst>
              <a:defRPr sz="1400">
                <a:solidFill>
                  <a:schemeClr val="tx1"/>
                </a:solidFill>
                <a:latin typeface="Verdana" pitchFamily="34" charset="0"/>
              </a:defRPr>
            </a:lvl5pPr>
            <a:lvl6pPr marL="2514600" indent="-228600" eaLnBrk="0" fontAlgn="base" hangingPunct="0">
              <a:spcBef>
                <a:spcPct val="0"/>
              </a:spcBef>
              <a:spcAft>
                <a:spcPct val="0"/>
              </a:spcAft>
              <a:tabLst>
                <a:tab pos="177800" algn="l"/>
              </a:tabLst>
              <a:defRPr sz="1400">
                <a:solidFill>
                  <a:schemeClr val="tx1"/>
                </a:solidFill>
                <a:latin typeface="Verdana" pitchFamily="34" charset="0"/>
              </a:defRPr>
            </a:lvl6pPr>
            <a:lvl7pPr marL="2971800" indent="-228600" eaLnBrk="0" fontAlgn="base" hangingPunct="0">
              <a:spcBef>
                <a:spcPct val="0"/>
              </a:spcBef>
              <a:spcAft>
                <a:spcPct val="0"/>
              </a:spcAft>
              <a:tabLst>
                <a:tab pos="177800" algn="l"/>
              </a:tabLst>
              <a:defRPr sz="1400">
                <a:solidFill>
                  <a:schemeClr val="tx1"/>
                </a:solidFill>
                <a:latin typeface="Verdana" pitchFamily="34" charset="0"/>
              </a:defRPr>
            </a:lvl7pPr>
            <a:lvl8pPr marL="3429000" indent="-228600" eaLnBrk="0" fontAlgn="base" hangingPunct="0">
              <a:spcBef>
                <a:spcPct val="0"/>
              </a:spcBef>
              <a:spcAft>
                <a:spcPct val="0"/>
              </a:spcAft>
              <a:tabLst>
                <a:tab pos="177800" algn="l"/>
              </a:tabLst>
              <a:defRPr sz="1400">
                <a:solidFill>
                  <a:schemeClr val="tx1"/>
                </a:solidFill>
                <a:latin typeface="Verdana" pitchFamily="34" charset="0"/>
              </a:defRPr>
            </a:lvl8pPr>
            <a:lvl9pPr marL="3886200" indent="-228600" eaLnBrk="0" fontAlgn="base" hangingPunct="0">
              <a:spcBef>
                <a:spcPct val="0"/>
              </a:spcBef>
              <a:spcAft>
                <a:spcPct val="0"/>
              </a:spcAft>
              <a:tabLst>
                <a:tab pos="177800" algn="l"/>
              </a:tabLst>
              <a:defRPr sz="1400">
                <a:solidFill>
                  <a:schemeClr val="tx1"/>
                </a:solidFill>
                <a:latin typeface="Verdana" pitchFamily="34" charset="0"/>
              </a:defRPr>
            </a:lvl9pPr>
          </a:lstStyle>
          <a:p>
            <a:pPr algn="ctr" eaLnBrk="1" hangingPunct="1"/>
            <a:r>
              <a:rPr lang="hu-HU" altLang="en-US" sz="1300" b="1" dirty="0" smtClean="0">
                <a:solidFill>
                  <a:srgbClr val="000000"/>
                </a:solidFill>
              </a:rPr>
              <a:t>The Thumb </a:t>
            </a:r>
            <a:r>
              <a:rPr lang="hu-HU" altLang="en-US" sz="1300" b="1" dirty="0">
                <a:solidFill>
                  <a:srgbClr val="000000"/>
                </a:solidFill>
              </a:rPr>
              <a:t>instruction </a:t>
            </a:r>
            <a:r>
              <a:rPr lang="hu-HU" altLang="en-US" sz="1300" b="1" dirty="0" smtClean="0">
                <a:solidFill>
                  <a:srgbClr val="000000"/>
                </a:solidFill>
              </a:rPr>
              <a:t>set</a:t>
            </a:r>
          </a:p>
          <a:p>
            <a:pPr algn="ctr" eaLnBrk="1" hangingPunct="1"/>
            <a:r>
              <a:rPr lang="hu-HU" altLang="en-US" sz="1300" b="1" dirty="0" smtClean="0">
                <a:solidFill>
                  <a:srgbClr val="000000"/>
                </a:solidFill>
              </a:rPr>
              <a:t> </a:t>
            </a:r>
            <a:r>
              <a:rPr lang="hu-HU" altLang="en-US" sz="1300" dirty="0">
                <a:solidFill>
                  <a:srgbClr val="000000"/>
                </a:solidFill>
              </a:rPr>
              <a:t>(ARMv4/~1995</a:t>
            </a:r>
            <a:r>
              <a:rPr lang="hu-HU" altLang="en-US" sz="1300" dirty="0" smtClean="0">
                <a:solidFill>
                  <a:srgbClr val="000000"/>
                </a:solidFill>
              </a:rPr>
              <a:t>))</a:t>
            </a:r>
            <a:endParaRPr lang="hu-HU" altLang="en-US" sz="1300" dirty="0">
              <a:solidFill>
                <a:srgbClr val="000000"/>
              </a:solidFill>
            </a:endParaRPr>
          </a:p>
        </p:txBody>
      </p:sp>
      <p:sp>
        <p:nvSpPr>
          <p:cNvPr id="5" name="Line 7"/>
          <p:cNvSpPr>
            <a:spLocks noChangeShapeType="1"/>
          </p:cNvSpPr>
          <p:nvPr/>
        </p:nvSpPr>
        <p:spPr bwMode="auto">
          <a:xfrm rot="-5400000" flipH="1" flipV="1">
            <a:off x="3424237" y="705595"/>
            <a:ext cx="315913" cy="19796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6" name="Line 8"/>
          <p:cNvSpPr>
            <a:spLocks noChangeShapeType="1"/>
          </p:cNvSpPr>
          <p:nvPr/>
        </p:nvSpPr>
        <p:spPr bwMode="auto">
          <a:xfrm rot="5400000" flipV="1">
            <a:off x="5403850" y="705594"/>
            <a:ext cx="315913" cy="1979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hu-HU" sz="1300">
              <a:solidFill>
                <a:srgbClr val="000000"/>
              </a:solidFill>
            </a:endParaRPr>
          </a:p>
        </p:txBody>
      </p:sp>
      <p:sp>
        <p:nvSpPr>
          <p:cNvPr id="7" name="Oval 6"/>
          <p:cNvSpPr>
            <a:spLocks noChangeArrowheads="1"/>
          </p:cNvSpPr>
          <p:nvPr/>
        </p:nvSpPr>
        <p:spPr bwMode="auto">
          <a:xfrm>
            <a:off x="2554288" y="1820019"/>
            <a:ext cx="60325"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8" name="Oval 7"/>
          <p:cNvSpPr>
            <a:spLocks noChangeArrowheads="1"/>
          </p:cNvSpPr>
          <p:nvPr/>
        </p:nvSpPr>
        <p:spPr bwMode="auto">
          <a:xfrm>
            <a:off x="6515100" y="1820019"/>
            <a:ext cx="57150" cy="55563"/>
          </a:xfrm>
          <a:prstGeom prst="ellipse">
            <a:avLst/>
          </a:prstGeom>
          <a:solidFill>
            <a:srgbClr val="FFFFFF"/>
          </a:solidFill>
          <a:ln w="0">
            <a:solidFill>
              <a:srgbClr val="000000"/>
            </a:solidFill>
            <a:round/>
            <a:headEnd/>
            <a:tailEnd/>
          </a:ln>
        </p:spPr>
        <p:txBody>
          <a:bodyPr/>
          <a:lstStyle/>
          <a:p>
            <a:endParaRPr lang="hu-HU" sz="1300">
              <a:solidFill>
                <a:srgbClr val="000000"/>
              </a:solidFill>
            </a:endParaRPr>
          </a:p>
        </p:txBody>
      </p:sp>
      <p:sp>
        <p:nvSpPr>
          <p:cNvPr id="9" name="Text Box 5"/>
          <p:cNvSpPr txBox="1">
            <a:spLocks noChangeArrowheads="1"/>
          </p:cNvSpPr>
          <p:nvPr/>
        </p:nvSpPr>
        <p:spPr bwMode="auto">
          <a:xfrm>
            <a:off x="5121516" y="1962894"/>
            <a:ext cx="28456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spcBef>
                <a:spcPct val="0"/>
              </a:spcBef>
              <a:buClrTx/>
              <a:buSzTx/>
            </a:pPr>
            <a:r>
              <a:rPr lang="hu-HU" altLang="en-US" sz="1300" b="1" dirty="0" smtClean="0">
                <a:solidFill>
                  <a:srgbClr val="000000"/>
                </a:solidFill>
              </a:rPr>
              <a:t>The Thumb-2 instruction set</a:t>
            </a:r>
            <a:endParaRPr lang="hu-HU" altLang="en-US" sz="1300" b="1" dirty="0">
              <a:solidFill>
                <a:srgbClr val="000000"/>
              </a:solidFill>
            </a:endParaRPr>
          </a:p>
          <a:p>
            <a:pPr algn="ctr">
              <a:spcBef>
                <a:spcPct val="0"/>
              </a:spcBef>
              <a:buClrTx/>
              <a:buSzTx/>
              <a:buNone/>
            </a:pPr>
            <a:r>
              <a:rPr lang="hu-HU" altLang="en-US" sz="1300" dirty="0">
                <a:solidFill>
                  <a:srgbClr val="000000"/>
                </a:solidFill>
              </a:rPr>
              <a:t> (ARMv6/~2005</a:t>
            </a:r>
            <a:r>
              <a:rPr lang="hu-HU" altLang="en-US" sz="1300" dirty="0" smtClean="0">
                <a:solidFill>
                  <a:srgbClr val="000000"/>
                </a:solidFill>
              </a:rPr>
              <a:t>))</a:t>
            </a:r>
            <a:endParaRPr lang="en-US" altLang="en-US" sz="1300" dirty="0">
              <a:solidFill>
                <a:srgbClr val="000000"/>
              </a:solidFill>
            </a:endParaRPr>
          </a:p>
        </p:txBody>
      </p:sp>
      <p:sp>
        <p:nvSpPr>
          <p:cNvPr id="10" name="TextBox 9"/>
          <p:cNvSpPr txBox="1"/>
          <p:nvPr/>
        </p:nvSpPr>
        <p:spPr>
          <a:xfrm>
            <a:off x="1139560" y="2565122"/>
            <a:ext cx="2802370" cy="292388"/>
          </a:xfrm>
          <a:prstGeom prst="rect">
            <a:avLst/>
          </a:prstGeom>
          <a:noFill/>
        </p:spPr>
        <p:txBody>
          <a:bodyPr wrap="none" rtlCol="0">
            <a:spAutoFit/>
          </a:bodyPr>
          <a:lstStyle/>
          <a:p>
            <a:r>
              <a:rPr lang="hu-HU" sz="1300" dirty="0" smtClean="0"/>
              <a:t>Only 16-bit Thumb instructions</a:t>
            </a:r>
            <a:endParaRPr lang="en-US" sz="1300" dirty="0"/>
          </a:p>
        </p:txBody>
      </p:sp>
      <p:sp>
        <p:nvSpPr>
          <p:cNvPr id="11" name="TextBox 10"/>
          <p:cNvSpPr txBox="1"/>
          <p:nvPr/>
        </p:nvSpPr>
        <p:spPr>
          <a:xfrm>
            <a:off x="4842030" y="2587480"/>
            <a:ext cx="3445174" cy="292388"/>
          </a:xfrm>
          <a:prstGeom prst="rect">
            <a:avLst/>
          </a:prstGeom>
          <a:noFill/>
        </p:spPr>
        <p:txBody>
          <a:bodyPr wrap="none" rtlCol="0">
            <a:spAutoFit/>
          </a:bodyPr>
          <a:lstStyle/>
          <a:p>
            <a:r>
              <a:rPr lang="hu-HU" sz="1300" dirty="0" smtClean="0"/>
              <a:t>Both 16 and 32-bit Thumb instructions</a:t>
            </a:r>
            <a:endParaRPr lang="en-US" sz="1300" dirty="0"/>
          </a:p>
        </p:txBody>
      </p:sp>
      <p:sp>
        <p:nvSpPr>
          <p:cNvPr id="12" name="Right Arrow 11"/>
          <p:cNvSpPr/>
          <p:nvPr/>
        </p:nvSpPr>
        <p:spPr bwMode="auto">
          <a:xfrm>
            <a:off x="4392020" y="2099434"/>
            <a:ext cx="360000" cy="108000"/>
          </a:xfrm>
          <a:prstGeom prst="rightArrow">
            <a:avLst/>
          </a:prstGeom>
          <a:solidFill>
            <a:srgbClr val="FF0000"/>
          </a:solidFill>
          <a:ln w="9525" cap="flat" cmpd="sng" algn="ctr">
            <a:solidFill>
              <a:srgbClr val="FF0000"/>
            </a:solid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13" name="TextBox 12"/>
          <p:cNvSpPr txBox="1"/>
          <p:nvPr/>
        </p:nvSpPr>
        <p:spPr>
          <a:xfrm>
            <a:off x="74855" y="506460"/>
            <a:ext cx="7338034" cy="369332"/>
          </a:xfrm>
          <a:prstGeom prst="rect">
            <a:avLst/>
          </a:prstGeom>
          <a:noFill/>
        </p:spPr>
        <p:txBody>
          <a:bodyPr wrap="none" rtlCol="0">
            <a:spAutoFit/>
          </a:bodyPr>
          <a:lstStyle/>
          <a:p>
            <a:r>
              <a:rPr lang="en-US" dirty="0" smtClean="0">
                <a:solidFill>
                  <a:schemeClr val="accent6"/>
                </a:solidFill>
              </a:rPr>
              <a:t>ISA extensions introduced to reduce code size - Overview </a:t>
            </a:r>
            <a:r>
              <a:rPr lang="hu-HU" dirty="0" smtClean="0">
                <a:solidFill>
                  <a:schemeClr val="accent6"/>
                </a:solidFill>
              </a:rPr>
              <a:t>(3)</a:t>
            </a:r>
            <a:endParaRPr lang="en-US" dirty="0">
              <a:solidFill>
                <a:schemeClr val="accent6"/>
              </a:solidFill>
            </a:endParaRPr>
          </a:p>
        </p:txBody>
      </p:sp>
      <p:sp>
        <p:nvSpPr>
          <p:cNvPr id="14" name="TextBox 13"/>
          <p:cNvSpPr txBox="1"/>
          <p:nvPr/>
        </p:nvSpPr>
        <p:spPr>
          <a:xfrm>
            <a:off x="1781690" y="2990173"/>
            <a:ext cx="1452642" cy="292388"/>
          </a:xfrm>
          <a:prstGeom prst="rect">
            <a:avLst/>
          </a:prstGeom>
          <a:noFill/>
        </p:spPr>
        <p:txBody>
          <a:bodyPr wrap="none" rtlCol="0">
            <a:spAutoFit/>
          </a:bodyPr>
          <a:lstStyle/>
          <a:p>
            <a:r>
              <a:rPr lang="hu-HU" sz="1300" i="1" dirty="0" smtClean="0"/>
              <a:t>(Section 2.3.2)</a:t>
            </a:r>
            <a:endParaRPr lang="en-US" sz="1300" i="1" dirty="0"/>
          </a:p>
        </p:txBody>
      </p:sp>
      <p:sp>
        <p:nvSpPr>
          <p:cNvPr id="15" name="TextBox 14"/>
          <p:cNvSpPr txBox="1"/>
          <p:nvPr/>
        </p:nvSpPr>
        <p:spPr>
          <a:xfrm>
            <a:off x="5729648" y="2990173"/>
            <a:ext cx="1452642" cy="292388"/>
          </a:xfrm>
          <a:prstGeom prst="rect">
            <a:avLst/>
          </a:prstGeom>
          <a:noFill/>
        </p:spPr>
        <p:txBody>
          <a:bodyPr wrap="none" rtlCol="0">
            <a:spAutoFit/>
          </a:bodyPr>
          <a:lstStyle/>
          <a:p>
            <a:r>
              <a:rPr lang="hu-HU" sz="1300" i="1" dirty="0" smtClean="0"/>
              <a:t>(Section 2.3.3)</a:t>
            </a:r>
            <a:endParaRPr lang="en-US" sz="1300" i="1" dirty="0"/>
          </a:p>
        </p:txBody>
      </p:sp>
    </p:spTree>
    <p:extLst>
      <p:ext uri="{BB962C8B-B14F-4D97-AF65-F5344CB8AC3E}">
        <p14:creationId xmlns:p14="http://schemas.microsoft.com/office/powerpoint/2010/main" val="241170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p:bldP spid="10" grpId="0"/>
      <p:bldP spid="11" grpId="0"/>
      <p:bldP spid="12" grpId="0" animBg="1"/>
      <p:bldP spid="14" grpId="0"/>
      <p:bldP spid="1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6"/>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2.3.2 The Thumb instruction set </a:t>
            </a:r>
            <a:r>
              <a:rPr lang="hu-HU" dirty="0">
                <a:solidFill>
                  <a:srgbClr val="FFFFFF"/>
                </a:solidFill>
              </a:rPr>
              <a:t>(1)</a:t>
            </a:r>
            <a:endParaRPr lang="en-US" dirty="0">
              <a:solidFill>
                <a:srgbClr val="FFFFFF"/>
              </a:solidFill>
            </a:endParaRPr>
          </a:p>
        </p:txBody>
      </p:sp>
      <p:sp>
        <p:nvSpPr>
          <p:cNvPr id="7" name="TextBox 6"/>
          <p:cNvSpPr txBox="1"/>
          <p:nvPr/>
        </p:nvSpPr>
        <p:spPr>
          <a:xfrm>
            <a:off x="74185" y="506460"/>
            <a:ext cx="4511171" cy="369332"/>
          </a:xfrm>
          <a:prstGeom prst="rect">
            <a:avLst/>
          </a:prstGeom>
          <a:noFill/>
        </p:spPr>
        <p:txBody>
          <a:bodyPr wrap="none" rtlCol="0">
            <a:spAutoFit/>
          </a:bodyPr>
          <a:lstStyle/>
          <a:p>
            <a:r>
              <a:rPr lang="hu-HU" dirty="0" smtClean="0">
                <a:solidFill>
                  <a:srgbClr val="2D2D8A"/>
                </a:solidFill>
              </a:rPr>
              <a:t>2.3.2 </a:t>
            </a:r>
            <a:r>
              <a:rPr lang="en-US" dirty="0" smtClean="0">
                <a:solidFill>
                  <a:srgbClr val="2D2D8A"/>
                </a:solidFill>
              </a:rPr>
              <a:t>The Thumb instruction set</a:t>
            </a:r>
            <a:r>
              <a:rPr lang="hu-HU" dirty="0" smtClean="0">
                <a:solidFill>
                  <a:srgbClr val="2D2D8A"/>
                </a:solidFill>
              </a:rPr>
              <a:t> </a:t>
            </a:r>
            <a:r>
              <a:rPr lang="hu-HU" dirty="0" smtClean="0"/>
              <a:t>[67]</a:t>
            </a:r>
            <a:endParaRPr lang="en-US" dirty="0"/>
          </a:p>
        </p:txBody>
      </p:sp>
      <p:sp>
        <p:nvSpPr>
          <p:cNvPr id="8" name="TextBox 7"/>
          <p:cNvSpPr txBox="1"/>
          <p:nvPr/>
        </p:nvSpPr>
        <p:spPr>
          <a:xfrm>
            <a:off x="345459" y="966935"/>
            <a:ext cx="9060494" cy="4206280"/>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smtClean="0">
                <a:solidFill>
                  <a:srgbClr val="000000"/>
                </a:solidFill>
              </a:rPr>
              <a:t>This is an </a:t>
            </a:r>
            <a:r>
              <a:rPr lang="en-US" sz="1600" dirty="0" smtClean="0">
                <a:solidFill>
                  <a:srgbClr val="0070C0"/>
                </a:solidFill>
              </a:rPr>
              <a:t>alternative</a:t>
            </a:r>
            <a:r>
              <a:rPr lang="hu-HU" sz="1600" dirty="0" smtClean="0">
                <a:solidFill>
                  <a:srgbClr val="0070C0"/>
                </a:solidFill>
              </a:rPr>
              <a:t> 16-bit </a:t>
            </a:r>
            <a:r>
              <a:rPr lang="en-US" sz="1600" dirty="0" smtClean="0">
                <a:solidFill>
                  <a:srgbClr val="0070C0"/>
                </a:solidFill>
              </a:rPr>
              <a:t>instruction </a:t>
            </a:r>
            <a:r>
              <a:rPr lang="en-US" sz="1600" dirty="0">
                <a:solidFill>
                  <a:srgbClr val="0070C0"/>
                </a:solidFill>
              </a:rPr>
              <a:t>set </a:t>
            </a:r>
            <a:r>
              <a:rPr lang="en-US" sz="1600" dirty="0" smtClean="0">
                <a:solidFill>
                  <a:srgbClr val="000000"/>
                </a:solidFill>
              </a:rPr>
              <a:t>that provides </a:t>
            </a:r>
            <a:r>
              <a:rPr lang="hu-HU" sz="1600" dirty="0" smtClean="0">
                <a:solidFill>
                  <a:srgbClr val="000000"/>
                </a:solidFill>
              </a:rPr>
              <a:t>typically </a:t>
            </a:r>
            <a:r>
              <a:rPr lang="hu-HU" sz="1600" dirty="0" smtClean="0">
                <a:solidFill>
                  <a:srgbClr val="0070C0"/>
                </a:solidFill>
              </a:rPr>
              <a:t>35 to 40 %</a:t>
            </a:r>
          </a:p>
          <a:p>
            <a:r>
              <a:rPr lang="hu-HU" sz="1600" dirty="0">
                <a:solidFill>
                  <a:srgbClr val="0070C0"/>
                </a:solidFill>
              </a:rPr>
              <a:t> </a:t>
            </a:r>
            <a:r>
              <a:rPr lang="hu-HU" sz="1600" dirty="0" smtClean="0">
                <a:solidFill>
                  <a:srgbClr val="0070C0"/>
                </a:solidFill>
              </a:rPr>
              <a:t>     </a:t>
            </a:r>
            <a:r>
              <a:rPr lang="en-US" sz="1600" dirty="0" smtClean="0">
                <a:solidFill>
                  <a:srgbClr val="0070C0"/>
                </a:solidFill>
              </a:rPr>
              <a:t>better code density</a:t>
            </a:r>
            <a:r>
              <a:rPr lang="hu-HU" sz="1600" dirty="0" smtClean="0">
                <a:solidFill>
                  <a:srgbClr val="FF0000"/>
                </a:solidFill>
              </a:rPr>
              <a:t> </a:t>
            </a:r>
            <a:r>
              <a:rPr lang="hu-HU" sz="1600" dirty="0" smtClean="0"/>
              <a:t>than traditional ARM code but </a:t>
            </a:r>
            <a:r>
              <a:rPr lang="hu-HU" sz="1600" dirty="0" smtClean="0">
                <a:solidFill>
                  <a:srgbClr val="0070C0"/>
                </a:solidFill>
              </a:rPr>
              <a:t>reduces performance slightly,</a:t>
            </a:r>
          </a:p>
          <a:p>
            <a:pPr>
              <a:spcAft>
                <a:spcPts val="600"/>
              </a:spcAft>
            </a:pPr>
            <a:r>
              <a:rPr lang="hu-HU" sz="1600" dirty="0">
                <a:solidFill>
                  <a:srgbClr val="0070C0"/>
                </a:solidFill>
              </a:rPr>
              <a:t> </a:t>
            </a:r>
            <a:r>
              <a:rPr lang="hu-HU" sz="1600" dirty="0" smtClean="0">
                <a:solidFill>
                  <a:srgbClr val="0070C0"/>
                </a:solidFill>
              </a:rPr>
              <a:t>     e.g. by 10 %.</a:t>
            </a:r>
          </a:p>
          <a:p>
            <a:pPr marL="285750" indent="-285750">
              <a:spcAft>
                <a:spcPts val="600"/>
              </a:spcAft>
              <a:buFont typeface="Arial" panose="020B0604020202020204" pitchFamily="34" charset="0"/>
              <a:buChar char="•"/>
            </a:pPr>
            <a:r>
              <a:rPr lang="hu-HU" sz="1600" dirty="0" smtClean="0"/>
              <a:t>It has been introduced in the ARMv4 ISA.</a:t>
            </a:r>
          </a:p>
          <a:p>
            <a:pPr marL="285750" indent="-285750">
              <a:buFont typeface="Arial" panose="020B0604020202020204" pitchFamily="34" charset="0"/>
              <a:buChar char="•"/>
            </a:pPr>
            <a:r>
              <a:rPr lang="en-US" sz="1600" dirty="0">
                <a:solidFill>
                  <a:srgbClr val="000000"/>
                </a:solidFill>
              </a:rPr>
              <a:t>Processors with the </a:t>
            </a:r>
            <a:r>
              <a:rPr lang="en-US" sz="1600" dirty="0">
                <a:solidFill>
                  <a:srgbClr val="FF0000"/>
                </a:solidFill>
              </a:rPr>
              <a:t>T suffix </a:t>
            </a:r>
            <a:r>
              <a:rPr lang="en-US" sz="1600" dirty="0">
                <a:solidFill>
                  <a:srgbClr val="000000"/>
                </a:solidFill>
              </a:rPr>
              <a:t>provide </a:t>
            </a:r>
            <a:r>
              <a:rPr lang="hu-HU" sz="1600" dirty="0">
                <a:solidFill>
                  <a:srgbClr val="000000"/>
                </a:solidFill>
              </a:rPr>
              <a:t>beyond the</a:t>
            </a:r>
            <a:r>
              <a:rPr lang="en-US" sz="1600" dirty="0">
                <a:solidFill>
                  <a:srgbClr val="000000"/>
                </a:solidFill>
              </a:rPr>
              <a:t> </a:t>
            </a:r>
            <a:r>
              <a:rPr lang="hu-HU" sz="1600" dirty="0">
                <a:solidFill>
                  <a:srgbClr val="000000"/>
                </a:solidFill>
              </a:rPr>
              <a:t>default </a:t>
            </a:r>
            <a:r>
              <a:rPr lang="en-US" sz="1600" dirty="0">
                <a:solidFill>
                  <a:srgbClr val="000000"/>
                </a:solidFill>
              </a:rPr>
              <a:t>32-bit ARM </a:t>
            </a:r>
            <a:r>
              <a:rPr lang="hu-HU" sz="1600" dirty="0">
                <a:solidFill>
                  <a:srgbClr val="0070C0"/>
                </a:solidFill>
              </a:rPr>
              <a:t>also the</a:t>
            </a:r>
          </a:p>
          <a:p>
            <a:pPr>
              <a:spcAft>
                <a:spcPts val="600"/>
              </a:spcAft>
            </a:pPr>
            <a:r>
              <a:rPr lang="hu-HU" sz="1600" dirty="0" smtClean="0">
                <a:solidFill>
                  <a:srgbClr val="0070C0"/>
                </a:solidFill>
              </a:rPr>
              <a:t>     </a:t>
            </a:r>
            <a:r>
              <a:rPr lang="en-US" sz="1600" dirty="0" smtClean="0">
                <a:solidFill>
                  <a:srgbClr val="0070C0"/>
                </a:solidFill>
              </a:rPr>
              <a:t> </a:t>
            </a:r>
            <a:r>
              <a:rPr lang="en-US" sz="1600" dirty="0">
                <a:solidFill>
                  <a:srgbClr val="FF0000"/>
                </a:solidFill>
              </a:rPr>
              <a:t>16-bit</a:t>
            </a:r>
            <a:r>
              <a:rPr lang="hu-HU" sz="1600" dirty="0">
                <a:solidFill>
                  <a:srgbClr val="FF0000"/>
                </a:solidFill>
              </a:rPr>
              <a:t> </a:t>
            </a:r>
            <a:r>
              <a:rPr lang="en-US" sz="1600" dirty="0">
                <a:solidFill>
                  <a:srgbClr val="FF0000"/>
                </a:solidFill>
              </a:rPr>
              <a:t>Thumb instruction set</a:t>
            </a:r>
            <a:r>
              <a:rPr lang="en-US" sz="1600" dirty="0" smtClean="0">
                <a:solidFill>
                  <a:srgbClr val="0070C0"/>
                </a:solidFill>
              </a:rPr>
              <a:t>.</a:t>
            </a:r>
          </a:p>
          <a:p>
            <a:pPr marL="285750" indent="-285750">
              <a:buClr>
                <a:schemeClr val="tx1"/>
              </a:buClr>
              <a:buFont typeface="Arial" panose="020B0604020202020204" pitchFamily="34" charset="0"/>
              <a:buChar char="•"/>
            </a:pPr>
            <a:r>
              <a:rPr lang="en-US" sz="1600" dirty="0" smtClean="0"/>
              <a:t>Thumb instruction</a:t>
            </a:r>
            <a:r>
              <a:rPr lang="hu-HU" sz="1600" dirty="0" smtClean="0"/>
              <a:t>s are</a:t>
            </a:r>
            <a:r>
              <a:rPr lang="en-US" sz="1600" dirty="0" smtClean="0"/>
              <a:t> </a:t>
            </a:r>
            <a:r>
              <a:rPr lang="en-US" sz="1600" dirty="0" smtClean="0">
                <a:solidFill>
                  <a:srgbClr val="0070C0"/>
                </a:solidFill>
              </a:rPr>
              <a:t>16-bit</a:t>
            </a:r>
            <a:r>
              <a:rPr lang="hu-HU" sz="1600" dirty="0" smtClean="0">
                <a:solidFill>
                  <a:srgbClr val="0070C0"/>
                </a:solidFill>
              </a:rPr>
              <a:t> long</a:t>
            </a:r>
            <a:r>
              <a:rPr lang="hu-HU" sz="1600" dirty="0" smtClean="0"/>
              <a:t>, most 32-bit ARM instructions can be recoded </a:t>
            </a:r>
          </a:p>
          <a:p>
            <a:pPr marL="285750" indent="-285750">
              <a:spcAft>
                <a:spcPts val="600"/>
              </a:spcAft>
              <a:buClr>
                <a:schemeClr val="tx1"/>
              </a:buClr>
              <a:buFont typeface="Arial" panose="020B0604020202020204" pitchFamily="34" charset="0"/>
              <a:buChar char="•"/>
            </a:pPr>
            <a:r>
              <a:rPr lang="hu-HU" sz="1600" dirty="0" smtClean="0"/>
              <a:t>  to a single 16-bit Thumb instruction format.</a:t>
            </a:r>
            <a:endParaRPr lang="en-US" sz="1600" dirty="0" smtClean="0"/>
          </a:p>
          <a:p>
            <a:pPr marL="285750" indent="-285750">
              <a:spcAft>
                <a:spcPts val="600"/>
              </a:spcAft>
              <a:buFont typeface="Arial" panose="020B0604020202020204" pitchFamily="34" charset="0"/>
              <a:buChar char="•"/>
            </a:pPr>
            <a:r>
              <a:rPr lang="en-US" sz="1600" dirty="0" smtClean="0">
                <a:solidFill>
                  <a:srgbClr val="000000"/>
                </a:solidFill>
              </a:rPr>
              <a:t>The Thumb instruction set is a </a:t>
            </a:r>
            <a:r>
              <a:rPr lang="en-US" sz="1600" dirty="0" smtClean="0">
                <a:solidFill>
                  <a:srgbClr val="0070C0"/>
                </a:solidFill>
              </a:rPr>
              <a:t>subset</a:t>
            </a:r>
            <a:r>
              <a:rPr lang="en-US" sz="1600" dirty="0" smtClean="0">
                <a:solidFill>
                  <a:srgbClr val="000000"/>
                </a:solidFill>
              </a:rPr>
              <a:t> of the ARM instruction set.</a:t>
            </a:r>
            <a:endParaRPr lang="hu-HU" sz="1600" dirty="0" smtClean="0">
              <a:solidFill>
                <a:srgbClr val="000000"/>
              </a:solidFill>
            </a:endParaRPr>
          </a:p>
          <a:p>
            <a:pPr marL="285750" indent="-285750">
              <a:spcAft>
                <a:spcPts val="600"/>
              </a:spcAft>
              <a:buFont typeface="Arial" panose="020B0604020202020204" pitchFamily="34" charset="0"/>
              <a:buChar char="•"/>
            </a:pPr>
            <a:r>
              <a:rPr lang="hu-HU" sz="1600" dirty="0" smtClean="0">
                <a:solidFill>
                  <a:srgbClr val="000000"/>
                </a:solidFill>
              </a:rPr>
              <a:t>There is a </a:t>
            </a:r>
            <a:r>
              <a:rPr lang="hu-HU" sz="1600" dirty="0" smtClean="0">
                <a:solidFill>
                  <a:srgbClr val="0070C0"/>
                </a:solidFill>
              </a:rPr>
              <a:t>special instruction for entering </a:t>
            </a:r>
            <a:r>
              <a:rPr lang="hu-HU" sz="1600" dirty="0" smtClean="0">
                <a:solidFill>
                  <a:srgbClr val="000000"/>
                </a:solidFill>
              </a:rPr>
              <a:t>the Thumb state (BX).</a:t>
            </a:r>
          </a:p>
          <a:p>
            <a:pPr marL="285750" indent="-285750">
              <a:buFont typeface="Arial" panose="020B0604020202020204" pitchFamily="34" charset="0"/>
              <a:buChar char="•"/>
            </a:pPr>
            <a:r>
              <a:rPr lang="hu-HU" sz="1600" dirty="0" smtClean="0">
                <a:solidFill>
                  <a:srgbClr val="000000"/>
                </a:solidFill>
              </a:rPr>
              <a:t>Compilers are usually able to generate code optinally either for the ARM or the</a:t>
            </a:r>
          </a:p>
          <a:p>
            <a:pPr>
              <a:spcAft>
                <a:spcPts val="600"/>
              </a:spcAft>
            </a:pPr>
            <a:r>
              <a:rPr lang="hu-HU" sz="1600" dirty="0">
                <a:solidFill>
                  <a:srgbClr val="000000"/>
                </a:solidFill>
              </a:rPr>
              <a:t> </a:t>
            </a:r>
            <a:r>
              <a:rPr lang="hu-HU" sz="1600" dirty="0" smtClean="0">
                <a:solidFill>
                  <a:srgbClr val="000000"/>
                </a:solidFill>
              </a:rPr>
              <a:t>     Thumb ISA.</a:t>
            </a:r>
            <a:endParaRPr lang="en-US" sz="1600" dirty="0" smtClean="0">
              <a:solidFill>
                <a:srgbClr val="000000"/>
              </a:solidFill>
            </a:endParaRPr>
          </a:p>
          <a:p>
            <a:pPr marL="285750" indent="-285750">
              <a:buFont typeface="Arial" panose="020B0604020202020204" pitchFamily="34" charset="0"/>
              <a:buChar char="•"/>
            </a:pPr>
            <a:r>
              <a:rPr lang="hu-HU" sz="1600" dirty="0" smtClean="0">
                <a:solidFill>
                  <a:srgbClr val="000000"/>
                </a:solidFill>
              </a:rPr>
              <a:t>In the Thumb instructon set there are </a:t>
            </a:r>
            <a:r>
              <a:rPr lang="hu-HU" sz="1600" dirty="0" smtClean="0">
                <a:solidFill>
                  <a:srgbClr val="0070C0"/>
                </a:solidFill>
              </a:rPr>
              <a:t>only 8 GPRs </a:t>
            </a:r>
            <a:r>
              <a:rPr lang="hu-HU" sz="1600" dirty="0" smtClean="0">
                <a:solidFill>
                  <a:srgbClr val="000000"/>
                </a:solidFill>
              </a:rPr>
              <a:t>available for the programmer,</a:t>
            </a:r>
          </a:p>
          <a:p>
            <a:r>
              <a:rPr lang="hu-HU" sz="1600" dirty="0">
                <a:solidFill>
                  <a:srgbClr val="000000"/>
                </a:solidFill>
              </a:rPr>
              <a:t> </a:t>
            </a:r>
            <a:r>
              <a:rPr lang="hu-HU" sz="1600" dirty="0" smtClean="0">
                <a:solidFill>
                  <a:srgbClr val="000000"/>
                </a:solidFill>
              </a:rPr>
              <a:t>     as shown in the next Figure. </a:t>
            </a:r>
            <a:endParaRPr lang="en-US" sz="1600" dirty="0">
              <a:solidFill>
                <a:srgbClr val="000000"/>
              </a:solidFill>
            </a:endParaRPr>
          </a:p>
        </p:txBody>
      </p:sp>
    </p:spTree>
    <p:extLst>
      <p:ext uri="{BB962C8B-B14F-4D97-AF65-F5344CB8AC3E}">
        <p14:creationId xmlns:p14="http://schemas.microsoft.com/office/powerpoint/2010/main" val="27003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 calcmode="lin" valueType="num">
                                      <p:cBhvr additive="base">
                                        <p:cTn id="2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 calcmode="lin" valueType="num">
                                      <p:cBhvr additive="base">
                                        <p:cTn id="3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7" end="7"/>
                                            </p:txEl>
                                          </p:spTgt>
                                        </p:tgtEl>
                                        <p:attrNameLst>
                                          <p:attrName>style.visibility</p:attrName>
                                        </p:attrNameLst>
                                      </p:cBhvr>
                                      <p:to>
                                        <p:strVal val="visible"/>
                                      </p:to>
                                    </p:set>
                                    <p:anim calcmode="lin" valueType="num">
                                      <p:cBhvr additive="base">
                                        <p:cTn id="41"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 calcmode="lin" valueType="num">
                                      <p:cBhvr additive="base">
                                        <p:cTn id="47"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xEl>
                                              <p:pRg st="9" end="9"/>
                                            </p:txEl>
                                          </p:spTgt>
                                        </p:tgtEl>
                                        <p:attrNameLst>
                                          <p:attrName>style.visibility</p:attrName>
                                        </p:attrNameLst>
                                      </p:cBhvr>
                                      <p:to>
                                        <p:strVal val="visible"/>
                                      </p:to>
                                    </p:set>
                                    <p:anim calcmode="lin" valueType="num">
                                      <p:cBhvr additive="base">
                                        <p:cTn id="53"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
                                            <p:txEl>
                                              <p:pRg st="10" end="10"/>
                                            </p:txEl>
                                          </p:spTgt>
                                        </p:tgtEl>
                                        <p:attrNameLst>
                                          <p:attrName>style.visibility</p:attrName>
                                        </p:attrNameLst>
                                      </p:cBhvr>
                                      <p:to>
                                        <p:strVal val="visible"/>
                                      </p:to>
                                    </p:set>
                                    <p:anim calcmode="lin" valueType="num">
                                      <p:cBhvr additive="base">
                                        <p:cTn id="59"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8">
                                            <p:txEl>
                                              <p:pRg st="11" end="11"/>
                                            </p:txEl>
                                          </p:spTgt>
                                        </p:tgtEl>
                                        <p:attrNameLst>
                                          <p:attrName>style.visibility</p:attrName>
                                        </p:attrNameLst>
                                      </p:cBhvr>
                                      <p:to>
                                        <p:strVal val="visible"/>
                                      </p:to>
                                    </p:set>
                                    <p:anim calcmode="lin" valueType="num">
                                      <p:cBhvr additive="base">
                                        <p:cTn id="65"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11" end="11"/>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xEl>
                                              <p:pRg st="12" end="12"/>
                                            </p:txEl>
                                          </p:spTgt>
                                        </p:tgtEl>
                                        <p:attrNameLst>
                                          <p:attrName>style.visibility</p:attrName>
                                        </p:attrNameLst>
                                      </p:cBhvr>
                                      <p:to>
                                        <p:strVal val="visible"/>
                                      </p:to>
                                    </p:set>
                                    <p:anim calcmode="lin" valueType="num">
                                      <p:cBhvr additive="base">
                                        <p:cTn id="69"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12" end="12"/>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8">
                                            <p:txEl>
                                              <p:pRg st="13" end="13"/>
                                            </p:txEl>
                                          </p:spTgt>
                                        </p:tgtEl>
                                        <p:attrNameLst>
                                          <p:attrName>style.visibility</p:attrName>
                                        </p:attrNameLst>
                                      </p:cBhvr>
                                      <p:to>
                                        <p:strVal val="visible"/>
                                      </p:to>
                                    </p:set>
                                    <p:anim calcmode="lin" valueType="num">
                                      <p:cBhvr additive="base">
                                        <p:cTn id="73"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15"/>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2.3.2 The Thumb instruction set </a:t>
            </a:r>
            <a:r>
              <a:rPr lang="hu-HU" dirty="0">
                <a:solidFill>
                  <a:srgbClr val="FFFFFF"/>
                </a:solidFill>
              </a:rPr>
              <a:t>(2)</a:t>
            </a:r>
          </a:p>
        </p:txBody>
      </p:sp>
      <p:pic>
        <p:nvPicPr>
          <p:cNvPr id="4098" name="Picture 2" descr="http://m.eet.com/media/1075285/0310bcfi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29" y="1274810"/>
            <a:ext cx="3105345" cy="5303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549" y="505505"/>
            <a:ext cx="7573355" cy="369332"/>
          </a:xfrm>
          <a:prstGeom prst="rect">
            <a:avLst/>
          </a:prstGeom>
          <a:noFill/>
        </p:spPr>
        <p:txBody>
          <a:bodyPr wrap="none" rtlCol="0">
            <a:spAutoFit/>
          </a:bodyPr>
          <a:lstStyle/>
          <a:p>
            <a:r>
              <a:rPr lang="hu-HU" dirty="0" smtClean="0">
                <a:solidFill>
                  <a:schemeClr val="accent6"/>
                </a:solidFill>
              </a:rPr>
              <a:t>Available GPR register sets in the ARM and the Thumb ISA </a:t>
            </a:r>
            <a:r>
              <a:rPr lang="hu-HU" dirty="0" smtClean="0"/>
              <a:t>[63]</a:t>
            </a:r>
            <a:endParaRPr lang="hu-HU" dirty="0"/>
          </a:p>
        </p:txBody>
      </p:sp>
    </p:spTree>
    <p:extLst>
      <p:ext uri="{BB962C8B-B14F-4D97-AF65-F5344CB8AC3E}">
        <p14:creationId xmlns:p14="http://schemas.microsoft.com/office/powerpoint/2010/main" val="13295416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34"/>
            <a:ext cx="9144000" cy="393700"/>
          </a:xfr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2.3.</a:t>
            </a:r>
            <a:r>
              <a:rPr lang="hu-HU" dirty="0">
                <a:solidFill>
                  <a:srgbClr val="FFFFFF"/>
                </a:solidFill>
              </a:rPr>
              <a:t>3</a:t>
            </a:r>
            <a:r>
              <a:rPr lang="en-US" dirty="0">
                <a:solidFill>
                  <a:srgbClr val="FFFFFF"/>
                </a:solidFill>
              </a:rPr>
              <a:t> The Thumb</a:t>
            </a:r>
            <a:r>
              <a:rPr lang="hu-HU" dirty="0">
                <a:solidFill>
                  <a:srgbClr val="FFFFFF"/>
                </a:solidFill>
              </a:rPr>
              <a:t>-2 </a:t>
            </a:r>
            <a:r>
              <a:rPr lang="en-US" dirty="0">
                <a:solidFill>
                  <a:srgbClr val="FFFFFF"/>
                </a:solidFill>
              </a:rPr>
              <a:t>instruction set </a:t>
            </a:r>
            <a:r>
              <a:rPr lang="hu-HU" dirty="0">
                <a:solidFill>
                  <a:srgbClr val="FFFFFF"/>
                </a:solidFill>
              </a:rPr>
              <a:t>(1)</a:t>
            </a:r>
            <a:endParaRPr lang="en-US" dirty="0">
              <a:solidFill>
                <a:srgbClr val="FFFFFF"/>
              </a:solidFill>
            </a:endParaRPr>
          </a:p>
        </p:txBody>
      </p:sp>
      <p:sp>
        <p:nvSpPr>
          <p:cNvPr id="4" name="TextBox 3"/>
          <p:cNvSpPr txBox="1"/>
          <p:nvPr/>
        </p:nvSpPr>
        <p:spPr>
          <a:xfrm>
            <a:off x="73100" y="506459"/>
            <a:ext cx="4762842" cy="369332"/>
          </a:xfrm>
          <a:prstGeom prst="rect">
            <a:avLst/>
          </a:prstGeom>
          <a:noFill/>
        </p:spPr>
        <p:txBody>
          <a:bodyPr wrap="none" rtlCol="0">
            <a:spAutoFit/>
          </a:bodyPr>
          <a:lstStyle/>
          <a:p>
            <a:r>
              <a:rPr lang="hu-HU" dirty="0" smtClean="0">
                <a:solidFill>
                  <a:srgbClr val="2D2D8A"/>
                </a:solidFill>
              </a:rPr>
              <a:t>2.3.3 </a:t>
            </a:r>
            <a:r>
              <a:rPr lang="en-US" dirty="0" smtClean="0">
                <a:solidFill>
                  <a:srgbClr val="2D2D8A"/>
                </a:solidFill>
              </a:rPr>
              <a:t>The Thumb</a:t>
            </a:r>
            <a:r>
              <a:rPr lang="hu-HU" dirty="0" smtClean="0">
                <a:solidFill>
                  <a:srgbClr val="2D2D8A"/>
                </a:solidFill>
              </a:rPr>
              <a:t>-2</a:t>
            </a:r>
            <a:r>
              <a:rPr lang="en-US" dirty="0" smtClean="0">
                <a:solidFill>
                  <a:srgbClr val="2D2D8A"/>
                </a:solidFill>
              </a:rPr>
              <a:t> instruction set</a:t>
            </a:r>
            <a:r>
              <a:rPr lang="hu-HU" dirty="0" smtClean="0">
                <a:solidFill>
                  <a:srgbClr val="2D2D8A"/>
                </a:solidFill>
              </a:rPr>
              <a:t> </a:t>
            </a:r>
            <a:r>
              <a:rPr lang="hu-HU" dirty="0" smtClean="0"/>
              <a:t>[79]</a:t>
            </a:r>
            <a:endParaRPr lang="en-US" dirty="0"/>
          </a:p>
        </p:txBody>
      </p:sp>
      <p:sp>
        <p:nvSpPr>
          <p:cNvPr id="6" name="TextBox 5"/>
          <p:cNvSpPr txBox="1"/>
          <p:nvPr/>
        </p:nvSpPr>
        <p:spPr>
          <a:xfrm>
            <a:off x="336816" y="912879"/>
            <a:ext cx="8686182" cy="2021066"/>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hu-HU" sz="1600" dirty="0"/>
              <a:t>It was introduced along with the ARM1156T2-S processor in </a:t>
            </a:r>
            <a:r>
              <a:rPr lang="hu-HU" sz="1600" dirty="0">
                <a:solidFill>
                  <a:srgbClr val="0070C0"/>
                </a:solidFill>
              </a:rPr>
              <a:t>2005.</a:t>
            </a:r>
            <a:r>
              <a:rPr lang="hu-HU" sz="1600" dirty="0"/>
              <a:t> </a:t>
            </a:r>
            <a:endParaRPr lang="hu-HU" sz="1600" dirty="0" smtClean="0">
              <a:solidFill>
                <a:srgbClr val="FF0000"/>
              </a:solidFill>
            </a:endParaRPr>
          </a:p>
          <a:p>
            <a:pPr marL="285750" indent="-285750">
              <a:spcAft>
                <a:spcPts val="400"/>
              </a:spcAft>
              <a:buClr>
                <a:schemeClr val="tx1"/>
              </a:buClr>
              <a:buFont typeface="Arial" panose="020B0604020202020204" pitchFamily="34" charset="0"/>
              <a:buChar char="•"/>
            </a:pPr>
            <a:r>
              <a:rPr lang="hu-HU" sz="1600" dirty="0" smtClean="0">
                <a:solidFill>
                  <a:srgbClr val="FF0000"/>
                </a:solidFill>
              </a:rPr>
              <a:t>Thumb-2 </a:t>
            </a:r>
            <a:r>
              <a:rPr lang="hu-HU" sz="1600" dirty="0" smtClean="0"/>
              <a:t>is a </a:t>
            </a:r>
            <a:r>
              <a:rPr lang="hu-HU" sz="1600" dirty="0" smtClean="0">
                <a:solidFill>
                  <a:srgbClr val="0070C0"/>
                </a:solidFill>
              </a:rPr>
              <a:t>superset of the 16-bit ARMv6 Thumb iSA</a:t>
            </a:r>
            <a:r>
              <a:rPr lang="hu-HU" sz="1600" dirty="0" smtClean="0"/>
              <a:t>.</a:t>
            </a:r>
          </a:p>
          <a:p>
            <a:pPr marL="285750" indent="-285750">
              <a:buFont typeface="Arial" panose="020B0604020202020204" pitchFamily="34" charset="0"/>
              <a:buChar char="•"/>
            </a:pPr>
            <a:r>
              <a:rPr lang="en-US" sz="1600" dirty="0" smtClean="0"/>
              <a:t>It </a:t>
            </a:r>
            <a:r>
              <a:rPr lang="en-US" sz="1600" dirty="0"/>
              <a:t>adds </a:t>
            </a:r>
            <a:r>
              <a:rPr lang="hu-HU" sz="1600" dirty="0" smtClean="0"/>
              <a:t>several </a:t>
            </a:r>
            <a:r>
              <a:rPr lang="hu-HU" sz="1600" dirty="0" smtClean="0">
                <a:solidFill>
                  <a:srgbClr val="0070C0"/>
                </a:solidFill>
              </a:rPr>
              <a:t>new 16-bit instructions </a:t>
            </a:r>
            <a:r>
              <a:rPr lang="hu-HU" sz="1600" dirty="0" smtClean="0"/>
              <a:t>and also </a:t>
            </a:r>
            <a:r>
              <a:rPr lang="en-US" sz="1600" dirty="0" smtClean="0">
                <a:solidFill>
                  <a:srgbClr val="0070C0"/>
                </a:solidFill>
              </a:rPr>
              <a:t>32-bit</a:t>
            </a:r>
            <a:r>
              <a:rPr lang="hu-HU" sz="1600" dirty="0" smtClean="0">
                <a:solidFill>
                  <a:srgbClr val="0070C0"/>
                </a:solidFill>
              </a:rPr>
              <a:t> </a:t>
            </a:r>
            <a:r>
              <a:rPr lang="en-US" sz="1600" dirty="0" smtClean="0">
                <a:solidFill>
                  <a:srgbClr val="0070C0"/>
                </a:solidFill>
              </a:rPr>
              <a:t>instructions </a:t>
            </a:r>
            <a:r>
              <a:rPr lang="en-US" sz="1600" dirty="0"/>
              <a:t>that can </a:t>
            </a:r>
            <a:r>
              <a:rPr lang="en-US" sz="1600" dirty="0" smtClean="0"/>
              <a:t>be</a:t>
            </a:r>
            <a:endParaRPr lang="hu-HU" sz="1600" dirty="0" smtClean="0"/>
          </a:p>
          <a:p>
            <a:pPr>
              <a:spcAft>
                <a:spcPts val="400"/>
              </a:spcAft>
            </a:pPr>
            <a:r>
              <a:rPr lang="hu-HU" sz="1600" dirty="0"/>
              <a:t> </a:t>
            </a:r>
            <a:r>
              <a:rPr lang="hu-HU" sz="1600" dirty="0" smtClean="0"/>
              <a:t>   </a:t>
            </a:r>
            <a:r>
              <a:rPr lang="en-US" sz="1600" dirty="0" smtClean="0"/>
              <a:t> </a:t>
            </a:r>
            <a:r>
              <a:rPr lang="en-US" sz="1600" dirty="0"/>
              <a:t>freely </a:t>
            </a:r>
            <a:r>
              <a:rPr lang="en-US" sz="1600" dirty="0" smtClean="0"/>
              <a:t>intermixed </a:t>
            </a:r>
            <a:r>
              <a:rPr lang="en-US" sz="1600" dirty="0"/>
              <a:t>in a program</a:t>
            </a:r>
            <a:r>
              <a:rPr lang="en-US" sz="1600" dirty="0" smtClean="0"/>
              <a:t>.</a:t>
            </a:r>
            <a:endParaRPr lang="hu-HU" sz="1600" dirty="0" smtClean="0"/>
          </a:p>
          <a:p>
            <a:pPr marL="285750" indent="-285750">
              <a:buFont typeface="Arial" panose="020B0604020202020204" pitchFamily="34" charset="0"/>
              <a:buChar char="•"/>
            </a:pPr>
            <a:r>
              <a:rPr lang="en-US" sz="1600" dirty="0" smtClean="0"/>
              <a:t>The</a:t>
            </a:r>
            <a:r>
              <a:rPr lang="hu-HU" sz="1600" dirty="0" smtClean="0"/>
              <a:t> enhancements allow Thumb-2 to more efficiently cover the </a:t>
            </a:r>
            <a:r>
              <a:rPr lang="en-US" sz="1600" dirty="0" smtClean="0"/>
              <a:t>functionality of</a:t>
            </a:r>
            <a:endParaRPr lang="hu-HU" sz="1600" dirty="0" smtClean="0"/>
          </a:p>
          <a:p>
            <a:pPr>
              <a:spcAft>
                <a:spcPts val="400"/>
              </a:spcAft>
            </a:pPr>
            <a:r>
              <a:rPr lang="hu-HU" sz="1600" dirty="0"/>
              <a:t> </a:t>
            </a:r>
            <a:r>
              <a:rPr lang="hu-HU" sz="1600" dirty="0" smtClean="0"/>
              <a:t>    </a:t>
            </a:r>
            <a:r>
              <a:rPr lang="en-US" sz="1600" dirty="0" smtClean="0"/>
              <a:t> </a:t>
            </a:r>
            <a:r>
              <a:rPr lang="en-US" sz="1600" dirty="0"/>
              <a:t>the </a:t>
            </a:r>
            <a:r>
              <a:rPr lang="en-US" sz="1600" dirty="0" smtClean="0"/>
              <a:t>ARM</a:t>
            </a:r>
            <a:r>
              <a:rPr lang="hu-HU" sz="1600" dirty="0" smtClean="0"/>
              <a:t> </a:t>
            </a:r>
            <a:r>
              <a:rPr lang="en-US" sz="1600" dirty="0" smtClean="0"/>
              <a:t>instruction set</a:t>
            </a:r>
            <a:r>
              <a:rPr lang="hu-HU" sz="1600" dirty="0" smtClean="0"/>
              <a:t>.</a:t>
            </a:r>
          </a:p>
          <a:p>
            <a:pPr marL="285750" indent="-285750">
              <a:buFont typeface="Arial" panose="020B0604020202020204" pitchFamily="34" charset="0"/>
              <a:buChar char="•"/>
            </a:pPr>
            <a:r>
              <a:rPr lang="hu-HU" sz="1600" dirty="0" smtClean="0"/>
              <a:t>In subsequent processors Thumb-2 </a:t>
            </a:r>
            <a:r>
              <a:rPr lang="hu-HU" sz="1600" dirty="0" smtClean="0">
                <a:solidFill>
                  <a:srgbClr val="0070C0"/>
                </a:solidFill>
              </a:rPr>
              <a:t>replaced the Thumb </a:t>
            </a:r>
            <a:r>
              <a:rPr lang="hu-HU" sz="1600" dirty="0" smtClean="0"/>
              <a:t>instruction set.</a:t>
            </a:r>
            <a:endParaRPr lang="en-US" sz="1600" dirty="0"/>
          </a:p>
        </p:txBody>
      </p:sp>
      <p:sp>
        <p:nvSpPr>
          <p:cNvPr id="7" name="TextBox 6"/>
          <p:cNvSpPr txBox="1"/>
          <p:nvPr/>
        </p:nvSpPr>
        <p:spPr>
          <a:xfrm>
            <a:off x="341313" y="662435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652000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66FF"/>
            </a:gs>
          </a:gsLst>
          <a:lin ang="0" scaled="1"/>
        </a:gradFill>
        <a:effectLst/>
      </p:bgPr>
    </p:bg>
    <p:spTree>
      <p:nvGrpSpPr>
        <p:cNvPr id="1" name=""/>
        <p:cNvGrpSpPr/>
        <p:nvPr/>
      </p:nvGrpSpPr>
      <p:grpSpPr>
        <a:xfrm>
          <a:off x="0" y="0"/>
          <a:ext cx="0" cy="0"/>
          <a:chOff x="0" y="0"/>
          <a:chExt cx="0" cy="0"/>
        </a:xfrm>
      </p:grpSpPr>
      <p:sp>
        <p:nvSpPr>
          <p:cNvPr id="32771" name="AutoShape 3"/>
          <p:cNvSpPr>
            <a:spLocks noChangeArrowheads="1"/>
          </p:cNvSpPr>
          <p:nvPr/>
        </p:nvSpPr>
        <p:spPr bwMode="auto">
          <a:xfrm>
            <a:off x="841375" y="1583795"/>
            <a:ext cx="7359650" cy="698680"/>
          </a:xfrm>
          <a:prstGeom prst="roundRect">
            <a:avLst>
              <a:gd name="adj" fmla="val 0"/>
            </a:avLst>
          </a:prstGeom>
          <a:solidFill>
            <a:srgbClr val="00008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r>
              <a:rPr lang="en-US" sz="1900" dirty="0" smtClean="0">
                <a:solidFill>
                  <a:srgbClr val="FFFFFF"/>
                </a:solidFill>
              </a:rPr>
              <a:t>2.</a:t>
            </a:r>
            <a:r>
              <a:rPr lang="hu-HU" sz="1900" dirty="0" smtClean="0">
                <a:solidFill>
                  <a:srgbClr val="FFFFFF"/>
                </a:solidFill>
              </a:rPr>
              <a:t>4</a:t>
            </a:r>
            <a:r>
              <a:rPr lang="en-US" sz="1900" dirty="0" smtClean="0">
                <a:solidFill>
                  <a:srgbClr val="FFFFFF"/>
                </a:solidFill>
              </a:rPr>
              <a:t> </a:t>
            </a:r>
            <a:r>
              <a:rPr lang="en-US" sz="1900" dirty="0">
                <a:solidFill>
                  <a:srgbClr val="FFFFFF"/>
                </a:solidFill>
              </a:rPr>
              <a:t>ISA </a:t>
            </a:r>
            <a:r>
              <a:rPr lang="en-US" sz="1900" dirty="0" smtClean="0">
                <a:solidFill>
                  <a:srgbClr val="FFFFFF"/>
                </a:solidFill>
              </a:rPr>
              <a:t>extensions</a:t>
            </a:r>
            <a:r>
              <a:rPr lang="hu-HU" sz="1900" dirty="0" smtClean="0">
                <a:solidFill>
                  <a:srgbClr val="FFFFFF"/>
                </a:solidFill>
              </a:rPr>
              <a:t> </a:t>
            </a:r>
            <a:r>
              <a:rPr lang="en-US" sz="1900" dirty="0" smtClean="0">
                <a:solidFill>
                  <a:srgbClr val="FFFFFF"/>
                </a:solidFill>
              </a:rPr>
              <a:t>to </a:t>
            </a:r>
            <a:r>
              <a:rPr lang="hu-HU" sz="1900" dirty="0" smtClean="0">
                <a:solidFill>
                  <a:srgbClr val="FFFFFF"/>
                </a:solidFill>
              </a:rPr>
              <a:t>speed up</a:t>
            </a:r>
          </a:p>
          <a:p>
            <a:pPr algn="ctr" fontAlgn="base">
              <a:spcBef>
                <a:spcPct val="0"/>
              </a:spcBef>
              <a:spcAft>
                <a:spcPct val="0"/>
              </a:spcAft>
              <a:defRPr/>
            </a:pPr>
            <a:r>
              <a:rPr lang="hu-HU" sz="1900" dirty="0" smtClean="0">
                <a:solidFill>
                  <a:srgbClr val="FFFFFF"/>
                </a:solidFill>
              </a:rPr>
              <a:t> the execution of bytecodes</a:t>
            </a:r>
            <a:endParaRPr lang="en-US" sz="1900" dirty="0">
              <a:solidFill>
                <a:srgbClr val="FFFFFF"/>
              </a:solidFill>
            </a:endParaRPr>
          </a:p>
        </p:txBody>
      </p:sp>
      <p:sp>
        <p:nvSpPr>
          <p:cNvPr id="3" name="TextBox 2"/>
          <p:cNvSpPr txBox="1"/>
          <p:nvPr/>
        </p:nvSpPr>
        <p:spPr>
          <a:xfrm>
            <a:off x="3431036" y="2798930"/>
            <a:ext cx="1996059" cy="369332"/>
          </a:xfrm>
          <a:prstGeom prst="rect">
            <a:avLst/>
          </a:prstGeom>
          <a:noFill/>
        </p:spPr>
        <p:txBody>
          <a:bodyPr wrap="none" rtlCol="0">
            <a:spAutoFit/>
          </a:bodyPr>
          <a:lstStyle/>
          <a:p>
            <a:r>
              <a:rPr lang="hu-HU" dirty="0" smtClean="0">
                <a:solidFill>
                  <a:schemeClr val="bg1"/>
                </a:solidFill>
              </a:rPr>
              <a:t>(Not discussed)</a:t>
            </a:r>
            <a:endParaRPr lang="en-US" dirty="0">
              <a:solidFill>
                <a:schemeClr val="bg1"/>
              </a:solidFill>
            </a:endParaRPr>
          </a:p>
        </p:txBody>
      </p:sp>
    </p:spTree>
    <p:extLst>
      <p:ext uri="{BB962C8B-B14F-4D97-AF65-F5344CB8AC3E}">
        <p14:creationId xmlns:p14="http://schemas.microsoft.com/office/powerpoint/2010/main" val="7952618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2.4.1 ISA extensions to speed up the execution of bytecodes - Overview (1)           </a:t>
            </a:r>
            <a:endParaRPr lang="hu-HU" dirty="0">
              <a:solidFill>
                <a:srgbClr val="FFFFFF"/>
              </a:solidFill>
            </a:endParaRPr>
          </a:p>
        </p:txBody>
      </p:sp>
      <p:grpSp>
        <p:nvGrpSpPr>
          <p:cNvPr id="3" name="Group 2"/>
          <p:cNvGrpSpPr/>
          <p:nvPr/>
        </p:nvGrpSpPr>
        <p:grpSpPr>
          <a:xfrm>
            <a:off x="29701" y="1628800"/>
            <a:ext cx="9132809" cy="1980220"/>
            <a:chOff x="29701" y="1628800"/>
            <a:chExt cx="9132809" cy="1980220"/>
          </a:xfrm>
        </p:grpSpPr>
        <p:grpSp>
          <p:nvGrpSpPr>
            <p:cNvPr id="17" name="Group 16"/>
            <p:cNvGrpSpPr/>
            <p:nvPr/>
          </p:nvGrpSpPr>
          <p:grpSpPr>
            <a:xfrm>
              <a:off x="29701" y="1628800"/>
              <a:ext cx="9132809" cy="1954462"/>
              <a:chOff x="29701" y="1384528"/>
              <a:chExt cx="9132809" cy="1954462"/>
            </a:xfrm>
          </p:grpSpPr>
          <p:sp>
            <p:nvSpPr>
              <p:cNvPr id="18" name="Text Box 7"/>
              <p:cNvSpPr txBox="1">
                <a:spLocks noChangeArrowheads="1"/>
              </p:cNvSpPr>
              <p:nvPr/>
            </p:nvSpPr>
            <p:spPr bwMode="auto">
              <a:xfrm>
                <a:off x="29701" y="2185972"/>
                <a:ext cx="2202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ISA </a:t>
                </a:r>
                <a:r>
                  <a:rPr lang="en-US" altLang="en-US" sz="1300" b="1" dirty="0" smtClean="0">
                    <a:solidFill>
                      <a:srgbClr val="000000"/>
                    </a:solidFill>
                  </a:rPr>
                  <a:t>extensions</a:t>
                </a:r>
                <a:endParaRPr lang="hu-HU" altLang="en-US" sz="1300" b="1" dirty="0" smtClean="0">
                  <a:solidFill>
                    <a:srgbClr val="000000"/>
                  </a:solidFill>
                </a:endParaRPr>
              </a:p>
              <a:p>
                <a:pPr algn="ctr">
                  <a:spcBef>
                    <a:spcPct val="0"/>
                  </a:spcBef>
                  <a:buClrTx/>
                  <a:buSzTx/>
                  <a:buFontTx/>
                  <a:buNone/>
                </a:pPr>
                <a:r>
                  <a:rPr lang="en-US" altLang="en-US" sz="1300" b="1" dirty="0" smtClean="0">
                    <a:solidFill>
                      <a:srgbClr val="000000"/>
                    </a:solidFill>
                  </a:rPr>
                  <a:t> </a:t>
                </a:r>
                <a:r>
                  <a:rPr lang="hu-HU" altLang="en-US" sz="1300" b="1" dirty="0" smtClean="0">
                    <a:solidFill>
                      <a:srgbClr val="000000"/>
                    </a:solidFill>
                  </a:rPr>
                  <a:t>to</a:t>
                </a:r>
                <a:r>
                  <a:rPr lang="en-US" altLang="en-US" sz="1300" b="1" dirty="0" smtClean="0">
                    <a:solidFill>
                      <a:srgbClr val="000000"/>
                    </a:solidFill>
                  </a:rPr>
                  <a:t> </a:t>
                </a:r>
                <a:r>
                  <a:rPr lang="hu-HU" altLang="en-US" sz="1300" b="1" dirty="0" smtClean="0">
                    <a:solidFill>
                      <a:srgbClr val="000000"/>
                    </a:solidFill>
                  </a:rPr>
                  <a:t>enhance</a:t>
                </a:r>
              </a:p>
              <a:p>
                <a:pPr algn="ctr">
                  <a:spcBef>
                    <a:spcPct val="0"/>
                  </a:spcBef>
                  <a:buClrTx/>
                  <a:buSzTx/>
                  <a:buFontTx/>
                  <a:buNone/>
                </a:pPr>
                <a:r>
                  <a:rPr lang="hu-HU" altLang="en-US" sz="1300" b="1" dirty="0" smtClean="0">
                    <a:solidFill>
                      <a:srgbClr val="000000"/>
                    </a:solidFill>
                  </a:rPr>
                  <a:t> </a:t>
                </a:r>
                <a:r>
                  <a:rPr lang="en-US" altLang="en-US" sz="1300" b="1" dirty="0" smtClean="0">
                    <a:solidFill>
                      <a:srgbClr val="000000"/>
                    </a:solidFill>
                  </a:rPr>
                  <a:t>compute capabilities</a:t>
                </a:r>
                <a:endParaRPr lang="en-US" altLang="en-US" sz="1300" b="1" dirty="0">
                  <a:solidFill>
                    <a:srgbClr val="000000"/>
                  </a:solidFill>
                </a:endParaRPr>
              </a:p>
            </p:txBody>
          </p:sp>
          <p:sp>
            <p:nvSpPr>
              <p:cNvPr id="19" name="Text Box 16"/>
              <p:cNvSpPr txBox="1">
                <a:spLocks noChangeArrowheads="1"/>
              </p:cNvSpPr>
              <p:nvPr/>
            </p:nvSpPr>
            <p:spPr bwMode="auto">
              <a:xfrm>
                <a:off x="3446875" y="1384528"/>
                <a:ext cx="2079824" cy="24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r>
                  <a:rPr lang="en-US" altLang="en-US" sz="1300" b="1" dirty="0" smtClean="0">
                    <a:solidFill>
                      <a:srgbClr val="000000"/>
                    </a:solidFill>
                  </a:rPr>
                  <a:t>ARM</a:t>
                </a:r>
                <a:r>
                  <a:rPr lang="hu-HU" altLang="en-US" sz="1300" b="1" dirty="0" smtClean="0">
                    <a:solidFill>
                      <a:srgbClr val="000000"/>
                    </a:solidFill>
                  </a:rPr>
                  <a:t>’s ISA extensions </a:t>
                </a:r>
                <a:endParaRPr lang="en-US" altLang="en-US" sz="1300" b="1" dirty="0">
                  <a:solidFill>
                    <a:srgbClr val="000000"/>
                  </a:solidFill>
                </a:endParaRPr>
              </a:p>
            </p:txBody>
          </p:sp>
          <p:sp>
            <p:nvSpPr>
              <p:cNvPr id="20" name="Line 17"/>
              <p:cNvSpPr>
                <a:spLocks noChangeShapeType="1"/>
              </p:cNvSpPr>
              <p:nvPr/>
            </p:nvSpPr>
            <p:spPr bwMode="auto">
              <a:xfrm flipV="1">
                <a:off x="1161329" y="1953043"/>
                <a:ext cx="676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1" name="Line 22"/>
              <p:cNvSpPr>
                <a:spLocks noChangeShapeType="1"/>
              </p:cNvSpPr>
              <p:nvPr/>
            </p:nvSpPr>
            <p:spPr bwMode="auto">
              <a:xfrm>
                <a:off x="4481990" y="1681979"/>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23" name="Line 25"/>
              <p:cNvSpPr>
                <a:spLocks noChangeShapeType="1"/>
              </p:cNvSpPr>
              <p:nvPr/>
            </p:nvSpPr>
            <p:spPr bwMode="auto">
              <a:xfrm>
                <a:off x="1152307" y="195304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7" name="Line 29"/>
              <p:cNvSpPr>
                <a:spLocks noChangeShapeType="1"/>
              </p:cNvSpPr>
              <p:nvPr/>
            </p:nvSpPr>
            <p:spPr bwMode="auto">
              <a:xfrm flipH="1">
                <a:off x="7941164" y="1946671"/>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38" name="Text Box 7"/>
              <p:cNvSpPr txBox="1">
                <a:spLocks noChangeArrowheads="1"/>
              </p:cNvSpPr>
              <p:nvPr/>
            </p:nvSpPr>
            <p:spPr bwMode="auto">
              <a:xfrm>
                <a:off x="4166955" y="2187694"/>
                <a:ext cx="27453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speed up </a:t>
                </a:r>
              </a:p>
              <a:p>
                <a:pPr algn="ctr">
                  <a:spcBef>
                    <a:spcPct val="0"/>
                  </a:spcBef>
                  <a:buClrTx/>
                  <a:buSzTx/>
                  <a:buFontTx/>
                  <a:buNone/>
                </a:pPr>
                <a:r>
                  <a:rPr lang="hu-HU" altLang="en-US" sz="1300" b="1" dirty="0" smtClean="0">
                    <a:solidFill>
                      <a:srgbClr val="000000"/>
                    </a:solidFill>
                  </a:rPr>
                  <a:t>the execution of bytecodes</a:t>
                </a:r>
                <a:endParaRPr lang="en-US" altLang="en-US" sz="1300" b="1" dirty="0">
                  <a:solidFill>
                    <a:srgbClr val="000000"/>
                  </a:solidFill>
                </a:endParaRPr>
              </a:p>
            </p:txBody>
          </p:sp>
          <p:sp>
            <p:nvSpPr>
              <p:cNvPr id="39" name="Oval 13"/>
              <p:cNvSpPr>
                <a:spLocks noChangeArrowheads="1"/>
              </p:cNvSpPr>
              <p:nvPr/>
            </p:nvSpPr>
            <p:spPr bwMode="auto">
              <a:xfrm>
                <a:off x="5530359" y="212928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0" name="Line 25"/>
              <p:cNvSpPr>
                <a:spLocks noChangeShapeType="1"/>
              </p:cNvSpPr>
              <p:nvPr/>
            </p:nvSpPr>
            <p:spPr bwMode="auto">
              <a:xfrm>
                <a:off x="5564967" y="1957873"/>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1" name="Text Box 7"/>
              <p:cNvSpPr txBox="1">
                <a:spLocks noChangeArrowheads="1"/>
              </p:cNvSpPr>
              <p:nvPr/>
            </p:nvSpPr>
            <p:spPr bwMode="auto">
              <a:xfrm>
                <a:off x="6735446" y="2216804"/>
                <a:ext cx="242706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enhance</a:t>
                </a:r>
              </a:p>
              <a:p>
                <a:pPr algn="ctr">
                  <a:spcBef>
                    <a:spcPct val="0"/>
                  </a:spcBef>
                  <a:buClrTx/>
                  <a:buSzTx/>
                  <a:buFontTx/>
                  <a:buNone/>
                </a:pPr>
                <a:r>
                  <a:rPr lang="hu-HU" altLang="en-US" sz="1300" b="1" dirty="0" smtClean="0">
                    <a:solidFill>
                      <a:srgbClr val="000000"/>
                    </a:solidFill>
                  </a:rPr>
                  <a:t> security</a:t>
                </a:r>
                <a:endParaRPr lang="en-US" altLang="en-US" sz="1300" b="1" dirty="0">
                  <a:solidFill>
                    <a:srgbClr val="000000"/>
                  </a:solidFill>
                </a:endParaRPr>
              </a:p>
            </p:txBody>
          </p:sp>
          <p:sp>
            <p:nvSpPr>
              <p:cNvPr id="42" name="Oval 13"/>
              <p:cNvSpPr>
                <a:spLocks noChangeArrowheads="1"/>
              </p:cNvSpPr>
              <p:nvPr/>
            </p:nvSpPr>
            <p:spPr bwMode="auto">
              <a:xfrm>
                <a:off x="1111488" y="2105397"/>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3" name="Oval 13"/>
              <p:cNvSpPr>
                <a:spLocks noChangeArrowheads="1"/>
              </p:cNvSpPr>
              <p:nvPr/>
            </p:nvSpPr>
            <p:spPr bwMode="auto">
              <a:xfrm>
                <a:off x="7905576" y="2100634"/>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4" name="Text Box 7"/>
              <p:cNvSpPr txBox="1">
                <a:spLocks noChangeArrowheads="1"/>
              </p:cNvSpPr>
              <p:nvPr/>
            </p:nvSpPr>
            <p:spPr bwMode="auto">
              <a:xfrm>
                <a:off x="2321750" y="2176408"/>
                <a:ext cx="18452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smtClean="0">
                    <a:solidFill>
                      <a:srgbClr val="000000"/>
                    </a:solidFill>
                  </a:rPr>
                  <a:t>ISA extensions</a:t>
                </a:r>
              </a:p>
              <a:p>
                <a:pPr algn="ctr">
                  <a:spcBef>
                    <a:spcPct val="0"/>
                  </a:spcBef>
                  <a:buClrTx/>
                  <a:buSzTx/>
                  <a:buFontTx/>
                  <a:buNone/>
                </a:pPr>
                <a:r>
                  <a:rPr lang="hu-HU" altLang="en-US" sz="1300" b="1" dirty="0" smtClean="0">
                    <a:solidFill>
                      <a:srgbClr val="000000"/>
                    </a:solidFill>
                  </a:rPr>
                  <a:t> to reduce</a:t>
                </a:r>
              </a:p>
              <a:p>
                <a:pPr algn="ctr">
                  <a:spcBef>
                    <a:spcPct val="0"/>
                  </a:spcBef>
                  <a:buClrTx/>
                  <a:buSzTx/>
                  <a:buFontTx/>
                  <a:buNone/>
                </a:pPr>
                <a:r>
                  <a:rPr lang="hu-HU" altLang="en-US" sz="1300" b="1" dirty="0" smtClean="0">
                    <a:solidFill>
                      <a:srgbClr val="000000"/>
                    </a:solidFill>
                  </a:rPr>
                  <a:t> code size</a:t>
                </a:r>
                <a:endParaRPr lang="en-US" altLang="en-US" sz="1300" b="1" dirty="0">
                  <a:solidFill>
                    <a:srgbClr val="000000"/>
                  </a:solidFill>
                </a:endParaRPr>
              </a:p>
            </p:txBody>
          </p:sp>
          <p:sp>
            <p:nvSpPr>
              <p:cNvPr id="45" name="Oval 13"/>
              <p:cNvSpPr>
                <a:spLocks noChangeArrowheads="1"/>
              </p:cNvSpPr>
              <p:nvPr/>
            </p:nvSpPr>
            <p:spPr bwMode="auto">
              <a:xfrm>
                <a:off x="3197015" y="212908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a:solidFill>
                    <a:srgbClr val="000000"/>
                  </a:solidFill>
                </a:endParaRPr>
              </a:p>
            </p:txBody>
          </p:sp>
          <p:sp>
            <p:nvSpPr>
              <p:cNvPr id="46" name="Line 25"/>
              <p:cNvSpPr>
                <a:spLocks noChangeShapeType="1"/>
              </p:cNvSpPr>
              <p:nvPr/>
            </p:nvSpPr>
            <p:spPr bwMode="auto">
              <a:xfrm>
                <a:off x="3231623" y="1952129"/>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a:solidFill>
                    <a:srgbClr val="000000"/>
                  </a:solidFill>
                </a:endParaRPr>
              </a:p>
            </p:txBody>
          </p:sp>
          <p:sp>
            <p:nvSpPr>
              <p:cNvPr id="47" name="TextBox 46"/>
              <p:cNvSpPr txBox="1"/>
              <p:nvPr/>
            </p:nvSpPr>
            <p:spPr>
              <a:xfrm>
                <a:off x="566555" y="3046602"/>
                <a:ext cx="1135247" cy="292388"/>
              </a:xfrm>
              <a:prstGeom prst="rect">
                <a:avLst/>
              </a:prstGeom>
              <a:noFill/>
            </p:spPr>
            <p:txBody>
              <a:bodyPr wrap="none" rtlCol="0">
                <a:spAutoFit/>
              </a:bodyPr>
              <a:lstStyle/>
              <a:p>
                <a:r>
                  <a:rPr lang="hu-HU" sz="1300" i="1" dirty="0" smtClean="0"/>
                  <a:t>Section 2.2</a:t>
                </a:r>
                <a:endParaRPr lang="en-US" sz="1300" i="1" dirty="0"/>
              </a:p>
            </p:txBody>
          </p:sp>
          <p:sp>
            <p:nvSpPr>
              <p:cNvPr id="48" name="TextBox 47"/>
              <p:cNvSpPr txBox="1"/>
              <p:nvPr/>
            </p:nvSpPr>
            <p:spPr>
              <a:xfrm>
                <a:off x="2671668" y="3046602"/>
                <a:ext cx="1135247" cy="292388"/>
              </a:xfrm>
              <a:prstGeom prst="rect">
                <a:avLst/>
              </a:prstGeom>
              <a:noFill/>
            </p:spPr>
            <p:txBody>
              <a:bodyPr wrap="none" rtlCol="0">
                <a:spAutoFit/>
              </a:bodyPr>
              <a:lstStyle/>
              <a:p>
                <a:r>
                  <a:rPr lang="hu-HU" sz="1300" i="1" dirty="0" smtClean="0"/>
                  <a:t>Section 2.3</a:t>
                </a:r>
                <a:endParaRPr lang="en-US" sz="1300" i="1" dirty="0"/>
              </a:p>
            </p:txBody>
          </p:sp>
          <p:sp>
            <p:nvSpPr>
              <p:cNvPr id="49" name="TextBox 48"/>
              <p:cNvSpPr txBox="1"/>
              <p:nvPr/>
            </p:nvSpPr>
            <p:spPr>
              <a:xfrm>
                <a:off x="5011928" y="3046602"/>
                <a:ext cx="1135247" cy="292388"/>
              </a:xfrm>
              <a:prstGeom prst="rect">
                <a:avLst/>
              </a:prstGeom>
              <a:noFill/>
            </p:spPr>
            <p:txBody>
              <a:bodyPr wrap="none" rtlCol="0">
                <a:spAutoFit/>
              </a:bodyPr>
              <a:lstStyle/>
              <a:p>
                <a:r>
                  <a:rPr lang="hu-HU" sz="1300" i="1" dirty="0" smtClean="0"/>
                  <a:t>Section 2.4</a:t>
                </a:r>
                <a:endParaRPr lang="en-US" sz="1300" i="1" dirty="0"/>
              </a:p>
            </p:txBody>
          </p:sp>
          <p:sp>
            <p:nvSpPr>
              <p:cNvPr id="50" name="TextBox 49"/>
              <p:cNvSpPr txBox="1"/>
              <p:nvPr/>
            </p:nvSpPr>
            <p:spPr>
              <a:xfrm>
                <a:off x="7397193" y="3046602"/>
                <a:ext cx="1135247" cy="292388"/>
              </a:xfrm>
              <a:prstGeom prst="rect">
                <a:avLst/>
              </a:prstGeom>
              <a:noFill/>
            </p:spPr>
            <p:txBody>
              <a:bodyPr wrap="none" rtlCol="0">
                <a:spAutoFit/>
              </a:bodyPr>
              <a:lstStyle/>
              <a:p>
                <a:r>
                  <a:rPr lang="hu-HU" sz="1300" i="1" dirty="0" smtClean="0"/>
                  <a:t>Section 2.5</a:t>
                </a:r>
                <a:endParaRPr lang="en-US" sz="1300" i="1" dirty="0"/>
              </a:p>
            </p:txBody>
          </p:sp>
        </p:grpSp>
        <p:sp>
          <p:nvSpPr>
            <p:cNvPr id="51" name="Rounded Rectangle 50"/>
            <p:cNvSpPr/>
            <p:nvPr/>
          </p:nvSpPr>
          <p:spPr bwMode="auto">
            <a:xfrm>
              <a:off x="4166955" y="2393379"/>
              <a:ext cx="2745305" cy="1215641"/>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grpSp>
      <p:sp>
        <p:nvSpPr>
          <p:cNvPr id="25" name="TextBox 24"/>
          <p:cNvSpPr txBox="1"/>
          <p:nvPr/>
        </p:nvSpPr>
        <p:spPr>
          <a:xfrm>
            <a:off x="74548" y="506081"/>
            <a:ext cx="8662243" cy="961802"/>
          </a:xfrm>
          <a:prstGeom prst="rect">
            <a:avLst/>
          </a:prstGeom>
          <a:noFill/>
        </p:spPr>
        <p:txBody>
          <a:bodyPr wrap="none" rtlCol="0">
            <a:spAutoFit/>
          </a:bodyPr>
          <a:lstStyle/>
          <a:p>
            <a:pPr>
              <a:spcAft>
                <a:spcPts val="300"/>
              </a:spcAft>
            </a:pPr>
            <a:r>
              <a:rPr lang="hu-HU" dirty="0" smtClean="0">
                <a:solidFill>
                  <a:schemeClr val="accent6"/>
                </a:solidFill>
              </a:rPr>
              <a:t>2.4 ISA extensions introduced to speed up the execution of bytecodes</a:t>
            </a:r>
          </a:p>
          <a:p>
            <a:r>
              <a:rPr lang="hu-HU" dirty="0" smtClean="0">
                <a:solidFill>
                  <a:schemeClr val="accent6"/>
                </a:solidFill>
              </a:rPr>
              <a:t>2.4.1 </a:t>
            </a:r>
            <a:r>
              <a:rPr lang="hu-HU" dirty="0">
                <a:solidFill>
                  <a:schemeClr val="accent6"/>
                </a:solidFill>
              </a:rPr>
              <a:t>ISA extensions introduced to </a:t>
            </a:r>
            <a:r>
              <a:rPr lang="hu-HU" dirty="0" smtClean="0">
                <a:solidFill>
                  <a:schemeClr val="accent6"/>
                </a:solidFill>
              </a:rPr>
              <a:t>speed up the execution of bytecodes </a:t>
            </a:r>
          </a:p>
          <a:p>
            <a:r>
              <a:rPr lang="hu-HU" dirty="0">
                <a:solidFill>
                  <a:schemeClr val="accent6"/>
                </a:solidFill>
              </a:rPr>
              <a:t> </a:t>
            </a:r>
            <a:r>
              <a:rPr lang="hu-HU" dirty="0" smtClean="0">
                <a:solidFill>
                  <a:schemeClr val="accent6"/>
                </a:solidFill>
              </a:rPr>
              <a:t>          - Overview (1)</a:t>
            </a:r>
            <a:endParaRPr lang="hu-HU" dirty="0">
              <a:solidFill>
                <a:schemeClr val="accent6"/>
              </a:solidFill>
            </a:endParaRPr>
          </a:p>
        </p:txBody>
      </p:sp>
    </p:spTree>
    <p:extLst>
      <p:ext uri="{BB962C8B-B14F-4D97-AF65-F5344CB8AC3E}">
        <p14:creationId xmlns:p14="http://schemas.microsoft.com/office/powerpoint/2010/main" val="8061994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a:solidFill>
                  <a:srgbClr val="FFFFFF"/>
                </a:solidFill>
              </a:rPr>
              <a:t>2.4.1 ISA extensions to speed up the execution of bytecodes - Overview (</a:t>
            </a:r>
            <a:r>
              <a:rPr lang="hu-HU" dirty="0">
                <a:solidFill>
                  <a:srgbClr val="FFFFFF"/>
                </a:solidFill>
              </a:rPr>
              <a:t>2</a:t>
            </a:r>
            <a:r>
              <a:rPr lang="en-US" dirty="0">
                <a:solidFill>
                  <a:srgbClr val="FFFFFF"/>
                </a:solidFill>
              </a:rPr>
              <a:t>) </a:t>
            </a:r>
          </a:p>
        </p:txBody>
      </p:sp>
      <p:grpSp>
        <p:nvGrpSpPr>
          <p:cNvPr id="4" name="Group 3"/>
          <p:cNvGrpSpPr/>
          <p:nvPr/>
        </p:nvGrpSpPr>
        <p:grpSpPr>
          <a:xfrm>
            <a:off x="64897" y="1138843"/>
            <a:ext cx="8604799" cy="5705072"/>
            <a:chOff x="64897" y="1138843"/>
            <a:chExt cx="8604799" cy="5705072"/>
          </a:xfrm>
        </p:grpSpPr>
        <p:grpSp>
          <p:nvGrpSpPr>
            <p:cNvPr id="5" name="Group 4"/>
            <p:cNvGrpSpPr/>
            <p:nvPr/>
          </p:nvGrpSpPr>
          <p:grpSpPr>
            <a:xfrm>
              <a:off x="64897" y="1138843"/>
              <a:ext cx="8604799" cy="5392652"/>
              <a:chOff x="64897" y="1138843"/>
              <a:chExt cx="8604799" cy="5392652"/>
            </a:xfrm>
          </p:grpSpPr>
          <p:grpSp>
            <p:nvGrpSpPr>
              <p:cNvPr id="7" name="Group 6"/>
              <p:cNvGrpSpPr/>
              <p:nvPr/>
            </p:nvGrpSpPr>
            <p:grpSpPr>
              <a:xfrm>
                <a:off x="64897" y="1138844"/>
                <a:ext cx="8604799" cy="5392651"/>
                <a:chOff x="64897" y="1332224"/>
                <a:chExt cx="8604799" cy="5392651"/>
              </a:xfrm>
            </p:grpSpPr>
            <p:sp>
              <p:nvSpPr>
                <p:cNvPr id="12" name="Lekerekített téglalap 43"/>
                <p:cNvSpPr/>
                <p:nvPr/>
              </p:nvSpPr>
              <p:spPr>
                <a:xfrm>
                  <a:off x="1159876" y="5092868"/>
                  <a:ext cx="1188000" cy="614484"/>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3" name="Lekerekített téglalap 42"/>
                <p:cNvSpPr/>
                <p:nvPr/>
              </p:nvSpPr>
              <p:spPr>
                <a:xfrm>
                  <a:off x="2421571" y="3689462"/>
                  <a:ext cx="1235533" cy="1980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14" name="Lekerekített téglalap 3"/>
                <p:cNvSpPr/>
                <p:nvPr/>
              </p:nvSpPr>
              <p:spPr>
                <a:xfrm>
                  <a:off x="120883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ARMv4</a:t>
                  </a:r>
                </a:p>
              </p:txBody>
            </p:sp>
            <p:sp>
              <p:nvSpPr>
                <p:cNvPr id="15" name="Lekerekített téglalap 4"/>
                <p:cNvSpPr/>
                <p:nvPr/>
              </p:nvSpPr>
              <p:spPr>
                <a:xfrm>
                  <a:off x="254636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ARMv5</a:t>
                  </a:r>
                </a:p>
              </p:txBody>
            </p:sp>
            <p:sp>
              <p:nvSpPr>
                <p:cNvPr id="16" name="Lekerekített téglalap 5"/>
                <p:cNvSpPr/>
                <p:nvPr/>
              </p:nvSpPr>
              <p:spPr>
                <a:xfrm>
                  <a:off x="3873488"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ARMv6</a:t>
                  </a:r>
                </a:p>
              </p:txBody>
            </p:sp>
            <p:sp>
              <p:nvSpPr>
                <p:cNvPr id="17" name="Lekerekített téglalap 6"/>
                <p:cNvSpPr/>
                <p:nvPr/>
              </p:nvSpPr>
              <p:spPr>
                <a:xfrm>
                  <a:off x="6503756" y="5812731"/>
                  <a:ext cx="216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FFFFFF"/>
                      </a:solidFill>
                      <a:ea typeface="Verdana" panose="020B0604030504040204" pitchFamily="34" charset="0"/>
                      <a:cs typeface="Verdana" panose="020B0604030504040204" pitchFamily="34" charset="0"/>
                    </a:rPr>
                    <a:t>ARMv8-A</a:t>
                  </a:r>
                </a:p>
              </p:txBody>
            </p:sp>
            <p:sp>
              <p:nvSpPr>
                <p:cNvPr id="18" name="Lekerekített téglalap 7"/>
                <p:cNvSpPr/>
                <p:nvPr/>
              </p:nvSpPr>
              <p:spPr>
                <a:xfrm>
                  <a:off x="5207492" y="5812731"/>
                  <a:ext cx="1080000" cy="360000"/>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FFFFFF"/>
                      </a:solidFill>
                      <a:ea typeface="Verdana" panose="020B0604030504040204" pitchFamily="34" charset="0"/>
                      <a:cs typeface="Verdana" panose="020B0604030504040204" pitchFamily="34" charset="0"/>
                    </a:rPr>
                    <a:t>ARMv7-A/R</a:t>
                  </a:r>
                </a:p>
              </p:txBody>
            </p:sp>
            <p:sp>
              <p:nvSpPr>
                <p:cNvPr id="19" name="Lekerekített téglalap 8"/>
                <p:cNvSpPr/>
                <p:nvPr/>
              </p:nvSpPr>
              <p:spPr>
                <a:xfrm>
                  <a:off x="2494164" y="4359415"/>
                  <a:ext cx="1116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a:t>
                  </a:r>
                </a:p>
                <a:p>
                  <a:pPr algn="ctr"/>
                  <a:r>
                    <a:rPr lang="hu-HU" sz="1050" dirty="0" smtClean="0">
                      <a:solidFill>
                        <a:srgbClr val="000000"/>
                      </a:solidFill>
                      <a:ea typeface="Verdana" panose="020B0604030504040204" pitchFamily="34" charset="0"/>
                      <a:cs typeface="Verdana" panose="020B0604030504040204" pitchFamily="34" charset="0"/>
                    </a:rPr>
                    <a:t>(Jazelle DBX)</a:t>
                  </a:r>
                  <a:endParaRPr lang="hu-HU" sz="1050" dirty="0">
                    <a:solidFill>
                      <a:srgbClr val="000000"/>
                    </a:solidFill>
                    <a:ea typeface="Verdana" panose="020B0604030504040204" pitchFamily="34" charset="0"/>
                    <a:cs typeface="Verdana" panose="020B0604030504040204" pitchFamily="34" charset="0"/>
                  </a:endParaRPr>
                </a:p>
              </p:txBody>
            </p:sp>
            <p:sp>
              <p:nvSpPr>
                <p:cNvPr id="20" name="Lekerekített téglalap 9"/>
                <p:cNvSpPr/>
                <p:nvPr/>
              </p:nvSpPr>
              <p:spPr>
                <a:xfrm>
                  <a:off x="2521494" y="3903955"/>
                  <a:ext cx="1086534"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VFPv</a:t>
                  </a:r>
                  <a:r>
                    <a:rPr lang="en-US" sz="1050">
                      <a:solidFill>
                        <a:srgbClr val="000000"/>
                      </a:solidFill>
                      <a:ea typeface="Verdana" panose="020B0604030504040204" pitchFamily="34" charset="0"/>
                      <a:cs typeface="Verdana" panose="020B0604030504040204" pitchFamily="34" charset="0"/>
                    </a:rPr>
                    <a:t>1/</a:t>
                  </a:r>
                  <a:r>
                    <a:rPr lang="hu-HU" sz="1050">
                      <a:solidFill>
                        <a:srgbClr val="000000"/>
                      </a:solidFill>
                      <a:ea typeface="Verdana" panose="020B0604030504040204" pitchFamily="34" charset="0"/>
                      <a:cs typeface="Verdana" panose="020B0604030504040204" pitchFamily="34" charset="0"/>
                    </a:rPr>
                    <a:t>2</a:t>
                  </a:r>
                </a:p>
              </p:txBody>
            </p:sp>
            <p:sp>
              <p:nvSpPr>
                <p:cNvPr id="21" name="Lekerekített téglalap 10"/>
                <p:cNvSpPr/>
                <p:nvPr/>
              </p:nvSpPr>
              <p:spPr>
                <a:xfrm>
                  <a:off x="1208832" y="5251584"/>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Thumb</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(ARMv4T)</a:t>
                  </a:r>
                  <a:endParaRPr lang="hu-HU" sz="1050">
                    <a:solidFill>
                      <a:srgbClr val="000000"/>
                    </a:solidFill>
                    <a:ea typeface="Verdana" panose="020B0604030504040204" pitchFamily="34" charset="0"/>
                    <a:cs typeface="Verdana" panose="020B0604030504040204" pitchFamily="34" charset="0"/>
                  </a:endParaRPr>
                </a:p>
              </p:txBody>
            </p:sp>
            <p:sp>
              <p:nvSpPr>
                <p:cNvPr id="22" name="Lekerekített téglalap 11"/>
                <p:cNvSpPr/>
                <p:nvPr/>
              </p:nvSpPr>
              <p:spPr>
                <a:xfrm>
                  <a:off x="3801120"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3" name="Lekerekített téglalap 12"/>
                <p:cNvSpPr/>
                <p:nvPr/>
              </p:nvSpPr>
              <p:spPr>
                <a:xfrm>
                  <a:off x="3861995" y="3116584"/>
                  <a:ext cx="1080000" cy="360000"/>
                </a:xfrm>
                <a:prstGeom prst="roundRect">
                  <a:avLst/>
                </a:prstGeom>
                <a:solidFill>
                  <a:srgbClr val="83A6D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SIMD</a:t>
                  </a:r>
                </a:p>
              </p:txBody>
            </p:sp>
            <p:sp>
              <p:nvSpPr>
                <p:cNvPr id="24" name="Lekerekített téglalap 13"/>
                <p:cNvSpPr/>
                <p:nvPr/>
              </p:nvSpPr>
              <p:spPr>
                <a:xfrm>
                  <a:off x="3861995" y="2275963"/>
                  <a:ext cx="1080000" cy="360000"/>
                </a:xfrm>
                <a:prstGeom prst="roundRect">
                  <a:avLst/>
                </a:prstGeom>
                <a:solidFill>
                  <a:srgbClr val="FF8585"/>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err="1">
                      <a:solidFill>
                        <a:srgbClr val="000000"/>
                      </a:solidFill>
                      <a:ea typeface="Verdana" panose="020B0604030504040204" pitchFamily="34" charset="0"/>
                      <a:cs typeface="Verdana" panose="020B0604030504040204" pitchFamily="34" charset="0"/>
                    </a:rPr>
                    <a:t>TrustZone</a:t>
                  </a:r>
                  <a:endParaRPr lang="hu-HU" sz="1050">
                    <a:solidFill>
                      <a:srgbClr val="000000"/>
                    </a:solidFill>
                    <a:ea typeface="Verdana" panose="020B0604030504040204" pitchFamily="34" charset="0"/>
                    <a:cs typeface="Verdana" panose="020B0604030504040204" pitchFamily="34" charset="0"/>
                  </a:endParaRPr>
                </a:p>
              </p:txBody>
            </p:sp>
            <p:sp>
              <p:nvSpPr>
                <p:cNvPr id="25" name="Lekerekített téglalap 14"/>
                <p:cNvSpPr/>
                <p:nvPr/>
              </p:nvSpPr>
              <p:spPr>
                <a:xfrm>
                  <a:off x="5103607" y="2245550"/>
                  <a:ext cx="1188000" cy="2698472"/>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a:solidFill>
                      <a:srgbClr val="000000"/>
                    </a:solidFill>
                    <a:ea typeface="Verdana" panose="020B0604030504040204" pitchFamily="34" charset="0"/>
                    <a:cs typeface="Verdana" panose="020B0604030504040204" pitchFamily="34" charset="0"/>
                  </a:endParaRPr>
                </a:p>
              </p:txBody>
            </p:sp>
            <p:sp>
              <p:nvSpPr>
                <p:cNvPr id="26" name="Lekerekített téglalap 15"/>
                <p:cNvSpPr/>
                <p:nvPr/>
              </p:nvSpPr>
              <p:spPr>
                <a:xfrm>
                  <a:off x="3851920" y="5265131"/>
                  <a:ext cx="1080000" cy="360000"/>
                </a:xfrm>
                <a:prstGeom prst="roundRect">
                  <a:avLst/>
                </a:prstGeom>
                <a:solidFill>
                  <a:srgbClr val="99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a:solidFill>
                        <a:srgbClr val="000000"/>
                      </a:solidFill>
                      <a:ea typeface="Verdana" panose="020B0604030504040204" pitchFamily="34" charset="0"/>
                      <a:cs typeface="Verdana" panose="020B0604030504040204" pitchFamily="34" charset="0"/>
                    </a:rPr>
                    <a:t>Thumb-2</a:t>
                  </a:r>
                  <a:endParaRPr lang="en-US" sz="1050">
                    <a:solidFill>
                      <a:srgbClr val="000000"/>
                    </a:solidFill>
                    <a:ea typeface="Verdana" panose="020B0604030504040204" pitchFamily="34" charset="0"/>
                    <a:cs typeface="Verdana" panose="020B0604030504040204" pitchFamily="34" charset="0"/>
                  </a:endParaRPr>
                </a:p>
                <a:p>
                  <a:pPr algn="ctr"/>
                  <a:r>
                    <a:rPr lang="en-US" sz="1050">
                      <a:solidFill>
                        <a:srgbClr val="000000"/>
                      </a:solidFill>
                      <a:ea typeface="Verdana" panose="020B0604030504040204" pitchFamily="34" charset="0"/>
                      <a:cs typeface="Verdana" panose="020B0604030504040204" pitchFamily="34" charset="0"/>
                    </a:rPr>
                    <a:t>(ARMv6T2)</a:t>
                  </a:r>
                  <a:endParaRPr lang="hu-HU" sz="1050">
                    <a:solidFill>
                      <a:srgbClr val="000000"/>
                    </a:solidFill>
                    <a:ea typeface="Verdana" panose="020B0604030504040204" pitchFamily="34" charset="0"/>
                    <a:cs typeface="Verdana" panose="020B0604030504040204" pitchFamily="34" charset="0"/>
                  </a:endParaRPr>
                </a:p>
              </p:txBody>
            </p:sp>
            <p:sp>
              <p:nvSpPr>
                <p:cNvPr id="27" name="Lekerekített téglalap 17"/>
                <p:cNvSpPr/>
                <p:nvPr/>
              </p:nvSpPr>
              <p:spPr>
                <a:xfrm>
                  <a:off x="6503636" y="1332224"/>
                  <a:ext cx="2160120" cy="4428000"/>
                </a:xfrm>
                <a:prstGeom prst="roundRect">
                  <a:avLst/>
                </a:prstGeom>
                <a:solidFill>
                  <a:srgbClr val="DBE6C4"/>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050" dirty="0">
                    <a:solidFill>
                      <a:srgbClr val="000000"/>
                    </a:solidFill>
                    <a:ea typeface="Verdana" panose="020B0604030504040204" pitchFamily="34" charset="0"/>
                    <a:cs typeface="Verdana" panose="020B0604030504040204" pitchFamily="34" charset="0"/>
                  </a:endParaRPr>
                </a:p>
              </p:txBody>
            </p:sp>
            <p:sp>
              <p:nvSpPr>
                <p:cNvPr id="28" name="Lekerekített téglalap 18"/>
                <p:cNvSpPr/>
                <p:nvPr/>
              </p:nvSpPr>
              <p:spPr>
                <a:xfrm>
                  <a:off x="5152942" y="3495319"/>
                  <a:ext cx="1084235"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a:t>
                  </a:r>
                  <a:r>
                    <a:rPr lang="hu-HU" sz="1050" baseline="30000" dirty="0" smtClean="0">
                      <a:solidFill>
                        <a:srgbClr val="000000"/>
                      </a:solidFill>
                      <a:ea typeface="Verdana" panose="020B0604030504040204" pitchFamily="34" charset="0"/>
                      <a:cs typeface="Verdana" panose="020B0604030504040204" pitchFamily="34" charset="0"/>
                    </a:rPr>
                    <a:t>1</a:t>
                  </a:r>
                </a:p>
                <a:p>
                  <a:pPr algn="ctr"/>
                  <a:r>
                    <a:rPr lang="hu-HU" sz="1050" dirty="0" smtClean="0">
                      <a:solidFill>
                        <a:srgbClr val="000000"/>
                      </a:solidFill>
                      <a:ea typeface="Verdana" panose="020B0604030504040204" pitchFamily="34" charset="0"/>
                      <a:cs typeface="Verdana" panose="020B0604030504040204" pitchFamily="34" charset="0"/>
                    </a:rPr>
                    <a:t>(NEON)</a:t>
                  </a:r>
                  <a:endParaRPr lang="hu-HU" sz="1050" dirty="0">
                    <a:solidFill>
                      <a:srgbClr val="000000"/>
                    </a:solidFill>
                    <a:ea typeface="Verdana" panose="020B0604030504040204" pitchFamily="34" charset="0"/>
                    <a:cs typeface="Verdana" panose="020B0604030504040204" pitchFamily="34" charset="0"/>
                  </a:endParaRPr>
                </a:p>
              </p:txBody>
            </p:sp>
            <p:sp>
              <p:nvSpPr>
                <p:cNvPr id="29" name="Lekerekített téglalap 20"/>
                <p:cNvSpPr/>
                <p:nvPr/>
              </p:nvSpPr>
              <p:spPr>
                <a:xfrm>
                  <a:off x="5152942" y="3914841"/>
                  <a:ext cx="1080000" cy="360000"/>
                </a:xfrm>
                <a:prstGeom prst="roundRect">
                  <a:avLst/>
                </a:prstGeom>
                <a:solidFill>
                  <a:srgbClr val="C6C6EC"/>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VFPv3/v4</a:t>
                  </a:r>
                  <a:r>
                    <a:rPr lang="hu-HU" sz="1050" baseline="30000" dirty="0" smtClean="0">
                      <a:solidFill>
                        <a:srgbClr val="000000"/>
                      </a:solidFill>
                      <a:ea typeface="Verdana" panose="020B0604030504040204" pitchFamily="34" charset="0"/>
                      <a:cs typeface="Verdana" panose="020B0604030504040204" pitchFamily="34" charset="0"/>
                    </a:rPr>
                    <a:t>2</a:t>
                  </a:r>
                  <a:endParaRPr lang="hu-HU" sz="1050" baseline="30000" dirty="0">
                    <a:solidFill>
                      <a:srgbClr val="000000"/>
                    </a:solidFill>
                    <a:ea typeface="Verdana" panose="020B0604030504040204" pitchFamily="34" charset="0"/>
                    <a:cs typeface="Verdana" panose="020B0604030504040204" pitchFamily="34" charset="0"/>
                  </a:endParaRPr>
                </a:p>
              </p:txBody>
            </p:sp>
            <p:sp>
              <p:nvSpPr>
                <p:cNvPr id="31" name="Lekerekített téglalap 36"/>
                <p:cNvSpPr/>
                <p:nvPr/>
              </p:nvSpPr>
              <p:spPr>
                <a:xfrm>
                  <a:off x="6529889" y="1845518"/>
                  <a:ext cx="1008000" cy="360000"/>
                </a:xfrm>
                <a:prstGeom prst="roundRect">
                  <a:avLst/>
                </a:prstGeom>
                <a:solidFill>
                  <a:srgbClr val="FFB3B3"/>
                </a:solidFill>
                <a:ln>
                  <a:solidFill>
                    <a:srgbClr val="FF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C</a:t>
                  </a:r>
                  <a:r>
                    <a:rPr lang="en-US" sz="1050" dirty="0" err="1">
                      <a:solidFill>
                        <a:srgbClr val="000000"/>
                      </a:solidFill>
                      <a:ea typeface="Verdana" panose="020B0604030504040204" pitchFamily="34" charset="0"/>
                      <a:cs typeface="Verdana" panose="020B0604030504040204" pitchFamily="34" charset="0"/>
                    </a:rPr>
                    <a:t>rypto-graphy</a:t>
                  </a:r>
                  <a:r>
                    <a:rPr lang="en-US" sz="1050" dirty="0">
                      <a:solidFill>
                        <a:srgbClr val="000000"/>
                      </a:solidFill>
                      <a:ea typeface="Verdana" panose="020B0604030504040204" pitchFamily="34" charset="0"/>
                      <a:cs typeface="Verdana" panose="020B0604030504040204" pitchFamily="34" charset="0"/>
                    </a:rPr>
                    <a:t> ext.</a:t>
                  </a:r>
                  <a:endParaRPr lang="hu-HU" sz="1050" dirty="0">
                    <a:solidFill>
                      <a:srgbClr val="000000"/>
                    </a:solidFill>
                    <a:ea typeface="Verdana" panose="020B0604030504040204" pitchFamily="34" charset="0"/>
                    <a:cs typeface="Verdana" panose="020B0604030504040204" pitchFamily="34" charset="0"/>
                  </a:endParaRPr>
                </a:p>
              </p:txBody>
            </p:sp>
            <p:sp>
              <p:nvSpPr>
                <p:cNvPr id="32" name="Lekerekített téglalap 8"/>
                <p:cNvSpPr/>
                <p:nvPr/>
              </p:nvSpPr>
              <p:spPr>
                <a:xfrm>
                  <a:off x="5144485" y="4348529"/>
                  <a:ext cx="1080000" cy="360000"/>
                </a:xfrm>
                <a:prstGeom prst="roundRect">
                  <a:avLst/>
                </a:prstGeom>
                <a:solidFill>
                  <a:schemeClr val="bg1">
                    <a:lumMod val="8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a:solidFill>
                        <a:srgbClr val="000000"/>
                      </a:solidFill>
                      <a:ea typeface="Verdana" panose="020B0604030504040204" pitchFamily="34" charset="0"/>
                      <a:cs typeface="Verdana" panose="020B0604030504040204" pitchFamily="34" charset="0"/>
                    </a:rPr>
                    <a:t>Jazelle</a:t>
                  </a:r>
                  <a:endParaRPr lang="en-US" sz="1050" dirty="0">
                    <a:solidFill>
                      <a:srgbClr val="000000"/>
                    </a:solidFill>
                    <a:ea typeface="Verdana" panose="020B0604030504040204" pitchFamily="34" charset="0"/>
                    <a:cs typeface="Verdana" panose="020B0604030504040204" pitchFamily="34" charset="0"/>
                  </a:endParaRPr>
                </a:p>
                <a:p>
                  <a:pPr algn="ctr"/>
                  <a:r>
                    <a:rPr lang="en-US" sz="1050" dirty="0">
                      <a:solidFill>
                        <a:srgbClr val="000000"/>
                      </a:solidFill>
                      <a:ea typeface="Verdana" panose="020B0604030504040204" pitchFamily="34" charset="0"/>
                      <a:cs typeface="Verdana" panose="020B0604030504040204" pitchFamily="34" charset="0"/>
                    </a:rPr>
                    <a:t>(ex. by SW)</a:t>
                  </a:r>
                  <a:endParaRPr lang="hu-HU" sz="1050" dirty="0">
                    <a:solidFill>
                      <a:srgbClr val="000000"/>
                    </a:solidFill>
                    <a:ea typeface="Verdana" panose="020B0604030504040204" pitchFamily="34" charset="0"/>
                    <a:cs typeface="Verdana" panose="020B0604030504040204" pitchFamily="34" charset="0"/>
                  </a:endParaRPr>
                </a:p>
              </p:txBody>
            </p:sp>
            <p:sp>
              <p:nvSpPr>
                <p:cNvPr id="33" name="Lekerekített téglalap 15"/>
                <p:cNvSpPr/>
                <p:nvPr/>
              </p:nvSpPr>
              <p:spPr>
                <a:xfrm>
                  <a:off x="5142904" y="4785041"/>
                  <a:ext cx="1080000" cy="360000"/>
                </a:xfrm>
                <a:prstGeom prst="roundRect">
                  <a:avLst/>
                </a:prstGeom>
                <a:solidFill>
                  <a:srgbClr val="C4C4C4"/>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Jazelle RCT</a:t>
                  </a:r>
                  <a:r>
                    <a:rPr lang="hu-HU" sz="1050" baseline="30000" dirty="0">
                      <a:solidFill>
                        <a:srgbClr val="000000"/>
                      </a:solidFill>
                      <a:ea typeface="Verdana" panose="020B0604030504040204" pitchFamily="34" charset="0"/>
                      <a:cs typeface="Verdana" panose="020B0604030504040204" pitchFamily="34" charset="0"/>
                    </a:rPr>
                    <a:t>3</a:t>
                  </a:r>
                  <a:endParaRPr lang="hu-HU" sz="1050" baseline="30000" dirty="0" smtClean="0">
                    <a:solidFill>
                      <a:srgbClr val="000000"/>
                    </a:solidFill>
                    <a:ea typeface="Verdana" panose="020B0604030504040204" pitchFamily="34" charset="0"/>
                    <a:cs typeface="Verdana" panose="020B0604030504040204" pitchFamily="34" charset="0"/>
                  </a:endParaRPr>
                </a:p>
                <a:p>
                  <a:pPr algn="ctr"/>
                  <a:r>
                    <a:rPr lang="hu-HU" sz="1050" dirty="0">
                      <a:solidFill>
                        <a:srgbClr val="000000"/>
                      </a:solidFill>
                      <a:ea typeface="Verdana" panose="020B0604030504040204" pitchFamily="34" charset="0"/>
                      <a:cs typeface="Verdana" panose="020B0604030504040204" pitchFamily="34" charset="0"/>
                    </a:rPr>
                    <a:t>(</a:t>
                  </a:r>
                  <a:r>
                    <a:rPr lang="hu-HU" sz="1050" dirty="0" smtClean="0">
                      <a:solidFill>
                        <a:srgbClr val="000000"/>
                      </a:solidFill>
                      <a:ea typeface="Verdana" panose="020B0604030504040204" pitchFamily="34" charset="0"/>
                      <a:cs typeface="Verdana" panose="020B0604030504040204" pitchFamily="34" charset="0"/>
                    </a:rPr>
                    <a:t>Thumb</a:t>
                  </a:r>
                  <a:r>
                    <a:rPr lang="en-US" sz="1050" dirty="0" smtClean="0">
                      <a:solidFill>
                        <a:srgbClr val="000000"/>
                      </a:solidFill>
                      <a:ea typeface="Verdana" panose="020B0604030504040204" pitchFamily="34" charset="0"/>
                      <a:cs typeface="Verdana" panose="020B0604030504040204" pitchFamily="34" charset="0"/>
                    </a:rPr>
                    <a:t>EE</a:t>
                  </a:r>
                  <a:r>
                    <a:rPr lang="hu-HU" sz="1050" dirty="0" smtClean="0">
                      <a:solidFill>
                        <a:srgbClr val="000000"/>
                      </a:solidFill>
                      <a:ea typeface="Verdana" panose="020B0604030504040204" pitchFamily="34" charset="0"/>
                      <a:cs typeface="Verdana" panose="020B0604030504040204" pitchFamily="34" charset="0"/>
                    </a:rPr>
                    <a:t>)</a:t>
                  </a:r>
                  <a:endParaRPr lang="hu-HU" sz="1050" dirty="0">
                    <a:solidFill>
                      <a:srgbClr val="000000"/>
                    </a:solidFill>
                    <a:ea typeface="Verdana" panose="020B0604030504040204" pitchFamily="34" charset="0"/>
                    <a:cs typeface="Verdana" panose="020B0604030504040204" pitchFamily="34" charset="0"/>
                  </a:endParaRPr>
                </a:p>
              </p:txBody>
            </p:sp>
            <p:sp>
              <p:nvSpPr>
                <p:cNvPr id="34" name="Jobbra nyíl 30"/>
                <p:cNvSpPr/>
                <p:nvPr/>
              </p:nvSpPr>
              <p:spPr>
                <a:xfrm>
                  <a:off x="6247718" y="445205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35" name="TextBox 34"/>
                <p:cNvSpPr txBox="1"/>
                <p:nvPr/>
              </p:nvSpPr>
              <p:spPr>
                <a:xfrm>
                  <a:off x="1243544" y="6244715"/>
                  <a:ext cx="941283" cy="461665"/>
                </a:xfrm>
                <a:prstGeom prst="rect">
                  <a:avLst/>
                </a:prstGeom>
                <a:noFill/>
              </p:spPr>
              <p:txBody>
                <a:bodyPr wrap="none" rtlCol="0">
                  <a:spAutoFit/>
                </a:bodyPr>
                <a:lstStyle/>
                <a:p>
                  <a:pPr algn="ctr"/>
                  <a:r>
                    <a:rPr lang="en-US" sz="1200" dirty="0" smtClean="0">
                      <a:solidFill>
                        <a:srgbClr val="000000"/>
                      </a:solidFill>
                    </a:rPr>
                    <a:t>ARM</a:t>
                  </a:r>
                  <a:r>
                    <a:rPr lang="hu-HU" sz="1200" dirty="0" smtClean="0">
                      <a:solidFill>
                        <a:srgbClr val="000000"/>
                      </a:solidFill>
                    </a:rPr>
                    <a:t>710T</a:t>
                  </a:r>
                  <a:endParaRPr lang="en-US" sz="1200" dirty="0">
                    <a:solidFill>
                      <a:srgbClr val="000000"/>
                    </a:solidFill>
                  </a:endParaRPr>
                </a:p>
                <a:p>
                  <a:pPr algn="ctr"/>
                  <a:r>
                    <a:rPr lang="en-US" sz="1200" dirty="0" smtClean="0">
                      <a:solidFill>
                        <a:srgbClr val="000000"/>
                      </a:solidFill>
                    </a:rPr>
                    <a:t>(~</a:t>
                  </a:r>
                  <a:r>
                    <a:rPr lang="hu-HU" sz="1200" dirty="0" smtClean="0">
                      <a:solidFill>
                        <a:srgbClr val="000000"/>
                      </a:solidFill>
                    </a:rPr>
                    <a:t>1995</a:t>
                  </a:r>
                  <a:r>
                    <a:rPr lang="en-US" sz="1200" dirty="0" smtClean="0">
                      <a:solidFill>
                        <a:srgbClr val="000000"/>
                      </a:solidFill>
                    </a:rPr>
                    <a:t>)</a:t>
                  </a:r>
                  <a:endParaRPr lang="en-US" sz="1200" dirty="0">
                    <a:solidFill>
                      <a:srgbClr val="000000"/>
                    </a:solidFill>
                  </a:endParaRPr>
                </a:p>
              </p:txBody>
            </p:sp>
            <p:sp>
              <p:nvSpPr>
                <p:cNvPr id="36" name="TextBox 35"/>
                <p:cNvSpPr txBox="1"/>
                <p:nvPr/>
              </p:nvSpPr>
              <p:spPr>
                <a:xfrm>
                  <a:off x="2681602" y="6257415"/>
                  <a:ext cx="821059" cy="461665"/>
                </a:xfrm>
                <a:prstGeom prst="rect">
                  <a:avLst/>
                </a:prstGeom>
                <a:noFill/>
              </p:spPr>
              <p:txBody>
                <a:bodyPr wrap="none" rtlCol="0">
                  <a:spAutoFit/>
                </a:bodyPr>
                <a:lstStyle/>
                <a:p>
                  <a:pPr algn="ctr"/>
                  <a:r>
                    <a:rPr lang="en-US" sz="1200">
                      <a:solidFill>
                        <a:srgbClr val="000000"/>
                      </a:solidFill>
                    </a:rPr>
                    <a:t>ARM926</a:t>
                  </a:r>
                </a:p>
                <a:p>
                  <a:pPr algn="ctr"/>
                  <a:r>
                    <a:rPr lang="en-US" sz="1200">
                      <a:solidFill>
                        <a:srgbClr val="000000"/>
                      </a:solidFill>
                    </a:rPr>
                    <a:t>(2001)</a:t>
                  </a:r>
                </a:p>
              </p:txBody>
            </p:sp>
            <p:sp>
              <p:nvSpPr>
                <p:cNvPr id="37" name="TextBox 36"/>
                <p:cNvSpPr txBox="1"/>
                <p:nvPr/>
              </p:nvSpPr>
              <p:spPr>
                <a:xfrm>
                  <a:off x="3941062" y="6257415"/>
                  <a:ext cx="918841" cy="461665"/>
                </a:xfrm>
                <a:prstGeom prst="rect">
                  <a:avLst/>
                </a:prstGeom>
                <a:noFill/>
              </p:spPr>
              <p:txBody>
                <a:bodyPr wrap="none" rtlCol="0">
                  <a:spAutoFit/>
                </a:bodyPr>
                <a:lstStyle/>
                <a:p>
                  <a:pPr algn="ctr"/>
                  <a:r>
                    <a:rPr lang="en-US" sz="1200" dirty="0">
                      <a:solidFill>
                        <a:srgbClr val="000000"/>
                      </a:solidFill>
                    </a:rPr>
                    <a:t>ARM1176</a:t>
                  </a:r>
                </a:p>
                <a:p>
                  <a:pPr algn="ctr"/>
                  <a:r>
                    <a:rPr lang="en-US" sz="1200" dirty="0">
                      <a:solidFill>
                        <a:srgbClr val="000000"/>
                      </a:solidFill>
                    </a:rPr>
                    <a:t>(</a:t>
                  </a:r>
                  <a:r>
                    <a:rPr lang="en-US" sz="1200" dirty="0" smtClean="0">
                      <a:solidFill>
                        <a:srgbClr val="000000"/>
                      </a:solidFill>
                    </a:rPr>
                    <a:t>2004)</a:t>
                  </a:r>
                  <a:endParaRPr lang="en-US" sz="1200" dirty="0">
                    <a:solidFill>
                      <a:srgbClr val="000000"/>
                    </a:solidFill>
                  </a:endParaRPr>
                </a:p>
              </p:txBody>
            </p:sp>
            <p:sp>
              <p:nvSpPr>
                <p:cNvPr id="38" name="TextBox 37"/>
                <p:cNvSpPr txBox="1"/>
                <p:nvPr/>
              </p:nvSpPr>
              <p:spPr>
                <a:xfrm>
                  <a:off x="5017359" y="6263210"/>
                  <a:ext cx="1441870" cy="461665"/>
                </a:xfrm>
                <a:prstGeom prst="rect">
                  <a:avLst/>
                </a:prstGeom>
                <a:noFill/>
              </p:spPr>
              <p:txBody>
                <a:bodyPr wrap="none" rtlCol="0">
                  <a:spAutoFit/>
                </a:bodyPr>
                <a:lstStyle/>
                <a:p>
                  <a:pPr algn="ctr"/>
                  <a:r>
                    <a:rPr lang="en-US" sz="1200" dirty="0" smtClean="0">
                      <a:solidFill>
                        <a:srgbClr val="000000"/>
                      </a:solidFill>
                    </a:rPr>
                    <a:t>Cortex-</a:t>
                  </a:r>
                  <a:r>
                    <a:rPr lang="en-US" sz="1200" dirty="0" err="1" smtClean="0">
                      <a:solidFill>
                        <a:srgbClr val="000000"/>
                      </a:solidFill>
                    </a:rPr>
                    <a:t>A5</a:t>
                  </a:r>
                  <a:r>
                    <a:rPr lang="en-US" sz="1200" dirty="0" smtClean="0">
                      <a:solidFill>
                        <a:srgbClr val="000000"/>
                      </a:solidFill>
                    </a:rPr>
                    <a:t> - </a:t>
                  </a:r>
                  <a:r>
                    <a:rPr lang="en-US" sz="1200" dirty="0" err="1" smtClean="0">
                      <a:solidFill>
                        <a:srgbClr val="000000"/>
                      </a:solidFill>
                    </a:rPr>
                    <a:t>A15</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200</a:t>
                  </a:r>
                  <a:r>
                    <a:rPr lang="hu-HU" sz="1200" dirty="0" smtClean="0">
                      <a:solidFill>
                        <a:srgbClr val="000000"/>
                      </a:solidFill>
                    </a:rPr>
                    <a:t>5</a:t>
                  </a:r>
                  <a:r>
                    <a:rPr lang="en-US" sz="1200" dirty="0" smtClean="0">
                      <a:solidFill>
                        <a:srgbClr val="000000"/>
                      </a:solidFill>
                    </a:rPr>
                    <a:t>)</a:t>
                  </a:r>
                  <a:endParaRPr lang="en-US" sz="1200" dirty="0">
                    <a:solidFill>
                      <a:srgbClr val="000000"/>
                    </a:solidFill>
                  </a:endParaRPr>
                </a:p>
              </p:txBody>
            </p:sp>
            <p:sp>
              <p:nvSpPr>
                <p:cNvPr id="39" name="TextBox 38"/>
                <p:cNvSpPr txBox="1"/>
                <p:nvPr/>
              </p:nvSpPr>
              <p:spPr>
                <a:xfrm>
                  <a:off x="6861327" y="6257415"/>
                  <a:ext cx="1430648" cy="461665"/>
                </a:xfrm>
                <a:prstGeom prst="rect">
                  <a:avLst/>
                </a:prstGeom>
                <a:noFill/>
              </p:spPr>
              <p:txBody>
                <a:bodyPr wrap="none" rtlCol="0">
                  <a:spAutoFit/>
                </a:bodyPr>
                <a:lstStyle/>
                <a:p>
                  <a:pPr algn="ctr"/>
                  <a:r>
                    <a:rPr lang="en-US" sz="1200" dirty="0" smtClean="0">
                      <a:solidFill>
                        <a:srgbClr val="000000"/>
                      </a:solidFill>
                    </a:rPr>
                    <a:t>Cortex-A5</a:t>
                  </a:r>
                  <a:r>
                    <a:rPr lang="hu-HU" sz="1200" dirty="0" smtClean="0">
                      <a:solidFill>
                        <a:srgbClr val="000000"/>
                      </a:solidFill>
                    </a:rPr>
                    <a:t>3/A57</a:t>
                  </a:r>
                  <a:endParaRPr lang="en-US" sz="1200" dirty="0">
                    <a:solidFill>
                      <a:srgbClr val="000000"/>
                    </a:solidFill>
                  </a:endParaRPr>
                </a:p>
                <a:p>
                  <a:pPr algn="ctr"/>
                  <a:r>
                    <a:rPr lang="en-US" sz="1200" dirty="0">
                      <a:solidFill>
                        <a:srgbClr val="000000"/>
                      </a:solidFill>
                    </a:rPr>
                    <a:t>(</a:t>
                  </a:r>
                  <a:r>
                    <a:rPr lang="en-US" sz="1200" dirty="0" smtClean="0">
                      <a:solidFill>
                        <a:srgbClr val="000000"/>
                      </a:solidFill>
                    </a:rPr>
                    <a:t>2012)</a:t>
                  </a:r>
                  <a:endParaRPr lang="en-US" sz="1200" dirty="0">
                    <a:solidFill>
                      <a:srgbClr val="000000"/>
                    </a:solidFill>
                  </a:endParaRPr>
                </a:p>
              </p:txBody>
            </p:sp>
            <p:sp>
              <p:nvSpPr>
                <p:cNvPr id="40" name="TextBox 39"/>
                <p:cNvSpPr txBox="1"/>
                <p:nvPr/>
              </p:nvSpPr>
              <p:spPr>
                <a:xfrm>
                  <a:off x="303430" y="6231758"/>
                  <a:ext cx="925253" cy="276999"/>
                </a:xfrm>
                <a:prstGeom prst="rect">
                  <a:avLst/>
                </a:prstGeom>
                <a:noFill/>
              </p:spPr>
              <p:txBody>
                <a:bodyPr wrap="none" rtlCol="0">
                  <a:spAutoFit/>
                </a:bodyPr>
                <a:lstStyle/>
                <a:p>
                  <a:r>
                    <a:rPr lang="en-US" sz="1200" dirty="0">
                      <a:solidFill>
                        <a:srgbClr val="000000"/>
                      </a:solidFill>
                    </a:rPr>
                    <a:t>Examples</a:t>
                  </a:r>
                </a:p>
              </p:txBody>
            </p:sp>
            <p:sp>
              <p:nvSpPr>
                <p:cNvPr id="41" name="Rounded Rectangle 40"/>
                <p:cNvSpPr/>
                <p:nvPr/>
              </p:nvSpPr>
              <p:spPr bwMode="auto">
                <a:xfrm>
                  <a:off x="2288832" y="2715761"/>
                  <a:ext cx="6380864" cy="15696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2" name="Rounded Rectangle 41"/>
                <p:cNvSpPr/>
                <p:nvPr/>
              </p:nvSpPr>
              <p:spPr bwMode="auto">
                <a:xfrm>
                  <a:off x="3728731" y="1787952"/>
                  <a:ext cx="4935025" cy="885956"/>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u-HU" sz="1400" b="0" i="0" u="none" strike="noStrike" cap="none" normalizeH="0" baseline="0" smtClean="0">
                    <a:ln>
                      <a:noFill/>
                    </a:ln>
                    <a:solidFill>
                      <a:schemeClr val="tx1"/>
                    </a:solidFill>
                    <a:effectLst/>
                    <a:latin typeface="Verdana" pitchFamily="34" charset="0"/>
                  </a:endParaRPr>
                </a:p>
              </p:txBody>
            </p:sp>
            <p:sp>
              <p:nvSpPr>
                <p:cNvPr id="43" name="Rounded Rectangle 42"/>
                <p:cNvSpPr/>
                <p:nvPr/>
              </p:nvSpPr>
              <p:spPr bwMode="auto">
                <a:xfrm>
                  <a:off x="2276745" y="4332349"/>
                  <a:ext cx="6376405" cy="82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4" name="TextBox 43"/>
                <p:cNvSpPr txBox="1"/>
                <p:nvPr/>
              </p:nvSpPr>
              <p:spPr>
                <a:xfrm>
                  <a:off x="2495117" y="1983310"/>
                  <a:ext cx="1059393" cy="461665"/>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a:solidFill>
                        <a:srgbClr val="FF0000"/>
                      </a:solidFill>
                    </a:rPr>
                    <a:t>s</a:t>
                  </a:r>
                  <a:r>
                    <a:rPr lang="hu-HU" sz="1200" dirty="0" smtClean="0">
                      <a:solidFill>
                        <a:srgbClr val="FF0000"/>
                      </a:solidFill>
                    </a:rPr>
                    <a:t>ecurity</a:t>
                  </a:r>
                  <a:endParaRPr lang="hu-HU" sz="1200" dirty="0">
                    <a:solidFill>
                      <a:srgbClr val="FF0000"/>
                    </a:solidFill>
                  </a:endParaRPr>
                </a:p>
              </p:txBody>
            </p:sp>
            <p:sp>
              <p:nvSpPr>
                <p:cNvPr id="46" name="Rounded Rectangle 45"/>
                <p:cNvSpPr/>
                <p:nvPr/>
              </p:nvSpPr>
              <p:spPr bwMode="auto">
                <a:xfrm>
                  <a:off x="1128905" y="5207623"/>
                  <a:ext cx="7517365" cy="468000"/>
                </a:xfrm>
                <a:prstGeom prst="roundRect">
                  <a:avLst/>
                </a:prstGeom>
                <a:noFill/>
                <a:ln w="28575" cap="flat" cmpd="sng" algn="ctr">
                  <a:solidFill>
                    <a:srgbClr val="FF0000"/>
                  </a:solidFill>
                  <a:prstDash val="dash"/>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0" i="0" u="none" strike="noStrike" cap="none" normalizeH="0" baseline="0" dirty="0" smtClean="0">
                      <a:ln>
                        <a:noFill/>
                      </a:ln>
                      <a:solidFill>
                        <a:schemeClr val="tx1"/>
                      </a:solidFill>
                      <a:effectLst/>
                      <a:latin typeface="Verdana" pitchFamily="34" charset="0"/>
                    </a:rPr>
                    <a:t> </a:t>
                  </a:r>
                </a:p>
              </p:txBody>
            </p:sp>
            <p:sp>
              <p:nvSpPr>
                <p:cNvPr id="47" name="TextBox 46"/>
                <p:cNvSpPr txBox="1"/>
                <p:nvPr/>
              </p:nvSpPr>
              <p:spPr>
                <a:xfrm>
                  <a:off x="64897" y="5208847"/>
                  <a:ext cx="932756" cy="461665"/>
                </a:xfrm>
                <a:prstGeom prst="rect">
                  <a:avLst/>
                </a:prstGeom>
                <a:noFill/>
              </p:spPr>
              <p:txBody>
                <a:bodyPr wrap="none" rtlCol="0">
                  <a:spAutoFit/>
                </a:bodyPr>
                <a:lstStyle/>
                <a:p>
                  <a:pPr algn="ctr"/>
                  <a:r>
                    <a:rPr lang="hu-HU" sz="1200" dirty="0" smtClean="0">
                      <a:solidFill>
                        <a:srgbClr val="FF0000"/>
                      </a:solidFill>
                    </a:rPr>
                    <a:t>To reduce</a:t>
                  </a:r>
                </a:p>
                <a:p>
                  <a:pPr algn="ctr"/>
                  <a:r>
                    <a:rPr lang="hu-HU" sz="1200" dirty="0">
                      <a:solidFill>
                        <a:srgbClr val="FF0000"/>
                      </a:solidFill>
                    </a:rPr>
                    <a:t>c</a:t>
                  </a:r>
                  <a:r>
                    <a:rPr lang="hu-HU" sz="1200" dirty="0" smtClean="0">
                      <a:solidFill>
                        <a:srgbClr val="FF0000"/>
                      </a:solidFill>
                    </a:rPr>
                    <a:t>ode size</a:t>
                  </a:r>
                  <a:endParaRPr lang="hu-HU" sz="1200" dirty="0">
                    <a:solidFill>
                      <a:srgbClr val="FF0000"/>
                    </a:solidFill>
                  </a:endParaRPr>
                </a:p>
              </p:txBody>
            </p:sp>
            <p:sp>
              <p:nvSpPr>
                <p:cNvPr id="48" name="Jobbra nyíl 30"/>
                <p:cNvSpPr/>
                <p:nvPr/>
              </p:nvSpPr>
              <p:spPr>
                <a:xfrm>
                  <a:off x="7155275" y="2381070"/>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49" name="Jobbra nyíl 30"/>
                <p:cNvSpPr/>
                <p:nvPr/>
              </p:nvSpPr>
              <p:spPr>
                <a:xfrm>
                  <a:off x="7587335" y="1937041"/>
                  <a:ext cx="432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1" name="Jobbra nyíl 30"/>
                <p:cNvSpPr/>
                <p:nvPr/>
              </p:nvSpPr>
              <p:spPr>
                <a:xfrm>
                  <a:off x="7150862" y="4450307"/>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2" name="Jobbra nyíl 30"/>
                <p:cNvSpPr/>
                <p:nvPr/>
              </p:nvSpPr>
              <p:spPr>
                <a:xfrm>
                  <a:off x="7153548" y="5357753"/>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3" name="Jobbra nyíl 30"/>
                <p:cNvSpPr/>
                <p:nvPr/>
              </p:nvSpPr>
              <p:spPr>
                <a:xfrm>
                  <a:off x="4977045" y="2382414"/>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4" name="Jobbra nyíl 30"/>
                <p:cNvSpPr/>
                <p:nvPr/>
              </p:nvSpPr>
              <p:spPr>
                <a:xfrm>
                  <a:off x="5657680" y="2382104"/>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5" name="Jobbra nyíl 30"/>
                <p:cNvSpPr/>
                <p:nvPr/>
              </p:nvSpPr>
              <p:spPr>
                <a:xfrm>
                  <a:off x="3629174" y="4015863"/>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6" name="Jobbra nyíl 30"/>
                <p:cNvSpPr/>
                <p:nvPr/>
              </p:nvSpPr>
              <p:spPr>
                <a:xfrm>
                  <a:off x="4405298" y="4019861"/>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7" name="Jobbra nyíl 30"/>
                <p:cNvSpPr/>
                <p:nvPr/>
              </p:nvSpPr>
              <p:spPr>
                <a:xfrm>
                  <a:off x="3620714" y="4470681"/>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8" name="Jobbra nyíl 30"/>
                <p:cNvSpPr/>
                <p:nvPr/>
              </p:nvSpPr>
              <p:spPr>
                <a:xfrm>
                  <a:off x="4396838" y="4474679"/>
                  <a:ext cx="720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59" name="Jobbra nyíl 30"/>
                <p:cNvSpPr/>
                <p:nvPr/>
              </p:nvSpPr>
              <p:spPr>
                <a:xfrm>
                  <a:off x="2321750" y="5357753"/>
                  <a:ext cx="73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0" name="Jobbra nyíl 30"/>
                <p:cNvSpPr/>
                <p:nvPr/>
              </p:nvSpPr>
              <p:spPr>
                <a:xfrm>
                  <a:off x="3078381" y="5358228"/>
                  <a:ext cx="75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1" name="Jobbra nyíl 30"/>
                <p:cNvSpPr/>
                <p:nvPr/>
              </p:nvSpPr>
              <p:spPr>
                <a:xfrm>
                  <a:off x="4953411" y="5352349"/>
                  <a:ext cx="109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2" name="Jobbra nyíl 30"/>
                <p:cNvSpPr/>
                <p:nvPr/>
              </p:nvSpPr>
              <p:spPr>
                <a:xfrm>
                  <a:off x="6072513" y="5361584"/>
                  <a:ext cx="104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3" name="Jobbra nyíl 30"/>
                <p:cNvSpPr/>
                <p:nvPr/>
              </p:nvSpPr>
              <p:spPr>
                <a:xfrm>
                  <a:off x="7155275" y="3219678"/>
                  <a:ext cx="864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4" name="Jobbra nyíl 30"/>
                <p:cNvSpPr/>
                <p:nvPr/>
              </p:nvSpPr>
              <p:spPr>
                <a:xfrm>
                  <a:off x="4977045" y="3221022"/>
                  <a:ext cx="648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5" name="Jobbra nyíl 30"/>
                <p:cNvSpPr/>
                <p:nvPr/>
              </p:nvSpPr>
              <p:spPr>
                <a:xfrm>
                  <a:off x="5657680" y="3220712"/>
                  <a:ext cx="147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sp>
              <p:nvSpPr>
                <p:cNvPr id="66" name="Lekerekített téglalap 36"/>
                <p:cNvSpPr/>
                <p:nvPr/>
              </p:nvSpPr>
              <p:spPr>
                <a:xfrm>
                  <a:off x="7632075" y="2734718"/>
                  <a:ext cx="1008000" cy="360000"/>
                </a:xfrm>
                <a:prstGeom prst="roundRect">
                  <a:avLst/>
                </a:prstGeom>
                <a:solidFill>
                  <a:srgbClr val="7474D2"/>
                </a:solidFill>
                <a:ln>
                  <a:solidFill>
                    <a:srgbClr val="6B6BC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SVE</a:t>
                  </a:r>
                  <a:r>
                    <a:rPr lang="hu-HU" sz="1050" baseline="30000" dirty="0" smtClean="0">
                      <a:solidFill>
                        <a:srgbClr val="000000"/>
                      </a:solidFill>
                      <a:ea typeface="Verdana" panose="020B0604030504040204" pitchFamily="34" charset="0"/>
                      <a:cs typeface="Verdana" panose="020B0604030504040204" pitchFamily="34" charset="0"/>
                    </a:rPr>
                    <a:t>4</a:t>
                  </a:r>
                  <a:endParaRPr lang="hu-HU" sz="1050" baseline="30000" dirty="0">
                    <a:solidFill>
                      <a:srgbClr val="000000"/>
                    </a:solidFill>
                    <a:ea typeface="Verdana" panose="020B0604030504040204" pitchFamily="34" charset="0"/>
                    <a:cs typeface="Verdana" panose="020B0604030504040204" pitchFamily="34" charset="0"/>
                  </a:endParaRPr>
                </a:p>
              </p:txBody>
            </p:sp>
          </p:grpSp>
          <p:sp>
            <p:nvSpPr>
              <p:cNvPr id="8" name="TextBox 7"/>
              <p:cNvSpPr txBox="1"/>
              <p:nvPr/>
            </p:nvSpPr>
            <p:spPr>
              <a:xfrm>
                <a:off x="1086662" y="3049007"/>
                <a:ext cx="1059393" cy="646331"/>
              </a:xfrm>
              <a:prstGeom prst="rect">
                <a:avLst/>
              </a:prstGeom>
              <a:noFill/>
            </p:spPr>
            <p:txBody>
              <a:bodyPr wrap="none" rtlCol="0">
                <a:spAutoFit/>
              </a:bodyPr>
              <a:lstStyle/>
              <a:p>
                <a:pPr algn="ctr"/>
                <a:r>
                  <a:rPr lang="hu-HU" sz="1200" dirty="0" smtClean="0">
                    <a:solidFill>
                      <a:srgbClr val="FF0000"/>
                    </a:solidFill>
                  </a:rPr>
                  <a:t>To enhance</a:t>
                </a:r>
              </a:p>
              <a:p>
                <a:pPr algn="ctr"/>
                <a:r>
                  <a:rPr lang="hu-HU" sz="1200" dirty="0" smtClean="0">
                    <a:solidFill>
                      <a:srgbClr val="FF0000"/>
                    </a:solidFill>
                  </a:rPr>
                  <a:t>compute</a:t>
                </a:r>
              </a:p>
              <a:p>
                <a:pPr algn="ctr"/>
                <a:r>
                  <a:rPr lang="hu-HU" sz="1200" dirty="0" smtClean="0">
                    <a:solidFill>
                      <a:srgbClr val="FF0000"/>
                    </a:solidFill>
                  </a:rPr>
                  <a:t>capabilities</a:t>
                </a:r>
                <a:endParaRPr lang="hu-HU" sz="1200" dirty="0">
                  <a:solidFill>
                    <a:srgbClr val="FF0000"/>
                  </a:solidFill>
                </a:endParaRPr>
              </a:p>
            </p:txBody>
          </p:sp>
          <p:sp>
            <p:nvSpPr>
              <p:cNvPr id="9" name="TextBox 8"/>
              <p:cNvSpPr txBox="1"/>
              <p:nvPr/>
            </p:nvSpPr>
            <p:spPr>
              <a:xfrm>
                <a:off x="6746799" y="1239869"/>
                <a:ext cx="750526" cy="253916"/>
              </a:xfrm>
              <a:prstGeom prst="rect">
                <a:avLst/>
              </a:prstGeom>
              <a:noFill/>
            </p:spPr>
            <p:txBody>
              <a:bodyPr wrap="none" rtlCol="0">
                <a:spAutoFit/>
              </a:bodyPr>
              <a:lstStyle/>
              <a:p>
                <a:r>
                  <a:rPr lang="hu-HU" sz="1050" dirty="0" smtClean="0"/>
                  <a:t>AArch32</a:t>
                </a:r>
                <a:endParaRPr lang="en-US" sz="1050" dirty="0"/>
              </a:p>
            </p:txBody>
          </p:sp>
          <p:sp>
            <p:nvSpPr>
              <p:cNvPr id="10" name="TextBox 9"/>
              <p:cNvSpPr txBox="1"/>
              <p:nvPr/>
            </p:nvSpPr>
            <p:spPr>
              <a:xfrm>
                <a:off x="7691904" y="1248807"/>
                <a:ext cx="750526" cy="253916"/>
              </a:xfrm>
              <a:prstGeom prst="rect">
                <a:avLst/>
              </a:prstGeom>
              <a:noFill/>
            </p:spPr>
            <p:txBody>
              <a:bodyPr wrap="none" rtlCol="0">
                <a:spAutoFit/>
              </a:bodyPr>
              <a:lstStyle/>
              <a:p>
                <a:r>
                  <a:rPr lang="hu-HU" sz="1050" dirty="0" smtClean="0"/>
                  <a:t>AArch64</a:t>
                </a:r>
                <a:endParaRPr lang="en-US" sz="1050" dirty="0"/>
              </a:p>
            </p:txBody>
          </p:sp>
          <p:cxnSp>
            <p:nvCxnSpPr>
              <p:cNvPr id="11" name="Straight Connector 10"/>
              <p:cNvCxnSpPr/>
              <p:nvPr/>
            </p:nvCxnSpPr>
            <p:spPr bwMode="auto">
              <a:xfrm>
                <a:off x="7571170" y="1138843"/>
                <a:ext cx="48379" cy="439200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p:cNvSpPr txBox="1"/>
            <p:nvPr/>
          </p:nvSpPr>
          <p:spPr>
            <a:xfrm>
              <a:off x="296863" y="6551527"/>
              <a:ext cx="3947812" cy="292388"/>
            </a:xfrm>
            <a:prstGeom prst="rect">
              <a:avLst/>
            </a:prstGeom>
            <a:noFill/>
          </p:spPr>
          <p:txBody>
            <a:bodyPr wrap="none" rtlCol="0">
              <a:spAutoFit/>
            </a:bodyPr>
            <a:lstStyle/>
            <a:p>
              <a:pPr lvl="0"/>
              <a:r>
                <a:rPr lang="hu-HU" sz="1300" dirty="0">
                  <a:solidFill>
                    <a:srgbClr val="000000"/>
                  </a:solidFill>
                </a:rPr>
                <a:t>Remarks: See on the slide 2.1 Overview (5</a:t>
              </a:r>
              <a:r>
                <a:rPr lang="hu-HU" sz="1300" dirty="0" smtClean="0">
                  <a:solidFill>
                    <a:srgbClr val="000000"/>
                  </a:solidFill>
                </a:rPr>
                <a:t>).</a:t>
              </a:r>
              <a:endParaRPr lang="en-US" dirty="0"/>
            </a:p>
          </p:txBody>
        </p:sp>
      </p:grpSp>
      <p:sp>
        <p:nvSpPr>
          <p:cNvPr id="68" name="TextBox 67"/>
          <p:cNvSpPr txBox="1"/>
          <p:nvPr/>
        </p:nvSpPr>
        <p:spPr>
          <a:xfrm>
            <a:off x="73409" y="506118"/>
            <a:ext cx="9165701" cy="646331"/>
          </a:xfrm>
          <a:prstGeom prst="rect">
            <a:avLst/>
          </a:prstGeom>
          <a:noFill/>
        </p:spPr>
        <p:txBody>
          <a:bodyPr wrap="square" rtlCol="0">
            <a:spAutoFit/>
          </a:bodyPr>
          <a:lstStyle/>
          <a:p>
            <a:r>
              <a:rPr lang="hu-HU" dirty="0">
                <a:solidFill>
                  <a:schemeClr val="accent6"/>
                </a:solidFill>
              </a:rPr>
              <a:t>ISA extensions </a:t>
            </a:r>
            <a:r>
              <a:rPr lang="hu-HU" dirty="0" smtClean="0">
                <a:solidFill>
                  <a:schemeClr val="accent6"/>
                </a:solidFill>
              </a:rPr>
              <a:t>introduced to speed up the execution of bytecodes</a:t>
            </a:r>
          </a:p>
          <a:p>
            <a:r>
              <a:rPr lang="hu-HU" dirty="0">
                <a:solidFill>
                  <a:schemeClr val="accent6"/>
                </a:solidFill>
              </a:rPr>
              <a:t> </a:t>
            </a:r>
            <a:r>
              <a:rPr lang="hu-HU" dirty="0" smtClean="0">
                <a:solidFill>
                  <a:schemeClr val="accent6"/>
                </a:solidFill>
              </a:rPr>
              <a:t>  </a:t>
            </a:r>
            <a:r>
              <a:rPr lang="hu-HU" dirty="0" smtClean="0">
                <a:solidFill>
                  <a:srgbClr val="333399"/>
                </a:solidFill>
              </a:rPr>
              <a:t>Overview (2) </a:t>
            </a:r>
            <a:r>
              <a:rPr lang="hu-HU" dirty="0" smtClean="0"/>
              <a:t>(Based on [64])</a:t>
            </a:r>
            <a:endParaRPr lang="en-US" dirty="0"/>
          </a:p>
        </p:txBody>
      </p:sp>
      <p:sp>
        <p:nvSpPr>
          <p:cNvPr id="69" name="Rounded Rectangle 68"/>
          <p:cNvSpPr/>
          <p:nvPr/>
        </p:nvSpPr>
        <p:spPr bwMode="auto">
          <a:xfrm>
            <a:off x="875791" y="4133791"/>
            <a:ext cx="1332000" cy="684000"/>
          </a:xfrm>
          <a:prstGeom prst="roundRect">
            <a:avLst/>
          </a:prstGeom>
          <a:solidFill>
            <a:srgbClr val="FFFF00"/>
          </a:solidFill>
          <a:ln w="9525" cap="flat" cmpd="sng" algn="ctr">
            <a:noFill/>
            <a:prstDash val="solid"/>
            <a:round/>
            <a:headEnd type="none" w="med" len="med"/>
            <a:tailEnd type="triangl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0" name="TextBox 69"/>
          <p:cNvSpPr txBox="1"/>
          <p:nvPr/>
        </p:nvSpPr>
        <p:spPr>
          <a:xfrm>
            <a:off x="781994" y="4130281"/>
            <a:ext cx="1520151" cy="116248"/>
          </a:xfrm>
          <a:prstGeom prst="rect">
            <a:avLst/>
          </a:prstGeom>
          <a:noFill/>
        </p:spPr>
        <p:txBody>
          <a:bodyPr wrap="square" rtlCol="0">
            <a:spAutoFit/>
          </a:bodyPr>
          <a:lstStyle/>
          <a:p>
            <a:pPr algn="ctr"/>
            <a:r>
              <a:rPr lang="hu-HU" sz="1200" dirty="0" smtClean="0">
                <a:solidFill>
                  <a:srgbClr val="FF0000"/>
                </a:solidFill>
              </a:rPr>
              <a:t>To speed up</a:t>
            </a:r>
          </a:p>
          <a:p>
            <a:pPr algn="ctr"/>
            <a:r>
              <a:rPr lang="hu-HU" sz="1200" dirty="0" smtClean="0">
                <a:solidFill>
                  <a:srgbClr val="FF0000"/>
                </a:solidFill>
              </a:rPr>
              <a:t>the execution</a:t>
            </a:r>
          </a:p>
          <a:p>
            <a:pPr algn="ctr"/>
            <a:r>
              <a:rPr lang="hu-HU" sz="1200" dirty="0" smtClean="0">
                <a:solidFill>
                  <a:srgbClr val="FF0000"/>
                </a:solidFill>
              </a:rPr>
              <a:t> of bytecodes</a:t>
            </a:r>
            <a:endParaRPr lang="hu-HU" sz="1200" dirty="0">
              <a:solidFill>
                <a:srgbClr val="FF0000"/>
              </a:solidFill>
            </a:endParaRPr>
          </a:p>
        </p:txBody>
      </p:sp>
      <p:grpSp>
        <p:nvGrpSpPr>
          <p:cNvPr id="71" name="Group 70"/>
          <p:cNvGrpSpPr/>
          <p:nvPr/>
        </p:nvGrpSpPr>
        <p:grpSpPr>
          <a:xfrm>
            <a:off x="6291215" y="3293985"/>
            <a:ext cx="2358120" cy="360000"/>
            <a:chOff x="6291215" y="3293985"/>
            <a:chExt cx="2358120" cy="360000"/>
          </a:xfrm>
        </p:grpSpPr>
        <p:sp>
          <p:nvSpPr>
            <p:cNvPr id="72" name="Lekerekített téglalap 18"/>
            <p:cNvSpPr/>
            <p:nvPr/>
          </p:nvSpPr>
          <p:spPr>
            <a:xfrm>
              <a:off x="652999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a:t>
              </a:r>
              <a:r>
                <a:rPr lang="en-US" sz="1050" dirty="0" smtClean="0">
                  <a:solidFill>
                    <a:srgbClr val="000000"/>
                  </a:solidFill>
                  <a:ea typeface="Verdana" panose="020B0604030504040204" pitchFamily="34" charset="0"/>
                  <a:cs typeface="Verdana" panose="020B0604030504040204" pitchFamily="34" charset="0"/>
                </a:rPr>
                <a:t>Adv.</a:t>
              </a:r>
              <a:r>
                <a:rPr lang="hu-HU" sz="1050" dirty="0" smtClean="0">
                  <a:solidFill>
                    <a:srgbClr val="000000"/>
                  </a:solidFill>
                  <a:ea typeface="Verdana" panose="020B0604030504040204" pitchFamily="34" charset="0"/>
                  <a:cs typeface="Verdana" panose="020B0604030504040204" pitchFamily="34" charset="0"/>
                </a:rPr>
                <a:t> SIMD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3" name="Lekerekített téglalap 18"/>
            <p:cNvSpPr/>
            <p:nvPr/>
          </p:nvSpPr>
          <p:spPr>
            <a:xfrm>
              <a:off x="7587335" y="3293985"/>
              <a:ext cx="1062000" cy="36000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050" dirty="0" smtClean="0">
                  <a:solidFill>
                    <a:srgbClr val="000000"/>
                  </a:solidFill>
                  <a:ea typeface="Verdana" panose="020B0604030504040204" pitchFamily="34" charset="0"/>
                  <a:cs typeface="Verdana" panose="020B0604030504040204" pitchFamily="34" charset="0"/>
                </a:rPr>
                <a:t> SIMD</a:t>
              </a:r>
            </a:p>
            <a:p>
              <a:pPr algn="ctr"/>
              <a:r>
                <a:rPr lang="hu-HU" sz="1050" dirty="0" smtClean="0">
                  <a:solidFill>
                    <a:srgbClr val="000000"/>
                  </a:solidFill>
                  <a:ea typeface="Verdana" panose="020B0604030504040204" pitchFamily="34" charset="0"/>
                  <a:cs typeface="Verdana" panose="020B0604030504040204" pitchFamily="34" charset="0"/>
                </a:rPr>
                <a:t> and FP</a:t>
              </a:r>
              <a:endParaRPr lang="hu-HU" sz="1050" baseline="30000" dirty="0" smtClean="0">
                <a:solidFill>
                  <a:srgbClr val="000000"/>
                </a:solidFill>
                <a:ea typeface="Verdana" panose="020B0604030504040204" pitchFamily="34" charset="0"/>
                <a:cs typeface="Verdana" panose="020B0604030504040204" pitchFamily="34" charset="0"/>
              </a:endParaRPr>
            </a:p>
          </p:txBody>
        </p:sp>
        <p:sp>
          <p:nvSpPr>
            <p:cNvPr id="74" name="Jobbra nyíl 30"/>
            <p:cNvSpPr/>
            <p:nvPr/>
          </p:nvSpPr>
          <p:spPr>
            <a:xfrm>
              <a:off x="6291215" y="3401943"/>
              <a:ext cx="216000" cy="144000"/>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rgbClr val="FFFFFF"/>
                </a:solidFill>
              </a:endParaRPr>
            </a:p>
          </p:txBody>
        </p:sp>
      </p:grpSp>
    </p:spTree>
    <p:extLst>
      <p:ext uri="{BB962C8B-B14F-4D97-AF65-F5344CB8AC3E}">
        <p14:creationId xmlns:p14="http://schemas.microsoft.com/office/powerpoint/2010/main" val="12206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txDef>
      <a:spPr>
        <a:noFill/>
      </a:spPr>
      <a:bodyPr wrap="square" rtlCol="0">
        <a:spAutoFit/>
      </a:bodyPr>
      <a:lstStyle>
        <a:defPPr>
          <a:defRPr sz="1400" dirty="0" smtClean="0"/>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Level">
  <a:themeElements>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5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5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5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5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5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5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5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spDef>
    <a:lnDef>
      <a:spPr bwMode="auto">
        <a:xfrm>
          <a:off x="0" y="0"/>
          <a:ext cx="1" cy="1"/>
        </a:xfrm>
        <a:custGeom>
          <a:avLst/>
          <a:gdLst/>
          <a:ahLst/>
          <a:cxnLst/>
          <a:rect l="0" t="0" r="0" b="0"/>
          <a:pathLst/>
        </a:custGeom>
        <a:noFill/>
        <a:ln w="158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Verdana" pitchFamily="34" charset="0"/>
            <a:cs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154400</TotalTime>
  <Words>25851</Words>
  <Application>Microsoft Office PowerPoint</Application>
  <PresentationFormat>Diavetítés a képernyőre (4:3 oldalarány)</PresentationFormat>
  <Paragraphs>5196</Paragraphs>
  <Slides>340</Slides>
  <Notes>52</Notes>
  <HiddenSlides>0</HiddenSlides>
  <MMClips>0</MMClips>
  <ScaleCrop>false</ScaleCrop>
  <HeadingPairs>
    <vt:vector size="6" baseType="variant">
      <vt:variant>
        <vt:lpstr>Használt betűtípusok</vt:lpstr>
      </vt:variant>
      <vt:variant>
        <vt:i4>6</vt:i4>
      </vt:variant>
      <vt:variant>
        <vt:lpstr>Téma</vt:lpstr>
      </vt:variant>
      <vt:variant>
        <vt:i4>6</vt:i4>
      </vt:variant>
      <vt:variant>
        <vt:lpstr>Diacímek</vt:lpstr>
      </vt:variant>
      <vt:variant>
        <vt:i4>340</vt:i4>
      </vt:variant>
    </vt:vector>
  </HeadingPairs>
  <TitlesOfParts>
    <vt:vector size="352" baseType="lpstr">
      <vt:lpstr>Arial</vt:lpstr>
      <vt:lpstr>Calibri</vt:lpstr>
      <vt:lpstr>Garamond</vt:lpstr>
      <vt:lpstr>Times New Roman</vt:lpstr>
      <vt:lpstr>Verdana</vt:lpstr>
      <vt:lpstr>Wingdings</vt:lpstr>
      <vt:lpstr>1_Default Design</vt:lpstr>
      <vt:lpstr>3_Default Design</vt:lpstr>
      <vt:lpstr>5_Default Design</vt:lpstr>
      <vt:lpstr>2_Level</vt:lpstr>
      <vt:lpstr>5_Level</vt:lpstr>
      <vt:lpstr>2_Default Design</vt:lpstr>
      <vt:lpstr>PowerPoint-bemutató</vt:lpstr>
      <vt:lpstr>PowerPoint-bemutató</vt:lpstr>
      <vt:lpstr>ARM’s processor lines</vt:lpstr>
      <vt:lpstr>PowerPoint-bemutató</vt:lpstr>
      <vt:lpstr>1. Evolution of ARM (1)</vt:lpstr>
      <vt:lpstr>1. Evolution of ARM (2)</vt:lpstr>
      <vt:lpstr>1. Evolution of ARM (3)</vt:lpstr>
      <vt:lpstr>1. Evolution of ARM (4)</vt:lpstr>
      <vt:lpstr>1. Evolution of ARM (5)</vt:lpstr>
      <vt:lpstr>1. Evolution of ARM (6)</vt:lpstr>
      <vt:lpstr>1. Evolution of ARM (7)</vt:lpstr>
      <vt:lpstr>1. Evolution of ARM (8)</vt:lpstr>
      <vt:lpstr>1. Evolution of ARM (9)</vt:lpstr>
      <vt:lpstr>1. Evolution of ARM (10)</vt:lpstr>
      <vt:lpstr>1. Evolution of ARM (11)</vt:lpstr>
      <vt:lpstr>1. Evolution of ARM (12)</vt:lpstr>
      <vt:lpstr>1. Evolution of ARM (13)</vt:lpstr>
      <vt:lpstr>1. Evolution of ARM (14)</vt:lpstr>
      <vt:lpstr>PowerPoint-bemutató</vt:lpstr>
      <vt:lpstr>PowerPoint-bemutató</vt:lpstr>
      <vt:lpstr>2.1 Overview (1)</vt:lpstr>
      <vt:lpstr>2.1 Overview (2)</vt:lpstr>
      <vt:lpstr>2.1 Overview (3)</vt:lpstr>
      <vt:lpstr>2.1 Overview (4)</vt:lpstr>
      <vt:lpstr>2.1 Overview (5)</vt:lpstr>
      <vt:lpstr>2.1 Overview (6)</vt:lpstr>
      <vt:lpstr>PowerPoint-bemutató</vt:lpstr>
      <vt:lpstr>PowerPoint-bemutató</vt:lpstr>
      <vt:lpstr>2.2.1 Overview (1)</vt:lpstr>
      <vt:lpstr>2.2.1 Overview (2)</vt:lpstr>
      <vt:lpstr>2.2.1 Overview (3)</vt:lpstr>
      <vt:lpstr>2.2.1 Overview (4)</vt:lpstr>
      <vt:lpstr>2.2.1 Overview (5)</vt:lpstr>
      <vt:lpstr>2.2.1 Overview (6)</vt:lpstr>
      <vt:lpstr>2.2.1 Overview (7)</vt:lpstr>
      <vt:lpstr>2.2.1 Overview (8)</vt:lpstr>
      <vt:lpstr>2.2.1 Overview (8b)</vt:lpstr>
      <vt:lpstr>2.2.1 Overview (9)</vt:lpstr>
      <vt:lpstr>2.2.1 Overview (10)</vt:lpstr>
      <vt:lpstr>2.2.1 Overview (11)</vt:lpstr>
      <vt:lpstr>2.2.1 Overview (11b)</vt:lpstr>
      <vt:lpstr>2.2.1 Overview (12)</vt:lpstr>
      <vt:lpstr>2.2.1 Overview (11b)</vt:lpstr>
      <vt:lpstr>2.2.1 Overview (11b)</vt:lpstr>
      <vt:lpstr>2.2.1 Overview (13)</vt:lpstr>
      <vt:lpstr>2.2.1 Overview (11b)</vt:lpstr>
      <vt:lpstr>2.2.1 Overview (14)</vt:lpstr>
      <vt:lpstr>2.2.1 Overview (15)</vt:lpstr>
      <vt:lpstr>2.2.1 Overview (16)</vt:lpstr>
      <vt:lpstr>2.2.1 Overview (17)</vt:lpstr>
      <vt:lpstr>2.2.1 Overview (18)</vt:lpstr>
      <vt:lpstr>PowerPoint-bemutató</vt:lpstr>
      <vt:lpstr>2.2.2 The GPR register set based SIMD extension (1)</vt:lpstr>
      <vt:lpstr>2.2.2 The GPR register set based SIMD extension (2)</vt:lpstr>
      <vt:lpstr>2.2.2 The GPR register set based SIMD extension (3)</vt:lpstr>
      <vt:lpstr>2.2.2 The GPR register set based SIMD extension (4)</vt:lpstr>
      <vt:lpstr>2.2.2 The GPR register set based SIMD extension (4b)</vt:lpstr>
      <vt:lpstr>2.2.2 The GPR register set based SIMD extension (5)</vt:lpstr>
      <vt:lpstr>PowerPoint-bemutató</vt:lpstr>
      <vt:lpstr>  2.2.3.1 Secondary reg. set based FP and SIMD extensions - Overview (1)</vt:lpstr>
      <vt:lpstr>2.2.3.1 Secondary reg. set based FP and SIMD extensions - Overview (2)</vt:lpstr>
      <vt:lpstr>2.2.3.1 Secondary reg. set based FP and SIMD extensions - Overview (3)</vt:lpstr>
      <vt:lpstr>2.2.3.1 Secondary reg. set based FP and SIMD extensions - Overview (4)</vt:lpstr>
      <vt:lpstr>2.2.3.2 The VFPv1/v2 extensions (1)</vt:lpstr>
      <vt:lpstr>2.2.3.2 The VFPv1/v2 extensions (2)</vt:lpstr>
      <vt:lpstr>2.2.3.2 The VFPv1/v2 extensions (3)</vt:lpstr>
      <vt:lpstr>2.2.3.2 The VFPv1/v2 extensions (4)</vt:lpstr>
      <vt:lpstr>2.2.3.3 The VFPv3/v4 extensions (1)</vt:lpstr>
      <vt:lpstr>2.2.3.3 The VFPv3/v4 extensions (2)</vt:lpstr>
      <vt:lpstr>2.2.3.3 The VFPv3/v4 extensions (3)</vt:lpstr>
      <vt:lpstr>2.2.3.3 The VFPv3/v4 extensions (4)</vt:lpstr>
      <vt:lpstr>2.2.3.4 Advanced SIMD (NEON) extension (1)</vt:lpstr>
      <vt:lpstr>2.2.3.4 Advanced SIMD (NEON) extension (2)</vt:lpstr>
      <vt:lpstr>2.2.3.4 Advanced SIMD (NEON) extension (3)</vt:lpstr>
      <vt:lpstr>2.2.3.4 Advanced SIMD (NEON) extension (4)</vt:lpstr>
      <vt:lpstr>2.2.3.4 Advanced SIMD (NEON) extension (5)</vt:lpstr>
      <vt:lpstr>2.2.3.5 The SIMD and FP extension of the ARMv8 ISA in AArch64 mode  (1)</vt:lpstr>
      <vt:lpstr>2.2.3.5 The SIMD and FP extension of the ARMv8 ISA in AArch64 mode  (2)</vt:lpstr>
      <vt:lpstr>2.2.3.5 The SIMD and FP extension of the ARMv8 ISA in AArch64 mode  (3)</vt:lpstr>
      <vt:lpstr>2.2.3.5 The SIMD and FP extension of the ARMv8 ISA in AArch64 mode  (4)</vt:lpstr>
      <vt:lpstr>PowerPoint-bemutató</vt:lpstr>
      <vt:lpstr>2.2.4 The SVE register set based SVE extension (1)</vt:lpstr>
      <vt:lpstr>2.2.4 The SVE register set based SVE extension (2)</vt:lpstr>
      <vt:lpstr>2.2.4 The SVE register set based SVE extension (3)</vt:lpstr>
      <vt:lpstr>2.2.4 The SVE register set based SVE extension (4)</vt:lpstr>
      <vt:lpstr>2.2.4 The SVE register set based SVE extension (5)</vt:lpstr>
      <vt:lpstr>2.2.4 The SVE register set based SVE extension (6)</vt:lpstr>
      <vt:lpstr>2.2.4 The SVE register set based SVE extension (7)</vt:lpstr>
      <vt:lpstr>2.2.4 The SVE register set based SVE extension (8)</vt:lpstr>
      <vt:lpstr>PowerPoint-bemutató</vt:lpstr>
      <vt:lpstr>2.3.1 ISA extensions introduced to reduce code size - Overview (1)</vt:lpstr>
      <vt:lpstr>2.3.1 ISA extensions introduced to reduce code size - Overview (2)</vt:lpstr>
      <vt:lpstr>2.3.1 ISA extensions introduced to reduce code size - Overview (3)</vt:lpstr>
      <vt:lpstr>2.3.2 The Thumb instruction set (1)</vt:lpstr>
      <vt:lpstr>2.3.2 The Thumb instruction set (2)</vt:lpstr>
      <vt:lpstr>2.3.3 The Thumb-2 instruction set (1)</vt:lpstr>
      <vt:lpstr>PowerPoint-bemutató</vt:lpstr>
      <vt:lpstr>2.4.1 ISA extensions to speed up the execution of bytecodes - Overview (1)           </vt:lpstr>
      <vt:lpstr>2.4.1 ISA extensions to speed up the execution of bytecodes - Overview (2) </vt:lpstr>
      <vt:lpstr>2.4.1 ISA extensions to speed up the execution of bytecodes - Overview (3) </vt:lpstr>
      <vt:lpstr>2.4.2 Jazelle (Jazelle DBX) (1)</vt:lpstr>
      <vt:lpstr>2.4.2 Jazelle (Jazelle DBX) (2)</vt:lpstr>
      <vt:lpstr>2.4.2 Jazelle (Jazelle DBX) (3)</vt:lpstr>
      <vt:lpstr>2.4.2 Jazelle (Jazelle DBX) (4)</vt:lpstr>
      <vt:lpstr>2.4.2 Jazelle (Jazelle DBX) (5)</vt:lpstr>
      <vt:lpstr>2.4.2 Jazelle (Jazelle DBX) (6)</vt:lpstr>
      <vt:lpstr>2.4.2 Jazelle (Jazelle DBX) (7)</vt:lpstr>
      <vt:lpstr>2.4.2 Jazelle (Jazelle DBX) (8)</vt:lpstr>
      <vt:lpstr>2.4.2 Jazelle (Jazelle DBX) (9)</vt:lpstr>
      <vt:lpstr>2.4.2 Jazelle (Jazelle DBX) (10)</vt:lpstr>
      <vt:lpstr>2.4.2 Jazelle (Jazelle DBX) (11)</vt:lpstr>
      <vt:lpstr>2.4.2 Jazelle (Jazelle DBX) (12)</vt:lpstr>
      <vt:lpstr>2.4.2 Jazelle (Jazelle DBX) (13)</vt:lpstr>
      <vt:lpstr>2.4.2 Jazelle (Jazelle DBX) (14)</vt:lpstr>
      <vt:lpstr>2.4.2 Jazelle (Jazelle DBX) (15)</vt:lpstr>
      <vt:lpstr>2.4.2 Jazelle (Jazelle DBX) (16)</vt:lpstr>
      <vt:lpstr>2.4.3 Jazelle RCT (Runtime Compilation Target) (1)</vt:lpstr>
      <vt:lpstr>2.4.3 Jazelle RCT (Runtime Compilation Target) (2)</vt:lpstr>
      <vt:lpstr>2.4.3 Jazelle RCT (Runtime Compilation Target) (3)</vt:lpstr>
      <vt:lpstr>2.4.3 Jazelle RCT (Runtime Compilation Target) (4)</vt:lpstr>
      <vt:lpstr>2.4.3 Jazelle RCT (Runtime Compilation Target) (5)</vt:lpstr>
      <vt:lpstr>2.4.4 Trivial implementation of Jazelle (1)</vt:lpstr>
      <vt:lpstr>2.4.4 Trivial implementation of Jazelle (2)</vt:lpstr>
      <vt:lpstr>PowerPoint-bemutató</vt:lpstr>
      <vt:lpstr>2.5.1 ISA extensions introduced to enhance security - Overview (1)</vt:lpstr>
      <vt:lpstr>2.5.1 ISA extensions introduced to enhance security - Overview (2)</vt:lpstr>
      <vt:lpstr>2.5.1 ISA extensions introduced to enhance security - Overview (3)</vt:lpstr>
      <vt:lpstr>2.5.2 The TrustZone extension (1)</vt:lpstr>
      <vt:lpstr>2.5.3 The Cryptography extension (1)</vt:lpstr>
      <vt:lpstr>PowerPoint-bemutató</vt:lpstr>
      <vt:lpstr>PowerPoint-bemutató</vt:lpstr>
      <vt:lpstr>3.1 Overview of ARM’s processor series (1)</vt:lpstr>
      <vt:lpstr>PowerPoint-bemutató</vt:lpstr>
      <vt:lpstr>3.2 Processors implementing the ARM v1 - ARM v2 ISA (1)</vt:lpstr>
      <vt:lpstr>3.2 Processors implementing the ARM v1 - ARM v2 ISA (2)</vt:lpstr>
      <vt:lpstr>PowerPoint-bemutató</vt:lpstr>
      <vt:lpstr>3.3 Processors implementing the ARM v3 - ARM v6 ISA (1)</vt:lpstr>
      <vt:lpstr>3.3 Processors implementing the ARM v3 - ARM v6 ISA (2)</vt:lpstr>
      <vt:lpstr>3.3 Processors implementing the ARM v3 - ARM v6 ISA (3)</vt:lpstr>
      <vt:lpstr>3.3 Processors implementing the ARM v3 - ARM v6 ISA (4)</vt:lpstr>
      <vt:lpstr>3.3 Processors implementing the ARM v3 - ARM v6 ISA (5)</vt:lpstr>
      <vt:lpstr>3.3 Processors implementing the ARM v3 - ARM v6 ISA (6)</vt:lpstr>
      <vt:lpstr>3.3 Processors implementing the ARM v3 - ARM v6 ISA (7)</vt:lpstr>
      <vt:lpstr>3.3 Processors implementing the ARM v3 - ARM v6 ISA (8)</vt:lpstr>
      <vt:lpstr>PowerPoint-bemutató</vt:lpstr>
      <vt:lpstr>3.4 Processors implementing the ARM v7 - ARM v8 ISA (1)</vt:lpstr>
      <vt:lpstr>3.4 Processors implementing the ARM v7 - ARM v8 ISA (2)</vt:lpstr>
      <vt:lpstr>3.4 Processors implementing the ARM v7 - ARM v8 ISA (3)</vt:lpstr>
      <vt:lpstr>3.4 Processors implementing the ARM v7 - ARM v8 ISA (4)</vt:lpstr>
      <vt:lpstr>3.4 Processors implementing the ARM v7 - ARM v8 ISA (5)</vt:lpstr>
      <vt:lpstr>3.4 Processors implementing the ARM v7 - ARM v8 ISA (5b)</vt:lpstr>
      <vt:lpstr>3.4 Processors implementing the ARM v7 - ARM v8 ISA (6)</vt:lpstr>
      <vt:lpstr>PowerPoint-bemutató</vt:lpstr>
      <vt:lpstr>4. Evolution of the Cortex-A series ARMv7/v8.0 ISA-based models (1)</vt:lpstr>
      <vt:lpstr>4. Evolution of the Cortex-A series ARMv7/v8.0 ISA-based models (2)</vt:lpstr>
      <vt:lpstr>4. Evolution of the Cortex-A series ARMv7/v8.0 ISA-based models (3)</vt:lpstr>
      <vt:lpstr>4. Evolution of the Cortex-A series ARMv7/v8.0 ISA-based models (4)</vt:lpstr>
      <vt:lpstr>PowerPoint-bemutató</vt:lpstr>
      <vt:lpstr>4. Evolution of the Cortex-A series ARMv7/v8.0 ISA-based models (5)</vt:lpstr>
      <vt:lpstr>4. Evolution of the Cortex-A series ARMv7/v8.0 ISA-based models (6)</vt:lpstr>
      <vt:lpstr>4. Evolution of the Cortex-A series ARMv7/v8.0 ISA-based models (6b)</vt:lpstr>
      <vt:lpstr>4. Evolution of the Cortex-A series ARMv7/v8.0 ISA-based models (7)</vt:lpstr>
      <vt:lpstr>4. Evolution of the Cortex-A series ARMv7/v8.0 ISA-based models (8)</vt:lpstr>
      <vt:lpstr>4. Evolution of the Cortex-A series ARMv7/v8.0 ISA-based models (9)</vt:lpstr>
      <vt:lpstr>4. Evolution of the Cortex-A series ARMv7/v8.0 ISA-based models (10)</vt:lpstr>
      <vt:lpstr>4. Evolution of the Cortex-A series ARMv7/v8.0 ISA-based models (11)</vt:lpstr>
      <vt:lpstr>4. Evolution of the Cortex-A series ARMv7/v8.0 ISA-based models (12)</vt:lpstr>
      <vt:lpstr>4. Evolution of the Cortex-A series ARMv7/v8.0 ISA-based models (13)</vt:lpstr>
      <vt:lpstr>4. Evolution of the Cortex-A series ARMv7/v8.0 ISA-based models (14)</vt:lpstr>
      <vt:lpstr>4. Evolution of the Cortex-A series ARMv7/v8.0 ISA-based models (15)</vt:lpstr>
      <vt:lpstr>4. Evolution of the Cortex-A series ARMv7/v8.0 ISA-based models (16)</vt:lpstr>
      <vt:lpstr>4. Evolution of the Cortex-A series ARMv7/v8.0 ISA-based models (17)</vt:lpstr>
      <vt:lpstr>4. Evolution of the Cortex-A series ARMv7/v8.0 ISA-based models (17b)</vt:lpstr>
      <vt:lpstr>PowerPoint-bemutató</vt:lpstr>
      <vt:lpstr>PowerPoint-bemutató</vt:lpstr>
      <vt:lpstr>PowerPoint-bemutató</vt:lpstr>
      <vt:lpstr>4. Evolution of the Cortex-A series ARMv7/v8.0 ISA-based models (20)</vt:lpstr>
      <vt:lpstr>4. Evolution of the Cortex-A series ARMv7/v8.0 ISA-based models (21)</vt:lpstr>
      <vt:lpstr>4. Evolution of the Cortex-A series ARMv7/v8.0 ISA-based models (22)</vt:lpstr>
      <vt:lpstr>4. Evolution of the Cortex-A series ARMv7/v8.0 ISA-based models (23)</vt:lpstr>
      <vt:lpstr>4. Evolution of the Cortex-A series ARMv7/v8.0 ISA-based models (24)</vt:lpstr>
      <vt:lpstr>4. Evolution of the Cortex-A series ARMv7/v8.0 ISA-based models (25)</vt:lpstr>
      <vt:lpstr>4. Evolution of the Cortex-A series ARMv7/v8.0 ISA-based models (26)</vt:lpstr>
      <vt:lpstr>4. Evolution of the Cortex-A series ARMv7/v8.0 ISA-based models (27)</vt:lpstr>
      <vt:lpstr>4. Evolution of the Cortex-A series ARMv7/v8.0 ISA-based models (28)</vt:lpstr>
      <vt:lpstr>4. Evolution of the Cortex-A series ARMv7/v8.0 ISA-based models (29)</vt:lpstr>
      <vt:lpstr>PowerPoint-bemutató</vt:lpstr>
      <vt:lpstr>PowerPoint-bemutató</vt:lpstr>
      <vt:lpstr>5.1 Overview of the Cortex-a models based on the ARMv8.0 ISA (1)</vt:lpstr>
      <vt:lpstr>5.1 Overview of the Cortex-a models based on the ARMv8.0 ISA (2)</vt:lpstr>
      <vt:lpstr>5.1 Overview of the Cortex-a models based on the ARMv8.0 ISA (3)</vt:lpstr>
      <vt:lpstr>PowerPoint-bemutató</vt:lpstr>
      <vt:lpstr>PowerPoint-bemutató</vt:lpstr>
      <vt:lpstr>5.2.1 The high performance Cortex-A57 (1)</vt:lpstr>
      <vt:lpstr>5.2.1 The high performance Cortex-A57 (2)</vt:lpstr>
      <vt:lpstr>5.2.1 The high performance Cortex-A57 (3)</vt:lpstr>
      <vt:lpstr>5.2.1 The high performance Cortex-A57 (4)</vt:lpstr>
      <vt:lpstr>5.2.1 The high performance Cortex-A57 (5)</vt:lpstr>
      <vt:lpstr>5.2.1 The high performance Cortex-A57 (6)</vt:lpstr>
      <vt:lpstr>5.2.1 The high performance Cortex-A57 (7)</vt:lpstr>
      <vt:lpstr>5.2.1 The high performance Cortex-A57 (8)</vt:lpstr>
      <vt:lpstr>5.2.1 The high performance Cortex-A57 (9)</vt:lpstr>
      <vt:lpstr>5.2.1 The high performance Cortex-A57 (10)</vt:lpstr>
      <vt:lpstr>5.2.1 The high performance Cortex-A57 (10b)</vt:lpstr>
      <vt:lpstr>5.2.1 The high performance Cortex-A57 (10c)</vt:lpstr>
      <vt:lpstr>5.2.1 The high performance Cortex-A57 (10d)</vt:lpstr>
      <vt:lpstr>5.2.1 The high performance Cortex-A57 (10e)</vt:lpstr>
      <vt:lpstr>5.2.1 The high performance Cortex-A57 (11)</vt:lpstr>
      <vt:lpstr>5.2.1 The high performance Cortex-A57 (12)</vt:lpstr>
      <vt:lpstr>5.2.1 The high performance Cortex-A57 (13)</vt:lpstr>
      <vt:lpstr>PowerPoint-bemutató</vt:lpstr>
      <vt:lpstr>5.2.2 The high performance Cortex-A72 (1)</vt:lpstr>
      <vt:lpstr>5.2.2 The high performance Cortex-A72 (2)</vt:lpstr>
      <vt:lpstr>5.2.2 The high performance Cortex-A72 (3)</vt:lpstr>
      <vt:lpstr>5.2.2 The high performance Cortex-A72 (4)</vt:lpstr>
      <vt:lpstr>5.2.2 The high performance Cortex-A72 (5)</vt:lpstr>
      <vt:lpstr>5.2.2 The high performance Cortex-A72 (6)</vt:lpstr>
      <vt:lpstr>5.2.2 The high performance Cortex-A72 (7)</vt:lpstr>
      <vt:lpstr>5.2.2 The high performance Cortex-A72 (8)</vt:lpstr>
      <vt:lpstr>5.2.2 The high performance Cortex-A72 (9)</vt:lpstr>
      <vt:lpstr>PowerPoint-bemutató</vt:lpstr>
      <vt:lpstr>5.2.3 The high performance Cortex-A73 (1)</vt:lpstr>
      <vt:lpstr>5.2.3 The high performance Cortex-A73 (2)</vt:lpstr>
      <vt:lpstr>5.2.3 The high performance Cortex-A73 (3)</vt:lpstr>
      <vt:lpstr>5.2.3 The high performance Cortex-A73 (4)</vt:lpstr>
      <vt:lpstr>5.2.3 The high performance Cortex-A73 (5)</vt:lpstr>
      <vt:lpstr>5.2.3 The high performance Cortex-A73 (6)</vt:lpstr>
      <vt:lpstr>5.2.3 The high performance Cortex-A73 (7)</vt:lpstr>
      <vt:lpstr>5.2.3 The high performance Cortex-A73 (8)</vt:lpstr>
      <vt:lpstr>5.2.3 The high performance Cortex-A73 (9)</vt:lpstr>
      <vt:lpstr>5.2.3 The high performance Cortex-A73 (10)</vt:lpstr>
      <vt:lpstr>5.2.3 The high performance Cortex-A73 (11)</vt:lpstr>
      <vt:lpstr>5.2.3 The high performance Cortex-A73 (12)</vt:lpstr>
      <vt:lpstr>5.2.3 The high performance Cortex-A73 (13)</vt:lpstr>
      <vt:lpstr>5.2.3 The high performance Cortex-A73 (14)</vt:lpstr>
      <vt:lpstr>PowerPoint-bemutató</vt:lpstr>
      <vt:lpstr>PowerPoint-bemutató</vt:lpstr>
      <vt:lpstr>5.3.1 The low power Cortex-A53 (1)</vt:lpstr>
      <vt:lpstr>5.3.1 The low power Cortex-A53 (2)</vt:lpstr>
      <vt:lpstr>5.3.1 The low power Cortex-A53 (3)</vt:lpstr>
      <vt:lpstr>5.3.1 The low power Cortex-A53 (4)</vt:lpstr>
      <vt:lpstr>5.3.1 The low power Cortex-A53 (5)</vt:lpstr>
      <vt:lpstr>5.3.1 The low power Cortex-A53 (6)</vt:lpstr>
      <vt:lpstr>5.3.1 The low power Cortex-A53 (7)</vt:lpstr>
      <vt:lpstr>5.3.1 The low power Cortex-A53 (8)</vt:lpstr>
      <vt:lpstr>5.3.1 The low power Cortex-A53 (9)</vt:lpstr>
      <vt:lpstr>PowerPoint-bemutató</vt:lpstr>
      <vt:lpstr>5.3.2 The low power Cortex-A35 (1)</vt:lpstr>
      <vt:lpstr>5.3.2 The low power Cortex-A35 (2)</vt:lpstr>
      <vt:lpstr>5.3.2 The low power Cortex-A35 (3)</vt:lpstr>
      <vt:lpstr>5.3.2 The low power Cortex-A35 (4)</vt:lpstr>
      <vt:lpstr>5.3.2 The low power Cortex-A35 (5)</vt:lpstr>
      <vt:lpstr>5.3.2 The low power Cortex-A35 (6)</vt:lpstr>
      <vt:lpstr>5.3.2 The low power Cortex-A35 (7)</vt:lpstr>
      <vt:lpstr>5.3.2 The low power Cortex-A35 (8)</vt:lpstr>
      <vt:lpstr>PowerPoint-bemutató</vt:lpstr>
      <vt:lpstr>PowerPoint-bemutató</vt:lpstr>
      <vt:lpstr>6.1 Overview (1)</vt:lpstr>
      <vt:lpstr>6.1 Overview (2)</vt:lpstr>
      <vt:lpstr>6.1 Overview (3)</vt:lpstr>
      <vt:lpstr>6.1 Overview (4)</vt:lpstr>
      <vt:lpstr>6.1 Overview (5)</vt:lpstr>
      <vt:lpstr>6.1 Overview (6)</vt:lpstr>
      <vt:lpstr>6.1 Overview (7)</vt:lpstr>
      <vt:lpstr>PowerPoint-bemutató</vt:lpstr>
      <vt:lpstr>6.2 DynamIQ core clusters (1)</vt:lpstr>
      <vt:lpstr>6.2 DynamIQ core clusters (2)</vt:lpstr>
      <vt:lpstr>6.2 DynamIQ core clusters (3)</vt:lpstr>
      <vt:lpstr>6.2 DynamIQ core clusters (4)</vt:lpstr>
      <vt:lpstr>6.2 DynamIQ core clusters (5)</vt:lpstr>
      <vt:lpstr>6.2 DynamIQ core clusters (5b)</vt:lpstr>
      <vt:lpstr>6.2 DynamIQ core clusters (5c)</vt:lpstr>
      <vt:lpstr>6.2 DynamIQ core clusters (6)</vt:lpstr>
      <vt:lpstr>6.2 DynamIQ core clusters (7)</vt:lpstr>
      <vt:lpstr>6.2 DynamIQ core clusters (8)</vt:lpstr>
      <vt:lpstr>6.2 DynamIQ core clusters (9)</vt:lpstr>
      <vt:lpstr>6.2 DynamIQ core clusters (10)</vt:lpstr>
      <vt:lpstr>6.2 DynamIQ core clusters (11)</vt:lpstr>
      <vt:lpstr>6.2 DynamIQ core clusters (12)</vt:lpstr>
      <vt:lpstr>6.2 DynamIQ core clusters (15)</vt:lpstr>
      <vt:lpstr>6.2 DynamIQ core clusters (16)</vt:lpstr>
      <vt:lpstr>6.2 DynamIQ core clusters (17)</vt:lpstr>
      <vt:lpstr>6.2 DynamIQ core clusters (18)</vt:lpstr>
      <vt:lpstr>6.2 DynamIQ core clusters (14)</vt:lpstr>
      <vt:lpstr>6.2 DynamIQ core clusters (13)</vt:lpstr>
      <vt:lpstr>6.2 DynamIQ core clusters (19)</vt:lpstr>
      <vt:lpstr>6.2 DynamIQ core clusters (20)</vt:lpstr>
      <vt:lpstr>PowerPoint-bemutató</vt:lpstr>
      <vt:lpstr>6.3 The high performance Cortex-A75 (1)</vt:lpstr>
      <vt:lpstr>6.3 The high performance Cortex-A75 (2)</vt:lpstr>
      <vt:lpstr>6.3 The high performance Cortex-A75 (3)</vt:lpstr>
      <vt:lpstr>6.3 The high performance Cortex-A75 (4)</vt:lpstr>
      <vt:lpstr>6.3 The high performance Cortex-A75 (5)</vt:lpstr>
      <vt:lpstr>6.3 The high performance Cortex-A75 (6)</vt:lpstr>
      <vt:lpstr>6.3 The high performance Cortex-A75 (7)</vt:lpstr>
      <vt:lpstr>6.3 The high performance Cortex-A75 (8)</vt:lpstr>
      <vt:lpstr>PowerPoint-bemutató</vt:lpstr>
      <vt:lpstr>6.3 The high performance Cortex-A75 (1)</vt:lpstr>
      <vt:lpstr>6.4 The high performance Cortex-A76 (1)</vt:lpstr>
      <vt:lpstr>6.4 The high performance Cortex-A76 (2)</vt:lpstr>
      <vt:lpstr>6.4 The high performance Cortex-A76 (3)</vt:lpstr>
      <vt:lpstr>6.4 The high performance Cortex-A76 (4)</vt:lpstr>
      <vt:lpstr>6.4 The high performance Cortex-A76 (5)</vt:lpstr>
      <vt:lpstr>6.4 The high performance Cortex-A76 (6)</vt:lpstr>
      <vt:lpstr>6.4 The high performance Cortex-A76 (7)</vt:lpstr>
      <vt:lpstr>6.4 The high performance Cortex-A76 (8)</vt:lpstr>
      <vt:lpstr>6.4 The high performance Cortex-A76 (9)</vt:lpstr>
      <vt:lpstr>6.4 The high performance Cortex-A76 (10)</vt:lpstr>
      <vt:lpstr>6.4 The high performance Cortex-A76 (11)</vt:lpstr>
      <vt:lpstr>6.4 The high performance Cortex-A76 (12)</vt:lpstr>
      <vt:lpstr>6.4 The high performance Cortex-A76 (13)</vt:lpstr>
      <vt:lpstr>PowerPoint-bemutató</vt:lpstr>
      <vt:lpstr>6.4 The high efficiency Cortex-A55 (1)</vt:lpstr>
      <vt:lpstr>6.4 The high efficiency Cortex-A55 (2)</vt:lpstr>
      <vt:lpstr>6.4 The high efficiency Cortex-A55 (3)</vt:lpstr>
      <vt:lpstr>6.4 The high efficiency Cortex-A55 (4)</vt:lpstr>
      <vt:lpstr>6.4 The high efficiency Cortex-A55 (5)</vt:lpstr>
      <vt:lpstr>PowerPoint-bemutató</vt:lpstr>
      <vt:lpstr>7. Overview or ARM’s Mali graphics series (1)</vt:lpstr>
      <vt:lpstr>7. Overview of ARM’s Mali graphics lines (2)</vt:lpstr>
      <vt:lpstr>7. Overview of ARM’s Mali graphics lines (3)7</vt:lpstr>
      <vt:lpstr>7. Overview of ARM’s Mali graphics lines (4)</vt:lpstr>
      <vt:lpstr>7. Overview of ARM’s Mali graphics lines (5)</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rendszer_gazda</cp:lastModifiedBy>
  <cp:revision>2644</cp:revision>
  <cp:lastPrinted>2018-06-07T08:08:54Z</cp:lastPrinted>
  <dcterms:created xsi:type="dcterms:W3CDTF">2015-01-03T09:04:43Z</dcterms:created>
  <dcterms:modified xsi:type="dcterms:W3CDTF">2018-12-05T06:37:43Z</dcterms:modified>
</cp:coreProperties>
</file>