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837" r:id="rId2"/>
  </p:sldMasterIdLst>
  <p:notesMasterIdLst>
    <p:notesMasterId r:id="rId84"/>
  </p:notesMasterIdLst>
  <p:sldIdLst>
    <p:sldId id="984" r:id="rId3"/>
    <p:sldId id="985" r:id="rId4"/>
    <p:sldId id="1100" r:id="rId5"/>
    <p:sldId id="1113" r:id="rId6"/>
    <p:sldId id="1127" r:id="rId7"/>
    <p:sldId id="1126" r:id="rId8"/>
    <p:sldId id="1098" r:id="rId9"/>
    <p:sldId id="1117" r:id="rId10"/>
    <p:sldId id="987" r:id="rId11"/>
    <p:sldId id="1123" r:id="rId12"/>
    <p:sldId id="1111" r:id="rId13"/>
    <p:sldId id="1124" r:id="rId14"/>
    <p:sldId id="865" r:id="rId15"/>
    <p:sldId id="861" r:id="rId16"/>
    <p:sldId id="1128" r:id="rId17"/>
    <p:sldId id="862" r:id="rId18"/>
    <p:sldId id="863" r:id="rId19"/>
    <p:sldId id="864" r:id="rId20"/>
    <p:sldId id="876" r:id="rId21"/>
    <p:sldId id="1125" r:id="rId22"/>
    <p:sldId id="866" r:id="rId23"/>
    <p:sldId id="842" r:id="rId24"/>
    <p:sldId id="970" r:id="rId25"/>
    <p:sldId id="1129" r:id="rId26"/>
    <p:sldId id="845" r:id="rId27"/>
    <p:sldId id="910" r:id="rId28"/>
    <p:sldId id="989" r:id="rId29"/>
    <p:sldId id="1122" r:id="rId30"/>
    <p:sldId id="911" r:id="rId31"/>
    <p:sldId id="1101" r:id="rId32"/>
    <p:sldId id="1093" r:id="rId33"/>
    <p:sldId id="912" r:id="rId34"/>
    <p:sldId id="990" r:id="rId35"/>
    <p:sldId id="913" r:id="rId36"/>
    <p:sldId id="924" r:id="rId37"/>
    <p:sldId id="941" r:id="rId38"/>
    <p:sldId id="945" r:id="rId39"/>
    <p:sldId id="946" r:id="rId40"/>
    <p:sldId id="947" r:id="rId41"/>
    <p:sldId id="948" r:id="rId42"/>
    <p:sldId id="951" r:id="rId43"/>
    <p:sldId id="952" r:id="rId44"/>
    <p:sldId id="956" r:id="rId45"/>
    <p:sldId id="957" r:id="rId46"/>
    <p:sldId id="955" r:id="rId47"/>
    <p:sldId id="1102" r:id="rId48"/>
    <p:sldId id="1118" r:id="rId49"/>
    <p:sldId id="963" r:id="rId50"/>
    <p:sldId id="1086" r:id="rId51"/>
    <p:sldId id="964" r:id="rId52"/>
    <p:sldId id="966" r:id="rId53"/>
    <p:sldId id="1087" r:id="rId54"/>
    <p:sldId id="1089" r:id="rId55"/>
    <p:sldId id="1088" r:id="rId56"/>
    <p:sldId id="1120" r:id="rId57"/>
    <p:sldId id="1121" r:id="rId58"/>
    <p:sldId id="1103" r:id="rId59"/>
    <p:sldId id="1119" r:id="rId60"/>
    <p:sldId id="1095" r:id="rId61"/>
    <p:sldId id="967" r:id="rId62"/>
    <p:sldId id="1052" r:id="rId63"/>
    <p:sldId id="1077" r:id="rId64"/>
    <p:sldId id="1071" r:id="rId65"/>
    <p:sldId id="1065" r:id="rId66"/>
    <p:sldId id="1073" r:id="rId67"/>
    <p:sldId id="1074" r:id="rId68"/>
    <p:sldId id="1067" r:id="rId69"/>
    <p:sldId id="1076" r:id="rId70"/>
    <p:sldId id="1068" r:id="rId71"/>
    <p:sldId id="1070" r:id="rId72"/>
    <p:sldId id="1051" r:id="rId73"/>
    <p:sldId id="1054" r:id="rId74"/>
    <p:sldId id="1055" r:id="rId75"/>
    <p:sldId id="1056" r:id="rId76"/>
    <p:sldId id="1057" r:id="rId77"/>
    <p:sldId id="1058" r:id="rId78"/>
    <p:sldId id="1059" r:id="rId79"/>
    <p:sldId id="1060" r:id="rId80"/>
    <p:sldId id="1061" r:id="rId81"/>
    <p:sldId id="1062" r:id="rId82"/>
    <p:sldId id="1084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68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1979" userDrawn="1">
          <p15:clr>
            <a:srgbClr val="A4A3A4"/>
          </p15:clr>
        </p15:guide>
        <p15:guide id="6" pos="4354" userDrawn="1">
          <p15:clr>
            <a:srgbClr val="A4A3A4"/>
          </p15:clr>
        </p15:guide>
        <p15:guide id="7" pos="1270" userDrawn="1">
          <p15:clr>
            <a:srgbClr val="A4A3A4"/>
          </p15:clr>
        </p15:guide>
        <p15:guide id="8" pos="1474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  <p15:guide id="10" orient="horz" pos="1434" userDrawn="1">
          <p15:clr>
            <a:srgbClr val="A4A3A4"/>
          </p15:clr>
        </p15:guide>
        <p15:guide id="11" orient="horz" pos="467">
          <p15:clr>
            <a:srgbClr val="A4A3A4"/>
          </p15:clr>
        </p15:guide>
        <p15:guide id="12" pos="194">
          <p15:clr>
            <a:srgbClr val="A4A3A4"/>
          </p15:clr>
        </p15:guide>
        <p15:guide id="13" pos="6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FF"/>
    <a:srgbClr val="181876"/>
    <a:srgbClr val="182F76"/>
    <a:srgbClr val="11C1FF"/>
    <a:srgbClr val="8BE1FF"/>
    <a:srgbClr val="D1D1F0"/>
    <a:srgbClr val="FF8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4" autoAdjust="0"/>
    <p:restoredTop sz="88220" autoAdjust="0"/>
  </p:normalViewPr>
  <p:slideViewPr>
    <p:cSldViewPr snapToGrid="0" showGuides="1">
      <p:cViewPr varScale="1">
        <p:scale>
          <a:sx n="66" d="100"/>
          <a:sy n="66" d="100"/>
        </p:scale>
        <p:origin x="948" y="32"/>
      </p:cViewPr>
      <p:guideLst>
        <p:guide orient="horz" pos="1275"/>
        <p:guide pos="68"/>
        <p:guide orient="horz" pos="323"/>
        <p:guide pos="2880"/>
        <p:guide orient="horz" pos="1979"/>
        <p:guide pos="4354"/>
        <p:guide pos="1270"/>
        <p:guide pos="1474"/>
        <p:guide orient="horz" pos="3748"/>
        <p:guide orient="horz" pos="1434"/>
        <p:guide orient="horz" pos="467"/>
        <p:guide pos="194"/>
        <p:guide pos="6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5FF63-7FFB-4069-93F4-600F8B940380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D9E6A-A172-4ABA-B894-677D9A0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8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2263" y="10247276"/>
            <a:ext cx="2917755" cy="5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3100" y="809625"/>
            <a:ext cx="5391150" cy="4043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47" y="5122772"/>
            <a:ext cx="5385899" cy="48539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61987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2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3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70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00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72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74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75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22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79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80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7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93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48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5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12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0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4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5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94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F26C-C76E-496E-AC35-2D61D05776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57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8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38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56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21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08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31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6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24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91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44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49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96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2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3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6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8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4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438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6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en.wikipedia.org/wiki/File:ASIC_+_Memory_PoP_Schematic.JPG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Nov.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18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6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8309" y="876300"/>
            <a:ext cx="8742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In-package integration of dies</a:t>
            </a:r>
            <a:endParaRPr kumimoji="0" lang="hu-H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2.1 Introduction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2.1 Introduction </a:t>
            </a:r>
            <a:r>
              <a:rPr lang="en-US" sz="1800" kern="1200" dirty="0" smtClean="0">
                <a:solidFill>
                  <a:srgbClr val="FFFFFF"/>
                </a:solidFill>
              </a:rPr>
              <a:t>(1)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1218" y="2812326"/>
            <a:ext cx="36016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die integration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44261" y="2808886"/>
            <a:ext cx="45724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die integration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038047" y="2504996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209085" y="2504996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6419035" y="2688431"/>
            <a:ext cx="90000" cy="90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009712" y="2695947"/>
            <a:ext cx="90000" cy="90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19320" y="2190386"/>
            <a:ext cx="375455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Types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integrating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dies in a package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791" y="3327243"/>
            <a:ext cx="289534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copies of the same die</a:t>
            </a:r>
          </a:p>
          <a:p>
            <a:pPr lvl="0" algn="ctr">
              <a:defRPr/>
            </a:pPr>
            <a:r>
              <a:rPr lang="en-US" sz="1300" dirty="0">
                <a:solidFill>
                  <a:srgbClr val="000000"/>
                </a:solidFill>
              </a:rPr>
              <a:t>are properly interconnected and</a:t>
            </a:r>
          </a:p>
          <a:p>
            <a:pPr lvl="0" algn="ctr">
              <a:defRPr/>
            </a:pPr>
            <a:r>
              <a:rPr lang="en-US" sz="1300" dirty="0">
                <a:solidFill>
                  <a:srgbClr val="000000"/>
                </a:solidFill>
              </a:rPr>
              <a:t>mounted into the same </a:t>
            </a:r>
            <a:r>
              <a:rPr lang="en-US" sz="1300" dirty="0" smtClean="0">
                <a:solidFill>
                  <a:srgbClr val="000000"/>
                </a:solidFill>
              </a:rPr>
              <a:t>package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8721" y="3337974"/>
            <a:ext cx="29979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dies, like CPU, GPU etc.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properly interconnected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mounted into the same package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733" y="1261325"/>
            <a:ext cx="8278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While discussing rationales for in-package die integration it makes sense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to </a:t>
            </a:r>
            <a:r>
              <a:rPr lang="en-US" sz="1600" dirty="0" smtClean="0"/>
              <a:t>differentiate between </a:t>
            </a:r>
            <a:r>
              <a:rPr lang="en-US" sz="1600" dirty="0" smtClean="0">
                <a:solidFill>
                  <a:srgbClr val="FF0000"/>
                </a:solidFill>
              </a:rPr>
              <a:t>two </a:t>
            </a:r>
            <a:r>
              <a:rPr lang="en-US" sz="1600" dirty="0" smtClean="0">
                <a:solidFill>
                  <a:srgbClr val="FF0000"/>
                </a:solidFill>
              </a:rPr>
              <a:t>types of die integration </a:t>
            </a:r>
            <a:r>
              <a:rPr lang="en-US" sz="1600" dirty="0" smtClean="0"/>
              <a:t>that is</a:t>
            </a:r>
            <a:r>
              <a:rPr lang="en-US" sz="1600" dirty="0" smtClean="0">
                <a:solidFill>
                  <a:srgbClr val="0070C0"/>
                </a:solidFill>
              </a:rPr>
              <a:t> whether identical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or different dies will </a:t>
            </a:r>
            <a:r>
              <a:rPr lang="en-US" sz="1600" dirty="0" smtClean="0">
                <a:solidFill>
                  <a:srgbClr val="0070C0"/>
                </a:solidFill>
              </a:rPr>
              <a:t>be </a:t>
            </a:r>
            <a:r>
              <a:rPr lang="en-US" sz="1600" dirty="0" smtClean="0">
                <a:solidFill>
                  <a:srgbClr val="0070C0"/>
                </a:solidFill>
              </a:rPr>
              <a:t>integrated</a:t>
            </a:r>
            <a:r>
              <a:rPr lang="en-US" sz="1600" dirty="0" smtClean="0"/>
              <a:t>, as indicated below.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5504" y="519765"/>
            <a:ext cx="57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dirty="0" smtClean="0">
                <a:solidFill>
                  <a:schemeClr val="accent6"/>
                </a:solidFill>
              </a:rPr>
              <a:t>. </a:t>
            </a:r>
            <a:r>
              <a:rPr lang="en-US" dirty="0" smtClean="0">
                <a:solidFill>
                  <a:schemeClr val="accent6"/>
                </a:solidFill>
              </a:rPr>
              <a:t>Rationales for </a:t>
            </a:r>
            <a:r>
              <a:rPr lang="en-US" dirty="0" smtClean="0">
                <a:solidFill>
                  <a:schemeClr val="accent6"/>
                </a:solidFill>
              </a:rPr>
              <a:t>in-package integration of dies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90" y="847027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2.1 Introduction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055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</a:rPr>
              <a:t>2.2 Rationales for homogeneous die </a:t>
            </a:r>
            <a:r>
              <a:rPr lang="en-US" sz="2000" dirty="0" smtClean="0">
                <a:solidFill>
                  <a:srgbClr val="FFFFFF"/>
                </a:solidFill>
              </a:rPr>
              <a:t>integration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</a:t>
            </a:r>
            <a:r>
              <a:rPr lang="en-US" sz="1800" kern="1200" dirty="0">
                <a:solidFill>
                  <a:srgbClr val="FFFFFF"/>
                </a:solidFill>
              </a:rPr>
              <a:t>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504" y="972156"/>
            <a:ext cx="8388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There </a:t>
            </a:r>
            <a:r>
              <a:rPr lang="en-US" sz="1600" dirty="0" smtClean="0"/>
              <a:t>may be </a:t>
            </a:r>
            <a:r>
              <a:rPr lang="en-US" sz="1600" dirty="0" smtClean="0">
                <a:solidFill>
                  <a:srgbClr val="FF0000"/>
                </a:solidFill>
              </a:rPr>
              <a:t>two main </a:t>
            </a:r>
            <a:r>
              <a:rPr lang="en-US" sz="1600" dirty="0" smtClean="0">
                <a:solidFill>
                  <a:srgbClr val="FF0000"/>
                </a:solidFill>
              </a:rPr>
              <a:t>reasons </a:t>
            </a:r>
            <a:r>
              <a:rPr lang="en-US" sz="1600" dirty="0" smtClean="0"/>
              <a:t>why a complex IC should be </a:t>
            </a:r>
            <a:r>
              <a:rPr lang="en-US" sz="1600" dirty="0" smtClean="0"/>
              <a:t>implemented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by multiple </a:t>
            </a:r>
            <a:r>
              <a:rPr lang="en-US" sz="1600" dirty="0" smtClean="0"/>
              <a:t>copies of the same dies, rather than by a single monolithic </a:t>
            </a:r>
            <a:r>
              <a:rPr lang="en-US" sz="1600" dirty="0" smtClean="0"/>
              <a:t>die: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7950" y="518316"/>
            <a:ext cx="570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2.2 </a:t>
            </a:r>
            <a:r>
              <a:rPr lang="en-US" dirty="0" smtClean="0">
                <a:solidFill>
                  <a:schemeClr val="accent6"/>
                </a:solidFill>
              </a:rPr>
              <a:t>Rationales for homogeneous die integration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012" y="1607418"/>
            <a:ext cx="853760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r>
              <a:rPr lang="en-US" sz="1600" dirty="0"/>
              <a:t>) </a:t>
            </a:r>
            <a:r>
              <a:rPr lang="en-US" sz="1600" dirty="0">
                <a:solidFill>
                  <a:srgbClr val="0070C0"/>
                </a:solidFill>
              </a:rPr>
              <a:t>To shorten time-to-market </a:t>
            </a:r>
            <a:r>
              <a:rPr lang="en-US" sz="1600" dirty="0"/>
              <a:t>by interconnecting already existing circuits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rather than redesign the complex </a:t>
            </a:r>
            <a:r>
              <a:rPr lang="en-US" sz="1600" dirty="0" smtClean="0"/>
              <a:t>IC, </a:t>
            </a:r>
          </a:p>
          <a:p>
            <a:r>
              <a:rPr lang="en-US" sz="1600" dirty="0" smtClean="0"/>
              <a:t>b)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reduce manufacturing costs </a:t>
            </a:r>
            <a:r>
              <a:rPr lang="en-US" sz="1600" dirty="0"/>
              <a:t>by implementing multiple lower cost </a:t>
            </a:r>
            <a:r>
              <a:rPr lang="en-US" sz="1600" dirty="0" smtClean="0"/>
              <a:t>dies.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27259" y="2521820"/>
            <a:ext cx="5395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Next we give </a:t>
            </a:r>
            <a:r>
              <a:rPr lang="en-US" sz="1600" dirty="0" smtClean="0">
                <a:solidFill>
                  <a:srgbClr val="0070C0"/>
                </a:solidFill>
              </a:rPr>
              <a:t>implementation examples </a:t>
            </a:r>
            <a:r>
              <a:rPr lang="en-US" sz="1600" dirty="0" smtClean="0"/>
              <a:t>for these.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725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</a:t>
            </a:r>
            <a:r>
              <a:rPr lang="en-US" sz="1800" kern="1200" dirty="0">
                <a:solidFill>
                  <a:srgbClr val="FFFFFF"/>
                </a:solidFill>
              </a:rPr>
              <a:t>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071" y="516151"/>
            <a:ext cx="884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shortening time-to-market:</a:t>
            </a:r>
          </a:p>
          <a:p>
            <a:pPr lvl="0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altLang="en-US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dual chip </a:t>
            </a:r>
            <a:r>
              <a:rPr lang="en-US" altLang="en-US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4-core Xeon </a:t>
            </a:r>
            <a:r>
              <a:rPr lang="en-US" altLang="en-US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5300 (</a:t>
            </a:r>
            <a:r>
              <a:rPr lang="en-US" altLang="en-US" dirty="0" err="1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Clovertown</a:t>
            </a:r>
            <a:r>
              <a:rPr lang="en-US" altLang="en-US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) DP processor</a:t>
            </a:r>
            <a:r>
              <a:rPr lang="en-US" altLang="en-US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2006)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21" y="1170246"/>
            <a:ext cx="9516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introduced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quad-core 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employing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existing dual-core designs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in their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rPr>
              <a:t>dual chip Xeon 5300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rPr>
              <a:t>Clovertown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rPr>
              <a:t>) DP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rPr>
              <a:t>processor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(11/2006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) </a:t>
            </a:r>
            <a:r>
              <a:rPr lang="en-US" sz="1600" dirty="0">
                <a:latin typeface="+mj-lt"/>
              </a:rPr>
              <a:t>by </a:t>
            </a:r>
            <a:r>
              <a:rPr lang="en-US" sz="1600" dirty="0" smtClean="0">
                <a:latin typeface="+mj-lt"/>
              </a:rPr>
              <a:t>interconnecting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already existing dual core processor designs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 rather than redesigning 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the complex 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IC.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8" name="Picture 6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2659231"/>
            <a:ext cx="2763837" cy="2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lovert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r="24889" b="30841"/>
          <a:stretch>
            <a:fillRect/>
          </a:stretch>
        </p:blipFill>
        <p:spPr bwMode="auto">
          <a:xfrm>
            <a:off x="4813300" y="2670343"/>
            <a:ext cx="2933700" cy="2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52361" y="2166788"/>
            <a:ext cx="30366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5300 (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Clovertown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917633" y="5613052"/>
            <a:ext cx="1719262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Core2-based/65 nm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 x Xeon 5100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600" y="6169822"/>
            <a:ext cx="8433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Intel’s quad core </a:t>
            </a:r>
            <a:r>
              <a:rPr lang="en-US" altLang="en-US" sz="1600" dirty="0" smtClean="0">
                <a:latin typeface="Verdana" pitchFamily="34" charset="0"/>
                <a:cs typeface="Times New Roman" pitchFamily="18" charset="0"/>
              </a:rPr>
              <a:t>Xeon </a:t>
            </a:r>
            <a:r>
              <a:rPr lang="en-US" altLang="en-US" sz="1600" dirty="0">
                <a:latin typeface="Verdana" pitchFamily="34" charset="0"/>
                <a:cs typeface="Times New Roman" pitchFamily="18" charset="0"/>
              </a:rPr>
              <a:t>5300 (</a:t>
            </a:r>
            <a:r>
              <a:rPr lang="en-US" altLang="en-US" sz="1600" dirty="0" err="1">
                <a:latin typeface="Verdana" pitchFamily="34" charset="0"/>
                <a:cs typeface="Times New Roman" pitchFamily="18" charset="0"/>
              </a:rPr>
              <a:t>Clovertown</a:t>
            </a:r>
            <a:r>
              <a:rPr lang="en-US" altLang="en-US" sz="1600" dirty="0">
                <a:latin typeface="Verdana" pitchFamily="34" charset="0"/>
                <a:cs typeface="Times New Roman" pitchFamily="18" charset="0"/>
              </a:rPr>
              <a:t>) DP processor (</a:t>
            </a:r>
            <a:r>
              <a:rPr lang="en-US" altLang="en-US" sz="1600" dirty="0" smtClean="0">
                <a:latin typeface="Verdana" pitchFamily="34" charset="0"/>
                <a:cs typeface="Times New Roman" pitchFamily="18" charset="0"/>
              </a:rPr>
              <a:t>2006) [</a:t>
            </a:r>
            <a:r>
              <a:rPr lang="hu-HU" altLang="en-US" sz="1600" dirty="0" smtClean="0">
                <a:latin typeface="Verdana" pitchFamily="34" charset="0"/>
                <a:cs typeface="Times New Roman" pitchFamily="18" charset="0"/>
              </a:rPr>
              <a:t>5</a:t>
            </a:r>
            <a:r>
              <a:rPr lang="en-US" altLang="en-US" sz="1600" dirty="0" smtClean="0">
                <a:latin typeface="Verdana" pitchFamily="34" charset="0"/>
                <a:cs typeface="Times New Roman" pitchFamily="18" charset="0"/>
              </a:rPr>
              <a:t>], [</a:t>
            </a:r>
            <a:r>
              <a:rPr lang="hu-HU" altLang="en-US" sz="1600" dirty="0" smtClean="0">
                <a:latin typeface="Verdana" pitchFamily="34" charset="0"/>
                <a:cs typeface="Times New Roman" pitchFamily="18" charset="0"/>
              </a:rPr>
              <a:t>6</a:t>
            </a:r>
            <a:r>
              <a:rPr lang="en-US" altLang="en-US" sz="1600" dirty="0" smtClean="0">
                <a:latin typeface="Verdana" pitchFamily="34" charset="0"/>
                <a:cs typeface="Times New Roman" pitchFamily="18" charset="0"/>
              </a:rPr>
              <a:t>]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42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72683" y="1578543"/>
            <a:ext cx="5983151" cy="3089709"/>
            <a:chOff x="1457183" y="2107932"/>
            <a:chExt cx="5983151" cy="3089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21316" r="54193" b="31375"/>
            <a:stretch/>
          </p:blipFill>
          <p:spPr>
            <a:xfrm>
              <a:off x="1457183" y="2107932"/>
              <a:ext cx="5983151" cy="308970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0216" t="40025" r="54731" b="39760"/>
            <a:stretch/>
          </p:blipFill>
          <p:spPr>
            <a:xfrm>
              <a:off x="6978318" y="2117560"/>
              <a:ext cx="452387" cy="166517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5321" y="516151"/>
            <a:ext cx="917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a2)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shortening time-to-market:</a:t>
            </a:r>
          </a:p>
          <a:p>
            <a:pPr lvl="0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altLang="en-US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48-core Xeon Cascade Lake-AP server processor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(2018)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(3)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5994" y="6439301"/>
            <a:ext cx="38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118586" y="3055034"/>
            <a:ext cx="673768" cy="39080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094" y="5178392"/>
            <a:ext cx="8197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Presumable dual dies with 6 memory channels each, based on the </a:t>
            </a:r>
            <a:r>
              <a:rPr lang="en-US" sz="1600" dirty="0" err="1" smtClean="0"/>
              <a:t>Skylake</a:t>
            </a:r>
            <a:r>
              <a:rPr lang="en-US" sz="1600" dirty="0" smtClean="0"/>
              <a:t>-SP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processor.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92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(4)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781" y="519763"/>
            <a:ext cx="919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b1) Example 1 for reducing manufacturing cost: AMD’s 32-core EPYC server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038" y="896171"/>
            <a:ext cx="897675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preferred to implement their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32-core EPYC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four,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less complex 8-core dies r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ather than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it as a 32-core monolithic die.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By contrast, Intel implemented their 28-core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-SP server processor as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monolithic 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66" t="28710" r="69622" b="27391"/>
          <a:stretch/>
        </p:blipFill>
        <p:spPr>
          <a:xfrm>
            <a:off x="1214346" y="2870869"/>
            <a:ext cx="2003610" cy="1976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9738" t="28448" r="6969" b="27391"/>
          <a:stretch/>
        </p:blipFill>
        <p:spPr>
          <a:xfrm>
            <a:off x="5657109" y="2839035"/>
            <a:ext cx="1855692" cy="1914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873" y="4844883"/>
            <a:ext cx="1949823" cy="1428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8164" y="2488292"/>
            <a:ext cx="31438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-SP (2017)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[78]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4015" y="2492775"/>
            <a:ext cx="23984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2017)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300" i="1" dirty="0" smtClean="0">
                <a:latin typeface="Verdana"/>
              </a:rPr>
              <a:t>7</a:t>
            </a:r>
            <a:r>
              <a:rPr lang="en-US" sz="1300" i="1" dirty="0" smtClean="0">
                <a:latin typeface="Verdana"/>
              </a:rPr>
              <a:t>8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0695" y="3462539"/>
            <a:ext cx="1271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28 cores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7261" y="3453575"/>
            <a:ext cx="1354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4x8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6591" y="5197210"/>
            <a:ext cx="1452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package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853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992" y="517259"/>
            <a:ext cx="820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argumentation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cost benefit of the MCM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layout over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monolithic one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latin typeface="Verdana"/>
              </a:rPr>
              <a:t>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65" y="6397406"/>
            <a:ext cx="644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Presented by AMD at the Hot Chips Conference in Aug. 2017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718" y="1485164"/>
            <a:ext cx="8991600" cy="4722182"/>
            <a:chOff x="71718" y="1485164"/>
            <a:chExt cx="8991600" cy="47221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18" y="1485164"/>
              <a:ext cx="8991600" cy="4722182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7126941" y="4749222"/>
              <a:ext cx="1250577" cy="75303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(5)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05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2" t="9228" r="2606"/>
          <a:stretch/>
        </p:blipFill>
        <p:spPr>
          <a:xfrm>
            <a:off x="793376" y="1764385"/>
            <a:ext cx="7301753" cy="40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85" y="1131690"/>
            <a:ext cx="9187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research paper NVIDIA discussed the potential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 of implementing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complex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GPUs by multiple lower cost 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latin typeface="Verdana"/>
              </a:rPr>
              <a:t>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(6)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04" y="515970"/>
            <a:ext cx="9225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b2) Example 2 </a:t>
            </a:r>
            <a:r>
              <a:rPr lang="en-US" dirty="0">
                <a:solidFill>
                  <a:srgbClr val="2D2D8A"/>
                </a:solidFill>
              </a:rPr>
              <a:t>for </a:t>
            </a:r>
            <a:r>
              <a:rPr lang="en-US" dirty="0" smtClean="0">
                <a:solidFill>
                  <a:srgbClr val="2D2D8A"/>
                </a:solidFill>
              </a:rPr>
              <a:t>reducing </a:t>
            </a:r>
            <a:r>
              <a:rPr lang="en-US" dirty="0">
                <a:solidFill>
                  <a:srgbClr val="2D2D8A"/>
                </a:solidFill>
              </a:rPr>
              <a:t>manufacturing cost: </a:t>
            </a:r>
            <a:r>
              <a:rPr lang="en-US" dirty="0" smtClean="0">
                <a:solidFill>
                  <a:srgbClr val="2D2D8A"/>
                </a:solidFill>
              </a:rPr>
              <a:t>Revealed in a research study</a:t>
            </a: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NVIDIA</a:t>
            </a:r>
          </a:p>
        </p:txBody>
      </p:sp>
    </p:spTree>
    <p:extLst>
      <p:ext uri="{BB962C8B-B14F-4D97-AF65-F5344CB8AC3E}">
        <p14:creationId xmlns:p14="http://schemas.microsoft.com/office/powerpoint/2010/main" val="3777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796" y="515426"/>
            <a:ext cx="752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examples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in-package die integration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864" y="1075766"/>
            <a:ext cx="837601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 2.8 (2x1C), 2xDP-enhanced Pentium 4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Prescott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(10/2005)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5000 (Dempsey), (2x1C), ~ the 65 nm shrink of the 90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 2.8 (5/2006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816" y="84602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550" y="1553343"/>
            <a:ext cx="8454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5300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Clowertown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(2x2C) 2xCore 2-based 65 nm Xeon 5100 (Woodcrest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(11/2006)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544" y="2347287"/>
            <a:ext cx="805060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6100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Magny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-Course) 2x4C, 2xBulldozer-based 45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Istambul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(3/2010)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6200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Interlagos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2x8C, 2xBulldozer-based 32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Orochi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(11/2011)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6300 (Abu Dhabi), 2x8C, 2xPiledriver-based 32 nm Abu Dhabi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(11/2012)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6400 (Warsaw), 2x8C, 2xPiledriver-based, 32-nm Abu-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dhabi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941" y="2118687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2.2 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homogeneous die integration (7)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015" y="1819175"/>
            <a:ext cx="7467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5400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Harpertown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2x2C, 2x Core 2-based 45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Harpertown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2C (11/2007)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539" y="3840481"/>
            <a:ext cx="89794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2009 AMD spun off its IC manufacturing facilities in Dresden, Germany and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established a joint IC fab in the US, called </a:t>
            </a:r>
            <a:r>
              <a:rPr lang="en-US" sz="1600" dirty="0" err="1" smtClean="0"/>
              <a:t>GlobalFoundries</a:t>
            </a:r>
            <a:r>
              <a:rPr lang="en-US" sz="1600" dirty="0" smtClean="0"/>
              <a:t> with a capital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investment firm from Abu Dhabi.</a:t>
            </a:r>
          </a:p>
          <a:p>
            <a:r>
              <a:rPr lang="en-US" sz="1600" dirty="0" smtClean="0"/>
              <a:t>AMD had a minority share in </a:t>
            </a:r>
            <a:r>
              <a:rPr lang="en-US" sz="1600" dirty="0" err="1" smtClean="0"/>
              <a:t>GlobalFoundries</a:t>
            </a:r>
            <a:r>
              <a:rPr lang="en-US" sz="1600" dirty="0" smtClean="0"/>
              <a:t> until 2012 but then AMD sold their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share to </a:t>
            </a:r>
            <a:r>
              <a:rPr lang="en-US" sz="1600" dirty="0" err="1" smtClean="0"/>
              <a:t>GlobalFoundries</a:t>
            </a:r>
            <a:r>
              <a:rPr lang="en-US" sz="1600" dirty="0" smtClean="0"/>
              <a:t> entirely.</a:t>
            </a:r>
          </a:p>
          <a:p>
            <a:r>
              <a:rPr lang="en-US" sz="1600" dirty="0" smtClean="0"/>
              <a:t>Presumably, AMD’s financial problems in developing its own IC manufacturing</a:t>
            </a:r>
          </a:p>
          <a:p>
            <a:r>
              <a:rPr lang="en-US" sz="1600" dirty="0" smtClean="0"/>
              <a:t>  facilities was the main reason why AMD chose MCM designs for their higher core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count server chips instead of relying on advanced IC technology needed for a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monolithic design.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3796" y="3477517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0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  <p:bldP spid="16" grpId="0"/>
      <p:bldP spid="17" grpId="0"/>
      <p:bldP spid="3" grpId="0"/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14353" y="1071585"/>
            <a:ext cx="8053386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In-package integration of dies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57801" y="2040003"/>
            <a:ext cx="7994650" cy="432000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1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.</a:t>
              </a: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Introduction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54625" y="2509105"/>
            <a:ext cx="7997825" cy="432000"/>
            <a:chOff x="699" y="1638"/>
            <a:chExt cx="4448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2.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Rationales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for in-package integration of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dies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555261" y="3942775"/>
            <a:ext cx="7997189" cy="432000"/>
            <a:chOff x="702" y="1632"/>
            <a:chExt cx="4445" cy="26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0"/>
                </a:spcBef>
                <a:buNone/>
              </a:pP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5.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References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702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557801" y="2992283"/>
            <a:ext cx="7994650" cy="432000"/>
            <a:chOff x="699" y="1638"/>
            <a:chExt cx="4448" cy="260"/>
          </a:xfrm>
        </p:grpSpPr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3.</a:t>
              </a: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Die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placement alternatives for in-package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integration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554625" y="3477994"/>
            <a:ext cx="7997825" cy="432000"/>
            <a:chOff x="699" y="1638"/>
            <a:chExt cx="4448" cy="259"/>
          </a:xfrm>
        </p:grpSpPr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4.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Power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consumption of die-to-die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99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4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</a:rPr>
              <a:t>2.3 Rationales for heterogeneous die </a:t>
            </a:r>
            <a:r>
              <a:rPr lang="en-US" sz="2000" dirty="0" smtClean="0">
                <a:solidFill>
                  <a:srgbClr val="FFFFFF"/>
                </a:solidFill>
              </a:rPr>
              <a:t>integration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 </a:t>
            </a:r>
            <a:r>
              <a:rPr lang="en-US" sz="1800" kern="1200" dirty="0">
                <a:solidFill>
                  <a:srgbClr val="FFFFFF"/>
                </a:solidFill>
              </a:rPr>
              <a:t>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heterogeneous die integration (1)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04" y="884702"/>
            <a:ext cx="927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Again there may be </a:t>
            </a:r>
            <a:r>
              <a:rPr lang="en-US" sz="1600" dirty="0" smtClean="0">
                <a:solidFill>
                  <a:srgbClr val="FF0000"/>
                </a:solidFill>
              </a:rPr>
              <a:t>two main </a:t>
            </a:r>
            <a:r>
              <a:rPr lang="en-US" sz="1600" dirty="0" smtClean="0">
                <a:solidFill>
                  <a:srgbClr val="FF0000"/>
                </a:solidFill>
              </a:rPr>
              <a:t>reasons </a:t>
            </a:r>
            <a:r>
              <a:rPr lang="en-US" sz="1600" dirty="0" smtClean="0"/>
              <a:t>why a complex IC should be implemented </a:t>
            </a:r>
            <a:r>
              <a:rPr lang="en-US" sz="1600" dirty="0" smtClean="0"/>
              <a:t>on </a:t>
            </a:r>
            <a:r>
              <a:rPr lang="en-US" sz="1600" dirty="0" smtClean="0"/>
              <a:t>a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number of different dies, rather than </a:t>
            </a:r>
            <a:r>
              <a:rPr lang="en-US" sz="1600" dirty="0" smtClean="0"/>
              <a:t>on a </a:t>
            </a:r>
            <a:r>
              <a:rPr lang="en-US" sz="1600" dirty="0" smtClean="0"/>
              <a:t>single monolithic </a:t>
            </a:r>
            <a:r>
              <a:rPr lang="en-US" sz="1600" dirty="0" smtClean="0"/>
              <a:t>die as follows: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7950" y="519764"/>
            <a:ext cx="614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2.3 </a:t>
            </a:r>
            <a:r>
              <a:rPr lang="en-US" dirty="0" smtClean="0">
                <a:solidFill>
                  <a:schemeClr val="accent6"/>
                </a:solidFill>
              </a:rPr>
              <a:t>Rationales for heterogeneous die </a:t>
            </a:r>
            <a:r>
              <a:rPr lang="en-US" dirty="0" smtClean="0">
                <a:solidFill>
                  <a:schemeClr val="accent6"/>
                </a:solidFill>
              </a:rPr>
              <a:t>integration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504" y="1508686"/>
            <a:ext cx="8864478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a) To </a:t>
            </a:r>
            <a:r>
              <a:rPr lang="en-US" sz="1600" dirty="0">
                <a:solidFill>
                  <a:srgbClr val="0070C0"/>
                </a:solidFill>
              </a:rPr>
              <a:t>overcome </a:t>
            </a:r>
            <a:r>
              <a:rPr lang="en-US" sz="1600" dirty="0" smtClean="0">
                <a:solidFill>
                  <a:srgbClr val="0070C0"/>
                </a:solidFill>
              </a:rPr>
              <a:t>transistor count </a:t>
            </a:r>
            <a:r>
              <a:rPr lang="en-US" sz="1600" dirty="0">
                <a:solidFill>
                  <a:srgbClr val="0070C0"/>
                </a:solidFill>
              </a:rPr>
              <a:t>limitations </a:t>
            </a:r>
            <a:r>
              <a:rPr lang="en-US" sz="1600" dirty="0"/>
              <a:t>in case </a:t>
            </a:r>
            <a:r>
              <a:rPr lang="en-US" sz="1600" dirty="0">
                <a:solidFill>
                  <a:srgbClr val="0070C0"/>
                </a:solidFill>
              </a:rPr>
              <a:t>when a large </a:t>
            </a:r>
            <a:r>
              <a:rPr lang="en-US" sz="1600" dirty="0" smtClean="0">
                <a:solidFill>
                  <a:srgbClr val="0070C0"/>
                </a:solidFill>
              </a:rPr>
              <a:t>transistor count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 can </a:t>
            </a:r>
            <a:r>
              <a:rPr lang="en-US" sz="1600" dirty="0">
                <a:solidFill>
                  <a:srgbClr val="0070C0"/>
                </a:solidFill>
              </a:rPr>
              <a:t>not yet be implemented cost </a:t>
            </a:r>
            <a:r>
              <a:rPr lang="en-US" sz="1600" dirty="0" smtClean="0">
                <a:solidFill>
                  <a:srgbClr val="0070C0"/>
                </a:solidFill>
              </a:rPr>
              <a:t>effectively</a:t>
            </a:r>
            <a:r>
              <a:rPr lang="en-US" sz="1600" dirty="0" smtClean="0"/>
              <a:t> </a:t>
            </a:r>
            <a:r>
              <a:rPr lang="en-US" sz="1600" dirty="0"/>
              <a:t>on a single </a:t>
            </a:r>
            <a:r>
              <a:rPr lang="en-US" sz="1600" dirty="0" smtClean="0"/>
              <a:t>die,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b) </a:t>
            </a:r>
            <a:r>
              <a:rPr lang="en-US" sz="1600" dirty="0">
                <a:solidFill>
                  <a:srgbClr val="0070C0"/>
                </a:solidFill>
              </a:rPr>
              <a:t>To overcome technological limitations</a:t>
            </a:r>
            <a:r>
              <a:rPr lang="en-US" sz="1600" dirty="0"/>
              <a:t> in case </a:t>
            </a:r>
            <a:r>
              <a:rPr lang="en-US" sz="1600" dirty="0">
                <a:solidFill>
                  <a:srgbClr val="0070C0"/>
                </a:solidFill>
              </a:rPr>
              <a:t>when different </a:t>
            </a:r>
            <a:r>
              <a:rPr lang="en-US" sz="1600" dirty="0" smtClean="0">
                <a:solidFill>
                  <a:srgbClr val="0070C0"/>
                </a:solidFill>
              </a:rPr>
              <a:t>IC technologies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should </a:t>
            </a:r>
            <a:r>
              <a:rPr lang="en-US" sz="1600" dirty="0">
                <a:solidFill>
                  <a:srgbClr val="0070C0"/>
                </a:solidFill>
              </a:rPr>
              <a:t>be implemented</a:t>
            </a:r>
            <a:r>
              <a:rPr lang="en-US" sz="1600" dirty="0"/>
              <a:t> on the same die such </a:t>
            </a:r>
            <a:r>
              <a:rPr lang="en-US" sz="1600" dirty="0" smtClean="0"/>
              <a:t>as “</a:t>
            </a:r>
            <a:r>
              <a:rPr lang="en-US" sz="1600" dirty="0"/>
              <a:t>traditional IC technology”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and e-DRAM technology.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914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 </a:t>
            </a:r>
            <a:r>
              <a:rPr lang="en-US" sz="1800" kern="1200" dirty="0">
                <a:solidFill>
                  <a:srgbClr val="FFFFFF"/>
                </a:solidFill>
              </a:rPr>
              <a:t>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heterogeneous die integration (2)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791" y="519767"/>
            <a:ext cx="945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a1) Example 1 for overcoming </a:t>
            </a:r>
            <a:r>
              <a:rPr lang="en-US" dirty="0" smtClean="0">
                <a:solidFill>
                  <a:schemeClr val="accent6"/>
                </a:solidFill>
              </a:rPr>
              <a:t>transistor count limitations: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Intel’s </a:t>
            </a:r>
            <a:endParaRPr lang="en-US" altLang="en-US" dirty="0" smtClean="0">
              <a:solidFill>
                <a:srgbClr val="2D2D8A"/>
              </a:solidFill>
              <a:latin typeface="Verdana" pitchFamily="34" charset="0"/>
              <a:cs typeface="Arial" pitchFamily="34" charset="0"/>
            </a:endParaRPr>
          </a:p>
          <a:p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      Penryn-based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mobile </a:t>
            </a:r>
            <a:r>
              <a:rPr lang="en-US" altLang="en-US" dirty="0" err="1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Arrandale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line (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2010</a:t>
            </a:r>
            <a:r>
              <a:rPr lang="hu-HU" altLang="en-US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)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[</a:t>
            </a:r>
            <a:r>
              <a:rPr lang="hu-HU" altLang="en-US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</a:t>
            </a:r>
            <a:r>
              <a:rPr lang="en-US" altLang="en-US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]. 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97" y="1150912"/>
            <a:ext cx="911140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pitchFamily="34" charset="0"/>
              </a:rPr>
              <a:t>With 45 nm technology the number of transistors that could be cost effectively</a:t>
            </a:r>
          </a:p>
          <a:p>
            <a:pPr lvl="0" eaLnBrk="0" fontAlgn="base" hangingPunct="0">
              <a:spcBef>
                <a:spcPct val="0"/>
              </a:spcBef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pitchFamily="34" charset="0"/>
              </a:rPr>
              <a:t> produced did not yet allow an on-die CPU-GPU integration</a:t>
            </a:r>
            <a:r>
              <a:rPr lang="en-US" altLang="en-US" sz="1600" dirty="0" smtClean="0">
                <a:latin typeface="Verdana" pitchFamily="34" charset="0"/>
                <a:cs typeface="Arial" pitchFamily="34" charset="0"/>
              </a:rPr>
              <a:t>, so Intel choose an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600" dirty="0" smtClean="0">
                <a:latin typeface="Verdana" pitchFamily="34" charset="0"/>
                <a:cs typeface="Arial" pitchFamily="34" charset="0"/>
              </a:rPr>
              <a:t> in-package integration for their mobile </a:t>
            </a:r>
            <a:r>
              <a:rPr lang="en-US" altLang="en-US" sz="1600" dirty="0" err="1" smtClean="0">
                <a:latin typeface="Verdana" pitchFamily="34" charset="0"/>
                <a:cs typeface="Arial" pitchFamily="34" charset="0"/>
              </a:rPr>
              <a:t>Arrandale</a:t>
            </a:r>
            <a:r>
              <a:rPr lang="en-US" altLang="en-US" sz="1600" dirty="0" smtClean="0">
                <a:latin typeface="Verdana" pitchFamily="34" charset="0"/>
                <a:cs typeface="Arial" pitchFamily="34" charset="0"/>
              </a:rPr>
              <a:t> line (2010</a:t>
            </a:r>
            <a:r>
              <a:rPr lang="hu-HU" altLang="en-US" sz="1600" dirty="0" smtClean="0">
                <a:latin typeface="Verdana" pitchFamily="34" charset="0"/>
                <a:cs typeface="Arial" pitchFamily="34" charset="0"/>
              </a:rPr>
              <a:t>)</a:t>
            </a:r>
            <a:r>
              <a:rPr lang="en-US" altLang="en-US" sz="1600" dirty="0" smtClean="0">
                <a:latin typeface="Verdana" pitchFamily="34" charset="0"/>
                <a:cs typeface="Arial" pitchFamily="34" charset="0"/>
              </a:rPr>
              <a:t> [</a:t>
            </a:r>
            <a:r>
              <a:rPr lang="hu-HU" altLang="en-US" sz="1600" dirty="0" smtClean="0">
                <a:latin typeface="Verdana" pitchFamily="34" charset="0"/>
                <a:cs typeface="Arial" pitchFamily="34" charset="0"/>
              </a:rPr>
              <a:t>10</a:t>
            </a:r>
            <a:r>
              <a:rPr lang="en-US" altLang="en-US" sz="1600" dirty="0" smtClean="0">
                <a:latin typeface="Verdana" pitchFamily="34" charset="0"/>
                <a:cs typeface="Arial" pitchFamily="34" charset="0"/>
              </a:rPr>
              <a:t>].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latin typeface="Verdana" pitchFamily="34" charset="0"/>
                <a:cs typeface="Arial" pitchFamily="34" charset="0"/>
              </a:rPr>
              <a:t>Subsequently, while using the 32 nm technology also for the GPU, Intel could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latin typeface="Verdana" pitchFamily="34" charset="0"/>
                <a:cs typeface="Arial" pitchFamily="34" charset="0"/>
              </a:rPr>
              <a:t>  integrate both the CPU and the GPU on the same die, in their Sandy Bridge (2011).  </a:t>
            </a:r>
            <a:endParaRPr lang="en-US" sz="1600" dirty="0"/>
          </a:p>
        </p:txBody>
      </p:sp>
      <p:pic>
        <p:nvPicPr>
          <p:cNvPr id="6" name="Picture 4" descr="500x_p_intel_core_i5_rotate_bad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4" r="13077" b="3406"/>
          <a:stretch/>
        </p:blipFill>
        <p:spPr bwMode="auto">
          <a:xfrm>
            <a:off x="2623589" y="2753360"/>
            <a:ext cx="3848332" cy="40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826476" y="3955582"/>
            <a:ext cx="303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32 nm CPU/45 nm discrete GPU</a:t>
            </a:r>
          </a:p>
        </p:txBody>
      </p:sp>
    </p:spTree>
    <p:extLst>
      <p:ext uri="{BB962C8B-B14F-4D97-AF65-F5344CB8AC3E}">
        <p14:creationId xmlns:p14="http://schemas.microsoft.com/office/powerpoint/2010/main" val="36696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 </a:t>
            </a:r>
            <a:r>
              <a:rPr lang="en-US" sz="1800" kern="1200" dirty="0">
                <a:solidFill>
                  <a:srgbClr val="FFFFFF"/>
                </a:solidFill>
              </a:rPr>
              <a:t>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heterogeneous die integration (3)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519764"/>
            <a:ext cx="840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a2) Example 2 </a:t>
            </a:r>
            <a:r>
              <a:rPr lang="en-US" dirty="0">
                <a:solidFill>
                  <a:schemeClr val="accent6"/>
                </a:solidFill>
              </a:rPr>
              <a:t>for overcoming technological limitations </a:t>
            </a:r>
            <a:r>
              <a:rPr lang="en-US" dirty="0" smtClean="0">
                <a:solidFill>
                  <a:schemeClr val="accent6"/>
                </a:solidFill>
              </a:rPr>
              <a:t>relating to the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     transistor </a:t>
            </a:r>
            <a:r>
              <a:rPr lang="en-US" dirty="0">
                <a:solidFill>
                  <a:schemeClr val="accent6"/>
                </a:solidFill>
              </a:rPr>
              <a:t>count</a:t>
            </a:r>
            <a:r>
              <a:rPr lang="en-US" dirty="0" smtClean="0">
                <a:solidFill>
                  <a:schemeClr val="accent6"/>
                </a:solidFill>
              </a:rPr>
              <a:t>: IBM’s z10 processor module (2008)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52" y="1130970"/>
            <a:ext cx="8822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z10 includes 5 Processing Unit dies (PUs) (with each up to 4 cores) and</a:t>
            </a:r>
          </a:p>
          <a:p>
            <a:r>
              <a:rPr lang="en-US" sz="1600" dirty="0" smtClean="0"/>
              <a:t>      2 Storage Control dies (SCs), with </a:t>
            </a:r>
            <a:r>
              <a:rPr lang="en-US" sz="1600" dirty="0" smtClean="0">
                <a:solidFill>
                  <a:srgbClr val="0070C0"/>
                </a:solidFill>
              </a:rPr>
              <a:t>more transistors than could be implemented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     in 2008 on a single </a:t>
            </a:r>
            <a:r>
              <a:rPr lang="en-US" sz="1600" dirty="0" smtClean="0">
                <a:solidFill>
                  <a:srgbClr val="0070C0"/>
                </a:solidFill>
              </a:rPr>
              <a:t>die while using 65 nm technology. 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94" y="2079645"/>
            <a:ext cx="7058669" cy="4388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038" y="6517692"/>
            <a:ext cx="823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Figure: IBM’s z10 processor mounted as an MCM on a ceramic substrate</a:t>
            </a:r>
            <a:r>
              <a:rPr lang="hu-HU" sz="1600" dirty="0" smtClean="0"/>
              <a:t> [11]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213319" y="2145559"/>
            <a:ext cx="1924518" cy="2428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0654" y="2649617"/>
            <a:ext cx="1367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smtClean="0"/>
              <a:t>3490 signals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00479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933654"/>
            <a:ext cx="915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b) </a:t>
            </a:r>
            <a:r>
              <a:rPr lang="en-US" sz="1600" dirty="0">
                <a:solidFill>
                  <a:srgbClr val="0070C0"/>
                </a:solidFill>
              </a:rPr>
              <a:t>To overcome technological limitations</a:t>
            </a:r>
            <a:r>
              <a:rPr lang="en-US" sz="1600" dirty="0">
                <a:solidFill>
                  <a:srgbClr val="000000"/>
                </a:solidFill>
              </a:rPr>
              <a:t> in case </a:t>
            </a:r>
            <a:r>
              <a:rPr lang="en-US" sz="1600" dirty="0">
                <a:solidFill>
                  <a:srgbClr val="0070C0"/>
                </a:solidFill>
              </a:rPr>
              <a:t>when different IC technologies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      should be implemented</a:t>
            </a:r>
            <a:r>
              <a:rPr lang="en-US" sz="1600" dirty="0">
                <a:solidFill>
                  <a:srgbClr val="000000"/>
                </a:solidFill>
              </a:rPr>
              <a:t> on the same die such as “traditional IC technology”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  and e-DRAM technology.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519764"/>
            <a:ext cx="57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Rationales </a:t>
            </a:r>
            <a:r>
              <a:rPr lang="en-US" dirty="0" smtClean="0">
                <a:solidFill>
                  <a:schemeClr val="accent6"/>
                </a:solidFill>
              </a:rPr>
              <a:t>for heterogeneous die </a:t>
            </a:r>
            <a:r>
              <a:rPr lang="en-US" dirty="0" smtClean="0">
                <a:solidFill>
                  <a:schemeClr val="accent6"/>
                </a:solidFill>
              </a:rPr>
              <a:t>integration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 </a:t>
            </a:r>
            <a:r>
              <a:rPr lang="en-US" sz="1800" kern="1200" dirty="0">
                <a:solidFill>
                  <a:srgbClr val="FFFFFF"/>
                </a:solidFill>
              </a:rPr>
              <a:t>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heterogeneous die integration (3)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 </a:t>
            </a:r>
            <a:r>
              <a:rPr lang="en-US" sz="1800" kern="1200" dirty="0">
                <a:solidFill>
                  <a:srgbClr val="FFFFFF"/>
                </a:solidFill>
              </a:rPr>
              <a:t>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heterogeneous die integration (4)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30" y="512763"/>
            <a:ext cx="93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b1) Example 1 for overcoming technological limitations of IC manufacturing: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      Intel’s </a:t>
            </a:r>
            <a:r>
              <a:rPr lang="en-US" dirty="0" err="1" smtClean="0">
                <a:solidFill>
                  <a:schemeClr val="accent6"/>
                </a:solidFill>
              </a:rPr>
              <a:t>Haswell</a:t>
            </a:r>
            <a:r>
              <a:rPr lang="en-US" dirty="0" smtClean="0">
                <a:solidFill>
                  <a:schemeClr val="accent6"/>
                </a:solidFill>
              </a:rPr>
              <a:t> processor with </a:t>
            </a:r>
            <a:r>
              <a:rPr lang="en-US" dirty="0" err="1" smtClean="0">
                <a:solidFill>
                  <a:schemeClr val="accent6"/>
                </a:solidFill>
              </a:rPr>
              <a:t>eDRAM</a:t>
            </a:r>
            <a:r>
              <a:rPr lang="en-US" dirty="0" smtClean="0">
                <a:solidFill>
                  <a:schemeClr val="accent6"/>
                </a:solidFill>
              </a:rPr>
              <a:t> L4 cache (2013)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36733" y="1131801"/>
            <a:ext cx="8683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600" dirty="0" smtClean="0">
                <a:solidFill>
                  <a:srgbClr val="0070C0"/>
                </a:solidFill>
                <a:cs typeface="Arial" charset="0"/>
              </a:rPr>
              <a:t>The </a:t>
            </a:r>
            <a:r>
              <a:rPr lang="en-US" altLang="hu-HU" sz="1600" dirty="0" err="1" smtClean="0">
                <a:solidFill>
                  <a:srgbClr val="0070C0"/>
                </a:solidFill>
                <a:cs typeface="Arial" charset="0"/>
              </a:rPr>
              <a:t>eDRAM</a:t>
            </a:r>
            <a:r>
              <a:rPr lang="en-US" altLang="hu-HU" sz="1600" dirty="0" smtClean="0">
                <a:solidFill>
                  <a:srgbClr val="0070C0"/>
                </a:solidFill>
                <a:cs typeface="Arial" charset="0"/>
              </a:rPr>
              <a:t> technology differs from manufacturing processor logic</a:t>
            </a:r>
            <a:r>
              <a:rPr lang="en-US" altLang="hu-HU" sz="1600" dirty="0" smtClean="0">
                <a:cs typeface="Arial" charset="0"/>
              </a:rPr>
              <a:t>, so Intel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600" dirty="0">
                <a:cs typeface="Arial" charset="0"/>
              </a:rPr>
              <a:t> </a:t>
            </a:r>
            <a:r>
              <a:rPr lang="en-US" altLang="hu-HU" sz="1600" dirty="0" smtClean="0">
                <a:cs typeface="Arial" charset="0"/>
              </a:rPr>
              <a:t>  produced the processor die and the </a:t>
            </a:r>
            <a:r>
              <a:rPr lang="en-US" altLang="hu-HU" sz="1600" dirty="0" err="1" smtClean="0">
                <a:cs typeface="Arial" charset="0"/>
              </a:rPr>
              <a:t>eDRAM</a:t>
            </a:r>
            <a:r>
              <a:rPr lang="en-US" altLang="hu-HU" sz="1600" dirty="0" smtClean="0">
                <a:cs typeface="Arial" charset="0"/>
              </a:rPr>
              <a:t> die separately and integrated these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600" dirty="0">
                <a:cs typeface="Arial" charset="0"/>
              </a:rPr>
              <a:t> </a:t>
            </a:r>
            <a:r>
              <a:rPr lang="en-US" altLang="hu-HU" sz="1600" dirty="0" smtClean="0">
                <a:cs typeface="Arial" charset="0"/>
              </a:rPr>
              <a:t>  dies subsequently into a single package [</a:t>
            </a:r>
            <a:r>
              <a:rPr lang="hu-HU" altLang="hu-HU" sz="1600" dirty="0" smtClean="0">
                <a:cs typeface="Arial" charset="0"/>
              </a:rPr>
              <a:t>12</a:t>
            </a:r>
            <a:r>
              <a:rPr lang="en-US" altLang="hu-HU" sz="1600" dirty="0" smtClean="0">
                <a:cs typeface="Arial" charset="0"/>
              </a:rPr>
              <a:t>].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5828" y="6153341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53361" y="2040185"/>
            <a:ext cx="5572018" cy="4293232"/>
            <a:chOff x="1557338" y="1920107"/>
            <a:chExt cx="6096000" cy="4491240"/>
          </a:xfrm>
        </p:grpSpPr>
        <p:pic>
          <p:nvPicPr>
            <p:cNvPr id="7" name="Picture 2" descr="http://file2.engineering.com/june-2013/intel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338" y="2353697"/>
              <a:ext cx="6096000" cy="405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3881969" y="1920107"/>
              <a:ext cx="2271452" cy="289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1200" b="1" dirty="0" err="1">
                  <a:solidFill>
                    <a:srgbClr val="000000"/>
                  </a:solidFill>
                  <a:cs typeface="Arial" charset="0"/>
                </a:rPr>
                <a:t>eDRAM</a:t>
              </a:r>
              <a:r>
                <a:rPr lang="en-US" altLang="hu-HU" sz="1200" b="1" dirty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altLang="hu-HU" sz="1200" b="1" dirty="0" smtClean="0">
                  <a:solidFill>
                    <a:srgbClr val="000000"/>
                  </a:solidFill>
                  <a:cs typeface="Arial" charset="0"/>
                </a:rPr>
                <a:t>chip (128 MB)</a:t>
              </a:r>
              <a:endParaRPr lang="en-US" altLang="hu-HU" sz="1200" b="1" dirty="0">
                <a:solidFill>
                  <a:srgbClr val="000000"/>
                </a:solidFill>
                <a:cs typeface="Arial" charset="0"/>
              </a:endParaRPr>
            </a:p>
          </p:txBody>
        </p:sp>
        <p:cxnSp>
          <p:nvCxnSpPr>
            <p:cNvPr id="10" name="Straight Arrow Connector 5"/>
            <p:cNvCxnSpPr>
              <a:cxnSpLocks noChangeShapeType="1"/>
            </p:cNvCxnSpPr>
            <p:nvPr/>
          </p:nvCxnSpPr>
          <p:spPr bwMode="auto">
            <a:xfrm>
              <a:off x="5016500" y="2208207"/>
              <a:ext cx="22225" cy="207131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TextBox 4"/>
          <p:cNvSpPr txBox="1"/>
          <p:nvPr/>
        </p:nvSpPr>
        <p:spPr>
          <a:xfrm>
            <a:off x="426720" y="6429312"/>
            <a:ext cx="871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Figure: Intel’s Haswell processor with in-package integrated </a:t>
            </a:r>
            <a:r>
              <a:rPr lang="en-US" sz="1600" dirty="0" err="1" smtClean="0"/>
              <a:t>eDRAM</a:t>
            </a:r>
            <a:r>
              <a:rPr lang="en-US" sz="1600" dirty="0" smtClean="0"/>
              <a:t> L4 cache [</a:t>
            </a:r>
            <a:r>
              <a:rPr lang="hu-HU" sz="1600" dirty="0" smtClean="0"/>
              <a:t>12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043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 </a:t>
            </a:r>
            <a:r>
              <a:rPr lang="en-US" sz="1800" kern="1200" dirty="0">
                <a:solidFill>
                  <a:srgbClr val="FFFFFF"/>
                </a:solidFill>
              </a:rPr>
              <a:t>Rationales for </a:t>
            </a:r>
            <a:r>
              <a:rPr lang="en-US" sz="1800" kern="1200" dirty="0" smtClean="0">
                <a:solidFill>
                  <a:srgbClr val="FFFFFF"/>
                </a:solidFill>
              </a:rPr>
              <a:t>heterogeneous die integration (5)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6606" y="1408084"/>
            <a:ext cx="6001566" cy="2060080"/>
            <a:chOff x="241957" y="1337393"/>
            <a:chExt cx="8588812" cy="30476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1337393"/>
              <a:ext cx="4258769" cy="3047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957" y="1337393"/>
              <a:ext cx="4258769" cy="304768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10346" y="522171"/>
            <a:ext cx="902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b2) Example 2 </a:t>
            </a:r>
            <a:r>
              <a:rPr lang="en-US" dirty="0">
                <a:solidFill>
                  <a:schemeClr val="accent6"/>
                </a:solidFill>
              </a:rPr>
              <a:t>for overcoming technological limitations of IC manufacturing: 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       Intel’s Knights Landing (2016)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125" y="6102414"/>
            <a:ext cx="901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processor package encloses one CPU die, one Omni-Path die + 8 MCDRAM dies,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but the MCDRAM needs a different technology than a traditional processor. [</a:t>
            </a:r>
            <a:r>
              <a:rPr lang="hu-HU" sz="1600" dirty="0" smtClean="0"/>
              <a:t>13</a:t>
            </a:r>
            <a:r>
              <a:rPr lang="en-US" sz="1600" dirty="0" smtClean="0"/>
              <a:t>]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7377" y="2089433"/>
            <a:ext cx="20579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LGA 3647</a:t>
            </a:r>
          </a:p>
          <a:p>
            <a:r>
              <a:rPr lang="en-US" sz="1300" dirty="0" smtClean="0"/>
              <a:t>76.0 </a:t>
            </a:r>
            <a:r>
              <a:rPr lang="en-US" sz="1300" dirty="0"/>
              <a:t>mm × 56.5 mm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19902" y="3631032"/>
            <a:ext cx="4205325" cy="2348565"/>
            <a:chOff x="4204811" y="1409917"/>
            <a:chExt cx="4877349" cy="36512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27726"/>
            <a:stretch/>
          </p:blipFill>
          <p:spPr>
            <a:xfrm>
              <a:off x="4204811" y="1409917"/>
              <a:ext cx="4877349" cy="36512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81790" y="2871858"/>
              <a:ext cx="647363" cy="382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HBM2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0883" y="2596309"/>
              <a:ext cx="691983" cy="941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AMD’s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Vega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GPU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7415" y="2852011"/>
              <a:ext cx="1039646" cy="622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Kaby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Lake 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CPU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6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8153836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placement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for in-package integration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801" y="2444265"/>
            <a:ext cx="7994650" cy="432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</a:t>
              </a:r>
              <a:r>
                <a:rPr kumimoji="0" lang="hu-HU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1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.</a:t>
              </a: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Overview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54625" y="2913367"/>
            <a:ext cx="7997825" cy="43200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3.2 Horizontal die placement in in-package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integration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57801" y="3396545"/>
            <a:ext cx="7994650" cy="432000"/>
            <a:chOff x="699" y="1638"/>
            <a:chExt cx="4448" cy="2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3.3 Vertical die placement in in-package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integration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565826" y="3856956"/>
            <a:ext cx="7994650" cy="684554"/>
            <a:chOff x="699" y="1638"/>
            <a:chExt cx="4448" cy="412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41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3.4 Both horizontal and vertical die placement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  in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in-package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integration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8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3.1 Overview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3.1 Overview (1)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466" y="515789"/>
            <a:ext cx="6385402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altLang="en-US" dirty="0" smtClean="0"/>
              <a:t>3.1 Overview </a:t>
            </a:r>
          </a:p>
          <a:p>
            <a:pPr lvl="0">
              <a:defRPr/>
            </a:pPr>
            <a:r>
              <a:rPr lang="en-US" altLang="en-US" dirty="0" smtClean="0"/>
              <a:t>Die placement alternatives for in-package integration</a:t>
            </a:r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6862" y="5607897"/>
            <a:ext cx="28536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Source of the Figures: [</a:t>
            </a:r>
            <a:r>
              <a:rPr lang="hu-HU" sz="1300" dirty="0" smtClean="0"/>
              <a:t>1</a:t>
            </a:r>
            <a:r>
              <a:rPr lang="en-US" sz="1300" dirty="0" smtClean="0"/>
              <a:t>], [19]</a:t>
            </a:r>
            <a:endParaRPr lang="en-US" sz="13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77" y="2358695"/>
            <a:ext cx="29650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Horizontal die placement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(called also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2D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packaging)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50730" y="2355256"/>
            <a:ext cx="3065059" cy="4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 die placement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(called also 3D packaging)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80" y="2806237"/>
            <a:ext cx="2782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dies are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tiled side-by-side,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3134" y="2816968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dies are stacked,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3376" y="3579357"/>
            <a:ext cx="2521819" cy="924026"/>
            <a:chOff x="813890" y="3570972"/>
            <a:chExt cx="2521819" cy="9240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85980" y="3752608"/>
            <a:ext cx="2521819" cy="883921"/>
            <a:chOff x="5355417" y="3744223"/>
            <a:chExt cx="2521819" cy="8839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92208" y="3298680"/>
            <a:ext cx="3065151" cy="1456198"/>
            <a:chOff x="5757453" y="2682663"/>
            <a:chExt cx="3065151" cy="14561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r="13879" b="21940"/>
            <a:stretch/>
          </p:blipFill>
          <p:spPr>
            <a:xfrm>
              <a:off x="5757453" y="2682663"/>
              <a:ext cx="2866784" cy="1420360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 bwMode="auto">
            <a:xfrm>
              <a:off x="5942066" y="2812864"/>
              <a:ext cx="861979" cy="394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8509819" y="3543057"/>
              <a:ext cx="186589" cy="4838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8295233" y="2812863"/>
              <a:ext cx="401175" cy="3237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8578922" y="3041329"/>
              <a:ext cx="243682" cy="1164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811133" y="4026867"/>
              <a:ext cx="483727" cy="1119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80118" y="2355639"/>
            <a:ext cx="27895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Both horizontal and vertical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die </a:t>
            </a:r>
            <a:r>
              <a:rPr lang="en-US" altLang="en-US" sz="1300" b="1" dirty="0">
                <a:solidFill>
                  <a:srgbClr val="000000"/>
                </a:solidFill>
              </a:rPr>
              <a:t>placement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48784" y="2805738"/>
            <a:ext cx="2799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Tiled and stacked dies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7577" y="1553875"/>
            <a:ext cx="5950439" cy="669788"/>
            <a:chOff x="1527577" y="1553875"/>
            <a:chExt cx="5950439" cy="669788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43151" y="1553875"/>
              <a:ext cx="521168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Die placement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527577" y="1965609"/>
              <a:ext cx="5950439" cy="258054"/>
              <a:chOff x="1845211" y="1416969"/>
              <a:chExt cx="5950439" cy="258054"/>
            </a:xfrm>
          </p:grpSpPr>
          <p:cxnSp>
            <p:nvCxnSpPr>
              <p:cNvPr id="41" name="Straight Connector 40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46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4004" y="6363641"/>
            <a:ext cx="26366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Stacked: </a:t>
            </a:r>
            <a:r>
              <a:rPr lang="en-US" sz="1300" dirty="0" err="1" smtClean="0"/>
              <a:t>Egymásra</a:t>
            </a:r>
            <a:r>
              <a:rPr lang="en-US" sz="1300" dirty="0" smtClean="0"/>
              <a:t> </a:t>
            </a:r>
            <a:r>
              <a:rPr lang="en-US" sz="1300" dirty="0" err="1" smtClean="0"/>
              <a:t>helyezett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5053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5" grpId="0"/>
      <p:bldP spid="11" grpId="0"/>
      <p:bldP spid="12" grpId="0"/>
      <p:bldP spid="19" grpId="0"/>
      <p:bldP spid="3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Introduction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3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3.2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Horizontal die placement 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in-package integration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</a:t>
            </a:r>
            <a:r>
              <a:rPr lang="en-US" sz="1800" kern="1200" dirty="0" smtClean="0">
                <a:solidFill>
                  <a:srgbClr val="FFFFFF"/>
                </a:solidFill>
              </a:rPr>
              <a:t>integration (1)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469" y="1925558"/>
            <a:ext cx="28869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Horizontal die placement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(called also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2D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packaging)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50730" y="1922119"/>
            <a:ext cx="3065059" cy="4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 die placement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(called also 3D packaging)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80" y="2373100"/>
            <a:ext cx="2782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dies are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tiled side-by-side,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3134" y="2383831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dies are stacked,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3376" y="3146220"/>
            <a:ext cx="2521819" cy="924026"/>
            <a:chOff x="813890" y="3570972"/>
            <a:chExt cx="2521819" cy="9240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85980" y="3319471"/>
            <a:ext cx="2521819" cy="883921"/>
            <a:chOff x="5355417" y="3744223"/>
            <a:chExt cx="2521819" cy="8839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9794" y="515789"/>
            <a:ext cx="684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3.2 Horizontal </a:t>
            </a:r>
            <a:r>
              <a:rPr lang="en-US" altLang="en-US" dirty="0" smtClean="0"/>
              <a:t>die placement </a:t>
            </a:r>
            <a:r>
              <a:rPr lang="en-US" altLang="en-US" dirty="0"/>
              <a:t>in </a:t>
            </a:r>
            <a:r>
              <a:rPr lang="en-US" altLang="en-US" dirty="0" smtClean="0"/>
              <a:t>in-package integration </a:t>
            </a:r>
            <a:r>
              <a:rPr lang="en-US" altLang="en-US" dirty="0" smtClean="0"/>
              <a:t>-1</a:t>
            </a:r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6862" y="5607897"/>
            <a:ext cx="28536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Source of the Figures: [</a:t>
            </a:r>
            <a:r>
              <a:rPr lang="hu-HU" sz="1300" dirty="0" smtClean="0"/>
              <a:t>1</a:t>
            </a:r>
            <a:r>
              <a:rPr lang="en-US" sz="1300" dirty="0" smtClean="0"/>
              <a:t>], [19]</a:t>
            </a:r>
            <a:endParaRPr lang="en-US" sz="13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892208" y="2865543"/>
            <a:ext cx="3065151" cy="1456198"/>
            <a:chOff x="5757453" y="2682663"/>
            <a:chExt cx="3065151" cy="14561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r="13879" b="21940"/>
            <a:stretch/>
          </p:blipFill>
          <p:spPr>
            <a:xfrm>
              <a:off x="5757453" y="2682663"/>
              <a:ext cx="2866784" cy="1420360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 bwMode="auto">
            <a:xfrm>
              <a:off x="5942066" y="2812864"/>
              <a:ext cx="861979" cy="394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8509819" y="3543057"/>
              <a:ext cx="186589" cy="4838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8295233" y="2812863"/>
              <a:ext cx="401175" cy="3237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8578922" y="3041329"/>
              <a:ext cx="243682" cy="1164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811133" y="4026867"/>
              <a:ext cx="483727" cy="1119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80118" y="1922502"/>
            <a:ext cx="27895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Both horizontal and vertical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en-US" sz="1300" b="1" dirty="0" smtClean="0">
                <a:solidFill>
                  <a:srgbClr val="000000"/>
                </a:solidFill>
              </a:rPr>
              <a:t>die </a:t>
            </a:r>
            <a:r>
              <a:rPr lang="en-US" altLang="en-US" sz="1300" b="1" dirty="0">
                <a:solidFill>
                  <a:srgbClr val="000000"/>
                </a:solidFill>
              </a:rPr>
              <a:t>placement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48784" y="2372601"/>
            <a:ext cx="2799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Tiled and stacked dies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7577" y="1120738"/>
            <a:ext cx="5950439" cy="669788"/>
            <a:chOff x="1527577" y="1120738"/>
            <a:chExt cx="5950439" cy="669788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43152" y="1120738"/>
              <a:ext cx="521168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Die placement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527577" y="1532472"/>
              <a:ext cx="5950439" cy="258054"/>
              <a:chOff x="1845211" y="1416969"/>
              <a:chExt cx="5950439" cy="258054"/>
            </a:xfrm>
          </p:grpSpPr>
          <p:cxnSp>
            <p:nvCxnSpPr>
              <p:cNvPr id="41" name="Straight Connector 40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46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3" name="Rounded Rectangle 2"/>
          <p:cNvSpPr/>
          <p:nvPr/>
        </p:nvSpPr>
        <p:spPr bwMode="auto">
          <a:xfrm>
            <a:off x="57981" y="1869152"/>
            <a:ext cx="2854250" cy="245258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235" y="909879"/>
            <a:ext cx="7447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Horizontal die placement </a:t>
            </a:r>
            <a:r>
              <a:rPr lang="en-US" sz="1600" dirty="0" smtClean="0"/>
              <a:t>in </a:t>
            </a:r>
            <a:r>
              <a:rPr lang="en-US" sz="1600" dirty="0" smtClean="0"/>
              <a:t>in-package integration </a:t>
            </a:r>
            <a:r>
              <a:rPr lang="en-US" sz="1600" dirty="0" smtClean="0"/>
              <a:t>is </a:t>
            </a:r>
            <a:r>
              <a:rPr lang="en-US" sz="1600" dirty="0" smtClean="0"/>
              <a:t>also called as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 2D </a:t>
            </a:r>
            <a:r>
              <a:rPr lang="en-US" sz="1600" dirty="0" smtClean="0">
                <a:solidFill>
                  <a:srgbClr val="FF0000"/>
                </a:solidFill>
              </a:rPr>
              <a:t>packaging.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71177" y="1472253"/>
            <a:ext cx="9144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dies are </a:t>
            </a:r>
            <a:r>
              <a:rPr lang="en-US" sz="1600" dirty="0">
                <a:solidFill>
                  <a:srgbClr val="0070C0"/>
                </a:solidFill>
              </a:rPr>
              <a:t>tiled side-by-side</a:t>
            </a:r>
            <a:r>
              <a:rPr lang="en-US" sz="1600" dirty="0" smtClean="0">
                <a:solidFill>
                  <a:srgbClr val="0070C0"/>
                </a:solidFill>
              </a:rPr>
              <a:t>, interconnected </a:t>
            </a:r>
            <a:r>
              <a:rPr lang="en-US" sz="1600" dirty="0">
                <a:solidFill>
                  <a:srgbClr val="0070C0"/>
                </a:solidFill>
              </a:rPr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packaged</a:t>
            </a:r>
            <a:r>
              <a:rPr lang="en-US" sz="1600" dirty="0" smtClean="0">
                <a:solidFill>
                  <a:srgbClr val="000000"/>
                </a:solidFill>
              </a:rPr>
              <a:t>, as indicated below.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345339" y="1982393"/>
            <a:ext cx="2521819" cy="924026"/>
            <a:chOff x="813890" y="3570972"/>
            <a:chExt cx="2521819" cy="9240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3671" y="2993045"/>
            <a:ext cx="8027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Illustration of horizontal die placement in </a:t>
            </a:r>
            <a:r>
              <a:rPr lang="en-US" sz="1600" dirty="0" smtClean="0"/>
              <a:t>in-package integration </a:t>
            </a:r>
            <a:r>
              <a:rPr lang="en-US" sz="1600" dirty="0" smtClean="0"/>
              <a:t>[</a:t>
            </a:r>
            <a:r>
              <a:rPr lang="hu-HU" sz="1600" dirty="0" smtClean="0"/>
              <a:t>1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69794" y="515789"/>
            <a:ext cx="653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Horizontal </a:t>
            </a:r>
            <a:r>
              <a:rPr lang="en-US" altLang="en-US" dirty="0" smtClean="0"/>
              <a:t>die placement </a:t>
            </a:r>
            <a:r>
              <a:rPr lang="en-US" altLang="en-US" dirty="0"/>
              <a:t>in </a:t>
            </a:r>
            <a:r>
              <a:rPr lang="en-US" altLang="en-US" dirty="0" smtClean="0"/>
              <a:t>in-package integration </a:t>
            </a:r>
            <a:r>
              <a:rPr lang="en-US" altLang="en-US" dirty="0" smtClean="0"/>
              <a:t>-2</a:t>
            </a:r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27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90642" y="1916155"/>
            <a:ext cx="221727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Traditional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packaging</a:t>
            </a:r>
            <a:endParaRPr lang="en-US" altLang="en-US" sz="13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93591" y="1193319"/>
            <a:ext cx="711195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Main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alternatives for horizontal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die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placement in in-package integration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56456" y="1636694"/>
            <a:ext cx="5950439" cy="258054"/>
            <a:chOff x="1845211" y="1416969"/>
            <a:chExt cx="5950439" cy="258054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>
              <a:off x="1866902" y="141755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4918764" y="141696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7730563" y="159877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4918764" y="141696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304" y="161469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1845211" y="159184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312084" y="1891628"/>
            <a:ext cx="2315057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EMIB technology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Embedded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Multi-Die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Interconnect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Bridges)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7711" y="2683801"/>
            <a:ext cx="333668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Interconnections are made by </a:t>
            </a:r>
          </a:p>
          <a:p>
            <a:pPr algn="ctr"/>
            <a:r>
              <a:rPr lang="en-US" sz="1300" dirty="0" smtClean="0"/>
              <a:t>wires through wire bonding or </a:t>
            </a:r>
          </a:p>
          <a:p>
            <a:pPr algn="ctr"/>
            <a:r>
              <a:rPr lang="en-US" sz="1300" dirty="0" smtClean="0"/>
              <a:t>by conducting traces formed on a</a:t>
            </a:r>
          </a:p>
          <a:p>
            <a:pPr algn="ctr"/>
            <a:r>
              <a:rPr lang="en-US" sz="1300" dirty="0" smtClean="0"/>
              <a:t> ceramic</a:t>
            </a:r>
            <a:r>
              <a:rPr lang="en-US" sz="1300" dirty="0"/>
              <a:t>, silicon, or </a:t>
            </a:r>
            <a:r>
              <a:rPr lang="en-US" sz="1300" dirty="0" smtClean="0"/>
              <a:t>organic substrate</a:t>
            </a:r>
          </a:p>
          <a:p>
            <a:pPr algn="ctr"/>
            <a:r>
              <a:rPr lang="en-US" sz="1300" dirty="0" smtClean="0"/>
              <a:t>made e.g. by thin film, thick film</a:t>
            </a:r>
          </a:p>
          <a:p>
            <a:pPr algn="ctr"/>
            <a:r>
              <a:rPr lang="en-US" sz="1300" dirty="0" smtClean="0"/>
              <a:t> or PCB technologies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392" y="2682197"/>
            <a:ext cx="316015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Interconnections are provided</a:t>
            </a:r>
          </a:p>
          <a:p>
            <a:pPr algn="ctr"/>
            <a:r>
              <a:rPr lang="en-US" sz="1300" dirty="0" smtClean="0"/>
              <a:t>by multi-layered conducting traces </a:t>
            </a:r>
          </a:p>
          <a:p>
            <a:pPr algn="ctr"/>
            <a:r>
              <a:rPr lang="en-US" sz="1300" dirty="0" smtClean="0"/>
              <a:t>in a silicon or organic interposer, </a:t>
            </a:r>
          </a:p>
          <a:p>
            <a:pPr algn="ctr"/>
            <a:r>
              <a:rPr lang="en-US" sz="1300" dirty="0" smtClean="0"/>
              <a:t>serving as a redistribution layer</a:t>
            </a:r>
          </a:p>
          <a:p>
            <a:pPr algn="ctr"/>
            <a:r>
              <a:rPr lang="en-US" sz="1300" dirty="0" smtClean="0"/>
              <a:t>and by TSVs</a:t>
            </a:r>
          </a:p>
          <a:p>
            <a:pPr algn="ctr"/>
            <a:r>
              <a:rPr lang="en-US" sz="1300" dirty="0" smtClean="0"/>
              <a:t> (</a:t>
            </a:r>
            <a:r>
              <a:rPr lang="en-US" sz="1300" dirty="0"/>
              <a:t>Through-Silicon-</a:t>
            </a:r>
            <a:r>
              <a:rPr lang="en-US" sz="1300" dirty="0" err="1"/>
              <a:t>Vias</a:t>
            </a:r>
            <a:r>
              <a:rPr lang="en-US" sz="1300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3321" y="2693423"/>
            <a:ext cx="314067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Interconnections are </a:t>
            </a:r>
            <a:r>
              <a:rPr lang="en-US" sz="1300" dirty="0" smtClean="0"/>
              <a:t>provided</a:t>
            </a:r>
          </a:p>
          <a:p>
            <a:pPr algn="ctr"/>
            <a:r>
              <a:rPr lang="en-US" sz="1300" dirty="0"/>
              <a:t>by multi-layered conducting traces </a:t>
            </a:r>
          </a:p>
          <a:p>
            <a:pPr algn="ctr"/>
            <a:r>
              <a:rPr lang="en-US" sz="1300" dirty="0" smtClean="0"/>
              <a:t>in </a:t>
            </a:r>
            <a:r>
              <a:rPr lang="en-US" sz="1300" dirty="0"/>
              <a:t>a silicon </a:t>
            </a:r>
            <a:r>
              <a:rPr lang="en-US" sz="1300" dirty="0" smtClean="0"/>
              <a:t>interposer</a:t>
            </a:r>
          </a:p>
          <a:p>
            <a:pPr algn="ctr"/>
            <a:r>
              <a:rPr lang="en-US" sz="1300" dirty="0" smtClean="0"/>
              <a:t>serving </a:t>
            </a:r>
            <a:r>
              <a:rPr lang="en-US" sz="1300" dirty="0"/>
              <a:t>as a redistribution layer</a:t>
            </a:r>
          </a:p>
          <a:p>
            <a:pPr algn="ctr"/>
            <a:r>
              <a:rPr lang="en-US" sz="1300" dirty="0"/>
              <a:t>and </a:t>
            </a:r>
            <a:r>
              <a:rPr lang="en-US" sz="1300" dirty="0" smtClean="0"/>
              <a:t>by silicon bridges</a:t>
            </a:r>
            <a:endParaRPr lang="en-US" sz="1300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805123" y="1898147"/>
            <a:ext cx="163698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2.5D packaging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950" y="516739"/>
            <a:ext cx="903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</a:t>
            </a:r>
            <a:r>
              <a:rPr lang="en-US" dirty="0" smtClean="0">
                <a:solidFill>
                  <a:schemeClr val="accent6"/>
                </a:solidFill>
              </a:rPr>
              <a:t>alternatives for horizontal die placement in in-package integration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180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(4)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15787"/>
            <a:ext cx="865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a) Traditional </a:t>
            </a:r>
            <a:r>
              <a:rPr lang="en-US" dirty="0" smtClean="0">
                <a:solidFill>
                  <a:schemeClr val="accent6"/>
                </a:solidFill>
              </a:rPr>
              <a:t>packaging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203" y="885110"/>
            <a:ext cx="856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Interconnections </a:t>
            </a:r>
            <a:r>
              <a:rPr lang="en-US" sz="1600" dirty="0" smtClean="0">
                <a:solidFill>
                  <a:srgbClr val="FF0000"/>
                </a:solidFill>
              </a:rPr>
              <a:t>in traditional packaging </a:t>
            </a:r>
            <a:r>
              <a:rPr lang="en-US" sz="1600" dirty="0" smtClean="0"/>
              <a:t>may be implemented by a number of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technologies, like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26669" y="17315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336" y="1433133"/>
            <a:ext cx="5240730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by wires</a:t>
            </a:r>
            <a:r>
              <a:rPr lang="en-US" sz="1600" dirty="0" smtClean="0"/>
              <a:t> and using wire bonding or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by conducting traces </a:t>
            </a:r>
            <a:r>
              <a:rPr lang="en-US" sz="1600" dirty="0" smtClean="0"/>
              <a:t>formed e.g. by means 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89" y="2925049"/>
            <a:ext cx="898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Above technologies are definitely out-of-scope of our interest and won’t be discussed,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only illustrated here by examples.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01831" y="2010648"/>
            <a:ext cx="269496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thin </a:t>
            </a:r>
            <a:r>
              <a:rPr lang="en-US" sz="1600" dirty="0">
                <a:solidFill>
                  <a:srgbClr val="000000"/>
                </a:solidFill>
              </a:rPr>
              <a:t>film technology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thick film technology 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PCB </a:t>
            </a:r>
            <a:r>
              <a:rPr lang="en-US" sz="1600" dirty="0" smtClean="0">
                <a:solidFill>
                  <a:srgbClr val="000000"/>
                </a:solidFill>
              </a:rPr>
              <a:t>technology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41970" y="6275671"/>
            <a:ext cx="3765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Wire bonding: </a:t>
            </a:r>
            <a:r>
              <a:rPr lang="en-US" sz="1600" dirty="0" err="1" smtClean="0"/>
              <a:t>vezetékes</a:t>
            </a:r>
            <a:r>
              <a:rPr lang="en-US" sz="1600" dirty="0" smtClean="0"/>
              <a:t> </a:t>
            </a:r>
            <a:r>
              <a:rPr lang="en-US" sz="1600" dirty="0" err="1" smtClean="0"/>
              <a:t>kötés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228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(5)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38" y="1332301"/>
            <a:ext cx="4647619" cy="310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" y="519766"/>
            <a:ext cx="892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1: Wire-bonding of three (in this case vertically placed) dies </a:t>
            </a:r>
            <a:r>
              <a:rPr lang="en-US" dirty="0" smtClean="0"/>
              <a:t>[</a:t>
            </a:r>
            <a:r>
              <a:rPr lang="hu-HU" dirty="0" smtClean="0"/>
              <a:t>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28" y="2150705"/>
            <a:ext cx="3363056" cy="253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(6)</a:t>
            </a:r>
            <a:endParaRPr lang="en-US" altLang="en-US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19766"/>
            <a:ext cx="8288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2: Interconnecting two cores in Intel’s dual core </a:t>
            </a:r>
            <a:r>
              <a:rPr lang="en-US" dirty="0" err="1" smtClean="0">
                <a:solidFill>
                  <a:schemeClr val="accent6"/>
                </a:solidFill>
              </a:rPr>
              <a:t>Paxville</a:t>
            </a:r>
            <a:r>
              <a:rPr lang="en-US" dirty="0" smtClean="0">
                <a:solidFill>
                  <a:schemeClr val="accent6"/>
                </a:solidFill>
              </a:rPr>
              <a:t> DP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server processor (2005) 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3" descr="rev-paxville-cpuhang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72123"/>
            <a:ext cx="5451830" cy="341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756" y="5234283"/>
            <a:ext cx="4876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The </a:t>
            </a:r>
            <a:r>
              <a:rPr lang="en-US" sz="1600" dirty="0" err="1" smtClean="0"/>
              <a:t>Paxville</a:t>
            </a:r>
            <a:r>
              <a:rPr lang="en-US" sz="1600" dirty="0" smtClean="0"/>
              <a:t> DP processor [</a:t>
            </a:r>
            <a:r>
              <a:rPr lang="hu-HU" sz="1600" dirty="0" smtClean="0"/>
              <a:t>16</a:t>
            </a:r>
            <a:r>
              <a:rPr lang="en-US" sz="1600" dirty="0" smtClean="0"/>
              <a:t>]</a:t>
            </a:r>
          </a:p>
          <a:p>
            <a:pPr algn="ctr"/>
            <a:r>
              <a:rPr lang="en-US" altLang="en-US" sz="1600" dirty="0" smtClean="0">
                <a:latin typeface="Verdana" panose="020B0604030504040204" pitchFamily="34" charset="0"/>
              </a:rPr>
              <a:t>(t</a:t>
            </a:r>
            <a:r>
              <a:rPr lang="hu-HU" altLang="en-US" sz="1600" dirty="0" smtClean="0">
                <a:latin typeface="Verdana" panose="020B0604030504040204" pitchFamily="34" charset="0"/>
              </a:rPr>
              <a:t>wo </a:t>
            </a:r>
            <a:r>
              <a:rPr lang="hu-HU" altLang="en-US" sz="1600" dirty="0">
                <a:latin typeface="Verdana" panose="020B0604030504040204" pitchFamily="34" charset="0"/>
              </a:rPr>
              <a:t>Irwindale dies </a:t>
            </a:r>
            <a:r>
              <a:rPr lang="hu-HU" altLang="en-US" sz="1600" dirty="0" smtClean="0">
                <a:latin typeface="Verdana" panose="020B0604030504040204" pitchFamily="34" charset="0"/>
              </a:rPr>
              <a:t>mounted </a:t>
            </a:r>
            <a:r>
              <a:rPr lang="hu-HU" altLang="en-US" sz="1600" dirty="0">
                <a:latin typeface="Verdana" panose="020B0604030504040204" pitchFamily="34" charset="0"/>
              </a:rPr>
              <a:t>on a </a:t>
            </a:r>
            <a:r>
              <a:rPr lang="hu-HU" altLang="en-US" sz="1600" dirty="0" smtClean="0">
                <a:latin typeface="Verdana" panose="020B0604030504040204" pitchFamily="34" charset="0"/>
              </a:rPr>
              <a:t>carrier</a:t>
            </a:r>
            <a:r>
              <a:rPr lang="en-US" altLang="en-US" sz="1600" dirty="0" smtClean="0">
                <a:latin typeface="Verdana" panose="020B0604030504040204" pitchFamily="34" charset="0"/>
              </a:rPr>
              <a:t> and</a:t>
            </a:r>
          </a:p>
          <a:p>
            <a:pPr algn="ctr"/>
            <a:r>
              <a:rPr lang="en-US" altLang="en-US" sz="1600" dirty="0" smtClean="0">
                <a:latin typeface="Verdana" panose="020B0604030504040204" pitchFamily="34" charset="0"/>
              </a:rPr>
              <a:t>appropriately interconnected)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35038" y="5216600"/>
            <a:ext cx="277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Figure: interconnections</a:t>
            </a:r>
          </a:p>
          <a:p>
            <a:pPr algn="ctr"/>
            <a:r>
              <a:rPr lang="en-US" sz="1600" dirty="0" smtClean="0"/>
              <a:t>on the carrier [</a:t>
            </a:r>
            <a:r>
              <a:rPr lang="hu-HU" sz="1600" dirty="0" smtClean="0"/>
              <a:t>17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77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(7)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15789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b) 2.5D packaging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29" y="884904"/>
            <a:ext cx="8648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case of </a:t>
            </a:r>
            <a:r>
              <a:rPr lang="en-US" sz="1600" dirty="0" smtClean="0">
                <a:solidFill>
                  <a:srgbClr val="FF0000"/>
                </a:solidFill>
              </a:rPr>
              <a:t>2.5D packaging </a:t>
            </a:r>
            <a:r>
              <a:rPr lang="en-US" sz="1600" dirty="0" smtClean="0"/>
              <a:t>a thin </a:t>
            </a:r>
            <a:r>
              <a:rPr lang="en-US" sz="1600" dirty="0" smtClean="0">
                <a:solidFill>
                  <a:srgbClr val="FF0000"/>
                </a:solidFill>
              </a:rPr>
              <a:t>interposer</a:t>
            </a:r>
            <a:r>
              <a:rPr lang="en-US" sz="1600" dirty="0" smtClean="0"/>
              <a:t>, made of silicon or an </a:t>
            </a:r>
            <a:r>
              <a:rPr lang="en-US" sz="1600" dirty="0" smtClean="0"/>
              <a:t>organic material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/>
              <a:t>is </a:t>
            </a:r>
            <a:r>
              <a:rPr lang="en-US" sz="1600" dirty="0" smtClean="0"/>
              <a:t>placed </a:t>
            </a:r>
            <a:r>
              <a:rPr lang="en-US" sz="1600" dirty="0" smtClean="0">
                <a:solidFill>
                  <a:srgbClr val="0070C0"/>
                </a:solidFill>
              </a:rPr>
              <a:t>between </a:t>
            </a:r>
            <a:r>
              <a:rPr lang="en-US" sz="1600" dirty="0">
                <a:solidFill>
                  <a:srgbClr val="0070C0"/>
                </a:solidFill>
              </a:rPr>
              <a:t>the dies and the package </a:t>
            </a:r>
            <a:r>
              <a:rPr lang="en-US" sz="1600" dirty="0" smtClean="0">
                <a:solidFill>
                  <a:srgbClr val="0070C0"/>
                </a:solidFill>
              </a:rPr>
              <a:t>substrate </a:t>
            </a:r>
            <a:r>
              <a:rPr lang="en-US" sz="1600" dirty="0" smtClean="0"/>
              <a:t>that serves </a:t>
            </a:r>
            <a:r>
              <a:rPr lang="en-US" sz="1600" dirty="0" smtClean="0"/>
              <a:t>as a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redistribution </a:t>
            </a:r>
            <a:r>
              <a:rPr lang="en-US" sz="1600" dirty="0" smtClean="0">
                <a:solidFill>
                  <a:srgbClr val="FF0000"/>
                </a:solidFill>
              </a:rPr>
              <a:t>layer (RDL)</a:t>
            </a:r>
            <a:r>
              <a:rPr lang="en-US" sz="1600" dirty="0" smtClean="0"/>
              <a:t>,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as seen below.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51798" y="3929395"/>
            <a:ext cx="562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Figure: Using an interposer as a redistribution layer between the dies and the package substrate [</a:t>
            </a:r>
            <a:r>
              <a:rPr lang="hu-HU" sz="1600" dirty="0" smtClean="0"/>
              <a:t>18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50729" y="2234953"/>
            <a:ext cx="4661002" cy="1470768"/>
            <a:chOff x="2760870" y="1926949"/>
            <a:chExt cx="4661002" cy="14707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0347" t="36293" r="38948" b="35263"/>
            <a:stretch/>
          </p:blipFill>
          <p:spPr>
            <a:xfrm>
              <a:off x="2760870" y="1926949"/>
              <a:ext cx="4661002" cy="14707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880" t="49334" r="98062" b="36328"/>
            <a:stretch/>
          </p:blipFill>
          <p:spPr>
            <a:xfrm>
              <a:off x="2760870" y="2588592"/>
              <a:ext cx="808382" cy="78187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94" y="6439301"/>
            <a:ext cx="4446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Redistribution layer: </a:t>
            </a:r>
            <a:r>
              <a:rPr lang="en-US" sz="1600" dirty="0" err="1" smtClean="0"/>
              <a:t>jelkapcsolati</a:t>
            </a:r>
            <a:r>
              <a:rPr lang="en-US" sz="1600" dirty="0" smtClean="0"/>
              <a:t> </a:t>
            </a:r>
            <a:r>
              <a:rPr lang="en-US" sz="1600" dirty="0" err="1" smtClean="0"/>
              <a:t>réteg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34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(8)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885116"/>
            <a:ext cx="895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Further on in the 2.5D technology </a:t>
            </a:r>
            <a:r>
              <a:rPr lang="en-US" sz="1600" dirty="0" smtClean="0">
                <a:solidFill>
                  <a:srgbClr val="0070C0"/>
                </a:solidFill>
              </a:rPr>
              <a:t>short, vertical conducting paths </a:t>
            </a:r>
            <a:r>
              <a:rPr lang="en-US" sz="1600" dirty="0" smtClean="0"/>
              <a:t>are used through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the interposer, called </a:t>
            </a:r>
            <a:r>
              <a:rPr lang="en-US" sz="1600" dirty="0" smtClean="0">
                <a:solidFill>
                  <a:srgbClr val="FF0000"/>
                </a:solidFill>
              </a:rPr>
              <a:t>TSVs (Through-Silicon-</a:t>
            </a:r>
            <a:r>
              <a:rPr lang="en-US" sz="1600" dirty="0" err="1" smtClean="0">
                <a:solidFill>
                  <a:srgbClr val="FF0000"/>
                </a:solidFill>
              </a:rPr>
              <a:t>Vias</a:t>
            </a:r>
            <a:r>
              <a:rPr lang="en-US" sz="1600" dirty="0" smtClean="0">
                <a:solidFill>
                  <a:srgbClr val="FF0000"/>
                </a:solidFill>
              </a:rPr>
              <a:t>) </a:t>
            </a:r>
            <a:r>
              <a:rPr lang="en-US" sz="1600" dirty="0" smtClean="0"/>
              <a:t>to </a:t>
            </a:r>
            <a:r>
              <a:rPr lang="en-US" sz="1600" dirty="0" smtClean="0">
                <a:solidFill>
                  <a:srgbClr val="0070C0"/>
                </a:solidFill>
              </a:rPr>
              <a:t>interconnect the dies and the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 redistribution layer</a:t>
            </a:r>
            <a:r>
              <a:rPr lang="en-US" sz="1600" dirty="0" smtClean="0"/>
              <a:t>, as shown below. 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3294721" y="2178430"/>
            <a:ext cx="2931416" cy="2512194"/>
            <a:chOff x="2710571" y="2165684"/>
            <a:chExt cx="2931416" cy="25121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6668"/>
            <a:stretch/>
          </p:blipFill>
          <p:spPr>
            <a:xfrm>
              <a:off x="2710571" y="2165684"/>
              <a:ext cx="2931416" cy="2512194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3185962" y="2569945"/>
              <a:ext cx="1626670" cy="46201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2306" y="520379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2.5D packaging </a:t>
            </a:r>
            <a:r>
              <a:rPr lang="en-US" dirty="0" smtClean="0">
                <a:solidFill>
                  <a:schemeClr val="accent6"/>
                </a:solidFill>
              </a:rPr>
              <a:t>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395" y="4957010"/>
            <a:ext cx="767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Figure: TSVs (short vertical, conducting paths) interconnecting the dies and the redistribution layer (RDL) [</a:t>
            </a:r>
            <a:r>
              <a:rPr lang="hu-HU" sz="1600" dirty="0" smtClean="0"/>
              <a:t>19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905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(9)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883" y="1835606"/>
            <a:ext cx="9257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Although TSVs were </a:t>
            </a:r>
            <a:r>
              <a:rPr lang="en-US" sz="1600" dirty="0" smtClean="0">
                <a:solidFill>
                  <a:srgbClr val="0070C0"/>
                </a:solidFill>
              </a:rPr>
              <a:t>patented</a:t>
            </a:r>
            <a:r>
              <a:rPr lang="en-US" sz="1600" dirty="0" smtClean="0"/>
              <a:t> as early as </a:t>
            </a:r>
            <a:r>
              <a:rPr lang="en-US" sz="1600" dirty="0" smtClean="0">
                <a:solidFill>
                  <a:srgbClr val="0070C0"/>
                </a:solidFill>
              </a:rPr>
              <a:t>1962</a:t>
            </a:r>
            <a:r>
              <a:rPr lang="en-US" sz="1600" dirty="0" smtClean="0"/>
              <a:t> (by W. Shockley), the </a:t>
            </a:r>
            <a:r>
              <a:rPr lang="en-US" sz="1600" dirty="0" smtClean="0">
                <a:solidFill>
                  <a:srgbClr val="0070C0"/>
                </a:solidFill>
              </a:rPr>
              <a:t>term TSV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was coined only in the end of the 1990’s </a:t>
            </a:r>
            <a:r>
              <a:rPr lang="en-US" sz="1600" dirty="0" smtClean="0"/>
              <a:t>by </a:t>
            </a:r>
            <a:r>
              <a:rPr lang="en-US" sz="1600" dirty="0"/>
              <a:t> </a:t>
            </a:r>
            <a:r>
              <a:rPr lang="en-US" sz="1600" dirty="0" err="1" smtClean="0"/>
              <a:t>Savastiouk</a:t>
            </a:r>
            <a:r>
              <a:rPr lang="en-US" sz="1600" dirty="0" smtClean="0"/>
              <a:t>, co-founder of the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company ALLVIA and the technology became </a:t>
            </a:r>
            <a:r>
              <a:rPr lang="en-US" sz="1600" dirty="0" smtClean="0">
                <a:solidFill>
                  <a:srgbClr val="0070C0"/>
                </a:solidFill>
              </a:rPr>
              <a:t>used only in the second half of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the 2010s.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04" y="882497"/>
            <a:ext cx="8182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Unfortunately, 2D packaging technology is </a:t>
            </a:r>
            <a:r>
              <a:rPr lang="en-US" sz="1600" dirty="0" smtClean="0">
                <a:solidFill>
                  <a:srgbClr val="0070C0"/>
                </a:solidFill>
              </a:rPr>
              <a:t>expensive </a:t>
            </a:r>
            <a:r>
              <a:rPr lang="en-US" sz="1600" dirty="0" smtClean="0"/>
              <a:t>due to the high costs of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the TSV technology and the silicon interposer.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5244" y="1494264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Historical remark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750" y="514137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2.5D packaging </a:t>
            </a:r>
            <a:r>
              <a:rPr lang="en-US" dirty="0" smtClean="0">
                <a:solidFill>
                  <a:schemeClr val="accent6"/>
                </a:solidFill>
              </a:rPr>
              <a:t>-3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78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2.1 Introduction </a:t>
            </a:r>
            <a:r>
              <a:rPr lang="en-US" sz="1800" kern="1200" dirty="0" smtClean="0">
                <a:solidFill>
                  <a:srgbClr val="FFFFFF"/>
                </a:solidFill>
              </a:rPr>
              <a:t>(1)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19766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1. Introduction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915" y="884904"/>
            <a:ext cx="82413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</a:t>
            </a:r>
            <a:r>
              <a:rPr lang="en-US" sz="1600" dirty="0" smtClean="0"/>
              <a:t>issue is only loosely related to the topic of computer architectures so 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we give only a strongly simplified account of it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good overview of semiconductor packaging can be found e.g. in [</a:t>
            </a:r>
            <a:r>
              <a:rPr lang="hu-HU" sz="1600" dirty="0" smtClean="0"/>
              <a:t>4</a:t>
            </a:r>
            <a:r>
              <a:rPr lang="en-US" sz="1600" dirty="0" smtClean="0"/>
              <a:t>].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6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(10)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8951" y="3775906"/>
            <a:ext cx="6001566" cy="2060080"/>
            <a:chOff x="241957" y="1337393"/>
            <a:chExt cx="8588812" cy="30476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1337393"/>
              <a:ext cx="4258769" cy="3047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957" y="1337393"/>
              <a:ext cx="4258769" cy="304768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14454" y="515929"/>
            <a:ext cx="924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of using 2.5 packaging: Intel’s Knights Landing HPC processor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(2016)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125" y="6102414"/>
            <a:ext cx="901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processor package encloses </a:t>
            </a:r>
            <a:r>
              <a:rPr lang="en-US" sz="1600" dirty="0" smtClean="0">
                <a:solidFill>
                  <a:srgbClr val="0070C0"/>
                </a:solidFill>
              </a:rPr>
              <a:t>one CPU die, one Omni-Path die + 8 MCDRAM dies</a:t>
            </a:r>
            <a:r>
              <a:rPr lang="en-US" sz="1600" dirty="0" smtClean="0"/>
              <a:t>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interconnected through TSVs [</a:t>
            </a:r>
            <a:r>
              <a:rPr lang="hu-HU" sz="1600" dirty="0" smtClean="0"/>
              <a:t>13</a:t>
            </a:r>
            <a:r>
              <a:rPr lang="en-US" sz="1600" dirty="0" smtClean="0"/>
              <a:t>] 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638" y="1286687"/>
            <a:ext cx="4635591" cy="2285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057167" y="4523871"/>
            <a:ext cx="20579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LGA 3647</a:t>
            </a:r>
          </a:p>
          <a:p>
            <a:r>
              <a:rPr lang="en-US" sz="1300" dirty="0" smtClean="0"/>
              <a:t>76.0 </a:t>
            </a:r>
            <a:r>
              <a:rPr lang="en-US" sz="1300" dirty="0"/>
              <a:t>mm × 56.5 mm</a:t>
            </a:r>
          </a:p>
        </p:txBody>
      </p:sp>
    </p:spTree>
    <p:extLst>
      <p:ext uri="{BB962C8B-B14F-4D97-AF65-F5344CB8AC3E}">
        <p14:creationId xmlns:p14="http://schemas.microsoft.com/office/powerpoint/2010/main" val="11631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071" y="513522"/>
            <a:ext cx="907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Interconnections by EMIB (Embedded Multi-Die Interconnect Bridge)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644" y="884904"/>
            <a:ext cx="8643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EMIB makes use of short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silicon bridges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dies that are embedded into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package substrate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below.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214"/>
          <a:stretch/>
        </p:blipFill>
        <p:spPr>
          <a:xfrm>
            <a:off x="1649606" y="1700519"/>
            <a:ext cx="5867726" cy="3198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3951" y="5119193"/>
            <a:ext cx="431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Schematic scheme of EMIB [</a:t>
            </a:r>
            <a:r>
              <a:rPr lang="hu-HU" sz="1600" dirty="0" smtClean="0"/>
              <a:t>20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(11)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691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90" t="11999" r="6379"/>
          <a:stretch/>
        </p:blipFill>
        <p:spPr>
          <a:xfrm>
            <a:off x="548638" y="1559289"/>
            <a:ext cx="8046720" cy="4691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" y="519764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Silicon</a:t>
            </a:r>
            <a:r>
              <a:rPr lang="en-US" dirty="0" smtClean="0"/>
              <a:t> bridges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385" y="889000"/>
            <a:ext cx="821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They provide a </a:t>
            </a:r>
            <a:r>
              <a:rPr lang="en-US" sz="1600" dirty="0" smtClean="0">
                <a:solidFill>
                  <a:srgbClr val="FF0000"/>
                </a:solidFill>
              </a:rPr>
              <a:t>multi layer connection </a:t>
            </a:r>
            <a:r>
              <a:rPr lang="en-US" sz="1600" dirty="0" smtClean="0"/>
              <a:t>between </a:t>
            </a:r>
            <a:r>
              <a:rPr lang="en-US" sz="1600" dirty="0" smtClean="0">
                <a:solidFill>
                  <a:srgbClr val="0070C0"/>
                </a:solidFill>
              </a:rPr>
              <a:t>adjacent dies</a:t>
            </a:r>
            <a:r>
              <a:rPr lang="en-US" sz="1600" dirty="0" smtClean="0"/>
              <a:t>, as seen below.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464070" y="6477802"/>
            <a:ext cx="451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Silicon bridges in more detail [</a:t>
            </a:r>
            <a:r>
              <a:rPr lang="hu-HU" sz="1600" dirty="0" smtClean="0"/>
              <a:t>18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73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4" y="4090313"/>
            <a:ext cx="8329967" cy="271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24248"/>
          <a:stretch/>
        </p:blipFill>
        <p:spPr>
          <a:xfrm>
            <a:off x="1665172" y="1497431"/>
            <a:ext cx="3049480" cy="2263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644" y="516146"/>
            <a:ext cx="901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1: Using EMIB to interconnect an FPGA die (Stratix-10) and four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                   HMB memories (2017) </a:t>
            </a:r>
            <a:r>
              <a:rPr lang="en-US" dirty="0" smtClean="0"/>
              <a:t>[</a:t>
            </a:r>
            <a:r>
              <a:rPr lang="hu-HU" dirty="0" smtClean="0"/>
              <a:t>21</a:t>
            </a:r>
            <a:r>
              <a:rPr lang="en-US" dirty="0" smtClean="0"/>
              <a:t>]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8116">
            <a:off x="5361728" y="1714878"/>
            <a:ext cx="2453329" cy="2044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8338" y="2849075"/>
            <a:ext cx="12266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~50x50 mm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45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(14)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43760" y="1554480"/>
            <a:ext cx="4877349" cy="5051985"/>
            <a:chOff x="2119086" y="1219630"/>
            <a:chExt cx="5481143" cy="53360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9086" y="1219630"/>
              <a:ext cx="5481143" cy="53360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21023" y="2062480"/>
              <a:ext cx="670375" cy="29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</a:rPr>
                <a:t>HBM2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19363" y="2062480"/>
              <a:ext cx="1220782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300" dirty="0" smtClean="0">
                  <a:solidFill>
                    <a:schemeClr val="bg1"/>
                  </a:solidFill>
                </a:rPr>
                <a:t>AMD’s Vega </a:t>
              </a:r>
            </a:p>
            <a:p>
              <a:pPr algn="ctr"/>
              <a:r>
                <a:rPr lang="en-US" sz="1300" dirty="0" smtClean="0">
                  <a:solidFill>
                    <a:schemeClr val="bg1"/>
                  </a:solidFill>
                </a:rPr>
                <a:t>GPU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8443" y="2062480"/>
              <a:ext cx="1445780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300" dirty="0" smtClean="0">
                  <a:solidFill>
                    <a:schemeClr val="bg1"/>
                  </a:solidFill>
                </a:rPr>
                <a:t>Intel’s 8. gen.</a:t>
              </a:r>
            </a:p>
            <a:p>
              <a:pPr algn="ctr"/>
              <a:r>
                <a:rPr lang="en-US" sz="1300" dirty="0" err="1" smtClean="0">
                  <a:solidFill>
                    <a:schemeClr val="bg1"/>
                  </a:solidFill>
                </a:rPr>
                <a:t>Kaby</a:t>
              </a:r>
              <a:r>
                <a:rPr lang="en-US" sz="1300" dirty="0" smtClean="0">
                  <a:solidFill>
                    <a:schemeClr val="bg1"/>
                  </a:solidFill>
                </a:rPr>
                <a:t> Lake CPU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071" y="513861"/>
            <a:ext cx="9007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2: Intel’s 8</a:t>
            </a:r>
            <a:r>
              <a:rPr lang="en-US" baseline="30000" dirty="0" smtClean="0">
                <a:solidFill>
                  <a:schemeClr val="accent6"/>
                </a:solidFill>
              </a:rPr>
              <a:t>th</a:t>
            </a:r>
            <a:r>
              <a:rPr lang="en-US" dirty="0" smtClean="0">
                <a:solidFill>
                  <a:schemeClr val="accent6"/>
                </a:solidFill>
              </a:rPr>
              <a:t> gen. (</a:t>
            </a:r>
            <a:r>
              <a:rPr lang="en-US" dirty="0" err="1" smtClean="0">
                <a:solidFill>
                  <a:schemeClr val="accent6"/>
                </a:solidFill>
              </a:rPr>
              <a:t>Kaby</a:t>
            </a:r>
            <a:r>
              <a:rPr lang="en-US" dirty="0" smtClean="0">
                <a:solidFill>
                  <a:schemeClr val="accent6"/>
                </a:solidFill>
              </a:rPr>
              <a:t> Lake) G-series processor with EMIB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interconnect between AMD’s Vega GPU and the HBM2 memory die (2018) </a:t>
            </a:r>
            <a:endParaRPr lang="hu-HU" dirty="0" smtClean="0">
              <a:solidFill>
                <a:schemeClr val="accent6"/>
              </a:solidFill>
            </a:endParaRPr>
          </a:p>
          <a:p>
            <a:r>
              <a:rPr lang="hu-HU" dirty="0">
                <a:solidFill>
                  <a:schemeClr val="accent6"/>
                </a:solidFill>
              </a:rPr>
              <a:t>  </a:t>
            </a:r>
            <a:r>
              <a:rPr lang="en-US" dirty="0" smtClean="0"/>
              <a:t>[</a:t>
            </a:r>
            <a:r>
              <a:rPr lang="hu-HU" dirty="0" smtClean="0"/>
              <a:t>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39915" y="3147460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BGA2270</a:t>
            </a:r>
          </a:p>
          <a:p>
            <a:pPr algn="ctr"/>
            <a:r>
              <a:rPr lang="en-US" sz="1300" dirty="0" smtClean="0"/>
              <a:t>31 x 58 mm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971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3.2 Horizontal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(15)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s://www.intel.com/content/dam/www/public/us/en/images/foundry/emib-heterogeneous-die-trans-16x9-graphic.png.rendition.intel.web.480.2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8947"/>
            <a:ext cx="5813613" cy="327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intel.com/content/dam/www/public/us/en/images/foundry/emib-die-zoom-blue-16x9-graphic.png.rendition.intel.web.480.2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66" y="3982572"/>
            <a:ext cx="45624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827" y="515073"/>
            <a:ext cx="798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concept for interconnecting multiple dies through EMIB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3.3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 die placement 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in-package integration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</a:t>
            </a:r>
            <a:r>
              <a:rPr lang="en-US" sz="1800" kern="1200" dirty="0" smtClean="0">
                <a:solidFill>
                  <a:srgbClr val="FFFFFF"/>
                </a:solidFill>
              </a:rPr>
              <a:t>integration (1)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794" y="515789"/>
            <a:ext cx="653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3.3 Vertical </a:t>
            </a:r>
            <a:r>
              <a:rPr lang="en-US" altLang="en-US" dirty="0" smtClean="0"/>
              <a:t>die placement </a:t>
            </a:r>
            <a:r>
              <a:rPr lang="en-US" altLang="en-US" dirty="0"/>
              <a:t>in </a:t>
            </a:r>
            <a:r>
              <a:rPr lang="en-US" altLang="en-US" dirty="0" smtClean="0"/>
              <a:t>in-package integration </a:t>
            </a:r>
            <a:r>
              <a:rPr lang="en-US" altLang="en-US" dirty="0" smtClean="0"/>
              <a:t>-1</a:t>
            </a:r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6862" y="5607897"/>
            <a:ext cx="28536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Source of the Figures: [</a:t>
            </a:r>
            <a:r>
              <a:rPr lang="hu-HU" sz="1300" dirty="0" smtClean="0"/>
              <a:t>1</a:t>
            </a:r>
            <a:r>
              <a:rPr lang="en-US" sz="1300" dirty="0" smtClean="0"/>
              <a:t>], [19]</a:t>
            </a:r>
            <a:endParaRPr lang="en-US" sz="13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477" y="1120738"/>
            <a:ext cx="8945882" cy="3376647"/>
            <a:chOff x="11477" y="1120738"/>
            <a:chExt cx="8945882" cy="3376647"/>
          </a:xfrm>
        </p:grpSpPr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11477" y="1925558"/>
              <a:ext cx="296509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Horizontal die placement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(called also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2D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packaging)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2950730" y="1922119"/>
              <a:ext cx="3065059" cy="49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Vertical die placement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(called also 3D packaging)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2043151" y="1120738"/>
              <a:ext cx="521168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Die placement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6480" y="2373100"/>
              <a:ext cx="27826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 dies are </a:t>
              </a:r>
              <a:r>
                <a:rPr lang="en-US" sz="1300" dirty="0" smtClean="0">
                  <a:solidFill>
                    <a:srgbClr val="000000"/>
                  </a:solidFill>
                  <a:latin typeface="Verdana"/>
                </a:rPr>
                <a:t>tiled side-by-side,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interconnected and packaged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03134" y="2383831"/>
              <a:ext cx="271099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 dies are stacked,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interconnected and packaged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13376" y="3146220"/>
              <a:ext cx="2521819" cy="924026"/>
              <a:chOff x="813890" y="3570972"/>
              <a:chExt cx="2521819" cy="924026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2"/>
              <a:srcRect l="58361" t="24623" r="10347" b="54993"/>
              <a:stretch/>
            </p:blipFill>
            <p:spPr>
              <a:xfrm>
                <a:off x="813890" y="3570972"/>
                <a:ext cx="2521819" cy="924026"/>
              </a:xfrm>
              <a:prstGeom prst="rect">
                <a:avLst/>
              </a:prstGeom>
            </p:spPr>
          </p:pic>
          <p:sp>
            <p:nvSpPr>
              <p:cNvPr id="69" name="Oval 68"/>
              <p:cNvSpPr/>
              <p:nvPr/>
            </p:nvSpPr>
            <p:spPr bwMode="auto">
              <a:xfrm>
                <a:off x="2454442" y="4186182"/>
                <a:ext cx="401107" cy="24225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285980" y="3319471"/>
              <a:ext cx="2521819" cy="883921"/>
              <a:chOff x="5355417" y="3744223"/>
              <a:chExt cx="2521819" cy="883921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2"/>
              <a:srcRect l="58361" t="44193" r="10347" b="36308"/>
              <a:stretch/>
            </p:blipFill>
            <p:spPr>
              <a:xfrm>
                <a:off x="5355417" y="3744223"/>
                <a:ext cx="2521819" cy="883921"/>
              </a:xfrm>
              <a:prstGeom prst="rect">
                <a:avLst/>
              </a:prstGeom>
            </p:spPr>
          </p:pic>
          <p:sp>
            <p:nvSpPr>
              <p:cNvPr id="67" name="Oval 66"/>
              <p:cNvSpPr/>
              <p:nvPr/>
            </p:nvSpPr>
            <p:spPr bwMode="auto">
              <a:xfrm>
                <a:off x="6840834" y="4231831"/>
                <a:ext cx="252788" cy="24030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44606" y="4204997"/>
              <a:ext cx="1847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921083" y="2865543"/>
              <a:ext cx="3036276" cy="1456198"/>
              <a:chOff x="5786328" y="2682663"/>
              <a:chExt cx="3036276" cy="1456198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3"/>
              <a:srcRect r="13879" b="21940"/>
              <a:stretch/>
            </p:blipFill>
            <p:spPr>
              <a:xfrm>
                <a:off x="5786328" y="2682663"/>
                <a:ext cx="2866784" cy="1420360"/>
              </a:xfrm>
              <a:prstGeom prst="rect">
                <a:avLst/>
              </a:prstGeom>
            </p:spPr>
          </p:pic>
          <p:sp>
            <p:nvSpPr>
              <p:cNvPr id="61" name="Rounded Rectangle 60"/>
              <p:cNvSpPr/>
              <p:nvPr/>
            </p:nvSpPr>
            <p:spPr bwMode="auto">
              <a:xfrm>
                <a:off x="5942066" y="2812864"/>
                <a:ext cx="861979" cy="394215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 bwMode="auto">
              <a:xfrm>
                <a:off x="8509819" y="3543057"/>
                <a:ext cx="186589" cy="48381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 bwMode="auto">
              <a:xfrm>
                <a:off x="8295233" y="2812863"/>
                <a:ext cx="401175" cy="323727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 bwMode="auto">
              <a:xfrm>
                <a:off x="8578922" y="3041329"/>
                <a:ext cx="243682" cy="11647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 bwMode="auto">
              <a:xfrm>
                <a:off x="5811133" y="4026867"/>
                <a:ext cx="483727" cy="11199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080118" y="1922502"/>
              <a:ext cx="27895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Both horizontal and vertical</a:t>
              </a: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die </a:t>
              </a:r>
              <a:r>
                <a:rPr lang="en-US" altLang="en-US" sz="1300" b="1" dirty="0">
                  <a:solidFill>
                    <a:srgbClr val="000000"/>
                  </a:solidFill>
                </a:rPr>
                <a:t>placement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48784" y="2372601"/>
              <a:ext cx="27991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Tiled and stacked dies are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interconnected and packaged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527577" y="1532472"/>
              <a:ext cx="5950439" cy="258054"/>
              <a:chOff x="1845211" y="1416969"/>
              <a:chExt cx="5950439" cy="258054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59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70" name="Rounded Rectangle 69"/>
          <p:cNvSpPr/>
          <p:nvPr/>
        </p:nvSpPr>
        <p:spPr bwMode="auto">
          <a:xfrm>
            <a:off x="3032190" y="1561144"/>
            <a:ext cx="2854250" cy="27338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64" y="977254"/>
            <a:ext cx="814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Vertical die placement </a:t>
            </a:r>
            <a:r>
              <a:rPr lang="en-US" sz="1600" dirty="0" smtClean="0"/>
              <a:t>in </a:t>
            </a:r>
            <a:r>
              <a:rPr lang="en-US" sz="1600" dirty="0" smtClean="0"/>
              <a:t>in-package integration is also called </a:t>
            </a:r>
            <a:r>
              <a:rPr lang="en-US" sz="1600" dirty="0" smtClean="0">
                <a:solidFill>
                  <a:srgbClr val="FF0000"/>
                </a:solidFill>
              </a:rPr>
              <a:t>3D packaging</a:t>
            </a:r>
            <a:r>
              <a:rPr lang="en-US" sz="1600" dirty="0"/>
              <a:t>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1842" y="1270121"/>
            <a:ext cx="8727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The dies are </a:t>
            </a:r>
            <a:r>
              <a:rPr lang="en-US" sz="1600" dirty="0">
                <a:solidFill>
                  <a:srgbClr val="0070C0"/>
                </a:solidFill>
              </a:rPr>
              <a:t>stacked</a:t>
            </a:r>
            <a:r>
              <a:rPr lang="en-US" sz="1600" dirty="0" smtClean="0">
                <a:solidFill>
                  <a:srgbClr val="0070C0"/>
                </a:solidFill>
              </a:rPr>
              <a:t>, interconnected </a:t>
            </a:r>
            <a:r>
              <a:rPr lang="en-US" sz="1600" dirty="0">
                <a:solidFill>
                  <a:srgbClr val="0070C0"/>
                </a:solidFill>
              </a:rPr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packaged</a:t>
            </a:r>
            <a:r>
              <a:rPr lang="en-US" sz="1600" dirty="0" smtClean="0">
                <a:solidFill>
                  <a:srgbClr val="000000"/>
                </a:solidFill>
              </a:rPr>
              <a:t>, as indicated below.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68862" y="1876920"/>
            <a:ext cx="2521819" cy="883921"/>
            <a:chOff x="5355417" y="3744223"/>
            <a:chExt cx="2521819" cy="8839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0300" y="2810577"/>
            <a:ext cx="786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Illustration of vertical die placement in </a:t>
            </a:r>
            <a:r>
              <a:rPr lang="en-US" sz="1600" dirty="0" smtClean="0"/>
              <a:t>in-package integration </a:t>
            </a:r>
            <a:r>
              <a:rPr lang="en-US" sz="1600" dirty="0" smtClean="0"/>
              <a:t>[</a:t>
            </a:r>
            <a:r>
              <a:rPr lang="hu-HU" sz="1600" dirty="0" smtClean="0"/>
              <a:t>1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69794" y="515789"/>
            <a:ext cx="621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Vertical die placement </a:t>
            </a:r>
            <a:r>
              <a:rPr lang="en-US" altLang="en-US" dirty="0">
                <a:solidFill>
                  <a:schemeClr val="accent6"/>
                </a:solidFill>
              </a:rPr>
              <a:t>in </a:t>
            </a:r>
            <a:r>
              <a:rPr lang="en-US" altLang="en-US" dirty="0" smtClean="0">
                <a:solidFill>
                  <a:schemeClr val="accent6"/>
                </a:solidFill>
              </a:rPr>
              <a:t>in-package integration -2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790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8104" y="1742678"/>
            <a:ext cx="37340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3D-stacke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d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packaging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by using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TSVs (Through Silicon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/>
              </a:rPr>
              <a:t>Vias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24427" y="1739239"/>
            <a:ext cx="2747426" cy="4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PoP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(Package-on-Package)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39775" y="1120738"/>
            <a:ext cx="6787435" cy="565887"/>
            <a:chOff x="1139775" y="1120738"/>
            <a:chExt cx="6787435" cy="565887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>
              <a:off x="2374933" y="1435348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4545971" y="1435348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6755922" y="1618784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2346599" y="1626300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139775" y="1120738"/>
              <a:ext cx="6787435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Main alternatives for 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vertical die placements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in-package integration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6746" y="2190220"/>
            <a:ext cx="298896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dies are 3D stacked,</a:t>
            </a:r>
            <a:endParaRPr lang="en-US" sz="1300" dirty="0" smtClean="0">
              <a:solidFill>
                <a:srgbClr val="000000"/>
              </a:solidFill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through TSVs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enclosed into a single module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0248" y="2200951"/>
            <a:ext cx="317240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1300" dirty="0">
                <a:solidFill>
                  <a:srgbClr val="000000"/>
                </a:solidFill>
              </a:rPr>
              <a:t>BGA (Ball-Grid-Array) packages </a:t>
            </a:r>
            <a:r>
              <a:rPr lang="en-US" sz="1300" dirty="0" smtClean="0">
                <a:solidFill>
                  <a:srgbClr val="000000"/>
                </a:solidFill>
              </a:rPr>
              <a:t>are</a:t>
            </a: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 interconnected and </a:t>
            </a:r>
            <a:r>
              <a:rPr lang="en-US" sz="1300" dirty="0">
                <a:solidFill>
                  <a:srgbClr val="000000"/>
                </a:solidFill>
              </a:rPr>
              <a:t>enclosed </a:t>
            </a:r>
            <a:endParaRPr lang="en-US" sz="1300" dirty="0" smtClean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into </a:t>
            </a:r>
            <a:r>
              <a:rPr lang="en-US" sz="1300" dirty="0">
                <a:solidFill>
                  <a:srgbClr val="000000"/>
                </a:solidFill>
              </a:rPr>
              <a:t>a single </a:t>
            </a:r>
            <a:r>
              <a:rPr lang="en-US" sz="1300" dirty="0" smtClean="0">
                <a:solidFill>
                  <a:srgbClr val="000000"/>
                </a:solidFill>
              </a:rPr>
              <a:t>module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45431" y="3064430"/>
            <a:ext cx="2521819" cy="883921"/>
            <a:chOff x="5355417" y="3744223"/>
            <a:chExt cx="2521819" cy="8839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86862" y="5935160"/>
            <a:ext cx="28536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Source of the Figures: [</a:t>
            </a:r>
            <a:r>
              <a:rPr lang="hu-HU" sz="1300" dirty="0" smtClean="0"/>
              <a:t>1</a:t>
            </a:r>
            <a:r>
              <a:rPr lang="en-US" sz="1300" dirty="0" smtClean="0"/>
              <a:t>]. [19]</a:t>
            </a:r>
            <a:endParaRPr lang="en-US" sz="13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766"/>
          <a:stretch/>
        </p:blipFill>
        <p:spPr bwMode="auto">
          <a:xfrm>
            <a:off x="5699259" y="3216201"/>
            <a:ext cx="2143268" cy="6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950" y="516739"/>
            <a:ext cx="903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</a:t>
            </a:r>
            <a:r>
              <a:rPr lang="en-US" dirty="0" smtClean="0">
                <a:solidFill>
                  <a:schemeClr val="accent6"/>
                </a:solidFill>
              </a:rPr>
              <a:t>alternatives for vertical die placement in in-package integration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97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2.1 Introduction </a:t>
            </a:r>
            <a:r>
              <a:rPr lang="en-US" sz="1800" kern="1200" dirty="0" smtClean="0">
                <a:solidFill>
                  <a:srgbClr val="FFFFFF"/>
                </a:solidFill>
              </a:rPr>
              <a:t>(2)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5189" y="1811933"/>
            <a:ext cx="29081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Packaging dies individually</a:t>
            </a:r>
          </a:p>
          <a:p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mounting them on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PCB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81391" y="1793925"/>
            <a:ext cx="214834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On-die integration of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functional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units</a:t>
            </a:r>
          </a:p>
          <a:p>
            <a:pPr algn="ctr"/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56456" y="1137225"/>
            <a:ext cx="6095628" cy="653301"/>
            <a:chOff x="1556456" y="1137225"/>
            <a:chExt cx="6095628" cy="653301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661481" y="1137225"/>
              <a:ext cx="599060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Basic approaches for system integration</a:t>
              </a:r>
              <a:endParaRPr lang="en-US" altLang="en-US" sz="13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556456" y="1532472"/>
              <a:ext cx="5950439" cy="258054"/>
              <a:chOff x="1845211" y="1416969"/>
              <a:chExt cx="5950439" cy="258054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229860" y="1787406"/>
            <a:ext cx="303159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In-package integration of dies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558" y="2290825"/>
            <a:ext cx="2797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Traditional placement on a PCB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6345208" y="2338951"/>
            <a:ext cx="2629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SoCs</a:t>
            </a:r>
            <a:endParaRPr lang="en-US" sz="1300" dirty="0" smtClean="0"/>
          </a:p>
          <a:p>
            <a:pPr algn="ctr"/>
            <a:r>
              <a:rPr lang="en-US" sz="1300" dirty="0" smtClean="0"/>
              <a:t>(System-on-Chip) devices</a:t>
            </a:r>
            <a:endParaRPr lang="en-US" sz="13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153" y="3058700"/>
            <a:ext cx="8991712" cy="3288017"/>
            <a:chOff x="58153" y="2769952"/>
            <a:chExt cx="8991712" cy="32880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3" y="3647974"/>
              <a:ext cx="3276000" cy="240999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9403" y="2878587"/>
              <a:ext cx="3090677" cy="31408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207" y="2769952"/>
              <a:ext cx="2704658" cy="323803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3027" y="6499296"/>
            <a:ext cx="2390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PCB: Printed Circuit Board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107950" y="515762"/>
            <a:ext cx="551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Basic approaches for system integration </a:t>
            </a:r>
            <a:r>
              <a:rPr lang="hu-HU" dirty="0" smtClean="0"/>
              <a:t>[14</a:t>
            </a:r>
            <a:r>
              <a:rPr lang="hu-HU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9524" y="2276481"/>
            <a:ext cx="3393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SiPs</a:t>
            </a:r>
            <a:endParaRPr lang="en-US" sz="1300" dirty="0" smtClean="0"/>
          </a:p>
          <a:p>
            <a:pPr algn="ctr"/>
            <a:r>
              <a:rPr lang="en-US" sz="1300" dirty="0" smtClean="0"/>
              <a:t> (System-in-Package) devices</a:t>
            </a:r>
            <a:endParaRPr lang="en-US" sz="13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229861" y="1823896"/>
            <a:ext cx="5914140" cy="4894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(4)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46" y="945901"/>
            <a:ext cx="7869062" cy="4789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48" y="500731"/>
            <a:ext cx="81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a) 3D-stacked </a:t>
            </a:r>
            <a:r>
              <a:rPr lang="en-US" dirty="0" smtClean="0">
                <a:solidFill>
                  <a:schemeClr val="accent6"/>
                </a:solidFill>
              </a:rPr>
              <a:t>packaging </a:t>
            </a:r>
            <a:r>
              <a:rPr lang="en-US" dirty="0" smtClean="0">
                <a:solidFill>
                  <a:schemeClr val="accent6"/>
                </a:solidFill>
              </a:rPr>
              <a:t>by using </a:t>
            </a:r>
            <a:r>
              <a:rPr lang="en-US" dirty="0">
                <a:solidFill>
                  <a:schemeClr val="accent6"/>
                </a:solidFill>
              </a:rPr>
              <a:t>TSVs (Through Silicon </a:t>
            </a:r>
            <a:r>
              <a:rPr lang="en-US" dirty="0" err="1">
                <a:solidFill>
                  <a:schemeClr val="accent6"/>
                </a:solidFill>
              </a:rPr>
              <a:t>Vias</a:t>
            </a:r>
            <a:r>
              <a:rPr lang="en-US" dirty="0" smtClean="0">
                <a:solidFill>
                  <a:schemeClr val="accent6"/>
                </a:solidFill>
              </a:rPr>
              <a:t>) [14]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55" y="5813663"/>
            <a:ext cx="5924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Implementing interconnects </a:t>
            </a:r>
            <a:r>
              <a:rPr lang="en-US" sz="1600" dirty="0" smtClean="0"/>
              <a:t>in 3D-stacked packaging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4003" y="6198675"/>
            <a:ext cx="892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3D-stacked </a:t>
            </a:r>
            <a:r>
              <a:rPr lang="en-US" sz="1600" dirty="0" err="1" smtClean="0">
                <a:solidFill>
                  <a:srgbClr val="0070C0"/>
                </a:solidFill>
              </a:rPr>
              <a:t>packageing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does </a:t>
            </a:r>
            <a:r>
              <a:rPr lang="en-US" sz="1600" dirty="0" smtClean="0"/>
              <a:t>not use interposer layers but </a:t>
            </a:r>
            <a:r>
              <a:rPr lang="en-US" sz="1600" dirty="0" err="1" smtClean="0">
                <a:solidFill>
                  <a:srgbClr val="0070C0"/>
                </a:solidFill>
              </a:rPr>
              <a:t>vias</a:t>
            </a:r>
            <a:r>
              <a:rPr lang="en-US" sz="1600" dirty="0" smtClean="0">
                <a:solidFill>
                  <a:srgbClr val="0070C0"/>
                </a:solidFill>
              </a:rPr>
              <a:t> through active dies</a:t>
            </a:r>
            <a:r>
              <a:rPr lang="en-US" sz="1600" dirty="0" smtClean="0"/>
              <a:t>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as </a:t>
            </a:r>
            <a:r>
              <a:rPr lang="en-US" sz="1600" dirty="0" smtClean="0"/>
              <a:t>indicated in the </a:t>
            </a:r>
            <a:r>
              <a:rPr lang="en-US" sz="1600" dirty="0" smtClean="0"/>
              <a:t>above and the subsequent </a:t>
            </a:r>
            <a:r>
              <a:rPr lang="en-US" sz="1600" dirty="0" smtClean="0"/>
              <a:t>Figures.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416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(5)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" r="5340"/>
          <a:stretch/>
        </p:blipFill>
        <p:spPr>
          <a:xfrm>
            <a:off x="86626" y="1141580"/>
            <a:ext cx="4822257" cy="3243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625" y="1744666"/>
            <a:ext cx="4437177" cy="2339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10793" y="513521"/>
            <a:ext cx="88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Micron’s 3D stacked memory called HMC (Hybrid Memory Cube)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(6)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578" y="1001024"/>
            <a:ext cx="876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(Ball-Grid-Array) packages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enclosed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766"/>
          <a:stretch/>
        </p:blipFill>
        <p:spPr bwMode="auto">
          <a:xfrm>
            <a:off x="2293113" y="1869987"/>
            <a:ext cx="45291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478" y="3483927"/>
            <a:ext cx="7410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Possible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structure for implementing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memory 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baseband 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processor in a single module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[80]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50" y="519981"/>
            <a:ext cx="530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b)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packaging (</a:t>
            </a:r>
            <a:r>
              <a:rPr lang="en-US" dirty="0">
                <a:solidFill>
                  <a:schemeClr val="accent6"/>
                </a:solidFill>
              </a:rPr>
              <a:t>Package-on-Package</a:t>
            </a:r>
            <a:r>
              <a:rPr lang="en-US" dirty="0" smtClean="0">
                <a:solidFill>
                  <a:schemeClr val="accent6"/>
                </a:solidFill>
              </a:rPr>
              <a:t>)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498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(7)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450" y="1983420"/>
            <a:ext cx="6449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packaging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widely used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smartphones and tablets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216" y="2321975"/>
            <a:ext cx="8768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efficiently implement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logic and memory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 packages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like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Apple’s devices, 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memory size of a package by enclosing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or more 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single 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381" y="953520"/>
            <a:ext cx="2191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767" y="1290402"/>
            <a:ext cx="558640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discrete BGA packages can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separately be tested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good parts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used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final assembly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950" y="521249"/>
            <a:ext cx="531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PoP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packaging (</a:t>
            </a:r>
            <a:r>
              <a:rPr lang="en-US" dirty="0">
                <a:solidFill>
                  <a:schemeClr val="accent6"/>
                </a:solidFill>
              </a:rPr>
              <a:t>Package-on-Package</a:t>
            </a:r>
            <a:r>
              <a:rPr lang="en-US" dirty="0" smtClean="0">
                <a:solidFill>
                  <a:schemeClr val="accent6"/>
                </a:solidFill>
              </a:rPr>
              <a:t>)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539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(8)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6670" y="1451394"/>
            <a:ext cx="8520835" cy="3102212"/>
            <a:chOff x="596670" y="1826777"/>
            <a:chExt cx="8520835" cy="3102212"/>
          </a:xfrm>
        </p:grpSpPr>
        <p:pic>
          <p:nvPicPr>
            <p:cNvPr id="4" name="Picture 2" descr="http://upload.wikimedia.org/wikipedia/commons/thumb/0/08/ASIC_%2B_Memory_PoP_Schematic.JPG/800px-ASIC_%2B_Memory_PoP_Schematic.JPG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" t="5523" r="8660" b="3222"/>
            <a:stretch/>
          </p:blipFill>
          <p:spPr bwMode="auto">
            <a:xfrm>
              <a:off x="596670" y="1949163"/>
              <a:ext cx="8205800" cy="292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45605" y="1826777"/>
              <a:ext cx="1911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2x512 Mbit DDR SDRAM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3272" y="4498102"/>
              <a:ext cx="42242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ARM1176Z(F)-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 + Power VR MBX Lite 3D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(not revealed weather on the same or on separate dies)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564" y="516155"/>
            <a:ext cx="868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Apple’s iPhone’s incorporates 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(fabricated by Samsung)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that includes the application processor and 2 memory chips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[79]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81" y="4866163"/>
            <a:ext cx="4767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(S5L8900B01) incorporates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950" y="6350720"/>
            <a:ext cx="2276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illustrated above.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844" y="5182239"/>
            <a:ext cx="817018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ARM1176ZF-S 32-bit processor (executing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ARMv6 ISA) and Imagination Technologies’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PowerVR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MBX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Lite 3D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graphics accelerator,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512 Mb LPDDR-266 SDRAM 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(providing 128 MB stacked memory),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893" y="506629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Cross section of the iPhone </a:t>
            </a:r>
            <a:r>
              <a:rPr lang="en-US" dirty="0" smtClean="0"/>
              <a:t>[81]</a:t>
            </a:r>
            <a:endParaRPr lang="en-US" dirty="0"/>
          </a:p>
        </p:txBody>
      </p:sp>
      <p:pic>
        <p:nvPicPr>
          <p:cNvPr id="66564" name="Picture 4" descr="https://d3nevzfk7ii3be.cloudfront.net/igi/yEfJohqHnWinU1vx.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b="2552"/>
          <a:stretch/>
        </p:blipFill>
        <p:spPr bwMode="auto">
          <a:xfrm>
            <a:off x="251520" y="1280354"/>
            <a:ext cx="7620000" cy="52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7788" y="3935649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SOC die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47375" y="2713545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DRAM dies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37482" y="4398578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Solder balls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92380" y="5105779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Mini PCB</a:t>
            </a:r>
            <a:endParaRPr lang="en-US" sz="12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(9)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0005" y="832519"/>
            <a:ext cx="877836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First </a:t>
            </a:r>
            <a:r>
              <a:rPr lang="en-US" sz="1600" dirty="0" err="1"/>
              <a:t>PoPs</a:t>
            </a:r>
            <a:r>
              <a:rPr lang="en-US" sz="1600" dirty="0"/>
              <a:t> emerged in cell phones around 2004 [</a:t>
            </a:r>
            <a:r>
              <a:rPr lang="hu-HU" sz="1600" dirty="0"/>
              <a:t>13</a:t>
            </a:r>
            <a:r>
              <a:rPr lang="en-US" sz="1600" dirty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First </a:t>
            </a:r>
            <a:r>
              <a:rPr lang="en-US" sz="1600" dirty="0" smtClean="0"/>
              <a:t>generation </a:t>
            </a:r>
            <a:r>
              <a:rPr lang="en-US" sz="1600" dirty="0" err="1" smtClean="0"/>
              <a:t>PoP</a:t>
            </a:r>
            <a:r>
              <a:rPr lang="en-US" sz="1600" dirty="0" smtClean="0"/>
              <a:t> technology typically integrates the baseband or application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processor with one or two  memory dies, as indicated in the </a:t>
            </a:r>
            <a:r>
              <a:rPr lang="en-US" sz="1600" dirty="0" smtClean="0"/>
              <a:t>preceding Figure</a:t>
            </a:r>
            <a:r>
              <a:rPr lang="en-US" sz="1600" dirty="0" smtClean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24" y="504780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75" y="1748519"/>
            <a:ext cx="9001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Using </a:t>
            </a:r>
            <a:r>
              <a:rPr lang="en-US" sz="1600" dirty="0" err="1"/>
              <a:t>PoP</a:t>
            </a:r>
            <a:r>
              <a:rPr lang="en-US" sz="1600" dirty="0"/>
              <a:t> packaging </a:t>
            </a:r>
            <a:r>
              <a:rPr lang="en-US" sz="1600" dirty="0" smtClean="0"/>
              <a:t>for integrating the application processor </a:t>
            </a:r>
            <a:r>
              <a:rPr lang="en-US" sz="1600" dirty="0" smtClean="0"/>
              <a:t>and the memory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in </a:t>
            </a:r>
            <a:r>
              <a:rPr lang="en-US" sz="1600" dirty="0"/>
              <a:t>Apple’s original </a:t>
            </a:r>
            <a:r>
              <a:rPr lang="en-US" sz="1600" dirty="0" smtClean="0"/>
              <a:t>iPhone </a:t>
            </a:r>
            <a:r>
              <a:rPr lang="en-US" sz="1600" dirty="0"/>
              <a:t>was an </a:t>
            </a:r>
            <a:r>
              <a:rPr lang="en-US" sz="1600" dirty="0" smtClean="0"/>
              <a:t>early advanced </a:t>
            </a:r>
            <a:r>
              <a:rPr lang="en-US" sz="1600" dirty="0" smtClean="0"/>
              <a:t>packaging solution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3.3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(10)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30" y="2348564"/>
            <a:ext cx="6395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MCP became standardized by JEDEC about 2006 (JC-63).</a:t>
            </a:r>
          </a:p>
        </p:txBody>
      </p:sp>
    </p:spTree>
    <p:extLst>
      <p:ext uri="{BB962C8B-B14F-4D97-AF65-F5344CB8AC3E}">
        <p14:creationId xmlns:p14="http://schemas.microsoft.com/office/powerpoint/2010/main" val="36102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3.4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horizontal 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in-package integration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7002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en-US" sz="1800" kern="1200" dirty="0">
                <a:solidFill>
                  <a:srgbClr val="FFFFFF"/>
                </a:solidFill>
              </a:rPr>
              <a:t>3.4 Both horizontal and vertical die </a:t>
            </a:r>
            <a:r>
              <a:rPr lang="en-US" sz="1800" kern="1200" dirty="0" smtClean="0">
                <a:solidFill>
                  <a:srgbClr val="FFFFFF"/>
                </a:solidFill>
              </a:rPr>
              <a:t>placement </a:t>
            </a:r>
            <a:r>
              <a:rPr lang="en-US" sz="1800" kern="1200" dirty="0">
                <a:solidFill>
                  <a:srgbClr val="FFFFFF"/>
                </a:solidFill>
              </a:rPr>
              <a:t>in in-package </a:t>
            </a:r>
            <a:r>
              <a:rPr lang="en-US" sz="1800" kern="1200" dirty="0" smtClean="0">
                <a:solidFill>
                  <a:srgbClr val="FFFFFF"/>
                </a:solidFill>
              </a:rPr>
              <a:t>integration (1)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794" y="515789"/>
            <a:ext cx="887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3.4 Both </a:t>
            </a:r>
            <a:r>
              <a:rPr lang="en-US" altLang="en-US" dirty="0" smtClean="0">
                <a:solidFill>
                  <a:schemeClr val="accent6"/>
                </a:solidFill>
              </a:rPr>
              <a:t>horizontal and vertical </a:t>
            </a:r>
            <a:r>
              <a:rPr lang="en-US" altLang="en-US" dirty="0" smtClean="0"/>
              <a:t>die placement </a:t>
            </a:r>
            <a:r>
              <a:rPr lang="en-US" altLang="en-US" dirty="0"/>
              <a:t>in </a:t>
            </a:r>
            <a:r>
              <a:rPr lang="en-US" altLang="en-US" dirty="0" smtClean="0"/>
              <a:t>in-package integration </a:t>
            </a:r>
            <a:r>
              <a:rPr lang="en-US" altLang="en-US" dirty="0" smtClean="0"/>
              <a:t>-1</a:t>
            </a:r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6862" y="5607897"/>
            <a:ext cx="28536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Source of the Figures: [</a:t>
            </a:r>
            <a:r>
              <a:rPr lang="hu-HU" sz="1300" dirty="0" smtClean="0"/>
              <a:t>1</a:t>
            </a:r>
            <a:r>
              <a:rPr lang="en-US" sz="1300" dirty="0" smtClean="0"/>
              <a:t>], [19]</a:t>
            </a:r>
            <a:endParaRPr lang="en-US" sz="13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477" y="1120738"/>
            <a:ext cx="8945882" cy="3376647"/>
            <a:chOff x="11477" y="1120738"/>
            <a:chExt cx="8945882" cy="3376647"/>
          </a:xfrm>
        </p:grpSpPr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11477" y="1925558"/>
              <a:ext cx="296509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Horizontal die placement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(called also MCM packaging)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2950730" y="1922119"/>
              <a:ext cx="3065059" cy="49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Vertical die placement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(called also 3D packaging)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2043151" y="1120738"/>
              <a:ext cx="521168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Die placement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altLang="en-US" sz="13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6480" y="2373100"/>
              <a:ext cx="27826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 dies are </a:t>
              </a:r>
              <a:r>
                <a:rPr lang="en-US" sz="1300" dirty="0" smtClean="0">
                  <a:solidFill>
                    <a:srgbClr val="000000"/>
                  </a:solidFill>
                  <a:latin typeface="Verdana"/>
                </a:rPr>
                <a:t>tiled side-by-side,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interconnected and packaged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03134" y="2383831"/>
              <a:ext cx="271099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 dies are stacked,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interconnected and packaged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13376" y="3146220"/>
              <a:ext cx="2521819" cy="924026"/>
              <a:chOff x="813890" y="3570972"/>
              <a:chExt cx="2521819" cy="924026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2"/>
              <a:srcRect l="58361" t="24623" r="10347" b="54993"/>
              <a:stretch/>
            </p:blipFill>
            <p:spPr>
              <a:xfrm>
                <a:off x="813890" y="3570972"/>
                <a:ext cx="2521819" cy="924026"/>
              </a:xfrm>
              <a:prstGeom prst="rect">
                <a:avLst/>
              </a:prstGeom>
            </p:spPr>
          </p:pic>
          <p:sp>
            <p:nvSpPr>
              <p:cNvPr id="69" name="Oval 68"/>
              <p:cNvSpPr/>
              <p:nvPr/>
            </p:nvSpPr>
            <p:spPr bwMode="auto">
              <a:xfrm>
                <a:off x="2454442" y="4186182"/>
                <a:ext cx="401107" cy="24225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285980" y="3319471"/>
              <a:ext cx="2521819" cy="883921"/>
              <a:chOff x="5355417" y="3744223"/>
              <a:chExt cx="2521819" cy="883921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2"/>
              <a:srcRect l="58361" t="44193" r="10347" b="36308"/>
              <a:stretch/>
            </p:blipFill>
            <p:spPr>
              <a:xfrm>
                <a:off x="5355417" y="3744223"/>
                <a:ext cx="2521819" cy="883921"/>
              </a:xfrm>
              <a:prstGeom prst="rect">
                <a:avLst/>
              </a:prstGeom>
            </p:spPr>
          </p:pic>
          <p:sp>
            <p:nvSpPr>
              <p:cNvPr id="67" name="Oval 66"/>
              <p:cNvSpPr/>
              <p:nvPr/>
            </p:nvSpPr>
            <p:spPr bwMode="auto">
              <a:xfrm>
                <a:off x="6840834" y="4231831"/>
                <a:ext cx="252788" cy="24030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44606" y="4204997"/>
              <a:ext cx="1847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892208" y="2865543"/>
              <a:ext cx="3065151" cy="1456198"/>
              <a:chOff x="5757453" y="2682663"/>
              <a:chExt cx="3065151" cy="1456198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3"/>
              <a:srcRect r="13879" b="21940"/>
              <a:stretch/>
            </p:blipFill>
            <p:spPr>
              <a:xfrm>
                <a:off x="5757453" y="2682663"/>
                <a:ext cx="2866784" cy="1420360"/>
              </a:xfrm>
              <a:prstGeom prst="rect">
                <a:avLst/>
              </a:prstGeom>
            </p:spPr>
          </p:pic>
          <p:sp>
            <p:nvSpPr>
              <p:cNvPr id="61" name="Rounded Rectangle 60"/>
              <p:cNvSpPr/>
              <p:nvPr/>
            </p:nvSpPr>
            <p:spPr bwMode="auto">
              <a:xfrm>
                <a:off x="5942066" y="2812864"/>
                <a:ext cx="861979" cy="394215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 bwMode="auto">
              <a:xfrm>
                <a:off x="8509819" y="3543057"/>
                <a:ext cx="186589" cy="48381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 bwMode="auto">
              <a:xfrm>
                <a:off x="8295233" y="2812863"/>
                <a:ext cx="401175" cy="323727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 bwMode="auto">
              <a:xfrm>
                <a:off x="8578922" y="3041329"/>
                <a:ext cx="243682" cy="11647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 bwMode="auto">
              <a:xfrm>
                <a:off x="5811133" y="4026867"/>
                <a:ext cx="483727" cy="11199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080118" y="1922502"/>
              <a:ext cx="27895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Both horizontal and vertical</a:t>
              </a: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altLang="en-US" sz="1300" b="1" dirty="0" smtClean="0">
                  <a:solidFill>
                    <a:srgbClr val="000000"/>
                  </a:solidFill>
                </a:rPr>
                <a:t>die </a:t>
              </a:r>
              <a:r>
                <a:rPr lang="en-US" altLang="en-US" sz="1300" b="1" dirty="0">
                  <a:solidFill>
                    <a:srgbClr val="000000"/>
                  </a:solidFill>
                </a:rPr>
                <a:t>placement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48784" y="2372601"/>
              <a:ext cx="27991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Tiled and stacked dies are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interconnected and packaged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527577" y="1532472"/>
              <a:ext cx="5950439" cy="258054"/>
              <a:chOff x="1845211" y="1416969"/>
              <a:chExt cx="5950439" cy="258054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59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70" name="Rounded Rectangle 69"/>
          <p:cNvSpPr/>
          <p:nvPr/>
        </p:nvSpPr>
        <p:spPr bwMode="auto">
          <a:xfrm>
            <a:off x="5833147" y="1763275"/>
            <a:ext cx="3120914" cy="27338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953" y="519980"/>
            <a:ext cx="884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chemeClr val="accent6"/>
                </a:solidFill>
              </a:rPr>
              <a:t>Both horizontal and </a:t>
            </a:r>
            <a:r>
              <a:rPr lang="en-US" altLang="en-US" dirty="0" smtClean="0">
                <a:solidFill>
                  <a:schemeClr val="accent6"/>
                </a:solidFill>
              </a:rPr>
              <a:t>vertical die placement in </a:t>
            </a:r>
            <a:r>
              <a:rPr lang="en-US" altLang="en-US" dirty="0" smtClean="0">
                <a:solidFill>
                  <a:schemeClr val="accent6"/>
                </a:solidFill>
              </a:rPr>
              <a:t>in-package integration -2 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952898"/>
            <a:ext cx="8009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Trends</a:t>
            </a:r>
            <a:r>
              <a:rPr lang="en-US" sz="1600" dirty="0" smtClean="0"/>
              <a:t> </a:t>
            </a:r>
            <a:r>
              <a:rPr lang="en-US" sz="1600" dirty="0" smtClean="0"/>
              <a:t>in </a:t>
            </a:r>
            <a:r>
              <a:rPr lang="en-US" sz="1600" dirty="0" smtClean="0"/>
              <a:t>packaging technology point to an </a:t>
            </a:r>
            <a:r>
              <a:rPr lang="en-US" sz="1600" dirty="0" smtClean="0">
                <a:solidFill>
                  <a:srgbClr val="0070C0"/>
                </a:solidFill>
              </a:rPr>
              <a:t>evolution</a:t>
            </a:r>
            <a:r>
              <a:rPr lang="en-US" sz="1600" dirty="0" smtClean="0"/>
              <a:t> to </a:t>
            </a:r>
            <a:r>
              <a:rPr lang="en-US" sz="1600" dirty="0" smtClean="0">
                <a:solidFill>
                  <a:srgbClr val="FF0000"/>
                </a:solidFill>
              </a:rPr>
              <a:t>both horizontal and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vertical die placement</a:t>
            </a:r>
            <a:r>
              <a:rPr lang="en-US" sz="1600" dirty="0" smtClean="0"/>
              <a:t>, as indicated in the next slides. 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en-US" sz="1800" kern="1200" dirty="0">
                <a:solidFill>
                  <a:srgbClr val="FFFFFF"/>
                </a:solidFill>
              </a:rPr>
              <a:t>3.4 Both horizontal and vertical die </a:t>
            </a:r>
            <a:r>
              <a:rPr lang="en-US" sz="1800" kern="1200" dirty="0" smtClean="0">
                <a:solidFill>
                  <a:srgbClr val="FFFFFF"/>
                </a:solidFill>
              </a:rPr>
              <a:t>placement </a:t>
            </a:r>
            <a:r>
              <a:rPr lang="en-US" sz="1800" kern="1200" dirty="0">
                <a:solidFill>
                  <a:srgbClr val="FFFFFF"/>
                </a:solidFill>
              </a:rPr>
              <a:t>in in-package </a:t>
            </a:r>
            <a:r>
              <a:rPr lang="en-US" sz="1800" kern="1200" dirty="0" smtClean="0">
                <a:solidFill>
                  <a:srgbClr val="FFFFFF"/>
                </a:solidFill>
              </a:rPr>
              <a:t>integration (2)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303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2.1 Introduction </a:t>
            </a:r>
            <a:r>
              <a:rPr lang="en-US" sz="1800" kern="1200" dirty="0" smtClean="0">
                <a:solidFill>
                  <a:srgbClr val="FFFFFF"/>
                </a:solidFill>
              </a:rPr>
              <a:t>(2)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5189" y="1811933"/>
            <a:ext cx="29081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Packaging dies individually</a:t>
            </a:r>
          </a:p>
          <a:p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mounting them on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PCB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81391" y="1793925"/>
            <a:ext cx="214834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On-die integration of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functional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units</a:t>
            </a:r>
          </a:p>
          <a:p>
            <a:pPr algn="ctr"/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56456" y="1137225"/>
            <a:ext cx="6095628" cy="653301"/>
            <a:chOff x="1556456" y="1137225"/>
            <a:chExt cx="6095628" cy="653301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661481" y="1137225"/>
              <a:ext cx="599060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Basic approaches for system integration</a:t>
              </a:r>
              <a:endParaRPr lang="en-US" altLang="en-US" sz="13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556456" y="1532472"/>
              <a:ext cx="5950439" cy="258054"/>
              <a:chOff x="1845211" y="1416969"/>
              <a:chExt cx="5950439" cy="258054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229860" y="1787406"/>
            <a:ext cx="303159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In-package integration of dies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558" y="2290825"/>
            <a:ext cx="2797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Traditional placement on a PCB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6345208" y="2338951"/>
            <a:ext cx="2629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SoCs</a:t>
            </a:r>
            <a:endParaRPr lang="en-US" sz="1300" dirty="0" smtClean="0"/>
          </a:p>
          <a:p>
            <a:pPr algn="ctr"/>
            <a:r>
              <a:rPr lang="en-US" sz="1300" dirty="0" smtClean="0"/>
              <a:t>(System-on-Chip) devices</a:t>
            </a:r>
            <a:endParaRPr lang="en-US" sz="13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153" y="3077941"/>
            <a:ext cx="8991712" cy="3288017"/>
            <a:chOff x="58153" y="2769952"/>
            <a:chExt cx="8991712" cy="32880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3" y="3647974"/>
              <a:ext cx="3276000" cy="240999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9403" y="2878587"/>
              <a:ext cx="3090677" cy="31408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207" y="2769952"/>
              <a:ext cx="2704658" cy="323803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3027" y="6383787"/>
            <a:ext cx="2390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PCB: Printed Circuit Board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107950" y="515762"/>
            <a:ext cx="551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Basic approaches for system integration </a:t>
            </a:r>
            <a:r>
              <a:rPr lang="hu-HU" dirty="0" smtClean="0"/>
              <a:t>[14</a:t>
            </a:r>
            <a:r>
              <a:rPr lang="hu-HU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9524" y="2276481"/>
            <a:ext cx="3393900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SiPs</a:t>
            </a:r>
            <a:endParaRPr lang="en-US" sz="1300" dirty="0" smtClean="0"/>
          </a:p>
          <a:p>
            <a:pPr algn="ctr">
              <a:spcAft>
                <a:spcPts val="200"/>
              </a:spcAft>
            </a:pPr>
            <a:r>
              <a:rPr lang="en-US" sz="1300" dirty="0" smtClean="0"/>
              <a:t> (System-in-Package) devices</a:t>
            </a:r>
          </a:p>
          <a:p>
            <a:pPr algn="ctr"/>
            <a:r>
              <a:rPr lang="en-US" sz="1300" dirty="0" smtClean="0"/>
              <a:t>(Called also MCMs</a:t>
            </a:r>
          </a:p>
          <a:p>
            <a:pPr algn="ctr"/>
            <a:r>
              <a:rPr lang="en-US" sz="1300" dirty="0" smtClean="0"/>
              <a:t>Multi-Chip Modules)</a:t>
            </a:r>
            <a:endParaRPr lang="en-US" sz="13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6369" y="1811933"/>
            <a:ext cx="3153034" cy="50460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320454" y="1858455"/>
            <a:ext cx="2823546" cy="50460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3.4 Both horizontal and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(3)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071" y="516118"/>
            <a:ext cx="556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trend of </a:t>
            </a:r>
            <a:r>
              <a:rPr lang="en-US" dirty="0" smtClean="0">
                <a:solidFill>
                  <a:schemeClr val="accent6"/>
                </a:solidFill>
              </a:rPr>
              <a:t>in-package integration </a:t>
            </a:r>
            <a:r>
              <a:rPr lang="en-US" dirty="0" smtClean="0"/>
              <a:t>[</a:t>
            </a:r>
            <a:r>
              <a:rPr lang="hu-HU" dirty="0" smtClean="0"/>
              <a:t>19</a:t>
            </a:r>
            <a:r>
              <a:rPr lang="en-US" dirty="0" smtClean="0"/>
              <a:t>]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4025" y="1155552"/>
            <a:ext cx="7269969" cy="4936317"/>
            <a:chOff x="924025" y="1204712"/>
            <a:chExt cx="7269969" cy="49363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8996" t="18617" r="21296" b="9308"/>
            <a:stretch/>
          </p:blipFill>
          <p:spPr>
            <a:xfrm>
              <a:off x="924025" y="1204712"/>
              <a:ext cx="7269969" cy="4936317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4726004" y="1953928"/>
              <a:ext cx="3253339" cy="122240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6140918" y="3724977"/>
            <a:ext cx="2184935" cy="19924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3.4 Both horizontal and vertical die placement in in-package integration </a:t>
            </a:r>
            <a:r>
              <a:rPr lang="en-US" sz="1800" kern="1200" dirty="0" smtClean="0">
                <a:solidFill>
                  <a:srgbClr val="FFFFFF"/>
                </a:solidFill>
              </a:rPr>
              <a:t>(4)</a:t>
            </a:r>
            <a:endParaRPr lang="en-US" kern="1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6" y="884903"/>
            <a:ext cx="8809491" cy="3909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" y="521109"/>
            <a:ext cx="609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Horizontal integration of vertically placed dies </a:t>
            </a:r>
            <a:r>
              <a:rPr lang="en-US" dirty="0" smtClean="0"/>
              <a:t>[</a:t>
            </a:r>
            <a:r>
              <a:rPr lang="hu-HU" dirty="0" smtClean="0"/>
              <a:t>19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98614" y="15851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die-to-die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sz="1800" kern="1200" dirty="0">
                <a:solidFill>
                  <a:srgbClr val="FFFFFF"/>
                </a:solidFill>
              </a:rPr>
              <a:t>2.4 Power consumption of die-to-die </a:t>
            </a:r>
            <a:r>
              <a:rPr lang="en-US" sz="1800" kern="1200" dirty="0" smtClean="0">
                <a:solidFill>
                  <a:srgbClr val="FFFFFF"/>
                </a:solidFill>
              </a:rPr>
              <a:t>interconnects (1)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877" y="527821"/>
            <a:ext cx="667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 </a:t>
            </a:r>
            <a:r>
              <a:rPr lang="en-US" dirty="0">
                <a:solidFill>
                  <a:schemeClr val="accent6"/>
                </a:solidFill>
              </a:rPr>
              <a:t>Power consumption of die-to-die interconnects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22722" y="1004469"/>
            <a:ext cx="902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Die-to-die interconnects may have a notable power consumption</a:t>
            </a:r>
            <a:r>
              <a:rPr lang="en-US" sz="1600" dirty="0" smtClean="0"/>
              <a:t>, as the subsequent</a:t>
            </a:r>
          </a:p>
          <a:p>
            <a:r>
              <a:rPr lang="en-US" sz="1600" dirty="0" smtClean="0"/>
              <a:t>  examples indicate.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047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>
                <a:solidFill>
                  <a:srgbClr val="FFFFFF"/>
                </a:solidFill>
              </a:rPr>
              <a:t>2.4 Power consumption of die-to-die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(2)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9688" y="502421"/>
            <a:ext cx="933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a) Architectural layout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12- or 16-core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processors [73]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75060" y="943270"/>
            <a:ext cx="5371662" cy="5432484"/>
            <a:chOff x="-174017" y="1126151"/>
            <a:chExt cx="5371662" cy="5432484"/>
          </a:xfrm>
        </p:grpSpPr>
        <p:grpSp>
          <p:nvGrpSpPr>
            <p:cNvPr id="8" name="Group 7"/>
            <p:cNvGrpSpPr/>
            <p:nvPr/>
          </p:nvGrpSpPr>
          <p:grpSpPr>
            <a:xfrm>
              <a:off x="-174017" y="1126151"/>
              <a:ext cx="3927870" cy="5432484"/>
              <a:chOff x="191743" y="1126151"/>
              <a:chExt cx="3927870" cy="543248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982"/>
              <a:stretch/>
            </p:blipFill>
            <p:spPr>
              <a:xfrm>
                <a:off x="191743" y="1126151"/>
                <a:ext cx="3927870" cy="514951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78444" y="6040544"/>
                <a:ext cx="3204723" cy="518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Aft>
                    <a:spcPts val="200"/>
                  </a:spcAft>
                </a:pPr>
                <a:r>
                  <a:rPr lang="en-US" sz="1300" b="1" dirty="0" err="1" smtClean="0">
                    <a:latin typeface="+mj-lt"/>
                  </a:rPr>
                  <a:t>ThreadRipper</a:t>
                </a:r>
                <a:r>
                  <a:rPr lang="en-US" sz="1300" b="1" dirty="0" smtClean="0">
                    <a:latin typeface="+mj-lt"/>
                  </a:rPr>
                  <a:t> 2990WX/2970WX</a:t>
                </a:r>
              </a:p>
              <a:p>
                <a:pPr algn="ctr" fontAlgn="base"/>
                <a:r>
                  <a:rPr lang="en-US" sz="1300" dirty="0" smtClean="0">
                    <a:latin typeface="+mj-lt"/>
                  </a:rPr>
                  <a:t>(TR4 (SP3r2) socket)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2868332" y="5300663"/>
              <a:ext cx="2329313" cy="51299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3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4. </a:t>
            </a:r>
            <a:r>
              <a:rPr lang="en-US" sz="1800" kern="1200" dirty="0">
                <a:solidFill>
                  <a:srgbClr val="FFFFFF"/>
                </a:solidFill>
              </a:rPr>
              <a:t>Power consumption of die-to-die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3924" y="500011"/>
            <a:ext cx="878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Breakdown of power consumption between the cores and the IF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 2950X depending on loading [73]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88" y="6063926"/>
            <a:ext cx="8826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of the 16-core (2 active dies)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 2950X consumes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25 %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total power.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991"/>
          <a:stretch/>
        </p:blipFill>
        <p:spPr>
          <a:xfrm>
            <a:off x="530080" y="1375506"/>
            <a:ext cx="7930748" cy="4462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434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4. </a:t>
            </a:r>
            <a:r>
              <a:rPr lang="en-US" sz="1800" kern="1200" dirty="0">
                <a:solidFill>
                  <a:srgbClr val="FFFFFF"/>
                </a:solidFill>
              </a:rPr>
              <a:t>Power consumption of die-to-die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(4)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0512" y="495300"/>
            <a:ext cx="944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b) Architectural layout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2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. gen.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24/32-core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models [73]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52308" y="1155031"/>
            <a:ext cx="4567953" cy="5548007"/>
            <a:chOff x="4533498" y="1155031"/>
            <a:chExt cx="4567953" cy="5548007"/>
          </a:xfrm>
        </p:grpSpPr>
        <p:sp>
          <p:nvSpPr>
            <p:cNvPr id="7" name="TextBox 6"/>
            <p:cNvSpPr txBox="1"/>
            <p:nvPr/>
          </p:nvSpPr>
          <p:spPr>
            <a:xfrm flipH="1">
              <a:off x="5443902" y="6179818"/>
              <a:ext cx="3578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400" dirty="0" smtClean="0">
                  <a:latin typeface="+mj-lt"/>
                </a:rPr>
                <a:t>TR 2990WX: 8+8+8+8 cores</a:t>
              </a:r>
            </a:p>
            <a:p>
              <a:pPr fontAlgn="base"/>
              <a:r>
                <a:rPr lang="en-US" sz="1400" dirty="0" smtClean="0">
                  <a:latin typeface="+mj-lt"/>
                </a:rPr>
                <a:t>TR 2970WX: 6+6+6+6 cores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0"/>
            <a:stretch/>
          </p:blipFill>
          <p:spPr>
            <a:xfrm>
              <a:off x="4533498" y="1155031"/>
              <a:ext cx="4567953" cy="5079494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 bwMode="auto">
            <a:xfrm>
              <a:off x="5542037" y="3453864"/>
              <a:ext cx="818665" cy="231007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3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752" y="-1"/>
            <a:ext cx="9201752" cy="452387"/>
          </a:xfrm>
          <a:solidFill>
            <a:srgbClr val="005AFF"/>
          </a:solidFill>
        </p:spPr>
        <p:txBody>
          <a:bodyPr/>
          <a:lstStyle/>
          <a:p>
            <a:r>
              <a:rPr lang="en-US" kern="1200" dirty="0" smtClean="0">
                <a:solidFill>
                  <a:srgbClr val="FFFFFF"/>
                </a:solidFill>
              </a:rPr>
              <a:t>4. </a:t>
            </a:r>
            <a:r>
              <a:rPr lang="en-US" kern="1200" dirty="0">
                <a:solidFill>
                  <a:srgbClr val="FFFFFF"/>
                </a:solidFill>
              </a:rPr>
              <a:t>Power consumption of die-to-die interconnects </a:t>
            </a:r>
            <a:r>
              <a:rPr lang="en-US" kern="1200" dirty="0" smtClean="0">
                <a:solidFill>
                  <a:srgbClr val="FFFFFF"/>
                </a:solidFill>
              </a:rPr>
              <a:t>(5)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298" y="500011"/>
            <a:ext cx="878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Breakdown of power consumption between the cores and the IF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 2990WX depending on loading [73]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688" y="6140926"/>
            <a:ext cx="878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of the 32-core (4 active dies)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 2990WX consumes already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35 % of the total power due to the much more complex die-to-die interconnects.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605"/>
          <a:stretch/>
        </p:blipFill>
        <p:spPr>
          <a:xfrm>
            <a:off x="396883" y="1279308"/>
            <a:ext cx="8144054" cy="4601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449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kern="1200" dirty="0" smtClean="0">
                <a:solidFill>
                  <a:srgbClr val="FFFFFF"/>
                </a:solidFill>
              </a:rPr>
              <a:t>4. </a:t>
            </a:r>
            <a:r>
              <a:rPr lang="en-US" kern="1200" dirty="0">
                <a:solidFill>
                  <a:srgbClr val="FFFFFF"/>
                </a:solidFill>
              </a:rPr>
              <a:t>Power consumption of die-to-die interconnects </a:t>
            </a:r>
            <a:r>
              <a:rPr lang="en-US" kern="1200" dirty="0" smtClean="0">
                <a:solidFill>
                  <a:srgbClr val="FFFFFF"/>
                </a:solidFill>
              </a:rPr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688" y="502421"/>
            <a:ext cx="790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c) Architectural layout of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Amd’s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32-core EPIC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server models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[73] 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8404" y="1232026"/>
            <a:ext cx="5900284" cy="5651579"/>
            <a:chOff x="3205213" y="1126151"/>
            <a:chExt cx="5900284" cy="56515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91"/>
            <a:stretch/>
          </p:blipFill>
          <p:spPr>
            <a:xfrm>
              <a:off x="4321743" y="1126151"/>
              <a:ext cx="4783754" cy="51495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6094640" y="6285287"/>
              <a:ext cx="15093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sz="1300" b="1" dirty="0" smtClean="0">
                  <a:latin typeface="+mj-lt"/>
                </a:rPr>
                <a:t>EPIC</a:t>
              </a:r>
            </a:p>
            <a:p>
              <a:pPr algn="ctr" fontAlgn="base"/>
              <a:r>
                <a:rPr lang="en-US" sz="1300" dirty="0" smtClean="0">
                  <a:latin typeface="+mj-lt"/>
                </a:rPr>
                <a:t>(SP3 socket)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205213" y="5300663"/>
              <a:ext cx="2329313" cy="51299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3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kern="1200" dirty="0" smtClean="0">
                <a:solidFill>
                  <a:srgbClr val="FFFFFF"/>
                </a:solidFill>
              </a:rPr>
              <a:t>4. </a:t>
            </a:r>
            <a:r>
              <a:rPr lang="en-US" kern="1200" dirty="0">
                <a:solidFill>
                  <a:srgbClr val="FFFFFF"/>
                </a:solidFill>
              </a:rPr>
              <a:t>Power consumption of die-to-die interconnects </a:t>
            </a:r>
            <a:r>
              <a:rPr lang="en-US" kern="1200" dirty="0" smtClean="0">
                <a:solidFill>
                  <a:srgbClr val="FFFFFF"/>
                </a:solidFill>
              </a:rPr>
              <a:t>(7)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11" y="500011"/>
            <a:ext cx="8704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Breakdown of power consumption between the cores and the IF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EPIC 7610 server processor depending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loading [73]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688" y="6140926"/>
            <a:ext cx="881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of the 32-core (4 active dies)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EPIC 7601 consumes already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50 % of the total power due to the much more complex die-to-die interconnect.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95" t="14360" b="2346"/>
          <a:stretch/>
        </p:blipFill>
        <p:spPr>
          <a:xfrm>
            <a:off x="323375" y="1366686"/>
            <a:ext cx="8135620" cy="4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479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2.1 Introduction </a:t>
            </a:r>
            <a:r>
              <a:rPr lang="en-US" sz="1800" kern="1200" dirty="0" smtClean="0">
                <a:solidFill>
                  <a:srgbClr val="FFFFFF"/>
                </a:solidFill>
              </a:rPr>
              <a:t>(2)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5189" y="1811933"/>
            <a:ext cx="29081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Packaging dies individually</a:t>
            </a:r>
          </a:p>
          <a:p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mounting them on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PCB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81391" y="1793925"/>
            <a:ext cx="214834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On-die integration of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functional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units</a:t>
            </a:r>
          </a:p>
          <a:p>
            <a:pPr algn="ctr"/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56456" y="1137225"/>
            <a:ext cx="6095628" cy="653301"/>
            <a:chOff x="1556456" y="1137225"/>
            <a:chExt cx="6095628" cy="653301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661481" y="1137225"/>
              <a:ext cx="599060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Basic approaches for system integration</a:t>
              </a:r>
              <a:endParaRPr lang="en-US" altLang="en-US" sz="13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556456" y="1532472"/>
              <a:ext cx="5950439" cy="258054"/>
              <a:chOff x="1845211" y="1416969"/>
              <a:chExt cx="5950439" cy="258054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en-US" sz="13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229860" y="1787406"/>
            <a:ext cx="303159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In-package integration of dies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558" y="2290825"/>
            <a:ext cx="2797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Traditional placement on a PCB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6345208" y="2338951"/>
            <a:ext cx="2629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SoCs</a:t>
            </a:r>
            <a:endParaRPr lang="en-US" sz="1300" dirty="0" smtClean="0"/>
          </a:p>
          <a:p>
            <a:pPr algn="ctr"/>
            <a:r>
              <a:rPr lang="en-US" sz="1300" dirty="0" smtClean="0"/>
              <a:t>(System-on-Chip) devices</a:t>
            </a:r>
            <a:endParaRPr lang="en-US" sz="13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153" y="3049075"/>
            <a:ext cx="8991712" cy="3288017"/>
            <a:chOff x="58153" y="2769952"/>
            <a:chExt cx="8991712" cy="32880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3" y="3647974"/>
              <a:ext cx="3276000" cy="240999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9403" y="2878587"/>
              <a:ext cx="3090677" cy="31408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207" y="2769952"/>
              <a:ext cx="2704658" cy="323803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3027" y="6499296"/>
            <a:ext cx="2390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PCB: Printed Circuit Board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107950" y="515762"/>
            <a:ext cx="551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Basic approaches for system integration </a:t>
            </a:r>
            <a:r>
              <a:rPr lang="hu-HU" dirty="0" smtClean="0"/>
              <a:t>[14</a:t>
            </a:r>
            <a:r>
              <a:rPr lang="hu-HU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9524" y="2276481"/>
            <a:ext cx="3393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SiPs</a:t>
            </a:r>
            <a:endParaRPr lang="en-US" sz="1300" dirty="0" smtClean="0"/>
          </a:p>
          <a:p>
            <a:pPr algn="ctr"/>
            <a:r>
              <a:rPr lang="en-US" sz="1300" dirty="0" smtClean="0"/>
              <a:t> (System-in-Package) devices</a:t>
            </a:r>
            <a:endParaRPr lang="en-US" sz="13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1811933"/>
            <a:ext cx="6290080" cy="49797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kern="1200" dirty="0" smtClean="0">
                <a:solidFill>
                  <a:srgbClr val="FFFFFF"/>
                </a:solidFill>
              </a:rPr>
              <a:t>4. </a:t>
            </a:r>
            <a:r>
              <a:rPr lang="en-US" kern="1200" dirty="0">
                <a:solidFill>
                  <a:srgbClr val="FFFFFF"/>
                </a:solidFill>
              </a:rPr>
              <a:t>Power consumption of die-to-die interconnects </a:t>
            </a:r>
            <a:r>
              <a:rPr lang="en-US" kern="1200" dirty="0" smtClean="0">
                <a:solidFill>
                  <a:srgbClr val="FFFFFF"/>
                </a:solidFill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37" y="50332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Notes [73]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24" y="866224"/>
            <a:ext cx="967646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indicated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the die-to-die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on-die power consumption.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Preceding Figures let’s conclude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increasing core count - beyond providing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enough memory bandwidth - the implementation of low power, scalable and high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performance interconnects will be a great challenge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processor designers.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5994" y="6461971"/>
            <a:ext cx="3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002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91120" y="1402283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9000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[1]: </a:t>
            </a:r>
            <a:r>
              <a:rPr lang="en-US" sz="1400" dirty="0"/>
              <a:t>Intel Calls for 3D </a:t>
            </a:r>
            <a:r>
              <a:rPr lang="en-US" sz="1400" dirty="0" smtClean="0"/>
              <a:t>IC</a:t>
            </a:r>
            <a:r>
              <a:rPr lang="hu-HU" sz="1400" dirty="0" smtClean="0"/>
              <a:t>, EE Times,</a:t>
            </a:r>
            <a:r>
              <a:rPr lang="hu-HU" sz="1400" dirty="0"/>
              <a:t> </a:t>
            </a:r>
            <a:r>
              <a:rPr lang="hu-HU" sz="1400" dirty="0" err="1" smtClean="0"/>
              <a:t>March</a:t>
            </a:r>
            <a:r>
              <a:rPr lang="hu-HU" sz="1400" dirty="0" smtClean="0"/>
              <a:t> 5 2015,</a:t>
            </a:r>
          </a:p>
          <a:p>
            <a:r>
              <a:rPr lang="hu-HU" sz="1400" dirty="0" smtClean="0"/>
              <a:t>           https</a:t>
            </a:r>
            <a:r>
              <a:rPr lang="hu-HU" sz="1400" dirty="0"/>
              <a:t>://www.eetimes.com/author.asp?section_id=36&amp;doc_id=1325921&amp;image_number=1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</a:t>
            </a: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2276475"/>
            <a:ext cx="79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Supermicro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Motherboards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altLang="en-US" dirty="0">
                <a:solidFill>
                  <a:srgbClr val="000000"/>
                </a:solidFill>
                <a:latin typeface="Verdana"/>
              </a:rPr>
              <a:t>MNL-1594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X</a:t>
            </a:r>
            <a:r>
              <a:rPr lang="en-US" altLang="en-US" dirty="0">
                <a:solidFill>
                  <a:srgbClr val="000000"/>
                </a:solidFill>
                <a:latin typeface="Verdana"/>
              </a:rPr>
              <a:t>6QT8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User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Manual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,</a:t>
            </a:r>
            <a:endParaRPr lang="en-US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          https://www.supermicro.com/manuals/motherboard/C606_602/MNL-1594.pdf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865438"/>
            <a:ext cx="87774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]: Lau J., MCM, </a:t>
            </a:r>
            <a:r>
              <a:rPr lang="en-US" dirty="0" err="1">
                <a:solidFill>
                  <a:srgbClr val="000000"/>
                </a:solidFill>
              </a:rPr>
              <a:t>SiP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SoC</a:t>
            </a:r>
            <a:r>
              <a:rPr lang="en-US" dirty="0">
                <a:solidFill>
                  <a:srgbClr val="000000"/>
                </a:solidFill>
              </a:rPr>
              <a:t>, and Heterogeneous Integration Defined and Explained, 3DInCities, 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Aug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smtClean="0">
                <a:solidFill>
                  <a:srgbClr val="000000"/>
                </a:solidFill>
              </a:rPr>
              <a:t>7 2017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www.3dincites.com/2017/08/mcm-sip-soc-and-heterogeneous-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integration-defined-and-explained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670300"/>
            <a:ext cx="9464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Intel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quadcore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Xeon 5300 review, Nov. 13 2006,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Hardware.Info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350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sz="1350" dirty="0">
                <a:solidFill>
                  <a:srgbClr val="000000"/>
                </a:solidFill>
                <a:cs typeface="Times New Roman" pitchFamily="18" charset="0"/>
              </a:rPr>
              <a:t>://</a:t>
            </a:r>
            <a:r>
              <a:rPr lang="en-US" altLang="en-US" sz="1350" dirty="0" smtClean="0">
                <a:solidFill>
                  <a:srgbClr val="000000"/>
                </a:solidFill>
                <a:cs typeface="Times New Roman" pitchFamily="18" charset="0"/>
              </a:rPr>
              <a:t>www.hardware.info/en-US/articles/amdnY2ppZGWa/Intel_quadcore_Xeon_5300_review</a:t>
            </a:r>
            <a:endParaRPr lang="en-US" altLang="en-US" sz="135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4257675"/>
            <a:ext cx="8555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Wasson S., Intel's Woodcrest processor previewed, The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Bensley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server platform debuts,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Ma</a:t>
            </a:r>
            <a:r>
              <a:rPr lang="hu-HU" altLang="en-US" dirty="0">
                <a:solidFill>
                  <a:srgbClr val="000000"/>
                </a:solidFill>
                <a:cs typeface="Times New Roman" pitchFamily="18" charset="0"/>
              </a:rPr>
              <a:t>y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23, 2006, The Tech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Report,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://techreport.com/articles.x/10021/1 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8888"/>
            <a:ext cx="8886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[2]: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Esmer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I.,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Ivybridge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: A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Converged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Server, Aug. 2014, Hot Chips 2014,</a:t>
            </a:r>
          </a:p>
          <a:p>
            <a:pPr lvl="0"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http://www.hotchips.org/wp-content/uploads/hc_archives/hc26/HC26-12-day2-epub/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HC26.12-8-Big-Iron-Servers-epub/HC26.13.832-IvyBridge-Esmer-Intel-IVB%20Server%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20Hotchips2014.pdf</a:t>
            </a: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84150" y="4849813"/>
            <a:ext cx="928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The Heart Of AMD’s </a:t>
            </a:r>
            <a:r>
              <a:rPr lang="en-US" altLang="en-US" dirty="0" err="1">
                <a:solidFill>
                  <a:srgbClr val="000000"/>
                </a:solidFill>
                <a:cs typeface="Arial" charset="0"/>
              </a:rPr>
              <a:t>Epyc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Comeback Is Infinity Fabric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12 2017,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https://www.nextplatform.com/2017/07/12/heart-amds-epyc-comeback-infinity-fabric/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440363"/>
            <a:ext cx="886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[8]: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AMD EPYC Infinity Fabric Update and MCM Cost Savings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 STH, Aug. 22 2017,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  https://www.servethehome.com/amd-epyc-infinity-fabric-update-mcm-cost-savings/</a:t>
            </a: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6030913"/>
            <a:ext cx="886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MCM-GPU: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Multi-Chip-Module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GPUs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for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Continued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Performance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Scalability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Nvidia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         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http://research.nvidia.com/publication/2017-06_MCM-GPU%3A-Multi-Chip-Module-GPUs</a:t>
            </a:r>
          </a:p>
        </p:txBody>
      </p:sp>
    </p:spTree>
    <p:extLst>
      <p:ext uri="{BB962C8B-B14F-4D97-AF65-F5344CB8AC3E}">
        <p14:creationId xmlns:p14="http://schemas.microsoft.com/office/powerpoint/2010/main" val="145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9142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[1</a:t>
            </a:r>
            <a:r>
              <a:rPr lang="hu-HU" sz="1400" dirty="0" smtClean="0">
                <a:solidFill>
                  <a:srgbClr val="000000"/>
                </a:solidFill>
              </a:rPr>
              <a:t>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D.,  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Arrandale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Core i5 and Core i3 Mobile Unveiled,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://hothardware.com/Reviews/Intel-Arrandale-Core-i5-and-Core-i3-Mobile-Unveiled</a:t>
            </a:r>
            <a:endParaRPr lang="en-US" sz="1400" dirty="0"/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847850"/>
            <a:ext cx="90640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hu-HU" dirty="0" err="1">
                <a:solidFill>
                  <a:srgbClr val="000000"/>
                </a:solidFill>
                <a:cs typeface="Arial" charset="0"/>
              </a:rPr>
              <a:t>Scansen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dirty="0" err="1">
                <a:solidFill>
                  <a:srgbClr val="000000"/>
                </a:solidFill>
                <a:cs typeface="Arial" charset="0"/>
              </a:rPr>
              <a:t>Engineering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10 2013,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://www.engineering.com/ElectronicsDesign/ElectronicsDesignArticles/ArticleID/</a:t>
            </a:r>
            <a:endParaRPr lang="hu-HU" altLang="hu-HU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  <a:endParaRPr lang="en-US" altLang="hu-H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655888"/>
            <a:ext cx="91390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Mujtaba</a:t>
            </a:r>
            <a:r>
              <a:rPr lang="hu-HU" dirty="0" smtClean="0">
                <a:solidFill>
                  <a:srgbClr val="000000"/>
                </a:solidFill>
              </a:rPr>
              <a:t> H., </a:t>
            </a:r>
            <a:r>
              <a:rPr lang="en-US" dirty="0">
                <a:solidFill>
                  <a:srgbClr val="000000"/>
                </a:solidFill>
              </a:rPr>
              <a:t>Intel Knights Landing Further Detailed – 16 GB High-Bandwidth On-Package 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Memory</a:t>
            </a:r>
            <a:r>
              <a:rPr lang="en-US" dirty="0">
                <a:solidFill>
                  <a:srgbClr val="000000"/>
                </a:solidFill>
              </a:rPr>
              <a:t>, 384 GB DDR4 System Memory Support and 8 Billion </a:t>
            </a:r>
            <a:r>
              <a:rPr lang="en-US" dirty="0" smtClean="0">
                <a:solidFill>
                  <a:srgbClr val="000000"/>
                </a:solidFill>
              </a:rPr>
              <a:t>Transistors</a:t>
            </a:r>
            <a:r>
              <a:rPr lang="hu-HU" dirty="0" smtClean="0">
                <a:solidFill>
                  <a:srgbClr val="000000"/>
                </a:solidFill>
              </a:rPr>
              <a:t>, WCCF </a:t>
            </a:r>
            <a:r>
              <a:rPr lang="hu-HU" dirty="0" err="1" smtClean="0">
                <a:solidFill>
                  <a:srgbClr val="000000"/>
                </a:solidFill>
              </a:rPr>
              <a:t>Tech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26 2015, https://</a:t>
            </a:r>
            <a:r>
              <a:rPr lang="hu-HU" dirty="0" smtClean="0">
                <a:solidFill>
                  <a:srgbClr val="000000"/>
                </a:solidFill>
              </a:rPr>
              <a:t>wccftech.com/intel-knights-landing-detailed-16-gb-highbandwidth-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ondie-memory-384-gb-ddr4-system-memory-support-8-billion-transistors</a:t>
            </a:r>
            <a:r>
              <a:rPr lang="hu-HU" dirty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670300"/>
            <a:ext cx="7644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Maxfield</a:t>
            </a:r>
            <a:r>
              <a:rPr lang="en-US" dirty="0"/>
              <a:t> M., Design How-To, 2D vs. 2.5D vs. 3D ICs, EE Times, </a:t>
            </a:r>
            <a:r>
              <a:rPr lang="hu-HU" dirty="0" err="1" smtClean="0"/>
              <a:t>April</a:t>
            </a:r>
            <a:r>
              <a:rPr lang="hu-HU" dirty="0" smtClean="0"/>
              <a:t> 8 </a:t>
            </a:r>
            <a:r>
              <a:rPr lang="en-US" dirty="0" smtClean="0"/>
              <a:t>2012</a:t>
            </a:r>
            <a:r>
              <a:rPr lang="en-US" dirty="0"/>
              <a:t>, 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https</a:t>
            </a:r>
            <a:r>
              <a:rPr lang="en-US" dirty="0"/>
              <a:t>://www.eetimes.com/document.asp?doc_id=1279540</a:t>
            </a: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4257675"/>
            <a:ext cx="8882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Solberg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V., </a:t>
            </a:r>
            <a:r>
              <a:rPr lang="en-US" dirty="0"/>
              <a:t>2.5D and 3D Semiconductor Package Technology: Evolution and </a:t>
            </a:r>
            <a:r>
              <a:rPr lang="en-US" dirty="0" smtClean="0"/>
              <a:t>Innovation</a:t>
            </a:r>
            <a:r>
              <a:rPr lang="hu-HU" dirty="0" smtClean="0"/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://www.circuitinsight.com/pdf/2.5d_3d_semiconductor_package_technology_ipc.pdf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8888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Stoerchle</a:t>
            </a:r>
            <a:r>
              <a:rPr lang="hu-HU" altLang="en-US" sz="1400" dirty="0" smtClean="0">
                <a:solidFill>
                  <a:srgbClr val="000000"/>
                </a:solidFill>
              </a:rPr>
              <a:t> M</a:t>
            </a:r>
            <a:r>
              <a:rPr lang="hu-HU" altLang="en-US" sz="1400" dirty="0">
                <a:solidFill>
                  <a:srgbClr val="000000"/>
                </a:solidFill>
              </a:rPr>
              <a:t>., IBM System </a:t>
            </a:r>
            <a:r>
              <a:rPr lang="hu-HU" altLang="en-US" sz="1400" dirty="0" smtClean="0">
                <a:solidFill>
                  <a:srgbClr val="000000"/>
                </a:solidFill>
              </a:rPr>
              <a:t>z10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Technologie</a:t>
            </a:r>
            <a:r>
              <a:rPr lang="hu-HU" altLang="en-US" sz="1400" dirty="0" smtClean="0">
                <a:solidFill>
                  <a:srgbClr val="000000"/>
                </a:solidFill>
              </a:rPr>
              <a:t>, 2008,</a:t>
            </a:r>
          </a:p>
          <a:p>
            <a:pPr>
              <a:spcBef>
                <a:spcPct val="0"/>
              </a:spcBef>
              <a:defRPr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https</a:t>
            </a:r>
            <a:r>
              <a:rPr lang="en-US" altLang="en-US" sz="1400" dirty="0">
                <a:solidFill>
                  <a:srgbClr val="000000"/>
                </a:solidFill>
              </a:rPr>
              <a:t>://www.guug.de/lokal/muenchen/2008-11-10/IBM_System_z_guug.pdf</a:t>
            </a: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849813"/>
            <a:ext cx="8619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/>
              <a:t>Conolly</a:t>
            </a:r>
            <a:r>
              <a:rPr lang="hu-HU" altLang="en-US" dirty="0"/>
              <a:t> C., „Intel </a:t>
            </a:r>
            <a:r>
              <a:rPr lang="hu-HU" altLang="en-US" dirty="0" err="1"/>
              <a:t>Paxville</a:t>
            </a:r>
            <a:r>
              <a:rPr lang="hu-HU" altLang="en-US" dirty="0"/>
              <a:t> </a:t>
            </a:r>
            <a:r>
              <a:rPr lang="hu-HU" altLang="en-US" dirty="0" err="1"/>
              <a:t>Dual</a:t>
            </a:r>
            <a:r>
              <a:rPr lang="hu-HU" altLang="en-US" dirty="0"/>
              <a:t> </a:t>
            </a:r>
            <a:r>
              <a:rPr lang="hu-HU" altLang="en-US" dirty="0" err="1"/>
              <a:t>Core</a:t>
            </a:r>
            <a:r>
              <a:rPr lang="hu-HU" altLang="en-US" dirty="0"/>
              <a:t> </a:t>
            </a:r>
            <a:r>
              <a:rPr lang="hu-HU" altLang="en-US" dirty="0" err="1"/>
              <a:t>Xeon</a:t>
            </a:r>
            <a:r>
              <a:rPr lang="hu-HU" altLang="en-US" dirty="0"/>
              <a:t> and </a:t>
            </a:r>
            <a:r>
              <a:rPr lang="hu-HU" altLang="en-US" dirty="0" err="1"/>
              <a:t>the</a:t>
            </a:r>
            <a:r>
              <a:rPr lang="hu-HU" altLang="en-US" dirty="0"/>
              <a:t> </a:t>
            </a:r>
            <a:r>
              <a:rPr lang="hu-HU" altLang="en-US" dirty="0" err="1"/>
              <a:t>ASsus</a:t>
            </a:r>
            <a:r>
              <a:rPr lang="hu-HU" altLang="en-US" dirty="0"/>
              <a:t> PVL-D Intel 7520,” </a:t>
            </a:r>
            <a:r>
              <a:rPr lang="hu-HU" altLang="en-US" dirty="0" err="1"/>
              <a:t>Oct</a:t>
            </a:r>
            <a:r>
              <a:rPr lang="hu-HU" altLang="en-US" dirty="0"/>
              <a:t>. 2005, </a:t>
            </a:r>
            <a:endParaRPr lang="hu-HU" altLang="en-US" dirty="0" smtClean="0"/>
          </a:p>
          <a:p>
            <a:pPr eaLnBrk="1" hangingPunct="1"/>
            <a:r>
              <a:rPr lang="hu-HU" altLang="en-US" dirty="0" smtClean="0"/>
              <a:t>           </a:t>
            </a:r>
            <a:r>
              <a:rPr lang="en-US" altLang="en-US" dirty="0" smtClean="0"/>
              <a:t>http</a:t>
            </a:r>
            <a:r>
              <a:rPr lang="en-US" altLang="en-US" dirty="0"/>
              <a:t>://www.gamepc.com/labs/view_content.asp?id=paxville&amp;page=1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440363"/>
            <a:ext cx="7393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Douglas J., „Intel 8xx series and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Paxville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Xeon-MP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Microprocessors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dirty="0" smtClean="0">
                <a:solidFill>
                  <a:srgbClr val="000000"/>
                </a:solidFill>
                <a:cs typeface="Arial" charset="0"/>
              </a:rPr>
              <a:t>  http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://www.hotchips.org/archives/hc17/3_Tue/HC17.S8/HC17.S8T1.pdf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6030913"/>
            <a:ext cx="8819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 smtClean="0">
                <a:solidFill>
                  <a:srgbClr val="000000"/>
                </a:solidFill>
                <a:latin typeface="Verdana"/>
                <a:cs typeface="Arial" charset="0"/>
              </a:rPr>
              <a:t>Alcorn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 P.,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Hot Chips 2017: Intel Deep Dives Into </a:t>
            </a:r>
            <a:r>
              <a:rPr lang="en-US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EMIB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, Tom’s Hardware, Aug. 25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https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://www.tomshardware.com/news/intel-emib-interconnect-fpga-chiplet,35316.html</a:t>
            </a:r>
          </a:p>
        </p:txBody>
      </p:sp>
    </p:spTree>
    <p:extLst>
      <p:ext uri="{BB962C8B-B14F-4D97-AF65-F5344CB8AC3E}">
        <p14:creationId xmlns:p14="http://schemas.microsoft.com/office/powerpoint/2010/main" val="28087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047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[1</a:t>
            </a:r>
            <a:r>
              <a:rPr lang="hu-HU" sz="1400" dirty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Marcoux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sz="1400" dirty="0"/>
              <a:t>2.5D, Silicon Interposers, Silicon Bridges, Glass Panels, Organic </a:t>
            </a:r>
            <a:r>
              <a:rPr lang="en-US" sz="1400" dirty="0" smtClean="0"/>
              <a:t>HDI</a:t>
            </a:r>
            <a:r>
              <a:rPr lang="hu-HU" sz="1400" dirty="0" smtClean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://www.meptec.org/Resources/1%20-%20ALLVIA%20-%20Marcoux.pdf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847850"/>
            <a:ext cx="90981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Pirzada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U., 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Intel and Altera Develop World’s First HBM2, 2.5D Stacked, </a:t>
            </a:r>
            <a:r>
              <a:rPr lang="en-US" altLang="hu-HU" dirty="0" err="1">
                <a:solidFill>
                  <a:srgbClr val="000000"/>
                </a:solidFill>
                <a:cs typeface="Arial" charset="0"/>
              </a:rPr>
              <a:t>SiPs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 With Integrated </a:t>
            </a:r>
            <a:endParaRPr lang="hu-HU" altLang="hu-HU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hu-HU" dirty="0" err="1" smtClean="0">
                <a:solidFill>
                  <a:srgbClr val="000000"/>
                </a:solidFill>
                <a:cs typeface="Arial" charset="0"/>
              </a:rPr>
              <a:t>Stratix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10 FPGA and </a:t>
            </a:r>
            <a:r>
              <a:rPr lang="en-US" altLang="hu-HU" dirty="0" err="1">
                <a:solidFill>
                  <a:srgbClr val="000000"/>
                </a:solidFill>
                <a:cs typeface="Arial" charset="0"/>
              </a:rPr>
              <a:t>SoC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Solution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, Nov. 17 2015,</a:t>
            </a:r>
          </a:p>
          <a:p>
            <a:pPr fontAlgn="base">
              <a:spcAft>
                <a:spcPct val="0"/>
              </a:spcAft>
            </a:pP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https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://wccftech.com/intel-altera-offering-hbm2-fpga-sip-stratix-10/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655888"/>
            <a:ext cx="85720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Demerjian</a:t>
            </a:r>
            <a:r>
              <a:rPr lang="hu-HU" dirty="0" smtClean="0">
                <a:solidFill>
                  <a:srgbClr val="000000"/>
                </a:solidFill>
              </a:rPr>
              <a:t> C., </a:t>
            </a:r>
            <a:r>
              <a:rPr lang="en-US" dirty="0">
                <a:solidFill>
                  <a:srgbClr val="000000"/>
                </a:solidFill>
              </a:rPr>
              <a:t>Intel </a:t>
            </a:r>
            <a:r>
              <a:rPr lang="en-US" dirty="0" err="1">
                <a:solidFill>
                  <a:srgbClr val="000000"/>
                </a:solidFill>
              </a:rPr>
              <a:t>Kaby</a:t>
            </a:r>
            <a:r>
              <a:rPr lang="en-US" dirty="0">
                <a:solidFill>
                  <a:srgbClr val="000000"/>
                </a:solidFill>
              </a:rPr>
              <a:t>-G with “Not AMD” Radeon Vega M graphics fleshed </a:t>
            </a:r>
            <a:r>
              <a:rPr lang="en-US" dirty="0" smtClean="0">
                <a:solidFill>
                  <a:srgbClr val="000000"/>
                </a:solidFill>
              </a:rPr>
              <a:t>out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Semi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Accurate</a:t>
            </a:r>
            <a:r>
              <a:rPr lang="hu-HU" dirty="0" smtClean="0">
                <a:solidFill>
                  <a:srgbClr val="000000"/>
                </a:solidFill>
              </a:rPr>
              <a:t>, Jan. </a:t>
            </a:r>
            <a:r>
              <a:rPr lang="hu-HU" dirty="0">
                <a:solidFill>
                  <a:srgbClr val="000000"/>
                </a:solidFill>
              </a:rPr>
              <a:t>7 2018, https://</a:t>
            </a:r>
            <a:r>
              <a:rPr lang="hu-HU" dirty="0" smtClean="0">
                <a:solidFill>
                  <a:srgbClr val="000000"/>
                </a:solidFill>
              </a:rPr>
              <a:t>semiaccurate.com/2018/01/07/intel-kaby-g-not-amd-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radeon-vega-m-graphics-fleshed</a:t>
            </a:r>
            <a:r>
              <a:rPr lang="hu-HU" dirty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451225"/>
            <a:ext cx="6563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/>
              <a:t>Embedded</a:t>
            </a:r>
            <a:r>
              <a:rPr lang="hu-HU" dirty="0"/>
              <a:t> Multi-die </a:t>
            </a:r>
            <a:r>
              <a:rPr lang="hu-HU" dirty="0" err="1"/>
              <a:t>Interconnect</a:t>
            </a:r>
            <a:r>
              <a:rPr lang="hu-HU" dirty="0"/>
              <a:t> </a:t>
            </a:r>
            <a:r>
              <a:rPr lang="hu-HU" dirty="0" err="1" smtClean="0"/>
              <a:t>Bridge</a:t>
            </a:r>
            <a:r>
              <a:rPr lang="hu-HU" dirty="0" smtClean="0"/>
              <a:t>, Intel,</a:t>
            </a:r>
          </a:p>
          <a:p>
            <a:r>
              <a:rPr lang="hu-HU" dirty="0" smtClean="0"/>
              <a:t>           https</a:t>
            </a:r>
            <a:r>
              <a:rPr lang="hu-HU" dirty="0"/>
              <a:t>://www.intel.com/content/www/us/en/foundry/emib.html</a:t>
            </a: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4038600"/>
            <a:ext cx="7897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von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Appen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S.,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Hotti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M.,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Hybrid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Memory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Cube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Micron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Technology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Inc.,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2017</a:t>
            </a:r>
            <a:endParaRPr lang="en-US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8888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Mahajan</a:t>
            </a:r>
            <a:r>
              <a:rPr lang="hu-HU" altLang="en-US" sz="1400" dirty="0" smtClean="0">
                <a:solidFill>
                  <a:srgbClr val="000000"/>
                </a:solidFill>
              </a:rPr>
              <a:t> R.,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Sankman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R</a:t>
            </a:r>
            <a:r>
              <a:rPr lang="hu-HU" altLang="en-US" sz="1400" dirty="0" smtClean="0">
                <a:solidFill>
                  <a:srgbClr val="000000"/>
                </a:solidFill>
              </a:rPr>
              <a:t>., et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al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altLang="en-US" sz="1400" dirty="0">
                <a:solidFill>
                  <a:srgbClr val="000000"/>
                </a:solidFill>
              </a:rPr>
              <a:t>Embedded Multi-die Interconnect Bridge (EMIB) -- A High </a:t>
            </a:r>
            <a:endParaRPr lang="hu-HU" altLang="en-US" sz="1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Density</a:t>
            </a:r>
            <a:r>
              <a:rPr lang="en-US" altLang="en-US" sz="1400" dirty="0">
                <a:solidFill>
                  <a:srgbClr val="000000"/>
                </a:solidFill>
              </a:rPr>
              <a:t>, High Bandwidth Packaging </a:t>
            </a:r>
            <a:r>
              <a:rPr lang="en-US" altLang="en-US" sz="1400" dirty="0" smtClean="0">
                <a:solidFill>
                  <a:srgbClr val="000000"/>
                </a:solidFill>
              </a:rPr>
              <a:t>Interconnect</a:t>
            </a:r>
            <a:r>
              <a:rPr lang="hu-HU" altLang="en-US" sz="1400" dirty="0" smtClean="0">
                <a:solidFill>
                  <a:srgbClr val="000000"/>
                </a:solidFill>
              </a:rPr>
              <a:t>, IEEE 66th ECTC, 2016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421188"/>
            <a:ext cx="9036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Kumar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A.,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Trivedi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M., Intel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Xeon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Scalable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Processor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Architecture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Deep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Dive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June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12 2017,</a:t>
            </a:r>
          </a:p>
          <a:p>
            <a:pPr lvl="0"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https://www.primeline-solutions.de/files/intel-xeon-scalable-architecture-deep-dive_1.pdf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011738"/>
            <a:ext cx="91815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Heidekrüger</a:t>
            </a:r>
            <a:r>
              <a:rPr lang="en-US" dirty="0"/>
              <a:t> A., CPU / GPU Technologies Now and Future, 2010,</a:t>
            </a:r>
          </a:p>
          <a:p>
            <a:r>
              <a:rPr lang="en-US" dirty="0"/>
              <a:t>         </a:t>
            </a:r>
            <a:r>
              <a:rPr lang="hu-HU" dirty="0" smtClean="0"/>
              <a:t>  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www.hpcadvisorycouncil.com/events/2011/switzerland_workshop/pdf/Presentations/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Day%202/10_AMD_CPU.pdf</a:t>
            </a:r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821363"/>
            <a:ext cx="90306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</a:rPr>
              <a:t>Anthony S., Intel unveils 72-core x86 Knights Landing CPU for </a:t>
            </a:r>
            <a:r>
              <a:rPr lang="en-US" altLang="en-US" dirty="0" err="1">
                <a:solidFill>
                  <a:srgbClr val="000000"/>
                </a:solidFill>
              </a:rPr>
              <a:t>exascale</a:t>
            </a:r>
            <a:r>
              <a:rPr lang="en-US" altLang="en-US" dirty="0">
                <a:solidFill>
                  <a:srgbClr val="000000"/>
                </a:solidFill>
              </a:rPr>
              <a:t> supercomputing</a:t>
            </a:r>
            <a:r>
              <a:rPr lang="hu-HU" altLang="en-US" dirty="0">
                <a:solidFill>
                  <a:srgbClr val="000000"/>
                </a:solidFill>
              </a:rPr>
              <a:t>,</a:t>
            </a:r>
            <a:endParaRPr lang="en-US" altLang="en-US" dirty="0">
              <a:solidFill>
                <a:srgbClr val="000000"/>
              </a:solidFill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000000"/>
                </a:solidFill>
              </a:rPr>
              <a:t>        </a:t>
            </a:r>
            <a:r>
              <a:rPr lang="hu-HU" altLang="en-US" dirty="0">
                <a:solidFill>
                  <a:srgbClr val="000000"/>
                </a:solidFill>
              </a:rPr>
              <a:t>  </a:t>
            </a:r>
            <a:r>
              <a:rPr lang="hu-HU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</a:rPr>
              <a:t>Extremetech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</a:rPr>
              <a:t>Nov</a:t>
            </a:r>
            <a:r>
              <a:rPr lang="hu-HU" altLang="en-US" dirty="0" smtClean="0">
                <a:solidFill>
                  <a:srgbClr val="000000"/>
                </a:solidFill>
              </a:rPr>
              <a:t>.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26 2013, </a:t>
            </a:r>
            <a:r>
              <a:rPr lang="en-US" altLang="en-US" dirty="0" smtClean="0">
                <a:solidFill>
                  <a:srgbClr val="000000"/>
                </a:solidFill>
              </a:rPr>
              <a:t>http</a:t>
            </a:r>
            <a:r>
              <a:rPr lang="en-US" altLang="en-US" dirty="0">
                <a:solidFill>
                  <a:srgbClr val="000000"/>
                </a:solidFill>
              </a:rPr>
              <a:t>://</a:t>
            </a:r>
            <a:r>
              <a:rPr lang="en-US" altLang="en-US" dirty="0" smtClean="0">
                <a:solidFill>
                  <a:srgbClr val="000000"/>
                </a:solidFill>
              </a:rPr>
              <a:t>www.extremetech.com/extreme/171678-intel-unveils-</a:t>
            </a:r>
            <a:endParaRPr lang="hu-HU" altLang="en-US" dirty="0" smtClean="0">
              <a:solidFill>
                <a:srgbClr val="000000"/>
              </a:solidFill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smtClean="0">
                <a:solidFill>
                  <a:srgbClr val="000000"/>
                </a:solidFill>
              </a:rPr>
              <a:t>          </a:t>
            </a:r>
            <a:r>
              <a:rPr lang="en-US" altLang="en-US" dirty="0" smtClean="0">
                <a:solidFill>
                  <a:srgbClr val="000000"/>
                </a:solidFill>
              </a:rPr>
              <a:t>72-core-x86-knights-landing-cpu-for-exascale-supercomputing 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995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eaLnBrk="0" hangingPunct="0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ARM says $20 smartphones coming this year, shows off 64-bit Cortex-A53 and </a:t>
            </a: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A57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performance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Extreme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Tech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, May 6 2014,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http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www.extremetech.com/computing/181935-arm-says-20-smartphones-coming-</a:t>
            </a:r>
          </a:p>
          <a:p>
            <a:pPr lvl="0" eaLnBrk="0" hangingPunct="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this-year-shows-off-64-bit-cortex-a53-and-a57-performance</a:t>
            </a: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657350"/>
            <a:ext cx="9075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Frumusanu</a:t>
            </a:r>
            <a:r>
              <a:rPr lang="hu-HU" dirty="0">
                <a:solidFill>
                  <a:srgbClr val="000000"/>
                </a:solidFill>
              </a:rPr>
              <a:t> A., The Samsung </a:t>
            </a:r>
            <a:r>
              <a:rPr lang="hu-HU" dirty="0" err="1">
                <a:solidFill>
                  <a:srgbClr val="000000"/>
                </a:solidFill>
              </a:rPr>
              <a:t>Exynos</a:t>
            </a:r>
            <a:r>
              <a:rPr lang="hu-HU" dirty="0">
                <a:solidFill>
                  <a:srgbClr val="000000"/>
                </a:solidFill>
              </a:rPr>
              <a:t> 7420 Deep </a:t>
            </a:r>
            <a:r>
              <a:rPr lang="hu-HU" dirty="0" err="1">
                <a:solidFill>
                  <a:srgbClr val="000000"/>
                </a:solidFill>
              </a:rPr>
              <a:t>Dive</a:t>
            </a:r>
            <a:r>
              <a:rPr lang="hu-HU" dirty="0">
                <a:solidFill>
                  <a:srgbClr val="000000"/>
                </a:solidFill>
              </a:rPr>
              <a:t> - </a:t>
            </a:r>
            <a:r>
              <a:rPr lang="hu-HU" dirty="0" err="1">
                <a:solidFill>
                  <a:srgbClr val="000000"/>
                </a:solidFill>
              </a:rPr>
              <a:t>Inside</a:t>
            </a:r>
            <a:r>
              <a:rPr lang="hu-HU" dirty="0">
                <a:solidFill>
                  <a:srgbClr val="000000"/>
                </a:solidFill>
              </a:rPr>
              <a:t> A Modern 14nm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June</a:t>
            </a:r>
            <a:r>
              <a:rPr lang="hu-HU" dirty="0">
                <a:solidFill>
                  <a:srgbClr val="000000"/>
                </a:solidFill>
              </a:rPr>
              <a:t> 29 2015, http://www.anandtech.com/show/9330/exynos-7420-deep-dive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255838"/>
            <a:ext cx="7479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Merritt</a:t>
            </a:r>
            <a:r>
              <a:rPr lang="hu-HU" dirty="0">
                <a:solidFill>
                  <a:srgbClr val="000000"/>
                </a:solidFill>
              </a:rPr>
              <a:t> R., </a:t>
            </a:r>
            <a:r>
              <a:rPr lang="en-US" dirty="0">
                <a:solidFill>
                  <a:srgbClr val="000000"/>
                </a:solidFill>
              </a:rPr>
              <a:t>ARM stretches out with A5 core, graphics, FPGAs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21 2009,</a:t>
            </a:r>
          </a:p>
          <a:p>
            <a:pPr lvl="0">
              <a:defRPr/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://www.embedded.com/print/4085371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860675"/>
            <a:ext cx="90985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Etienne</a:t>
            </a:r>
            <a:r>
              <a:rPr lang="hu-HU" dirty="0" smtClean="0">
                <a:solidFill>
                  <a:srgbClr val="000000"/>
                </a:solidFill>
              </a:rPr>
              <a:t> S., </a:t>
            </a:r>
            <a:r>
              <a:rPr lang="en-US" dirty="0" err="1">
                <a:solidFill>
                  <a:srgbClr val="000000"/>
                </a:solidFill>
              </a:rPr>
              <a:t>Nvidia’s</a:t>
            </a:r>
            <a:r>
              <a:rPr lang="en-US" dirty="0">
                <a:solidFill>
                  <a:srgbClr val="000000"/>
                </a:solidFill>
              </a:rPr>
              <a:t> GTX 1050 3GB graphics card will cater to the budget PC </a:t>
            </a:r>
            <a:r>
              <a:rPr lang="en-US" dirty="0" smtClean="0">
                <a:solidFill>
                  <a:srgbClr val="000000"/>
                </a:solidFill>
              </a:rPr>
              <a:t>gamer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The </a:t>
            </a:r>
            <a:r>
              <a:rPr lang="hu-HU" dirty="0" err="1" smtClean="0">
                <a:solidFill>
                  <a:srgbClr val="000000"/>
                </a:solidFill>
              </a:rPr>
              <a:t>Verge</a:t>
            </a:r>
            <a:r>
              <a:rPr lang="hu-HU" dirty="0">
                <a:solidFill>
                  <a:srgbClr val="000000"/>
                </a:solidFill>
              </a:rPr>
              <a:t>, May 23 2018, https://www.theverge.com/circuitbreaker/2018/5/23/17384410</a:t>
            </a:r>
            <a:r>
              <a:rPr lang="hu-HU" dirty="0" smtClean="0">
                <a:solidFill>
                  <a:srgbClr val="000000"/>
                </a:solidFill>
              </a:rPr>
              <a:t>/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nvidia-gtx-1050-card-budget-diy-pc-gaming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667125"/>
            <a:ext cx="863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Pikalov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S., </a:t>
            </a:r>
            <a:r>
              <a:rPr lang="en-US" dirty="0"/>
              <a:t>Intel 965 Express Chipsets with Official Support for Core 2 </a:t>
            </a:r>
            <a:r>
              <a:rPr lang="en-US" dirty="0" smtClean="0"/>
              <a:t>Duo/Extreme</a:t>
            </a:r>
            <a:r>
              <a:rPr lang="hu-HU" dirty="0" smtClean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/>
              <a:t> </a:t>
            </a:r>
            <a:r>
              <a:rPr lang="hu-HU" dirty="0" smtClean="0"/>
              <a:t>          IXBT </a:t>
            </a:r>
            <a:r>
              <a:rPr lang="hu-HU" dirty="0" err="1" smtClean="0"/>
              <a:t>Labs</a:t>
            </a:r>
            <a:r>
              <a:rPr lang="hu-HU" dirty="0" smtClean="0"/>
              <a:t>, </a:t>
            </a:r>
            <a:r>
              <a:rPr lang="hu-HU" dirty="0" err="1" smtClean="0"/>
              <a:t>Sept</a:t>
            </a:r>
            <a:r>
              <a:rPr lang="hu-HU" dirty="0" smtClean="0"/>
              <a:t>. </a:t>
            </a:r>
            <a:r>
              <a:rPr lang="hu-HU" dirty="0"/>
              <a:t>14 2006, http://ixbtlabs.com/articles2/mainboard/i965-chipset.html</a:t>
            </a:r>
            <a:endParaRPr lang="en-US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278313"/>
            <a:ext cx="6983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smtClean="0"/>
              <a:t>Intel </a:t>
            </a:r>
            <a:r>
              <a:rPr lang="en-US" dirty="0"/>
              <a:t>X58 Express Chipset Product Brief, Intel, 2008,</a:t>
            </a:r>
          </a:p>
          <a:p>
            <a:r>
              <a:rPr lang="en-US" dirty="0">
                <a:solidFill>
                  <a:schemeClr val="accent6"/>
                </a:solidFill>
              </a:rPr>
              <a:t>           </a:t>
            </a:r>
            <a:r>
              <a:rPr lang="en-US" dirty="0" smtClean="0"/>
              <a:t>https</a:t>
            </a:r>
            <a:r>
              <a:rPr lang="en-US" dirty="0"/>
              <a:t>://www.intel.com/Assets/PDF/prodbrief/x58-product-brief.pdf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868863"/>
            <a:ext cx="6282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/>
              <a:t>Intel </a:t>
            </a:r>
            <a:r>
              <a:rPr lang="hu-HU" dirty="0"/>
              <a:t>Q57 Express </a:t>
            </a:r>
            <a:r>
              <a:rPr lang="hu-HU" dirty="0" smtClean="0"/>
              <a:t>Chipset </a:t>
            </a:r>
            <a:r>
              <a:rPr lang="hu-HU" dirty="0" err="1" smtClean="0"/>
              <a:t>Product</a:t>
            </a:r>
            <a:r>
              <a:rPr lang="hu-HU" dirty="0" smtClean="0"/>
              <a:t> </a:t>
            </a:r>
            <a:r>
              <a:rPr lang="hu-HU" dirty="0" err="1" smtClean="0"/>
              <a:t>Brief</a:t>
            </a:r>
            <a:r>
              <a:rPr lang="hu-HU" dirty="0" smtClean="0"/>
              <a:t>, Intel, 2009,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://www.hard-net.de/info_wissen/chipsatz/intel/Q57.pdf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459413"/>
            <a:ext cx="907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Q67 Express Chipset, http://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www.intel.com/content/www/us/en/chipsets/mainstream-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chipsets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/q67-express-chipset.html</a:t>
            </a:r>
            <a:endParaRPr lang="hu-HU" altLang="hu-HU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5402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36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Unparalleled Performance and Responsiveness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z87-chipset-brief.pdf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457325"/>
            <a:ext cx="8908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Cutress</a:t>
            </a:r>
            <a:r>
              <a:rPr lang="hu-HU" dirty="0" smtClean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Intel Z87 Motherboard Review with Haswell: Gigabyte, MSI, </a:t>
            </a:r>
            <a:r>
              <a:rPr lang="en-US" dirty="0" err="1">
                <a:solidFill>
                  <a:srgbClr val="000000"/>
                </a:solidFill>
              </a:rPr>
              <a:t>ASRock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000000"/>
                </a:solidFill>
              </a:rPr>
              <a:t>ASUS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June</a:t>
            </a:r>
            <a:r>
              <a:rPr lang="hu-HU" dirty="0" smtClean="0">
                <a:solidFill>
                  <a:srgbClr val="000000"/>
                </a:solidFill>
              </a:rPr>
              <a:t> 27 </a:t>
            </a:r>
            <a:r>
              <a:rPr lang="hu-HU" dirty="0">
                <a:solidFill>
                  <a:srgbClr val="000000"/>
                </a:solidFill>
              </a:rPr>
              <a:t>2013, https://</a:t>
            </a:r>
            <a:r>
              <a:rPr lang="hu-HU" dirty="0" smtClean="0">
                <a:solidFill>
                  <a:srgbClr val="000000"/>
                </a:solidFill>
              </a:rPr>
              <a:t>www.anandtech.com/show/6989/intel-z87-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motherboard-review-with-haswell-gigabyte-msi-asrock-and-asus-at-200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255838"/>
            <a:ext cx="87754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Kampman</a:t>
            </a:r>
            <a:r>
              <a:rPr lang="hu-HU" dirty="0" smtClean="0">
                <a:solidFill>
                  <a:srgbClr val="000000"/>
                </a:solidFill>
              </a:rPr>
              <a:t> J., </a:t>
            </a:r>
            <a:r>
              <a:rPr lang="en-US" dirty="0">
                <a:solidFill>
                  <a:srgbClr val="000000"/>
                </a:solidFill>
              </a:rPr>
              <a:t>Intel product brief spills the beans on the Z390 </a:t>
            </a:r>
            <a:r>
              <a:rPr lang="en-US" dirty="0" smtClean="0">
                <a:solidFill>
                  <a:srgbClr val="000000"/>
                </a:solidFill>
              </a:rPr>
              <a:t>chipset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Tech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Report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          May 14 2018, https://</a:t>
            </a:r>
            <a:r>
              <a:rPr lang="hu-HU" dirty="0" smtClean="0">
                <a:solidFill>
                  <a:srgbClr val="000000"/>
                </a:solidFill>
              </a:rPr>
              <a:t>techreport.com/news/33634/intel-product-brief-spills-the-beans-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on-the-z390-chipset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060700"/>
            <a:ext cx="86038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Intel </a:t>
            </a:r>
            <a:r>
              <a:rPr lang="hu-HU" dirty="0" err="1" smtClean="0">
                <a:solidFill>
                  <a:srgbClr val="000000"/>
                </a:solidFill>
              </a:rPr>
              <a:t>Core</a:t>
            </a:r>
            <a:r>
              <a:rPr lang="hu-HU" dirty="0" smtClean="0">
                <a:solidFill>
                  <a:srgbClr val="000000"/>
                </a:solidFill>
              </a:rPr>
              <a:t> M </a:t>
            </a:r>
            <a:r>
              <a:rPr lang="hu-HU" dirty="0" err="1" smtClean="0">
                <a:solidFill>
                  <a:srgbClr val="000000"/>
                </a:solidFill>
              </a:rPr>
              <a:t>Processor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Family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Datasheet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Sept</a:t>
            </a:r>
            <a:r>
              <a:rPr lang="hu-HU" dirty="0" smtClean="0">
                <a:solidFill>
                  <a:srgbClr val="000000"/>
                </a:solidFill>
              </a:rPr>
              <a:t>. 2014,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https</a:t>
            </a:r>
            <a:r>
              <a:rPr lang="hu-HU" dirty="0">
                <a:solidFill>
                  <a:srgbClr val="000000"/>
                </a:solidFill>
              </a:rPr>
              <a:t>://</a:t>
            </a:r>
            <a:r>
              <a:rPr lang="hu-HU" dirty="0" smtClean="0">
                <a:solidFill>
                  <a:srgbClr val="000000"/>
                </a:solidFill>
              </a:rPr>
              <a:t>www.intel.in/content/dam/www/public/us/en/documents/datasheets/core-m-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processor-family-datasheet-vol-1.pdf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867150"/>
            <a:ext cx="85021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Yuffe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M., Knoll E.,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Mehalel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M., Shor J.,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Kurts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T.</a:t>
            </a:r>
            <a:r>
              <a:rPr lang="hu-HU" altLang="en-US" dirty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en-US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memory controller 32nm processor, ISSCC, </a:t>
            </a:r>
            <a:r>
              <a:rPr lang="en-US" altLang="en-US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. 20-24 2011, pp. 264-266</a:t>
            </a:r>
            <a:endParaRPr lang="en-US" dirty="0"/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478338"/>
            <a:ext cx="88685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>
                <a:solidFill>
                  <a:srgbClr val="000000"/>
                </a:solidFill>
              </a:rPr>
              <a:t>Morgan T. P., </a:t>
            </a:r>
            <a:r>
              <a:rPr lang="en-US" altLang="en-US" dirty="0">
                <a:solidFill>
                  <a:srgbClr val="000000"/>
                </a:solidFill>
              </a:rPr>
              <a:t>Intel Puts More Compute Behind Xeon E7 Big Memory</a:t>
            </a:r>
            <a:r>
              <a:rPr lang="hu-HU" altLang="en-US" dirty="0">
                <a:solidFill>
                  <a:srgbClr val="000000"/>
                </a:solidFill>
              </a:rPr>
              <a:t>, The Platform,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      </a:t>
            </a:r>
            <a:r>
              <a:rPr lang="hu-HU" altLang="en-US" dirty="0">
                <a:solidFill>
                  <a:srgbClr val="000000"/>
                </a:solidFill>
              </a:rPr>
              <a:t>     May 5 2015, http://www.theplatform.net/2015/05/05/intel-puts-more-compute-behind-</a:t>
            </a:r>
          </a:p>
          <a:p>
            <a:pPr>
              <a:spcBef>
                <a:spcPct val="0"/>
              </a:spcBef>
            </a:pPr>
            <a:r>
              <a:rPr lang="hu-HU" altLang="en-US" dirty="0">
                <a:solidFill>
                  <a:srgbClr val="000000"/>
                </a:solidFill>
              </a:rPr>
              <a:t>           xeon-e7-big-memory/</a:t>
            </a:r>
            <a:endParaRPr lang="en-US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278438"/>
            <a:ext cx="8097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Wasson S., </a:t>
            </a:r>
            <a:r>
              <a:rPr lang="hu-HU" dirty="0" err="1"/>
              <a:t>Inside</a:t>
            </a:r>
            <a:r>
              <a:rPr lang="hu-HU" dirty="0"/>
              <a:t> ARM's Cortex-A72 </a:t>
            </a:r>
            <a:r>
              <a:rPr lang="hu-HU" dirty="0" err="1"/>
              <a:t>microarchitecture</a:t>
            </a:r>
            <a:r>
              <a:rPr lang="hu-HU" dirty="0"/>
              <a:t>, </a:t>
            </a:r>
            <a:r>
              <a:rPr lang="hu-HU" dirty="0" err="1"/>
              <a:t>TechReport</a:t>
            </a:r>
            <a:r>
              <a:rPr lang="hu-HU" dirty="0"/>
              <a:t>, May 1 2015,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http</a:t>
            </a:r>
            <a:r>
              <a:rPr lang="hu-HU" dirty="0">
                <a:solidFill>
                  <a:srgbClr val="000000"/>
                </a:solidFill>
              </a:rPr>
              <a:t>://techreport.com/review/28189/inside-arm-cortex-a72-microarchitecture</a:t>
            </a:r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868988"/>
            <a:ext cx="8307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64 Bit Juno ARM</a:t>
            </a:r>
            <a:r>
              <a:rPr lang="en-US" baseline="30000" dirty="0"/>
              <a:t>® </a:t>
            </a:r>
            <a:r>
              <a:rPr lang="en-US" dirty="0"/>
              <a:t>Development Platform</a:t>
            </a:r>
            <a:r>
              <a:rPr lang="hu-HU" dirty="0"/>
              <a:t>, ARM, 2014,</a:t>
            </a:r>
          </a:p>
          <a:p>
            <a:r>
              <a:rPr lang="hu-HU" dirty="0"/>
              <a:t>         </a:t>
            </a:r>
            <a:r>
              <a:rPr lang="hu-HU" dirty="0" smtClean="0"/>
              <a:t>  </a:t>
            </a:r>
            <a:r>
              <a:rPr lang="en-US" dirty="0" smtClean="0"/>
              <a:t>https</a:t>
            </a:r>
            <a:r>
              <a:rPr lang="en-US" dirty="0"/>
              <a:t>://www.arm.com/files/pdf/Juno_ARM_Development_Platform_datasheet.pdf </a:t>
            </a:r>
          </a:p>
        </p:txBody>
      </p:sp>
    </p:spTree>
    <p:extLst>
      <p:ext uri="{BB962C8B-B14F-4D97-AF65-F5344CB8AC3E}">
        <p14:creationId xmlns:p14="http://schemas.microsoft.com/office/powerpoint/2010/main" val="9453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9386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44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CoreLink</a:t>
            </a:r>
            <a:r>
              <a:rPr lang="hu-HU" sz="1400" dirty="0">
                <a:solidFill>
                  <a:srgbClr val="000000"/>
                </a:solidFill>
              </a:rPr>
              <a:t> CCI-400 Cache </a:t>
            </a:r>
            <a:r>
              <a:rPr lang="hu-HU" sz="1400" dirty="0" err="1">
                <a:solidFill>
                  <a:srgbClr val="000000"/>
                </a:solidFill>
              </a:rPr>
              <a:t>Coherent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Interconnect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Technical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Reference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Manual</a:t>
            </a:r>
            <a:r>
              <a:rPr lang="hu-HU" sz="1400" dirty="0">
                <a:solidFill>
                  <a:srgbClr val="000000"/>
                </a:solidFill>
              </a:rPr>
              <a:t>, 2011,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350" dirty="0" smtClean="0">
                <a:solidFill>
                  <a:srgbClr val="000000"/>
                </a:solidFill>
              </a:rPr>
              <a:t>http</a:t>
            </a:r>
            <a:r>
              <a:rPr lang="hu-HU" sz="1350" dirty="0">
                <a:solidFill>
                  <a:srgbClr val="000000"/>
                </a:solidFill>
              </a:rPr>
              <a:t>://</a:t>
            </a:r>
            <a:r>
              <a:rPr lang="hu-HU" sz="1350" dirty="0" smtClean="0">
                <a:solidFill>
                  <a:srgbClr val="000000"/>
                </a:solidFill>
              </a:rPr>
              <a:t>infocenter.arm.com/help/topic/com.arm.doc.ddi0470c/DDI0470C_cci400_r0p2_trm.pdf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266825"/>
            <a:ext cx="8908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Lacouvee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en-US" dirty="0">
                <a:solidFill>
                  <a:srgbClr val="000000"/>
                </a:solidFill>
              </a:rPr>
              <a:t>Fact or Fiction: Android apps only use one CPU core</a:t>
            </a:r>
            <a:r>
              <a:rPr lang="hu-HU" dirty="0">
                <a:solidFill>
                  <a:srgbClr val="000000"/>
                </a:solidFill>
              </a:rPr>
              <a:t>, May 25 2015,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smtClean="0">
                <a:solidFill>
                  <a:srgbClr val="000000"/>
                </a:solidFill>
              </a:rPr>
              <a:t>  http</a:t>
            </a:r>
            <a:r>
              <a:rPr lang="hu-HU" dirty="0">
                <a:solidFill>
                  <a:srgbClr val="000000"/>
                </a:solidFill>
              </a:rPr>
              <a:t>://www.androidauthority.com/fact-or-fiction-android-apps-only-use-one-cpu-core-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smtClean="0">
                <a:solidFill>
                  <a:srgbClr val="000000"/>
                </a:solidFill>
              </a:rPr>
              <a:t>  610352</a:t>
            </a:r>
            <a:r>
              <a:rPr lang="hu-HU" dirty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065338"/>
            <a:ext cx="7498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Wikipedia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/>
              <a:t>Advanced </a:t>
            </a:r>
            <a:r>
              <a:rPr lang="hu-HU" dirty="0" err="1"/>
              <a:t>Microcontroller</a:t>
            </a:r>
            <a:r>
              <a:rPr lang="hu-HU" dirty="0"/>
              <a:t> </a:t>
            </a:r>
            <a:r>
              <a:rPr lang="hu-HU" dirty="0" err="1"/>
              <a:t>Bus</a:t>
            </a:r>
            <a:r>
              <a:rPr lang="hu-HU" dirty="0"/>
              <a:t> </a:t>
            </a:r>
            <a:r>
              <a:rPr lang="hu-HU" dirty="0" err="1" smtClean="0"/>
              <a:t>Architecture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pPr>
              <a:defRPr/>
            </a:pPr>
            <a:r>
              <a:rPr lang="hu-HU" dirty="0" smtClean="0"/>
              <a:t>           https</a:t>
            </a:r>
            <a:r>
              <a:rPr lang="hu-HU" dirty="0"/>
              <a:t>://en.wikipedia.org/wiki/Advanced_Microcontroller_Bus_Architecture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679700"/>
            <a:ext cx="9073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Stevens</a:t>
            </a:r>
            <a:r>
              <a:rPr lang="hu-HU" dirty="0" smtClean="0">
                <a:solidFill>
                  <a:srgbClr val="000000"/>
                </a:solidFill>
              </a:rPr>
              <a:t> A., </a:t>
            </a:r>
            <a:r>
              <a:rPr lang="en-US" dirty="0"/>
              <a:t>Introduction to </a:t>
            </a:r>
            <a:r>
              <a:rPr lang="en-US" dirty="0" smtClean="0"/>
              <a:t>AMBA </a:t>
            </a:r>
            <a:r>
              <a:rPr lang="en-US" dirty="0"/>
              <a:t>4 </a:t>
            </a:r>
            <a:r>
              <a:rPr lang="en-US" dirty="0" smtClean="0"/>
              <a:t>ACE </a:t>
            </a:r>
            <a:r>
              <a:rPr lang="en-US" dirty="0"/>
              <a:t>and </a:t>
            </a:r>
            <a:r>
              <a:rPr lang="en-US" dirty="0" err="1" smtClean="0"/>
              <a:t>big.LITTLE</a:t>
            </a:r>
            <a:r>
              <a:rPr lang="en-US" dirty="0" smtClean="0"/>
              <a:t> </a:t>
            </a:r>
            <a:r>
              <a:rPr lang="en-US" dirty="0"/>
              <a:t>Processing </a:t>
            </a:r>
            <a:r>
              <a:rPr lang="en-US" dirty="0" smtClean="0"/>
              <a:t>Technology</a:t>
            </a:r>
            <a:r>
              <a:rPr lang="hu-HU" dirty="0" smtClean="0"/>
              <a:t>, White </a:t>
            </a:r>
            <a:r>
              <a:rPr lang="hu-HU" dirty="0" err="1" smtClean="0"/>
              <a:t>Paper</a:t>
            </a:r>
            <a:r>
              <a:rPr lang="hu-HU" dirty="0" smtClean="0"/>
              <a:t>,</a:t>
            </a:r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hu-HU" dirty="0" err="1" smtClean="0"/>
              <a:t>June</a:t>
            </a:r>
            <a:r>
              <a:rPr lang="hu-HU" dirty="0"/>
              <a:t> 6 2011, https://www.arm.com/files/pdf/CacheCoherencyWhitepaper_6June2011.pdf</a:t>
            </a:r>
            <a:r>
              <a:rPr lang="en-US" dirty="0" smtClean="0"/>
              <a:t> 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295650"/>
            <a:ext cx="83692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AMBA, Advanced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Microcontroller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Bus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Architecture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Specification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Document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Number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         ARM IHI 0001D,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April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1997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3906838"/>
            <a:ext cx="7812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</a:rPr>
              <a:t>Andrews J. R., </a:t>
            </a:r>
            <a:r>
              <a:rPr lang="en-US" altLang="en-US" dirty="0">
                <a:solidFill>
                  <a:srgbClr val="000000"/>
                </a:solidFill>
              </a:rPr>
              <a:t>Co-Verification of Hardware and Software for ARM </a:t>
            </a:r>
            <a:r>
              <a:rPr lang="en-US" altLang="en-US" dirty="0" err="1">
                <a:solidFill>
                  <a:srgbClr val="000000"/>
                </a:solidFill>
              </a:rPr>
              <a:t>SoC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Design</a:t>
            </a:r>
            <a:r>
              <a:rPr lang="hu-HU" altLang="en-US" dirty="0" smtClean="0">
                <a:solidFill>
                  <a:srgbClr val="000000"/>
                </a:solidFill>
              </a:rPr>
              <a:t>,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hu-HU" altLang="en-US" dirty="0" smtClean="0">
                <a:solidFill>
                  <a:srgbClr val="000000"/>
                </a:solidFill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</a:rPr>
              <a:t>Elsevier </a:t>
            </a:r>
            <a:r>
              <a:rPr lang="en-US" altLang="en-US" dirty="0">
                <a:solidFill>
                  <a:srgbClr val="000000"/>
                </a:solidFill>
              </a:rPr>
              <a:t>Inc. </a:t>
            </a:r>
            <a:r>
              <a:rPr lang="en-US" altLang="en-US" dirty="0" smtClean="0">
                <a:solidFill>
                  <a:srgbClr val="000000"/>
                </a:solidFill>
              </a:rPr>
              <a:t>2005</a:t>
            </a:r>
            <a:r>
              <a:rPr lang="hu-HU" alt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487863"/>
            <a:ext cx="88231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Intel </a:t>
            </a:r>
            <a:r>
              <a:rPr lang="hu-HU" dirty="0">
                <a:solidFill>
                  <a:srgbClr val="000000"/>
                </a:solidFill>
              </a:rPr>
              <a:t>PXA270 </a:t>
            </a:r>
            <a:r>
              <a:rPr lang="hu-HU" dirty="0" err="1" smtClean="0">
                <a:solidFill>
                  <a:srgbClr val="000000"/>
                </a:solidFill>
              </a:rPr>
              <a:t>Processor</a:t>
            </a:r>
            <a:r>
              <a:rPr lang="hu-HU" dirty="0" smtClean="0">
                <a:solidFill>
                  <a:srgbClr val="000000"/>
                </a:solidFill>
              </a:rPr>
              <a:t> Data </a:t>
            </a:r>
            <a:r>
              <a:rPr lang="hu-HU" dirty="0" err="1" smtClean="0">
                <a:solidFill>
                  <a:srgbClr val="000000"/>
                </a:solidFill>
              </a:rPr>
              <a:t>Sheet</a:t>
            </a:r>
            <a:r>
              <a:rPr lang="hu-HU" dirty="0">
                <a:solidFill>
                  <a:srgbClr val="000000"/>
                </a:solidFill>
              </a:rPr>
              <a:t>, 2006, https://</a:t>
            </a:r>
            <a:r>
              <a:rPr lang="hu-HU" dirty="0" smtClean="0">
                <a:solidFill>
                  <a:srgbClr val="000000"/>
                </a:solidFill>
              </a:rPr>
              <a:t>docs.toradex.com/100210-colibri-arm-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som-pxa270-electrical-mechanical-specification.pdf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078413"/>
            <a:ext cx="87491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Stuecheli</a:t>
            </a:r>
            <a:r>
              <a:rPr lang="en-US" dirty="0"/>
              <a:t> J., POWER8, Hot Chips, 2013, http://www.hotchips.org/wp-content/uploads/</a:t>
            </a:r>
          </a:p>
          <a:p>
            <a:r>
              <a:rPr lang="en-US" dirty="0"/>
              <a:t>          </a:t>
            </a:r>
            <a:r>
              <a:rPr lang="hu-HU" dirty="0" smtClean="0"/>
              <a:t> </a:t>
            </a:r>
            <a:r>
              <a:rPr lang="en-US" dirty="0" err="1" smtClean="0"/>
              <a:t>hc_archives</a:t>
            </a:r>
            <a:r>
              <a:rPr lang="en-US" dirty="0" smtClean="0"/>
              <a:t>/hc25/HC25.20-Processors1-epub/HC25.26.210-POWER-Studecheli-IBM.pdf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4150" y="5678488"/>
            <a:ext cx="8932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US7917730B2 patent, inventors Marino C.F. </a:t>
            </a:r>
            <a:r>
              <a:rPr lang="hu-HU" dirty="0" smtClean="0"/>
              <a:t>et </a:t>
            </a:r>
            <a:r>
              <a:rPr lang="en-US" dirty="0" smtClean="0"/>
              <a:t>al</a:t>
            </a:r>
            <a:r>
              <a:rPr lang="en-US" dirty="0"/>
              <a:t>., Processor chip with multiple computing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elements </a:t>
            </a:r>
            <a:r>
              <a:rPr lang="en-US" dirty="0"/>
              <a:t>and external i/o interfaces connected to perpendicular interconnection trunks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communicating </a:t>
            </a:r>
            <a:r>
              <a:rPr lang="en-US" dirty="0"/>
              <a:t>coherency signals via intersection bus </a:t>
            </a:r>
            <a:r>
              <a:rPr lang="en-US" dirty="0" smtClean="0"/>
              <a:t>controller,</a:t>
            </a:r>
            <a:r>
              <a:rPr lang="hu-HU" dirty="0" smtClean="0"/>
              <a:t> </a:t>
            </a:r>
            <a:r>
              <a:rPr lang="en-US" dirty="0" smtClean="0"/>
              <a:t>Assignee IBM, </a:t>
            </a:r>
            <a:r>
              <a:rPr lang="hu-HU" dirty="0" smtClean="0"/>
              <a:t>2011,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https</a:t>
            </a:r>
            <a:r>
              <a:rPr lang="en-US" dirty="0"/>
              <a:t>://patents.google.com/patent/US7917730</a:t>
            </a:r>
          </a:p>
        </p:txBody>
      </p:sp>
    </p:spTree>
    <p:extLst>
      <p:ext uri="{BB962C8B-B14F-4D97-AF65-F5344CB8AC3E}">
        <p14:creationId xmlns:p14="http://schemas.microsoft.com/office/powerpoint/2010/main" val="4673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706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53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Multi-Layer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AHB, </a:t>
            </a:r>
            <a:r>
              <a:rPr lang="hu-HU" sz="1400" dirty="0" err="1" smtClean="0">
                <a:solidFill>
                  <a:srgbClr val="000000"/>
                </a:solidFill>
              </a:rPr>
              <a:t>AHB-Lite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35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smtClean="0">
                <a:solidFill>
                  <a:srgbClr val="000000"/>
                </a:solidFill>
              </a:rPr>
              <a:t>http</a:t>
            </a:r>
            <a:r>
              <a:rPr lang="hu-HU" sz="1400" dirty="0">
                <a:solidFill>
                  <a:srgbClr val="000000"/>
                </a:solidFill>
              </a:rPr>
              <a:t>://www.13thmonkey.org/</a:t>
            </a:r>
            <a:r>
              <a:rPr lang="hu-HU" sz="1400" dirty="0" err="1">
                <a:solidFill>
                  <a:srgbClr val="000000"/>
                </a:solidFill>
              </a:rPr>
              <a:t>documentation</a:t>
            </a:r>
            <a:r>
              <a:rPr lang="hu-HU" sz="1400" dirty="0">
                <a:solidFill>
                  <a:srgbClr val="000000"/>
                </a:solidFill>
              </a:rPr>
              <a:t>/ARM/</a:t>
            </a:r>
            <a:r>
              <a:rPr lang="hu-HU" sz="1400" dirty="0" err="1">
                <a:solidFill>
                  <a:srgbClr val="000000"/>
                </a:solidFill>
              </a:rPr>
              <a:t>multilayerAHB.pdf</a:t>
            </a:r>
            <a:endParaRPr lang="hu-HU" sz="1400" dirty="0">
              <a:solidFill>
                <a:srgbClr val="000000"/>
              </a:solidFill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266825"/>
            <a:ext cx="8092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54</a:t>
            </a:r>
            <a:r>
              <a:rPr lang="en-US" dirty="0">
                <a:solidFill>
                  <a:srgbClr val="000000"/>
                </a:solidFill>
              </a:rPr>
              <a:t>]: Multi-layer </a:t>
            </a:r>
            <a:r>
              <a:rPr lang="en-US" dirty="0" smtClean="0">
                <a:solidFill>
                  <a:srgbClr val="000000"/>
                </a:solidFill>
              </a:rPr>
              <a:t>AHB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Overview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DVI 0045A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ARM Limited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0000"/>
                </a:solidFill>
              </a:rPr>
              <a:t> 2001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pdf.datasheetarchive.com/indexerfiles/Datasheets-SL1/DSASL001562.pdf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1865313"/>
            <a:ext cx="9014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smtClean="0"/>
              <a:t>ARM </a:t>
            </a:r>
            <a:r>
              <a:rPr lang="en-US" dirty="0" err="1" smtClean="0"/>
              <a:t>CoreLink</a:t>
            </a:r>
            <a:r>
              <a:rPr lang="hu-HU" dirty="0"/>
              <a:t> </a:t>
            </a:r>
            <a:r>
              <a:rPr lang="en-US" dirty="0" smtClean="0"/>
              <a:t>NIC-400 </a:t>
            </a:r>
            <a:r>
              <a:rPr lang="en-US" dirty="0"/>
              <a:t>Network </a:t>
            </a:r>
            <a:r>
              <a:rPr lang="en-US" dirty="0" smtClean="0"/>
              <a:t>Interconnect</a:t>
            </a:r>
            <a:r>
              <a:rPr lang="hu-HU" dirty="0" smtClean="0"/>
              <a:t>, </a:t>
            </a:r>
            <a:r>
              <a:rPr lang="hu-HU" dirty="0" err="1" smtClean="0"/>
              <a:t>Technical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Manual</a:t>
            </a:r>
            <a:r>
              <a:rPr lang="hu-HU" dirty="0" smtClean="0"/>
              <a:t>, </a:t>
            </a:r>
            <a:r>
              <a:rPr lang="hu-HU" dirty="0" err="1" smtClean="0"/>
              <a:t>Rev</a:t>
            </a:r>
            <a:r>
              <a:rPr lang="hu-HU" dirty="0" smtClean="0"/>
              <a:t>. r0p3,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          2012-2014, https://static.docs.arm.com/ddi0475/e/DDI0475E_corelink_nic400_network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interconnect</a:t>
            </a:r>
            <a:r>
              <a:rPr lang="hu-HU" dirty="0" smtClean="0">
                <a:solidFill>
                  <a:srgbClr val="000000"/>
                </a:solidFill>
              </a:rPr>
              <a:t>_r0p3_</a:t>
            </a:r>
            <a:r>
              <a:rPr lang="hu-HU" dirty="0" err="1" smtClean="0">
                <a:solidFill>
                  <a:srgbClr val="000000"/>
                </a:solidFill>
              </a:rPr>
              <a:t>trm.pdf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679700"/>
            <a:ext cx="82005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ARM Cortex</a:t>
            </a:r>
            <a:r>
              <a:rPr lang="hu-HU" dirty="0">
                <a:solidFill>
                  <a:srgbClr val="000000"/>
                </a:solidFill>
              </a:rPr>
              <a:t>-</a:t>
            </a:r>
            <a:r>
              <a:rPr lang="hu-HU" dirty="0" smtClean="0">
                <a:solidFill>
                  <a:srgbClr val="000000"/>
                </a:solidFill>
              </a:rPr>
              <a:t>A7,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www.arm.com/products/processors/cortex-a/cortex-a7.php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076575"/>
            <a:ext cx="86306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Multi-core and System Coherence Design Challenges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http</a:t>
            </a:r>
            <a:r>
              <a:rPr lang="hu-HU" dirty="0">
                <a:solidFill>
                  <a:srgbClr val="000000"/>
                </a:solidFill>
              </a:rPr>
              <a:t>://www.ece.cmu.edu/~ece742/f12/lib/exe/fetch.php?media=arm_multicore_and_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system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  <a:r>
              <a:rPr lang="hu-HU" dirty="0" err="1" smtClean="0">
                <a:solidFill>
                  <a:srgbClr val="000000"/>
                </a:solidFill>
              </a:rPr>
              <a:t>coherence</a:t>
            </a:r>
            <a:r>
              <a:rPr lang="hu-HU" dirty="0">
                <a:solidFill>
                  <a:srgbClr val="000000"/>
                </a:solidFill>
              </a:rPr>
              <a:t>_-_</a:t>
            </a:r>
            <a:r>
              <a:rPr lang="hu-HU" dirty="0" err="1">
                <a:solidFill>
                  <a:srgbClr val="000000"/>
                </a:solidFill>
              </a:rPr>
              <a:t>cmu.pdf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3906838"/>
            <a:ext cx="8565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</a:rPr>
              <a:t>Intel Xeon Phi Coprocessor Datasheet, Nov. 2012, http://www.intel.com/content/dam/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          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www/public/us/</a:t>
            </a:r>
            <a:r>
              <a:rPr lang="en-US" altLang="en-US" dirty="0" err="1">
                <a:solidFill>
                  <a:srgbClr val="000000"/>
                </a:solidFill>
              </a:rPr>
              <a:t>en</a:t>
            </a:r>
            <a:r>
              <a:rPr lang="en-US" altLang="en-US" dirty="0">
                <a:solidFill>
                  <a:srgbClr val="000000"/>
                </a:solidFill>
              </a:rPr>
              <a:t>/documents/product-briefs/xeon-phi-datasheet.pdf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487863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Cheng</a:t>
            </a:r>
            <a:r>
              <a:rPr lang="hu-HU" dirty="0" smtClean="0">
                <a:solidFill>
                  <a:srgbClr val="000000"/>
                </a:solidFill>
              </a:rPr>
              <a:t> M., </a:t>
            </a:r>
            <a:r>
              <a:rPr lang="hu-HU" dirty="0" err="1" smtClean="0">
                <a:solidFill>
                  <a:srgbClr val="000000"/>
                </a:solidFill>
              </a:rPr>
              <a:t>Freescale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QorlQ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Product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Family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Roadmap</a:t>
            </a:r>
            <a:r>
              <a:rPr lang="hu-HU" dirty="0" smtClean="0">
                <a:solidFill>
                  <a:srgbClr val="000000"/>
                </a:solidFill>
              </a:rPr>
              <a:t>, APF-NET-T0795, </a:t>
            </a:r>
            <a:r>
              <a:rPr lang="hu-HU" dirty="0" err="1" smtClean="0">
                <a:solidFill>
                  <a:srgbClr val="000000"/>
                </a:solidFill>
              </a:rPr>
              <a:t>April</a:t>
            </a:r>
            <a:r>
              <a:rPr lang="hu-HU" dirty="0" smtClean="0">
                <a:solidFill>
                  <a:srgbClr val="000000"/>
                </a:solidFill>
              </a:rPr>
              <a:t> 2013,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://www.nxp.com/files-static/training/doc/dwf/DWF13_APF_NET_T0795.pdf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078413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http</a:t>
            </a:r>
            <a:r>
              <a:rPr lang="hu-HU" dirty="0">
                <a:solidFill>
                  <a:srgbClr val="000000"/>
                </a:solidFill>
              </a:rPr>
              <a:t>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4150" y="5888038"/>
            <a:ext cx="87776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Parris N., Boost </a:t>
            </a:r>
            <a:r>
              <a:rPr lang="en-US" dirty="0" err="1"/>
              <a:t>SoC</a:t>
            </a:r>
            <a:r>
              <a:rPr lang="en-US" dirty="0"/>
              <a:t> performance from edge to cloud ARM </a:t>
            </a:r>
            <a:r>
              <a:rPr lang="en-US" dirty="0" err="1"/>
              <a:t>CoreLink</a:t>
            </a:r>
            <a:r>
              <a:rPr lang="en-US" dirty="0"/>
              <a:t> System IP, ARM,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Nov</a:t>
            </a:r>
            <a:r>
              <a:rPr lang="en-US" dirty="0"/>
              <a:t>. </a:t>
            </a:r>
            <a:r>
              <a:rPr lang="en-US" dirty="0" smtClean="0"/>
              <a:t>2016,</a:t>
            </a:r>
            <a:r>
              <a:rPr lang="hu-HU" dirty="0" smtClean="0"/>
              <a:t> </a:t>
            </a:r>
            <a:r>
              <a:rPr lang="en-US" dirty="0" smtClean="0"/>
              <a:t>http</a:t>
            </a:r>
            <a:r>
              <a:rPr lang="en-US" dirty="0"/>
              <a:t>://www.armtechforum.com.cn/attached/article/2016ATS_C1_Neil_Parris</a:t>
            </a:r>
          </a:p>
          <a:p>
            <a:r>
              <a:rPr lang="en-US" dirty="0"/>
              <a:t>           </a:t>
            </a:r>
            <a:r>
              <a:rPr lang="en-US" dirty="0" smtClean="0"/>
              <a:t>20161206151154.pdf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6875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62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Chiappetta</a:t>
            </a:r>
            <a:r>
              <a:rPr lang="hu-HU" sz="1400" dirty="0">
                <a:solidFill>
                  <a:srgbClr val="000000"/>
                </a:solidFill>
              </a:rPr>
              <a:t> M., </a:t>
            </a:r>
            <a:r>
              <a:rPr lang="en-US" sz="1400" dirty="0">
                <a:solidFill>
                  <a:srgbClr val="000000"/>
                </a:solidFill>
              </a:rPr>
              <a:t>Intel Xeon Scalable Debuts: Dual Xeon Platinum 8176 With 112 Threads </a:t>
            </a:r>
            <a:endParaRPr lang="hu-HU" sz="1400" dirty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          </a:t>
            </a:r>
            <a:r>
              <a:rPr lang="en-US" sz="1400" dirty="0">
                <a:solidFill>
                  <a:srgbClr val="000000"/>
                </a:solidFill>
              </a:rPr>
              <a:t>Tested</a:t>
            </a:r>
            <a:r>
              <a:rPr lang="hu-HU" sz="1400" dirty="0">
                <a:solidFill>
                  <a:srgbClr val="000000"/>
                </a:solidFill>
              </a:rPr>
              <a:t>, Hot Hardware, </a:t>
            </a:r>
            <a:r>
              <a:rPr lang="hu-HU" sz="1400" dirty="0" err="1">
                <a:solidFill>
                  <a:srgbClr val="000000"/>
                </a:solidFill>
              </a:rPr>
              <a:t>July</a:t>
            </a:r>
            <a:r>
              <a:rPr lang="hu-HU" sz="1400" dirty="0">
                <a:solidFill>
                  <a:srgbClr val="000000"/>
                </a:solidFill>
              </a:rPr>
              <a:t> 11 2017,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 </a:t>
            </a:r>
            <a:r>
              <a:rPr lang="en-US" sz="1400" dirty="0">
                <a:solidFill>
                  <a:srgbClr val="000000"/>
                </a:solidFill>
              </a:rPr>
              <a:t>https://hothardware.com/reviews/intel-xeon-scalable-processor-family-review</a:t>
            </a:r>
            <a:endParaRPr lang="en-US" sz="1400" dirty="0"/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6.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8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457325"/>
            <a:ext cx="90477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De </a:t>
            </a:r>
            <a:r>
              <a:rPr lang="hu-HU" dirty="0" err="1" smtClean="0">
                <a:solidFill>
                  <a:srgbClr val="000000"/>
                </a:solidFill>
              </a:rPr>
              <a:t>Gelas</a:t>
            </a:r>
            <a:r>
              <a:rPr lang="hu-HU" dirty="0" smtClean="0">
                <a:solidFill>
                  <a:srgbClr val="000000"/>
                </a:solidFill>
              </a:rPr>
              <a:t> J., </a:t>
            </a:r>
            <a:r>
              <a:rPr lang="en-US" dirty="0">
                <a:solidFill>
                  <a:srgbClr val="000000"/>
                </a:solidFill>
              </a:rPr>
              <a:t>New ARM IP Launched: CMN-600 Interconnect for 128 Cores and DMC-620, an 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8Ch </a:t>
            </a:r>
            <a:r>
              <a:rPr lang="en-US" dirty="0">
                <a:solidFill>
                  <a:srgbClr val="000000"/>
                </a:solidFill>
              </a:rPr>
              <a:t>DDR4 </a:t>
            </a:r>
            <a:r>
              <a:rPr lang="en-US" dirty="0" smtClean="0">
                <a:solidFill>
                  <a:srgbClr val="000000"/>
                </a:solidFill>
              </a:rPr>
              <a:t>IMC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Sept</a:t>
            </a:r>
            <a:r>
              <a:rPr lang="hu-HU" dirty="0" smtClean="0">
                <a:solidFill>
                  <a:srgbClr val="000000"/>
                </a:solidFill>
              </a:rPr>
              <a:t>. 27 </a:t>
            </a:r>
            <a:r>
              <a:rPr lang="hu-HU" dirty="0">
                <a:solidFill>
                  <a:srgbClr val="000000"/>
                </a:solidFill>
              </a:rPr>
              <a:t>2016, https://www.anandtech.com/show/10711</a:t>
            </a:r>
            <a:r>
              <a:rPr lang="hu-HU" dirty="0" smtClean="0">
                <a:solidFill>
                  <a:srgbClr val="000000"/>
                </a:solidFill>
              </a:rPr>
              <a:t>/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arm-cmn-600-dmc-620-128-cores-8-channel-ddr4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270125"/>
            <a:ext cx="89437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System Guidance for Infrastructure, ARM Developer, </a:t>
            </a:r>
          </a:p>
          <a:p>
            <a:r>
              <a:rPr lang="en-US" dirty="0"/>
              <a:t>           </a:t>
            </a:r>
            <a:r>
              <a:rPr lang="en-US" dirty="0" smtClean="0"/>
              <a:t>https</a:t>
            </a:r>
            <a:r>
              <a:rPr lang="en-US" dirty="0"/>
              <a:t>://developer.arm.com/products/system-design/system-guidance/system-guidance-</a:t>
            </a:r>
          </a:p>
          <a:p>
            <a:r>
              <a:rPr lang="en-US" dirty="0"/>
              <a:t>           </a:t>
            </a:r>
            <a:r>
              <a:rPr lang="en-US" dirty="0" smtClean="0"/>
              <a:t>for-infrastructure </a:t>
            </a:r>
            <a:endParaRPr lang="en-US" dirty="0"/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076575"/>
            <a:ext cx="9053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De </a:t>
            </a:r>
            <a:r>
              <a:rPr lang="hu-HU" dirty="0" err="1" smtClean="0">
                <a:solidFill>
                  <a:srgbClr val="000000"/>
                </a:solidFill>
              </a:rPr>
              <a:t>Gelas</a:t>
            </a:r>
            <a:r>
              <a:rPr lang="hu-HU" dirty="0" smtClean="0">
                <a:solidFill>
                  <a:srgbClr val="000000"/>
                </a:solidFill>
              </a:rPr>
              <a:t> J., </a:t>
            </a:r>
            <a:r>
              <a:rPr lang="hu-HU" dirty="0" err="1" smtClean="0">
                <a:solidFill>
                  <a:srgbClr val="000000"/>
                </a:solidFill>
              </a:rPr>
              <a:t>Cutress</a:t>
            </a:r>
            <a:r>
              <a:rPr lang="hu-HU" dirty="0" smtClean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Sizing Up Servers: Intel's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-SP Xeon versus AMD's EPYC 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7000 </a:t>
            </a:r>
            <a:r>
              <a:rPr lang="en-US" dirty="0">
                <a:solidFill>
                  <a:srgbClr val="000000"/>
                </a:solidFill>
              </a:rPr>
              <a:t>- The Server CPU Battle of the Decade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July</a:t>
            </a:r>
            <a:r>
              <a:rPr lang="hu-HU" dirty="0" smtClean="0">
                <a:solidFill>
                  <a:srgbClr val="000000"/>
                </a:solidFill>
              </a:rPr>
              <a:t> 11 2017,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www.anandtech.com/show/11544/intel-skylake-ep-vs-amd-epyc-7000-cpu-battle-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of-the-decade/23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106863"/>
            <a:ext cx="7571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</a:rPr>
              <a:t>IBM </a:t>
            </a:r>
            <a:r>
              <a:rPr lang="hu-HU" altLang="en-US" dirty="0" err="1" smtClean="0">
                <a:solidFill>
                  <a:srgbClr val="000000"/>
                </a:solidFill>
              </a:rPr>
              <a:t>Power</a:t>
            </a:r>
            <a:r>
              <a:rPr lang="hu-HU" altLang="en-US" dirty="0" smtClean="0">
                <a:solidFill>
                  <a:srgbClr val="000000"/>
                </a:solidFill>
              </a:rPr>
              <a:t> 595 </a:t>
            </a:r>
            <a:r>
              <a:rPr lang="hu-HU" altLang="en-US" dirty="0" err="1" smtClean="0">
                <a:solidFill>
                  <a:srgbClr val="000000"/>
                </a:solidFill>
              </a:rPr>
              <a:t>Technical</a:t>
            </a:r>
            <a:r>
              <a:rPr lang="hu-HU" altLang="en-US" dirty="0" smtClean="0">
                <a:solidFill>
                  <a:srgbClr val="000000"/>
                </a:solidFill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</a:rPr>
              <a:t>Overview</a:t>
            </a:r>
            <a:r>
              <a:rPr lang="hu-HU" altLang="en-US" dirty="0" smtClean="0">
                <a:solidFill>
                  <a:srgbClr val="000000"/>
                </a:solidFill>
              </a:rPr>
              <a:t> and </a:t>
            </a:r>
            <a:r>
              <a:rPr lang="hu-HU" altLang="en-US" dirty="0" err="1" smtClean="0">
                <a:solidFill>
                  <a:srgbClr val="000000"/>
                </a:solidFill>
              </a:rPr>
              <a:t>Introduction</a:t>
            </a:r>
            <a:r>
              <a:rPr lang="hu-HU" altLang="en-US" dirty="0" smtClean="0">
                <a:solidFill>
                  <a:srgbClr val="000000"/>
                </a:solidFill>
              </a:rPr>
              <a:t>, Red </a:t>
            </a:r>
            <a:r>
              <a:rPr lang="hu-HU" altLang="en-US" dirty="0" err="1" smtClean="0">
                <a:solidFill>
                  <a:srgbClr val="000000"/>
                </a:solidFill>
              </a:rPr>
              <a:t>Paper</a:t>
            </a:r>
            <a:r>
              <a:rPr lang="hu-HU" altLang="en-US" dirty="0" smtClean="0">
                <a:solidFill>
                  <a:srgbClr val="000000"/>
                </a:solidFill>
              </a:rPr>
              <a:t>, Aug. 2008,</a:t>
            </a:r>
          </a:p>
          <a:p>
            <a:r>
              <a:rPr lang="hu-HU" altLang="en-US" dirty="0" smtClean="0">
                <a:solidFill>
                  <a:srgbClr val="000000"/>
                </a:solidFill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</a:rPr>
              <a:t>http</a:t>
            </a:r>
            <a:r>
              <a:rPr lang="en-US" altLang="en-US" dirty="0">
                <a:solidFill>
                  <a:srgbClr val="000000"/>
                </a:solidFill>
              </a:rPr>
              <a:t>://www.redbooks.ibm.com/redpapers/pdfs/redp4440.pdf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687888"/>
            <a:ext cx="8366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IBM </a:t>
            </a:r>
            <a:r>
              <a:rPr lang="hu-HU" dirty="0" err="1" smtClean="0">
                <a:solidFill>
                  <a:srgbClr val="000000"/>
                </a:solidFill>
              </a:rPr>
              <a:t>Power</a:t>
            </a:r>
            <a:r>
              <a:rPr lang="hu-HU" dirty="0" smtClean="0">
                <a:solidFill>
                  <a:srgbClr val="000000"/>
                </a:solidFill>
              </a:rPr>
              <a:t> Systems E870 and E880 </a:t>
            </a:r>
            <a:r>
              <a:rPr lang="hu-HU" dirty="0" err="1" smtClean="0">
                <a:solidFill>
                  <a:srgbClr val="000000"/>
                </a:solidFill>
              </a:rPr>
              <a:t>Technical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Overview</a:t>
            </a:r>
            <a:r>
              <a:rPr lang="hu-HU" dirty="0" smtClean="0">
                <a:solidFill>
                  <a:srgbClr val="000000"/>
                </a:solidFill>
              </a:rPr>
              <a:t> and </a:t>
            </a:r>
            <a:r>
              <a:rPr lang="hu-HU" dirty="0" err="1" smtClean="0">
                <a:solidFill>
                  <a:srgbClr val="000000"/>
                </a:solidFill>
              </a:rPr>
              <a:t>Introduction</a:t>
            </a:r>
            <a:r>
              <a:rPr lang="hu-HU" dirty="0" smtClean="0">
                <a:solidFill>
                  <a:srgbClr val="000000"/>
                </a:solidFill>
              </a:rPr>
              <a:t>, Red </a:t>
            </a:r>
            <a:r>
              <a:rPr lang="hu-HU" dirty="0" err="1" smtClean="0">
                <a:solidFill>
                  <a:srgbClr val="000000"/>
                </a:solidFill>
              </a:rPr>
              <a:t>Paper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Dec. </a:t>
            </a:r>
            <a:r>
              <a:rPr lang="hu-HU" dirty="0">
                <a:solidFill>
                  <a:srgbClr val="000000"/>
                </a:solidFill>
              </a:rPr>
              <a:t>2014, http://www.redbooks.ibm.com/redpapers/pdfs/redp5137.pdf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278438"/>
            <a:ext cx="88631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Nikhil</a:t>
            </a:r>
            <a:r>
              <a:rPr lang="hu-HU" dirty="0">
                <a:solidFill>
                  <a:srgbClr val="000000"/>
                </a:solidFill>
              </a:rPr>
              <a:t> R. S., </a:t>
            </a:r>
            <a:r>
              <a:rPr lang="en-US" dirty="0">
                <a:solidFill>
                  <a:srgbClr val="000000"/>
                </a:solidFill>
              </a:rPr>
              <a:t>A programming/specification and verification problem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based on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the Intel QPI</a:t>
            </a:r>
            <a:endParaRPr lang="hu-HU" dirty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protocol (“</a:t>
            </a:r>
            <a:r>
              <a:rPr lang="en-US" dirty="0" err="1">
                <a:solidFill>
                  <a:srgbClr val="000000"/>
                </a:solidFill>
              </a:rPr>
              <a:t>QuickPath</a:t>
            </a:r>
            <a:r>
              <a:rPr lang="en-US" dirty="0">
                <a:solidFill>
                  <a:srgbClr val="000000"/>
                </a:solidFill>
              </a:rPr>
              <a:t> Interconnect”)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IFIP Working Group 2.8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27th meeting, </a:t>
            </a:r>
            <a:r>
              <a:rPr lang="en-US" dirty="0" err="1">
                <a:solidFill>
                  <a:srgbClr val="000000"/>
                </a:solidFill>
              </a:rPr>
              <a:t>Shirahama</a:t>
            </a:r>
            <a:r>
              <a:rPr lang="en-US" dirty="0">
                <a:solidFill>
                  <a:srgbClr val="000000"/>
                </a:solidFill>
              </a:rPr>
              <a:t>,</a:t>
            </a:r>
            <a:endParaRPr lang="hu-HU" dirty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 Japan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2010,</a:t>
            </a: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http://www.cs.ox.ac.uk/ralf.hinze/WG2.8/27/slides/rishiyur1.pdf</a:t>
            </a:r>
          </a:p>
        </p:txBody>
      </p:sp>
    </p:spTree>
    <p:extLst>
      <p:ext uri="{BB962C8B-B14F-4D97-AF65-F5344CB8AC3E}">
        <p14:creationId xmlns:p14="http://schemas.microsoft.com/office/powerpoint/2010/main" val="19251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2.1 Introduction </a:t>
            </a:r>
            <a:r>
              <a:rPr lang="en-US" sz="1800" kern="1200" dirty="0" smtClean="0">
                <a:solidFill>
                  <a:srgbClr val="FFFFFF"/>
                </a:solidFill>
              </a:rPr>
              <a:t>(3)</a:t>
            </a:r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5189" y="1811933"/>
            <a:ext cx="29081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Packaging dies individually</a:t>
            </a:r>
          </a:p>
          <a:p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mounting them on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PCB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81391" y="1793925"/>
            <a:ext cx="214834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On-die integration of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functional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units</a:t>
            </a:r>
          </a:p>
          <a:p>
            <a:pPr algn="ctr"/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61481" y="1137225"/>
            <a:ext cx="59906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Basic approaches for system integration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56456" y="1532472"/>
            <a:ext cx="5950439" cy="258054"/>
            <a:chOff x="1845211" y="1416969"/>
            <a:chExt cx="5950439" cy="258054"/>
          </a:xfrm>
        </p:grpSpPr>
        <p:cxnSp>
          <p:nvCxnSpPr>
            <p:cNvPr id="14" name="Straight Connector 13"/>
            <p:cNvCxnSpPr/>
            <p:nvPr/>
          </p:nvCxnSpPr>
          <p:spPr bwMode="auto">
            <a:xfrm flipH="1">
              <a:off x="1866902" y="141755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4918764" y="141696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7730563" y="159877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flipH="1">
              <a:off x="4918764" y="141696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4883304" y="161469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1845211" y="159184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229855" y="1787406"/>
            <a:ext cx="303159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In-package integration of dies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558" y="2290825"/>
            <a:ext cx="2797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Traditional placement on a PCB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6345208" y="2338951"/>
            <a:ext cx="2629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SoCs</a:t>
            </a:r>
            <a:endParaRPr lang="en-US" sz="1300" dirty="0" smtClean="0"/>
          </a:p>
          <a:p>
            <a:pPr algn="ctr"/>
            <a:r>
              <a:rPr lang="en-US" sz="1300" dirty="0" smtClean="0"/>
              <a:t>(System-on-Chip) devices</a:t>
            </a:r>
            <a:endParaRPr lang="en-US" sz="13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153" y="3068325"/>
            <a:ext cx="8991712" cy="3288017"/>
            <a:chOff x="58153" y="2769952"/>
            <a:chExt cx="8991712" cy="32880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3" y="3647974"/>
              <a:ext cx="3276000" cy="240999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9403" y="2878587"/>
              <a:ext cx="3090677" cy="31408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207" y="2769952"/>
              <a:ext cx="2704658" cy="323803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3027" y="6499296"/>
            <a:ext cx="2390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PCB: Printed Circuit Board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107950" y="515762"/>
            <a:ext cx="551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Basic approaches for system integration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[14]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9524" y="2276475"/>
            <a:ext cx="3393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It results in </a:t>
            </a:r>
            <a:r>
              <a:rPr lang="en-US" sz="1300" dirty="0" err="1" smtClean="0"/>
              <a:t>SiPs</a:t>
            </a:r>
            <a:endParaRPr lang="en-US" sz="1300" dirty="0" smtClean="0"/>
          </a:p>
          <a:p>
            <a:pPr algn="ctr"/>
            <a:r>
              <a:rPr lang="en-US" sz="1300" dirty="0" smtClean="0"/>
              <a:t> (System-in-Package) devices</a:t>
            </a:r>
          </a:p>
          <a:p>
            <a:pPr algn="ctr"/>
            <a:r>
              <a:rPr lang="en-US" sz="1300" dirty="0" smtClean="0"/>
              <a:t>(Called also MCMs</a:t>
            </a:r>
          </a:p>
          <a:p>
            <a:pPr algn="ctr"/>
            <a:r>
              <a:rPr lang="en-US" sz="1300" dirty="0" smtClean="0"/>
              <a:t>(Multi-Chip Modules)</a:t>
            </a:r>
            <a:endParaRPr lang="en-US" sz="1300" dirty="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132028" y="1696105"/>
            <a:ext cx="3189929" cy="47935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3910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Ng P. K., “High End Desktop Platform Design Overview for the Next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(Nehalem) Processor,” IDF Taipei, TDPS001, 2008,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intel.wingateweb.com/taiwan08/published/sessions/TDPS001/FA08%20IDF-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Taipei_TDPS001_100.pdf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9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628775"/>
            <a:ext cx="84804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Safranek</a:t>
            </a:r>
            <a:r>
              <a:rPr lang="en-US" dirty="0"/>
              <a:t> R., Intel </a:t>
            </a:r>
            <a:r>
              <a:rPr lang="en-US" dirty="0" err="1"/>
              <a:t>QuickPath</a:t>
            </a:r>
            <a:r>
              <a:rPr lang="en-US" dirty="0"/>
              <a:t> Interconnect Overview, Hot Chips 21, 2009,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https</a:t>
            </a:r>
            <a:r>
              <a:rPr lang="en-US" dirty="0"/>
              <a:t>://www.hotchips.org/wp-content/uploads/hc_archives/hc21/1_sun/HC21.23.1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err="1" smtClean="0"/>
              <a:t>SystemInterconnectTutorial-Epub</a:t>
            </a:r>
            <a:r>
              <a:rPr lang="en-US" dirty="0" smtClean="0"/>
              <a:t>/HC21.23.120.Safranek-Intel-QPI.pdf</a:t>
            </a:r>
            <a:endParaRPr lang="en-US" dirty="0"/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441575"/>
            <a:ext cx="87709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/>
              <a:t>Safranek</a:t>
            </a:r>
            <a:r>
              <a:rPr lang="hu-HU" dirty="0"/>
              <a:t> </a:t>
            </a:r>
            <a:r>
              <a:rPr lang="hu-HU" dirty="0" smtClean="0"/>
              <a:t>R., </a:t>
            </a:r>
            <a:r>
              <a:rPr lang="hu-HU" dirty="0" err="1"/>
              <a:t>Moravan</a:t>
            </a:r>
            <a:r>
              <a:rPr lang="hu-HU" dirty="0"/>
              <a:t> M., </a:t>
            </a:r>
            <a:r>
              <a:rPr lang="en-US" dirty="0" err="1"/>
              <a:t>QuickPath</a:t>
            </a:r>
            <a:r>
              <a:rPr lang="en-US" dirty="0"/>
              <a:t> Interconnect: Rules of the Revolution</a:t>
            </a:r>
            <a:r>
              <a:rPr lang="hu-HU" dirty="0"/>
              <a:t>, Dr</a:t>
            </a:r>
            <a:r>
              <a:rPr lang="hu-HU" dirty="0" smtClean="0"/>
              <a:t>. </a:t>
            </a:r>
            <a:r>
              <a:rPr lang="hu-HU" dirty="0" err="1" smtClean="0"/>
              <a:t>Dobbs</a:t>
            </a:r>
            <a:r>
              <a:rPr lang="hu-HU" dirty="0" smtClean="0"/>
              <a:t>  Go</a:t>
            </a:r>
            <a:endParaRPr lang="hu-HU" dirty="0"/>
          </a:p>
          <a:p>
            <a:r>
              <a:rPr lang="hu-HU" dirty="0"/>
              <a:t>           parallel, Nov</a:t>
            </a:r>
            <a:r>
              <a:rPr lang="hu-HU" dirty="0" smtClean="0"/>
              <a:t>. 4 </a:t>
            </a:r>
            <a:r>
              <a:rPr lang="hu-HU" dirty="0"/>
              <a:t>2009,</a:t>
            </a:r>
          </a:p>
          <a:p>
            <a:r>
              <a:rPr lang="hu-HU" dirty="0"/>
              <a:t>           http://www.drdobbs.com/go-parallel/article/print?articleId=221600290</a:t>
            </a:r>
            <a:endParaRPr lang="en-US" dirty="0"/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248025"/>
            <a:ext cx="87722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An Introduction to the Intel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QuickPath</a:t>
            </a:r>
            <a:r>
              <a:rPr lang="en-US" dirty="0">
                <a:solidFill>
                  <a:srgbClr val="000000"/>
                </a:solidFill>
              </a:rPr>
              <a:t> 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Document Number: 320412-001US</a:t>
            </a:r>
            <a:r>
              <a:rPr lang="hu-HU" dirty="0">
                <a:solidFill>
                  <a:srgbClr val="000000"/>
                </a:solidFill>
              </a:rPr>
              <a:t>,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hu-HU" i="1" dirty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Jan</a:t>
            </a:r>
            <a:r>
              <a:rPr lang="hu-HU" dirty="0" smtClean="0">
                <a:solidFill>
                  <a:srgbClr val="000000"/>
                </a:solidFill>
              </a:rPr>
              <a:t>.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2009</a:t>
            </a:r>
            <a:r>
              <a:rPr lang="hu-HU" i="1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www.intel.com/content/www/us/en/io/quickpath-technology/quick-</a:t>
            </a:r>
            <a:endParaRPr lang="hu-HU" dirty="0" smtClean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path-interconnect-introduction-paper.html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030663"/>
            <a:ext cx="9413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</a:rPr>
              <a:t>Fiber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err="1">
                <a:solidFill>
                  <a:srgbClr val="000000"/>
                </a:solidFill>
              </a:rPr>
              <a:t>Transceiver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</a:rPr>
              <a:t>Solution</a:t>
            </a:r>
            <a:r>
              <a:rPr lang="hu-HU" altLang="en-US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altLang="en-US" dirty="0" smtClean="0">
                <a:solidFill>
                  <a:srgbClr val="000000"/>
                </a:solidFill>
              </a:rPr>
              <a:t>           </a:t>
            </a:r>
            <a:r>
              <a:rPr lang="en-US" altLang="en-US" sz="1350" dirty="0" smtClean="0">
                <a:solidFill>
                  <a:srgbClr val="000000"/>
                </a:solidFill>
              </a:rPr>
              <a:t>http</a:t>
            </a:r>
            <a:r>
              <a:rPr lang="en-US" altLang="en-US" sz="1350" dirty="0">
                <a:solidFill>
                  <a:srgbClr val="000000"/>
                </a:solidFill>
              </a:rPr>
              <a:t>://www.fiber-optic-transceiver-module.com/things-you-should-know-about-infiniband.html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611688"/>
            <a:ext cx="89221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Wasson S., </a:t>
            </a:r>
            <a:r>
              <a:rPr lang="en-US" dirty="0">
                <a:solidFill>
                  <a:srgbClr val="000000"/>
                </a:solidFill>
              </a:rPr>
              <a:t>Intel reveals details of its Omni-Path Architecture 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TechReport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Aug</a:t>
            </a:r>
            <a:r>
              <a:rPr lang="hu-HU" dirty="0">
                <a:solidFill>
                  <a:srgbClr val="000000"/>
                </a:solidFill>
              </a:rPr>
              <a:t>. 26 </a:t>
            </a:r>
            <a:r>
              <a:rPr lang="hu-HU" dirty="0" smtClean="0">
                <a:solidFill>
                  <a:srgbClr val="000000"/>
                </a:solidFill>
              </a:rPr>
              <a:t>2015,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techreport.com/news/28908/intel-reveals-details-of-its-omni-path-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architecture-interconnect</a:t>
            </a:r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421313"/>
            <a:ext cx="89847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Kennedy P., </a:t>
            </a:r>
            <a:r>
              <a:rPr lang="en-US" dirty="0" err="1">
                <a:solidFill>
                  <a:srgbClr val="000000"/>
                </a:solidFill>
              </a:rPr>
              <a:t>Supermicro</a:t>
            </a:r>
            <a:r>
              <a:rPr lang="en-US" dirty="0">
                <a:solidFill>
                  <a:srgbClr val="000000"/>
                </a:solidFill>
              </a:rPr>
              <a:t> releases new high-density storage and Omni-Path products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ServeTheHome</a:t>
            </a:r>
            <a:r>
              <a:rPr lang="hu-HU" dirty="0">
                <a:solidFill>
                  <a:srgbClr val="000000"/>
                </a:solidFill>
              </a:rPr>
              <a:t>, Nov. 16 2015,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www.servethehome.com/supermicro-releases-new-</a:t>
            </a:r>
            <a:endParaRPr lang="hu-HU" dirty="0" smtClean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high-density-storage-and-</a:t>
            </a:r>
            <a:r>
              <a:rPr lang="en-US" dirty="0" err="1" smtClean="0">
                <a:solidFill>
                  <a:srgbClr val="000000"/>
                </a:solidFill>
              </a:rPr>
              <a:t>omni</a:t>
            </a:r>
            <a:r>
              <a:rPr lang="en-US" dirty="0" smtClean="0">
                <a:solidFill>
                  <a:srgbClr val="000000"/>
                </a:solidFill>
              </a:rPr>
              <a:t>-path-products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4150" y="6173788"/>
            <a:ext cx="8094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  <a:cs typeface="Times New Roman" pitchFamily="18" charset="0"/>
              </a:rPr>
              <a:t>Birrittella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 M. S., Intel Omni-Path Architecture Technology Overview, August 2015,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://www.hoti.org/hoti23/slides/rimmer.pdf</a:t>
            </a:r>
          </a:p>
        </p:txBody>
      </p:sp>
    </p:spTree>
    <p:extLst>
      <p:ext uri="{BB962C8B-B14F-4D97-AF65-F5344CB8AC3E}">
        <p14:creationId xmlns:p14="http://schemas.microsoft.com/office/powerpoint/2010/main" val="39078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1" y="625642"/>
            <a:ext cx="6906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[77</a:t>
            </a:r>
            <a:r>
              <a:rPr lang="en-US" sz="1400" dirty="0"/>
              <a:t>]: Intel Core i5-8600 3.1 GHz </a:t>
            </a:r>
            <a:r>
              <a:rPr lang="en-US" sz="1400" dirty="0" smtClean="0"/>
              <a:t>Review, </a:t>
            </a:r>
            <a:r>
              <a:rPr lang="en-US" sz="1400" dirty="0" err="1" smtClean="0"/>
              <a:t>TechPower</a:t>
            </a:r>
            <a:r>
              <a:rPr lang="en-US" sz="1400" dirty="0" smtClean="0"/>
              <a:t>, Apr. 25,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://www.techpowerup.com/reviews/Intel/Core_i5_8600/3.html</a:t>
            </a: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(10)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725" y="1212783"/>
            <a:ext cx="8825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[78]: </a:t>
            </a:r>
            <a:r>
              <a:rPr lang="en-US" sz="1400" dirty="0" smtClean="0"/>
              <a:t>Alcorn P., Intel </a:t>
            </a:r>
            <a:r>
              <a:rPr lang="en-US" sz="1400" dirty="0"/>
              <a:t>Plays Defense: Inside Its EPYC Slide </a:t>
            </a:r>
            <a:r>
              <a:rPr lang="en-US" sz="1400" dirty="0" smtClean="0"/>
              <a:t>Deck, Tom’s Hardware, July </a:t>
            </a:r>
            <a:r>
              <a:rPr lang="en-US" sz="1400" dirty="0"/>
              <a:t>17, </a:t>
            </a:r>
            <a:r>
              <a:rPr lang="en-US" sz="1400" dirty="0" smtClean="0"/>
              <a:t>2017,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://www.tomshardware.com/reviews/intel-amd-die-fabric-slides,5125-3.html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50" y="1799915"/>
            <a:ext cx="82207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[79]: </a:t>
            </a:r>
            <a:r>
              <a:rPr lang="hu-HU" sz="1400" dirty="0">
                <a:solidFill>
                  <a:srgbClr val="000000"/>
                </a:solidFill>
                <a:cs typeface="Times New Roman" pitchFamily="18" charset="0"/>
              </a:rPr>
              <a:t>Microsystems Integration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Aug. 28-Sept. 2 2014,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http://www.colorado.edu/engineering/MCEN/MCEN5166/Lectures/MI_2_iPhone2_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1st2ndPKG_2014_Aug28.pdf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45" y="2637325"/>
            <a:ext cx="9373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[80]: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Dreiza M., Kim J.S., Smith L., Campos D., Saugier E. Jarvinen P.,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Joint Project for Mechanical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/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Qualification of Next Generation High Density Package-on-Package (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PoP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Through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/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Mold Via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EMPC2009 – 17th European Microelectronics &amp; Packaging Conference,</a:t>
            </a:r>
          </a:p>
          <a:p>
            <a:pPr lvl="0"/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June 16 2009, Rimini, Italy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50" y="3570970"/>
            <a:ext cx="6316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[81]: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A4 Teardown. iFixit,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https://www.ifixit.com/Teardown/Apple+A4+Teardown/2204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475" y="4138865"/>
            <a:ext cx="89259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[82]: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Kennedy P., Resetting Scalable Expectations Intel Cascade Lake-SP at Hot Chips 30,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ServeTheHome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Aug. 23, 2018,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https://www.servethehome.com/resetting-scalable-expectations-intel-cascade-lake-sp-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at-hot-chips-30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81489" y="1498535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Rationales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in-package integration of dies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57801" y="2444265"/>
            <a:ext cx="7994650" cy="432000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kumimoji="0" lang="hu-HU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1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.</a:t>
              </a:r>
              <a:r>
                <a:rPr kumimoji="0" lang="hu-HU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Introduction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54625" y="2913367"/>
            <a:ext cx="7997825" cy="432000"/>
            <a:chOff x="699" y="1638"/>
            <a:chExt cx="4448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2.2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Rationales for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homogeneous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integration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557801" y="3396545"/>
            <a:ext cx="7994650" cy="432000"/>
            <a:chOff x="699" y="1638"/>
            <a:chExt cx="4448" cy="260"/>
          </a:xfrm>
        </p:grpSpPr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3</a:t>
              </a:r>
              <a:r>
                <a:rPr kumimoji="0" lang="hu-HU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Rationales </a:t>
              </a:r>
              <a:r>
                <a:rPr kumimoji="0" lang="en-US" alt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dor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heterogeneous die integration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4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89095</TotalTime>
  <Words>6308</Words>
  <Application>Microsoft Office PowerPoint</Application>
  <PresentationFormat>On-screen Show (4:3)</PresentationFormat>
  <Paragraphs>801</Paragraphs>
  <Slides>81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Calibri</vt:lpstr>
      <vt:lpstr>Symbol</vt:lpstr>
      <vt:lpstr>Times New Roman</vt:lpstr>
      <vt:lpstr>Verdana</vt:lpstr>
      <vt:lpstr>4_Default Design</vt:lpstr>
      <vt:lpstr>2_Default Design</vt:lpstr>
      <vt:lpstr>PowerPoint Presentation</vt:lpstr>
      <vt:lpstr>PowerPoint Presentation</vt:lpstr>
      <vt:lpstr>PowerPoint Presentation</vt:lpstr>
      <vt:lpstr>2.1 Introduction (1)</vt:lpstr>
      <vt:lpstr>2.1 Introduction (2)</vt:lpstr>
      <vt:lpstr>2.1 Introduction (2)</vt:lpstr>
      <vt:lpstr>2.1 Introduction (2)</vt:lpstr>
      <vt:lpstr>2.1 Introduction (3)</vt:lpstr>
      <vt:lpstr>PowerPoint Presentation</vt:lpstr>
      <vt:lpstr>PowerPoint Presentation</vt:lpstr>
      <vt:lpstr>2.1 Introduction (1)</vt:lpstr>
      <vt:lpstr>PowerPoint Presentation</vt:lpstr>
      <vt:lpstr>2.2 Rationales for homogeneous die integration (1)</vt:lpstr>
      <vt:lpstr>2.2 Rationales for homogeneous die integration (2)</vt:lpstr>
      <vt:lpstr>2.2 Rationales for homogeneous die integration (3)</vt:lpstr>
      <vt:lpstr>2.2 Rationales for homogeneous die integration (4)</vt:lpstr>
      <vt:lpstr>2.2 Rationales for homogeneous die integration (5)</vt:lpstr>
      <vt:lpstr>2.2 Rationales for homogeneous die integration (6)</vt:lpstr>
      <vt:lpstr>2.2 Rationales for homogeneous die integration (7)</vt:lpstr>
      <vt:lpstr>PowerPoint Presentation</vt:lpstr>
      <vt:lpstr>2.3 Rationales for heterogeneous die integration (1)</vt:lpstr>
      <vt:lpstr>2.3 Rationales for heterogeneous die integration (2)</vt:lpstr>
      <vt:lpstr>2.3 Rationales for heterogeneous die integration (3)</vt:lpstr>
      <vt:lpstr>2.3 Rationales for heterogeneous die integration (3)</vt:lpstr>
      <vt:lpstr>2.3 Rationales for heterogeneous die integration (4)</vt:lpstr>
      <vt:lpstr>2.3 Rationales for heterogeneous die integration (5)</vt:lpstr>
      <vt:lpstr>PowerPoint Presentation</vt:lpstr>
      <vt:lpstr>PowerPoint Presentation</vt:lpstr>
      <vt:lpstr>3.1 Overview (1)</vt:lpstr>
      <vt:lpstr>PowerPoint Presentation</vt:lpstr>
      <vt:lpstr>3.2 Horizontal die placement in in-package integration (1)</vt:lpstr>
      <vt:lpstr>3.2 Horizontal die placement in in-package integration (2)</vt:lpstr>
      <vt:lpstr>3.2 Horizontal die placement in in-package integration (3)</vt:lpstr>
      <vt:lpstr>3.2 Horizontal die placement in in-package integration (4)</vt:lpstr>
      <vt:lpstr>3.2 Horizontal die placement in in-package integration (5)</vt:lpstr>
      <vt:lpstr>3.2 Horizontal die placement in in-package integration (6)</vt:lpstr>
      <vt:lpstr>3.2 Horizontal die placement in in-package integration (7)</vt:lpstr>
      <vt:lpstr>3.2 Horizontal die placement in in-package integration (8)</vt:lpstr>
      <vt:lpstr>3.2 Horizontal die placement in in-package integration (9)</vt:lpstr>
      <vt:lpstr>3.2 Horizontal die placement in in-package integration (10)</vt:lpstr>
      <vt:lpstr>3.2 Horizontal die placement in in-package integration (11)</vt:lpstr>
      <vt:lpstr>3.2 Horizontal die placement in in-package integration (12)</vt:lpstr>
      <vt:lpstr>3.2 Horizontal die placement in in-package integration (13)</vt:lpstr>
      <vt:lpstr>3.2 Horizontal die placement in in-package integration (14)</vt:lpstr>
      <vt:lpstr>3.2 Horizontal die placement in in-package integration (15)</vt:lpstr>
      <vt:lpstr>PowerPoint Presentation</vt:lpstr>
      <vt:lpstr>3.3 Vertical die placement in in-package integration (1)</vt:lpstr>
      <vt:lpstr>3.3 Vertical die placement in in-package integration (2)</vt:lpstr>
      <vt:lpstr>3.3 Vertical die placement in in-package integration (3)</vt:lpstr>
      <vt:lpstr>3.3 Vertical die placement in in-package integration (4)</vt:lpstr>
      <vt:lpstr>3.3 Vertical die placement in in-package integration (5)</vt:lpstr>
      <vt:lpstr>3.3 Vertical die placement in in-package integration (6)</vt:lpstr>
      <vt:lpstr>3.3 Vertical die placement in in-package integration (7)</vt:lpstr>
      <vt:lpstr>3.3 Vertical die placement in in-package integration (8)</vt:lpstr>
      <vt:lpstr>3.3 Vertical die placement in in-package integration (9)</vt:lpstr>
      <vt:lpstr>3.3 Vertical die placement in in-package integration (10)</vt:lpstr>
      <vt:lpstr>PowerPoint Presentation</vt:lpstr>
      <vt:lpstr>3.4 Both horizontal and vertical die placement in in-package integration (1)</vt:lpstr>
      <vt:lpstr>3.4 Both horizontal and vertical die placement in in-package integration (2)</vt:lpstr>
      <vt:lpstr>3.4 Both horizontal and vertical die placement in in-package integration (3)</vt:lpstr>
      <vt:lpstr>3.4 Both horizontal and vertical die placement in in-package integration (4)</vt:lpstr>
      <vt:lpstr>PowerPoint Presentation</vt:lpstr>
      <vt:lpstr>2.4 Power consumption of die-to-die interconnects (1)</vt:lpstr>
      <vt:lpstr>2.4 Power consumption of die-to-die interconnects (2)</vt:lpstr>
      <vt:lpstr>4. Power consumption of die-to-die interconnects (3)</vt:lpstr>
      <vt:lpstr>4. Power consumption of die-to-die interconnects (4)</vt:lpstr>
      <vt:lpstr>4. Power consumption of die-to-die interconnects (5) </vt:lpstr>
      <vt:lpstr>4. Power consumption of die-to-die interconnects (6)</vt:lpstr>
      <vt:lpstr>4. Power consumption of die-to-die interconnects (7)</vt:lpstr>
      <vt:lpstr>4. Power consumption of die-to-die interconnects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1287</cp:revision>
  <dcterms:created xsi:type="dcterms:W3CDTF">2016-03-28T13:45:26Z</dcterms:created>
  <dcterms:modified xsi:type="dcterms:W3CDTF">2018-11-14T06:34:13Z</dcterms:modified>
</cp:coreProperties>
</file>