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  <p:sldMasterId id="2147483724" r:id="rId4"/>
    <p:sldMasterId id="2147483737" r:id="rId5"/>
    <p:sldMasterId id="2147483749" r:id="rId6"/>
    <p:sldMasterId id="2147483762" r:id="rId7"/>
    <p:sldMasterId id="2147483775" r:id="rId8"/>
    <p:sldMasterId id="2147483787" r:id="rId9"/>
  </p:sldMasterIdLst>
  <p:notesMasterIdLst>
    <p:notesMasterId r:id="rId141"/>
  </p:notesMasterIdLst>
  <p:sldIdLst>
    <p:sldId id="410" r:id="rId10"/>
    <p:sldId id="1718" r:id="rId11"/>
    <p:sldId id="748" r:id="rId12"/>
    <p:sldId id="1338" r:id="rId13"/>
    <p:sldId id="1399" r:id="rId14"/>
    <p:sldId id="1406" r:id="rId15"/>
    <p:sldId id="1400" r:id="rId16"/>
    <p:sldId id="1401" r:id="rId17"/>
    <p:sldId id="1402" r:id="rId18"/>
    <p:sldId id="1403" r:id="rId19"/>
    <p:sldId id="1404" r:id="rId20"/>
    <p:sldId id="1405" r:id="rId21"/>
    <p:sldId id="1175" r:id="rId22"/>
    <p:sldId id="1173" r:id="rId23"/>
    <p:sldId id="1257" r:id="rId24"/>
    <p:sldId id="1004" r:id="rId25"/>
    <p:sldId id="1396" r:id="rId26"/>
    <p:sldId id="1198" r:id="rId27"/>
    <p:sldId id="1720" r:id="rId28"/>
    <p:sldId id="1042" r:id="rId29"/>
    <p:sldId id="1407" r:id="rId30"/>
    <p:sldId id="1270" r:id="rId31"/>
    <p:sldId id="1415" r:id="rId32"/>
    <p:sldId id="1727" r:id="rId33"/>
    <p:sldId id="1334" r:id="rId34"/>
    <p:sldId id="1269" r:id="rId35"/>
    <p:sldId id="1339" r:id="rId36"/>
    <p:sldId id="1341" r:id="rId37"/>
    <p:sldId id="1342" r:id="rId38"/>
    <p:sldId id="1343" r:id="rId39"/>
    <p:sldId id="1307" r:id="rId40"/>
    <p:sldId id="1344" r:id="rId41"/>
    <p:sldId id="1410" r:id="rId42"/>
    <p:sldId id="1324" r:id="rId43"/>
    <p:sldId id="1325" r:id="rId44"/>
    <p:sldId id="1326" r:id="rId45"/>
    <p:sldId id="1327" r:id="rId46"/>
    <p:sldId id="1408" r:id="rId47"/>
    <p:sldId id="1409" r:id="rId48"/>
    <p:sldId id="1328" r:id="rId49"/>
    <p:sldId id="1329" r:id="rId50"/>
    <p:sldId id="1330" r:id="rId51"/>
    <p:sldId id="1331" r:id="rId52"/>
    <p:sldId id="1332" r:id="rId53"/>
    <p:sldId id="1335" r:id="rId54"/>
    <p:sldId id="1272" r:id="rId55"/>
    <p:sldId id="1286" r:id="rId56"/>
    <p:sldId id="1273" r:id="rId57"/>
    <p:sldId id="1274" r:id="rId58"/>
    <p:sldId id="1380" r:id="rId59"/>
    <p:sldId id="1275" r:id="rId60"/>
    <p:sldId id="1279" r:id="rId61"/>
    <p:sldId id="1716" r:id="rId62"/>
    <p:sldId id="1278" r:id="rId63"/>
    <p:sldId id="1281" r:id="rId64"/>
    <p:sldId id="1283" r:id="rId65"/>
    <p:sldId id="1282" r:id="rId66"/>
    <p:sldId id="1379" r:id="rId67"/>
    <p:sldId id="1336" r:id="rId68"/>
    <p:sldId id="1285" r:id="rId69"/>
    <p:sldId id="1284" r:id="rId70"/>
    <p:sldId id="1723" r:id="rId71"/>
    <p:sldId id="1724" r:id="rId72"/>
    <p:sldId id="1290" r:id="rId73"/>
    <p:sldId id="1293" r:id="rId74"/>
    <p:sldId id="1291" r:id="rId75"/>
    <p:sldId id="1451" r:id="rId76"/>
    <p:sldId id="1384" r:id="rId77"/>
    <p:sldId id="1450" r:id="rId78"/>
    <p:sldId id="1398" r:id="rId79"/>
    <p:sldId id="1296" r:id="rId80"/>
    <p:sldId id="1305" r:id="rId81"/>
    <p:sldId id="1306" r:id="rId82"/>
    <p:sldId id="1337" r:id="rId83"/>
    <p:sldId id="1308" r:id="rId84"/>
    <p:sldId id="1358" r:id="rId85"/>
    <p:sldId id="1309" r:id="rId86"/>
    <p:sldId id="1310" r:id="rId87"/>
    <p:sldId id="1311" r:id="rId88"/>
    <p:sldId id="1312" r:id="rId89"/>
    <p:sldId id="1313" r:id="rId90"/>
    <p:sldId id="1717" r:id="rId91"/>
    <p:sldId id="1320" r:id="rId92"/>
    <p:sldId id="1321" r:id="rId93"/>
    <p:sldId id="1322" r:id="rId94"/>
    <p:sldId id="1314" r:id="rId95"/>
    <p:sldId id="1315" r:id="rId96"/>
    <p:sldId id="1317" r:id="rId97"/>
    <p:sldId id="1725" r:id="rId98"/>
    <p:sldId id="257" r:id="rId99"/>
    <p:sldId id="749" r:id="rId100"/>
    <p:sldId id="258" r:id="rId101"/>
    <p:sldId id="961" r:id="rId102"/>
    <p:sldId id="1719" r:id="rId103"/>
    <p:sldId id="1722" r:id="rId104"/>
    <p:sldId id="750" r:id="rId105"/>
    <p:sldId id="260" r:id="rId106"/>
    <p:sldId id="262" r:id="rId107"/>
    <p:sldId id="263" r:id="rId108"/>
    <p:sldId id="1374" r:id="rId109"/>
    <p:sldId id="970" r:id="rId110"/>
    <p:sldId id="980" r:id="rId111"/>
    <p:sldId id="971" r:id="rId112"/>
    <p:sldId id="972" r:id="rId113"/>
    <p:sldId id="981" r:id="rId114"/>
    <p:sldId id="982" r:id="rId115"/>
    <p:sldId id="973" r:id="rId116"/>
    <p:sldId id="978" r:id="rId117"/>
    <p:sldId id="979" r:id="rId118"/>
    <p:sldId id="977" r:id="rId119"/>
    <p:sldId id="274" r:id="rId120"/>
    <p:sldId id="275" r:id="rId121"/>
    <p:sldId id="276" r:id="rId122"/>
    <p:sldId id="277" r:id="rId123"/>
    <p:sldId id="278" r:id="rId124"/>
    <p:sldId id="279" r:id="rId125"/>
    <p:sldId id="289" r:id="rId126"/>
    <p:sldId id="290" r:id="rId127"/>
    <p:sldId id="291" r:id="rId128"/>
    <p:sldId id="292" r:id="rId129"/>
    <p:sldId id="988" r:id="rId130"/>
    <p:sldId id="989" r:id="rId131"/>
    <p:sldId id="990" r:id="rId132"/>
    <p:sldId id="991" r:id="rId133"/>
    <p:sldId id="992" r:id="rId134"/>
    <p:sldId id="993" r:id="rId135"/>
    <p:sldId id="751" r:id="rId136"/>
    <p:sldId id="293" r:id="rId137"/>
    <p:sldId id="752" r:id="rId138"/>
    <p:sldId id="294" r:id="rId139"/>
    <p:sldId id="1709" r:id="rId140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410"/>
            <p14:sldId id="1718"/>
            <p14:sldId id="748"/>
            <p14:sldId id="1338"/>
            <p14:sldId id="1399"/>
            <p14:sldId id="1406"/>
            <p14:sldId id="1400"/>
            <p14:sldId id="1401"/>
            <p14:sldId id="1402"/>
            <p14:sldId id="1403"/>
            <p14:sldId id="1404"/>
            <p14:sldId id="1405"/>
            <p14:sldId id="1175"/>
            <p14:sldId id="1173"/>
          </p14:sldIdLst>
        </p14:section>
        <p14:section name="Untitled Section" id="{C502D39B-7B0F-408B-9318-C54260733FCA}">
          <p14:sldIdLst>
            <p14:sldId id="1257"/>
            <p14:sldId id="1004"/>
            <p14:sldId id="1396"/>
            <p14:sldId id="1198"/>
            <p14:sldId id="1720"/>
            <p14:sldId id="1042"/>
            <p14:sldId id="1407"/>
            <p14:sldId id="1270"/>
            <p14:sldId id="1415"/>
            <p14:sldId id="1727"/>
            <p14:sldId id="1334"/>
            <p14:sldId id="1269"/>
            <p14:sldId id="1339"/>
            <p14:sldId id="1341"/>
            <p14:sldId id="1342"/>
            <p14:sldId id="1343"/>
            <p14:sldId id="1307"/>
            <p14:sldId id="1344"/>
            <p14:sldId id="1410"/>
            <p14:sldId id="1324"/>
            <p14:sldId id="1325"/>
            <p14:sldId id="1326"/>
            <p14:sldId id="1327"/>
            <p14:sldId id="1408"/>
            <p14:sldId id="1409"/>
            <p14:sldId id="1328"/>
            <p14:sldId id="1329"/>
            <p14:sldId id="1330"/>
            <p14:sldId id="1331"/>
            <p14:sldId id="1332"/>
            <p14:sldId id="1335"/>
            <p14:sldId id="1272"/>
            <p14:sldId id="1286"/>
            <p14:sldId id="1273"/>
            <p14:sldId id="1274"/>
            <p14:sldId id="1380"/>
            <p14:sldId id="1275"/>
            <p14:sldId id="1279"/>
            <p14:sldId id="1716"/>
            <p14:sldId id="1278"/>
            <p14:sldId id="1281"/>
            <p14:sldId id="1283"/>
            <p14:sldId id="1282"/>
            <p14:sldId id="1379"/>
            <p14:sldId id="1336"/>
            <p14:sldId id="1285"/>
            <p14:sldId id="1284"/>
            <p14:sldId id="1723"/>
            <p14:sldId id="1724"/>
            <p14:sldId id="1290"/>
            <p14:sldId id="1293"/>
            <p14:sldId id="1291"/>
            <p14:sldId id="1451"/>
            <p14:sldId id="1384"/>
            <p14:sldId id="1450"/>
            <p14:sldId id="1398"/>
            <p14:sldId id="1296"/>
            <p14:sldId id="1305"/>
            <p14:sldId id="1306"/>
            <p14:sldId id="1337"/>
            <p14:sldId id="1308"/>
            <p14:sldId id="1358"/>
            <p14:sldId id="1309"/>
            <p14:sldId id="1310"/>
            <p14:sldId id="1311"/>
            <p14:sldId id="1312"/>
            <p14:sldId id="1313"/>
            <p14:sldId id="1717"/>
            <p14:sldId id="1320"/>
            <p14:sldId id="1321"/>
            <p14:sldId id="1322"/>
            <p14:sldId id="1314"/>
            <p14:sldId id="1315"/>
            <p14:sldId id="1317"/>
            <p14:sldId id="1725"/>
            <p14:sldId id="257"/>
            <p14:sldId id="749"/>
            <p14:sldId id="258"/>
            <p14:sldId id="961"/>
            <p14:sldId id="1719"/>
            <p14:sldId id="1722"/>
            <p14:sldId id="750"/>
            <p14:sldId id="260"/>
            <p14:sldId id="262"/>
            <p14:sldId id="263"/>
            <p14:sldId id="1374"/>
            <p14:sldId id="970"/>
            <p14:sldId id="980"/>
            <p14:sldId id="971"/>
            <p14:sldId id="972"/>
            <p14:sldId id="981"/>
            <p14:sldId id="982"/>
            <p14:sldId id="973"/>
            <p14:sldId id="978"/>
            <p14:sldId id="979"/>
            <p14:sldId id="977"/>
            <p14:sldId id="274"/>
            <p14:sldId id="275"/>
            <p14:sldId id="276"/>
            <p14:sldId id="277"/>
            <p14:sldId id="278"/>
            <p14:sldId id="279"/>
            <p14:sldId id="289"/>
            <p14:sldId id="290"/>
            <p14:sldId id="291"/>
            <p14:sldId id="292"/>
            <p14:sldId id="988"/>
            <p14:sldId id="989"/>
            <p14:sldId id="990"/>
            <p14:sldId id="991"/>
            <p14:sldId id="992"/>
            <p14:sldId id="993"/>
            <p14:sldId id="751"/>
            <p14:sldId id="293"/>
            <p14:sldId id="752"/>
            <p14:sldId id="294"/>
            <p14:sldId id="17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3691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pos="5545" userDrawn="1">
          <p15:clr>
            <a:srgbClr val="A4A3A4"/>
          </p15:clr>
        </p15:guide>
        <p15:guide id="6" pos="640" userDrawn="1">
          <p15:clr>
            <a:srgbClr val="A4A3A4"/>
          </p15:clr>
        </p15:guide>
        <p15:guide id="7" pos="3645" userDrawn="1">
          <p15:clr>
            <a:srgbClr val="A4A3A4"/>
          </p15:clr>
        </p15:guide>
        <p15:guide id="8" pos="329" userDrawn="1">
          <p15:clr>
            <a:srgbClr val="A4A3A4"/>
          </p15:clr>
        </p15:guide>
        <p15:guide id="9" orient="horz" pos="714" userDrawn="1">
          <p15:clr>
            <a:srgbClr val="A4A3A4"/>
          </p15:clr>
        </p15:guide>
        <p15:guide id="10" orient="horz" pos="544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FAF4"/>
    <a:srgbClr val="5EAEDA"/>
    <a:srgbClr val="6491D4"/>
    <a:srgbClr val="6B9ECD"/>
    <a:srgbClr val="A6A6A6"/>
    <a:srgbClr val="72BFC5"/>
    <a:srgbClr val="00B050"/>
    <a:srgbClr val="D9D9D9"/>
    <a:srgbClr val="BFBFBF"/>
    <a:srgbClr val="FFE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86321" autoAdjust="0"/>
  </p:normalViewPr>
  <p:slideViewPr>
    <p:cSldViewPr snapToObjects="1" showGuides="1">
      <p:cViewPr varScale="1">
        <p:scale>
          <a:sx n="66" d="100"/>
          <a:sy n="66" d="100"/>
        </p:scale>
        <p:origin x="1008" y="32"/>
      </p:cViewPr>
      <p:guideLst>
        <p:guide orient="horz" pos="176"/>
        <p:guide orient="horz" pos="3691"/>
        <p:guide orient="horz" pos="913"/>
        <p:guide pos="5545"/>
        <p:guide pos="640"/>
        <p:guide pos="3645"/>
        <p:guide pos="329"/>
        <p:guide orient="horz" pos="714"/>
        <p:guide orient="horz" pos="544"/>
        <p:guide orient="horz" pos="317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38" Type="http://schemas.openxmlformats.org/officeDocument/2006/relationships/slide" Target="slides/slide129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53" Type="http://schemas.openxmlformats.org/officeDocument/2006/relationships/slide" Target="slides/slide44.xml"/><Relationship Id="rId74" Type="http://schemas.openxmlformats.org/officeDocument/2006/relationships/slide" Target="slides/slide65.xml"/><Relationship Id="rId128" Type="http://schemas.openxmlformats.org/officeDocument/2006/relationships/slide" Target="slides/slide11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6" Type="http://schemas.openxmlformats.org/officeDocument/2006/relationships/slide" Target="slides/slide7.xml"/><Relationship Id="rId37" Type="http://schemas.openxmlformats.org/officeDocument/2006/relationships/slide" Target="slides/slide28.xml"/><Relationship Id="rId58" Type="http://schemas.openxmlformats.org/officeDocument/2006/relationships/slide" Target="slides/slide49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4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2950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1"/>
            <a:ext cx="5438140" cy="4443413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78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39373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98991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06162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0237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3219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7373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057600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30824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75828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49690" y="9380542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5" y="4689478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17117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0048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17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26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34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56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950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397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30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5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79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4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30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7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39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8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19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20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82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1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22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72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31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47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81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2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01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49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32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8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0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303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78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97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89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0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44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90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8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548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59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4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14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26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46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637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480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816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6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9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362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267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148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76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70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881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5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58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627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93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453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13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963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41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909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38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42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9A15A-9FCA-4B07-BEC3-4A718672D2E8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1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3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8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9A15A-9FCA-4B07-BEC3-4A718672D2E8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6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9194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Core family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– The TOCK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lines 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Introduction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and the Core 2 line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415472" y="6119388"/>
            <a:ext cx="22590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August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18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454225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3.0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95437" y="496328"/>
            <a:ext cx="8396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Changing Intel's design paradigm to cope with raising dissipation about 2003  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863715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from the pure performance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to the </a:t>
            </a:r>
            <a:r>
              <a:rPr lang="en-US" altLang="en-US" sz="1400" dirty="0">
                <a:latin typeface="Verdana"/>
              </a:rPr>
              <a:t>aspect of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32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2.2</a:t>
            </a:r>
            <a:r>
              <a:rPr lang="hu-HU" altLang="en-US" sz="1600" dirty="0"/>
              <a:t>.1</a:t>
            </a:r>
            <a:r>
              <a:rPr lang="en-US" altLang="en-US" sz="1600" dirty="0"/>
              <a:t> 4-wide core </a:t>
            </a:r>
            <a:r>
              <a:rPr lang="en-US" altLang="en-US" sz="1600" dirty="0" smtClean="0"/>
              <a:t>(4)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79" y="1204554"/>
            <a:ext cx="8418746" cy="5597729"/>
          </a:xfrm>
          <a:prstGeom prst="rect">
            <a:avLst/>
          </a:prstGeom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980332" y="2417409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98" y="503675"/>
            <a:ext cx="7342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2.2.1.3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: Block diagram of AMD’s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Athlon microarchitecture [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] 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353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74960" y="886495"/>
            <a:ext cx="6627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a) 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x86 ISA extensions in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lines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2 128-bit wide SIMD and FP units (1)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255" y="501055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2.2.2 128-bit wide SIMD and FP units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055" y="1223755"/>
            <a:ext cx="4521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They aim at providing enhanced media support.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9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7192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431395" y="5776230"/>
            <a:ext cx="2606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Advanced Encryption Standard</a:t>
            </a:r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6473825" y="6058805"/>
            <a:ext cx="227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Advanced Vector Extension</a:t>
            </a:r>
          </a:p>
        </p:txBody>
      </p:sp>
      <p:sp>
        <p:nvSpPr>
          <p:cNvPr id="96261" name="Text Box 7"/>
          <p:cNvSpPr txBox="1">
            <a:spLocks noChangeArrowheads="1"/>
          </p:cNvSpPr>
          <p:nvPr/>
        </p:nvSpPr>
        <p:spPr bwMode="auto">
          <a:xfrm>
            <a:off x="6469063" y="6391457"/>
            <a:ext cx="215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Fused Multiply-Add instr. </a:t>
            </a:r>
          </a:p>
        </p:txBody>
      </p:sp>
      <p:sp>
        <p:nvSpPr>
          <p:cNvPr id="96262" name="Text Box 8"/>
          <p:cNvSpPr txBox="1">
            <a:spLocks noChangeArrowheads="1"/>
          </p:cNvSpPr>
          <p:nvPr/>
        </p:nvSpPr>
        <p:spPr bwMode="auto">
          <a:xfrm>
            <a:off x="6516688" y="1769380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Streaming SIMD Extensions</a:t>
            </a:r>
          </a:p>
        </p:txBody>
      </p:sp>
      <p:sp>
        <p:nvSpPr>
          <p:cNvPr id="96263" name="Text Box 9"/>
          <p:cNvSpPr txBox="1">
            <a:spLocks noChangeArrowheads="1"/>
          </p:cNvSpPr>
          <p:nvPr/>
        </p:nvSpPr>
        <p:spPr bwMode="auto">
          <a:xfrm>
            <a:off x="6567488" y="1120092"/>
            <a:ext cx="188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MultiMedia eXtensions</a:t>
            </a:r>
          </a:p>
        </p:txBody>
      </p:sp>
      <p:sp>
        <p:nvSpPr>
          <p:cNvPr id="96265" name="Rectangle 12"/>
          <p:cNvSpPr>
            <a:spLocks noChangeArrowheads="1"/>
          </p:cNvSpPr>
          <p:nvPr/>
        </p:nvSpPr>
        <p:spPr bwMode="auto">
          <a:xfrm>
            <a:off x="1370013" y="3355292"/>
            <a:ext cx="1439862" cy="246888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6266" name="Rectangle 14"/>
          <p:cNvSpPr>
            <a:spLocks noChangeArrowheads="1"/>
          </p:cNvSpPr>
          <p:nvPr/>
        </p:nvSpPr>
        <p:spPr bwMode="auto">
          <a:xfrm>
            <a:off x="1365250" y="6501717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7" name="Text Box 15"/>
          <p:cNvSpPr txBox="1">
            <a:spLocks noChangeArrowheads="1"/>
          </p:cNvSpPr>
          <p:nvPr/>
        </p:nvSpPr>
        <p:spPr bwMode="auto">
          <a:xfrm>
            <a:off x="1600200" y="6460442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6268" name="Oval 14"/>
          <p:cNvSpPr>
            <a:spLocks noChangeArrowheads="1"/>
          </p:cNvSpPr>
          <p:nvPr/>
        </p:nvSpPr>
        <p:spPr bwMode="auto">
          <a:xfrm>
            <a:off x="746125" y="4377642"/>
            <a:ext cx="5130800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144850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4950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0250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7110" y="453030"/>
            <a:ext cx="58015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Intel’s x86 ISA extensions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37000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84097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671638" y="343681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397000" y="3484435"/>
            <a:ext cx="1439863" cy="306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pic>
        <p:nvPicPr>
          <p:cNvPr id="167943" name="Picture 7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3705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1403350" y="3328860"/>
            <a:ext cx="1439863" cy="2468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6516688" y="1207960"/>
            <a:ext cx="26336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MM registers (64-bit),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aliased on the FP Stack registers</a:t>
            </a:r>
          </a:p>
        </p:txBody>
      </p:sp>
      <p:sp>
        <p:nvSpPr>
          <p:cNvPr id="94216" name="Rectangle 11"/>
          <p:cNvSpPr>
            <a:spLocks noChangeArrowheads="1"/>
          </p:cNvSpPr>
          <p:nvPr/>
        </p:nvSpPr>
        <p:spPr bwMode="auto">
          <a:xfrm>
            <a:off x="6516688" y="1757235"/>
            <a:ext cx="2051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XMM registers (128-bit)</a:t>
            </a: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6516688" y="2493977"/>
            <a:ext cx="2090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XMM registers (128-bit)</a:t>
            </a: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6443663" y="6032372"/>
            <a:ext cx="2081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YMM registers (256-bit)</a:t>
            </a:r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>
            <a:off x="1365250" y="650862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221" name="Text Box 17"/>
          <p:cNvSpPr txBox="1">
            <a:spLocks noChangeArrowheads="1"/>
          </p:cNvSpPr>
          <p:nvPr/>
        </p:nvSpPr>
        <p:spPr bwMode="auto">
          <a:xfrm>
            <a:off x="1600200" y="646734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4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6645" y="1151755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MMX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6665" y="250190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6685" y="440941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6665" y="1794351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2848" y="444860"/>
            <a:ext cx="7553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Register spaces provided by 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(based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on [18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]) 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img.tfd.com/cde/MMXS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95" y="1043735"/>
            <a:ext cx="4188845" cy="5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722" y="494150"/>
            <a:ext cx="834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Illustration of the available SIMD register spaces of the MMX to SSE3/SSSE3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extensions in 32- and 64-bit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I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SAs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[162]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7732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3705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1671638" y="342300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7285" name="Rectangle 10"/>
          <p:cNvSpPr>
            <a:spLocks noChangeArrowheads="1"/>
          </p:cNvSpPr>
          <p:nvPr/>
        </p:nvSpPr>
        <p:spPr bwMode="auto">
          <a:xfrm>
            <a:off x="1397000" y="3356325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7286" name="Text Box 11"/>
          <p:cNvSpPr txBox="1">
            <a:spLocks noChangeArrowheads="1"/>
          </p:cNvSpPr>
          <p:nvPr/>
        </p:nvSpPr>
        <p:spPr bwMode="auto">
          <a:xfrm>
            <a:off x="6450013" y="1908525"/>
            <a:ext cx="24542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32/16/8-bit FX, 32-bit FP ops</a:t>
            </a: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MM/3D</a:t>
            </a:r>
          </a:p>
        </p:txBody>
      </p:sp>
      <p:sp>
        <p:nvSpPr>
          <p:cNvPr id="97287" name="Text Box 13"/>
          <p:cNvSpPr txBox="1">
            <a:spLocks noChangeArrowheads="1"/>
          </p:cNvSpPr>
          <p:nvPr/>
        </p:nvSpPr>
        <p:spPr bwMode="auto">
          <a:xfrm>
            <a:off x="6510338" y="3759550"/>
            <a:ext cx="2454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DSP-oriented FP enhancements,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enhanced thread manipulation</a:t>
            </a:r>
          </a:p>
        </p:txBody>
      </p:sp>
      <p:sp>
        <p:nvSpPr>
          <p:cNvPr id="97288" name="Text Box 14"/>
          <p:cNvSpPr txBox="1">
            <a:spLocks noChangeArrowheads="1"/>
          </p:cNvSpPr>
          <p:nvPr/>
        </p:nvSpPr>
        <p:spPr bwMode="auto">
          <a:xfrm>
            <a:off x="6516688" y="4407250"/>
            <a:ext cx="254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Diverse arithmetic enhancements</a:t>
            </a:r>
          </a:p>
        </p:txBody>
      </p:sp>
      <p:sp>
        <p:nvSpPr>
          <p:cNvPr id="97289" name="Text Box 18"/>
          <p:cNvSpPr txBox="1">
            <a:spLocks noChangeArrowheads="1"/>
          </p:cNvSpPr>
          <p:nvPr/>
        </p:nvSpPr>
        <p:spPr bwMode="auto">
          <a:xfrm>
            <a:off x="6516688" y="1167162"/>
            <a:ext cx="221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64-bit FX SIMD with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32/16/8-bit operands (ops)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</a:t>
            </a:r>
          </a:p>
        </p:txBody>
      </p:sp>
      <p:sp>
        <p:nvSpPr>
          <p:cNvPr id="97290" name="Text Box 20"/>
          <p:cNvSpPr txBox="1">
            <a:spLocks noChangeArrowheads="1"/>
          </p:cNvSpPr>
          <p:nvPr/>
        </p:nvSpPr>
        <p:spPr bwMode="auto">
          <a:xfrm>
            <a:off x="6516688" y="2607025"/>
            <a:ext cx="25939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FP,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for MPEG-2, video, MP3</a:t>
            </a:r>
          </a:p>
        </p:txBody>
      </p:sp>
      <p:sp>
        <p:nvSpPr>
          <p:cNvPr id="97291" name="Text Box 21"/>
          <p:cNvSpPr txBox="1">
            <a:spLocks noChangeArrowheads="1"/>
          </p:cNvSpPr>
          <p:nvPr/>
        </p:nvSpPr>
        <p:spPr bwMode="auto">
          <a:xfrm>
            <a:off x="6516688" y="4839050"/>
            <a:ext cx="242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Media acceleration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(video encoding, MM, gaming)</a:t>
            </a:r>
          </a:p>
        </p:txBody>
      </p:sp>
      <p:sp>
        <p:nvSpPr>
          <p:cNvPr id="97292" name="Text Box 22"/>
          <p:cNvSpPr txBox="1">
            <a:spLocks noChangeArrowheads="1"/>
          </p:cNvSpPr>
          <p:nvPr/>
        </p:nvSpPr>
        <p:spPr bwMode="auto">
          <a:xfrm>
            <a:off x="6516688" y="5301012"/>
            <a:ext cx="23764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string/text manip.,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appl. targeted acceleration</a:t>
            </a:r>
          </a:p>
        </p:txBody>
      </p:sp>
      <p:sp>
        <p:nvSpPr>
          <p:cNvPr id="97293" name="Text Box 23"/>
          <p:cNvSpPr txBox="1">
            <a:spLocks noChangeArrowheads="1"/>
          </p:cNvSpPr>
          <p:nvPr/>
        </p:nvSpPr>
        <p:spPr bwMode="auto">
          <a:xfrm>
            <a:off x="6516688" y="5732812"/>
            <a:ext cx="25320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encription operations</a:t>
            </a:r>
          </a:p>
        </p:txBody>
      </p:sp>
      <p:sp>
        <p:nvSpPr>
          <p:cNvPr id="97294" name="Text Box 24"/>
          <p:cNvSpPr txBox="1">
            <a:spLocks noChangeArrowheads="1"/>
          </p:cNvSpPr>
          <p:nvPr/>
        </p:nvSpPr>
        <p:spPr bwMode="auto">
          <a:xfrm>
            <a:off x="6515100" y="6042375"/>
            <a:ext cx="16995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256-bit </a:t>
            </a: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64/32-bit FP</a:t>
            </a:r>
            <a:endParaRPr lang="en-US" altLang="en-US" sz="11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5" name="Oval 25"/>
          <p:cNvSpPr>
            <a:spLocks noChangeArrowheads="1"/>
          </p:cNvSpPr>
          <p:nvPr/>
        </p:nvSpPr>
        <p:spPr bwMode="auto">
          <a:xfrm>
            <a:off x="0" y="4264375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6" name="Rectangle 26"/>
          <p:cNvSpPr>
            <a:spLocks noChangeArrowheads="1"/>
          </p:cNvSpPr>
          <p:nvPr/>
        </p:nvSpPr>
        <p:spPr bwMode="auto">
          <a:xfrm>
            <a:off x="1365250" y="649481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7" name="Text Box 27"/>
          <p:cNvSpPr txBox="1">
            <a:spLocks noChangeArrowheads="1"/>
          </p:cNvSpPr>
          <p:nvPr/>
        </p:nvSpPr>
        <p:spPr bwMode="auto">
          <a:xfrm>
            <a:off x="1600200" y="645353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1120" y="1137945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6665" y="248809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6685" y="43956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4640" y="458670"/>
            <a:ext cx="7353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- the operations introduced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18])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78" y="1088740"/>
            <a:ext cx="889248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SSSE3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provide 32 instructions (represented by 14 mnemonics) to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accelerate computations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on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packed integers.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These include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: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335" y="484625"/>
            <a:ext cx="867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Overview of the Supplemental Streaming SIMD Extension (SSSE3) of the Core 2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[161]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399" y="1930773"/>
            <a:ext cx="8361675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Twelve instructions that perform horizontal addition or subtraction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operations (operations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on adjacent numbers.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evaluate absolute values.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multiply and add operations and speed up the evaluation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dot products.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accelerate packed-integer multiply operations and produce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integer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values with scaling.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a byte-wise, in-place shuffle according to the second 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shuffle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control operand.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negate packed integers in the destination operand if the signs of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corresponding element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 the source operand is less than zero.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align data from the composite of two operands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1719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842835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1397000" y="3335210"/>
            <a:ext cx="1439863" cy="306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69063" y="2608135"/>
            <a:ext cx="267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 full + 1 simple (moves/stores)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64-bit FP/SSE EUs  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545515" y="4533605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 128-bit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FP EUs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 x 128-bit SSE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499225" y="6050268"/>
            <a:ext cx="1443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256-bit SSE EUs</a:t>
            </a: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6496050" y="1330198"/>
            <a:ext cx="1997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FX MMX EUs </a:t>
            </a:r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6496050" y="1906460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MMX,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SSE EUs</a:t>
            </a:r>
          </a:p>
        </p:txBody>
      </p:sp>
      <p:sp>
        <p:nvSpPr>
          <p:cNvPr id="95242" name="Oval 15"/>
          <p:cNvSpPr>
            <a:spLocks noChangeArrowheads="1"/>
          </p:cNvSpPr>
          <p:nvPr/>
        </p:nvSpPr>
        <p:spPr bwMode="auto">
          <a:xfrm>
            <a:off x="0" y="4433908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1365250" y="6567360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600200" y="6526085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5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21049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560643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2658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4725" y="465575"/>
            <a:ext cx="7196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SIMD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execution resources in Intel’s basic processors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15231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80962" y="1133745"/>
            <a:ext cx="8991537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has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128-bit wide and more FP and SSE execution units than Pentium 4 or AMD’s K8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 as detailed below.</a:t>
            </a:r>
            <a:r>
              <a:rPr lang="en-US" altLang="en-US" sz="1400" dirty="0" smtClean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    </a:t>
            </a:r>
            <a:endParaRPr lang="en-US" altLang="en-US" sz="1400" dirty="0">
              <a:solidFill>
                <a:srgbClr val="0066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79" name="Text Box 8"/>
          <p:cNvSpPr txBox="1">
            <a:spLocks noChangeArrowheads="1"/>
          </p:cNvSpPr>
          <p:nvPr/>
        </p:nvSpPr>
        <p:spPr bwMode="auto">
          <a:xfrm>
            <a:off x="72199" y="494150"/>
            <a:ext cx="9171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734" y="4694172"/>
            <a:ext cx="3145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next Figure demonstrates it.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16" y="1678837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2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300" y="1993872"/>
            <a:ext cx="2592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128-bit FP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three 128-bit SSE units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16" y="2713952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300" y="3028987"/>
            <a:ext cx="328481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unit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single 64-bit FP/SSE move </a:t>
            </a:r>
            <a:r>
              <a:rPr lang="en-US" sz="1400" dirty="0" smtClean="0">
                <a:latin typeface="+mj-lt"/>
              </a:rPr>
              <a:t>unit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9" y="3727435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AMD K8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573" y="4042470"/>
            <a:ext cx="335534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64-bit FP/SSE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move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87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196709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1095419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637915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61248" y="4278653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12060" y="6219310"/>
            <a:ext cx="675075" cy="45504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(9)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5724" y="494150"/>
            <a:ext cx="8917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K8 -2 </a:t>
            </a:r>
            <a:r>
              <a:rPr lang="en-US" sz="1400" dirty="0">
                <a:latin typeface="+mj-lt"/>
              </a:rPr>
              <a:t>[159], [160</a:t>
            </a:r>
            <a:r>
              <a:rPr lang="en-US" sz="1400" dirty="0" smtClean="0">
                <a:latin typeface="+mj-lt"/>
              </a:rPr>
              <a:t>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906088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495670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2054912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2054912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499167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505415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903202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Mobile devices require long operating hours i.e.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low power consumption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184" y="503675"/>
            <a:ext cx="9047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Remark: A further change of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the design paradigm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for designing the mobile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processors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821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150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70826" y="501055"/>
            <a:ext cx="8778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2’s achieved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gaming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apps vs. AMD’s Athlon 64 FX60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[13]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(</a:t>
            </a:r>
            <a:r>
              <a:rPr lang="en-US" altLang="en-US" sz="1600" dirty="0" smtClean="0"/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20777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3 Shared L2 cache (1)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260475" y="4543528"/>
            <a:ext cx="2112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4-based DCs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5922150" y="4540785"/>
            <a:ext cx="179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2-based DCs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74273" y="501055"/>
            <a:ext cx="2411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Shared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grpSp>
        <p:nvGrpSpPr>
          <p:cNvPr id="37895" name="Group 11"/>
          <p:cNvGrpSpPr>
            <a:grpSpLocks/>
          </p:cNvGrpSpPr>
          <p:nvPr/>
        </p:nvGrpSpPr>
        <p:grpSpPr bwMode="auto">
          <a:xfrm>
            <a:off x="4213225" y="3192565"/>
            <a:ext cx="871538" cy="147638"/>
            <a:chOff x="2919" y="3612"/>
            <a:chExt cx="1095" cy="248"/>
          </a:xfrm>
        </p:grpSpPr>
        <p:sp>
          <p:nvSpPr>
            <p:cNvPr id="85017" name="Line 12"/>
            <p:cNvSpPr>
              <a:spLocks noChangeShapeType="1"/>
            </p:cNvSpPr>
            <p:nvPr/>
          </p:nvSpPr>
          <p:spPr bwMode="auto">
            <a:xfrm>
              <a:off x="2919" y="3666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8" name="Line 13"/>
            <p:cNvSpPr>
              <a:spLocks noChangeShapeType="1"/>
            </p:cNvSpPr>
            <p:nvPr/>
          </p:nvSpPr>
          <p:spPr bwMode="auto">
            <a:xfrm>
              <a:off x="3552" y="3612"/>
              <a:ext cx="462" cy="1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9" name="Line 14"/>
            <p:cNvSpPr>
              <a:spLocks noChangeShapeType="1"/>
            </p:cNvSpPr>
            <p:nvPr/>
          </p:nvSpPr>
          <p:spPr bwMode="auto">
            <a:xfrm flipH="1">
              <a:off x="2925" y="3805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20" name="Line 15"/>
            <p:cNvSpPr>
              <a:spLocks noChangeShapeType="1"/>
            </p:cNvSpPr>
            <p:nvPr/>
          </p:nvSpPr>
          <p:spPr bwMode="auto">
            <a:xfrm flipV="1">
              <a:off x="3552" y="3740"/>
              <a:ext cx="462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7896" name="Freeform 16"/>
          <p:cNvSpPr>
            <a:spLocks/>
          </p:cNvSpPr>
          <p:nvPr/>
        </p:nvSpPr>
        <p:spPr bwMode="auto">
          <a:xfrm>
            <a:off x="4214813" y="3211615"/>
            <a:ext cx="866775" cy="87313"/>
          </a:xfrm>
          <a:custGeom>
            <a:avLst/>
            <a:gdLst>
              <a:gd name="T0" fmla="*/ 0 w 542"/>
              <a:gd name="T1" fmla="*/ 0 h 54"/>
              <a:gd name="T2" fmla="*/ 2147483647 w 542"/>
              <a:gd name="T3" fmla="*/ 2147483647 h 54"/>
              <a:gd name="T4" fmla="*/ 2147483647 w 542"/>
              <a:gd name="T5" fmla="*/ 2147483647 h 54"/>
              <a:gd name="T6" fmla="*/ 2147483647 w 542"/>
              <a:gd name="T7" fmla="*/ 2147483647 h 54"/>
              <a:gd name="T8" fmla="*/ 0 w 542"/>
              <a:gd name="T9" fmla="*/ 2147483647 h 54"/>
              <a:gd name="T10" fmla="*/ 0 w 5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2"/>
              <a:gd name="T19" fmla="*/ 0 h 54"/>
              <a:gd name="T20" fmla="*/ 542 w 5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2" h="54">
                <a:moveTo>
                  <a:pt x="0" y="0"/>
                </a:moveTo>
                <a:lnTo>
                  <a:pt x="408" y="2"/>
                </a:lnTo>
                <a:lnTo>
                  <a:pt x="542" y="28"/>
                </a:lnTo>
                <a:lnTo>
                  <a:pt x="406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7897" name="Group 17"/>
          <p:cNvGrpSpPr>
            <a:grpSpLocks/>
          </p:cNvGrpSpPr>
          <p:nvPr/>
        </p:nvGrpSpPr>
        <p:grpSpPr bwMode="auto">
          <a:xfrm>
            <a:off x="1233488" y="2233715"/>
            <a:ext cx="2187575" cy="2076450"/>
            <a:chOff x="720" y="864"/>
            <a:chExt cx="1728" cy="1728"/>
          </a:xfrm>
        </p:grpSpPr>
        <p:sp>
          <p:nvSpPr>
            <p:cNvPr id="85013" name="Rectangle 18"/>
            <p:cNvSpPr>
              <a:spLocks noChangeArrowheads="1"/>
            </p:cNvSpPr>
            <p:nvPr/>
          </p:nvSpPr>
          <p:spPr bwMode="auto">
            <a:xfrm>
              <a:off x="720" y="864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14" name="Rectangle 19"/>
            <p:cNvSpPr>
              <a:spLocks noChangeArrowheads="1"/>
            </p:cNvSpPr>
            <p:nvPr/>
          </p:nvSpPr>
          <p:spPr bwMode="auto">
            <a:xfrm>
              <a:off x="1584" y="864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5" name="Rectangle 20"/>
            <p:cNvSpPr>
              <a:spLocks noChangeArrowheads="1"/>
            </p:cNvSpPr>
            <p:nvPr/>
          </p:nvSpPr>
          <p:spPr bwMode="auto">
            <a:xfrm>
              <a:off x="720" y="1728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  <p:sp>
          <p:nvSpPr>
            <p:cNvPr id="85016" name="Rectangle 21"/>
            <p:cNvSpPr>
              <a:spLocks noChangeArrowheads="1"/>
            </p:cNvSpPr>
            <p:nvPr/>
          </p:nvSpPr>
          <p:spPr bwMode="auto">
            <a:xfrm>
              <a:off x="1584" y="1728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</p:grp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5724525" y="2255940"/>
            <a:ext cx="2178050" cy="2054225"/>
            <a:chOff x="3640" y="981"/>
            <a:chExt cx="1735" cy="1747"/>
          </a:xfrm>
        </p:grpSpPr>
        <p:sp>
          <p:nvSpPr>
            <p:cNvPr id="85008" name="Rectangle 22"/>
            <p:cNvSpPr>
              <a:spLocks noChangeArrowheads="1"/>
            </p:cNvSpPr>
            <p:nvPr/>
          </p:nvSpPr>
          <p:spPr bwMode="auto">
            <a:xfrm>
              <a:off x="3640" y="981"/>
              <a:ext cx="871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09" name="Rectangle 23"/>
            <p:cNvSpPr>
              <a:spLocks noChangeArrowheads="1"/>
            </p:cNvSpPr>
            <p:nvPr/>
          </p:nvSpPr>
          <p:spPr bwMode="auto">
            <a:xfrm>
              <a:off x="4504" y="981"/>
              <a:ext cx="871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0" name="Rectangle 24"/>
            <p:cNvSpPr>
              <a:spLocks noChangeArrowheads="1"/>
            </p:cNvSpPr>
            <p:nvPr/>
          </p:nvSpPr>
          <p:spPr bwMode="auto">
            <a:xfrm>
              <a:off x="3640" y="1845"/>
              <a:ext cx="1307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1" name="Rectangle 25"/>
            <p:cNvSpPr>
              <a:spLocks noChangeArrowheads="1"/>
            </p:cNvSpPr>
            <p:nvPr/>
          </p:nvSpPr>
          <p:spPr bwMode="auto">
            <a:xfrm>
              <a:off x="4936" y="1845"/>
              <a:ext cx="436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2" name="Text Box 26"/>
            <p:cNvSpPr txBox="1">
              <a:spLocks noChangeArrowheads="1"/>
            </p:cNvSpPr>
            <p:nvPr/>
          </p:nvSpPr>
          <p:spPr bwMode="auto">
            <a:xfrm>
              <a:off x="4121" y="2147"/>
              <a:ext cx="106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</p:grpSp>
      <p:sp>
        <p:nvSpPr>
          <p:cNvPr id="37899" name="Text Box 28"/>
          <p:cNvSpPr txBox="1">
            <a:spLocks noChangeArrowheads="1"/>
          </p:cNvSpPr>
          <p:nvPr/>
        </p:nvSpPr>
        <p:spPr bwMode="auto">
          <a:xfrm>
            <a:off x="1196975" y="5137253"/>
            <a:ext cx="67560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Core’s shared L2 cache vs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Pentium 4’s private L2 caches</a:t>
            </a:r>
          </a:p>
        </p:txBody>
      </p:sp>
      <p:sp>
        <p:nvSpPr>
          <p:cNvPr id="37900" name="Text Box 29"/>
          <p:cNvSpPr txBox="1">
            <a:spLocks noChangeArrowheads="1"/>
          </p:cNvSpPr>
          <p:nvPr/>
        </p:nvSpPr>
        <p:spPr bwMode="auto">
          <a:xfrm>
            <a:off x="1876425" y="1763815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37901" name="Text Box 30"/>
          <p:cNvSpPr txBox="1">
            <a:spLocks noChangeArrowheads="1"/>
          </p:cNvSpPr>
          <p:nvPr/>
        </p:nvSpPr>
        <p:spPr bwMode="auto">
          <a:xfrm>
            <a:off x="6340475" y="1770165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</a:p>
        </p:txBody>
      </p:sp>
      <p:sp>
        <p:nvSpPr>
          <p:cNvPr id="85006" name="Text Box 5"/>
          <p:cNvSpPr txBox="1">
            <a:spLocks noChangeArrowheads="1"/>
          </p:cNvSpPr>
          <p:nvPr/>
        </p:nvSpPr>
        <p:spPr bwMode="auto">
          <a:xfrm>
            <a:off x="73729" y="884387"/>
            <a:ext cx="884203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the Core 2 Intel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makes use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shared L2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cache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instead of private L2 caches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and designates 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as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smart L2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cache, as shown below.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  <p:bldP spid="37896" grpId="0" animBg="1"/>
      <p:bldP spid="37899" grpId="0"/>
      <p:bldP spid="37900" grpId="0"/>
      <p:bldP spid="3790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70758" y="494150"/>
            <a:ext cx="469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Benefits of shared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caches vs. private caches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42888" y="908720"/>
            <a:ext cx="47529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Dynamic cache allocation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the individual cores</a:t>
            </a:r>
          </a:p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Da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(no replicated data) 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196850" y="1627858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+ 2x bandwidth to L1 caches.</a:t>
            </a: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067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3"/>
          <p:cNvSpPr>
            <a:spLocks noChangeArrowheads="1"/>
          </p:cNvSpPr>
          <p:nvPr/>
        </p:nvSpPr>
        <p:spPr bwMode="auto">
          <a:xfrm>
            <a:off x="573088" y="3650333"/>
            <a:ext cx="8064500" cy="1296987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987" name="Rectangle 30"/>
          <p:cNvSpPr>
            <a:spLocks noChangeArrowheads="1"/>
          </p:cNvSpPr>
          <p:nvPr/>
        </p:nvSpPr>
        <p:spPr bwMode="auto">
          <a:xfrm>
            <a:off x="573088" y="1778670"/>
            <a:ext cx="8064500" cy="1223963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5656" y="494150"/>
            <a:ext cx="302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Drawbacks of shared caches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862013" y="908720"/>
            <a:ext cx="4592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caches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combine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memory access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patterns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963613" y="1418308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592263" y="1269083"/>
            <a:ext cx="596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Reduce the efficiency of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vs private caches.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96913" y="1834233"/>
            <a:ext cx="44823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Choice between shared and private caches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273175" y="2193008"/>
            <a:ext cx="285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 decision depending on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293813" y="2574143"/>
            <a:ext cx="716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whether benefits or drawbacks dominate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far as performance is concerned. </a:t>
            </a:r>
          </a:p>
        </p:txBody>
      </p:sp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700088" y="3705895"/>
            <a:ext cx="700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933450" y="4082133"/>
            <a:ext cx="314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prefers a shared L2 cache</a:t>
            </a:r>
          </a:p>
        </p:txBody>
      </p:sp>
      <p:sp>
        <p:nvSpPr>
          <p:cNvPr id="41998" name="Text Box 26"/>
          <p:cNvSpPr txBox="1">
            <a:spLocks noChangeArrowheads="1"/>
          </p:cNvSpPr>
          <p:nvPr/>
        </p:nvSpPr>
        <p:spPr bwMode="auto">
          <a:xfrm>
            <a:off x="5181600" y="4082133"/>
            <a:ext cx="328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prefers private L2 caches</a:t>
            </a:r>
          </a:p>
        </p:txBody>
      </p:sp>
      <p:sp>
        <p:nvSpPr>
          <p:cNvPr id="41999" name="Text Box 27"/>
          <p:cNvSpPr txBox="1">
            <a:spLocks noChangeArrowheads="1"/>
          </p:cNvSpPr>
          <p:nvPr/>
        </p:nvSpPr>
        <p:spPr bwMode="auto">
          <a:xfrm>
            <a:off x="952500" y="4515520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prefers shared L2 cache</a:t>
            </a:r>
          </a:p>
        </p:txBody>
      </p:sp>
      <p:sp>
        <p:nvSpPr>
          <p:cNvPr id="42000" name="Text Box 29"/>
          <p:cNvSpPr txBox="1">
            <a:spLocks noChangeArrowheads="1"/>
          </p:cNvSpPr>
          <p:nvPr/>
        </p:nvSpPr>
        <p:spPr bwMode="auto">
          <a:xfrm>
            <a:off x="5200650" y="4515520"/>
            <a:ext cx="3271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 prefers private L2 caches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>
            <a:off x="4337050" y="4226595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4337050" y="4677445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8455" y="5319480"/>
            <a:ext cx="799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trend is </a:t>
            </a:r>
            <a:r>
              <a:rPr lang="en-US" sz="1400" dirty="0" smtClean="0">
                <a:latin typeface="+mj-lt"/>
              </a:rPr>
              <a:t>due to the fact that efficient data prefetching became more important than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dynamic cache allocation or data sharing.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96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93" grpId="0"/>
      <p:bldP spid="41994" grpId="0"/>
      <p:bldP spid="41995" grpId="0"/>
      <p:bldP spid="41996" grpId="0"/>
      <p:bldP spid="41997" grpId="0"/>
      <p:bldP spid="41998" grpId="0"/>
      <p:bldP spid="41999" grpId="0"/>
      <p:bldP spid="42000" grpId="0"/>
      <p:bldP spid="42001" grpId="0" animBg="1"/>
      <p:bldP spid="42002" grpId="0" animBg="1"/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ChangeArrowheads="1"/>
          </p:cNvSpPr>
          <p:nvPr/>
        </p:nvSpPr>
        <p:spPr bwMode="auto">
          <a:xfrm>
            <a:off x="438150" y="1088740"/>
            <a:ext cx="8569325" cy="1790700"/>
          </a:xfrm>
          <a:prstGeom prst="rect">
            <a:avLst/>
          </a:prstGeom>
          <a:solidFill>
            <a:srgbClr val="808080">
              <a:alpha val="1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(4)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979488" y="2290478"/>
            <a:ext cx="789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hardware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appeared subsequently in the Pentium 4 family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associated with the L2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cache (one instruction and one data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(11/2000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762000" y="3023955"/>
            <a:ext cx="4819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operation of the L2 hardware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1093788" y="3341455"/>
            <a:ext cx="80454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monitors data access patterns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automatically into the L2 cache,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attempts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stay 256 bytes ahead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current data access location,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remembers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history of cache misses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detect concurrent,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independent data streams that it tries to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ahead of its use.</a:t>
            </a:r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27075" y="1088740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75588" y="494150"/>
            <a:ext cx="47820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hu-HU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-1 </a:t>
            </a:r>
            <a:r>
              <a:rPr lang="en-US" altLang="hu-HU" sz="1400" dirty="0" smtClean="0">
                <a:latin typeface="Verdana" pitchFamily="34" charset="0"/>
                <a:cs typeface="Arial" charset="0"/>
              </a:rPr>
              <a:t>[9]</a:t>
            </a:r>
            <a:endParaRPr lang="en-US" altLang="hu-HU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88074" name="Text Box 8"/>
          <p:cNvSpPr txBox="1">
            <a:spLocks noChangeArrowheads="1"/>
          </p:cNvSpPr>
          <p:nvPr/>
        </p:nvSpPr>
        <p:spPr bwMode="auto">
          <a:xfrm>
            <a:off x="993775" y="1445928"/>
            <a:ext cx="8036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on-die L2 cache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debuted only about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years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earlier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(8/1998),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second core of the Pentium II based Celeron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(called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Mendocino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built 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 technology, 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size of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128 KB)</a:t>
            </a:r>
            <a:r>
              <a:rPr lang="en-US" altLang="en-US" sz="1400" baseline="300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1,2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05" y="4779150"/>
            <a:ext cx="936012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+mj-lt"/>
              </a:rPr>
              <a:t>1 </a:t>
            </a:r>
            <a:r>
              <a:rPr lang="en-US" sz="1400" dirty="0" smtClean="0">
                <a:latin typeface="+mj-lt"/>
              </a:rPr>
              <a:t>The first Celeron model debuted in 4/1998, it was the low cost alternative to Pentium II,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and was designated as </a:t>
            </a:r>
            <a:r>
              <a:rPr lang="en-US" sz="1400" dirty="0" err="1" smtClean="0">
                <a:latin typeface="+mj-lt"/>
              </a:rPr>
              <a:t>Cavington</a:t>
            </a:r>
            <a:r>
              <a:rPr lang="en-US" sz="1400" dirty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It was manufactured on 250 nm, run at 266 MHz, did not include an L2 cache and had 7.5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 smtClean="0">
                <a:latin typeface="+mj-lt"/>
              </a:rPr>
              <a:t>  The second core of the Celeron line was launched in 8/1998 already with an L2 cache, run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at 266 and 300 MHz and incorporated 19,2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  <a:endParaRPr lang="en-US" sz="1400" baseline="30000" dirty="0">
              <a:latin typeface="+mj-lt"/>
            </a:endParaRPr>
          </a:p>
          <a:p>
            <a:r>
              <a:rPr lang="en-US" sz="1400" baseline="30000" dirty="0" smtClean="0">
                <a:latin typeface="+mj-lt"/>
              </a:rPr>
              <a:t>2</a:t>
            </a:r>
            <a:r>
              <a:rPr lang="en-US" sz="1400" dirty="0" smtClean="0">
                <a:latin typeface="+mj-lt"/>
              </a:rPr>
              <a:t>Note: The debut of L2 was corrected in 29/10/2014.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1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8"/>
          <p:cNvSpPr txBox="1">
            <a:spLocks noChangeArrowheads="1"/>
          </p:cNvSpPr>
          <p:nvPr/>
        </p:nvSpPr>
        <p:spPr bwMode="auto">
          <a:xfrm>
            <a:off x="73054" y="863715"/>
            <a:ext cx="3829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8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two-core processor</a:t>
            </a:r>
          </a:p>
        </p:txBody>
      </p:sp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335439" y="1212835"/>
            <a:ext cx="480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data and 1 L1 instruction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per 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able to handle multiple simultaneous patterns.</a:t>
            </a:r>
          </a:p>
        </p:txBody>
      </p:sp>
      <p:sp>
        <p:nvSpPr>
          <p:cNvPr id="89092" name="Text Box 10"/>
          <p:cNvSpPr txBox="1">
            <a:spLocks noChangeArrowheads="1"/>
          </p:cNvSpPr>
          <p:nvPr/>
        </p:nvSpPr>
        <p:spPr bwMode="auto">
          <a:xfrm>
            <a:off x="330948" y="1722422"/>
            <a:ext cx="422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in the L2 cache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tracking multiple access patterns per core.</a:t>
            </a:r>
          </a:p>
        </p:txBody>
      </p:sp>
      <p:sp>
        <p:nvSpPr>
          <p:cNvPr id="89093" name="Text Box 12"/>
          <p:cNvSpPr txBox="1">
            <a:spLocks noChangeArrowheads="1"/>
          </p:cNvSpPr>
          <p:nvPr/>
        </p:nvSpPr>
        <p:spPr bwMode="auto">
          <a:xfrm>
            <a:off x="73865" y="500063"/>
            <a:ext cx="4790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-2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[11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4128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0"/>
          <a:stretch>
            <a:fillRect/>
          </a:stretch>
        </p:blipFill>
        <p:spPr bwMode="auto">
          <a:xfrm>
            <a:off x="441325" y="1145970"/>
            <a:ext cx="8208963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923925" y="6489895"/>
            <a:ext cx="727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within the Core 2 microarchitecture [11]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75656" y="501055"/>
            <a:ext cx="56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Core 2 microarchitecture</a:t>
            </a: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2088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4 Innovations in power management (1)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79035" y="494150"/>
            <a:ext cx="4301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in power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management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05219" y="863715"/>
            <a:ext cx="5634876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Shutting off not needed functional units of the processor</a:t>
            </a:r>
            <a:endParaRPr lang="en-US" altLang="en-US" sz="1400" dirty="0">
              <a:latin typeface="+mj-lt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latin typeface="+mj-lt"/>
              </a:rPr>
              <a:t>Platform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0856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9" name="Group 7"/>
          <p:cNvGrpSpPr>
            <a:grpSpLocks/>
          </p:cNvGrpSpPr>
          <p:nvPr/>
        </p:nvGrpSpPr>
        <p:grpSpPr bwMode="auto">
          <a:xfrm>
            <a:off x="898525" y="1267443"/>
            <a:ext cx="7345363" cy="4652962"/>
            <a:chOff x="173" y="722"/>
            <a:chExt cx="5111" cy="3280"/>
          </a:xfrm>
        </p:grpSpPr>
        <p:pic>
          <p:nvPicPr>
            <p:cNvPr id="1013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9"/>
            <a:stretch>
              <a:fillRect/>
            </a:stretch>
          </p:blipFill>
          <p:spPr bwMode="auto">
            <a:xfrm>
              <a:off x="173" y="722"/>
              <a:ext cx="511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4" name="Text Box 5"/>
            <p:cNvSpPr txBox="1">
              <a:spLocks noChangeArrowheads="1"/>
            </p:cNvSpPr>
            <p:nvPr/>
          </p:nvSpPr>
          <p:spPr bwMode="auto">
            <a:xfrm>
              <a:off x="282" y="2910"/>
              <a:ext cx="170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Green units not needed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for the given operation,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they can be shut off.</a:t>
              </a:r>
            </a:p>
          </p:txBody>
        </p:sp>
      </p:grpSp>
      <p:sp>
        <p:nvSpPr>
          <p:cNvPr id="101380" name="Text Box 8"/>
          <p:cNvSpPr txBox="1">
            <a:spLocks noChangeArrowheads="1"/>
          </p:cNvSpPr>
          <p:nvPr/>
        </p:nvSpPr>
        <p:spPr bwMode="auto">
          <a:xfrm>
            <a:off x="73933" y="501055"/>
            <a:ext cx="80057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Shutting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off not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needed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functional units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by clock gating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13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4 Innovations in power management </a:t>
            </a:r>
            <a:r>
              <a:rPr lang="en-US" altLang="en-US" sz="1600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35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b="-352"/>
          <a:stretch>
            <a:fillRect/>
          </a:stretch>
        </p:blipFill>
        <p:spPr bwMode="auto">
          <a:xfrm>
            <a:off x="895350" y="1280913"/>
            <a:ext cx="733583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75656" y="494150"/>
            <a:ext cx="371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Platform Thermal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[11], [20]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839788" y="3028750"/>
            <a:ext cx="1635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</a:t>
            </a: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Thermal Sensors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(DTS) on the dies,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instead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analog diodes,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providing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 data,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scanned by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dedicated logic.</a:t>
            </a:r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4 Innovations in power management </a:t>
            </a:r>
            <a:r>
              <a:rPr lang="en-US" altLang="en-US" sz="1600" dirty="0" smtClean="0"/>
              <a:t>(3)</a:t>
            </a:r>
          </a:p>
        </p:txBody>
      </p:sp>
      <p:sp>
        <p:nvSpPr>
          <p:cNvPr id="102407" name="Téglalap 1"/>
          <p:cNvSpPr>
            <a:spLocks noChangeArrowheads="1"/>
          </p:cNvSpPr>
          <p:nvPr/>
        </p:nvSpPr>
        <p:spPr bwMode="auto">
          <a:xfrm>
            <a:off x="3716338" y="4763888"/>
            <a:ext cx="585787" cy="31115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408" name="Text Box 6"/>
          <p:cNvSpPr txBox="1">
            <a:spLocks noChangeArrowheads="1"/>
          </p:cNvSpPr>
          <p:nvPr/>
        </p:nvSpPr>
        <p:spPr bwMode="auto">
          <a:xfrm>
            <a:off x="2365375" y="4849613"/>
            <a:ext cx="35020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(Platform Environment Control Interface)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single wire proprietary interface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transfer rates of 2 kbit/s-2 Mbit/s)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DTSs report the difference between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current temperature and the throttle point,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at which the processor reduces speed.</a:t>
            </a:r>
          </a:p>
        </p:txBody>
      </p:sp>
      <p:sp>
        <p:nvSpPr>
          <p:cNvPr id="102409" name="Szövegdoboz 2"/>
          <p:cNvSpPr txBox="1">
            <a:spLocks noChangeArrowheads="1"/>
          </p:cNvSpPr>
          <p:nvPr/>
        </p:nvSpPr>
        <p:spPr bwMode="auto">
          <a:xfrm>
            <a:off x="3897313" y="4573388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PECI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897313" y="4517580"/>
            <a:ext cx="604837" cy="3914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4" name="Text Box 56"/>
          <p:cNvSpPr txBox="1">
            <a:spLocks noChangeArrowheads="1"/>
          </p:cNvSpPr>
          <p:nvPr/>
        </p:nvSpPr>
        <p:spPr bwMode="auto">
          <a:xfrm>
            <a:off x="96278" y="506647"/>
            <a:ext cx="87751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Introducing a two-phase development model (Tick-Tock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model)for the Core 2 family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25" y="908720"/>
            <a:ext cx="6445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two-phase model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reduces the complexity of the development</a:t>
            </a:r>
            <a:r>
              <a:rPr lang="en-US" sz="1400" dirty="0" smtClean="0">
                <a:latin typeface="+mj-lt"/>
              </a:rPr>
              <a:t>, 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853" y="1228472"/>
            <a:ext cx="6696641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Tick phase </a:t>
            </a:r>
            <a:r>
              <a:rPr lang="en-US" sz="1400" dirty="0" smtClean="0">
                <a:latin typeface="+mj-lt"/>
              </a:rPr>
              <a:t>focuses on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reduction of the feature size </a:t>
            </a:r>
            <a:r>
              <a:rPr lang="en-US" sz="1400" dirty="0" smtClean="0">
                <a:latin typeface="+mj-lt"/>
              </a:rPr>
              <a:t>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Tock phase </a:t>
            </a:r>
            <a:r>
              <a:rPr lang="en-US" sz="1400" dirty="0" smtClean="0">
                <a:latin typeface="+mj-lt"/>
              </a:rPr>
              <a:t>focuses 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enhancing the microarchitecture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976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aSC7621 Block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3475"/>
            <a:ext cx="733583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74137" y="494150"/>
            <a:ext cx="678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Possible solution for the Platform Thermal Control Manager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3428" name="Rectangle 13"/>
          <p:cNvSpPr>
            <a:spLocks noChangeArrowheads="1"/>
          </p:cNvSpPr>
          <p:nvPr/>
        </p:nvSpPr>
        <p:spPr bwMode="auto">
          <a:xfrm>
            <a:off x="425450" y="6308725"/>
            <a:ext cx="8286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2.2.4.1</a:t>
            </a:r>
            <a:r>
              <a:rPr lang="en-US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aSC7621 hardware monitor with fan control and PECI from </a:t>
            </a:r>
            <a:r>
              <a:rPr lang="en-US" altLang="en-US" sz="14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Andigilog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03429" name="Oval 1"/>
          <p:cNvSpPr>
            <a:spLocks noChangeArrowheads="1"/>
          </p:cNvSpPr>
          <p:nvPr/>
        </p:nvSpPr>
        <p:spPr bwMode="auto">
          <a:xfrm>
            <a:off x="7373938" y="4981575"/>
            <a:ext cx="900112" cy="1082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4 Innovations in power management </a:t>
            </a:r>
            <a:r>
              <a:rPr lang="en-US" altLang="en-US" sz="1600" dirty="0" smtClean="0"/>
              <a:t>(4)</a:t>
            </a:r>
          </a:p>
        </p:txBody>
      </p:sp>
      <p:sp>
        <p:nvSpPr>
          <p:cNvPr id="103431" name="Szövegdoboz 1"/>
          <p:cNvSpPr txBox="1">
            <a:spLocks noChangeArrowheads="1"/>
          </p:cNvSpPr>
          <p:nvPr/>
        </p:nvSpPr>
        <p:spPr bwMode="auto">
          <a:xfrm>
            <a:off x="2322513" y="5994400"/>
            <a:ext cx="1157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Sensor)</a:t>
            </a:r>
          </a:p>
        </p:txBody>
      </p:sp>
      <p:sp>
        <p:nvSpPr>
          <p:cNvPr id="103432" name="Szövegdoboz 7"/>
          <p:cNvSpPr txBox="1">
            <a:spLocks noChangeArrowheads="1"/>
          </p:cNvSpPr>
          <p:nvPr/>
        </p:nvSpPr>
        <p:spPr bwMode="auto">
          <a:xfrm>
            <a:off x="5697538" y="5792788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CPU/Graphics)</a:t>
            </a:r>
          </a:p>
        </p:txBody>
      </p:sp>
      <p:sp>
        <p:nvSpPr>
          <p:cNvPr id="103433" name="Szövegdoboz 2"/>
          <p:cNvSpPr txBox="1">
            <a:spLocks noChangeArrowheads="1"/>
          </p:cNvSpPr>
          <p:nvPr/>
        </p:nvSpPr>
        <p:spPr bwMode="auto">
          <a:xfrm>
            <a:off x="2501900" y="1276350"/>
            <a:ext cx="384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(ASIC (Application Specific IC/Microcontroller)</a:t>
            </a:r>
          </a:p>
        </p:txBody>
      </p:sp>
    </p:spTree>
    <p:extLst>
      <p:ext uri="{BB962C8B-B14F-4D97-AF65-F5344CB8AC3E}">
        <p14:creationId xmlns:p14="http://schemas.microsoft.com/office/powerpoint/2010/main" val="50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11560" y="1358850"/>
            <a:ext cx="793115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.3 Performance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leadership change between Intel and AMD achieved by the 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35994" y="2699937"/>
            <a:ext cx="8529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AMD’s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became the performance leader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of all on the DP and 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  server market,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 the 64-bit direct connect architecture has clear benefits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vs Intel’s 32-bit Pentium 4 based processors using shared FSBs to connect 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to north bridges.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186600" y="1734737"/>
            <a:ext cx="72342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integrated memory controllers and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high speed point-to-point serial buses (the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HyperTransport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bus)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used to connect processors to processors and processors to south bridges.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69238" y="494150"/>
            <a:ext cx="84337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leadership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change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between Intel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AMD achieved by the Core 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32615" y="910825"/>
            <a:ext cx="6332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 2003 AMD introduced their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implementing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44550" y="1188637"/>
            <a:ext cx="5224507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64-bit x86 ISA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direct connect architecture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concept, that includes</a:t>
            </a:r>
          </a:p>
        </p:txBody>
      </p:sp>
      <p:sp>
        <p:nvSpPr>
          <p:cNvPr id="798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</a:t>
            </a:r>
            <a:r>
              <a:rPr lang="en-US" altLang="en-US" sz="1600" dirty="0" smtClean="0"/>
              <a:t>AMD (1)</a:t>
            </a:r>
          </a:p>
        </p:txBody>
      </p:sp>
    </p:spTree>
    <p:extLst>
      <p:ext uri="{BB962C8B-B14F-4D97-AF65-F5344CB8AC3E}">
        <p14:creationId xmlns:p14="http://schemas.microsoft.com/office/powerpoint/2010/main" val="32880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4" grpId="0"/>
      <p:bldP spid="32775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88900" y="6158200"/>
            <a:ext cx="896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DP web server performance comparison: AMD Opteron 248 vs. Intel Xeon 2.8 [6]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74001" y="494150"/>
            <a:ext cx="605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1: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6572250" y="1298863"/>
            <a:ext cx="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76638"/>
            <a:ext cx="626427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AMD </a:t>
            </a:r>
            <a:r>
              <a:rPr lang="en-US" altLang="en-US" sz="1600" dirty="0" smtClean="0"/>
              <a:t>(2)</a:t>
            </a:r>
          </a:p>
        </p:txBody>
      </p:sp>
      <p:sp>
        <p:nvSpPr>
          <p:cNvPr id="80903" name="Rounded Rectangle 2"/>
          <p:cNvSpPr>
            <a:spLocks noChangeArrowheads="1"/>
          </p:cNvSpPr>
          <p:nvPr/>
        </p:nvSpPr>
        <p:spPr bwMode="auto">
          <a:xfrm>
            <a:off x="1403350" y="2089438"/>
            <a:ext cx="3889375" cy="11239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0904" name="Rounded Rectangle 3"/>
          <p:cNvSpPr>
            <a:spLocks noChangeArrowheads="1"/>
          </p:cNvSpPr>
          <p:nvPr/>
        </p:nvSpPr>
        <p:spPr bwMode="auto">
          <a:xfrm>
            <a:off x="1403350" y="3303875"/>
            <a:ext cx="6094413" cy="22494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386535" y="1133745"/>
            <a:ext cx="862387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extensive benchmark tests under Linux Enterprise Server 8 (32 bit as well as 64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bit),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AMD Opteron made a good impression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Especially in the server disciplines,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benchmarks (MySQL, Whetstone, ARC 2D, NPB, etc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.)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show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quite clearly that the </a:t>
            </a: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Dual Opteron puts the Dual Xeon in its place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74743" y="494150"/>
            <a:ext cx="781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2: Summary assessment of extensive benchmark tests contrasting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dual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Opterons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vs dual Xeons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 [7]</a:t>
            </a: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AMD </a:t>
            </a:r>
            <a:r>
              <a:rPr lang="en-US" altLang="en-US" sz="1600" dirty="0" smtClean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2653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319088" y="1350964"/>
            <a:ext cx="8785225" cy="167299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7" name="Text Box 10"/>
          <p:cNvSpPr txBox="1">
            <a:spLocks noChangeArrowheads="1"/>
          </p:cNvSpPr>
          <p:nvPr/>
        </p:nvSpPr>
        <p:spPr bwMode="auto">
          <a:xfrm>
            <a:off x="1030288" y="2143125"/>
            <a:ext cx="8221662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 128-bit FP units and three 128-bit SSE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</a:t>
            </a: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319088" y="3113965"/>
            <a:ext cx="8785225" cy="122396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57188" y="684213"/>
            <a:ext cx="7783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situation has completely changed in 2006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when Intel introduced their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microarchitecture,  </a:t>
            </a:r>
          </a:p>
        </p:txBody>
      </p:sp>
      <p:sp>
        <p:nvSpPr>
          <p:cNvPr id="35847" name="Line 4"/>
          <p:cNvSpPr>
            <a:spLocks noChangeShapeType="1"/>
          </p:cNvSpPr>
          <p:nvPr/>
        </p:nvSpPr>
        <p:spPr bwMode="auto">
          <a:xfrm>
            <a:off x="895350" y="4041065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1471613" y="3890252"/>
            <a:ext cx="440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regained performance leadership vs AMD.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382588" y="3242552"/>
            <a:ext cx="809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and further enhancements of the Core microarchitecture,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 subsequently,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resulted in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record breaking performance figures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1019175" y="1782763"/>
            <a:ext cx="6036653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4-wide front-end and retire unit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 the 3-wide K8,</a:t>
            </a:r>
          </a:p>
        </p:txBody>
      </p:sp>
      <p:sp>
        <p:nvSpPr>
          <p:cNvPr id="82954" name="Text Box 9"/>
          <p:cNvSpPr txBox="1">
            <a:spLocks noChangeArrowheads="1"/>
          </p:cNvSpPr>
          <p:nvPr/>
        </p:nvSpPr>
        <p:spPr bwMode="auto">
          <a:xfrm>
            <a:off x="390525" y="1406525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 </a:t>
            </a:r>
          </a:p>
        </p:txBody>
      </p:sp>
      <p:sp>
        <p:nvSpPr>
          <p:cNvPr id="82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AMD </a:t>
            </a:r>
            <a:r>
              <a:rPr lang="en-US" altLang="en-US" sz="1600" dirty="0" smtClean="0"/>
              <a:t>(4)</a:t>
            </a:r>
          </a:p>
        </p:txBody>
      </p:sp>
      <p:sp>
        <p:nvSpPr>
          <p:cNvPr id="82956" name="Szövegdoboz 1"/>
          <p:cNvSpPr txBox="1">
            <a:spLocks noChangeArrowheads="1"/>
          </p:cNvSpPr>
          <p:nvPr/>
        </p:nvSpPr>
        <p:spPr bwMode="auto">
          <a:xfrm>
            <a:off x="1381125" y="2522538"/>
            <a:ext cx="7727885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64-bit FP/SSE units and a single 64-bit FP/SSE move unit available in the K8.</a:t>
            </a:r>
          </a:p>
        </p:txBody>
      </p:sp>
    </p:spTree>
    <p:extLst>
      <p:ext uri="{BB962C8B-B14F-4D97-AF65-F5344CB8AC3E}">
        <p14:creationId xmlns:p14="http://schemas.microsoft.com/office/powerpoint/2010/main" val="33414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7" grpId="0" animBg="1"/>
      <p:bldP spid="35848" grpId="0"/>
      <p:bldP spid="35849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291501"/>
              </p:ext>
            </p:extLst>
          </p:nvPr>
        </p:nvGraphicFramePr>
        <p:xfrm>
          <a:off x="563563" y="1313765"/>
          <a:ext cx="8027987" cy="1800225"/>
        </p:xfrm>
        <a:graphic>
          <a:graphicData uri="http://schemas.openxmlformats.org/drawingml/2006/table">
            <a:tbl>
              <a:tblPr/>
              <a:tblGrid>
                <a:gridCol w="1096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Webserver 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6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 Opteron 280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Opteron 280 vs.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Extrapolated Opteron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Xeon 5160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Jsp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144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154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7%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182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984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1042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6%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1178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1828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002" name="Text Box 35"/>
          <p:cNvSpPr txBox="1">
            <a:spLocks noChangeArrowheads="1"/>
          </p:cNvSpPr>
          <p:nvPr/>
        </p:nvSpPr>
        <p:spPr bwMode="auto">
          <a:xfrm>
            <a:off x="503238" y="3306078"/>
            <a:ext cx="29575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Jsp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 Java Server Page performance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AMP: Apache/MySQL/PHP</a:t>
            </a:r>
          </a:p>
        </p:txBody>
      </p:sp>
      <p:sp>
        <p:nvSpPr>
          <p:cNvPr id="84003" name="Text Box 36"/>
          <p:cNvSpPr txBox="1">
            <a:spLocks noChangeArrowheads="1"/>
          </p:cNvSpPr>
          <p:nvPr/>
        </p:nvSpPr>
        <p:spPr bwMode="auto">
          <a:xfrm>
            <a:off x="74177" y="494150"/>
            <a:ext cx="586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(2006)</a:t>
            </a: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1897063" y="3941078"/>
            <a:ext cx="534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 Opteron 275/280 vs. Intel Xeon 5160 [8]</a:t>
            </a: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3394075" y="2220228"/>
            <a:ext cx="647700" cy="10080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7656513" y="2250390"/>
            <a:ext cx="647700" cy="10080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7" name="Text Box 40"/>
          <p:cNvSpPr txBox="1">
            <a:spLocks noChangeArrowheads="1"/>
          </p:cNvSpPr>
          <p:nvPr/>
        </p:nvSpPr>
        <p:spPr bwMode="auto">
          <a:xfrm>
            <a:off x="601663" y="455385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84008" name="Text Box 41"/>
          <p:cNvSpPr txBox="1">
            <a:spLocks noChangeArrowheads="1"/>
          </p:cNvSpPr>
          <p:nvPr/>
        </p:nvSpPr>
        <p:spPr bwMode="auto">
          <a:xfrm>
            <a:off x="712788" y="4847540"/>
            <a:ext cx="8027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Both web-server benchmark results were published from the same source (AnandTech)</a:t>
            </a:r>
          </a:p>
        </p:txBody>
      </p:sp>
      <p:sp>
        <p:nvSpPr>
          <p:cNvPr id="84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AMD </a:t>
            </a:r>
            <a:r>
              <a:rPr lang="en-US" altLang="en-US" sz="1600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32388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8379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Die plot of the Core 2</a:t>
            </a:r>
          </a:p>
        </p:txBody>
      </p:sp>
    </p:spTree>
    <p:extLst>
      <p:ext uri="{BB962C8B-B14F-4D97-AF65-F5344CB8AC3E}">
        <p14:creationId xmlns:p14="http://schemas.microsoft.com/office/powerpoint/2010/main" val="26718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2.4 Die plot of the Core 2</a:t>
            </a:r>
            <a:r>
              <a:rPr lang="hu-HU" altLang="en-US" sz="1600" dirty="0" smtClean="0"/>
              <a:t> (1)</a:t>
            </a:r>
            <a:endParaRPr lang="en-US" altLang="en-US" sz="160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6821488" y="2961275"/>
            <a:ext cx="968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143 mm</a:t>
            </a:r>
            <a:r>
              <a:rPr lang="en-US" sz="1200" b="1" baseline="30000" dirty="0">
                <a:solidFill>
                  <a:srgbClr val="000000"/>
                </a:solidFill>
                <a:latin typeface="Verdana"/>
                <a:cs typeface="Arial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291 </a:t>
            </a:r>
            <a:r>
              <a:rPr lang="en-US" sz="1200" b="1" dirty="0" err="1">
                <a:solidFill>
                  <a:srgbClr val="000000"/>
                </a:solidFill>
                <a:latin typeface="Verdana"/>
                <a:cs typeface="Arial" pitchFamily="34" charset="0"/>
              </a:rPr>
              <a:t>mtrs</a:t>
            </a:r>
            <a:endParaRPr lang="en-US" sz="1200" b="1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281700"/>
            <a:ext cx="39592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3888" y="494150"/>
            <a:ext cx="340189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2.4 Die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Arial" pitchFamily="34" charset="0"/>
              </a:rPr>
              <a:t>plot of the Core 2 </a:t>
            </a:r>
            <a:r>
              <a:rPr lang="en-US" sz="1400" dirty="0" smtClean="0">
                <a:latin typeface="Verdana"/>
                <a:cs typeface="Arial" pitchFamily="34" charset="0"/>
              </a:rPr>
              <a:t>[163]</a:t>
            </a:r>
            <a:endParaRPr lang="en-US" sz="1400" dirty="0"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4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.5 Overview of Core 2 based processor lines</a:t>
            </a:r>
          </a:p>
        </p:txBody>
      </p:sp>
    </p:spTree>
    <p:extLst>
      <p:ext uri="{BB962C8B-B14F-4D97-AF65-F5344CB8AC3E}">
        <p14:creationId xmlns:p14="http://schemas.microsoft.com/office/powerpoint/2010/main" val="21648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80869" y="1097523"/>
            <a:ext cx="8928515" cy="2331720"/>
            <a:chOff x="80869" y="1279214"/>
            <a:chExt cx="8928515" cy="2331720"/>
          </a:xfrm>
        </p:grpSpPr>
        <p:sp>
          <p:nvSpPr>
            <p:cNvPr id="2" name="Téglalap 3"/>
            <p:cNvSpPr/>
            <p:nvPr/>
          </p:nvSpPr>
          <p:spPr bwMode="auto">
            <a:xfrm>
              <a:off x="80869" y="1279214"/>
              <a:ext cx="8928515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" name="Téglalap 4"/>
            <p:cNvSpPr/>
            <p:nvPr/>
          </p:nvSpPr>
          <p:spPr bwMode="auto">
            <a:xfrm>
              <a:off x="193448" y="180946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" name="Téglalap 5"/>
            <p:cNvSpPr/>
            <p:nvPr/>
          </p:nvSpPr>
          <p:spPr bwMode="auto">
            <a:xfrm>
              <a:off x="1284082" y="1810461"/>
              <a:ext cx="1080975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" name="Téglalap 11"/>
            <p:cNvSpPr/>
            <p:nvPr/>
          </p:nvSpPr>
          <p:spPr bwMode="auto">
            <a:xfrm>
              <a:off x="2344960" y="180946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ts val="400"/>
                </a:spcBef>
                <a:spcAft>
                  <a:spcPts val="60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" name="Téglalap 12"/>
            <p:cNvSpPr/>
            <p:nvPr/>
          </p:nvSpPr>
          <p:spPr bwMode="auto">
            <a:xfrm>
              <a:off x="3438398" y="1811125"/>
              <a:ext cx="1080975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" name="Téglalap 13"/>
            <p:cNvSpPr/>
            <p:nvPr/>
          </p:nvSpPr>
          <p:spPr bwMode="auto">
            <a:xfrm>
              <a:off x="4517538" y="180946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8" name="Téglalap 14"/>
            <p:cNvSpPr/>
            <p:nvPr/>
          </p:nvSpPr>
          <p:spPr bwMode="auto">
            <a:xfrm>
              <a:off x="5616343" y="1807808"/>
              <a:ext cx="1080975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15"/>
            <p:cNvSpPr/>
            <p:nvPr/>
          </p:nvSpPr>
          <p:spPr bwMode="auto">
            <a:xfrm>
              <a:off x="6684228" y="180946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Szövegdoboz 16"/>
            <p:cNvSpPr txBox="1">
              <a:spLocks noChangeArrowheads="1"/>
            </p:cNvSpPr>
            <p:nvPr/>
          </p:nvSpPr>
          <p:spPr bwMode="auto">
            <a:xfrm>
              <a:off x="351089" y="3230804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1" name="Szövegdoboz 17"/>
            <p:cNvSpPr txBox="1">
              <a:spLocks noChangeArrowheads="1"/>
            </p:cNvSpPr>
            <p:nvPr/>
          </p:nvSpPr>
          <p:spPr bwMode="auto">
            <a:xfrm>
              <a:off x="1503523" y="3232670"/>
              <a:ext cx="56340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2" name="Szövegdoboz 18"/>
            <p:cNvSpPr txBox="1">
              <a:spLocks noChangeArrowheads="1"/>
            </p:cNvSpPr>
            <p:nvPr/>
          </p:nvSpPr>
          <p:spPr bwMode="auto">
            <a:xfrm>
              <a:off x="2592000" y="3231280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3" name="Szövegdoboz 19"/>
            <p:cNvSpPr txBox="1">
              <a:spLocks noChangeArrowheads="1"/>
            </p:cNvSpPr>
            <p:nvPr/>
          </p:nvSpPr>
          <p:spPr bwMode="auto">
            <a:xfrm>
              <a:off x="3685737" y="3233146"/>
              <a:ext cx="56340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4" name="Szövegdoboz 20"/>
            <p:cNvSpPr txBox="1">
              <a:spLocks noChangeArrowheads="1"/>
            </p:cNvSpPr>
            <p:nvPr/>
          </p:nvSpPr>
          <p:spPr bwMode="auto">
            <a:xfrm>
              <a:off x="4718080" y="3233146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5" name="Szövegdoboz 21"/>
            <p:cNvSpPr txBox="1">
              <a:spLocks noChangeArrowheads="1"/>
            </p:cNvSpPr>
            <p:nvPr/>
          </p:nvSpPr>
          <p:spPr bwMode="auto">
            <a:xfrm>
              <a:off x="5883021" y="3235012"/>
              <a:ext cx="56340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6" name="Szövegdoboz 22"/>
            <p:cNvSpPr txBox="1">
              <a:spLocks noChangeArrowheads="1"/>
            </p:cNvSpPr>
            <p:nvPr/>
          </p:nvSpPr>
          <p:spPr bwMode="auto">
            <a:xfrm>
              <a:off x="6887457" y="3233621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7" name="Szövegdoboz 25"/>
            <p:cNvSpPr txBox="1"/>
            <p:nvPr/>
          </p:nvSpPr>
          <p:spPr bwMode="auto">
            <a:xfrm>
              <a:off x="340626" y="1337098"/>
              <a:ext cx="76014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28600" indent="-228600" algn="ctr" fontAlgn="base">
                <a:spcBef>
                  <a:spcPct val="0"/>
                </a:spcBef>
                <a:spcAft>
                  <a:spcPct val="0"/>
                </a:spcAft>
                <a:buAutoNum type="arabicPeriod"/>
                <a:defRPr/>
              </a:pP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Szövegdoboz 26"/>
            <p:cNvSpPr txBox="1"/>
            <p:nvPr/>
          </p:nvSpPr>
          <p:spPr bwMode="auto">
            <a:xfrm>
              <a:off x="4691056" y="1340273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10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19" name="Szövegdoboz 27"/>
            <p:cNvSpPr txBox="1"/>
            <p:nvPr/>
          </p:nvSpPr>
          <p:spPr bwMode="auto">
            <a:xfrm>
              <a:off x="5853357" y="1341861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gen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Szövegdoboz 28"/>
            <p:cNvSpPr txBox="1"/>
            <p:nvPr/>
          </p:nvSpPr>
          <p:spPr bwMode="auto">
            <a:xfrm>
              <a:off x="6891080" y="1340273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gen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7960870" y="1356148"/>
              <a:ext cx="777778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</a:t>
              </a:r>
              <a:r>
                <a:rPr lang="en-US" sz="1200" b="1" dirty="0" smtClean="0">
                  <a:solidFill>
                    <a:srgbClr val="000000"/>
                  </a:solidFill>
                  <a:latin typeface="Verdana"/>
                  <a:cs typeface="Arial" charset="0"/>
                </a:rPr>
                <a:t>gen.</a:t>
              </a:r>
            </a:p>
          </p:txBody>
        </p:sp>
        <p:sp>
          <p:nvSpPr>
            <p:cNvPr id="22" name="Téglalap 14"/>
            <p:cNvSpPr/>
            <p:nvPr/>
          </p:nvSpPr>
          <p:spPr bwMode="auto">
            <a:xfrm>
              <a:off x="7770602" y="1815353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21"/>
            <p:cNvSpPr txBox="1">
              <a:spLocks noChangeArrowheads="1"/>
            </p:cNvSpPr>
            <p:nvPr/>
          </p:nvSpPr>
          <p:spPr bwMode="auto">
            <a:xfrm>
              <a:off x="8011826" y="3228354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52914" y="34985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46535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28664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631358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728694" y="34985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820468" y="34985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6897338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84033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437333" y="6357190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1552226" y="6352471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2656620" y="6357190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30059" y="503675"/>
            <a:ext cx="9264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1.1.2 Overview of the evolution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of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- The generations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98393" y="3964391"/>
            <a:ext cx="4619687" cy="2331720"/>
            <a:chOff x="98393" y="4146082"/>
            <a:chExt cx="4619687" cy="2331720"/>
          </a:xfrm>
        </p:grpSpPr>
        <p:sp>
          <p:nvSpPr>
            <p:cNvPr id="52" name="Téglalap 3"/>
            <p:cNvSpPr/>
            <p:nvPr/>
          </p:nvSpPr>
          <p:spPr bwMode="auto">
            <a:xfrm>
              <a:off x="98393" y="4146082"/>
              <a:ext cx="4619687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églalap 4"/>
            <p:cNvSpPr/>
            <p:nvPr/>
          </p:nvSpPr>
          <p:spPr bwMode="auto">
            <a:xfrm>
              <a:off x="195273" y="4736636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6" name="Szövegdoboz 16"/>
            <p:cNvSpPr txBox="1">
              <a:spLocks noChangeArrowheads="1"/>
            </p:cNvSpPr>
            <p:nvPr/>
          </p:nvSpPr>
          <p:spPr bwMode="auto">
            <a:xfrm>
              <a:off x="423093" y="6157973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" name="Szövegdoboz 17"/>
            <p:cNvSpPr txBox="1">
              <a:spLocks noChangeArrowheads="1"/>
            </p:cNvSpPr>
            <p:nvPr/>
          </p:nvSpPr>
          <p:spPr bwMode="auto">
            <a:xfrm>
              <a:off x="1547180" y="6159839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57569" y="4264267"/>
              <a:ext cx="75052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Szövegdoboz 17"/>
            <p:cNvSpPr txBox="1">
              <a:spLocks noChangeArrowheads="1"/>
            </p:cNvSpPr>
            <p:nvPr/>
          </p:nvSpPr>
          <p:spPr bwMode="auto">
            <a:xfrm>
              <a:off x="2658034" y="6164322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OC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" name="Szövegdoboz 25"/>
            <p:cNvSpPr txBox="1"/>
            <p:nvPr/>
          </p:nvSpPr>
          <p:spPr bwMode="auto">
            <a:xfrm>
              <a:off x="1475487" y="4262005"/>
              <a:ext cx="750526" cy="2693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Szövegdoboz 25"/>
            <p:cNvSpPr txBox="1"/>
            <p:nvPr/>
          </p:nvSpPr>
          <p:spPr bwMode="auto">
            <a:xfrm>
              <a:off x="2530202" y="4262005"/>
              <a:ext cx="79701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r>
                <a:rPr lang="en-US" sz="1100" b="1" baseline="300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67" name="Téglalap 4"/>
            <p:cNvSpPr/>
            <p:nvPr/>
          </p:nvSpPr>
          <p:spPr bwMode="auto">
            <a:xfrm>
              <a:off x="1299227" y="474223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8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8" name="Téglalap 4"/>
            <p:cNvSpPr/>
            <p:nvPr/>
          </p:nvSpPr>
          <p:spPr bwMode="auto">
            <a:xfrm>
              <a:off x="2418518" y="4742928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</a:p>
            <a:p>
              <a:pPr algn="ctr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Refresh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7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9" name="Téglalap 14"/>
            <p:cNvSpPr/>
            <p:nvPr/>
          </p:nvSpPr>
          <p:spPr bwMode="auto">
            <a:xfrm>
              <a:off x="3532221" y="4749246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Lake?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0" name="Szövegdoboz 21"/>
            <p:cNvSpPr txBox="1">
              <a:spLocks noChangeArrowheads="1"/>
            </p:cNvSpPr>
            <p:nvPr/>
          </p:nvSpPr>
          <p:spPr bwMode="auto">
            <a:xfrm>
              <a:off x="3766817" y="6172601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71" name="Szövegdoboz 25"/>
            <p:cNvSpPr txBox="1"/>
            <p:nvPr/>
          </p:nvSpPr>
          <p:spPr bwMode="auto">
            <a:xfrm>
              <a:off x="3691592" y="4261320"/>
              <a:ext cx="750526" cy="2693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5337085" y="5562016"/>
            <a:ext cx="3194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Remark</a:t>
            </a:r>
          </a:p>
          <a:p>
            <a:r>
              <a:rPr lang="en-US" sz="1200" dirty="0" smtClean="0">
                <a:latin typeface="+mj-lt"/>
              </a:rPr>
              <a:t>The Haifa (Israel) Development Center</a:t>
            </a:r>
          </a:p>
          <a:p>
            <a:r>
              <a:rPr lang="en-US" sz="1200" dirty="0" smtClean="0">
                <a:latin typeface="+mj-lt"/>
              </a:rPr>
              <a:t>was also responsible for the 8080 and</a:t>
            </a:r>
          </a:p>
          <a:p>
            <a:r>
              <a:rPr lang="en-US" sz="1200" dirty="0" smtClean="0">
                <a:latin typeface="+mj-lt"/>
              </a:rPr>
              <a:t>Pentium M (</a:t>
            </a:r>
            <a:r>
              <a:rPr lang="en-US" sz="1200" dirty="0" err="1" smtClean="0">
                <a:latin typeface="+mj-lt"/>
              </a:rPr>
              <a:t>Banias</a:t>
            </a:r>
            <a:r>
              <a:rPr lang="en-US" sz="1200" dirty="0" smtClean="0">
                <a:latin typeface="+mj-lt"/>
              </a:rPr>
              <a:t>, Dothan, Jonah </a:t>
            </a:r>
          </a:p>
          <a:p>
            <a:r>
              <a:rPr lang="en-US" sz="1200" dirty="0" smtClean="0">
                <a:latin typeface="+mj-lt"/>
              </a:rPr>
              <a:t>(Core Solo/Core Duo)) processors</a:t>
            </a:r>
            <a:endParaRPr lang="en-US" sz="1200" dirty="0"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12060" y="4261543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Lake G with AMD Vega 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932040" y="4058424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</p:spTree>
    <p:extLst>
      <p:ext uri="{BB962C8B-B14F-4D97-AF65-F5344CB8AC3E}">
        <p14:creationId xmlns:p14="http://schemas.microsoft.com/office/powerpoint/2010/main" val="315188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74" grpId="0"/>
      <p:bldP spid="55" grpId="0"/>
      <p:bldP spid="5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2.5 Overview of Core 2 based processor lines (1)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75765" y="494150"/>
            <a:ext cx="48558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Core 2 based processor lines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477800" y="3066532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831813" y="4349232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DP-Servers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831813" y="5214537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MP-Servers</a:t>
            </a:r>
          </a:p>
        </p:txBody>
      </p:sp>
      <p:sp>
        <p:nvSpPr>
          <p:cNvPr id="105479" name="Text Box 8"/>
          <p:cNvSpPr txBox="1">
            <a:spLocks noChangeArrowheads="1"/>
          </p:cNvSpPr>
          <p:nvPr/>
        </p:nvSpPr>
        <p:spPr bwMode="auto">
          <a:xfrm>
            <a:off x="1141375" y="4638157"/>
            <a:ext cx="451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51xx, 2C Woodcrest, 6/2006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53xx, 2x2, Clowertown, (2xWoodcrest) 11/2006</a:t>
            </a:r>
          </a:p>
        </p:txBody>
      </p:sp>
      <p:sp>
        <p:nvSpPr>
          <p:cNvPr id="105480" name="Text Box 9"/>
          <p:cNvSpPr txBox="1">
            <a:spLocks noChangeArrowheads="1"/>
          </p:cNvSpPr>
          <p:nvPr/>
        </p:nvSpPr>
        <p:spPr bwMode="auto">
          <a:xfrm>
            <a:off x="1141375" y="5519337"/>
            <a:ext cx="613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72xx, 2C, Tigerton DC, (2xMP-enhanced SC Woodcrest) 9/2007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73xx, 2x2C, Tigerton QC, (2xMP-enhanced DC Woodcrest) 9/2007</a:t>
            </a:r>
          </a:p>
        </p:txBody>
      </p:sp>
      <p:sp>
        <p:nvSpPr>
          <p:cNvPr id="105481" name="Text Box 13"/>
          <p:cNvSpPr txBox="1">
            <a:spLocks noChangeArrowheads="1"/>
          </p:cNvSpPr>
          <p:nvPr/>
        </p:nvSpPr>
        <p:spPr bwMode="auto">
          <a:xfrm>
            <a:off x="831813" y="3363395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UP-Servers</a:t>
            </a:r>
          </a:p>
        </p:txBody>
      </p:sp>
      <p:sp>
        <p:nvSpPr>
          <p:cNvPr id="105482" name="Text Box 14"/>
          <p:cNvSpPr txBox="1">
            <a:spLocks noChangeArrowheads="1"/>
          </p:cNvSpPr>
          <p:nvPr/>
        </p:nvSpPr>
        <p:spPr bwMode="auto">
          <a:xfrm>
            <a:off x="1141375" y="3652320"/>
            <a:ext cx="3992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Conroe, 9/2006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Allendale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32xx, 2x2C, Kentsfield (2xConroe) 1/2007</a:t>
            </a:r>
          </a:p>
        </p:txBody>
      </p:sp>
      <p:sp>
        <p:nvSpPr>
          <p:cNvPr id="105483" name="Text Box 15"/>
          <p:cNvSpPr txBox="1">
            <a:spLocks noChangeArrowheads="1"/>
          </p:cNvSpPr>
          <p:nvPr/>
        </p:nvSpPr>
        <p:spPr bwMode="auto">
          <a:xfrm>
            <a:off x="495263" y="908720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05484" name="Text Box 16"/>
          <p:cNvSpPr txBox="1">
            <a:spLocks noChangeArrowheads="1"/>
          </p:cNvSpPr>
          <p:nvPr/>
        </p:nvSpPr>
        <p:spPr bwMode="auto">
          <a:xfrm>
            <a:off x="1144550" y="1189707"/>
            <a:ext cx="314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T5xxx/T7xxx, 2C ,Merom 8/2006</a:t>
            </a:r>
          </a:p>
        </p:txBody>
      </p:sp>
      <p:sp>
        <p:nvSpPr>
          <p:cNvPr id="105485" name="Text Box 17"/>
          <p:cNvSpPr txBox="1">
            <a:spLocks noChangeArrowheads="1"/>
          </p:cNvSpPr>
          <p:nvPr/>
        </p:nvSpPr>
        <p:spPr bwMode="auto">
          <a:xfrm>
            <a:off x="841375" y="6589585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5486" name="Text Box 4"/>
          <p:cNvSpPr txBox="1">
            <a:spLocks noChangeArrowheads="1"/>
          </p:cNvSpPr>
          <p:nvPr/>
        </p:nvSpPr>
        <p:spPr bwMode="auto">
          <a:xfrm>
            <a:off x="492088" y="1526257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05487" name="Text Box 12"/>
          <p:cNvSpPr txBox="1">
            <a:spLocks noChangeArrowheads="1"/>
          </p:cNvSpPr>
          <p:nvPr/>
        </p:nvSpPr>
        <p:spPr bwMode="auto">
          <a:xfrm>
            <a:off x="1168363" y="1831057"/>
            <a:ext cx="57356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2C, Core 2 Duo,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X6800 Core 2 Extreme, 2C,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Core 2 Duo, 2C, (Allendale)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Q6xxx Core 2 Quad, 2x2C (Kentsfield) (2xConroe)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QX6xxx Core 2 Extreme Quad, 2x2C, (Kentsfield XE) 11/2006</a:t>
            </a:r>
            <a:endParaRPr lang="en-US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2.5 Overview of Core 2 based processor lines </a:t>
            </a:r>
            <a:r>
              <a:rPr lang="en-US" altLang="en-US" sz="1600" dirty="0" smtClean="0"/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0365" y="494150"/>
            <a:ext cx="4467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Example Core 2 system architecture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223</a:t>
            </a:r>
            <a:r>
              <a:rPr lang="en-US" sz="1400" dirty="0" smtClean="0">
                <a:latin typeface="+mj-lt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32" t="2926" r="1958" b="2926"/>
          <a:stretch/>
        </p:blipFill>
        <p:spPr>
          <a:xfrm>
            <a:off x="881590" y="1046855"/>
            <a:ext cx="7245805" cy="58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53975" y="1088740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16655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257188" y="1619987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18066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11504" y="1620651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49064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589449" y="1617334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65733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24195" y="3040330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476629" y="3042196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565106" y="3040806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658843" y="3042672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691186" y="304267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856127" y="3044538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860563" y="30431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13731" y="1146624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664162" y="1149799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26463" y="1151387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864186" y="114979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958021" y="11656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</a:t>
            </a:r>
            <a:r>
              <a:rPr lang="en-US" sz="11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43708" y="1624879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7984932" y="3037880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6525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(2006)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86876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(2007)</a:t>
            </a:r>
            <a:endParaRPr lang="en-US" sz="13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53077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(2008)</a:t>
            </a:r>
            <a:endParaRPr lang="en-US" sz="13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60446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(2010)</a:t>
            </a:r>
            <a:endParaRPr lang="en-US" sz="13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750011" y="3489772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(2011)</a:t>
            </a:r>
            <a:endParaRPr lang="en-US" sz="13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79357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(2012)</a:t>
            </a:r>
            <a:endParaRPr lang="en-US" sz="13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687044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(2013)</a:t>
            </a:r>
            <a:endParaRPr lang="en-US" sz="13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57139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(2014)</a:t>
            </a:r>
            <a:endParaRPr lang="en-US" sz="1300" i="1" dirty="0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496770"/>
            <a:ext cx="102451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the evolution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of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- Introduction of the generations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1499" y="3955608"/>
            <a:ext cx="5045272" cy="2689851"/>
            <a:chOff x="71499" y="3955608"/>
            <a:chExt cx="5045272" cy="2689851"/>
          </a:xfrm>
        </p:grpSpPr>
        <p:sp>
          <p:nvSpPr>
            <p:cNvPr id="49" name="TextBox 48"/>
            <p:cNvSpPr txBox="1"/>
            <p:nvPr/>
          </p:nvSpPr>
          <p:spPr>
            <a:xfrm>
              <a:off x="410439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(2015)</a:t>
              </a:r>
              <a:endParaRPr lang="en-US" sz="1300" i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4991" y="6343688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(2016)</a:t>
              </a:r>
              <a:endParaRPr lang="en-US" sz="1300" i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89385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(2017)</a:t>
              </a:r>
              <a:endParaRPr lang="en-US" sz="1300" i="1" dirty="0"/>
            </a:p>
          </p:txBody>
        </p:sp>
        <p:sp>
          <p:nvSpPr>
            <p:cNvPr id="52" name="Téglalap 3"/>
            <p:cNvSpPr/>
            <p:nvPr/>
          </p:nvSpPr>
          <p:spPr bwMode="auto">
            <a:xfrm>
              <a:off x="71499" y="3955608"/>
              <a:ext cx="4619687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églalap 4"/>
            <p:cNvSpPr/>
            <p:nvPr/>
          </p:nvSpPr>
          <p:spPr bwMode="auto">
            <a:xfrm>
              <a:off x="168379" y="4546162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6" name="Szövegdoboz 16"/>
            <p:cNvSpPr txBox="1">
              <a:spLocks noChangeArrowheads="1"/>
            </p:cNvSpPr>
            <p:nvPr/>
          </p:nvSpPr>
          <p:spPr bwMode="auto">
            <a:xfrm>
              <a:off x="396199" y="5967499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" name="Szövegdoboz 17"/>
            <p:cNvSpPr txBox="1">
              <a:spLocks noChangeArrowheads="1"/>
            </p:cNvSpPr>
            <p:nvPr/>
          </p:nvSpPr>
          <p:spPr bwMode="auto">
            <a:xfrm>
              <a:off x="1520286" y="5969365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41094" y="4073793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Szövegdoboz 17"/>
            <p:cNvSpPr txBox="1">
              <a:spLocks noChangeArrowheads="1"/>
            </p:cNvSpPr>
            <p:nvPr/>
          </p:nvSpPr>
          <p:spPr bwMode="auto">
            <a:xfrm>
              <a:off x="2631140" y="5973848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OC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" name="Szövegdoboz 25"/>
            <p:cNvSpPr txBox="1"/>
            <p:nvPr/>
          </p:nvSpPr>
          <p:spPr bwMode="auto">
            <a:xfrm>
              <a:off x="1499353" y="4071531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Szövegdoboz 25"/>
            <p:cNvSpPr txBox="1"/>
            <p:nvPr/>
          </p:nvSpPr>
          <p:spPr bwMode="auto">
            <a:xfrm>
              <a:off x="2543648" y="4071531"/>
              <a:ext cx="79701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r>
                <a:rPr lang="en-US" sz="1100" b="1" baseline="300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67" name="Téglalap 4"/>
            <p:cNvSpPr/>
            <p:nvPr/>
          </p:nvSpPr>
          <p:spPr bwMode="auto">
            <a:xfrm>
              <a:off x="1272333" y="4551763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8" name="Téglalap 4"/>
            <p:cNvSpPr/>
            <p:nvPr/>
          </p:nvSpPr>
          <p:spPr bwMode="auto">
            <a:xfrm>
              <a:off x="2391624" y="4552454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</a:p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Refresh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ts val="15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9" name="Téglalap 14"/>
            <p:cNvSpPr/>
            <p:nvPr/>
          </p:nvSpPr>
          <p:spPr bwMode="auto">
            <a:xfrm>
              <a:off x="3505327" y="4558772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Lake?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0" name="Szövegdoboz 21"/>
            <p:cNvSpPr txBox="1">
              <a:spLocks noChangeArrowheads="1"/>
            </p:cNvSpPr>
            <p:nvPr/>
          </p:nvSpPr>
          <p:spPr bwMode="auto">
            <a:xfrm>
              <a:off x="3739923" y="5982127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71" name="Szövegdoboz 25"/>
            <p:cNvSpPr txBox="1"/>
            <p:nvPr/>
          </p:nvSpPr>
          <p:spPr bwMode="auto">
            <a:xfrm>
              <a:off x="3675117" y="4070846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55972" y="6353071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(2018)</a:t>
              </a:r>
              <a:endParaRPr lang="en-US" sz="1300" i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32040" y="421740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12060" y="4464115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Vega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32040" y="4232121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</p:spTree>
    <p:extLst>
      <p:ext uri="{BB962C8B-B14F-4D97-AF65-F5344CB8AC3E}">
        <p14:creationId xmlns:p14="http://schemas.microsoft.com/office/powerpoint/2010/main" val="321138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3229" y="501408"/>
            <a:ext cx="46153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designations of Intel’s processor lines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617" y="4038974"/>
            <a:ext cx="4962013" cy="2754532"/>
            <a:chOff x="32511" y="4088098"/>
            <a:chExt cx="4938666" cy="2754532"/>
          </a:xfrm>
        </p:grpSpPr>
        <p:sp>
          <p:nvSpPr>
            <p:cNvPr id="49" name="TextBox 48"/>
            <p:cNvSpPr txBox="1"/>
            <p:nvPr/>
          </p:nvSpPr>
          <p:spPr>
            <a:xfrm>
              <a:off x="553238" y="6397097"/>
              <a:ext cx="1337226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i7-78xx</a:t>
              </a:r>
              <a:r>
                <a:rPr lang="en-US" sz="11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en-US" sz="1100" b="1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i9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-79xx</a:t>
              </a:r>
              <a:endPara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v5</a:t>
              </a:r>
              <a:r>
                <a:rPr lang="en-US" sz="11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</a:t>
              </a:r>
              <a:endParaRPr lang="en-US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22639" y="6392378"/>
              <a:ext cx="3577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v6</a:t>
              </a:r>
              <a:endParaRPr lang="en-US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82253" y="4088098"/>
              <a:ext cx="4288924" cy="2286000"/>
              <a:chOff x="71498" y="4135639"/>
              <a:chExt cx="4696691" cy="2331720"/>
            </a:xfrm>
          </p:grpSpPr>
          <p:sp>
            <p:nvSpPr>
              <p:cNvPr id="52" name="Téglalap 3"/>
              <p:cNvSpPr/>
              <p:nvPr/>
            </p:nvSpPr>
            <p:spPr bwMode="auto">
              <a:xfrm>
                <a:off x="71498" y="4135639"/>
                <a:ext cx="4696691" cy="23317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Téglalap 4"/>
              <p:cNvSpPr/>
              <p:nvPr/>
            </p:nvSpPr>
            <p:spPr bwMode="auto">
              <a:xfrm>
                <a:off x="153723" y="4669401"/>
                <a:ext cx="1080975" cy="13642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err="1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Skylake</a:t>
                </a:r>
                <a:endParaRPr lang="hu-HU" sz="1200" b="1" baseline="30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New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 err="1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Microarch</a:t>
                </a:r>
                <a:r>
                  <a:rPr lang="en-US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14 </a:t>
                </a:r>
                <a:r>
                  <a:rPr lang="hu-HU" sz="12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</a:p>
            </p:txBody>
          </p:sp>
          <p:sp>
            <p:nvSpPr>
              <p:cNvPr id="56" name="Szövegdoboz 16"/>
              <p:cNvSpPr txBox="1">
                <a:spLocks noChangeArrowheads="1"/>
              </p:cNvSpPr>
              <p:nvPr/>
            </p:nvSpPr>
            <p:spPr bwMode="auto">
              <a:xfrm>
                <a:off x="396199" y="6090738"/>
                <a:ext cx="608454" cy="262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TOCK</a:t>
                </a:r>
              </a:p>
            </p:txBody>
          </p:sp>
          <p:sp>
            <p:nvSpPr>
              <p:cNvPr id="57" name="Szövegdoboz 17"/>
              <p:cNvSpPr txBox="1">
                <a:spLocks noChangeArrowheads="1"/>
              </p:cNvSpPr>
              <p:nvPr/>
            </p:nvSpPr>
            <p:spPr bwMode="auto">
              <a:xfrm>
                <a:off x="1520286" y="6092604"/>
                <a:ext cx="64953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</a:t>
                </a: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</a:t>
                </a:r>
                <a:r>
                  <a:rPr lang="hu-HU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CK</a:t>
                </a:r>
                <a:endPara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58" name="Szövegdoboz 25"/>
              <p:cNvSpPr txBox="1"/>
              <p:nvPr/>
            </p:nvSpPr>
            <p:spPr bwMode="auto">
              <a:xfrm>
                <a:off x="339492" y="4197032"/>
                <a:ext cx="732893" cy="76944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6. g</a:t>
                </a:r>
                <a:r>
                  <a:rPr lang="hu-HU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en.</a:t>
                </a: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/>
                  <a:t>(</a:t>
                </a:r>
                <a:r>
                  <a:rPr lang="en-US" sz="1100" b="1" dirty="0" err="1"/>
                  <a:t>6xxx</a:t>
                </a:r>
                <a:r>
                  <a:rPr lang="en-US" sz="1100" b="1" dirty="0"/>
                  <a:t>)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0" name="Szövegdoboz 17"/>
              <p:cNvSpPr txBox="1">
                <a:spLocks noChangeArrowheads="1"/>
              </p:cNvSpPr>
              <p:nvPr/>
            </p:nvSpPr>
            <p:spPr bwMode="auto">
              <a:xfrm>
                <a:off x="2590799" y="6097087"/>
                <a:ext cx="64953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OC</a:t>
                </a:r>
                <a:r>
                  <a:rPr lang="hu-HU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K</a:t>
                </a:r>
                <a:endPara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61" name="Szövegdoboz 25"/>
              <p:cNvSpPr txBox="1"/>
              <p:nvPr/>
            </p:nvSpPr>
            <p:spPr bwMode="auto">
              <a:xfrm>
                <a:off x="1457409" y="4194770"/>
                <a:ext cx="732893" cy="60016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7. g</a:t>
                </a:r>
                <a:r>
                  <a:rPr lang="hu-HU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en.</a:t>
                </a: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/>
                  <a:t>(</a:t>
                </a:r>
                <a:r>
                  <a:rPr lang="en-US" sz="1100" b="1" dirty="0" err="1"/>
                  <a:t>7xxx</a:t>
                </a:r>
                <a:r>
                  <a:rPr lang="en-US" sz="1100" b="1" dirty="0"/>
                  <a:t>)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2" name="Szövegdoboz 25"/>
              <p:cNvSpPr txBox="1"/>
              <p:nvPr/>
            </p:nvSpPr>
            <p:spPr bwMode="auto">
              <a:xfrm>
                <a:off x="2583512" y="4194770"/>
                <a:ext cx="868682" cy="43950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8. g</a:t>
                </a:r>
                <a:r>
                  <a:rPr lang="hu-HU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en.</a:t>
                </a:r>
                <a:r>
                  <a:rPr lang="en-US" sz="1100" b="1" baseline="30000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(8xxx)</a:t>
                </a:r>
              </a:p>
            </p:txBody>
          </p:sp>
          <p:sp>
            <p:nvSpPr>
              <p:cNvPr id="67" name="Téglalap 4"/>
              <p:cNvSpPr/>
              <p:nvPr/>
            </p:nvSpPr>
            <p:spPr bwMode="auto">
              <a:xfrm>
                <a:off x="1270984" y="4675002"/>
                <a:ext cx="1186723" cy="13642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err="1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Kaby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Lake</a:t>
                </a:r>
                <a:endParaRPr lang="hu-HU" sz="1200" b="1" baseline="30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New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 err="1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Microarch</a:t>
                </a:r>
                <a:r>
                  <a:rPr lang="en-US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14 </a:t>
                </a:r>
                <a:r>
                  <a:rPr lang="hu-HU" sz="12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</a:p>
            </p:txBody>
          </p:sp>
          <p:sp>
            <p:nvSpPr>
              <p:cNvPr id="68" name="Téglalap 4"/>
              <p:cNvSpPr/>
              <p:nvPr/>
            </p:nvSpPr>
            <p:spPr bwMode="auto">
              <a:xfrm>
                <a:off x="2479977" y="4675693"/>
                <a:ext cx="1184588" cy="13642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err="1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Kaby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Lake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Refresh</a:t>
                </a:r>
                <a:endPara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New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 err="1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Microarch</a:t>
                </a:r>
                <a:r>
                  <a:rPr lang="en-US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14 </a:t>
                </a:r>
                <a:r>
                  <a:rPr lang="hu-HU" sz="12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</a:p>
            </p:txBody>
          </p:sp>
          <p:sp>
            <p:nvSpPr>
              <p:cNvPr id="69" name="Téglalap 14"/>
              <p:cNvSpPr/>
              <p:nvPr/>
            </p:nvSpPr>
            <p:spPr bwMode="auto">
              <a:xfrm>
                <a:off x="3623130" y="4668295"/>
                <a:ext cx="1077563" cy="135673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Ice Lake?</a:t>
                </a:r>
                <a:endParaRPr lang="hu-HU" sz="1200" b="1" baseline="30000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4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New</a:t>
                </a: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ts val="900"/>
                  </a:spcAft>
                  <a:defRPr/>
                </a:pPr>
                <a:r>
                  <a:rPr lang="hu-HU" sz="9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Process</a:t>
                </a:r>
                <a:endPara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 </a:t>
                </a:r>
                <a:r>
                  <a:rPr lang="hu-HU" sz="12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</a:p>
            </p:txBody>
          </p:sp>
          <p:sp>
            <p:nvSpPr>
              <p:cNvPr id="70" name="Szövegdoboz 21"/>
              <p:cNvSpPr txBox="1">
                <a:spLocks noChangeArrowheads="1"/>
              </p:cNvSpPr>
              <p:nvPr/>
            </p:nvSpPr>
            <p:spPr bwMode="auto">
              <a:xfrm>
                <a:off x="3739923" y="6105366"/>
                <a:ext cx="562047" cy="262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TICK</a:t>
                </a:r>
              </a:p>
            </p:txBody>
          </p:sp>
          <p:sp>
            <p:nvSpPr>
              <p:cNvPr id="71" name="Szövegdoboz 25"/>
              <p:cNvSpPr txBox="1"/>
              <p:nvPr/>
            </p:nvSpPr>
            <p:spPr bwMode="auto">
              <a:xfrm>
                <a:off x="3763054" y="4194085"/>
                <a:ext cx="729686" cy="2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9. g</a:t>
                </a:r>
                <a:r>
                  <a:rPr lang="hu-HU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en.</a:t>
                </a: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32511" y="6398919"/>
              <a:ext cx="516487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b="1" dirty="0" err="1" smtClean="0">
                  <a:latin typeface="+mj-lt"/>
                </a:rPr>
                <a:t>HED</a:t>
              </a:r>
              <a:endParaRPr lang="en-US" sz="1100" b="1" dirty="0" smtClean="0">
                <a:latin typeface="+mj-lt"/>
              </a:endParaRPr>
            </a:p>
            <a:p>
              <a:pPr algn="ctr"/>
              <a:r>
                <a:rPr lang="en-US" sz="1100" b="1" dirty="0" smtClean="0">
                  <a:latin typeface="+mj-lt"/>
                </a:rPr>
                <a:t>S</a:t>
              </a:r>
              <a:endParaRPr lang="en-US" sz="1100" b="1" dirty="0">
                <a:latin typeface="+mj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18796" y="1041079"/>
            <a:ext cx="9093609" cy="2819774"/>
            <a:chOff x="-18796" y="1090203"/>
            <a:chExt cx="9093609" cy="2819774"/>
          </a:xfrm>
        </p:grpSpPr>
        <p:sp>
          <p:nvSpPr>
            <p:cNvPr id="2" name="Téglalap 3"/>
            <p:cNvSpPr/>
            <p:nvPr/>
          </p:nvSpPr>
          <p:spPr bwMode="auto">
            <a:xfrm>
              <a:off x="660289" y="1090203"/>
              <a:ext cx="8414524" cy="228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 smtClean="0">
                  <a:solidFill>
                    <a:srgbClr val="FFFFFF"/>
                  </a:solidFill>
                </a:rPr>
                <a:t>EE</a:t>
              </a: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" name="Téglalap 4"/>
            <p:cNvSpPr/>
            <p:nvPr/>
          </p:nvSpPr>
          <p:spPr bwMode="auto">
            <a:xfrm>
              <a:off x="753701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" name="Téglalap 5"/>
            <p:cNvSpPr/>
            <p:nvPr/>
          </p:nvSpPr>
          <p:spPr bwMode="auto">
            <a:xfrm>
              <a:off x="1791853" y="1611204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" name="Téglalap 11"/>
            <p:cNvSpPr/>
            <p:nvPr/>
          </p:nvSpPr>
          <p:spPr bwMode="auto">
            <a:xfrm>
              <a:off x="2801680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" name="Téglalap 12"/>
            <p:cNvSpPr/>
            <p:nvPr/>
          </p:nvSpPr>
          <p:spPr bwMode="auto">
            <a:xfrm>
              <a:off x="3842501" y="1611868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" name="Téglalap 13"/>
            <p:cNvSpPr/>
            <p:nvPr/>
          </p:nvSpPr>
          <p:spPr bwMode="auto">
            <a:xfrm>
              <a:off x="4869712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8" name="Téglalap 14"/>
            <p:cNvSpPr/>
            <p:nvPr/>
          </p:nvSpPr>
          <p:spPr bwMode="auto">
            <a:xfrm>
              <a:off x="5915641" y="1608551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15"/>
            <p:cNvSpPr/>
            <p:nvPr/>
          </p:nvSpPr>
          <p:spPr bwMode="auto">
            <a:xfrm>
              <a:off x="6932138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Szövegdoboz 16"/>
            <p:cNvSpPr txBox="1">
              <a:spLocks noChangeArrowheads="1"/>
            </p:cNvSpPr>
            <p:nvPr/>
          </p:nvSpPr>
          <p:spPr bwMode="auto">
            <a:xfrm>
              <a:off x="903757" y="3031547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1" name="Szövegdoboz 17"/>
            <p:cNvSpPr txBox="1">
              <a:spLocks noChangeArrowheads="1"/>
            </p:cNvSpPr>
            <p:nvPr/>
          </p:nvSpPr>
          <p:spPr bwMode="auto">
            <a:xfrm>
              <a:off x="2000734" y="3033413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2" name="Szövegdoboz 18"/>
            <p:cNvSpPr txBox="1">
              <a:spLocks noChangeArrowheads="1"/>
            </p:cNvSpPr>
            <p:nvPr/>
          </p:nvSpPr>
          <p:spPr bwMode="auto">
            <a:xfrm>
              <a:off x="3036833" y="3032023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3" name="Szövegdoboz 19"/>
            <p:cNvSpPr txBox="1">
              <a:spLocks noChangeArrowheads="1"/>
            </p:cNvSpPr>
            <p:nvPr/>
          </p:nvSpPr>
          <p:spPr bwMode="auto">
            <a:xfrm>
              <a:off x="4077938" y="3033889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4" name="Szövegdoboz 20"/>
            <p:cNvSpPr txBox="1">
              <a:spLocks noChangeArrowheads="1"/>
            </p:cNvSpPr>
            <p:nvPr/>
          </p:nvSpPr>
          <p:spPr bwMode="auto">
            <a:xfrm>
              <a:off x="5060603" y="3033889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5" name="Szövegdoboz 21"/>
            <p:cNvSpPr txBox="1">
              <a:spLocks noChangeArrowheads="1"/>
            </p:cNvSpPr>
            <p:nvPr/>
          </p:nvSpPr>
          <p:spPr bwMode="auto">
            <a:xfrm>
              <a:off x="6169486" y="3035755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6" name="Szövegdoboz 22"/>
            <p:cNvSpPr txBox="1">
              <a:spLocks noChangeArrowheads="1"/>
            </p:cNvSpPr>
            <p:nvPr/>
          </p:nvSpPr>
          <p:spPr bwMode="auto">
            <a:xfrm>
              <a:off x="7125588" y="3034364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7" name="Szövegdoboz 25"/>
            <p:cNvSpPr txBox="1"/>
            <p:nvPr/>
          </p:nvSpPr>
          <p:spPr bwMode="auto">
            <a:xfrm>
              <a:off x="875508" y="1122260"/>
              <a:ext cx="760143" cy="612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28600" indent="-228600" algn="ctr" fontAlgn="base">
                <a:spcBef>
                  <a:spcPct val="0"/>
                </a:spcBef>
                <a:spcAft>
                  <a:spcPts val="100"/>
                </a:spcAft>
                <a:buAutoNum type="arabicPeriod"/>
                <a:defRPr/>
              </a:pP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smtClean="0"/>
                <a:t>4/5/</a:t>
              </a:r>
              <a:r>
                <a:rPr lang="en-US" sz="1100" dirty="0" err="1" smtClean="0"/>
                <a:t>6xxx</a:t>
              </a:r>
              <a:endParaRPr lang="en-US" sz="1100" dirty="0"/>
            </a:p>
            <a:p>
              <a:pPr marL="228600" indent="-228600" algn="ctr" fontAlgn="base">
                <a:spcBef>
                  <a:spcPct val="0"/>
                </a:spcBef>
                <a:spcAft>
                  <a:spcPct val="0"/>
                </a:spcAft>
                <a:buAutoNum type="arabicPeriod"/>
                <a:defRPr/>
              </a:pP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Szövegdoboz 26"/>
            <p:cNvSpPr txBox="1"/>
            <p:nvPr/>
          </p:nvSpPr>
          <p:spPr bwMode="auto">
            <a:xfrm>
              <a:off x="4994525" y="1111988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2. gen</a:t>
              </a:r>
              <a:r>
                <a:rPr lang="hu-HU" sz="1100" b="1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 smtClean="0"/>
                <a:t>2xxx</a:t>
              </a:r>
              <a:endParaRPr lang="hu-HU" sz="11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Szövegdoboz 27"/>
            <p:cNvSpPr txBox="1"/>
            <p:nvPr/>
          </p:nvSpPr>
          <p:spPr bwMode="auto">
            <a:xfrm>
              <a:off x="6080151" y="1113576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gen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 smtClean="0"/>
                <a:t>3xxx</a:t>
              </a:r>
              <a:endParaRPr lang="en-US" sz="1100" dirty="0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Szövegdoboz 28"/>
            <p:cNvSpPr txBox="1"/>
            <p:nvPr/>
          </p:nvSpPr>
          <p:spPr bwMode="auto">
            <a:xfrm>
              <a:off x="7082451" y="1111988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gen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 smtClean="0"/>
                <a:t>4xxx</a:t>
              </a:r>
              <a:endParaRPr lang="en-US" sz="1100" dirty="0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8123650" y="1127863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</a:t>
              </a:r>
              <a:r>
                <a:rPr lang="en-US" sz="1100" b="1" dirty="0" smtClean="0">
                  <a:solidFill>
                    <a:srgbClr val="000000"/>
                  </a:solidFill>
                  <a:latin typeface="Verdana"/>
                  <a:cs typeface="Arial" charset="0"/>
                </a:rPr>
                <a:t>gen.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 smtClean="0"/>
                <a:t>5xxx</a:t>
              </a:r>
              <a:endParaRPr lang="en-US" sz="1100" dirty="0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 smtClean="0">
                <a:solidFill>
                  <a:srgbClr val="000000"/>
                </a:solidFill>
                <a:latin typeface="Verdana"/>
                <a:cs typeface="Arial" charset="0"/>
              </a:endParaRPr>
            </a:p>
          </p:txBody>
        </p:sp>
        <p:sp>
          <p:nvSpPr>
            <p:cNvPr id="22" name="Téglalap 14"/>
            <p:cNvSpPr/>
            <p:nvPr/>
          </p:nvSpPr>
          <p:spPr bwMode="auto">
            <a:xfrm>
              <a:off x="7966235" y="1616096"/>
              <a:ext cx="1025710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21"/>
            <p:cNvSpPr txBox="1">
              <a:spLocks noChangeArrowheads="1"/>
            </p:cNvSpPr>
            <p:nvPr/>
          </p:nvSpPr>
          <p:spPr bwMode="auto">
            <a:xfrm>
              <a:off x="8195851" y="3029097"/>
              <a:ext cx="535001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008" y="3464912"/>
              <a:ext cx="516487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b="1" dirty="0" err="1" smtClean="0">
                  <a:latin typeface="+mj-lt"/>
                </a:rPr>
                <a:t>HED</a:t>
              </a:r>
              <a:endParaRPr lang="en-US" sz="1100" b="1" dirty="0" smtClean="0">
                <a:latin typeface="+mj-lt"/>
              </a:endParaRPr>
            </a:p>
            <a:p>
              <a:pPr algn="ctr"/>
              <a:r>
                <a:rPr lang="en-US" sz="1100" b="1" dirty="0" smtClean="0">
                  <a:latin typeface="+mj-lt"/>
                </a:rPr>
                <a:t>S </a:t>
              </a:r>
              <a:endParaRPr lang="en-US" sz="1100" b="1" dirty="0"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94986" y="3466266"/>
              <a:ext cx="1358064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latin typeface="+mj-lt"/>
                </a:rPr>
                <a:t>38/</a:t>
              </a:r>
              <a:r>
                <a:rPr lang="en-US" sz="1100" dirty="0" err="1" smtClean="0">
                  <a:latin typeface="+mj-lt"/>
                </a:rPr>
                <a:t>39xx</a:t>
              </a:r>
              <a:endParaRPr lang="en-US" sz="1100" dirty="0" smtClean="0">
                <a:latin typeface="+mj-lt"/>
              </a:endParaRPr>
            </a:p>
            <a:p>
              <a:pPr algn="ctr"/>
              <a:r>
                <a:rPr lang="en-US" sz="1100" b="1" dirty="0" err="1" smtClean="0">
                  <a:latin typeface="+mj-lt"/>
                </a:rPr>
                <a:t>E3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E5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E</a:t>
              </a:r>
              <a:r>
                <a:rPr lang="en-US" sz="1100" dirty="0" err="1" smtClean="0">
                  <a:latin typeface="+mj-lt"/>
                </a:rPr>
                <a:t>7-xxxx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48722" y="3466266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48/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49xx</a:t>
              </a:r>
              <a:endPara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v2</a:t>
              </a:r>
              <a:endParaRPr lang="hu-HU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40301" y="3458028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58/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59xx</a:t>
              </a:r>
              <a:endPara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v3</a:t>
              </a:r>
              <a:endParaRPr lang="hu-HU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182773" y="3458028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solidFill>
                    <a:srgbClr val="000000"/>
                  </a:solidFill>
                  <a:latin typeface="Verdana"/>
                  <a:cs typeface="Arial" charset="0"/>
                </a:rPr>
                <a:t>68/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/>
                  <a:cs typeface="Arial" charset="0"/>
                </a:rPr>
                <a:t>69xx</a:t>
              </a:r>
              <a:endParaRPr lang="en-US" sz="1100" dirty="0" smtClean="0">
                <a:solidFill>
                  <a:srgbClr val="000000"/>
                </a:solidFill>
                <a:latin typeface="Verdana"/>
                <a:cs typeface="Arial" charset="0"/>
              </a:endParaRPr>
            </a:p>
            <a:p>
              <a:pPr algn="ctr"/>
              <a:r>
                <a:rPr lang="en-US" sz="1100" dirty="0" err="1" smtClean="0">
                  <a:solidFill>
                    <a:srgbClr val="000000"/>
                  </a:solidFill>
                  <a:latin typeface="Verdana"/>
                  <a:cs typeface="Arial" charset="0"/>
                </a:rPr>
                <a:t>v4</a:t>
              </a:r>
              <a:endParaRPr lang="en-US" sz="1100" dirty="0">
                <a:solidFill>
                  <a:srgbClr val="000000"/>
                </a:solidFill>
                <a:latin typeface="Verdana"/>
                <a:cs typeface="Arial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74802" y="1288113"/>
              <a:ext cx="8947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latin typeface="+mj-lt"/>
                </a:rPr>
                <a:t>i5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i7</a:t>
              </a:r>
              <a:r>
                <a:rPr lang="en-US" sz="1100" dirty="0" smtClean="0">
                  <a:latin typeface="+mj-lt"/>
                </a:rPr>
                <a:t>-xxx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927096" y="3462820"/>
              <a:ext cx="787395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latin typeface="+mj-lt"/>
                </a:rPr>
                <a:t>980/990</a:t>
              </a:r>
            </a:p>
            <a:p>
              <a:pPr algn="ctr"/>
              <a:r>
                <a:rPr lang="en-US" sz="1100" b="1" dirty="0" err="1" smtClean="0">
                  <a:latin typeface="+mj-lt"/>
                </a:rPr>
                <a:t>E7</a:t>
              </a:r>
              <a:r>
                <a:rPr lang="en-US" sz="1100" dirty="0" smtClean="0">
                  <a:latin typeface="+mj-lt"/>
                </a:rPr>
                <a:t>-xxx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00325" y="3466266"/>
              <a:ext cx="1000594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b="1" dirty="0" err="1" smtClean="0">
                  <a:latin typeface="+mj-lt"/>
                </a:rPr>
                <a:t>i7</a:t>
              </a:r>
              <a:r>
                <a:rPr lang="en-US" sz="1100" dirty="0" smtClean="0">
                  <a:latin typeface="+mj-lt"/>
                </a:rPr>
                <a:t>-965/975</a:t>
              </a:r>
            </a:p>
            <a:p>
              <a:pPr algn="ctr"/>
              <a:r>
                <a:rPr lang="en-US" sz="1100" dirty="0" smtClean="0"/>
                <a:t>3/</a:t>
              </a:r>
              <a:r>
                <a:rPr lang="en-US" sz="1100" dirty="0" err="1" smtClean="0"/>
                <a:t>5xxx</a:t>
              </a:r>
              <a:endParaRPr lang="en-US" sz="1100" dirty="0" smtClean="0">
                <a:latin typeface="+mj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790938" y="1284737"/>
              <a:ext cx="11416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latin typeface="+mj-lt"/>
                </a:rPr>
                <a:t>i3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i5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i7</a:t>
              </a:r>
              <a:r>
                <a:rPr lang="en-US" sz="1100" dirty="0" smtClean="0">
                  <a:latin typeface="+mj-lt"/>
                </a:rPr>
                <a:t>-xxx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-18796" y="1311631"/>
              <a:ext cx="6286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latin typeface="+mj-lt"/>
                </a:rPr>
                <a:t>M/DT</a:t>
              </a:r>
              <a:endParaRPr lang="en-US" sz="1100" b="1" dirty="0">
                <a:latin typeface="+mj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53160" y="3466266"/>
              <a:ext cx="103105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err="1" smtClean="0">
                  <a:latin typeface="+mj-lt"/>
                </a:rPr>
                <a:t>QX</a:t>
              </a:r>
              <a:r>
                <a:rPr lang="en-US" sz="1100" dirty="0" smtClean="0">
                  <a:latin typeface="+mj-lt"/>
                </a:rPr>
                <a:t> 96/</a:t>
              </a:r>
              <a:r>
                <a:rPr lang="en-US" sz="1100" dirty="0" err="1" smtClean="0">
                  <a:latin typeface="+mj-lt"/>
                </a:rPr>
                <a:t>97xx</a:t>
              </a:r>
              <a:endParaRPr lang="en-US" sz="1100" dirty="0" smtClean="0">
                <a:latin typeface="+mj-lt"/>
              </a:endParaRPr>
            </a:p>
            <a:p>
              <a:pPr algn="ctr"/>
              <a:r>
                <a:rPr lang="en-US" sz="1100" dirty="0" smtClean="0"/>
                <a:t>3/5/</a:t>
              </a:r>
              <a:r>
                <a:rPr lang="en-US" sz="1100" dirty="0" err="1" smtClean="0"/>
                <a:t>7xxx</a:t>
              </a:r>
              <a:endParaRPr lang="en-US" sz="1100" dirty="0" smtClean="0">
                <a:latin typeface="+mj-lt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8812" y="3466266"/>
              <a:ext cx="941283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latin typeface="+mj-lt"/>
                </a:rPr>
                <a:t>X/</a:t>
              </a:r>
              <a:r>
                <a:rPr lang="en-US" sz="1100" dirty="0" err="1" smtClean="0">
                  <a:latin typeface="+mj-lt"/>
                </a:rPr>
                <a:t>QX</a:t>
              </a:r>
              <a:r>
                <a:rPr lang="en-US" sz="1100" dirty="0" smtClean="0">
                  <a:latin typeface="+mj-lt"/>
                </a:rPr>
                <a:t> </a:t>
              </a:r>
              <a:r>
                <a:rPr lang="en-US" sz="1100" dirty="0" err="1" smtClean="0">
                  <a:latin typeface="+mj-lt"/>
                </a:rPr>
                <a:t>6xxx</a:t>
              </a:r>
              <a:endParaRPr lang="en-US" sz="1100" dirty="0" smtClean="0">
                <a:latin typeface="+mj-lt"/>
              </a:endParaRPr>
            </a:p>
            <a:p>
              <a:pPr algn="ctr"/>
              <a:r>
                <a:rPr lang="en-US" sz="1100" dirty="0" smtClean="0"/>
                <a:t>3/5/</a:t>
              </a:r>
              <a:r>
                <a:rPr lang="en-US" sz="1100" dirty="0" err="1" smtClean="0"/>
                <a:t>7xxx</a:t>
              </a:r>
              <a:endParaRPr lang="en-US" sz="1100" dirty="0" smtClean="0">
                <a:latin typeface="+mj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782616" y="1289401"/>
              <a:ext cx="986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6/7/8/</a:t>
              </a:r>
              <a:r>
                <a:rPr lang="en-US" sz="1100" dirty="0" err="1" smtClean="0">
                  <a:latin typeface="+mj-lt"/>
                </a:rPr>
                <a:t>9xxx</a:t>
              </a:r>
              <a:endParaRPr lang="en-US" sz="1100" dirty="0">
                <a:latin typeface="+mj-lt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-18510" y="4279129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latin typeface="+mj-lt"/>
              </a:rPr>
              <a:t>M/DT</a:t>
            </a:r>
            <a:endParaRPr lang="en-US" sz="1100" b="1" dirty="0">
              <a:latin typeface="+mj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51427" y="4471084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Vega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171407" y="4239090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</p:spTree>
    <p:extLst>
      <p:ext uri="{BB962C8B-B14F-4D97-AF65-F5344CB8AC3E}">
        <p14:creationId xmlns:p14="http://schemas.microsoft.com/office/powerpoint/2010/main" val="30370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773339"/>
              </p:ext>
            </p:extLst>
          </p:nvPr>
        </p:nvGraphicFramePr>
        <p:xfrm>
          <a:off x="1241630" y="1313765"/>
          <a:ext cx="6705600" cy="53077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 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Kaby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14 nm      Coffee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10 nm      Cannon 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2019?       10 nm  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373635"/>
                  </a:ext>
                </a:extLst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75576" y="49259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73281" y="863715"/>
            <a:ext cx="71938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(the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17398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40" y="5662410"/>
            <a:ext cx="896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>
                <a:solidFill>
                  <a:srgbClr val="000000"/>
                </a:solidFill>
              </a:rPr>
              <a:t>last two technology transitions have signaled that </a:t>
            </a:r>
            <a:r>
              <a:rPr lang="en-US" sz="1400" dirty="0">
                <a:solidFill>
                  <a:srgbClr val="FF0000"/>
                </a:solidFill>
              </a:rPr>
              <a:t>our cadence today is closer to 2.5 years than </a:t>
            </a:r>
            <a:r>
              <a:rPr lang="en-US" sz="1400" dirty="0" smtClean="0">
                <a:solidFill>
                  <a:srgbClr val="FF0000"/>
                </a:solidFill>
              </a:rPr>
              <a:t>two“ </a:t>
            </a:r>
            <a:r>
              <a:rPr lang="en-US" sz="1400" dirty="0" smtClean="0">
                <a:solidFill>
                  <a:srgbClr val="000000"/>
                </a:solidFill>
              </a:rPr>
              <a:t>[180].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11" y="5139190"/>
            <a:ext cx="9316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On Intel’s Q2 2015 earnings conference call, </a:t>
            </a:r>
            <a:r>
              <a:rPr lang="en-US" sz="1400" dirty="0" smtClean="0">
                <a:solidFill>
                  <a:srgbClr val="0070C0"/>
                </a:solidFill>
              </a:rPr>
              <a:t>on July 16 2015</a:t>
            </a:r>
            <a:r>
              <a:rPr lang="en-US" sz="1400" dirty="0" smtClean="0">
                <a:solidFill>
                  <a:srgbClr val="000000"/>
                </a:solidFill>
              </a:rPr>
              <a:t>,  </a:t>
            </a:r>
            <a:r>
              <a:rPr lang="en-US" sz="1400" dirty="0" err="1" smtClean="0">
                <a:solidFill>
                  <a:srgbClr val="0070C0"/>
                </a:solidFill>
              </a:rPr>
              <a:t>Krzanich</a:t>
            </a:r>
            <a:r>
              <a:rPr lang="en-US" sz="1400" dirty="0" smtClean="0">
                <a:solidFill>
                  <a:srgbClr val="0070C0"/>
                </a:solidFill>
              </a:rPr>
              <a:t>, Intel's CEO </a:t>
            </a:r>
            <a:r>
              <a:rPr lang="en-US" sz="1400" dirty="0" smtClean="0"/>
              <a:t>(Chief Executive Officer) told: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in </a:t>
            </a:r>
            <a:r>
              <a:rPr lang="en-US" sz="1400" dirty="0">
                <a:solidFill>
                  <a:srgbClr val="0070C0"/>
                </a:solidFill>
              </a:rPr>
              <a:t>the second half of 2017</a:t>
            </a:r>
            <a:r>
              <a:rPr lang="en-US" sz="1400" dirty="0">
                <a:solidFill>
                  <a:srgbClr val="000000"/>
                </a:solidFill>
              </a:rPr>
              <a:t>, we </a:t>
            </a:r>
            <a:r>
              <a:rPr lang="en-US" sz="1400" dirty="0" smtClean="0">
                <a:solidFill>
                  <a:srgbClr val="000000"/>
                </a:solidFill>
              </a:rPr>
              <a:t>expect </a:t>
            </a:r>
            <a:r>
              <a:rPr lang="hu-HU" sz="1400" dirty="0" smtClean="0">
                <a:solidFill>
                  <a:srgbClr val="000000"/>
                </a:solidFill>
              </a:rPr>
              <a:t> to </a:t>
            </a:r>
            <a:r>
              <a:rPr lang="en-US" sz="1400" dirty="0" smtClean="0">
                <a:solidFill>
                  <a:srgbClr val="000000"/>
                </a:solidFill>
              </a:rPr>
              <a:t>launch </a:t>
            </a:r>
            <a:r>
              <a:rPr lang="en-US" sz="1400" dirty="0">
                <a:solidFill>
                  <a:srgbClr val="000000"/>
                </a:solidFill>
              </a:rPr>
              <a:t>our first </a:t>
            </a:r>
            <a:r>
              <a:rPr lang="en-US" sz="1400" dirty="0">
                <a:solidFill>
                  <a:srgbClr val="0070C0"/>
                </a:solidFill>
              </a:rPr>
              <a:t>10-nanometer product</a:t>
            </a:r>
            <a:r>
              <a:rPr lang="en-US" sz="1400" dirty="0">
                <a:solidFill>
                  <a:srgbClr val="000000"/>
                </a:solidFill>
              </a:rPr>
              <a:t>, code named </a:t>
            </a:r>
            <a:r>
              <a:rPr lang="en-US" sz="1400" dirty="0" err="1">
                <a:solidFill>
                  <a:srgbClr val="FF0000"/>
                </a:solidFill>
              </a:rPr>
              <a:t>Cannonlake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496" y="506500"/>
            <a:ext cx="3627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Evolution of Intel’s IC technology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32" y="998730"/>
            <a:ext cx="9122957" cy="3952116"/>
            <a:chOff x="-2632" y="1133745"/>
            <a:chExt cx="9122957" cy="3952116"/>
          </a:xfrm>
        </p:grpSpPr>
        <p:sp>
          <p:nvSpPr>
            <p:cNvPr id="31" name="Téglalap 30"/>
            <p:cNvSpPr/>
            <p:nvPr/>
          </p:nvSpPr>
          <p:spPr bwMode="auto">
            <a:xfrm>
              <a:off x="825136" y="4048177"/>
              <a:ext cx="4134200" cy="20863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2" name="Téglalap 31"/>
            <p:cNvSpPr/>
            <p:nvPr/>
          </p:nvSpPr>
          <p:spPr bwMode="auto">
            <a:xfrm>
              <a:off x="825137" y="3401085"/>
              <a:ext cx="2293142" cy="35882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3" name="Téglalap 32"/>
            <p:cNvSpPr/>
            <p:nvPr/>
          </p:nvSpPr>
          <p:spPr bwMode="auto">
            <a:xfrm>
              <a:off x="825138" y="2073052"/>
              <a:ext cx="495303" cy="73152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4" name="Téglalap 33"/>
            <p:cNvSpPr/>
            <p:nvPr/>
          </p:nvSpPr>
          <p:spPr bwMode="auto">
            <a:xfrm>
              <a:off x="825139" y="2816795"/>
              <a:ext cx="1445178" cy="576291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5" name="Téglalap 34"/>
            <p:cNvSpPr/>
            <p:nvPr/>
          </p:nvSpPr>
          <p:spPr bwMode="auto">
            <a:xfrm>
              <a:off x="825136" y="4565116"/>
              <a:ext cx="8060639" cy="8798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6" name="Téglalap 35"/>
            <p:cNvSpPr/>
            <p:nvPr/>
          </p:nvSpPr>
          <p:spPr bwMode="auto">
            <a:xfrm>
              <a:off x="825136" y="4377232"/>
              <a:ext cx="6185946" cy="10380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Téglalap 36"/>
            <p:cNvSpPr/>
            <p:nvPr/>
          </p:nvSpPr>
          <p:spPr bwMode="auto">
            <a:xfrm>
              <a:off x="825136" y="4274649"/>
              <a:ext cx="5093870" cy="9301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Téglalap 37"/>
            <p:cNvSpPr/>
            <p:nvPr/>
          </p:nvSpPr>
          <p:spPr bwMode="auto">
            <a:xfrm>
              <a:off x="825136" y="3773918"/>
              <a:ext cx="3108329" cy="27425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Téglalap 38"/>
            <p:cNvSpPr/>
            <p:nvPr/>
          </p:nvSpPr>
          <p:spPr bwMode="auto">
            <a:xfrm>
              <a:off x="825136" y="4485063"/>
              <a:ext cx="7568969" cy="6517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40" name="Csoportba foglalás 39"/>
            <p:cNvGrpSpPr/>
            <p:nvPr/>
          </p:nvGrpSpPr>
          <p:grpSpPr>
            <a:xfrm>
              <a:off x="362120" y="4591790"/>
              <a:ext cx="8525351" cy="205717"/>
              <a:chOff x="384897" y="5508949"/>
              <a:chExt cx="8676000" cy="216024"/>
            </a:xfrm>
          </p:grpSpPr>
          <p:cxnSp>
            <p:nvCxnSpPr>
              <p:cNvPr id="113" name="Egyenes összekötő 112"/>
              <p:cNvCxnSpPr/>
              <p:nvPr/>
            </p:nvCxnSpPr>
            <p:spPr bwMode="auto">
              <a:xfrm>
                <a:off x="384897" y="5580957"/>
                <a:ext cx="8676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Egyenes összekötő 113"/>
              <p:cNvCxnSpPr/>
              <p:nvPr/>
            </p:nvCxnSpPr>
            <p:spPr bwMode="auto">
              <a:xfrm>
                <a:off x="876528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Egyenes összekötő 114"/>
              <p:cNvCxnSpPr/>
              <p:nvPr/>
            </p:nvCxnSpPr>
            <p:spPr bwMode="auto">
              <a:xfrm>
                <a:off x="1337379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Egyenes összekötő 115"/>
              <p:cNvCxnSpPr/>
              <p:nvPr/>
            </p:nvCxnSpPr>
            <p:spPr bwMode="auto">
              <a:xfrm>
                <a:off x="2259082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Egyenes összekötő 116"/>
              <p:cNvCxnSpPr/>
              <p:nvPr/>
            </p:nvCxnSpPr>
            <p:spPr bwMode="auto">
              <a:xfrm>
                <a:off x="1798231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Egyenes összekötő 117"/>
              <p:cNvCxnSpPr/>
              <p:nvPr/>
            </p:nvCxnSpPr>
            <p:spPr bwMode="auto">
              <a:xfrm>
                <a:off x="3180784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Egyenes összekötő 118"/>
              <p:cNvCxnSpPr/>
              <p:nvPr/>
            </p:nvCxnSpPr>
            <p:spPr bwMode="auto">
              <a:xfrm>
                <a:off x="2719933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Egyenes összekötő 119"/>
              <p:cNvCxnSpPr/>
              <p:nvPr/>
            </p:nvCxnSpPr>
            <p:spPr bwMode="auto">
              <a:xfrm>
                <a:off x="7328445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Egyenes összekötő 120"/>
              <p:cNvCxnSpPr/>
              <p:nvPr/>
            </p:nvCxnSpPr>
            <p:spPr bwMode="auto">
              <a:xfrm>
                <a:off x="7789296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Egyenes összekötő 121"/>
              <p:cNvCxnSpPr/>
              <p:nvPr/>
            </p:nvCxnSpPr>
            <p:spPr bwMode="auto">
              <a:xfrm>
                <a:off x="6867594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8710999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8250147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4102487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6" name="Egyenes összekötő 125"/>
              <p:cNvCxnSpPr/>
              <p:nvPr/>
            </p:nvCxnSpPr>
            <p:spPr bwMode="auto">
              <a:xfrm>
                <a:off x="4563338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Egyenes összekötő 126"/>
              <p:cNvCxnSpPr/>
              <p:nvPr/>
            </p:nvCxnSpPr>
            <p:spPr bwMode="auto">
              <a:xfrm>
                <a:off x="3641635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" name="Egyenes összekötő 127"/>
              <p:cNvCxnSpPr/>
              <p:nvPr/>
            </p:nvCxnSpPr>
            <p:spPr bwMode="auto">
              <a:xfrm>
                <a:off x="5485040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Egyenes összekötő 128"/>
              <p:cNvCxnSpPr/>
              <p:nvPr/>
            </p:nvCxnSpPr>
            <p:spPr bwMode="auto">
              <a:xfrm>
                <a:off x="5024189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Egyenes összekötő 129"/>
              <p:cNvCxnSpPr/>
              <p:nvPr/>
            </p:nvCxnSpPr>
            <p:spPr bwMode="auto">
              <a:xfrm>
                <a:off x="6406743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Egyenes összekötő 130"/>
              <p:cNvCxnSpPr/>
              <p:nvPr/>
            </p:nvCxnSpPr>
            <p:spPr bwMode="auto">
              <a:xfrm>
                <a:off x="5945891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364393" y="4736823"/>
              <a:ext cx="8623373" cy="219819"/>
              <a:chOff x="343669" y="5703202"/>
              <a:chExt cx="8775754" cy="230832"/>
            </a:xfrm>
          </p:grpSpPr>
          <p:sp>
            <p:nvSpPr>
              <p:cNvPr id="103" name="Szövegdoboz 4101"/>
              <p:cNvSpPr txBox="1"/>
              <p:nvPr/>
            </p:nvSpPr>
            <p:spPr>
              <a:xfrm>
                <a:off x="34366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2000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Szövegdoboz 67"/>
              <p:cNvSpPr txBox="1"/>
              <p:nvPr/>
            </p:nvSpPr>
            <p:spPr>
              <a:xfrm>
                <a:off x="1279773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2002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Szövegdoboz 68"/>
              <p:cNvSpPr txBox="1"/>
              <p:nvPr/>
            </p:nvSpPr>
            <p:spPr>
              <a:xfrm>
                <a:off x="218684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2004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Szövegdoboz 69"/>
              <p:cNvSpPr txBox="1"/>
              <p:nvPr/>
            </p:nvSpPr>
            <p:spPr>
              <a:xfrm>
                <a:off x="3115330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2006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Szövegdoboz 70"/>
              <p:cNvSpPr txBox="1"/>
              <p:nvPr/>
            </p:nvSpPr>
            <p:spPr>
              <a:xfrm>
                <a:off x="402391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2008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Szövegdoboz 71"/>
              <p:cNvSpPr txBox="1"/>
              <p:nvPr/>
            </p:nvSpPr>
            <p:spPr>
              <a:xfrm>
                <a:off x="4965416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2010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Szövegdoboz 72"/>
              <p:cNvSpPr txBox="1"/>
              <p:nvPr/>
            </p:nvSpPr>
            <p:spPr>
              <a:xfrm>
                <a:off x="5873756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2012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Szövegdoboz 73"/>
              <p:cNvSpPr txBox="1"/>
              <p:nvPr/>
            </p:nvSpPr>
            <p:spPr>
              <a:xfrm>
                <a:off x="6795361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2014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Szövegdoboz 74"/>
              <p:cNvSpPr txBox="1"/>
              <p:nvPr/>
            </p:nvSpPr>
            <p:spPr>
              <a:xfrm>
                <a:off x="7723842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2016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Szövegdoboz 75"/>
              <p:cNvSpPr txBox="1"/>
              <p:nvPr/>
            </p:nvSpPr>
            <p:spPr>
              <a:xfrm>
                <a:off x="8639805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2018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" name="Csoportba foglalás 41"/>
            <p:cNvGrpSpPr/>
            <p:nvPr/>
          </p:nvGrpSpPr>
          <p:grpSpPr>
            <a:xfrm>
              <a:off x="321607" y="1549029"/>
              <a:ext cx="141500" cy="3195029"/>
              <a:chOff x="179512" y="2366269"/>
              <a:chExt cx="144000" cy="3355103"/>
            </a:xfrm>
          </p:grpSpPr>
          <p:cxnSp>
            <p:nvCxnSpPr>
              <p:cNvPr id="92" name="Egyenes összekötő 91"/>
              <p:cNvCxnSpPr/>
              <p:nvPr/>
            </p:nvCxnSpPr>
            <p:spPr bwMode="auto">
              <a:xfrm flipV="1">
                <a:off x="251520" y="2366269"/>
                <a:ext cx="0" cy="3355103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Egyenes összekötő 92"/>
              <p:cNvCxnSpPr/>
              <p:nvPr/>
            </p:nvCxnSpPr>
            <p:spPr bwMode="auto">
              <a:xfrm flipH="1">
                <a:off x="179512" y="259663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Egyenes összekötő 93"/>
              <p:cNvCxnSpPr/>
              <p:nvPr/>
            </p:nvCxnSpPr>
            <p:spPr bwMode="auto">
              <a:xfrm flipH="1">
                <a:off x="179512" y="291019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Egyenes összekötő 94"/>
              <p:cNvCxnSpPr/>
              <p:nvPr/>
            </p:nvCxnSpPr>
            <p:spPr bwMode="auto">
              <a:xfrm flipH="1">
                <a:off x="179512" y="352877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Egyenes összekötő 95"/>
              <p:cNvCxnSpPr/>
              <p:nvPr/>
            </p:nvCxnSpPr>
            <p:spPr bwMode="auto">
              <a:xfrm flipH="1">
                <a:off x="179512" y="322376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Egyenes összekötő 96"/>
              <p:cNvCxnSpPr/>
              <p:nvPr/>
            </p:nvCxnSpPr>
            <p:spPr bwMode="auto">
              <a:xfrm flipH="1">
                <a:off x="179512" y="383892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Egyenes összekötő 97"/>
              <p:cNvCxnSpPr/>
              <p:nvPr/>
            </p:nvCxnSpPr>
            <p:spPr bwMode="auto">
              <a:xfrm flipH="1">
                <a:off x="179512" y="414908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Egyenes összekötő 98"/>
              <p:cNvCxnSpPr/>
              <p:nvPr/>
            </p:nvCxnSpPr>
            <p:spPr bwMode="auto">
              <a:xfrm flipH="1">
                <a:off x="179512" y="445750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Egyenes összekötő 99"/>
              <p:cNvCxnSpPr/>
              <p:nvPr/>
            </p:nvCxnSpPr>
            <p:spPr bwMode="auto">
              <a:xfrm flipH="1">
                <a:off x="179512" y="476765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Egyenes összekötő 100"/>
              <p:cNvCxnSpPr/>
              <p:nvPr/>
            </p:nvCxnSpPr>
            <p:spPr bwMode="auto">
              <a:xfrm flipH="1">
                <a:off x="179512" y="507781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Egyenes összekötő 101"/>
              <p:cNvCxnSpPr/>
              <p:nvPr/>
            </p:nvCxnSpPr>
            <p:spPr bwMode="auto">
              <a:xfrm flipH="1">
                <a:off x="179512" y="5387964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3" name="Szövegdoboz 64"/>
            <p:cNvSpPr txBox="1"/>
            <p:nvPr/>
          </p:nvSpPr>
          <p:spPr>
            <a:xfrm>
              <a:off x="-2632" y="1668777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200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4" name="Szövegdoboz 65"/>
            <p:cNvSpPr txBox="1"/>
            <p:nvPr/>
          </p:nvSpPr>
          <p:spPr>
            <a:xfrm>
              <a:off x="4499" y="1957726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180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5" name="Szövegdoboz 66"/>
            <p:cNvSpPr txBox="1"/>
            <p:nvPr/>
          </p:nvSpPr>
          <p:spPr>
            <a:xfrm>
              <a:off x="-566" y="2250262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160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6" name="Szövegdoboz 76"/>
            <p:cNvSpPr txBox="1"/>
            <p:nvPr/>
          </p:nvSpPr>
          <p:spPr>
            <a:xfrm>
              <a:off x="-2055" y="2546122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140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7" name="Szövegdoboz 77"/>
            <p:cNvSpPr txBox="1"/>
            <p:nvPr/>
          </p:nvSpPr>
          <p:spPr>
            <a:xfrm>
              <a:off x="4499" y="2842257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120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8" name="Szövegdoboz 82"/>
            <p:cNvSpPr txBox="1"/>
            <p:nvPr/>
          </p:nvSpPr>
          <p:spPr>
            <a:xfrm>
              <a:off x="4499" y="3134793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100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9" name="Szövegdoboz 83"/>
            <p:cNvSpPr txBox="1"/>
            <p:nvPr/>
          </p:nvSpPr>
          <p:spPr>
            <a:xfrm>
              <a:off x="67592" y="3430653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80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0" name="Szövegdoboz 85"/>
            <p:cNvSpPr txBox="1"/>
            <p:nvPr/>
          </p:nvSpPr>
          <p:spPr>
            <a:xfrm>
              <a:off x="67592" y="3731382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60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1" name="Szövegdoboz 88"/>
            <p:cNvSpPr txBox="1"/>
            <p:nvPr/>
          </p:nvSpPr>
          <p:spPr>
            <a:xfrm>
              <a:off x="74723" y="4021365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40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2" name="Szövegdoboz 92"/>
            <p:cNvSpPr txBox="1"/>
            <p:nvPr/>
          </p:nvSpPr>
          <p:spPr>
            <a:xfrm>
              <a:off x="133663" y="4553806"/>
              <a:ext cx="253917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3" name="Szövegdoboz 91"/>
            <p:cNvSpPr txBox="1"/>
            <p:nvPr/>
          </p:nvSpPr>
          <p:spPr>
            <a:xfrm>
              <a:off x="74723" y="4324411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20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4" name="Szövegdoboz 23"/>
            <p:cNvSpPr txBox="1"/>
            <p:nvPr/>
          </p:nvSpPr>
          <p:spPr>
            <a:xfrm>
              <a:off x="750777" y="1691613"/>
              <a:ext cx="5822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180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Szövegdoboz 113"/>
            <p:cNvSpPr txBox="1"/>
            <p:nvPr/>
          </p:nvSpPr>
          <p:spPr>
            <a:xfrm>
              <a:off x="1493069" y="2554205"/>
              <a:ext cx="5822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130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Szövegdoboz 114"/>
            <p:cNvSpPr txBox="1"/>
            <p:nvPr/>
          </p:nvSpPr>
          <p:spPr>
            <a:xfrm>
              <a:off x="2438702" y="3160209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90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Szövegdoboz 115"/>
            <p:cNvSpPr txBox="1"/>
            <p:nvPr/>
          </p:nvSpPr>
          <p:spPr>
            <a:xfrm>
              <a:off x="3250271" y="3503981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65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Szövegdoboz 116"/>
            <p:cNvSpPr txBox="1"/>
            <p:nvPr/>
          </p:nvSpPr>
          <p:spPr>
            <a:xfrm>
              <a:off x="4188924" y="3777361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45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Szövegdoboz 117"/>
            <p:cNvSpPr txBox="1"/>
            <p:nvPr/>
          </p:nvSpPr>
          <p:spPr>
            <a:xfrm>
              <a:off x="5167593" y="4011654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32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Szövegdoboz 118"/>
            <p:cNvSpPr txBox="1"/>
            <p:nvPr/>
          </p:nvSpPr>
          <p:spPr>
            <a:xfrm>
              <a:off x="6194337" y="4122932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>
                  <a:solidFill>
                    <a:srgbClr val="FF0000"/>
                  </a:solidFill>
                </a:rPr>
                <a:t>2</a:t>
              </a:r>
              <a:r>
                <a:rPr lang="hu-HU" sz="900" b="1" dirty="0" smtClean="0">
                  <a:solidFill>
                    <a:srgbClr val="FF0000"/>
                  </a:solidFill>
                </a:rPr>
                <a:t>2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Szövegdoboz 119"/>
            <p:cNvSpPr txBox="1"/>
            <p:nvPr/>
          </p:nvSpPr>
          <p:spPr>
            <a:xfrm>
              <a:off x="7477335" y="4228242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14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Szövegdoboz 120"/>
            <p:cNvSpPr txBox="1"/>
            <p:nvPr/>
          </p:nvSpPr>
          <p:spPr>
            <a:xfrm>
              <a:off x="8475643" y="4306338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8"/>
            <p:cNvSpPr txBox="1"/>
            <p:nvPr/>
          </p:nvSpPr>
          <p:spPr>
            <a:xfrm>
              <a:off x="1412913" y="1565792"/>
              <a:ext cx="888711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b="1" dirty="0" smtClean="0">
                  <a:solidFill>
                    <a:srgbClr val="000000"/>
                  </a:solidFill>
                  <a:cs typeface="Arial" charset="0"/>
                </a:rPr>
                <a:t>Pentium </a:t>
              </a:r>
              <a:r>
                <a:rPr lang="en-US" altLang="en-US" sz="900" b="1" dirty="0">
                  <a:solidFill>
                    <a:srgbClr val="000000"/>
                  </a:solidFill>
                  <a:cs typeface="Arial" charset="0"/>
                </a:rPr>
                <a:t>4</a:t>
              </a:r>
            </a:p>
            <a:p>
              <a:pPr algn="ctr"/>
              <a:r>
                <a:rPr lang="en-US" altLang="en-US" sz="900" b="1" dirty="0" smtClean="0">
                  <a:solidFill>
                    <a:srgbClr val="000000"/>
                  </a:solidFill>
                  <a:cs typeface="Arial" charset="0"/>
                </a:rPr>
                <a:t>Northwood</a:t>
              </a:r>
              <a:endParaRPr lang="en-US" altLang="en-US" sz="900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TextBox 9"/>
            <p:cNvSpPr txBox="1"/>
            <p:nvPr/>
          </p:nvSpPr>
          <p:spPr>
            <a:xfrm>
              <a:off x="2373632" y="2266821"/>
              <a:ext cx="832005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Prescott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Box 11"/>
            <p:cNvSpPr txBox="1"/>
            <p:nvPr/>
          </p:nvSpPr>
          <p:spPr>
            <a:xfrm>
              <a:off x="3141053" y="2853606"/>
              <a:ext cx="832005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Cedar Mill</a:t>
              </a:r>
            </a:p>
          </p:txBody>
        </p:sp>
        <p:sp>
          <p:nvSpPr>
            <p:cNvPr id="66" name="TextBox 12"/>
            <p:cNvSpPr txBox="1"/>
            <p:nvPr/>
          </p:nvSpPr>
          <p:spPr>
            <a:xfrm>
              <a:off x="4108408" y="3365926"/>
              <a:ext cx="631959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Penryn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7" name="TextBox 13"/>
            <p:cNvSpPr txBox="1"/>
            <p:nvPr/>
          </p:nvSpPr>
          <p:spPr>
            <a:xfrm>
              <a:off x="4985831" y="3590693"/>
              <a:ext cx="83200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err="1" smtClean="0">
                  <a:solidFill>
                    <a:srgbClr val="000000"/>
                  </a:solidFill>
                </a:rPr>
                <a:t>Westmere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8" name="TextBox 14"/>
            <p:cNvSpPr txBox="1"/>
            <p:nvPr/>
          </p:nvSpPr>
          <p:spPr>
            <a:xfrm>
              <a:off x="5991040" y="3845381"/>
              <a:ext cx="846180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Ivy </a:t>
              </a:r>
              <a:r>
                <a:rPr lang="en-US" sz="900" b="1" dirty="0">
                  <a:solidFill>
                    <a:srgbClr val="000000"/>
                  </a:solidFill>
                </a:rPr>
                <a:t>Bridge</a:t>
              </a:r>
            </a:p>
          </p:txBody>
        </p:sp>
        <p:sp>
          <p:nvSpPr>
            <p:cNvPr id="69" name="TextBox 15"/>
            <p:cNvSpPr txBox="1"/>
            <p:nvPr/>
          </p:nvSpPr>
          <p:spPr>
            <a:xfrm>
              <a:off x="7254756" y="3983079"/>
              <a:ext cx="822554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err="1" smtClean="0">
                  <a:solidFill>
                    <a:srgbClr val="000000"/>
                  </a:solidFill>
                </a:rPr>
                <a:t>Broadwell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0" name="TextBox 21"/>
            <p:cNvSpPr txBox="1"/>
            <p:nvPr/>
          </p:nvSpPr>
          <p:spPr>
            <a:xfrm>
              <a:off x="605580" y="1133745"/>
              <a:ext cx="877684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Willamette</a:t>
              </a:r>
            </a:p>
          </p:txBody>
        </p:sp>
        <p:sp>
          <p:nvSpPr>
            <p:cNvPr id="71" name="TextBox 22"/>
            <p:cNvSpPr txBox="1"/>
            <p:nvPr/>
          </p:nvSpPr>
          <p:spPr>
            <a:xfrm>
              <a:off x="8249574" y="4026693"/>
              <a:ext cx="8707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Cannon lake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2" name="Egyenes összekötő 71"/>
            <p:cNvCxnSpPr/>
            <p:nvPr/>
          </p:nvCxnSpPr>
          <p:spPr bwMode="auto">
            <a:xfrm flipV="1">
              <a:off x="395975" y="3836203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/>
            <p:nvPr/>
          </p:nvCxnSpPr>
          <p:spPr bwMode="auto">
            <a:xfrm flipV="1">
              <a:off x="393967" y="3541299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Egyenes összekötő 73"/>
            <p:cNvCxnSpPr/>
            <p:nvPr/>
          </p:nvCxnSpPr>
          <p:spPr bwMode="auto">
            <a:xfrm flipV="1">
              <a:off x="386836" y="4131008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Egyenes összekötő 74"/>
            <p:cNvCxnSpPr/>
            <p:nvPr/>
          </p:nvCxnSpPr>
          <p:spPr bwMode="auto">
            <a:xfrm flipV="1">
              <a:off x="395975" y="4428180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/>
            <p:nvPr/>
          </p:nvCxnSpPr>
          <p:spPr bwMode="auto">
            <a:xfrm flipV="1">
              <a:off x="392357" y="2657072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Egyenes összekötő 76"/>
            <p:cNvCxnSpPr/>
            <p:nvPr/>
          </p:nvCxnSpPr>
          <p:spPr bwMode="auto">
            <a:xfrm flipV="1">
              <a:off x="390349" y="2366703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Egyenes összekötő 77"/>
            <p:cNvCxnSpPr/>
            <p:nvPr/>
          </p:nvCxnSpPr>
          <p:spPr bwMode="auto">
            <a:xfrm flipV="1">
              <a:off x="383218" y="2951877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Egyenes összekötő 78"/>
            <p:cNvCxnSpPr/>
            <p:nvPr/>
          </p:nvCxnSpPr>
          <p:spPr bwMode="auto">
            <a:xfrm flipV="1">
              <a:off x="392357" y="3246781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/>
            <p:nvPr/>
          </p:nvCxnSpPr>
          <p:spPr bwMode="auto">
            <a:xfrm flipV="1">
              <a:off x="406646" y="2063834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Egyenes összekötő 80"/>
            <p:cNvCxnSpPr/>
            <p:nvPr/>
          </p:nvCxnSpPr>
          <p:spPr bwMode="auto">
            <a:xfrm flipV="1">
              <a:off x="404637" y="1768930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" name="TextBox 8"/>
            <p:cNvSpPr txBox="1"/>
            <p:nvPr/>
          </p:nvSpPr>
          <p:spPr>
            <a:xfrm>
              <a:off x="1072280" y="1845735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dirty="0">
                  <a:solidFill>
                    <a:srgbClr val="000000"/>
                  </a:solidFill>
                  <a:cs typeface="Arial" charset="0"/>
                </a:rPr>
                <a:t>0</a:t>
              </a:r>
              <a:r>
                <a:rPr lang="hu-HU" altLang="en-US" sz="900" dirty="0" smtClean="0">
                  <a:solidFill>
                    <a:srgbClr val="000000"/>
                  </a:solidFill>
                  <a:cs typeface="Arial" charset="0"/>
                </a:rPr>
                <a:t>1/02</a:t>
              </a:r>
              <a:endParaRPr lang="en-US" altLang="en-US" sz="9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3" name="TextBox 9"/>
            <p:cNvSpPr txBox="1"/>
            <p:nvPr/>
          </p:nvSpPr>
          <p:spPr>
            <a:xfrm>
              <a:off x="2019614" y="2577183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02/04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4" name="TextBox 12"/>
            <p:cNvSpPr txBox="1"/>
            <p:nvPr/>
          </p:nvSpPr>
          <p:spPr>
            <a:xfrm>
              <a:off x="3658679" y="3527972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11/07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5" name="TextBox 13"/>
            <p:cNvSpPr txBox="1"/>
            <p:nvPr/>
          </p:nvSpPr>
          <p:spPr>
            <a:xfrm>
              <a:off x="4681062" y="3819518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01/10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6" name="TextBox 14"/>
            <p:cNvSpPr txBox="1"/>
            <p:nvPr/>
          </p:nvSpPr>
          <p:spPr>
            <a:xfrm>
              <a:off x="5654219" y="4037108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04/12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Box 15"/>
            <p:cNvSpPr txBox="1"/>
            <p:nvPr/>
          </p:nvSpPr>
          <p:spPr>
            <a:xfrm>
              <a:off x="6735314" y="4150143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09/14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8" name="TextBox 21"/>
            <p:cNvSpPr txBox="1"/>
            <p:nvPr/>
          </p:nvSpPr>
          <p:spPr>
            <a:xfrm>
              <a:off x="560770" y="1845735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dirty="0">
                  <a:solidFill>
                    <a:srgbClr val="000000"/>
                  </a:solidFill>
                  <a:cs typeface="Arial" charset="0"/>
                </a:rPr>
                <a:t>1</a:t>
              </a:r>
              <a:r>
                <a:rPr lang="hu-HU" altLang="en-US" sz="900" dirty="0" smtClean="0">
                  <a:solidFill>
                    <a:srgbClr val="000000"/>
                  </a:solidFill>
                  <a:cs typeface="Arial" charset="0"/>
                </a:rPr>
                <a:t>1/0</a:t>
              </a:r>
              <a:r>
                <a:rPr lang="en-US" altLang="en-US" sz="900" dirty="0" smtClean="0">
                  <a:solidFill>
                    <a:srgbClr val="000000"/>
                  </a:solidFill>
                  <a:cs typeface="Arial" charset="0"/>
                </a:rPr>
                <a:t>0</a:t>
              </a:r>
              <a:endParaRPr lang="en-US" altLang="en-US" sz="9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9" name="TextBox 22"/>
            <p:cNvSpPr txBox="1"/>
            <p:nvPr/>
          </p:nvSpPr>
          <p:spPr>
            <a:xfrm>
              <a:off x="8103989" y="4233636"/>
              <a:ext cx="535873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2H/17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90" name="TextBox 12"/>
            <p:cNvSpPr txBox="1"/>
            <p:nvPr/>
          </p:nvSpPr>
          <p:spPr>
            <a:xfrm>
              <a:off x="2858137" y="3153260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900" dirty="0">
                  <a:solidFill>
                    <a:srgbClr val="000000"/>
                  </a:solidFill>
                </a:rPr>
                <a:t>0</a:t>
              </a:r>
              <a:r>
                <a:rPr lang="en-US" sz="900" dirty="0" smtClean="0">
                  <a:solidFill>
                    <a:srgbClr val="000000"/>
                  </a:solidFill>
                </a:rPr>
                <a:t>1/0</a:t>
              </a:r>
              <a:r>
                <a:rPr lang="hu-HU" sz="900" dirty="0" smtClean="0">
                  <a:solidFill>
                    <a:srgbClr val="000000"/>
                  </a:solidFill>
                </a:rPr>
                <a:t>6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91" name="TextBox 2"/>
            <p:cNvSpPr txBox="1"/>
            <p:nvPr/>
          </p:nvSpPr>
          <p:spPr>
            <a:xfrm>
              <a:off x="218652" y="1308201"/>
              <a:ext cx="364179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smtClean="0">
                  <a:solidFill>
                    <a:srgbClr val="000000"/>
                  </a:solidFill>
                </a:rPr>
                <a:t>nm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30" name="Rounded Rectangle 5"/>
            <p:cNvSpPr/>
            <p:nvPr/>
          </p:nvSpPr>
          <p:spPr bwMode="auto">
            <a:xfrm>
              <a:off x="5915854" y="3700611"/>
              <a:ext cx="2478251" cy="138525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32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altLang="en-US" sz="1600" dirty="0"/>
          </a:p>
        </p:txBody>
      </p:sp>
      <p:sp>
        <p:nvSpPr>
          <p:cNvPr id="133" name="Szövegdoboz 75"/>
          <p:cNvSpPr txBox="1"/>
          <p:nvPr/>
        </p:nvSpPr>
        <p:spPr>
          <a:xfrm>
            <a:off x="8077208" y="4622447"/>
            <a:ext cx="471290" cy="219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900" dirty="0" smtClean="0">
                <a:solidFill>
                  <a:srgbClr val="000000"/>
                </a:solidFill>
              </a:rPr>
              <a:t>2018</a:t>
            </a:r>
            <a:endParaRPr lang="hu-HU" sz="900" dirty="0">
              <a:solidFill>
                <a:srgbClr val="00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145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sz="1600" dirty="0"/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844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4905" y="6512728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74796" cy="5453141"/>
            <a:chOff x="323850" y="951986"/>
            <a:chExt cx="8874796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779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4-wide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128-bit SIMD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FX/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FP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EUs,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shared L2 , no 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5673693" y="3121636"/>
                <a:ext cx="329128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256-bit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(FP)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AVX,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ring bus, integrated GPU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5787135" y="3921514"/>
                <a:ext cx="3352201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256-bit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(FX)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AVX2,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L4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cache (discrete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eDRAM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),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TSX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6185627" y="4466731"/>
                <a:ext cx="227979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Shared Virtual Memory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6090835" y="4722746"/>
                <a:ext cx="2739853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5-wide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ISP, Memory Side L4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cache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5828857" y="2802695"/>
                <a:ext cx="2677336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In package integrated GPU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5726833" y="2285059"/>
                <a:ext cx="3390672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4 cores,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integr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 MC,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QPI, private L2, (inclusive) L3, 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memory, in KBL G series:</a:t>
              </a:r>
            </a:p>
            <a:p>
              <a:pPr algn="ctr"/>
              <a:r>
                <a:rPr lang="en-US" sz="1200" b="1" dirty="0">
                  <a:latin typeface="+mj-lt"/>
                </a:rPr>
                <a:t>i</a:t>
              </a:r>
              <a:r>
                <a:rPr lang="en-US" sz="1200" b="1" dirty="0" smtClean="0">
                  <a:latin typeface="+mj-lt"/>
                </a:rPr>
                <a:t>n package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CPU, GPU, HBM2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7524" y="5720056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AVX512</a:t>
              </a: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3411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(USB Gen. 2,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conn., </a:t>
              </a:r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6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i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Pentium 4 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( </a:t>
            </a:r>
            <a:r>
              <a:rPr lang="hu-HU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Cedar </a:t>
            </a:r>
            <a:r>
              <a:rPr lang="hu-HU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Mill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Pentium D (</a:t>
            </a:r>
            <a:r>
              <a:rPr lang="en-US" altLang="en-US" sz="1150" b="1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Presler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           </a:t>
            </a:r>
            <a:endParaRPr lang="en-US" altLang="en-US" sz="115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sz="1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Coffee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Kaby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Cannonlake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05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??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Clock gating,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PECI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Platform Thermal Control by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 party controller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215" y="203384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EDAT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Power Gates,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PCU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373147" y="3132076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 2.0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944005" y="3879050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674789" y="4266492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2. gen. </a:t>
            </a:r>
            <a:r>
              <a:rPr lang="en-US" altLang="en-US" sz="1200" b="1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5970569" y="4479948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Speed Shift Technology,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Duty Cycle control, No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(except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X)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9425" y="5069118"/>
            <a:ext cx="2473754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 Shift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Technology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v2</a:t>
            </a:r>
            <a:endParaRPr lang="en-US" sz="1400" dirty="0" smtClean="0">
              <a:latin typeface="+mj-lt"/>
            </a:endParaRPr>
          </a:p>
        </p:txBody>
      </p:sp>
      <p:sp>
        <p:nvSpPr>
          <p:cNvPr id="100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715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57165" y="5274205"/>
            <a:ext cx="2350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H-series: TVB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(Thermal Velocity Boost)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2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Contents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998730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1568052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2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The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Core 2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2140421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3.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Nehalem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2697747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4.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Sandy Bridge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3266637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5.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Haswell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787057" y="3821345"/>
            <a:ext cx="7564830" cy="457200"/>
            <a:chOff x="476" y="2160"/>
            <a:chExt cx="4626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Skylake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788644" y="4351777"/>
            <a:ext cx="7563243" cy="457200"/>
            <a:chOff x="476" y="2160"/>
            <a:chExt cx="4626" cy="318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7.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Lake line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784738" y="4873824"/>
            <a:ext cx="7567149" cy="457200"/>
            <a:chOff x="476" y="2160"/>
            <a:chExt cx="4626" cy="318"/>
          </a:xfrm>
        </p:grpSpPr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8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Lake Refresh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784170" y="5416187"/>
            <a:ext cx="7567149" cy="457200"/>
            <a:chOff x="476" y="2160"/>
            <a:chExt cx="4626" cy="318"/>
          </a:xfrm>
        </p:grpSpPr>
        <p:sp>
          <p:nvSpPr>
            <p:cNvPr id="2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9.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Coffee Lake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784765" y="5924721"/>
            <a:ext cx="7567149" cy="457200"/>
            <a:chOff x="476" y="2160"/>
            <a:chExt cx="4626" cy="318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10.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Cannon Lake line (outlook)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7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hu-HU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04373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73708" y="499011"/>
            <a:ext cx="793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Raising of the single </a:t>
            </a:r>
            <a:r>
              <a:rPr lang="en-US" sz="1400" b="1" dirty="0">
                <a:solidFill>
                  <a:srgbClr val="2D2D8A"/>
                </a:solidFill>
              </a:rPr>
              <a:t>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174305"/>
            <a:ext cx="8722617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raised IPC in the Core family </a:t>
            </a:r>
            <a:r>
              <a:rPr lang="en-US" sz="1400" dirty="0" smtClean="0">
                <a:solidFill>
                  <a:srgbClr val="FF0000"/>
                </a:solidFill>
              </a:rPr>
              <a:t>only less then 2-times  in about 10 years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Tock models contribute by about 10 %, Tick models by about 5 % for raising </a:t>
            </a:r>
            <a:r>
              <a:rPr lang="en-US" sz="1400" dirty="0" err="1" smtClean="0">
                <a:solidFill>
                  <a:srgbClr val="0070C0"/>
                </a:solidFill>
              </a:rPr>
              <a:t>IPC</a:t>
            </a:r>
            <a:r>
              <a:rPr lang="en-US" sz="1400" dirty="0" smtClean="0">
                <a:solidFill>
                  <a:srgbClr val="0070C0"/>
                </a:solidFill>
              </a:rPr>
              <a:t>.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116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18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(17)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94" t="18816" r="8358"/>
          <a:stretch/>
        </p:blipFill>
        <p:spPr>
          <a:xfrm>
            <a:off x="81639" y="1289790"/>
            <a:ext cx="9008598" cy="4839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95" y="6320116"/>
            <a:ext cx="4718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 smtClean="0">
                <a:latin typeface="+mj-lt"/>
              </a:rPr>
              <a:t>Presentation at AMD's Financial Analyst Day May 16 2017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05" y="496524"/>
            <a:ext cx="7027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General implications of the evolution of transistor technology [245]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117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65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18)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5914" y="3087263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1461" y="737350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latin typeface="Verdana" pitchFamily="34" charset="0"/>
                </a:rPr>
                <a:t>Servers</a:t>
              </a:r>
              <a:endParaRPr lang="hu-HU" altLang="en-US" sz="1200" b="1" dirty="0"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510" y="5476872"/>
            <a:ext cx="10246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Up to </a:t>
            </a:r>
            <a:r>
              <a:rPr lang="en-US" sz="1300" dirty="0" err="1" smtClean="0"/>
              <a:t>28C</a:t>
            </a:r>
            <a:endParaRPr lang="en-US" sz="1300" dirty="0"/>
          </a:p>
        </p:txBody>
      </p:sp>
      <p:sp>
        <p:nvSpPr>
          <p:cNvPr id="61" name="TextBox 60"/>
          <p:cNvSpPr txBox="1"/>
          <p:nvPr/>
        </p:nvSpPr>
        <p:spPr>
          <a:xfrm>
            <a:off x="2053938" y="5476872"/>
            <a:ext cx="9300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- 18C</a:t>
            </a:r>
            <a:endParaRPr lang="en-US" sz="1300" dirty="0"/>
          </a:p>
        </p:txBody>
      </p:sp>
      <p:sp>
        <p:nvSpPr>
          <p:cNvPr id="62" name="TextBox 61"/>
          <p:cNvSpPr txBox="1"/>
          <p:nvPr/>
        </p:nvSpPr>
        <p:spPr>
          <a:xfrm>
            <a:off x="6777245" y="5467672"/>
            <a:ext cx="19768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(Up to </a:t>
            </a:r>
            <a:r>
              <a:rPr lang="en-US" sz="1300" dirty="0" err="1" smtClean="0"/>
              <a:t>4C</a:t>
            </a:r>
            <a:r>
              <a:rPr lang="en-US" sz="1300" dirty="0" smtClean="0"/>
              <a:t> - </a:t>
            </a:r>
            <a:r>
              <a:rPr lang="en-US" sz="1300" dirty="0" err="1" smtClean="0"/>
              <a:t>10C</a:t>
            </a:r>
            <a:r>
              <a:rPr lang="en-US" sz="1300" dirty="0" smtClean="0"/>
              <a:t> + G)</a:t>
            </a:r>
          </a:p>
          <a:p>
            <a:pPr algn="ctr"/>
            <a:r>
              <a:rPr lang="en-US" sz="1300" dirty="0" smtClean="0"/>
              <a:t>(by other vendors)</a:t>
            </a:r>
            <a:endParaRPr lang="en-US" sz="1300" dirty="0"/>
          </a:p>
        </p:txBody>
      </p:sp>
      <p:sp>
        <p:nvSpPr>
          <p:cNvPr id="63" name="TextBox 62"/>
          <p:cNvSpPr txBox="1"/>
          <p:nvPr/>
        </p:nvSpPr>
        <p:spPr>
          <a:xfrm>
            <a:off x="4301970" y="5467672"/>
            <a:ext cx="12089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- 6C + G</a:t>
            </a:r>
            <a:endParaRPr lang="en-US" sz="1300" dirty="0"/>
          </a:p>
        </p:txBody>
      </p:sp>
      <p:sp>
        <p:nvSpPr>
          <p:cNvPr id="27" name="TextBox 26"/>
          <p:cNvSpPr txBox="1"/>
          <p:nvPr/>
        </p:nvSpPr>
        <p:spPr>
          <a:xfrm>
            <a:off x="6192180" y="2629806"/>
            <a:ext cx="2872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200" i="1" dirty="0" err="1" smtClean="0">
                <a:solidFill>
                  <a:srgbClr val="FF0000"/>
                </a:solidFill>
              </a:rPr>
              <a:t>l</a:t>
            </a:r>
            <a:r>
              <a:rPr lang="en-US" sz="1200" i="1" dirty="0" smtClean="0">
                <a:solidFill>
                  <a:srgbClr val="FF0000"/>
                </a:solidFill>
              </a:rPr>
              <a:t>  e  d   </a:t>
            </a:r>
            <a:r>
              <a:rPr lang="en-US" sz="1200" i="1" dirty="0" err="1" smtClean="0">
                <a:solidFill>
                  <a:srgbClr val="FF0000"/>
                </a:solidFill>
              </a:rPr>
              <a:t>i</a:t>
            </a:r>
            <a:r>
              <a:rPr lang="en-US" sz="1200" i="1" dirty="0" smtClean="0">
                <a:solidFill>
                  <a:srgbClr val="FF0000"/>
                </a:solidFill>
              </a:rPr>
              <a:t> n </a:t>
            </a:r>
            <a:r>
              <a:rPr lang="en-US" sz="1200" i="1" dirty="0" smtClean="0">
                <a:solidFill>
                  <a:srgbClr val="FF0000"/>
                </a:solidFill>
              </a:rPr>
              <a:t>  2 </a:t>
            </a:r>
            <a:r>
              <a:rPr lang="en-US" sz="1200" i="1" dirty="0" smtClean="0">
                <a:solidFill>
                  <a:srgbClr val="FF0000"/>
                </a:solidFill>
              </a:rPr>
              <a:t>0 1 6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426" y="5274205"/>
            <a:ext cx="13917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chemeClr val="accent6"/>
                </a:solidFill>
              </a:rPr>
              <a:t>Typical </a:t>
            </a:r>
            <a:r>
              <a:rPr lang="en-US" sz="1300" i="1" dirty="0" err="1" smtClean="0">
                <a:solidFill>
                  <a:schemeClr val="accent6"/>
                </a:solidFill>
              </a:rPr>
              <a:t>config</a:t>
            </a:r>
            <a:r>
              <a:rPr lang="en-US" sz="1300" i="1" dirty="0" smtClean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80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24" t="15707" r="9188" b="17040"/>
          <a:stretch/>
        </p:blipFill>
        <p:spPr>
          <a:xfrm>
            <a:off x="116505" y="1627712"/>
            <a:ext cx="8910990" cy="3960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86" y="480088"/>
            <a:ext cx="8682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14 nm dies of Intel's different processor categories (not on scale) [247]   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5805228"/>
            <a:ext cx="3193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Knights Landing (</a:t>
            </a:r>
            <a:r>
              <a:rPr lang="en-US" sz="1300" dirty="0" err="1" smtClean="0"/>
              <a:t>72C</a:t>
            </a:r>
            <a:r>
              <a:rPr lang="en-US" sz="1300" dirty="0"/>
              <a:t>, ~680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6" name="TextBox 5"/>
          <p:cNvSpPr txBox="1"/>
          <p:nvPr/>
        </p:nvSpPr>
        <p:spPr>
          <a:xfrm>
            <a:off x="3436773" y="5805228"/>
            <a:ext cx="27302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-SP (</a:t>
            </a:r>
            <a:r>
              <a:rPr lang="en-US" sz="1300" dirty="0" err="1" smtClean="0"/>
              <a:t>28C</a:t>
            </a:r>
            <a:r>
              <a:rPr lang="en-US" sz="1300" dirty="0"/>
              <a:t>, ~680 </a:t>
            </a:r>
            <a:r>
              <a:rPr lang="en-US" sz="1300" dirty="0" err="1"/>
              <a:t>mm</a:t>
            </a:r>
            <a:r>
              <a:rPr lang="en-US" sz="1300" baseline="30000" dirty="0" err="1"/>
              <a:t>2</a:t>
            </a:r>
            <a:r>
              <a:rPr lang="en-US" sz="130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020" y="1088740"/>
            <a:ext cx="22589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 (</a:t>
            </a:r>
            <a:r>
              <a:rPr lang="en-US" sz="1300" dirty="0" err="1" smtClean="0"/>
              <a:t>4C</a:t>
            </a:r>
            <a:r>
              <a:rPr lang="en-US" sz="1300" dirty="0" smtClean="0"/>
              <a:t>, 122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467843" y="1095200"/>
            <a:ext cx="22797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Broadwell (</a:t>
            </a:r>
            <a:r>
              <a:rPr lang="en-US" sz="1300" dirty="0" err="1" smtClean="0"/>
              <a:t>2C</a:t>
            </a:r>
            <a:r>
              <a:rPr lang="en-US" sz="1300" dirty="0" smtClean="0"/>
              <a:t>, 82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15876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Pentium 4 and Core 2 families (19)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65" y="1797082"/>
            <a:ext cx="5438095" cy="36571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47" y="1797082"/>
            <a:ext cx="2160240" cy="972740"/>
          </a:xfrm>
          <a:prstGeom prst="rect">
            <a:avLst/>
          </a:prstGeom>
        </p:spPr>
      </p:pic>
      <p:pic>
        <p:nvPicPr>
          <p:cNvPr id="29" name="Picture 8" descr="Sky 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7" y="3834045"/>
            <a:ext cx="2183135" cy="14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2855" y="476560"/>
            <a:ext cx="909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14 nm dies of Intel's different processor categories (approximately on scale)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 [247]   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0" y="1358770"/>
            <a:ext cx="22797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Broadwell (</a:t>
            </a:r>
            <a:r>
              <a:rPr lang="en-US" sz="1300" dirty="0" err="1" smtClean="0"/>
              <a:t>2C</a:t>
            </a:r>
            <a:r>
              <a:rPr lang="en-US" sz="1300" dirty="0" smtClean="0"/>
              <a:t>, 82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305581" y="3360159"/>
            <a:ext cx="22589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 (</a:t>
            </a:r>
            <a:r>
              <a:rPr lang="en-US" sz="1300" dirty="0" err="1" smtClean="0"/>
              <a:t>4C</a:t>
            </a:r>
            <a:r>
              <a:rPr lang="en-US" sz="1300" dirty="0" smtClean="0"/>
              <a:t>, 122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4790185" y="1358770"/>
            <a:ext cx="27302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-SP (</a:t>
            </a:r>
            <a:r>
              <a:rPr lang="en-US" sz="1300" dirty="0" err="1" smtClean="0"/>
              <a:t>28C</a:t>
            </a:r>
            <a:r>
              <a:rPr lang="en-US" sz="1300" dirty="0"/>
              <a:t>, ~680 </a:t>
            </a:r>
            <a:r>
              <a:rPr lang="en-US" sz="1300" dirty="0" err="1"/>
              <a:t>mm</a:t>
            </a:r>
            <a:r>
              <a:rPr lang="en-US" sz="1300" baseline="30000" dirty="0" err="1"/>
              <a:t>2</a:t>
            </a:r>
            <a:r>
              <a:rPr lang="en-US" sz="13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59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5914" y="3402298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1461" y="1052385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Servers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3698258" y="1583795"/>
            <a:ext cx="2350770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9596" y="501603"/>
            <a:ext cx="491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1.2 Evolution of desktop and laptop processors</a:t>
            </a:r>
          </a:p>
        </p:txBody>
      </p:sp>
    </p:spTree>
    <p:extLst>
      <p:ext uri="{BB962C8B-B14F-4D97-AF65-F5344CB8AC3E}">
        <p14:creationId xmlns:p14="http://schemas.microsoft.com/office/powerpoint/2010/main" val="36568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881472"/>
              </p:ext>
            </p:extLst>
          </p:nvPr>
        </p:nvGraphicFramePr>
        <p:xfrm>
          <a:off x="50800" y="1070084"/>
          <a:ext cx="9027495" cy="5715909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092"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4C+G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4C+G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6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161" y="498617"/>
            <a:ext cx="4735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Intel’s Core-based mainstream DT platforms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928837"/>
              </p:ext>
            </p:extLst>
          </p:nvPr>
        </p:nvGraphicFramePr>
        <p:xfrm>
          <a:off x="64247" y="1056637"/>
          <a:ext cx="9027495" cy="5715909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092"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6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698" y="498617"/>
            <a:ext cx="2364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Max. number of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cores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61910" y="1062391"/>
            <a:ext cx="822960" cy="57106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927096"/>
              </p:ext>
            </p:extLst>
          </p:nvPr>
        </p:nvGraphicFramePr>
        <p:xfrm>
          <a:off x="50800" y="1070084"/>
          <a:ext cx="9027495" cy="5736470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9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07"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6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1151 r1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 (Union Point)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1151 r2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698" y="498617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Number of memory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channels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352420" y="1062390"/>
            <a:ext cx="725875" cy="57240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196575"/>
            <a:ext cx="73914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</a:t>
            </a:r>
          </a:p>
        </p:txBody>
      </p: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749300" y="2066347"/>
            <a:ext cx="7513638" cy="612777"/>
            <a:chOff x="472" y="2160"/>
            <a:chExt cx="4630" cy="386"/>
          </a:xfrm>
        </p:grpSpPr>
        <p:sp>
          <p:nvSpPr>
            <p:cNvPr id="31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8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1.1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Overview of the evolution of Intel's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Pentium 4 and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 families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749300" y="2744917"/>
            <a:ext cx="7513638" cy="457200"/>
            <a:chOff x="472" y="2160"/>
            <a:chExt cx="4630" cy="288"/>
          </a:xfrm>
        </p:grpSpPr>
        <p:sp>
          <p:nvSpPr>
            <p:cNvPr id="34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1.2 Evolution of desktop and laptop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6" name="Group 20"/>
          <p:cNvGrpSpPr>
            <a:grpSpLocks/>
          </p:cNvGrpSpPr>
          <p:nvPr/>
        </p:nvGrpSpPr>
        <p:grpSpPr bwMode="auto">
          <a:xfrm>
            <a:off x="749300" y="3317286"/>
            <a:ext cx="7513638" cy="457200"/>
            <a:chOff x="472" y="2160"/>
            <a:chExt cx="4630" cy="288"/>
          </a:xfrm>
        </p:grpSpPr>
        <p:sp>
          <p:nvSpPr>
            <p:cNvPr id="37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1.3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HEDs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(High-End desktops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)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9" name="Group 29"/>
          <p:cNvGrpSpPr>
            <a:grpSpLocks/>
          </p:cNvGrpSpPr>
          <p:nvPr/>
        </p:nvGrpSpPr>
        <p:grpSpPr bwMode="auto">
          <a:xfrm>
            <a:off x="750888" y="3874612"/>
            <a:ext cx="7512050" cy="457200"/>
            <a:chOff x="472" y="2160"/>
            <a:chExt cx="4630" cy="288"/>
          </a:xfrm>
        </p:grpSpPr>
        <p:sp>
          <p:nvSpPr>
            <p:cNvPr id="40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1.4 Evolution of high-end 4S/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8S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servers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1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2" name="Group 17"/>
          <p:cNvGrpSpPr>
            <a:grpSpLocks/>
          </p:cNvGrpSpPr>
          <p:nvPr/>
        </p:nvGrpSpPr>
        <p:grpSpPr bwMode="auto">
          <a:xfrm>
            <a:off x="747713" y="4431210"/>
            <a:ext cx="7515225" cy="457200"/>
            <a:chOff x="472" y="2160"/>
            <a:chExt cx="4630" cy="288"/>
          </a:xfrm>
        </p:grpSpPr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1.5 Evolution of tablet and smartphone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06477"/>
              </p:ext>
            </p:extLst>
          </p:nvPr>
        </p:nvGraphicFramePr>
        <p:xfrm>
          <a:off x="50800" y="1070084"/>
          <a:ext cx="9027495" cy="5736470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07"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6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760" y="502148"/>
            <a:ext cx="1999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Platform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topology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51620" y="1062390"/>
            <a:ext cx="675075" cy="57240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923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(S</a:t>
            </a:r>
            <a:r>
              <a:rPr lang="en-US" altLang="en-US" sz="1200">
                <a:latin typeface="Verdana" pitchFamily="34" charset="0"/>
              </a:rPr>
              <a:t>ymmetrical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ulti</a:t>
            </a:r>
            <a:r>
              <a:rPr lang="en-US" altLang="en-US" sz="1200" b="1">
                <a:latin typeface="Verdana" pitchFamily="34" charset="0"/>
              </a:rPr>
              <a:t>P</a:t>
            </a:r>
            <a:r>
              <a:rPr lang="en-US" altLang="en-US" sz="1200">
                <a:latin typeface="Verdana" pitchFamily="34" charset="0"/>
              </a:rPr>
              <a:t>rocessor)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5684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8034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97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97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130300"/>
            <a:ext cx="550227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en-US" sz="1200" b="1" dirty="0" smtClean="0">
                <a:latin typeface="Verdana" pitchFamily="34" charset="0"/>
              </a:rPr>
              <a:t>Basic platform topologies of mul</a:t>
            </a:r>
            <a:r>
              <a:rPr lang="en-US" altLang="en-US" sz="1200" b="1" dirty="0" err="1" smtClean="0">
                <a:latin typeface="Verdana" pitchFamily="34" charset="0"/>
              </a:rPr>
              <a:t>tiprocessor</a:t>
            </a:r>
            <a:r>
              <a:rPr lang="hu-HU" altLang="en-US" sz="1200" b="1" dirty="0" smtClean="0">
                <a:latin typeface="Verdana" pitchFamily="34" charset="0"/>
              </a:rPr>
              <a:t>s</a:t>
            </a:r>
            <a:r>
              <a:rPr lang="en-US" altLang="en-US" sz="1200" b="1" dirty="0" smtClean="0">
                <a:latin typeface="Verdana" pitchFamily="34" charset="0"/>
              </a:rPr>
              <a:t> </a:t>
            </a:r>
            <a:endParaRPr lang="hu-HU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</a:t>
            </a:r>
            <a:r>
              <a:rPr lang="en-US" altLang="en-US" sz="1200" b="1" dirty="0">
                <a:latin typeface="Verdana" pitchFamily="34" charset="0"/>
              </a:rPr>
              <a:t>classified according to their memory architecture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939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NUMAs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98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9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624138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with </a:t>
            </a:r>
            <a:r>
              <a:rPr lang="en-US" altLang="en-US" sz="1200" b="1">
                <a:latin typeface="Verdana" pitchFamily="34" charset="0"/>
              </a:rPr>
              <a:t>N</a:t>
            </a:r>
            <a:r>
              <a:rPr lang="en-US" altLang="en-US" sz="1200">
                <a:latin typeface="Verdana" pitchFamily="34" charset="0"/>
              </a:rPr>
              <a:t>on-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655888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with </a:t>
            </a:r>
            <a:r>
              <a:rPr lang="en-US" altLang="en-US" sz="1200" b="1" dirty="0">
                <a:latin typeface="Verdana" pitchFamily="34" charset="0"/>
              </a:rPr>
              <a:t>U</a:t>
            </a:r>
            <a:r>
              <a:rPr lang="en-US" altLang="en-US" sz="1200" dirty="0">
                <a:latin typeface="Verdana" pitchFamily="34" charset="0"/>
              </a:rPr>
              <a:t>niform </a:t>
            </a: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dirty="0">
                <a:latin typeface="Verdana" pitchFamily="34" charset="0"/>
              </a:rPr>
              <a:t>emory </a:t>
            </a:r>
            <a:r>
              <a:rPr lang="en-US" altLang="en-US" sz="1200" b="1" dirty="0">
                <a:latin typeface="Verdana" pitchFamily="34" charset="0"/>
              </a:rPr>
              <a:t>A</a:t>
            </a:r>
            <a:r>
              <a:rPr lang="en-US" altLang="en-US" sz="1200" dirty="0"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684588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060825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264150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087938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5976144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169025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49641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060825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766469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765675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13313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461000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00700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56200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56200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56577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56577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084763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13313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18138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88645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083175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076700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4989513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68471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57688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22738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898900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068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46575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1640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164013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0536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307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3073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3708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4672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520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1671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1951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323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886200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1941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33875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513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51313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0522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05225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799013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180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18038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1803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545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393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544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0681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196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00713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895975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580063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595813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595813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664075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13338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065588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3176588"/>
            <a:ext cx="4075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mechanism, (e.g. by individual FSBs and an MCH).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31051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3163888"/>
            <a:ext cx="4616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 particular part of the main memory can be accessed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  by each processor immediately, other parts remotely.   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313488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>
                <a:latin typeface="Verdana" pitchFamily="34" charset="0"/>
              </a:rPr>
              <a:t>1</a:t>
            </a:r>
            <a:r>
              <a:rPr lang="en-US" altLang="en-US" sz="1000">
                <a:latin typeface="Verdana" pitchFamily="34" charset="0"/>
              </a:rPr>
              <a:t>ICH: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6858000" y="6489700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hu-HU" altLang="en-US" sz="1600" dirty="0" smtClean="0"/>
          </a:p>
        </p:txBody>
      </p:sp>
      <p:sp>
        <p:nvSpPr>
          <p:cNvPr id="88" name="TextBox 87"/>
          <p:cNvSpPr txBox="1"/>
          <p:nvPr/>
        </p:nvSpPr>
        <p:spPr>
          <a:xfrm>
            <a:off x="75903" y="493953"/>
            <a:ext cx="8141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  <a:latin typeface="+mj-lt"/>
              </a:rPr>
              <a:t>Changing the basic platform topology of MP platforms from SMP to NUMA -2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893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929365"/>
              </p:ext>
            </p:extLst>
          </p:nvPr>
        </p:nvGraphicFramePr>
        <p:xfrm>
          <a:off x="50800" y="1070084"/>
          <a:ext cx="9027495" cy="5716402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(SMP)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(NUMA)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?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?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692" y="498617"/>
            <a:ext cx="3180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Speeding up the memory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rate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497325" y="1062390"/>
            <a:ext cx="855095" cy="57240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161" y="503478"/>
            <a:ext cx="798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mainstream DT platforms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607" y="908720"/>
            <a:ext cx="8896090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</a:t>
            </a:r>
            <a:r>
              <a:rPr lang="en-US" sz="1400" dirty="0" smtClean="0">
                <a:latin typeface="+mj-lt"/>
              </a:rPr>
              <a:t>rose soon (already in 2007) to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400" dirty="0" smtClean="0">
                <a:latin typeface="+mj-lt"/>
              </a:rPr>
              <a:t> and remain at this figure.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Two memory channels </a:t>
            </a:r>
            <a:r>
              <a:rPr lang="en-US" sz="1400" dirty="0" smtClean="0">
                <a:latin typeface="+mj-lt"/>
              </a:rPr>
              <a:t>are used to connect memory.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is connected up to the Penryn via the MCH thereafter immediately via the processor.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a 10 year period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rose about three to four times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5492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46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-1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931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-2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106615" y="1043736"/>
            <a:ext cx="1035115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00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-3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176587" y="1043736"/>
            <a:ext cx="2070487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8085" b="9821"/>
          <a:stretch/>
        </p:blipFill>
        <p:spPr bwMode="auto">
          <a:xfrm>
            <a:off x="2141730" y="1133745"/>
            <a:ext cx="4950550" cy="5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107" y="493953"/>
            <a:ext cx="710963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400" b="1" dirty="0" smtClean="0">
                <a:solidFill>
                  <a:srgbClr val="2D2D8A"/>
                </a:solidFill>
              </a:rPr>
              <a:t>Example: </a:t>
            </a:r>
            <a:r>
              <a:rPr lang="en-US" sz="1400" b="1" dirty="0" smtClean="0">
                <a:solidFill>
                  <a:srgbClr val="2D2D8A"/>
                </a:solidFill>
              </a:rPr>
              <a:t>A slice of the graphics unit of </a:t>
            </a:r>
            <a:r>
              <a:rPr lang="en-US" sz="1400" b="1" dirty="0" err="1" smtClean="0">
                <a:solidFill>
                  <a:srgbClr val="2D2D8A"/>
                </a:solidFill>
              </a:rPr>
              <a:t>Haswell</a:t>
            </a:r>
            <a:r>
              <a:rPr lang="en-US" sz="1400" b="1" dirty="0" smtClean="0">
                <a:solidFill>
                  <a:srgbClr val="2D2D8A"/>
                </a:solidFill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</a:rPr>
              <a:t>(6.5</a:t>
            </a:r>
            <a:r>
              <a:rPr lang="en-US" sz="1400" b="1" baseline="30000" dirty="0" smtClean="0">
                <a:solidFill>
                  <a:srgbClr val="2D2D8A"/>
                </a:solidFill>
              </a:rPr>
              <a:t>th</a:t>
            </a:r>
            <a:r>
              <a:rPr lang="en-US" sz="1400" b="1" dirty="0" smtClean="0">
                <a:solidFill>
                  <a:srgbClr val="2D2D8A"/>
                </a:solidFill>
              </a:rPr>
              <a:t> gen. graphics)</a:t>
            </a:r>
          </a:p>
          <a:p>
            <a:r>
              <a:rPr lang="en-US" sz="1400" b="1" dirty="0" smtClean="0">
                <a:solidFill>
                  <a:srgbClr val="2D2D8A"/>
                </a:solidFill>
              </a:rPr>
              <a:t>1 slice (GT2):</a:t>
            </a:r>
            <a:r>
              <a:rPr lang="en-US" sz="1400" b="1" dirty="0" smtClean="0">
                <a:solidFill>
                  <a:srgbClr val="2D2D8A"/>
                </a:solidFill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</a:rPr>
              <a:t>includ</a:t>
            </a:r>
            <a:r>
              <a:rPr lang="en-US" sz="1400" b="1" dirty="0" smtClean="0">
                <a:solidFill>
                  <a:srgbClr val="2D2D8A"/>
                </a:solidFill>
              </a:rPr>
              <a:t>s</a:t>
            </a:r>
            <a:r>
              <a:rPr lang="hu-HU" sz="1400" b="1" dirty="0" smtClean="0">
                <a:solidFill>
                  <a:srgbClr val="2D2D8A"/>
                </a:solidFill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</a:rPr>
              <a:t>20 E</a:t>
            </a:r>
            <a:r>
              <a:rPr lang="hu-HU" sz="1400" b="1" dirty="0" smtClean="0">
                <a:solidFill>
                  <a:srgbClr val="2D2D8A"/>
                </a:solidFill>
              </a:rPr>
              <a:t>U</a:t>
            </a:r>
            <a:r>
              <a:rPr lang="en-US" sz="1400" b="1" dirty="0" smtClean="0">
                <a:solidFill>
                  <a:srgbClr val="2D2D8A"/>
                </a:solidFill>
              </a:rPr>
              <a:t>s </a:t>
            </a: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199</a:t>
            </a:r>
            <a:r>
              <a:rPr lang="en-US" sz="1400" dirty="0" smtClean="0">
                <a:solidFill>
                  <a:srgbClr val="000000"/>
                </a:solidFill>
              </a:rPr>
              <a:t>]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431540" y="1185424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85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-1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5481" y="4966428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has </a:t>
            </a:r>
            <a:r>
              <a:rPr lang="en-US" sz="1400" dirty="0" smtClean="0">
                <a:solidFill>
                  <a:srgbClr val="0070C0"/>
                </a:solidFill>
              </a:rPr>
              <a:t>four functional units</a:t>
            </a:r>
            <a:r>
              <a:rPr lang="en-US" sz="1400" dirty="0" smtClean="0"/>
              <a:t>: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6236" y="5281463"/>
            <a:ext cx="3135795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Two </a:t>
            </a:r>
            <a:r>
              <a:rPr lang="en-US" sz="1400" dirty="0" err="1" smtClean="0">
                <a:solidFill>
                  <a:srgbClr val="0070C0"/>
                </a:solidFill>
              </a:rPr>
              <a:t>SIMD</a:t>
            </a:r>
            <a:r>
              <a:rPr lang="en-US" sz="1400" dirty="0" smtClean="0">
                <a:solidFill>
                  <a:srgbClr val="0070C0"/>
                </a:solidFill>
              </a:rPr>
              <a:t> FPU </a:t>
            </a:r>
            <a:r>
              <a:rPr lang="en-US" sz="1400" dirty="0" smtClean="0"/>
              <a:t>units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Send unit (Load/Store)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Branch unit.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5481" y="6091553"/>
            <a:ext cx="642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 EU issues </a:t>
            </a:r>
            <a:r>
              <a:rPr lang="en-US" sz="1400" dirty="0" smtClean="0">
                <a:solidFill>
                  <a:srgbClr val="0070C0"/>
                </a:solidFill>
              </a:rPr>
              <a:t>up to 4 instructions per cycle </a:t>
            </a:r>
            <a:r>
              <a:rPr lang="en-US" sz="1400" dirty="0" smtClean="0"/>
              <a:t>to the functional units.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7205" y="3445840"/>
            <a:ext cx="241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SIMD: Single </a:t>
            </a:r>
            <a:r>
              <a:rPr lang="en-US" sz="1400" dirty="0" smtClean="0">
                <a:solidFill>
                  <a:schemeClr val="accent6"/>
                </a:solidFill>
              </a:rPr>
              <a:t>Instruction</a:t>
            </a:r>
          </a:p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Multiple Data</a:t>
            </a:r>
            <a:endParaRPr lang="en-US" sz="14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466655" y="1191495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38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-2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0825" y="4959170"/>
            <a:ext cx="9348137" cy="151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SIMD FPUs </a:t>
            </a:r>
            <a:r>
              <a:rPr lang="en-US" sz="1400" dirty="0" smtClean="0"/>
              <a:t>can execute </a:t>
            </a:r>
            <a:r>
              <a:rPr lang="en-US" sz="1400" dirty="0" smtClean="0">
                <a:solidFill>
                  <a:srgbClr val="0070C0"/>
                </a:solidFill>
              </a:rPr>
              <a:t>4 SP FP </a:t>
            </a:r>
            <a:r>
              <a:rPr lang="en-US" sz="1400" dirty="0" smtClean="0"/>
              <a:t>They </a:t>
            </a:r>
            <a:r>
              <a:rPr lang="en-US" sz="1400" dirty="0" smtClean="0"/>
              <a:t>can execute </a:t>
            </a:r>
            <a:r>
              <a:rPr lang="en-US" sz="1400" dirty="0" smtClean="0">
                <a:solidFill>
                  <a:srgbClr val="0070C0"/>
                </a:solidFill>
              </a:rPr>
              <a:t>MAD</a:t>
            </a:r>
            <a:r>
              <a:rPr lang="en-US" sz="1400" dirty="0" smtClean="0"/>
              <a:t> instructions (Multiply-Add</a:t>
            </a:r>
            <a:r>
              <a:rPr lang="en-US" sz="1400" dirty="0" smtClean="0"/>
              <a:t>)/cycle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Thus an </a:t>
            </a:r>
            <a:r>
              <a:rPr lang="en-US" sz="1400" dirty="0" smtClean="0">
                <a:solidFill>
                  <a:srgbClr val="FF0000"/>
                </a:solidFill>
              </a:rPr>
              <a:t>EU</a:t>
            </a:r>
            <a:r>
              <a:rPr lang="en-US" sz="1400" dirty="0" smtClean="0"/>
              <a:t> can execute 2 FPU x SIMD4 x 2 (MAD) = 16 SP FP operations/cycle.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EU is </a:t>
            </a:r>
            <a:r>
              <a:rPr lang="en-US" sz="1400" dirty="0" smtClean="0">
                <a:solidFill>
                  <a:srgbClr val="0070C0"/>
                </a:solidFill>
              </a:rPr>
              <a:t>7-way multithreaded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has 128 32 B registers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supports </a:t>
            </a:r>
            <a:r>
              <a:rPr lang="en-US" sz="1400" dirty="0" smtClean="0">
                <a:solidFill>
                  <a:srgbClr val="0070C0"/>
                </a:solidFill>
              </a:rPr>
              <a:t>FX </a:t>
            </a:r>
            <a:r>
              <a:rPr lang="en-US" sz="1400" dirty="0" smtClean="0">
                <a:solidFill>
                  <a:srgbClr val="0070C0"/>
                </a:solidFill>
              </a:rPr>
              <a:t>operations (</a:t>
            </a:r>
            <a:r>
              <a:rPr lang="en-US" sz="1400" dirty="0" smtClean="0">
                <a:solidFill>
                  <a:srgbClr val="0070C0"/>
                </a:solidFill>
              </a:rPr>
              <a:t>1/2/4/8/16/32 </a:t>
            </a:r>
            <a:r>
              <a:rPr lang="en-US" sz="1400" dirty="0">
                <a:solidFill>
                  <a:srgbClr val="0070C0"/>
                </a:solidFill>
              </a:rPr>
              <a:t>bit wide FX </a:t>
            </a:r>
            <a:r>
              <a:rPr lang="en-US" sz="1400" dirty="0" smtClean="0">
                <a:solidFill>
                  <a:srgbClr val="0070C0"/>
                </a:solidFill>
              </a:rPr>
              <a:t>operations).</a:t>
            </a: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</a:t>
            </a:r>
            <a:r>
              <a:rPr lang="en-US" sz="1400" dirty="0" smtClean="0">
                <a:solidFill>
                  <a:srgbClr val="0070C0"/>
                </a:solidFill>
              </a:rPr>
              <a:t>of the FPUs </a:t>
            </a:r>
            <a:r>
              <a:rPr lang="en-US" sz="1400" dirty="0" smtClean="0"/>
              <a:t>also support </a:t>
            </a:r>
            <a:r>
              <a:rPr lang="en-US" sz="1400" dirty="0" smtClean="0">
                <a:solidFill>
                  <a:srgbClr val="0070C0"/>
                </a:solidFill>
              </a:rPr>
              <a:t>transcendental math functions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81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83795"/>
            <a:ext cx="7404100" cy="64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families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32" y="501623"/>
            <a:ext cx="7406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endParaRPr lang="en-US" sz="1400" dirty="0"/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202070" y="1043736"/>
            <a:ext cx="765085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0785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01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-4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967155" y="1043736"/>
            <a:ext cx="900100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3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-5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(176)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854555" y="1043736"/>
            <a:ext cx="2140994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8692" y="503478"/>
            <a:ext cx="6909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Key features of the evolution of Intel’s integrated graphics families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08720"/>
            <a:ext cx="532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Intel’s graphics implementations are subdivided into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194" y="1223755"/>
            <a:ext cx="395018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graphics generations </a:t>
            </a:r>
            <a:r>
              <a:rPr lang="en-US" sz="1400" dirty="0" smtClean="0">
                <a:solidFill>
                  <a:srgbClr val="000000"/>
                </a:solidFill>
              </a:rPr>
              <a:t>(5</a:t>
            </a:r>
            <a:r>
              <a:rPr lang="en-US" sz="1400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dirty="0" smtClean="0">
                <a:solidFill>
                  <a:srgbClr val="000000"/>
                </a:solidFill>
              </a:rPr>
              <a:t> to 9</a:t>
            </a:r>
            <a:r>
              <a:rPr lang="en-US" sz="1400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dirty="0" smtClean="0">
                <a:solidFill>
                  <a:srgbClr val="000000"/>
                </a:solidFill>
              </a:rPr>
              <a:t>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graphics technology levels </a:t>
            </a:r>
            <a:r>
              <a:rPr lang="en-US" sz="1400" dirty="0" smtClean="0">
                <a:solidFill>
                  <a:srgbClr val="000000"/>
                </a:solidFill>
              </a:rPr>
              <a:t>(GT1-GT4).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39" y="1770720"/>
            <a:ext cx="8106835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Graphics generations </a:t>
            </a:r>
            <a:r>
              <a:rPr lang="en-US" sz="1400" dirty="0" smtClean="0">
                <a:solidFill>
                  <a:srgbClr val="000000"/>
                </a:solidFill>
              </a:rPr>
              <a:t>are bound to the basic architectures.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 smtClean="0">
                <a:solidFill>
                  <a:srgbClr val="FF0000"/>
                </a:solidFill>
              </a:rPr>
              <a:t>graphics technology levels </a:t>
            </a:r>
            <a:r>
              <a:rPr lang="en-US" sz="1400" dirty="0" smtClean="0">
                <a:solidFill>
                  <a:srgbClr val="000000"/>
                </a:solidFill>
              </a:rPr>
              <a:t>indicate the </a:t>
            </a:r>
            <a:r>
              <a:rPr lang="en-US" sz="1400" dirty="0" smtClean="0">
                <a:solidFill>
                  <a:srgbClr val="0070C0"/>
                </a:solidFill>
              </a:rPr>
              <a:t>number of graphics slices </a:t>
            </a:r>
            <a:r>
              <a:rPr lang="en-US" sz="1400" dirty="0" smtClean="0">
                <a:solidFill>
                  <a:srgbClr val="000000"/>
                </a:solidFill>
              </a:rPr>
              <a:t>(replicable sets of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graphics EUs) </a:t>
            </a:r>
            <a:r>
              <a:rPr lang="hu-HU" sz="1400" dirty="0" smtClean="0">
                <a:solidFill>
                  <a:srgbClr val="000000"/>
                </a:solidFill>
              </a:rPr>
              <a:t>within each graphics generation.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144" y="2581163"/>
            <a:ext cx="772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 smtClean="0">
                <a:solidFill>
                  <a:srgbClr val="FF0000"/>
                </a:solidFill>
              </a:rPr>
              <a:t>number of graphics EUs </a:t>
            </a:r>
            <a:r>
              <a:rPr lang="en-US" sz="1400" dirty="0" smtClean="0">
                <a:solidFill>
                  <a:srgbClr val="0070C0"/>
                </a:solidFill>
              </a:rPr>
              <a:t>is increasing more or less according to Moore’s rule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(from 12 in 2010 to 72 in 2015)</a:t>
            </a:r>
            <a:r>
              <a:rPr lang="hu-HU" sz="1400" dirty="0" smtClean="0">
                <a:solidFill>
                  <a:srgbClr val="000000"/>
                </a:solidFill>
              </a:rPr>
              <a:t>.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144" y="3121223"/>
            <a:ext cx="809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With the </a:t>
            </a:r>
            <a:r>
              <a:rPr lang="en-US" sz="1400" dirty="0" err="1" smtClean="0">
                <a:solidFill>
                  <a:srgbClr val="000000"/>
                </a:solidFill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</a:rPr>
              <a:t> basic architecture graphics became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support </a:t>
            </a:r>
            <a:r>
              <a:rPr lang="en-US" sz="1400" dirty="0" smtClean="0">
                <a:solidFill>
                  <a:srgbClr val="000000"/>
                </a:solidFill>
              </a:rPr>
              <a:t>(first 64 MB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then 128 MB)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44" y="3661283"/>
            <a:ext cx="761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There is continuous </a:t>
            </a:r>
            <a:r>
              <a:rPr lang="en-US" sz="1400" dirty="0" smtClean="0">
                <a:solidFill>
                  <a:srgbClr val="0070C0"/>
                </a:solidFill>
              </a:rPr>
              <a:t>support of newer versions of graphics APIs and of </a:t>
            </a:r>
            <a:r>
              <a:rPr lang="en-US" sz="1400" dirty="0" err="1" smtClean="0">
                <a:solidFill>
                  <a:srgbClr val="0070C0"/>
                </a:solidFill>
              </a:rPr>
              <a:t>OpenCL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778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(19)</a:t>
            </a:r>
            <a:endParaRPr lang="en-US" sz="1600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3691" y="498102"/>
            <a:ext cx="7157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[196]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6565" y="1214814"/>
            <a:ext cx="8055895" cy="5085565"/>
            <a:chOff x="521550" y="1358769"/>
            <a:chExt cx="8055895" cy="5085565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521550" y="1358769"/>
              <a:ext cx="6623731" cy="508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119613" y="2753925"/>
              <a:ext cx="930446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Skylake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79162" y="3500658"/>
              <a:ext cx="1118645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Broadwell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19613" y="4072184"/>
              <a:ext cx="915468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Haswell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9613" y="4464409"/>
              <a:ext cx="1169019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Ivy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19613" y="4900718"/>
              <a:ext cx="1457832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Sandy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0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96152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 (1)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5914" y="3393648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1461" y="1043735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Servers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1331640" y="1575145"/>
            <a:ext cx="2350770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997" y="505134"/>
            <a:ext cx="4514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1.3 Evolution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HEDs</a:t>
            </a:r>
            <a:r>
              <a:rPr lang="en-US" sz="1400" b="1" dirty="0" smtClean="0">
                <a:solidFill>
                  <a:schemeClr val="accent6"/>
                </a:solidFill>
              </a:rPr>
              <a:t> (High-End desktops)</a:t>
            </a:r>
          </a:p>
        </p:txBody>
      </p:sp>
    </p:spTree>
    <p:extLst>
      <p:ext uri="{BB962C8B-B14F-4D97-AF65-F5344CB8AC3E}">
        <p14:creationId xmlns:p14="http://schemas.microsoft.com/office/powerpoint/2010/main" val="14560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866" y="504611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HEDs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(High-End Desktops)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62" y="863715"/>
            <a:ext cx="893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They aim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at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/>
                <a:cs typeface="Arial" pitchFamily="34" charset="0"/>
              </a:rPr>
              <a:t>high performance desktops for hardcore </a:t>
            </a:r>
            <a:r>
              <a:rPr lang="en-US" altLang="en-US" sz="1400" dirty="0" smtClean="0">
                <a:solidFill>
                  <a:srgbClr val="0000FF"/>
                </a:solidFill>
                <a:latin typeface="Verdana"/>
                <a:cs typeface="Arial" pitchFamily="34" charset="0"/>
              </a:rPr>
              <a:t>gamers and </a:t>
            </a:r>
            <a:r>
              <a:rPr lang="en-US" altLang="en-US" sz="1400" dirty="0">
                <a:solidFill>
                  <a:srgbClr val="0000FF"/>
                </a:solidFill>
                <a:latin typeface="Verdana"/>
                <a:cs typeface="Arial" pitchFamily="34" charset="0"/>
              </a:rPr>
              <a:t>graphics enthusiasts</a:t>
            </a:r>
            <a:r>
              <a:rPr lang="en-US" altLang="en-US" sz="1400" dirty="0" smtClean="0">
                <a:solidFill>
                  <a:srgbClr val="0000FF"/>
                </a:solidFill>
                <a:latin typeface="Verdana"/>
                <a:cs typeface="Arial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9757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395" r="34089" b="19239"/>
          <a:stretch/>
        </p:blipFill>
        <p:spPr>
          <a:xfrm>
            <a:off x="296863" y="1186534"/>
            <a:ext cx="8575805" cy="5220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88" y="494383"/>
            <a:ext cx="3368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Hardcore gamer scenario </a:t>
            </a:r>
            <a:r>
              <a:rPr lang="en-US" sz="1400" dirty="0" smtClean="0">
                <a:latin typeface="Verdana"/>
              </a:rPr>
              <a:t>[</a:t>
            </a:r>
            <a:r>
              <a:rPr lang="hu-HU" sz="1400" dirty="0" smtClean="0">
                <a:latin typeface="Verdana"/>
              </a:rPr>
              <a:t>221</a:t>
            </a:r>
            <a:r>
              <a:rPr lang="en-US" sz="1400" dirty="0" smtClean="0">
                <a:latin typeface="Verdana"/>
              </a:rPr>
              <a:t>]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131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076" y="863715"/>
            <a:ext cx="7961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Key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features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of Intel’s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HED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lines to support </a:t>
            </a:r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multiple (up to 4) discrete graphics cards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:</a:t>
            </a:r>
            <a:endParaRPr lang="en-US" altLang="en-US" sz="14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47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2150" y="507597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1.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Introduction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577" y="1214173"/>
            <a:ext cx="4906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hey typically provide vs. mainstream desktops 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461" y="1490361"/>
            <a:ext cx="745428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more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lanes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(either on the PCH or on the die)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more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cores </a:t>
            </a:r>
            <a:r>
              <a:rPr lang="en-US" sz="1400" dirty="0" smtClean="0">
                <a:latin typeface="Verdana"/>
              </a:rPr>
              <a:t>and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more memory channels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(to appropriately service more processing resources)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65371" y="2325135"/>
            <a:ext cx="30540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as indicated on the next Figure.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79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(1)</a:t>
            </a:r>
            <a:endParaRPr lang="en-US" sz="1600" dirty="0"/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1772826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1773350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850" y="2146323"/>
            <a:ext cx="8631787" cy="3018006"/>
            <a:chOff x="323850" y="1049934"/>
            <a:chExt cx="8631787" cy="2774950"/>
          </a:xfrm>
        </p:grpSpPr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2546775" y="1089902"/>
              <a:ext cx="3108960" cy="2690428"/>
            </a:xfrm>
            <a:prstGeom prst="rect">
              <a:avLst/>
            </a:prstGeom>
            <a:solidFill>
              <a:srgbClr val="0000FF">
                <a:alpha val="14117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dirty="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5784577" y="2541719"/>
              <a:ext cx="3171060" cy="594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microarch.,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64-bit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Dual cores (DC) for the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D (Smithfield) (05/2005)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608513" y="3127972"/>
              <a:ext cx="10223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1/200</a:t>
              </a: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23850" y="2419947"/>
              <a:ext cx="4121150" cy="61277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393700" y="2438997"/>
              <a:ext cx="3735388" cy="576262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3665538" y="2456459"/>
              <a:ext cx="774700" cy="611188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890963" y="2621559"/>
              <a:ext cx="590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90nm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736600" y="2464397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23850" y="1794472"/>
              <a:ext cx="4121150" cy="57626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393700" y="1805584"/>
              <a:ext cx="3735388" cy="576263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3665538" y="1757959"/>
              <a:ext cx="774700" cy="6127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798888" y="1975447"/>
              <a:ext cx="6858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130</a:t>
              </a: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nm</a:t>
              </a: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736600" y="1797647"/>
              <a:ext cx="3192463" cy="57626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754063" y="1864322"/>
              <a:ext cx="3121025" cy="476250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23850" y="1094384"/>
              <a:ext cx="4121150" cy="61118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393700" y="1083272"/>
              <a:ext cx="3735388" cy="612775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3665538" y="1092797"/>
              <a:ext cx="774700" cy="611187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736600" y="1108672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 rot="-5400000">
              <a:off x="215901" y="2653309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6" name="Text Box 29"/>
            <p:cNvSpPr txBox="1">
              <a:spLocks noChangeArrowheads="1"/>
            </p:cNvSpPr>
            <p:nvPr/>
          </p:nvSpPr>
          <p:spPr bwMode="auto">
            <a:xfrm rot="-5400000">
              <a:off x="211138" y="19722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 rot="-5400000">
              <a:off x="201613" y="12864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323850" y="3154959"/>
              <a:ext cx="4121150" cy="61118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AutoShape 32"/>
            <p:cNvSpPr>
              <a:spLocks noChangeArrowheads="1"/>
            </p:cNvSpPr>
            <p:nvPr/>
          </p:nvSpPr>
          <p:spPr bwMode="auto">
            <a:xfrm>
              <a:off x="393700" y="3153372"/>
              <a:ext cx="3735388" cy="612775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3665538" y="3150197"/>
              <a:ext cx="774700" cy="6127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3878263" y="3326409"/>
              <a:ext cx="590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65nm</a:t>
              </a:r>
            </a:p>
          </p:txBody>
        </p:sp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736600" y="3153372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3" name="Text Box 36"/>
            <p:cNvSpPr txBox="1">
              <a:spLocks noChangeArrowheads="1"/>
            </p:cNvSpPr>
            <p:nvPr/>
          </p:nvSpPr>
          <p:spPr bwMode="auto">
            <a:xfrm>
              <a:off x="746125" y="3073172"/>
              <a:ext cx="3121025" cy="396186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Pentium 4 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</a:t>
              </a:r>
              <a:r>
                <a:rPr lang="hu-HU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Cedar Mill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SC)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 Pentium D (</a:t>
              </a:r>
              <a:r>
                <a:rPr lang="en-US" altLang="en-US" sz="11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Presler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DC)          </a:t>
              </a:r>
              <a:endPara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754063" y="3429000"/>
              <a:ext cx="3121025" cy="302673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en-US" altLang="en-US" sz="14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  </a:t>
              </a:r>
              <a:r>
                <a:rPr lang="hu-HU" altLang="en-US" sz="1200" b="1" dirty="0" err="1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Core</a:t>
              </a:r>
              <a:r>
                <a:rPr lang="hu-HU" altLang="en-US" sz="12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2</a:t>
              </a:r>
              <a:r>
                <a:rPr lang="en-US" altLang="en-US" sz="12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 rot="-5400000">
              <a:off x="215901" y="33438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6460442" y="1212882"/>
              <a:ext cx="1544012" cy="4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microarch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.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called 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Netburst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7" name="Text Box 40"/>
            <p:cNvSpPr txBox="1">
              <a:spLocks noChangeArrowheads="1"/>
            </p:cNvSpPr>
            <p:nvPr/>
          </p:nvSpPr>
          <p:spPr bwMode="auto">
            <a:xfrm>
              <a:off x="6243596" y="1877244"/>
              <a:ext cx="2042547" cy="4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</a:t>
              </a:r>
              <a:r>
                <a:rPr lang="hu-HU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microarch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.,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yperthreading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(HT)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" name="Text Box 41"/>
            <p:cNvSpPr txBox="1">
              <a:spLocks noChangeArrowheads="1"/>
            </p:cNvSpPr>
            <p:nvPr/>
          </p:nvSpPr>
          <p:spPr bwMode="auto">
            <a:xfrm>
              <a:off x="1338263" y="2035772"/>
              <a:ext cx="2020887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Pentium 4 /</a:t>
              </a:r>
              <a:r>
                <a:rPr lang="hu-HU" altLang="en-US" sz="11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Northwood</a:t>
              </a:r>
              <a:endPara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9" name="Text Box 42"/>
            <p:cNvSpPr txBox="1">
              <a:spLocks noChangeArrowheads="1"/>
            </p:cNvSpPr>
            <p:nvPr/>
          </p:nvSpPr>
          <p:spPr bwMode="auto">
            <a:xfrm>
              <a:off x="754063" y="1211859"/>
              <a:ext cx="3121025" cy="430213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736600" y="2562822"/>
              <a:ext cx="3121025" cy="431800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1411288" y="2648547"/>
              <a:ext cx="237807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4 /Prescott           </a:t>
              </a:r>
            </a:p>
          </p:txBody>
        </p:sp>
        <p:sp>
          <p:nvSpPr>
            <p:cNvPr id="42" name="Text Box 27"/>
            <p:cNvSpPr txBox="1">
              <a:spLocks noChangeArrowheads="1"/>
            </p:cNvSpPr>
            <p:nvPr/>
          </p:nvSpPr>
          <p:spPr bwMode="auto">
            <a:xfrm>
              <a:off x="1411288" y="1353147"/>
              <a:ext cx="2446337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4 /</a:t>
              </a:r>
              <a:r>
                <a:rPr lang="hu-HU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Willamette</a:t>
              </a: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  </a:t>
              </a:r>
            </a:p>
          </p:txBody>
        </p:sp>
        <p:sp>
          <p:nvSpPr>
            <p:cNvPr id="43" name="Text Box 44"/>
            <p:cNvSpPr txBox="1">
              <a:spLocks noChangeArrowheads="1"/>
            </p:cNvSpPr>
            <p:nvPr/>
          </p:nvSpPr>
          <p:spPr bwMode="auto">
            <a:xfrm>
              <a:off x="4622800" y="3464870"/>
              <a:ext cx="98901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7/2006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auto">
            <a:xfrm>
              <a:off x="4641850" y="1291234"/>
              <a:ext cx="93503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11/2000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7" name="Text Box 50"/>
            <p:cNvSpPr txBox="1">
              <a:spLocks noChangeArrowheads="1"/>
            </p:cNvSpPr>
            <p:nvPr/>
          </p:nvSpPr>
          <p:spPr bwMode="auto">
            <a:xfrm>
              <a:off x="4654550" y="1957984"/>
              <a:ext cx="9366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1/2002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8" name="Text Box 51"/>
            <p:cNvSpPr txBox="1">
              <a:spLocks noChangeArrowheads="1"/>
            </p:cNvSpPr>
            <p:nvPr/>
          </p:nvSpPr>
          <p:spPr bwMode="auto">
            <a:xfrm>
              <a:off x="4654550" y="2597747"/>
              <a:ext cx="9366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2/2004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2" name="Line 57"/>
            <p:cNvSpPr>
              <a:spLocks noChangeShapeType="1"/>
            </p:cNvSpPr>
            <p:nvPr/>
          </p:nvSpPr>
          <p:spPr bwMode="auto">
            <a:xfrm>
              <a:off x="361950" y="3100984"/>
              <a:ext cx="8459788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0" name="Text Box 25"/>
            <p:cNvSpPr txBox="1">
              <a:spLocks noChangeArrowheads="1"/>
            </p:cNvSpPr>
            <p:nvPr/>
          </p:nvSpPr>
          <p:spPr bwMode="auto">
            <a:xfrm>
              <a:off x="3824288" y="1308697"/>
              <a:ext cx="68103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180nm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814338" y="716935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628" y="5454998"/>
            <a:ext cx="9292922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</a:p>
          <a:p>
            <a:r>
              <a:rPr lang="en-US" sz="1400" dirty="0" smtClean="0">
                <a:latin typeface="+mj-lt"/>
              </a:rPr>
              <a:t>This is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single phase development model</a:t>
            </a:r>
            <a:r>
              <a:rPr lang="en-US" sz="1400" dirty="0" smtClean="0">
                <a:latin typeface="+mj-lt"/>
              </a:rPr>
              <a:t>, in each generation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both technology and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microarchitecture</a:t>
            </a:r>
            <a:r>
              <a:rPr lang="en-US" sz="1400" dirty="0" smtClean="0">
                <a:latin typeface="+mj-lt"/>
              </a:rPr>
              <a:t> is changed.</a:t>
            </a:r>
            <a:endParaRPr lang="en-US" sz="1400" dirty="0">
              <a:latin typeface="+mj-lt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78184" y="555938"/>
            <a:ext cx="8909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1.1 Overview of the evolution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of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Intel's Pentium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Core 2 families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(Based on [3])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84" y="870220"/>
            <a:ext cx="657167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The Core 2 family was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preceded</a:t>
            </a:r>
            <a:r>
              <a:rPr lang="en-US" sz="1400" dirty="0" smtClean="0">
                <a:latin typeface="+mj-lt"/>
              </a:rPr>
              <a:t> by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 family</a:t>
            </a:r>
          </a:p>
          <a:p>
            <a:r>
              <a:rPr lang="en-US" sz="1400" dirty="0" smtClean="0">
                <a:latin typeface="+mj-lt"/>
              </a:rPr>
              <a:t>The </a:t>
            </a:r>
            <a:r>
              <a:rPr lang="en-US" sz="1400" dirty="0" err="1" smtClean="0">
                <a:latin typeface="+mj-lt"/>
              </a:rPr>
              <a:t>Pentim</a:t>
            </a:r>
            <a:r>
              <a:rPr lang="en-US" sz="1400" dirty="0" smtClean="0">
                <a:latin typeface="+mj-lt"/>
              </a:rPr>
              <a:t> 4 family introduced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important innovations</a:t>
            </a:r>
            <a:r>
              <a:rPr lang="en-US" sz="1400" dirty="0" smtClean="0">
                <a:latin typeface="+mj-lt"/>
              </a:rPr>
              <a:t>, as listed below.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25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323" y="501554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Number of </a:t>
            </a:r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PCIe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lanes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872739" y="1133744"/>
            <a:ext cx="927843" cy="53035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079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3"/>
          <p:cNvSpPr>
            <a:spLocks noChangeArrowheads="1"/>
          </p:cNvSpPr>
          <p:nvPr/>
        </p:nvSpPr>
        <p:spPr bwMode="auto">
          <a:xfrm>
            <a:off x="1899080" y="1687513"/>
            <a:ext cx="2374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DT processors: 16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1x16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2x8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1x8+2x4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5" name="Line 4"/>
          <p:cNvSpPr>
            <a:spLocks noChangeShapeType="1"/>
          </p:cNvSpPr>
          <p:nvPr/>
        </p:nvSpPr>
        <p:spPr bwMode="auto">
          <a:xfrm flipV="1">
            <a:off x="2830538" y="133985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6" name="Line 5"/>
          <p:cNvSpPr>
            <a:spLocks noChangeShapeType="1"/>
          </p:cNvSpPr>
          <p:nvPr/>
        </p:nvSpPr>
        <p:spPr bwMode="auto">
          <a:xfrm flipH="1" flipV="1">
            <a:off x="5003825" y="133985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7" name="Oval 12"/>
          <p:cNvSpPr>
            <a:spLocks noChangeArrowheads="1"/>
          </p:cNvSpPr>
          <p:nvPr/>
        </p:nvSpPr>
        <p:spPr bwMode="auto">
          <a:xfrm>
            <a:off x="7089800" y="15414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8" name="Oval 12"/>
          <p:cNvSpPr>
            <a:spLocks noChangeArrowheads="1"/>
          </p:cNvSpPr>
          <p:nvPr/>
        </p:nvSpPr>
        <p:spPr bwMode="auto">
          <a:xfrm>
            <a:off x="2771800" y="154940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9" name="Line 8"/>
          <p:cNvSpPr>
            <a:spLocks noChangeShapeType="1"/>
          </p:cNvSpPr>
          <p:nvPr/>
        </p:nvSpPr>
        <p:spPr bwMode="auto">
          <a:xfrm flipV="1">
            <a:off x="1187450" y="423394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0" name="Line 9"/>
          <p:cNvSpPr>
            <a:spLocks noChangeShapeType="1"/>
          </p:cNvSpPr>
          <p:nvPr/>
        </p:nvSpPr>
        <p:spPr bwMode="auto">
          <a:xfrm flipV="1">
            <a:off x="1187450" y="6835933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1" name="Line 10"/>
          <p:cNvSpPr>
            <a:spLocks noChangeShapeType="1"/>
          </p:cNvSpPr>
          <p:nvPr/>
        </p:nvSpPr>
        <p:spPr bwMode="auto">
          <a:xfrm flipV="1">
            <a:off x="1187450" y="216886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2" name="Line 11"/>
          <p:cNvSpPr>
            <a:spLocks noChangeShapeType="1"/>
          </p:cNvSpPr>
          <p:nvPr/>
        </p:nvSpPr>
        <p:spPr bwMode="auto">
          <a:xfrm flipH="1">
            <a:off x="5011084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3" name="Line 12"/>
          <p:cNvSpPr>
            <a:spLocks noChangeShapeType="1"/>
          </p:cNvSpPr>
          <p:nvPr/>
        </p:nvSpPr>
        <p:spPr bwMode="auto">
          <a:xfrm flipH="1">
            <a:off x="8956675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4" name="Rectangle 15"/>
          <p:cNvSpPr>
            <a:spLocks noChangeArrowheads="1"/>
          </p:cNvSpPr>
          <p:nvPr/>
        </p:nvSpPr>
        <p:spPr bwMode="auto">
          <a:xfrm>
            <a:off x="3212362" y="1042988"/>
            <a:ext cx="36051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 provided on the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processor die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5" name="Rectangle 16"/>
          <p:cNvSpPr>
            <a:spLocks noChangeArrowheads="1"/>
          </p:cNvSpPr>
          <p:nvPr/>
        </p:nvSpPr>
        <p:spPr bwMode="auto">
          <a:xfrm>
            <a:off x="5060449" y="1658938"/>
            <a:ext cx="3797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HED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processors: 40 lanes (typical)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(configurable, e.g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+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7" name="Rectangle 19"/>
          <p:cNvSpPr>
            <a:spLocks noChangeArrowheads="1"/>
          </p:cNvSpPr>
          <p:nvPr/>
        </p:nvSpPr>
        <p:spPr bwMode="auto">
          <a:xfrm rot="-5400000">
            <a:off x="292947" y="5400396"/>
            <a:ext cx="12471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3.0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</a:t>
            </a:r>
          </a:p>
        </p:txBody>
      </p:sp>
      <p:sp>
        <p:nvSpPr>
          <p:cNvPr id="233488" name="Rectangle 20"/>
          <p:cNvSpPr>
            <a:spLocks noChangeArrowheads="1"/>
          </p:cNvSpPr>
          <p:nvPr/>
        </p:nvSpPr>
        <p:spPr bwMode="auto">
          <a:xfrm rot="-5400000">
            <a:off x="202486" y="3128805"/>
            <a:ext cx="14058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2.0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9" name="Line 21"/>
          <p:cNvSpPr>
            <a:spLocks noChangeShapeType="1"/>
          </p:cNvSpPr>
          <p:nvPr/>
        </p:nvSpPr>
        <p:spPr bwMode="auto">
          <a:xfrm rot="16200000" flipV="1">
            <a:off x="36195" y="4849868"/>
            <a:ext cx="1122195" cy="1762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2" name="Oval 12"/>
          <p:cNvSpPr>
            <a:spLocks noChangeArrowheads="1"/>
          </p:cNvSpPr>
          <p:nvPr/>
        </p:nvSpPr>
        <p:spPr bwMode="auto">
          <a:xfrm rot="-5400000">
            <a:off x="663310" y="548027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3" name="Text Box 25"/>
          <p:cNvSpPr txBox="1">
            <a:spLocks noChangeArrowheads="1"/>
          </p:cNvSpPr>
          <p:nvPr/>
        </p:nvSpPr>
        <p:spPr bwMode="auto">
          <a:xfrm rot="-5400000">
            <a:off x="-447830" y="4195583"/>
            <a:ext cx="158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generation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5" name="Line 27"/>
          <p:cNvSpPr>
            <a:spLocks noChangeShapeType="1"/>
          </p:cNvSpPr>
          <p:nvPr/>
        </p:nvSpPr>
        <p:spPr bwMode="auto">
          <a:xfrm flipV="1">
            <a:off x="509158" y="3249779"/>
            <a:ext cx="187489" cy="11271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7" name="Line 29"/>
          <p:cNvSpPr>
            <a:spLocks noChangeShapeType="1"/>
          </p:cNvSpPr>
          <p:nvPr/>
        </p:nvSpPr>
        <p:spPr bwMode="auto">
          <a:xfrm flipH="1">
            <a:off x="1152018" y="2158813"/>
            <a:ext cx="1587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33498" name="Group 27"/>
          <p:cNvGrpSpPr>
            <a:grpSpLocks/>
          </p:cNvGrpSpPr>
          <p:nvPr/>
        </p:nvGrpSpPr>
        <p:grpSpPr bwMode="auto">
          <a:xfrm>
            <a:off x="1709738" y="2395705"/>
            <a:ext cx="2386012" cy="1092200"/>
            <a:chOff x="1042" y="2160"/>
            <a:chExt cx="1503" cy="688"/>
          </a:xfrm>
        </p:grpSpPr>
        <p:sp>
          <p:nvSpPr>
            <p:cNvPr id="233544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45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6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7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8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2.0 </a:t>
              </a:r>
            </a:p>
          </p:txBody>
        </p:sp>
        <p:sp>
          <p:nvSpPr>
            <p:cNvPr id="233549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en-US" altLang="en-US" sz="10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x16</a:t>
              </a: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2x x8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50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33499" name="Text Box 93"/>
          <p:cNvSpPr txBox="1">
            <a:spLocks noChangeArrowheads="1"/>
          </p:cNvSpPr>
          <p:nvPr/>
        </p:nvSpPr>
        <p:spPr bwMode="auto">
          <a:xfrm>
            <a:off x="2255838" y="4561226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 x8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00" name="Rectangle 59"/>
          <p:cNvSpPr>
            <a:spLocks noChangeArrowheads="1"/>
          </p:cNvSpPr>
          <p:nvPr/>
        </p:nvSpPr>
        <p:spPr bwMode="auto">
          <a:xfrm>
            <a:off x="3478213" y="4640552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Mem.</a:t>
            </a:r>
          </a:p>
        </p:txBody>
      </p:sp>
      <p:sp>
        <p:nvSpPr>
          <p:cNvPr id="233501" name="Oval 33"/>
          <p:cNvSpPr>
            <a:spLocks noChangeArrowheads="1"/>
          </p:cNvSpPr>
          <p:nvPr/>
        </p:nvSpPr>
        <p:spPr bwMode="auto">
          <a:xfrm>
            <a:off x="2803525" y="4634251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</a:t>
            </a:r>
          </a:p>
        </p:txBody>
      </p:sp>
      <p:sp>
        <p:nvSpPr>
          <p:cNvPr id="233502" name="Rectangle 48"/>
          <p:cNvSpPr>
            <a:spLocks noChangeArrowheads="1"/>
          </p:cNvSpPr>
          <p:nvPr/>
        </p:nvSpPr>
        <p:spPr bwMode="auto">
          <a:xfrm>
            <a:off x="2466975" y="5301001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Periph. Contr.</a:t>
            </a:r>
          </a:p>
        </p:txBody>
      </p:sp>
      <p:sp>
        <p:nvSpPr>
          <p:cNvPr id="233503" name="Line 44"/>
          <p:cNvSpPr>
            <a:spLocks noChangeShapeType="1"/>
          </p:cNvSpPr>
          <p:nvPr/>
        </p:nvSpPr>
        <p:spPr bwMode="auto">
          <a:xfrm>
            <a:off x="2312988" y="4804114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4" name="Text Box 92"/>
          <p:cNvSpPr txBox="1">
            <a:spLocks noChangeArrowheads="1"/>
          </p:cNvSpPr>
          <p:nvPr/>
        </p:nvSpPr>
        <p:spPr bwMode="auto">
          <a:xfrm>
            <a:off x="1704975" y="4656476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.0 </a:t>
            </a:r>
          </a:p>
        </p:txBody>
      </p:sp>
      <p:sp>
        <p:nvSpPr>
          <p:cNvPr id="233505" name="Line 50"/>
          <p:cNvSpPr>
            <a:spLocks noChangeShapeType="1"/>
          </p:cNvSpPr>
          <p:nvPr/>
        </p:nvSpPr>
        <p:spPr bwMode="auto">
          <a:xfrm>
            <a:off x="2986088" y="4966039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6" name="Line 50"/>
          <p:cNvSpPr>
            <a:spLocks noChangeShapeType="1"/>
          </p:cNvSpPr>
          <p:nvPr/>
        </p:nvSpPr>
        <p:spPr bwMode="auto">
          <a:xfrm>
            <a:off x="3168675" y="4757163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7" name="Text Box 13"/>
          <p:cNvSpPr txBox="1">
            <a:spLocks noChangeArrowheads="1"/>
          </p:cNvSpPr>
          <p:nvPr/>
        </p:nvSpPr>
        <p:spPr bwMode="auto">
          <a:xfrm>
            <a:off x="1306513" y="3564015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Bridge (4C), 2 MCh with P67 (2011)</a:t>
            </a:r>
          </a:p>
        </p:txBody>
      </p:sp>
      <p:sp>
        <p:nvSpPr>
          <p:cNvPr id="233509" name="Text Box 53"/>
          <p:cNvSpPr txBox="1">
            <a:spLocks noChangeArrowheads="1"/>
          </p:cNvSpPr>
          <p:nvPr/>
        </p:nvSpPr>
        <p:spPr bwMode="auto">
          <a:xfrm>
            <a:off x="3598863" y="3152943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P55/P67</a:t>
            </a:r>
          </a:p>
        </p:txBody>
      </p:sp>
      <p:sp>
        <p:nvSpPr>
          <p:cNvPr id="233510" name="Text Box 54"/>
          <p:cNvSpPr txBox="1">
            <a:spLocks noChangeArrowheads="1"/>
          </p:cNvSpPr>
          <p:nvPr/>
        </p:nvSpPr>
        <p:spPr bwMode="auto">
          <a:xfrm>
            <a:off x="3636776" y="5262528"/>
            <a:ext cx="12041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Z77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Z87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1" name="Text Box 17"/>
          <p:cNvSpPr txBox="1">
            <a:spLocks noChangeArrowheads="1"/>
          </p:cNvSpPr>
          <p:nvPr/>
        </p:nvSpPr>
        <p:spPr bwMode="auto">
          <a:xfrm>
            <a:off x="5163782" y="5873025"/>
            <a:ext cx="36679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Bridge-E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(2013)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Haswell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8C) 4 MCh with X79 (2014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Broadwell-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C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MCh with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-X    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X299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(2017)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(44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lanes!)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2" name="Text Box 56"/>
          <p:cNvSpPr txBox="1">
            <a:spLocks noChangeArrowheads="1"/>
          </p:cNvSpPr>
          <p:nvPr/>
        </p:nvSpPr>
        <p:spPr bwMode="auto">
          <a:xfrm>
            <a:off x="78698" y="497110"/>
            <a:ext cx="93666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Number of on-die memory channels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lanes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provided on Intel's DT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HED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lines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33513" name="Group 64"/>
          <p:cNvGrpSpPr>
            <a:grpSpLocks/>
          </p:cNvGrpSpPr>
          <p:nvPr/>
        </p:nvGrpSpPr>
        <p:grpSpPr bwMode="auto">
          <a:xfrm>
            <a:off x="5157065" y="4376905"/>
            <a:ext cx="3765547" cy="1250950"/>
            <a:chOff x="3289" y="3171"/>
            <a:chExt cx="2372" cy="788"/>
          </a:xfrm>
        </p:grpSpPr>
        <p:sp>
          <p:nvSpPr>
            <p:cNvPr id="233531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 dirty="0" err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</a:t>
              </a:r>
              <a:r>
                <a:rPr lang="en-US" altLang="en-US" sz="1000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3.0</a:t>
              </a:r>
            </a:p>
          </p:txBody>
        </p:sp>
        <p:sp>
          <p:nvSpPr>
            <p:cNvPr id="233532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3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4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5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6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145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38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39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0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1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2" name="Line 50"/>
            <p:cNvSpPr>
              <a:spLocks noChangeShapeType="1"/>
            </p:cNvSpPr>
            <p:nvPr/>
          </p:nvSpPr>
          <p:spPr bwMode="auto">
            <a:xfrm>
              <a:off x="4879" y="3375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3" name="Text Box 62"/>
            <p:cNvSpPr txBox="1">
              <a:spLocks noChangeArrowheads="1"/>
            </p:cNvSpPr>
            <p:nvPr/>
          </p:nvSpPr>
          <p:spPr bwMode="auto">
            <a:xfrm>
              <a:off x="5117" y="3688"/>
              <a:ext cx="54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Z99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X299</a:t>
              </a:r>
              <a:endPara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233515" name="Group 64"/>
          <p:cNvGrpSpPr>
            <a:grpSpLocks/>
          </p:cNvGrpSpPr>
          <p:nvPr/>
        </p:nvGrpSpPr>
        <p:grpSpPr bwMode="auto">
          <a:xfrm>
            <a:off x="5228508" y="2300455"/>
            <a:ext cx="3417888" cy="1219200"/>
            <a:chOff x="3289" y="3171"/>
            <a:chExt cx="2153" cy="768"/>
          </a:xfrm>
        </p:grpSpPr>
        <p:sp>
          <p:nvSpPr>
            <p:cNvPr id="233518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 </a:t>
              </a: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</a:t>
              </a: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.0</a:t>
              </a:r>
            </a:p>
          </p:txBody>
        </p:sp>
        <p:sp>
          <p:nvSpPr>
            <p:cNvPr id="233519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0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1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2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3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72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25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26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27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28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0" name="Text Box 62"/>
            <p:cNvSpPr txBox="1">
              <a:spLocks noChangeArrowheads="1"/>
            </p:cNvSpPr>
            <p:nvPr/>
          </p:nvSpPr>
          <p:spPr bwMode="auto">
            <a:xfrm>
              <a:off x="5137" y="3769"/>
              <a:ext cx="28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</a:p>
          </p:txBody>
        </p:sp>
      </p:grpSp>
      <p:sp>
        <p:nvSpPr>
          <p:cNvPr id="233516" name="Rectangle 2"/>
          <p:cNvSpPr>
            <a:spLocks noChangeArrowheads="1"/>
          </p:cNvSpPr>
          <p:nvPr/>
        </p:nvSpPr>
        <p:spPr bwMode="auto">
          <a:xfrm>
            <a:off x="5075892" y="3925965"/>
            <a:ext cx="39356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Bridge-E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(2011)  </a:t>
            </a:r>
          </a:p>
        </p:txBody>
      </p:sp>
      <p:sp>
        <p:nvSpPr>
          <p:cNvPr id="8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3447"/>
            <a:ext cx="9144000" cy="3937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altLang="en-US" sz="1650" dirty="0" smtClean="0"/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225493" y="5877381"/>
            <a:ext cx="387638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Bridge (4C), 2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Z77 PCH 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Haswell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Z87 PCH (2013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 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2015)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-S  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1" name="Oval 12"/>
          <p:cNvSpPr>
            <a:spLocks noChangeArrowheads="1"/>
          </p:cNvSpPr>
          <p:nvPr/>
        </p:nvSpPr>
        <p:spPr bwMode="auto">
          <a:xfrm rot="-5400000">
            <a:off x="678494" y="318865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6" name="Line 50"/>
          <p:cNvSpPr>
            <a:spLocks noChangeShapeType="1"/>
          </p:cNvSpPr>
          <p:nvPr/>
        </p:nvSpPr>
        <p:spPr bwMode="auto">
          <a:xfrm>
            <a:off x="7681027" y="478160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7" name="Line 50"/>
          <p:cNvSpPr>
            <a:spLocks noChangeShapeType="1"/>
          </p:cNvSpPr>
          <p:nvPr/>
        </p:nvSpPr>
        <p:spPr bwMode="auto">
          <a:xfrm>
            <a:off x="7680726" y="462103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8" name="Line 50"/>
          <p:cNvSpPr>
            <a:spLocks noChangeShapeType="1"/>
          </p:cNvSpPr>
          <p:nvPr/>
        </p:nvSpPr>
        <p:spPr bwMode="auto">
          <a:xfrm>
            <a:off x="7682033" y="486255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" name="Line 50"/>
          <p:cNvSpPr>
            <a:spLocks noChangeShapeType="1"/>
          </p:cNvSpPr>
          <p:nvPr/>
        </p:nvSpPr>
        <p:spPr bwMode="auto">
          <a:xfrm>
            <a:off x="3168210" y="4876261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" name="Line 50"/>
          <p:cNvSpPr>
            <a:spLocks noChangeShapeType="1"/>
          </p:cNvSpPr>
          <p:nvPr/>
        </p:nvSpPr>
        <p:spPr bwMode="auto">
          <a:xfrm>
            <a:off x="3199304" y="2573157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4" name="Line 50"/>
          <p:cNvSpPr>
            <a:spLocks noChangeShapeType="1"/>
          </p:cNvSpPr>
          <p:nvPr/>
        </p:nvSpPr>
        <p:spPr bwMode="auto">
          <a:xfrm>
            <a:off x="3198839" y="269225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5" name="Line 50"/>
          <p:cNvSpPr>
            <a:spLocks noChangeShapeType="1"/>
          </p:cNvSpPr>
          <p:nvPr/>
        </p:nvSpPr>
        <p:spPr bwMode="auto">
          <a:xfrm>
            <a:off x="7754313" y="270704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" name="Line 50"/>
          <p:cNvSpPr>
            <a:spLocks noChangeShapeType="1"/>
          </p:cNvSpPr>
          <p:nvPr/>
        </p:nvSpPr>
        <p:spPr bwMode="auto">
          <a:xfrm>
            <a:off x="7754012" y="254648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" name="Line 50"/>
          <p:cNvSpPr>
            <a:spLocks noChangeShapeType="1"/>
          </p:cNvSpPr>
          <p:nvPr/>
        </p:nvSpPr>
        <p:spPr bwMode="auto">
          <a:xfrm>
            <a:off x="7748033" y="278800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" name="Line 50"/>
          <p:cNvSpPr>
            <a:spLocks noChangeShapeType="1"/>
          </p:cNvSpPr>
          <p:nvPr/>
        </p:nvSpPr>
        <p:spPr bwMode="auto">
          <a:xfrm>
            <a:off x="7753442" y="261891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2951820" y="4198750"/>
            <a:ext cx="80403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90" name="Down Arrow 89"/>
          <p:cNvSpPr/>
          <p:nvPr/>
        </p:nvSpPr>
        <p:spPr bwMode="auto">
          <a:xfrm>
            <a:off x="7461927" y="4201870"/>
            <a:ext cx="80403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785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Core counts 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380202" y="1133744"/>
            <a:ext cx="675075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5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 rot="10800000" flipH="1" flipV="1">
            <a:off x="71500" y="510932"/>
            <a:ext cx="10794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Remark</a:t>
            </a:r>
          </a:p>
        </p:txBody>
      </p:sp>
      <p:sp>
        <p:nvSpPr>
          <p:cNvPr id="4" name="TextBox 3"/>
          <p:cNvSpPr txBox="1"/>
          <p:nvPr/>
        </p:nvSpPr>
        <p:spPr bwMode="auto">
          <a:xfrm flipH="1">
            <a:off x="116505" y="835550"/>
            <a:ext cx="88652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The </a:t>
            </a:r>
            <a:r>
              <a:rPr lang="en-US" sz="1400" dirty="0" err="1" smtClean="0">
                <a:solidFill>
                  <a:srgbClr val="FF0000"/>
                </a:solidFill>
                <a:latin typeface="Verdana"/>
                <a:cs typeface="Arial" charset="0"/>
              </a:rPr>
              <a:t>Kaby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 Lake-X models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in fact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do not fit into the traditional HED line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 they are actually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  <a:cs typeface="Arial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highest performance models of the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  <a:cs typeface="Arial" charset="0"/>
              </a:rPr>
              <a:t>KabyLake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line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and are designated as mobile models.</a:t>
            </a:r>
          </a:p>
        </p:txBody>
      </p:sp>
    </p:spTree>
    <p:extLst>
      <p:ext uri="{BB962C8B-B14F-4D97-AF65-F5344CB8AC3E}">
        <p14:creationId xmlns:p14="http://schemas.microsoft.com/office/powerpoint/2010/main" val="21397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006715" y="649604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08179" y="6494869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2003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93276" y="649519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02632" y="649721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2014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498080" y="649721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2016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195066" y="649519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2006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59" y="494150"/>
            <a:ext cx="6813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Evolution of the core counts in Intel's HED lines </a:t>
            </a:r>
            <a:r>
              <a:rPr lang="en-US" sz="1400" dirty="0" smtClean="0">
                <a:latin typeface="+mj-lt"/>
              </a:rPr>
              <a:t>(Based on [</a:t>
            </a:r>
            <a:r>
              <a:rPr lang="hu-HU" sz="1400" dirty="0" smtClean="0">
                <a:latin typeface="+mj-lt"/>
              </a:rPr>
              <a:t>222</a:t>
            </a:r>
            <a:r>
              <a:rPr lang="en-US" sz="1400" dirty="0" smtClean="0">
                <a:latin typeface="+mj-lt"/>
              </a:rPr>
              <a:t>])</a:t>
            </a:r>
            <a:endParaRPr lang="en-US" sz="1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10342" y="649677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2017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41530" y="973360"/>
            <a:ext cx="8505944" cy="5570313"/>
            <a:chOff x="341530" y="1054042"/>
            <a:chExt cx="8505944" cy="5570313"/>
          </a:xfrm>
        </p:grpSpPr>
        <p:pic>
          <p:nvPicPr>
            <p:cNvPr id="2050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7" b="12595"/>
            <a:stretch/>
          </p:blipFill>
          <p:spPr bwMode="auto">
            <a:xfrm>
              <a:off x="341530" y="2365999"/>
              <a:ext cx="7884830" cy="420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006715" y="4645482"/>
              <a:ext cx="832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Core 2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Extreme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</a:rPr>
                <a:t>X6800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95890" y="4096639"/>
              <a:ext cx="1209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Westmere</a:t>
              </a:r>
              <a:r>
                <a:rPr lang="en-US" sz="1200" dirty="0" smtClean="0">
                  <a:solidFill>
                    <a:schemeClr val="bg1"/>
                  </a:solidFill>
                </a:rPr>
                <a:t> EE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6020" y="3646589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Haswell 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81123" y="3151534"/>
              <a:ext cx="1002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Broadwell 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28596" y="4141644"/>
              <a:ext cx="832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Core 2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Extreme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</a:rPr>
                <a:t>QX6700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" t="-512" r="-3" b="93963"/>
            <a:stretch/>
          </p:blipFill>
          <p:spPr bwMode="auto">
            <a:xfrm>
              <a:off x="341530" y="1054042"/>
              <a:ext cx="8505944" cy="214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91" t="-518" r="-3" b="12575"/>
            <a:stretch/>
          </p:blipFill>
          <p:spPr bwMode="auto">
            <a:xfrm>
              <a:off x="8127395" y="2030635"/>
              <a:ext cx="720079" cy="4540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41" t="32227" r="10515" b="12756"/>
            <a:stretch/>
          </p:blipFill>
          <p:spPr bwMode="auto">
            <a:xfrm>
              <a:off x="7299194" y="2030635"/>
              <a:ext cx="1125125" cy="453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302980" y="1268760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Skylake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smtClean="0">
                  <a:solidFill>
                    <a:schemeClr val="bg1"/>
                  </a:solidFill>
                </a:rPr>
                <a:t>X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72350" t="26145" r="2106" b="20465"/>
            <a:stretch/>
          </p:blipFill>
          <p:spPr>
            <a:xfrm>
              <a:off x="7542330" y="1521352"/>
              <a:ext cx="684030" cy="59925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82654" y="2029764"/>
              <a:ext cx="3161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18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2" t="78996" r="11041" b="19133"/>
            <a:stretch/>
          </p:blipFill>
          <p:spPr bwMode="auto">
            <a:xfrm>
              <a:off x="7390738" y="5909050"/>
              <a:ext cx="990110" cy="63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444082" y="6193468"/>
              <a:ext cx="8194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smtClean="0">
                  <a:solidFill>
                    <a:schemeClr val="bg1"/>
                  </a:solidFill>
                  <a:latin typeface="Bodoni MT Condensed" panose="02070606080606020203" pitchFamily="18" charset="0"/>
                </a:rPr>
                <a:t>18 CORE</a:t>
              </a:r>
              <a:endParaRPr lang="en-US" sz="2100" dirty="0">
                <a:solidFill>
                  <a:schemeClr val="bg1"/>
                </a:solidFill>
                <a:latin typeface="Bodoni MT Condensed" panose="02070606080606020203" pitchFamily="18" charset="0"/>
              </a:endParaRPr>
            </a:p>
          </p:txBody>
        </p:sp>
        <p:pic>
          <p:nvPicPr>
            <p:cNvPr id="29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11" t="18197" r="28917" b="73386"/>
            <a:stretch/>
          </p:blipFill>
          <p:spPr bwMode="auto">
            <a:xfrm>
              <a:off x="2276745" y="3564015"/>
              <a:ext cx="2745305" cy="40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003791" y="2213865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357"/>
                  </a:solidFill>
                </a:rPr>
                <a:t>Number of cores</a:t>
              </a:r>
              <a:endParaRPr lang="en-US" dirty="0">
                <a:solidFill>
                  <a:srgbClr val="FFD357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01570" y="5046893"/>
            <a:ext cx="121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Pentium 4 EE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3.2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3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4150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Number of memory channels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800582" y="1120297"/>
            <a:ext cx="796643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4150"/>
            <a:ext cx="2728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Unlocked clock multiplier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(10)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9599" y="6579350"/>
            <a:ext cx="2560909" cy="2700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580" y="494150"/>
            <a:ext cx="3122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TDP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(Thermal Design Power)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7469583" y="1133744"/>
            <a:ext cx="612808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66" y="863715"/>
            <a:ext cx="3851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Key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features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of Intel’s </a:t>
            </a:r>
            <a:r>
              <a:rPr lang="en-US" altLang="en-US" sz="1400" dirty="0" err="1" smtClean="0">
                <a:solidFill>
                  <a:srgbClr val="0070C0"/>
                </a:solidFill>
                <a:latin typeface="Verdana"/>
              </a:rPr>
              <a:t>HED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 lines (cont.):</a:t>
            </a:r>
            <a:endParaRPr lang="en-US" altLang="en-US" sz="14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705" y="498072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Introduction -3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16370" y="1195324"/>
            <a:ext cx="851104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They are equipped with a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large number of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  <a:cs typeface="Arial" charset="0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lanes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(typically 32 to 44) to connect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     multiple discrete graphics cards vs. 16 typical in desktops,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do not provide integrated graphics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it is assumed that the installation is intended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to provide high quality graphics by attaching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discrete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graphics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cards,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215419" y="2236215"/>
            <a:ext cx="8316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 have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more cores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than desktops than graphics offers more parallelism than typical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desktop workloads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</a:t>
            </a:r>
            <a:endParaRPr 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12668" y="2804259"/>
            <a:ext cx="2486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 are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unlocked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and</a:t>
            </a:r>
            <a:endParaRPr lang="en-US" sz="14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11717" y="3138495"/>
            <a:ext cx="80086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HEDs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have a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higher </a:t>
            </a:r>
            <a:r>
              <a:rPr lang="en-US" sz="1400" dirty="0" err="1">
                <a:solidFill>
                  <a:srgbClr val="0070C0"/>
                </a:solidFill>
                <a:latin typeface="Verdana"/>
              </a:rPr>
              <a:t>TDP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of 130 to 150 W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vs. 65 to 95 W typical for DT processors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4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servers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897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At Pentium 4's launch (Nov. 2000) Intel's vice president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 err="1" smtClean="0">
                <a:latin typeface="+mj-lt"/>
              </a:rPr>
              <a:t>Otellini</a:t>
            </a:r>
            <a:r>
              <a:rPr lang="en-US" sz="1400" dirty="0" smtClean="0">
                <a:latin typeface="+mj-lt"/>
              </a:rPr>
              <a:t>) claimed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lifespan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of the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Netburst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microarchitecture to be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7 years </a:t>
            </a:r>
            <a:r>
              <a:rPr lang="en-US" sz="1400" dirty="0" smtClean="0">
                <a:latin typeface="+mj-lt"/>
              </a:rPr>
              <a:t>and expected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its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to break the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10 GHz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mark in 2006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219</a:t>
            </a:r>
            <a:r>
              <a:rPr lang="en-US" sz="1400" dirty="0" smtClean="0">
                <a:latin typeface="+mj-lt"/>
              </a:rPr>
              <a:t>].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503675"/>
            <a:ext cx="3975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Design target of the Pentium 4 family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47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servers (1)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5914" y="3393648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1461" y="1043735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Servers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26495" y="1575145"/>
            <a:ext cx="1599817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717" y="501774"/>
            <a:ext cx="4238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1.4 Evolution of high-end 4S/</a:t>
            </a:r>
            <a:r>
              <a:rPr lang="en-US" sz="1400" b="1" dirty="0" err="1" smtClean="0">
                <a:solidFill>
                  <a:schemeClr val="accent6"/>
                </a:solidFill>
              </a:rPr>
              <a:t>8S</a:t>
            </a:r>
            <a:r>
              <a:rPr lang="en-US" sz="1400" b="1" dirty="0" smtClean="0">
                <a:solidFill>
                  <a:schemeClr val="accent6"/>
                </a:solidFill>
              </a:rPr>
              <a:t> servers</a:t>
            </a:r>
          </a:p>
        </p:txBody>
      </p:sp>
    </p:spTree>
    <p:extLst>
      <p:ext uri="{BB962C8B-B14F-4D97-AF65-F5344CB8AC3E}">
        <p14:creationId xmlns:p14="http://schemas.microsoft.com/office/powerpoint/2010/main" val="11927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150369" y="540218"/>
            <a:ext cx="77970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the number of processors supported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81250" y="3203623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2S (DP)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396" name="Oval 7"/>
          <p:cNvSpPr>
            <a:spLocks noChangeArrowheads="1"/>
          </p:cNvSpPr>
          <p:nvPr/>
        </p:nvSpPr>
        <p:spPr bwMode="auto">
          <a:xfrm>
            <a:off x="7969250" y="311472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810000" y="1250998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466898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 flipH="1">
            <a:off x="8007350" y="2928986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66692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46689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2781300" y="908098"/>
            <a:ext cx="2063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889213" y="3179811"/>
            <a:ext cx="22166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     Platforms </a:t>
            </a:r>
            <a:r>
              <a:rPr lang="en-US" altLang="en-US" sz="1200" b="1" dirty="0">
                <a:latin typeface="Verdana" pitchFamily="34" charset="0"/>
              </a:rPr>
              <a:t>for </a:t>
            </a:r>
            <a:r>
              <a:rPr lang="en-US" altLang="en-US" sz="1200" b="1" dirty="0" smtClean="0">
                <a:latin typeface="Verdana" pitchFamily="34" charset="0"/>
              </a:rPr>
              <a:t>more than 4 or 8 sockets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132526" y="3721148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2- 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(2-socket server platforms)</a:t>
            </a: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4821238" y="3205211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4S/</a:t>
            </a: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(MP)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6" name="Oval 12"/>
          <p:cNvSpPr>
            <a:spLocks noChangeArrowheads="1"/>
          </p:cNvSpPr>
          <p:nvPr/>
        </p:nvSpPr>
        <p:spPr bwMode="auto">
          <a:xfrm>
            <a:off x="5881688" y="31099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5908675" y="29099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4592628" y="3722736"/>
            <a:ext cx="25955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4/8-processor </a:t>
            </a:r>
            <a:r>
              <a:rPr lang="en-US" altLang="en-US" sz="1200" i="1" dirty="0">
                <a:latin typeface="Verdana" pitchFamily="34" charset="0"/>
              </a:rPr>
              <a:t>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</a:t>
            </a:r>
            <a:r>
              <a:rPr lang="en-US" altLang="en-US" sz="1200" i="1" dirty="0" smtClean="0">
                <a:latin typeface="Verdana" pitchFamily="34" charset="0"/>
              </a:rPr>
              <a:t>4/8-socket </a:t>
            </a:r>
            <a:r>
              <a:rPr lang="en-US" altLang="en-US" sz="1200" i="1" dirty="0">
                <a:latin typeface="Verdana" pitchFamily="34" charset="0"/>
              </a:rPr>
              <a:t>server platforms)</a:t>
            </a:r>
          </a:p>
        </p:txBody>
      </p:sp>
      <p:sp>
        <p:nvSpPr>
          <p:cNvPr id="59409" name="Text Box 18"/>
          <p:cNvSpPr txBox="1">
            <a:spLocks noChangeArrowheads="1"/>
          </p:cNvSpPr>
          <p:nvPr/>
        </p:nvSpPr>
        <p:spPr bwMode="auto">
          <a:xfrm>
            <a:off x="7120186" y="3724323"/>
            <a:ext cx="1871025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Server </a:t>
            </a:r>
            <a:r>
              <a:rPr lang="en-US" altLang="en-US" sz="1200" i="1" dirty="0">
                <a:latin typeface="Verdana" pitchFamily="34" charset="0"/>
              </a:rPr>
              <a:t>platforms for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more than </a:t>
            </a:r>
            <a:r>
              <a:rPr lang="en-US" altLang="en-US" sz="1200" i="1" dirty="0" smtClean="0">
                <a:latin typeface="Verdana" pitchFamily="34" charset="0"/>
              </a:rPr>
              <a:t>the Intel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supported number of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sockets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(4 or 8 sockets)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They need third party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node controllers</a:t>
            </a:r>
            <a:endParaRPr lang="en-US" altLang="en-US" sz="1200" i="1" dirty="0">
              <a:latin typeface="Verdana" pitchFamily="34" charset="0"/>
            </a:endParaRPr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1741536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(UP-server platforms)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243186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2" name="Oval 12"/>
          <p:cNvSpPr>
            <a:spLocks noChangeArrowheads="1"/>
          </p:cNvSpPr>
          <p:nvPr/>
        </p:nvSpPr>
        <p:spPr bwMode="auto">
          <a:xfrm>
            <a:off x="3443288" y="31353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476625" y="29353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868988" y="16621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902325" y="14621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1743123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238423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907088" y="2706736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476625" y="2927398"/>
            <a:ext cx="453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 smtClean="0"/>
          </a:p>
        </p:txBody>
      </p:sp>
      <p:sp>
        <p:nvSpPr>
          <p:cNvPr id="41" name="Rounded Rectangle 40"/>
          <p:cNvSpPr/>
          <p:nvPr/>
        </p:nvSpPr>
        <p:spPr bwMode="auto">
          <a:xfrm>
            <a:off x="4646416" y="2933945"/>
            <a:ext cx="2500322" cy="16381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14338" y="652472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8823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  <p:bldP spid="59399" grpId="0" animBg="1"/>
      <p:bldP spid="59403" grpId="0"/>
      <p:bldP spid="59404" grpId="0"/>
      <p:bldP spid="59405" grpId="0"/>
      <p:bldP spid="59406" grpId="0" animBg="1"/>
      <p:bldP spid="59407" grpId="0" animBg="1"/>
      <p:bldP spid="59408" grpId="0"/>
      <p:bldP spid="59409" grpId="0"/>
      <p:bldP spid="59412" grpId="0" animBg="1"/>
      <p:bldP spid="59413" grpId="0" animBg="1"/>
      <p:bldP spid="59417" grpId="0"/>
      <p:bldP spid="59418" grpId="0" animBg="1"/>
      <p:bldP spid="59419" grpId="0" animBg="1"/>
      <p:bldP spid="4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4S/8S servers (3)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559928"/>
              </p:ext>
            </p:extLst>
          </p:nvPr>
        </p:nvGraphicFramePr>
        <p:xfrm>
          <a:off x="60959" y="1149875"/>
          <a:ext cx="9005252" cy="5471910"/>
        </p:xfrm>
        <a:graphic>
          <a:graphicData uri="http://schemas.openxmlformats.org/drawingml/2006/table">
            <a:tbl>
              <a:tblPr/>
              <a:tblGrid>
                <a:gridCol w="1066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9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0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71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24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2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 4S/</a:t>
                      </a: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8S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</a:t>
                      </a:r>
                      <a:r>
                        <a:rPr kumimoji="0" lang="hu-HU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processor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Chipset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Proc.</a:t>
                      </a:r>
                    </a:p>
                    <a:p>
                      <a:pPr algn="ctr"/>
                      <a:r>
                        <a:rPr lang="en-US" sz="1100" b="1"/>
                        <a:t>socket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7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6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62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34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v2 (Ivy Bridge-EX)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v3 (Haswell-EX)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v4 (Broadwell-EX)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75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8100 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(Lewisburg)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3647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234" y="501649"/>
            <a:ext cx="8743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Intel’s high-end 4S/</a:t>
            </a:r>
            <a:r>
              <a:rPr lang="en-US" sz="1400" b="1" dirty="0" err="1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server platforms built up of multicore processors -- Overview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4S/8S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84642"/>
              </p:ext>
            </p:extLst>
          </p:nvPr>
        </p:nvGraphicFramePr>
        <p:xfrm>
          <a:off x="60959" y="1121157"/>
          <a:ext cx="9005252" cy="5471910"/>
        </p:xfrm>
        <a:graphic>
          <a:graphicData uri="http://schemas.openxmlformats.org/drawingml/2006/table">
            <a:tbl>
              <a:tblPr/>
              <a:tblGrid>
                <a:gridCol w="1066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9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0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71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24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2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 4S/</a:t>
                      </a: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8S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</a:t>
                      </a:r>
                      <a:r>
                        <a:rPr kumimoji="0" lang="hu-HU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processor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Chipset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Proc.</a:t>
                      </a:r>
                    </a:p>
                    <a:p>
                      <a:pPr algn="ctr"/>
                      <a:r>
                        <a:rPr lang="en-US" sz="1100" b="1"/>
                        <a:t>socket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7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6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62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34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v2 (Ivy Bridge-EX)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v3 (Haswell-EX)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v4 (Broadwell-EX)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75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8100 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(Lewisburg)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3647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67" y="495976"/>
            <a:ext cx="811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a) 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4S/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 -1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19057" y="1130194"/>
            <a:ext cx="651444" cy="54750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75567" y="495976"/>
            <a:ext cx="811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a) 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4S/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 -2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altLang="en-US" sz="1600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"/>
          <a:srcRect b="8285"/>
          <a:stretch/>
        </p:blipFill>
        <p:spPr>
          <a:xfrm>
            <a:off x="363782" y="1054450"/>
            <a:ext cx="8888738" cy="5434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526"/>
          <a:stretch/>
        </p:blipFill>
        <p:spPr>
          <a:xfrm>
            <a:off x="363782" y="1054450"/>
            <a:ext cx="8888738" cy="5479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5769" y="4537995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(P4)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4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644" y="506877"/>
            <a:ext cx="81297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the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rate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of rising core counts in Intel's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4S/</a:t>
            </a:r>
            <a:r>
              <a:rPr lang="en-US" sz="1400" dirty="0" err="1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8S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 -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1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(Not discussed)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</a:p>
          <a:p>
            <a:pPr algn="r"/>
            <a:endParaRPr lang="en-US" sz="1400" dirty="0">
              <a:solidFill>
                <a:srgbClr val="FF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383" y="1133745"/>
            <a:ext cx="884713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406650" algn="l"/>
              </a:tabLst>
            </a:pPr>
            <a:r>
              <a:rPr lang="en-US" sz="1400" dirty="0">
                <a:latin typeface="+mj-lt"/>
              </a:rPr>
              <a:t>As </a:t>
            </a:r>
            <a:r>
              <a:rPr lang="en-US" sz="1400" dirty="0" smtClean="0">
                <a:latin typeface="+mj-lt"/>
              </a:rPr>
              <a:t>the Figure above  </a:t>
            </a:r>
            <a:r>
              <a:rPr lang="en-US" sz="1400" dirty="0">
                <a:latin typeface="+mj-lt"/>
              </a:rPr>
              <a:t>demonstrates,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 core count of Intel’s early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-less 4S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server</a:t>
            </a:r>
          </a:p>
          <a:p>
            <a:pPr>
              <a:spcAft>
                <a:spcPts val="600"/>
              </a:spcAft>
              <a:tabLst>
                <a:tab pos="2406650" algn="l"/>
              </a:tabLs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processors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has doubled roughly biannually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.</a:t>
            </a:r>
          </a:p>
          <a:p>
            <a:pPr>
              <a:tabLst>
                <a:tab pos="2406650" algn="l"/>
              </a:tabLs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1400" dirty="0">
                <a:latin typeface="+mj-lt"/>
              </a:rPr>
              <a:t>This is obvious, since the evolving IC  </a:t>
            </a:r>
            <a:r>
              <a:rPr lang="en-US" sz="1400" dirty="0" smtClean="0">
                <a:latin typeface="+mj-lt"/>
              </a:rPr>
              <a:t>technology allowed </a:t>
            </a:r>
            <a:r>
              <a:rPr lang="en-US" sz="1400" dirty="0">
                <a:latin typeface="+mj-lt"/>
              </a:rPr>
              <a:t>to double transistor </a:t>
            </a:r>
            <a:r>
              <a:rPr lang="en-US" sz="1400" dirty="0" smtClean="0">
                <a:latin typeface="+mj-lt"/>
              </a:rPr>
              <a:t>counts</a:t>
            </a:r>
          </a:p>
          <a:p>
            <a:pPr>
              <a:spcAft>
                <a:spcPts val="600"/>
              </a:spcAft>
              <a:tabLst>
                <a:tab pos="2406650" algn="l"/>
              </a:tabLs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</a:t>
            </a:r>
            <a:r>
              <a:rPr lang="en-US" sz="1400" dirty="0">
                <a:latin typeface="+mj-lt"/>
              </a:rPr>
              <a:t>roughly in every new technology node</a:t>
            </a:r>
            <a:r>
              <a:rPr lang="en-US" sz="1400" dirty="0" smtClean="0">
                <a:latin typeface="+mj-lt"/>
              </a:rPr>
              <a:t>.</a:t>
            </a:r>
          </a:p>
          <a:p>
            <a:pPr>
              <a:tabLst>
                <a:tab pos="2406650" algn="l"/>
              </a:tabLs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</a:t>
            </a:r>
            <a:r>
              <a:rPr lang="en-US" sz="1400" dirty="0">
                <a:latin typeface="+mj-lt"/>
              </a:rPr>
              <a:t>Consequently, </a:t>
            </a:r>
            <a:r>
              <a:rPr lang="en-US" sz="1400" dirty="0" smtClean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-less processors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twice as many transistors per technology node permit 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  <a:tabLst>
                <a:tab pos="2406650" algn="l"/>
              </a:tabLs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the doubling of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core counts also roughly biannually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05842"/>
              </p:ext>
            </p:extLst>
          </p:nvPr>
        </p:nvGraphicFramePr>
        <p:xfrm>
          <a:off x="371166" y="3704369"/>
          <a:ext cx="8431304" cy="2649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96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 of introduction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cache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(million)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mm</a:t>
                      </a:r>
                      <a:r>
                        <a:rPr lang="en-US" sz="1200" baseline="30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9/2007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--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582 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8/2008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3/2010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Westmere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4/2011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 Bridge-EX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5/2015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0783" y="6489340"/>
            <a:ext cx="70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Rising transistor counts in Intel's high-end 4S/</a:t>
            </a:r>
            <a:r>
              <a:rPr lang="en-US" sz="1400" dirty="0" err="1" smtClean="0">
                <a:latin typeface="+mj-lt"/>
              </a:rPr>
              <a:t>8S</a:t>
            </a:r>
            <a:r>
              <a:rPr lang="en-US" sz="1400" dirty="0" smtClean="0">
                <a:latin typeface="+mj-lt"/>
              </a:rPr>
              <a:t>  server </a:t>
            </a:r>
            <a:r>
              <a:rPr lang="en-US" sz="1400" dirty="0" err="1" smtClean="0">
                <a:latin typeface="+mj-lt"/>
              </a:rPr>
              <a:t>processsors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383" y="2744923"/>
            <a:ext cx="8471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When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caches first appeared in the Xeon 7400 within Intel’s Core 2 based server 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     processors,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the transistor count rose to 1.9 billion from 582 million </a:t>
            </a:r>
            <a:r>
              <a:rPr lang="en-US" sz="1400" dirty="0">
                <a:latin typeface="+mj-lt"/>
              </a:rPr>
              <a:t>in the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-less Xeon </a:t>
            </a:r>
          </a:p>
          <a:p>
            <a:r>
              <a:rPr lang="en-US" sz="1400" dirty="0">
                <a:latin typeface="+mj-lt"/>
              </a:rPr>
              <a:t>     7300, as indicated in Table below. </a:t>
            </a:r>
          </a:p>
        </p:txBody>
      </p:sp>
    </p:spTree>
    <p:extLst>
      <p:ext uri="{BB962C8B-B14F-4D97-AF65-F5344CB8AC3E}">
        <p14:creationId xmlns:p14="http://schemas.microsoft.com/office/powerpoint/2010/main" val="259010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78750"/>
            <a:ext cx="5535613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5" name="Text Box 5"/>
          <p:cNvSpPr txBox="1">
            <a:spLocks noChangeArrowheads="1"/>
          </p:cNvSpPr>
          <p:nvPr/>
        </p:nvSpPr>
        <p:spPr bwMode="auto">
          <a:xfrm>
            <a:off x="816906" y="2023393"/>
            <a:ext cx="74860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Thermal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sensors</a:t>
            </a:r>
          </a:p>
        </p:txBody>
      </p:sp>
      <p:sp>
        <p:nvSpPr>
          <p:cNvPr id="166916" name="Text Box 9"/>
          <p:cNvSpPr txBox="1">
            <a:spLocks noChangeArrowheads="1"/>
          </p:cNvSpPr>
          <p:nvPr/>
        </p:nvSpPr>
        <p:spPr bwMode="auto">
          <a:xfrm rot="10800000">
            <a:off x="3455988" y="1642300"/>
            <a:ext cx="21272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 cores</a:t>
            </a:r>
          </a:p>
        </p:txBody>
      </p:sp>
      <p:sp>
        <p:nvSpPr>
          <p:cNvPr id="166917" name="Text Box 10"/>
          <p:cNvSpPr txBox="1">
            <a:spLocks noChangeArrowheads="1"/>
          </p:cNvSpPr>
          <p:nvPr/>
        </p:nvSpPr>
        <p:spPr bwMode="auto">
          <a:xfrm rot="10800000">
            <a:off x="6505575" y="1643888"/>
            <a:ext cx="2127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 cores</a:t>
            </a:r>
          </a:p>
        </p:txBody>
      </p:sp>
      <p:sp>
        <p:nvSpPr>
          <p:cNvPr id="166918" name="Text Box 11"/>
          <p:cNvSpPr txBox="1">
            <a:spLocks noChangeArrowheads="1"/>
          </p:cNvSpPr>
          <p:nvPr/>
        </p:nvSpPr>
        <p:spPr bwMode="auto">
          <a:xfrm rot="10800000">
            <a:off x="6480175" y="4539488"/>
            <a:ext cx="2127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 cores</a:t>
            </a:r>
          </a:p>
        </p:txBody>
      </p:sp>
      <p:sp>
        <p:nvSpPr>
          <p:cNvPr id="166919" name="Text Box 12"/>
          <p:cNvSpPr txBox="1">
            <a:spLocks noChangeArrowheads="1"/>
          </p:cNvSpPr>
          <p:nvPr/>
        </p:nvSpPr>
        <p:spPr bwMode="auto">
          <a:xfrm rot="-5400000">
            <a:off x="1917700" y="1934400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0" name="Text Box 13"/>
          <p:cNvSpPr txBox="1">
            <a:spLocks noChangeArrowheads="1"/>
          </p:cNvSpPr>
          <p:nvPr/>
        </p:nvSpPr>
        <p:spPr bwMode="auto">
          <a:xfrm rot="-5400000">
            <a:off x="1919288" y="4628388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1" name="Text Box 14"/>
          <p:cNvSpPr txBox="1">
            <a:spLocks noChangeArrowheads="1"/>
          </p:cNvSpPr>
          <p:nvPr/>
        </p:nvSpPr>
        <p:spPr bwMode="auto">
          <a:xfrm>
            <a:off x="3494088" y="4679188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2" name="Text Box 15"/>
          <p:cNvSpPr txBox="1">
            <a:spLocks noChangeArrowheads="1"/>
          </p:cNvSpPr>
          <p:nvPr/>
        </p:nvSpPr>
        <p:spPr bwMode="auto">
          <a:xfrm>
            <a:off x="3495675" y="5328475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3" name="Text Box 16"/>
          <p:cNvSpPr txBox="1">
            <a:spLocks noChangeArrowheads="1"/>
          </p:cNvSpPr>
          <p:nvPr/>
        </p:nvSpPr>
        <p:spPr bwMode="auto">
          <a:xfrm rot="10800000">
            <a:off x="4560888" y="1535938"/>
            <a:ext cx="212725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 MB MLC</a:t>
            </a:r>
          </a:p>
        </p:txBody>
      </p:sp>
      <p:sp>
        <p:nvSpPr>
          <p:cNvPr id="166924" name="Text Box 17"/>
          <p:cNvSpPr txBox="1">
            <a:spLocks noChangeArrowheads="1"/>
          </p:cNvSpPr>
          <p:nvPr/>
        </p:nvSpPr>
        <p:spPr bwMode="auto">
          <a:xfrm rot="10800000">
            <a:off x="5299075" y="1531175"/>
            <a:ext cx="212725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 MB MLC</a:t>
            </a:r>
          </a:p>
        </p:txBody>
      </p:sp>
      <p:sp>
        <p:nvSpPr>
          <p:cNvPr id="166925" name="Text Box 18"/>
          <p:cNvSpPr txBox="1">
            <a:spLocks noChangeArrowheads="1"/>
          </p:cNvSpPr>
          <p:nvPr/>
        </p:nvSpPr>
        <p:spPr bwMode="auto">
          <a:xfrm rot="10800000">
            <a:off x="5280025" y="4401375"/>
            <a:ext cx="212725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 MB MLC</a:t>
            </a:r>
          </a:p>
        </p:txBody>
      </p:sp>
      <p:sp>
        <p:nvSpPr>
          <p:cNvPr id="166926" name="Text Box 19"/>
          <p:cNvSpPr txBox="1">
            <a:spLocks noChangeArrowheads="1"/>
          </p:cNvSpPr>
          <p:nvPr/>
        </p:nvSpPr>
        <p:spPr bwMode="auto">
          <a:xfrm>
            <a:off x="2222500" y="3193288"/>
            <a:ext cx="4683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Tags</a:t>
            </a:r>
          </a:p>
        </p:txBody>
      </p:sp>
      <p:sp>
        <p:nvSpPr>
          <p:cNvPr id="166927" name="Text Box 20"/>
          <p:cNvSpPr txBox="1">
            <a:spLocks noChangeArrowheads="1"/>
          </p:cNvSpPr>
          <p:nvPr/>
        </p:nvSpPr>
        <p:spPr bwMode="auto">
          <a:xfrm>
            <a:off x="3221038" y="3194875"/>
            <a:ext cx="46831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Tags</a:t>
            </a:r>
          </a:p>
        </p:txBody>
      </p:sp>
      <p:sp>
        <p:nvSpPr>
          <p:cNvPr id="166928" name="Text Box 21"/>
          <p:cNvSpPr txBox="1">
            <a:spLocks noChangeArrowheads="1"/>
          </p:cNvSpPr>
          <p:nvPr/>
        </p:nvSpPr>
        <p:spPr bwMode="auto">
          <a:xfrm>
            <a:off x="3708400" y="4158488"/>
            <a:ext cx="8937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Data pad</a:t>
            </a:r>
          </a:p>
        </p:txBody>
      </p:sp>
      <p:sp>
        <p:nvSpPr>
          <p:cNvPr id="166929" name="Text Box 22"/>
          <p:cNvSpPr txBox="1">
            <a:spLocks noChangeArrowheads="1"/>
          </p:cNvSpPr>
          <p:nvPr/>
        </p:nvSpPr>
        <p:spPr bwMode="auto">
          <a:xfrm>
            <a:off x="4573588" y="2991675"/>
            <a:ext cx="12287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Address pad</a:t>
            </a:r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8287" y="501664"/>
            <a:ext cx="6960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Die plot of the Xeon 7400 MP implementing 16 MB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L3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cache [215]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5272" y="3521375"/>
            <a:ext cx="15472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3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8 MB L3</a:t>
            </a:r>
          </a:p>
          <a:p>
            <a:pPr algn="ctr"/>
            <a:r>
              <a:rPr lang="hu-HU" sz="13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3 MB L2/2 cores</a:t>
            </a:r>
            <a:endParaRPr lang="en-US" sz="13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1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08618" y="863715"/>
            <a:ext cx="8730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 However,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to place twice as many cores onto the die with the same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size per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in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every technology node, would need to double this already high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transistor count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in every technology node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en-US" sz="1400" dirty="0" smtClean="0">
                <a:latin typeface="+mj-lt"/>
              </a:rPr>
              <a:t>     </a:t>
            </a:r>
            <a:endParaRPr lang="en-US" sz="1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660" y="506877"/>
            <a:ext cx="824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the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rate of rising core counts in Intel's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4S/8S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-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2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75278"/>
              </p:ext>
            </p:extLst>
          </p:nvPr>
        </p:nvGraphicFramePr>
        <p:xfrm>
          <a:off x="371166" y="3293985"/>
          <a:ext cx="8431304" cy="291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014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 of introduction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cache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(million)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mm</a:t>
                      </a:r>
                      <a:r>
                        <a:rPr lang="en-US" sz="1200" baseline="30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9/2007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--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582 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8/2008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3/2010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Westmere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4/2011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 Bridge-EX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5/2015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0783" y="6354325"/>
            <a:ext cx="70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Rising transistor counts in Intel's high-end 4S/8S  server processors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651440"/>
            <a:ext cx="873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Nevertheless, mainly due to power restrictions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Intel could raise transistor counts on server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      dies only at the modest rate of doubling roughly every four years, </a:t>
            </a:r>
            <a:r>
              <a:rPr lang="en-US" sz="1400" dirty="0">
                <a:latin typeface="+mj-lt"/>
              </a:rPr>
              <a:t>as above Table reveals, </a:t>
            </a:r>
          </a:p>
          <a:p>
            <a:r>
              <a:rPr lang="en-US" sz="1400" dirty="0">
                <a:latin typeface="+mj-lt"/>
              </a:rPr>
              <a:t>       leading to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doubling core counts approximately every four years</a:t>
            </a:r>
            <a:r>
              <a:rPr lang="en-US" sz="1400" dirty="0">
                <a:latin typeface="+mj-lt"/>
              </a:rPr>
              <a:t>, as depicted in the above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      Figure.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597" y="2538525"/>
            <a:ext cx="7952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Recently, the nascent lengthening of the cadence of IC technology transitions also </a:t>
            </a:r>
          </a:p>
          <a:p>
            <a:r>
              <a:rPr lang="en-US" sz="1400" dirty="0">
                <a:latin typeface="+mj-lt"/>
              </a:rPr>
              <a:t>      contributes to reducing the rate at which the core count can be increased.</a:t>
            </a:r>
          </a:p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344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alt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458815" y="1080383"/>
            <a:ext cx="8464281" cy="5189141"/>
            <a:chOff x="458815" y="1080383"/>
            <a:chExt cx="8464281" cy="5189141"/>
          </a:xfrm>
        </p:grpSpPr>
        <p:grpSp>
          <p:nvGrpSpPr>
            <p:cNvPr id="147" name="Group 146"/>
            <p:cNvGrpSpPr/>
            <p:nvPr/>
          </p:nvGrpSpPr>
          <p:grpSpPr>
            <a:xfrm>
              <a:off x="458815" y="1080383"/>
              <a:ext cx="8464281" cy="5189141"/>
              <a:chOff x="116505" y="1144253"/>
              <a:chExt cx="8464281" cy="5189141"/>
            </a:xfrm>
          </p:grpSpPr>
          <p:cxnSp>
            <p:nvCxnSpPr>
              <p:cNvPr id="168" name="Egyenes összekötő nyíllal 4"/>
              <p:cNvCxnSpPr>
                <a:endCxn id="182" idx="2"/>
              </p:cNvCxnSpPr>
              <p:nvPr/>
            </p:nvCxnSpPr>
            <p:spPr>
              <a:xfrm flipH="1" flipV="1">
                <a:off x="603904" y="1518714"/>
                <a:ext cx="76" cy="45999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Egyenes összekötő nyíllal 6"/>
              <p:cNvCxnSpPr/>
              <p:nvPr/>
            </p:nvCxnSpPr>
            <p:spPr>
              <a:xfrm flipV="1">
                <a:off x="544790" y="5978825"/>
                <a:ext cx="7589520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Egyenes összekötő 11"/>
              <p:cNvCxnSpPr/>
              <p:nvPr/>
            </p:nvCxnSpPr>
            <p:spPr>
              <a:xfrm>
                <a:off x="1155886" y="591613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Egyenes összekötő 12"/>
              <p:cNvCxnSpPr/>
              <p:nvPr/>
            </p:nvCxnSpPr>
            <p:spPr>
              <a:xfrm>
                <a:off x="1703881" y="59148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Egyenes összekötő 13"/>
              <p:cNvCxnSpPr/>
              <p:nvPr/>
            </p:nvCxnSpPr>
            <p:spPr>
              <a:xfrm>
                <a:off x="2253087" y="591423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Egyenes összekötő 14"/>
              <p:cNvCxnSpPr/>
              <p:nvPr/>
            </p:nvCxnSpPr>
            <p:spPr>
              <a:xfrm>
                <a:off x="2801082" y="59129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Egyenes összekötő 15"/>
              <p:cNvCxnSpPr/>
              <p:nvPr/>
            </p:nvCxnSpPr>
            <p:spPr>
              <a:xfrm>
                <a:off x="335513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gyenes összekötő 16"/>
              <p:cNvCxnSpPr/>
              <p:nvPr/>
            </p:nvCxnSpPr>
            <p:spPr>
              <a:xfrm>
                <a:off x="390312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gyenes összekötő 17"/>
              <p:cNvCxnSpPr/>
              <p:nvPr/>
            </p:nvCxnSpPr>
            <p:spPr>
              <a:xfrm>
                <a:off x="445233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gyenes összekötő 18"/>
              <p:cNvCxnSpPr/>
              <p:nvPr/>
            </p:nvCxnSpPr>
            <p:spPr>
              <a:xfrm>
                <a:off x="500032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Egyenes összekötő 19"/>
              <p:cNvCxnSpPr/>
              <p:nvPr/>
            </p:nvCxnSpPr>
            <p:spPr>
              <a:xfrm>
                <a:off x="555050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Egyenes összekötő 20"/>
              <p:cNvCxnSpPr/>
              <p:nvPr/>
            </p:nvCxnSpPr>
            <p:spPr>
              <a:xfrm>
                <a:off x="609849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Egyenes összekötő 21"/>
              <p:cNvCxnSpPr/>
              <p:nvPr/>
            </p:nvCxnSpPr>
            <p:spPr>
              <a:xfrm>
                <a:off x="664770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Egyenes összekötő 22"/>
              <p:cNvCxnSpPr/>
              <p:nvPr/>
            </p:nvCxnSpPr>
            <p:spPr>
              <a:xfrm>
                <a:off x="719569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Szövegdoboz 27"/>
              <p:cNvSpPr txBox="1"/>
              <p:nvPr/>
            </p:nvSpPr>
            <p:spPr>
              <a:xfrm>
                <a:off x="258296" y="1144253"/>
                <a:ext cx="69121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Core</a:t>
                </a:r>
                <a:b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count</a:t>
                </a:r>
                <a:endPara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3" name="Szövegdoboz 28"/>
              <p:cNvSpPr txBox="1"/>
              <p:nvPr/>
            </p:nvSpPr>
            <p:spPr>
              <a:xfrm>
                <a:off x="1132028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4" name="Szövegdoboz 29"/>
              <p:cNvSpPr txBox="1"/>
              <p:nvPr/>
            </p:nvSpPr>
            <p:spPr>
              <a:xfrm>
                <a:off x="2232959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5" name="Szövegdoboz 30"/>
              <p:cNvSpPr txBox="1"/>
              <p:nvPr/>
            </p:nvSpPr>
            <p:spPr>
              <a:xfrm>
                <a:off x="3341046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6" name="Szövegdoboz 31"/>
              <p:cNvSpPr txBox="1"/>
              <p:nvPr/>
            </p:nvSpPr>
            <p:spPr>
              <a:xfrm>
                <a:off x="4429442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7" name="Szövegdoboz 32"/>
              <p:cNvSpPr txBox="1"/>
              <p:nvPr/>
            </p:nvSpPr>
            <p:spPr>
              <a:xfrm>
                <a:off x="5532051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8" name="Szövegdoboz 33"/>
              <p:cNvSpPr txBox="1"/>
              <p:nvPr/>
            </p:nvSpPr>
            <p:spPr>
              <a:xfrm>
                <a:off x="6630135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9" name="Szövegdoboz 34"/>
              <p:cNvSpPr txBox="1"/>
              <p:nvPr/>
            </p:nvSpPr>
            <p:spPr>
              <a:xfrm>
                <a:off x="7968118" y="6017571"/>
                <a:ext cx="61266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  <a:endPara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0" name="Szövegdoboz 46"/>
              <p:cNvSpPr txBox="1"/>
              <p:nvPr/>
            </p:nvSpPr>
            <p:spPr>
              <a:xfrm>
                <a:off x="654039" y="4594875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7000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(90 nm)</a:t>
                </a:r>
              </a:p>
            </p:txBody>
          </p:sp>
          <p:sp>
            <p:nvSpPr>
              <p:cNvPr id="191" name="Szövegdoboz 56"/>
              <p:cNvSpPr txBox="1"/>
              <p:nvPr/>
            </p:nvSpPr>
            <p:spPr>
              <a:xfrm>
                <a:off x="1691680" y="3748699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7300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(65 nm)</a:t>
                </a:r>
              </a:p>
            </p:txBody>
          </p:sp>
          <p:sp>
            <p:nvSpPr>
              <p:cNvPr id="192" name="Szövegdoboz 57"/>
              <p:cNvSpPr txBox="1"/>
              <p:nvPr/>
            </p:nvSpPr>
            <p:spPr>
              <a:xfrm>
                <a:off x="2222957" y="3326088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7400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193" name="Szövegdoboz 58"/>
              <p:cNvSpPr txBox="1"/>
              <p:nvPr/>
            </p:nvSpPr>
            <p:spPr>
              <a:xfrm>
                <a:off x="2861810" y="3110045"/>
                <a:ext cx="1176924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Nehalem-EX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194" name="Szövegdoboz 59"/>
              <p:cNvSpPr txBox="1"/>
              <p:nvPr/>
            </p:nvSpPr>
            <p:spPr>
              <a:xfrm>
                <a:off x="3514254" y="2829252"/>
                <a:ext cx="1278107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Westmere-EX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(32 nm)</a:t>
                </a:r>
              </a:p>
            </p:txBody>
          </p:sp>
          <p:sp>
            <p:nvSpPr>
              <p:cNvPr id="195" name="Szövegdoboz 60"/>
              <p:cNvSpPr txBox="1"/>
              <p:nvPr/>
            </p:nvSpPr>
            <p:spPr>
              <a:xfrm>
                <a:off x="4876420" y="2295291"/>
                <a:ext cx="1311641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Ivy-Bridge-EX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(22 nm)</a:t>
                </a:r>
              </a:p>
            </p:txBody>
          </p:sp>
          <p:sp>
            <p:nvSpPr>
              <p:cNvPr id="196" name="Szövegdoboz 61"/>
              <p:cNvSpPr txBox="1"/>
              <p:nvPr/>
            </p:nvSpPr>
            <p:spPr>
              <a:xfrm>
                <a:off x="6362872" y="1687797"/>
                <a:ext cx="1255472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Broadwell-EX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(14 nm)</a:t>
                </a:r>
              </a:p>
            </p:txBody>
          </p:sp>
          <p:sp>
            <p:nvSpPr>
              <p:cNvPr id="197" name="Rectangle 196"/>
              <p:cNvSpPr>
                <a:spLocks noChangeArrowheads="1"/>
              </p:cNvSpPr>
              <p:nvPr/>
            </p:nvSpPr>
            <p:spPr bwMode="auto">
              <a:xfrm>
                <a:off x="4887644" y="2812271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8" name="Rectangle 197"/>
              <p:cNvSpPr>
                <a:spLocks noChangeArrowheads="1"/>
              </p:cNvSpPr>
              <p:nvPr/>
            </p:nvSpPr>
            <p:spPr bwMode="auto">
              <a:xfrm>
                <a:off x="4060454" y="3330342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9" name="Rectangle 198"/>
              <p:cNvSpPr>
                <a:spLocks noChangeArrowheads="1"/>
              </p:cNvSpPr>
              <p:nvPr/>
            </p:nvSpPr>
            <p:spPr bwMode="auto">
              <a:xfrm>
                <a:off x="3444447" y="358676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0" name="Rectangle 199"/>
              <p:cNvSpPr>
                <a:spLocks noChangeArrowheads="1"/>
              </p:cNvSpPr>
              <p:nvPr/>
            </p:nvSpPr>
            <p:spPr bwMode="auto">
              <a:xfrm>
                <a:off x="2617218" y="3834287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1" name="Rectangle 200"/>
              <p:cNvSpPr>
                <a:spLocks noChangeArrowheads="1"/>
              </p:cNvSpPr>
              <p:nvPr/>
            </p:nvSpPr>
            <p:spPr bwMode="auto">
              <a:xfrm>
                <a:off x="2075886" y="433949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2" name="Rectangle 201"/>
              <p:cNvSpPr>
                <a:spLocks noChangeArrowheads="1"/>
              </p:cNvSpPr>
              <p:nvPr/>
            </p:nvSpPr>
            <p:spPr bwMode="auto">
              <a:xfrm>
                <a:off x="1055176" y="5159773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3" name="Szövegdoboz 35"/>
              <p:cNvSpPr txBox="1"/>
              <p:nvPr/>
            </p:nvSpPr>
            <p:spPr>
              <a:xfrm>
                <a:off x="171937" y="505760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204" name="Szövegdoboz 36"/>
              <p:cNvSpPr txBox="1"/>
              <p:nvPr/>
            </p:nvSpPr>
            <p:spPr>
              <a:xfrm>
                <a:off x="169444" y="4271697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205" name="Szövegdoboz 37"/>
              <p:cNvSpPr txBox="1"/>
              <p:nvPr/>
            </p:nvSpPr>
            <p:spPr>
              <a:xfrm>
                <a:off x="174783" y="3463659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</a:p>
            </p:txBody>
          </p:sp>
          <p:sp>
            <p:nvSpPr>
              <p:cNvPr id="206" name="Szövegdoboz 38"/>
              <p:cNvSpPr txBox="1"/>
              <p:nvPr/>
            </p:nvSpPr>
            <p:spPr>
              <a:xfrm>
                <a:off x="117853" y="2556211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r>
                  <a:rPr lang="en-US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7" name="Szövegdoboz 39"/>
              <p:cNvSpPr txBox="1"/>
              <p:nvPr/>
            </p:nvSpPr>
            <p:spPr>
              <a:xfrm>
                <a:off x="119836" y="2062968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28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08" name="Egyenes összekötő 40"/>
              <p:cNvCxnSpPr/>
              <p:nvPr/>
            </p:nvCxnSpPr>
            <p:spPr>
              <a:xfrm rot="5400000">
                <a:off x="589312" y="431846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Egyenes összekötő 41"/>
              <p:cNvCxnSpPr/>
              <p:nvPr/>
            </p:nvCxnSpPr>
            <p:spPr>
              <a:xfrm rot="5400000">
                <a:off x="596656" y="211190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Egyenes összekötő 43"/>
              <p:cNvCxnSpPr/>
              <p:nvPr/>
            </p:nvCxnSpPr>
            <p:spPr>
              <a:xfrm rot="5400000">
                <a:off x="603211" y="2612537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Szövegdoboz 47"/>
              <p:cNvSpPr txBox="1"/>
              <p:nvPr/>
            </p:nvSpPr>
            <p:spPr>
              <a:xfrm>
                <a:off x="117853" y="2230968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24</a:t>
                </a:r>
              </a:p>
            </p:txBody>
          </p:sp>
          <p:sp>
            <p:nvSpPr>
              <p:cNvPr id="212" name="Szövegdoboz 52"/>
              <p:cNvSpPr txBox="1"/>
              <p:nvPr/>
            </p:nvSpPr>
            <p:spPr>
              <a:xfrm>
                <a:off x="121760" y="322154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</a:p>
            </p:txBody>
          </p:sp>
          <p:cxnSp>
            <p:nvCxnSpPr>
              <p:cNvPr id="213" name="Egyenes összekötő 53"/>
              <p:cNvCxnSpPr/>
              <p:nvPr/>
            </p:nvCxnSpPr>
            <p:spPr>
              <a:xfrm rot="5400000">
                <a:off x="589924" y="354020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Egyenes összekötő 54"/>
              <p:cNvCxnSpPr/>
              <p:nvPr/>
            </p:nvCxnSpPr>
            <p:spPr>
              <a:xfrm rot="5400000">
                <a:off x="590616" y="22659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Egyenes összekötő 55"/>
              <p:cNvCxnSpPr/>
              <p:nvPr/>
            </p:nvCxnSpPr>
            <p:spPr>
              <a:xfrm rot="5400000">
                <a:off x="587316" y="51364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Egyenes összekötő 71"/>
              <p:cNvCxnSpPr/>
              <p:nvPr/>
            </p:nvCxnSpPr>
            <p:spPr>
              <a:xfrm rot="5400000">
                <a:off x="589312" y="328961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Egyenes összekötő 74"/>
              <p:cNvCxnSpPr/>
              <p:nvPr/>
            </p:nvCxnSpPr>
            <p:spPr>
              <a:xfrm rot="5400000">
                <a:off x="587351" y="3848645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Szövegdoboz 75"/>
              <p:cNvSpPr txBox="1"/>
              <p:nvPr/>
            </p:nvSpPr>
            <p:spPr>
              <a:xfrm>
                <a:off x="174783" y="380384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19" name="Egyenes összekötő 76"/>
              <p:cNvCxnSpPr/>
              <p:nvPr/>
            </p:nvCxnSpPr>
            <p:spPr>
              <a:xfrm rot="5400000">
                <a:off x="594849" y="2823019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Szövegdoboz 77"/>
              <p:cNvSpPr txBox="1"/>
              <p:nvPr/>
            </p:nvSpPr>
            <p:spPr>
              <a:xfrm>
                <a:off x="116505" y="277657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15</a:t>
                </a:r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5807645" y="27169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7139651" y="214518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cxnSp>
          <p:nvCxnSpPr>
            <p:cNvPr id="150" name="Straight Connector 149"/>
            <p:cNvCxnSpPr>
              <a:stCxn id="202" idx="1"/>
            </p:cNvCxnSpPr>
            <p:nvPr/>
          </p:nvCxnSpPr>
          <p:spPr>
            <a:xfrm flipV="1">
              <a:off x="1397486" y="1187214"/>
              <a:ext cx="4732409" cy="4000513"/>
            </a:xfrm>
            <a:prstGeom prst="line">
              <a:avLst/>
            </a:prstGeom>
            <a:ln>
              <a:solidFill>
                <a:srgbClr val="004A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Group 150"/>
            <p:cNvGrpSpPr/>
            <p:nvPr/>
          </p:nvGrpSpPr>
          <p:grpSpPr>
            <a:xfrm rot="60000">
              <a:off x="5555462" y="2956475"/>
              <a:ext cx="1277758" cy="313663"/>
              <a:chOff x="5212929" y="3146880"/>
              <a:chExt cx="1277758" cy="313663"/>
            </a:xfrm>
          </p:grpSpPr>
          <p:sp>
            <p:nvSpPr>
              <p:cNvPr id="166" name="Rectangle 165"/>
              <p:cNvSpPr>
                <a:spLocks noChangeArrowheads="1"/>
              </p:cNvSpPr>
              <p:nvPr/>
            </p:nvSpPr>
            <p:spPr bwMode="auto">
              <a:xfrm rot="20383141">
                <a:off x="5212929" y="3172543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67" name="Szövegdoboz 69"/>
              <p:cNvSpPr txBox="1"/>
              <p:nvPr/>
            </p:nvSpPr>
            <p:spPr>
              <a:xfrm rot="20348621">
                <a:off x="5352234" y="314688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  <a:endPara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 rot="21136769">
              <a:off x="1925178" y="4506264"/>
              <a:ext cx="1295057" cy="351114"/>
              <a:chOff x="4991289" y="3240600"/>
              <a:chExt cx="1295057" cy="351114"/>
            </a:xfrm>
          </p:grpSpPr>
          <p:sp>
            <p:nvSpPr>
              <p:cNvPr id="164" name="Rectangle 163"/>
              <p:cNvSpPr>
                <a:spLocks noChangeArrowheads="1"/>
              </p:cNvSpPr>
              <p:nvPr/>
            </p:nvSpPr>
            <p:spPr bwMode="auto">
              <a:xfrm rot="19783231">
                <a:off x="4991289" y="3303714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65" name="Szövegdoboz 69"/>
              <p:cNvSpPr txBox="1"/>
              <p:nvPr/>
            </p:nvSpPr>
            <p:spPr>
              <a:xfrm rot="19718289">
                <a:off x="5147893" y="324060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~2x/2 years</a:t>
                </a:r>
                <a:endPara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cxnSp>
          <p:nvCxnSpPr>
            <p:cNvPr id="153" name="Straight Connector 152"/>
            <p:cNvCxnSpPr>
              <a:stCxn id="200" idx="3"/>
              <a:endCxn id="202" idx="1"/>
            </p:cNvCxnSpPr>
            <p:nvPr/>
          </p:nvCxnSpPr>
          <p:spPr bwMode="auto">
            <a:xfrm flipH="1">
              <a:off x="1397486" y="3862241"/>
              <a:ext cx="1595560" cy="1325486"/>
            </a:xfrm>
            <a:prstGeom prst="line">
              <a:avLst/>
            </a:prstGeom>
            <a:noFill/>
            <a:ln w="19050" cap="flat" cmpd="sng" algn="ctr">
              <a:solidFill>
                <a:srgbClr val="004AE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/>
            <p:cNvCxnSpPr/>
            <p:nvPr/>
          </p:nvCxnSpPr>
          <p:spPr bwMode="auto">
            <a:xfrm flipH="1">
              <a:off x="2993048" y="2059469"/>
              <a:ext cx="5045633" cy="1784685"/>
            </a:xfrm>
            <a:prstGeom prst="line">
              <a:avLst/>
            </a:prstGeom>
            <a:noFill/>
            <a:ln w="19050" cap="flat" cmpd="sng" algn="ctr">
              <a:solidFill>
                <a:srgbClr val="004AE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5" name="Down Arrow 154"/>
            <p:cNvSpPr/>
            <p:nvPr/>
          </p:nvSpPr>
          <p:spPr bwMode="auto">
            <a:xfrm>
              <a:off x="2924776" y="1691780"/>
              <a:ext cx="137160" cy="548640"/>
            </a:xfrm>
            <a:prstGeom prst="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271208" y="2259170"/>
              <a:ext cx="1491114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50" dirty="0" smtClean="0">
                  <a:latin typeface="+mn-lt"/>
                </a:rPr>
                <a:t>Emergence of</a:t>
              </a:r>
            </a:p>
            <a:p>
              <a:pPr algn="ctr"/>
              <a:r>
                <a:rPr lang="en-US" sz="1250" dirty="0" smtClean="0">
                  <a:latin typeface="+mn-lt"/>
                </a:rPr>
                <a:t> </a:t>
              </a:r>
              <a:r>
                <a:rPr lang="en-US" sz="1250" dirty="0" err="1" smtClean="0">
                  <a:latin typeface="+mn-lt"/>
                </a:rPr>
                <a:t>L3</a:t>
              </a:r>
              <a:r>
                <a:rPr lang="en-US" sz="1250" dirty="0" smtClean="0">
                  <a:latin typeface="+mn-lt"/>
                </a:rPr>
                <a:t> caches</a:t>
              </a:r>
            </a:p>
            <a:p>
              <a:pPr algn="ctr"/>
              <a:r>
                <a:rPr lang="en-US" sz="1250" dirty="0" smtClean="0">
                  <a:latin typeface="+mn-lt"/>
                </a:rPr>
                <a:t> in the  Core 2 line</a:t>
              </a:r>
              <a:endParaRPr lang="en-US" sz="1250" dirty="0">
                <a:latin typeface="+mn-lt"/>
              </a:endParaRPr>
            </a:p>
          </p:txBody>
        </p:sp>
        <p:cxnSp>
          <p:nvCxnSpPr>
            <p:cNvPr id="157" name="Egyenes összekötő 22"/>
            <p:cNvCxnSpPr/>
            <p:nvPr/>
          </p:nvCxnSpPr>
          <p:spPr>
            <a:xfrm>
              <a:off x="8093121" y="585429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6506646" y="24642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7672009" y="199308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60" name="Szövegdoboz 61"/>
            <p:cNvSpPr txBox="1"/>
            <p:nvPr/>
          </p:nvSpPr>
          <p:spPr>
            <a:xfrm>
              <a:off x="6117997" y="1924244"/>
              <a:ext cx="101341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-EX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n-US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nm)</a:t>
              </a:r>
            </a:p>
          </p:txBody>
        </p:sp>
        <p:sp>
          <p:nvSpPr>
            <p:cNvPr id="161" name="Szövegdoboz 61"/>
            <p:cNvSpPr txBox="1"/>
            <p:nvPr/>
          </p:nvSpPr>
          <p:spPr>
            <a:xfrm>
              <a:off x="7355121" y="2287313"/>
              <a:ext cx="101502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50" dirty="0" err="1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-SP</a:t>
              </a:r>
              <a:endParaRPr lang="hu-HU" sz="125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(14 nm)</a:t>
              </a:r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797062" y="5094070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3" name="Szövegdoboz 46"/>
            <p:cNvSpPr txBox="1"/>
            <p:nvPr/>
          </p:nvSpPr>
          <p:spPr>
            <a:xfrm>
              <a:off x="1426243" y="5187324"/>
              <a:ext cx="806632" cy="607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7</a:t>
              </a: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n-US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nm</a:t>
              </a:r>
              <a:endParaRPr lang="en-US" sz="105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16 MB </a:t>
              </a:r>
              <a:r>
                <a:rPr lang="en-US" sz="1050" dirty="0" err="1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L3</a:t>
              </a: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485404" y="4509120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(P4)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45580" y="5181828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(P4)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8" y="503238"/>
            <a:ext cx="907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Remarks to the rate of rising core counts in Intel's high-end 4S/8S server processors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-3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1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2279" y="818710"/>
            <a:ext cx="884713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There are however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, two anomalies </a:t>
            </a:r>
            <a:r>
              <a:rPr lang="en-US" sz="1400" dirty="0">
                <a:latin typeface="+mj-lt"/>
              </a:rPr>
              <a:t>to be mentioned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First, 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Xeon 7100 has less cores than expected </a:t>
            </a:r>
            <a:r>
              <a:rPr lang="en-US" sz="1400" dirty="0">
                <a:latin typeface="+mj-lt"/>
              </a:rPr>
              <a:t>by the trend for Intel’s   early server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processors</a:t>
            </a:r>
            <a:r>
              <a:rPr lang="en-US" sz="1400" dirty="0">
                <a:latin typeface="+mj-lt"/>
              </a:rPr>
              <a:t>, simply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due to the fact that it was implemented with a 16 MB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cache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Second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 Xeon 7400 has already an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cache, nevertheless it fits to the trend line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of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cache-less processors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</a:t>
            </a:r>
            <a:r>
              <a:rPr lang="en-US" sz="1400" dirty="0">
                <a:latin typeface="+mj-lt"/>
              </a:rPr>
              <a:t>The reason is a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roughly doubled die area with reduced feature size vs. the preceding 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Xeon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7300 </a:t>
            </a:r>
            <a:r>
              <a:rPr lang="en-US" sz="1400" dirty="0">
                <a:latin typeface="+mj-lt"/>
              </a:rPr>
              <a:t>(see Table </a:t>
            </a:r>
            <a:r>
              <a:rPr lang="en-US" sz="1400" dirty="0" smtClean="0">
                <a:latin typeface="+mj-lt"/>
              </a:rPr>
              <a:t>above) </a:t>
            </a:r>
            <a:r>
              <a:rPr lang="en-US" sz="1400" dirty="0">
                <a:latin typeface="+mj-lt"/>
              </a:rPr>
              <a:t>which allows to implement a 16 MB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 cache in addition to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the </a:t>
            </a:r>
            <a:r>
              <a:rPr lang="en-US" sz="1400" dirty="0">
                <a:latin typeface="+mj-lt"/>
              </a:rPr>
              <a:t>6 cores without restricting the core count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00407"/>
              </p:ext>
            </p:extLst>
          </p:nvPr>
        </p:nvGraphicFramePr>
        <p:xfrm>
          <a:off x="371166" y="3621616"/>
          <a:ext cx="8431304" cy="291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014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 of introduction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cache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(million)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mm</a:t>
                      </a:r>
                      <a:r>
                        <a:rPr lang="en-US" sz="1200" baseline="30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9/2007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--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582 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8/2008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3/2010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Westmere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4/2011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 Bridge-EX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5/2015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0783" y="6586608"/>
            <a:ext cx="70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Rising transistor counts in Intel's high-end 4S/</a:t>
            </a:r>
            <a:r>
              <a:rPr lang="en-US" sz="1400" dirty="0" err="1" smtClean="0">
                <a:latin typeface="+mj-lt"/>
              </a:rPr>
              <a:t>8S</a:t>
            </a:r>
            <a:r>
              <a:rPr lang="en-US" sz="1400" dirty="0" smtClean="0">
                <a:latin typeface="+mj-lt"/>
              </a:rPr>
              <a:t>  server </a:t>
            </a:r>
            <a:r>
              <a:rPr lang="en-US" sz="1400" dirty="0" err="1" smtClean="0">
                <a:latin typeface="+mj-lt"/>
              </a:rPr>
              <a:t>processsors</a:t>
            </a:r>
            <a:endParaRPr 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970" y="2798930"/>
            <a:ext cx="8556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Subsequent server processors were then implemented nearly on the same die area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      as the Xeon 7400,</a:t>
            </a:r>
            <a:r>
              <a:rPr lang="en-US" sz="1400" dirty="0">
                <a:latin typeface="+mj-lt"/>
              </a:rPr>
              <a:t> (as indicated in Table 1), so these processors fit already to the linear</a:t>
            </a:r>
          </a:p>
          <a:p>
            <a:r>
              <a:rPr lang="en-US" sz="1400" dirty="0">
                <a:latin typeface="+mj-lt"/>
              </a:rPr>
              <a:t>       trend with reduced slope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8" y="503238"/>
            <a:ext cx="8997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the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rate of rising core counts in Intel's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4S/8S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-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61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>
            <p:extLst/>
          </p:nvPr>
        </p:nvGraphicFramePr>
        <p:xfrm>
          <a:off x="161925" y="821324"/>
          <a:ext cx="8684567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7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821324"/>
                        <a:ext cx="8684567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0293" y="494498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Intel's Pentium 4 family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1500" y="5859463"/>
            <a:ext cx="360000" cy="13482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40" y="581426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180 nm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172349" y="5859463"/>
            <a:ext cx="360000" cy="134822"/>
          </a:xfrm>
          <a:prstGeom prst="rect">
            <a:avLst/>
          </a:prstGeom>
          <a:solidFill>
            <a:srgbClr val="A4FAF4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1660" y="581426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130 nm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231740" y="5881036"/>
            <a:ext cx="360000" cy="121669"/>
          </a:xfrm>
          <a:prstGeom prst="rect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1365" y="5822685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90 nm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5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/>
          <p:cNvGrpSpPr/>
          <p:nvPr/>
        </p:nvGrpSpPr>
        <p:grpSpPr>
          <a:xfrm>
            <a:off x="-31614" y="1021505"/>
            <a:ext cx="9075049" cy="4863050"/>
            <a:chOff x="304561" y="1178750"/>
            <a:chExt cx="9075049" cy="486305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091685" y="270351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8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04561" y="1178750"/>
              <a:ext cx="1101487" cy="4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Transfer</a:t>
              </a: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rate</a:t>
              </a: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/>
              </a:r>
              <a:b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(MT/s)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5" name="Line 7"/>
            <p:cNvCxnSpPr/>
            <p:nvPr/>
          </p:nvCxnSpPr>
          <p:spPr bwMode="auto">
            <a:xfrm flipV="1">
              <a:off x="817262" y="1628800"/>
              <a:ext cx="0" cy="4068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26537" y="5192033"/>
              <a:ext cx="31628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</a:t>
              </a:r>
              <a:endParaRPr lang="en-US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47251" y="4687373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73678" y="3399353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9029681" y="5858331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217832" y="5792699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75681" y="5792699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330740" y="5803830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762064" y="5792699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616566" y="5792699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539639" y="5792699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022013" y="5786173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484761" y="5792699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94389" y="2876344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25271" y="1989955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60476" y="4118709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22486" y="2307288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32" name="Line 3"/>
            <p:cNvCxnSpPr/>
            <p:nvPr/>
          </p:nvCxnSpPr>
          <p:spPr bwMode="auto">
            <a:xfrm>
              <a:off x="716892" y="2955072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58"/>
            <p:cNvCxnSpPr/>
            <p:nvPr/>
          </p:nvCxnSpPr>
          <p:spPr bwMode="auto">
            <a:xfrm>
              <a:off x="737973" y="3493600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59"/>
            <p:cNvCxnSpPr/>
            <p:nvPr/>
          </p:nvCxnSpPr>
          <p:spPr bwMode="auto">
            <a:xfrm flipV="1">
              <a:off x="737974" y="2070940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61"/>
            <p:cNvCxnSpPr/>
            <p:nvPr/>
          </p:nvCxnSpPr>
          <p:spPr bwMode="auto">
            <a:xfrm flipV="1">
              <a:off x="737973" y="4777781"/>
              <a:ext cx="8503920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62"/>
            <p:cNvCxnSpPr/>
            <p:nvPr/>
          </p:nvCxnSpPr>
          <p:spPr bwMode="auto">
            <a:xfrm>
              <a:off x="751187" y="5316309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63"/>
            <p:cNvCxnSpPr/>
            <p:nvPr/>
          </p:nvCxnSpPr>
          <p:spPr bwMode="auto">
            <a:xfrm>
              <a:off x="737973" y="4218541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64"/>
            <p:cNvCxnSpPr/>
            <p:nvPr/>
          </p:nvCxnSpPr>
          <p:spPr bwMode="auto">
            <a:xfrm>
              <a:off x="724759" y="2395832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" name="Csoportba foglalás 2"/>
            <p:cNvGrpSpPr/>
            <p:nvPr/>
          </p:nvGrpSpPr>
          <p:grpSpPr>
            <a:xfrm>
              <a:off x="1736685" y="2643015"/>
              <a:ext cx="1076752" cy="274319"/>
              <a:chOff x="3608153" y="558137"/>
              <a:chExt cx="1063968" cy="156657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 rot="20258931">
                <a:off x="3608153" y="558137"/>
                <a:ext cx="1052975" cy="156657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Verdana"/>
                  <a:cs typeface="Times New Roman" pitchFamily="1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 rot="20293949">
                <a:off x="3811928" y="5793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 pitchFamily="18" charset="0"/>
                </a:endParaRPr>
              </a:p>
            </p:txBody>
          </p:sp>
        </p:grp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44876" y="3028556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919091" y="2843935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317346" y="2650105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057165" y="211957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990815" y="5792699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5917514" y="5813412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5408689" y="5792814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440109" y="5792699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930513" y="5792699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891846" y="5792699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030889" y="306896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71765" y="5792699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6" name="Szövegdoboz 79"/>
            <p:cNvSpPr txBox="1"/>
            <p:nvPr/>
          </p:nvSpPr>
          <p:spPr>
            <a:xfrm>
              <a:off x="764403" y="5378447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r>
                <a:rPr lang="hu-HU" sz="7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63" name="Line 15"/>
            <p:cNvCxnSpPr/>
            <p:nvPr/>
          </p:nvCxnSpPr>
          <p:spPr bwMode="auto">
            <a:xfrm flipV="1">
              <a:off x="294341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8"/>
            <p:cNvCxnSpPr/>
            <p:nvPr/>
          </p:nvCxnSpPr>
          <p:spPr bwMode="auto">
            <a:xfrm flipV="1">
              <a:off x="338357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19"/>
            <p:cNvCxnSpPr/>
            <p:nvPr/>
          </p:nvCxnSpPr>
          <p:spPr bwMode="auto">
            <a:xfrm flipV="1">
              <a:off x="3867746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20"/>
            <p:cNvCxnSpPr/>
            <p:nvPr/>
          </p:nvCxnSpPr>
          <p:spPr bwMode="auto">
            <a:xfrm flipV="1">
              <a:off x="160826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22"/>
            <p:cNvCxnSpPr/>
            <p:nvPr/>
          </p:nvCxnSpPr>
          <p:spPr bwMode="auto">
            <a:xfrm flipV="1">
              <a:off x="2048423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23"/>
            <p:cNvCxnSpPr/>
            <p:nvPr/>
          </p:nvCxnSpPr>
          <p:spPr bwMode="auto">
            <a:xfrm flipV="1">
              <a:off x="248858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Line 66"/>
            <p:cNvCxnSpPr/>
            <p:nvPr/>
          </p:nvCxnSpPr>
          <p:spPr bwMode="auto">
            <a:xfrm flipV="1">
              <a:off x="435192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67"/>
            <p:cNvCxnSpPr/>
            <p:nvPr/>
          </p:nvCxnSpPr>
          <p:spPr bwMode="auto">
            <a:xfrm flipV="1">
              <a:off x="4850767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8"/>
            <p:cNvCxnSpPr/>
            <p:nvPr/>
          </p:nvCxnSpPr>
          <p:spPr bwMode="auto">
            <a:xfrm flipV="1">
              <a:off x="529092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19"/>
            <p:cNvCxnSpPr/>
            <p:nvPr/>
          </p:nvCxnSpPr>
          <p:spPr bwMode="auto">
            <a:xfrm flipV="1">
              <a:off x="5789771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66"/>
            <p:cNvCxnSpPr/>
            <p:nvPr/>
          </p:nvCxnSpPr>
          <p:spPr bwMode="auto">
            <a:xfrm flipV="1">
              <a:off x="6273946" y="5675739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67"/>
            <p:cNvCxnSpPr/>
            <p:nvPr/>
          </p:nvCxnSpPr>
          <p:spPr bwMode="auto">
            <a:xfrm flipV="1">
              <a:off x="6772792" y="5678744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18"/>
            <p:cNvCxnSpPr/>
            <p:nvPr/>
          </p:nvCxnSpPr>
          <p:spPr bwMode="auto">
            <a:xfrm flipV="1">
              <a:off x="7256967" y="567071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19"/>
            <p:cNvCxnSpPr/>
            <p:nvPr/>
          </p:nvCxnSpPr>
          <p:spPr bwMode="auto">
            <a:xfrm flipV="1">
              <a:off x="7755814" y="566569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59"/>
            <p:cNvCxnSpPr/>
            <p:nvPr/>
          </p:nvCxnSpPr>
          <p:spPr bwMode="auto">
            <a:xfrm flipV="1">
              <a:off x="817262" y="5668423"/>
              <a:ext cx="8503920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Line 19"/>
            <p:cNvCxnSpPr/>
            <p:nvPr/>
          </p:nvCxnSpPr>
          <p:spPr bwMode="auto">
            <a:xfrm flipV="1">
              <a:off x="8231617" y="566737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Line 19"/>
            <p:cNvCxnSpPr/>
            <p:nvPr/>
          </p:nvCxnSpPr>
          <p:spPr bwMode="auto">
            <a:xfrm flipV="1">
              <a:off x="1195396" y="568895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7421085" y="5785935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102030" y="3236583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8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4760859" y="236793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7620396" y="2141704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706555" y="343259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8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>
            <a:xfrm rot="120000" flipV="1">
              <a:off x="4156381" y="2290553"/>
              <a:ext cx="4382762" cy="7114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736685" y="3328696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grpSp>
          <p:nvGrpSpPr>
            <p:cNvPr id="173" name="Csoportba foglalás 2"/>
            <p:cNvGrpSpPr/>
            <p:nvPr/>
          </p:nvGrpSpPr>
          <p:grpSpPr>
            <a:xfrm>
              <a:off x="5967157" y="2978949"/>
              <a:ext cx="1065627" cy="288146"/>
              <a:chOff x="4097336" y="1285770"/>
              <a:chExt cx="1052975" cy="164553"/>
            </a:xfrm>
          </p:grpSpPr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 rot="21027067">
                <a:off x="4097336" y="1285770"/>
                <a:ext cx="1052975" cy="156657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2800">
                  <a:solidFill>
                    <a:srgbClr val="000000"/>
                  </a:solidFill>
                  <a:latin typeface="Verdana"/>
                  <a:cs typeface="Times New Roman" pitchFamily="18" charset="0"/>
                </a:endParaRPr>
              </a:p>
            </p:txBody>
          </p:sp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 rot="21026351">
                <a:off x="4273253" y="1318878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 pitchFamily="18" charset="0"/>
                </a:endParaRPr>
              </a:p>
            </p:txBody>
          </p:sp>
        </p:grpSp>
      </p:grp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993734" y="3316760"/>
            <a:ext cx="548696" cy="49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85" name="Straight Connector 84"/>
          <p:cNvCxnSpPr>
            <a:stCxn id="134" idx="2"/>
          </p:cNvCxnSpPr>
          <p:nvPr/>
        </p:nvCxnSpPr>
        <p:spPr>
          <a:xfrm flipV="1">
            <a:off x="3781356" y="1628796"/>
            <a:ext cx="2524699" cy="1192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-78639" y="501642"/>
            <a:ext cx="942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b) The rate of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rising memory transfer rates in Intel’s DT and  high-end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-1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9423" y="344332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763895" y="304673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962600" y="2677165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903042" y="2304656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60000" flipV="1">
            <a:off x="2702285" y="2783283"/>
            <a:ext cx="2260315" cy="7737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4994574" y="1929942"/>
            <a:ext cx="2490406" cy="8495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1280594" y="3815467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2309809" y="3591075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618031" y="3261461"/>
            <a:ext cx="572789" cy="4603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DDR2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654151" y="254357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7217308" y="2411420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/4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1611286" y="3035579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3425735" y="2295318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rot="120000" flipV="1">
            <a:off x="1306182" y="2729684"/>
            <a:ext cx="2484784" cy="11246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885505" y="3814189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2BFC5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DT </a:t>
            </a:r>
            <a:endParaRPr lang="en-US" sz="1200" b="1" dirty="0">
              <a:solidFill>
                <a:srgbClr val="72BFC5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815428" y="3606715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4S/</a:t>
            </a:r>
            <a:r>
              <a:rPr lang="en-US" sz="1200" b="1" dirty="0" err="1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8S</a:t>
            </a:r>
            <a:r>
              <a:rPr lang="en-US" sz="1200" b="1" dirty="0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b="1" dirty="0">
              <a:solidFill>
                <a:srgbClr val="FF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Evolution of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4S/</a:t>
            </a:r>
            <a:r>
              <a:rPr lang="en-US" altLang="en-US" sz="1600" dirty="0" err="1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8S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high-end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servers 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11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68661" y="387281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Emergence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DDR3</a:t>
            </a: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memory</a:t>
            </a:r>
            <a:endParaRPr lang="en-US" sz="10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2" name="Down Arrow 101"/>
          <p:cNvSpPr/>
          <p:nvPr/>
        </p:nvSpPr>
        <p:spPr bwMode="auto">
          <a:xfrm rot="10800000">
            <a:off x="4991234" y="3286062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8" name="Down Arrow 107"/>
          <p:cNvSpPr/>
          <p:nvPr/>
        </p:nvSpPr>
        <p:spPr bwMode="auto">
          <a:xfrm rot="10800000">
            <a:off x="3745146" y="3626720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72BF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09" name="Line 18"/>
          <p:cNvCxnSpPr/>
          <p:nvPr/>
        </p:nvCxnSpPr>
        <p:spPr bwMode="auto">
          <a:xfrm flipV="1">
            <a:off x="8359386" y="5515141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" name="Line 18"/>
          <p:cNvCxnSpPr/>
          <p:nvPr/>
        </p:nvCxnSpPr>
        <p:spPr bwMode="auto">
          <a:xfrm flipV="1">
            <a:off x="8821610" y="5515146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6" name="Rectangle 115"/>
          <p:cNvSpPr>
            <a:spLocks noChangeArrowheads="1"/>
          </p:cNvSpPr>
          <p:nvPr/>
        </p:nvSpPr>
        <p:spPr bwMode="auto">
          <a:xfrm>
            <a:off x="8034645" y="5642155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8493520" y="5643832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3761725" y="2729684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3271000" y="2943840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1" name="Rectangle 120"/>
          <p:cNvSpPr>
            <a:spLocks noChangeArrowheads="1"/>
          </p:cNvSpPr>
          <p:nvPr/>
        </p:nvSpPr>
        <p:spPr bwMode="auto">
          <a:xfrm>
            <a:off x="6100156" y="2406185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2" name="Rectangle 121"/>
          <p:cNvSpPr>
            <a:spLocks noChangeArrowheads="1"/>
          </p:cNvSpPr>
          <p:nvPr/>
        </p:nvSpPr>
        <p:spPr bwMode="auto">
          <a:xfrm>
            <a:off x="7635708" y="2251177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3" name="Rectangle 122"/>
          <p:cNvSpPr>
            <a:spLocks noChangeArrowheads="1"/>
          </p:cNvSpPr>
          <p:nvPr/>
        </p:nvSpPr>
        <p:spPr bwMode="auto">
          <a:xfrm>
            <a:off x="1626401" y="3626889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4" name="Rectangle 123"/>
          <p:cNvSpPr>
            <a:spLocks noChangeArrowheads="1"/>
          </p:cNvSpPr>
          <p:nvPr/>
        </p:nvSpPr>
        <p:spPr bwMode="auto">
          <a:xfrm>
            <a:off x="1958219" y="3495800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491487" y="1926374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984984" y="218635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7716842" y="236908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1" name="Rectangle 130"/>
          <p:cNvSpPr>
            <a:spLocks noChangeArrowheads="1"/>
          </p:cNvSpPr>
          <p:nvPr/>
        </p:nvSpPr>
        <p:spPr bwMode="auto">
          <a:xfrm>
            <a:off x="8224848" y="2246306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133201" y="3473888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Emergence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DDR4</a:t>
            </a: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memory</a:t>
            </a:r>
            <a:endParaRPr lang="en-US" sz="10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2650" y="1244416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IB</a:t>
            </a:r>
            <a:endParaRPr lang="en-US" sz="105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7793270" y="2152603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8162383" y="2056295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7441763" y="1631780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endParaRPr lang="en-US" sz="1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10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DDR4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/2133</a:t>
            </a:r>
            <a:endParaRPr lang="en-US" sz="1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466765" y="2185195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 flipV="1">
            <a:off x="4955905" y="2111191"/>
            <a:ext cx="3819795" cy="6887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>
            <a:spLocks noChangeArrowheads="1"/>
          </p:cNvSpPr>
          <p:nvPr/>
        </p:nvSpPr>
        <p:spPr bwMode="auto">
          <a:xfrm>
            <a:off x="7744944" y="1426168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endParaRPr lang="en-US" sz="1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10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DDR4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/2400</a:t>
            </a:r>
            <a:endParaRPr lang="en-US" sz="1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6" name="Down Arrow 145"/>
          <p:cNvSpPr/>
          <p:nvPr/>
        </p:nvSpPr>
        <p:spPr bwMode="auto">
          <a:xfrm rot="10800000">
            <a:off x="7510306" y="2846794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9" name="Down Arrow 148"/>
          <p:cNvSpPr/>
          <p:nvPr/>
        </p:nvSpPr>
        <p:spPr bwMode="auto">
          <a:xfrm rot="10800000">
            <a:off x="7770300" y="2743701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72BF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505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11821" y="867243"/>
            <a:ext cx="850925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As the above Figure shows, </a:t>
            </a:r>
            <a:r>
              <a:rPr 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n the course of the evolution of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high-end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4S/</a:t>
            </a:r>
            <a:r>
              <a:rPr 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8S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servers</a:t>
            </a: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memory transfer rate 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has initially been doubled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roughly every four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But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after DDR3 memory emerged 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the growth rate of memory transfer 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rate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 slowed down </a:t>
            </a:r>
          </a:p>
          <a:p>
            <a:pPr>
              <a:spcAft>
                <a:spcPts val="600"/>
              </a:spcAft>
            </a:pPr>
            <a:r>
              <a:rPr lang="hu-HU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    to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doubling rougly every eight years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due to the higher complexity of this technology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Note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that in the considered time interval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memory transfer rate has always been risen </a:t>
            </a:r>
          </a:p>
          <a:p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      at a slower rate than core count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approximately at the half rate than the core count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endParaRPr 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77" y="501642"/>
            <a:ext cx="896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The rate of rising mem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.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transfer rates in 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Intel’s high-end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4S/</a:t>
            </a:r>
            <a:r>
              <a:rPr lang="en-US" sz="1400" b="1" dirty="0" err="1" smtClean="0">
                <a:solidFill>
                  <a:srgbClr val="2D2D8A"/>
                </a:solidFill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s 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-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2</a:t>
            </a:r>
            <a:endParaRPr lang="en-US" sz="1400" b="1" dirty="0">
              <a:solidFill>
                <a:srgbClr val="2D2D8A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441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6053" y="497346"/>
            <a:ext cx="7617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requirement for scaling the memory bandwidth with the core count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64" y="844878"/>
            <a:ext cx="8570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 </a:t>
            </a:r>
            <a:r>
              <a:rPr lang="en-US" sz="1400" dirty="0">
                <a:solidFill>
                  <a:srgbClr val="0070C0"/>
                </a:solidFill>
              </a:rPr>
              <a:t>each core may operate independently </a:t>
            </a:r>
            <a:r>
              <a:rPr lang="en-US" sz="1400" dirty="0"/>
              <a:t>from each other </a:t>
            </a:r>
            <a:r>
              <a:rPr lang="en-US" sz="1400" dirty="0" smtClean="0">
                <a:solidFill>
                  <a:srgbClr val="FF0000"/>
                </a:solidFill>
              </a:rPr>
              <a:t>the memory bandwidth provided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needs to be linearly scaled with the core count, </a:t>
            </a:r>
            <a:r>
              <a:rPr lang="en-US" sz="1400" dirty="0" smtClean="0"/>
              <a:t>i.e. a processor with n-times more cores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as a reference platform requires n-times higher bandwidth as the reference platform.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769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3866" y="497996"/>
            <a:ext cx="875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Implication of the fact that memory transfer rates are rising slower than core counts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  in servers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867" y="1071174"/>
            <a:ext cx="8925841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Over generations both the core count and the memory transfer rate are raising.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But </a:t>
            </a:r>
            <a:r>
              <a:rPr lang="en-US" sz="1400" dirty="0" smtClean="0">
                <a:solidFill>
                  <a:srgbClr val="0070C0"/>
                </a:solidFill>
              </a:rPr>
              <a:t>the  memory transfer rate of the reference platform rises slower than the core count,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thus the per core memory bandwidth will decrease </a:t>
            </a:r>
            <a:r>
              <a:rPr lang="en-US" sz="1400" dirty="0" smtClean="0"/>
              <a:t>since the memory bandwidth amounts to</a:t>
            </a:r>
          </a:p>
          <a:p>
            <a:r>
              <a:rPr lang="en-US" sz="1400" dirty="0" smtClean="0"/>
              <a:t>      the product of the transfer rate and the width of the memory interface (assuming that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     no other changes become effective).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other words, in the course of processor evolution a </a:t>
            </a:r>
            <a:r>
              <a:rPr lang="en-US" sz="1400" dirty="0" smtClean="0">
                <a:solidFill>
                  <a:srgbClr val="FF0000"/>
                </a:solidFill>
              </a:rPr>
              <a:t>memory bandwidth gap arises that  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needs to be removed by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implementing  appropriately more memory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channels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     Thus </a:t>
            </a:r>
            <a:r>
              <a:rPr lang="en-US" sz="1400" dirty="0" smtClean="0">
                <a:solidFill>
                  <a:srgbClr val="FF0000"/>
                </a:solidFill>
              </a:rPr>
              <a:t>removing the memory bandwidth gap </a:t>
            </a:r>
            <a:r>
              <a:rPr lang="en-US" sz="1400" dirty="0" smtClean="0">
                <a:solidFill>
                  <a:srgbClr val="FF0000"/>
                </a:solidFill>
              </a:rPr>
              <a:t>more memory channels are needed,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this </a:t>
            </a:r>
            <a:r>
              <a:rPr lang="en-US" sz="1400" dirty="0" smtClean="0">
                <a:solidFill>
                  <a:srgbClr val="FF0000"/>
                </a:solidFill>
              </a:rPr>
              <a:t>is </a:t>
            </a:r>
            <a:r>
              <a:rPr lang="en-US" sz="1400" dirty="0" smtClean="0">
                <a:solidFill>
                  <a:srgbClr val="FF0000"/>
                </a:solidFill>
              </a:rPr>
              <a:t>the driving force of the evolution of </a:t>
            </a:r>
            <a:r>
              <a:rPr lang="en-US" sz="1400" dirty="0" smtClean="0">
                <a:solidFill>
                  <a:srgbClr val="FF0000"/>
                </a:solidFill>
              </a:rPr>
              <a:t>server memory </a:t>
            </a:r>
            <a:r>
              <a:rPr lang="en-US" sz="1400" dirty="0" smtClean="0">
                <a:solidFill>
                  <a:srgbClr val="FF0000"/>
                </a:solidFill>
              </a:rPr>
              <a:t>subsystems.</a:t>
            </a:r>
          </a:p>
          <a:p>
            <a:r>
              <a:rPr lang="en-US" sz="1400" dirty="0" smtClean="0"/>
              <a:t>    </a:t>
            </a:r>
            <a:r>
              <a:rPr lang="en-US" sz="1400" dirty="0" smtClean="0">
                <a:solidFill>
                  <a:srgbClr val="0070C0"/>
                </a:solidFill>
              </a:rPr>
              <a:t>Since it is not at all a straightforward task to raise the number of memory channels</a:t>
            </a:r>
            <a:r>
              <a:rPr lang="en-US" sz="1400" dirty="0" smtClean="0"/>
              <a:t>,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one of the focal points of server evolution is how to resolve the memory bandwidth gap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by enhancing the memory subsystem.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the chapter on high-end 4S/</a:t>
            </a:r>
            <a:r>
              <a:rPr lang="en-US" sz="1400" dirty="0" err="1" smtClean="0"/>
              <a:t>8S</a:t>
            </a:r>
            <a:r>
              <a:rPr lang="en-US" sz="1400" dirty="0" smtClean="0"/>
              <a:t> servers we will discuss possible avenues of coping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with this point.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45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65"/>
            <a:ext cx="9144000" cy="393700"/>
          </a:xfrm>
        </p:spPr>
        <p:txBody>
          <a:bodyPr/>
          <a:lstStyle/>
          <a:p>
            <a:r>
              <a:rPr lang="en-US" sz="1600" dirty="0" smtClean="0"/>
              <a:t>1.5 Evolution of tablet and smartphone processors (1)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95073" y="3348643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22302" y="998730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Servers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6271679" y="1530140"/>
            <a:ext cx="2834939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96" y="501315"/>
            <a:ext cx="5283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1.5 Evolution of tablet and smartphone processors</a:t>
            </a:r>
          </a:p>
        </p:txBody>
      </p:sp>
    </p:spTree>
    <p:extLst>
      <p:ext uri="{BB962C8B-B14F-4D97-AF65-F5344CB8AC3E}">
        <p14:creationId xmlns:p14="http://schemas.microsoft.com/office/powerpoint/2010/main" val="35956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847274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436856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1996098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1996098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440353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446601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348" y="863715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Mobile devices require long operating hours i.e. low power consumption,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(</a:t>
            </a:r>
            <a:r>
              <a:rPr lang="en-US" altLang="en-US" sz="16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1b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483" y="502935"/>
            <a:ext cx="695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Changing the design paradigm for implementing mobile processors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832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H="1">
            <a:off x="4552420" y="1295387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853946" y="1470012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6274315" y="1470012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56490" y="1470012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81691" y="1043735"/>
            <a:ext cx="5580619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Key requirements for low power microarchitectures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36875" y="1739887"/>
            <a:ext cx="307488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processor clock frequency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01724" y="1739887"/>
            <a:ext cx="26645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Narrow microarchitecture 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823785" y="160336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239505" y="160653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319" y="517155"/>
            <a:ext cx="873901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Key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requirements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at the introduction of mobile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, i.e. low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power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microarchitectures</a:t>
            </a:r>
            <a:endParaRPr lang="hu-HU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531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829135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636791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483864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783679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424225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482857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393382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48" y="863715"/>
            <a:ext cx="868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Example: Width of ARM’s 32-bit CPUs used in most tablets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and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smartphones </a:t>
            </a:r>
            <a:r>
              <a:rPr lang="en-US" sz="1400" dirty="0" smtClean="0">
                <a:latin typeface="Verdana"/>
              </a:rPr>
              <a:t>[</a:t>
            </a:r>
            <a:r>
              <a:rPr lang="en-US" sz="1400" dirty="0">
                <a:latin typeface="Verdana"/>
              </a:rPr>
              <a:t>10]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6469" y="497361"/>
            <a:ext cx="6247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a) Low power CPUs need narrow microarchitectures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7294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48" y="496257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By contrast: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873314"/>
            <a:ext cx="37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Intel’s and AMD’s recent processor 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563" y="1188349"/>
            <a:ext cx="5975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Verdana"/>
              </a:rPr>
              <a:t>aims at high </a:t>
            </a:r>
            <a:r>
              <a:rPr lang="en-US" sz="1400" dirty="0">
                <a:solidFill>
                  <a:srgbClr val="3333FF"/>
                </a:solidFill>
                <a:latin typeface="Verdana"/>
              </a:rPr>
              <a:t>performance/power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(in terms of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GFLOPS/Watt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400" dirty="0" smtClean="0">
                <a:solidFill>
                  <a:srgbClr val="333399"/>
                </a:solidFill>
                <a:latin typeface="Verdana"/>
              </a:rPr>
              <a:t>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857" y="1548389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accordingly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87" y="1976953"/>
            <a:ext cx="598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Verdana"/>
              </a:rPr>
              <a:t>have 4-wide </a:t>
            </a:r>
            <a:r>
              <a:rPr lang="en-US" sz="1400" dirty="0">
                <a:solidFill>
                  <a:srgbClr val="3333FF"/>
                </a:solidFill>
                <a:latin typeface="Verdana"/>
              </a:rPr>
              <a:t>microarchitectures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the next example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shows: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69260"/>
            <a:ext cx="7319825" cy="230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2173" y="2423985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Verdana"/>
              </a:rPr>
              <a:t>64-bit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965" y="5286127"/>
            <a:ext cx="920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Example: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Width of Intel’s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Core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 to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processors underlying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servers to laptops  [10]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08931" y="3045635"/>
            <a:ext cx="628132" cy="1665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222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1711" y="513511"/>
            <a:ext cx="5673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Relative dissipation of Intel's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x86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family of processors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652120" y="1403775"/>
            <a:ext cx="1485165" cy="1980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1145"/>
          <a:stretch/>
        </p:blipFill>
        <p:spPr>
          <a:xfrm>
            <a:off x="375701" y="1195950"/>
            <a:ext cx="8561784" cy="50233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571438" y="1659813"/>
            <a:ext cx="1485165" cy="175519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5059" y="1195950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109338" y="2483896"/>
            <a:ext cx="2645722" cy="1575174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6915" y="2048798"/>
            <a:ext cx="1082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0070C0"/>
                </a:solidFill>
                <a:latin typeface="+mj-lt"/>
              </a:rPr>
              <a:t>Pentium</a:t>
            </a:r>
            <a:r>
              <a:rPr lang="en-US" sz="1350" dirty="0" smtClean="0">
                <a:solidFill>
                  <a:srgbClr val="0070C0"/>
                </a:solidFill>
              </a:rPr>
              <a:t> III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 rot="3278064">
            <a:off x="2003216" y="3270203"/>
            <a:ext cx="1122506" cy="2165116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0018" y="3593167"/>
            <a:ext cx="9217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+mj-lt"/>
              </a:rPr>
              <a:t>Pentium</a:t>
            </a:r>
            <a:endParaRPr 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39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312" y="498617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Consequences for Intel and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AMD-1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87465" y="953725"/>
            <a:ext cx="8945075" cy="545286"/>
            <a:chOff x="187465" y="2933945"/>
            <a:chExt cx="8945075" cy="545286"/>
          </a:xfrm>
        </p:grpSpPr>
        <p:sp>
          <p:nvSpPr>
            <p:cNvPr id="4" name="Rectangle 3"/>
            <p:cNvSpPr/>
            <p:nvPr/>
          </p:nvSpPr>
          <p:spPr>
            <a:xfrm>
              <a:off x="296863" y="2933945"/>
              <a:ext cx="8730633" cy="545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7465" y="3013502"/>
              <a:ext cx="89450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  <a:latin typeface="Verdana"/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  <a:latin typeface="Verdana"/>
                </a:rPr>
                <a:t>Intel’s and AMD’s traditional microarchitectures are not suited for mobile devices. 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562320" y="1628800"/>
            <a:ext cx="99859" cy="3715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540" y="2168860"/>
            <a:ext cx="859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rgbClr val="0070C0"/>
                </a:solidFill>
                <a:latin typeface="Verdana"/>
              </a:rPr>
              <a:t>Both Intel and AMD conceived, designed and introduced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new,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narrow </a:t>
            </a:r>
            <a:r>
              <a:rPr lang="en-US" sz="1400" dirty="0">
                <a:solidFill>
                  <a:srgbClr val="3333FF"/>
                </a:solidFill>
                <a:latin typeface="Verdana"/>
              </a:rPr>
              <a:t>(e.g. 2-wide)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low-power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microarchitectures.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105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74489" y="498296"/>
            <a:ext cx="8526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Intel’s Atom line aiming for tablets and smartphones </a:t>
            </a:r>
            <a:r>
              <a:rPr lang="hu-HU" sz="1400" dirty="0" smtClean="0">
                <a:latin typeface="Verdana"/>
              </a:rPr>
              <a:t>(Based on [</a:t>
            </a:r>
            <a:r>
              <a:rPr lang="en-US" sz="1400" dirty="0" smtClean="0">
                <a:latin typeface="Verdana"/>
              </a:rPr>
              <a:t>2</a:t>
            </a:r>
            <a:r>
              <a:rPr lang="hu-HU" sz="1400" dirty="0" smtClean="0">
                <a:latin typeface="Verdana"/>
              </a:rPr>
              <a:t>])</a:t>
            </a:r>
            <a:endParaRPr lang="en-US" sz="1400" dirty="0"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123" y="4985548"/>
            <a:ext cx="774571" cy="43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522" y="529045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in-order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762" y="3305069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4-wide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out-of-order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4697" y="5280579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in 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959" y="5286087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out-of-order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sp>
        <p:nvSpPr>
          <p:cNvPr id="19" name="Rounded Rectangle 18"/>
          <p:cNvSpPr/>
          <p:nvPr/>
        </p:nvSpPr>
        <p:spPr>
          <a:xfrm>
            <a:off x="258246" y="4049341"/>
            <a:ext cx="8576350" cy="16929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116" y="1133745"/>
            <a:ext cx="9097479" cy="4770013"/>
            <a:chOff x="86116" y="1547736"/>
            <a:chExt cx="9097479" cy="4770013"/>
          </a:xfrm>
        </p:grpSpPr>
        <p:grpSp>
          <p:nvGrpSpPr>
            <p:cNvPr id="15" name="Group 14"/>
            <p:cNvGrpSpPr/>
            <p:nvPr/>
          </p:nvGrpSpPr>
          <p:grpSpPr>
            <a:xfrm>
              <a:off x="86116" y="1547736"/>
              <a:ext cx="9097479" cy="4770013"/>
              <a:chOff x="86116" y="1330623"/>
              <a:chExt cx="9097479" cy="4770013"/>
            </a:xfrm>
          </p:grpSpPr>
          <p:pic>
            <p:nvPicPr>
              <p:cNvPr id="27" name="Kép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16" y="1330623"/>
                <a:ext cx="8986384" cy="4770013"/>
              </a:xfrm>
              <a:prstGeom prst="rect">
                <a:avLst/>
              </a:prstGeom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90425" y="4265092"/>
                <a:ext cx="8964000" cy="158400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9" name="Kép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83" t="85998" r="13040" b="6436"/>
              <a:stretch/>
            </p:blipFill>
            <p:spPr>
              <a:xfrm>
                <a:off x="4617005" y="5399813"/>
                <a:ext cx="4320480" cy="33268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4886353" y="5382636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72609" y="5385069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183005" y="5386618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037042" y="5383087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pic>
          <p:nvPicPr>
            <p:cNvPr id="16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2159732" y="3861048"/>
              <a:ext cx="1044116" cy="396045"/>
            </a:xfrm>
            <a:prstGeom prst="rect">
              <a:avLst/>
            </a:prstGeom>
          </p:spPr>
        </p:pic>
        <p:pic>
          <p:nvPicPr>
            <p:cNvPr id="17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3959932" y="3861048"/>
              <a:ext cx="1044116" cy="396045"/>
            </a:xfrm>
            <a:prstGeom prst="rect">
              <a:avLst/>
            </a:prstGeom>
          </p:spPr>
        </p:pic>
        <p:pic>
          <p:nvPicPr>
            <p:cNvPr id="20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5868144" y="3861048"/>
              <a:ext cx="1044116" cy="396045"/>
            </a:xfrm>
            <a:prstGeom prst="rect">
              <a:avLst/>
            </a:prstGeom>
          </p:spPr>
        </p:pic>
        <p:pic>
          <p:nvPicPr>
            <p:cNvPr id="21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6876256" y="3861047"/>
              <a:ext cx="1044116" cy="396045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7668344" y="3853684"/>
              <a:ext cx="1044116" cy="403409"/>
              <a:chOff x="4968044" y="3853684"/>
              <a:chExt cx="1044116" cy="403409"/>
            </a:xfrm>
          </p:grpSpPr>
          <p:pic>
            <p:nvPicPr>
              <p:cNvPr id="24" name="Kép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26" t="48497" r="34055" b="43200"/>
              <a:stretch/>
            </p:blipFill>
            <p:spPr>
              <a:xfrm>
                <a:off x="4968044" y="3861048"/>
                <a:ext cx="1044116" cy="396045"/>
              </a:xfrm>
              <a:prstGeom prst="rect">
                <a:avLst/>
              </a:prstGeom>
            </p:spPr>
          </p:pic>
          <p:sp>
            <p:nvSpPr>
              <p:cNvPr id="25" name="Rounded Rectangle 24"/>
              <p:cNvSpPr/>
              <p:nvPr/>
            </p:nvSpPr>
            <p:spPr bwMode="auto">
              <a:xfrm>
                <a:off x="5328084" y="3897052"/>
                <a:ext cx="72008" cy="144016"/>
              </a:xfrm>
              <a:prstGeom prst="roundRect">
                <a:avLst/>
              </a:prstGeom>
              <a:solidFill>
                <a:schemeClr val="tx1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25706" y="3853684"/>
                <a:ext cx="268022" cy="250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3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5</a:t>
                </a:r>
                <a:endParaRPr lang="en-US" sz="103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23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3095836" y="3861048"/>
              <a:ext cx="1044116" cy="396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94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1.5 Evolution of tablet and smartphone processors (6b)</a:t>
            </a:r>
            <a:endParaRPr lang="en-US" kern="1200" dirty="0"/>
          </a:p>
        </p:txBody>
      </p:sp>
      <p:sp>
        <p:nvSpPr>
          <p:cNvPr id="2" name="TextBox 1"/>
          <p:cNvSpPr txBox="1"/>
          <p:nvPr/>
        </p:nvSpPr>
        <p:spPr>
          <a:xfrm>
            <a:off x="58957" y="578844"/>
            <a:ext cx="7752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Atom-based smartphone platforms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[276])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75488" y="6446521"/>
            <a:ext cx="8164301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&amp; Bell M., Mobile at Intel, Investor Meeting 2012, Intel,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http://www.cnx-software.com/pdf/Intel_2012/2012_Intel_Investor_Meeting_Eul_Bell.pdf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-42092" y="1060704"/>
            <a:ext cx="9159597" cy="5929519"/>
            <a:chOff x="-21787" y="1060704"/>
            <a:chExt cx="9159597" cy="5929519"/>
          </a:xfrm>
        </p:grpSpPr>
        <p:grpSp>
          <p:nvGrpSpPr>
            <p:cNvPr id="29" name="Group 28"/>
            <p:cNvGrpSpPr/>
            <p:nvPr/>
          </p:nvGrpSpPr>
          <p:grpSpPr>
            <a:xfrm>
              <a:off x="-21787" y="1060704"/>
              <a:ext cx="9159597" cy="5929519"/>
              <a:chOff x="-21787" y="1060704"/>
              <a:chExt cx="9159597" cy="5929519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61" t="51891" r="9522" b="41778"/>
              <a:stretch/>
            </p:blipFill>
            <p:spPr bwMode="auto">
              <a:xfrm>
                <a:off x="-21787" y="1060704"/>
                <a:ext cx="9159597" cy="5870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029496" y="3468607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3516347" y="2784563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5002405" y="2285573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6469824" y="1817372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3526461" y="5128558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0" name="Group 29"/>
              <p:cNvGrpSpPr/>
              <p:nvPr/>
            </p:nvGrpSpPr>
            <p:grpSpPr>
              <a:xfrm>
                <a:off x="5009377" y="4767197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3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TextBox 32"/>
              <p:cNvSpPr txBox="1"/>
              <p:nvPr/>
            </p:nvSpPr>
            <p:spPr>
              <a:xfrm>
                <a:off x="3310977" y="2349210"/>
                <a:ext cx="1418036" cy="482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Clover Trail+</a:t>
                </a:r>
                <a:endPara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(2013)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29496" y="3068960"/>
                <a:ext cx="994017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Medfield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(2012)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941309" y="1870111"/>
                <a:ext cx="1102449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Merrifield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373099" y="1408892"/>
                <a:ext cx="1189842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Moorefield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28616" y="4710630"/>
                <a:ext cx="1125106" cy="459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Lexington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(2013)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029186" y="4330787"/>
                <a:ext cx="900927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Slayton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030556" y="3767110"/>
                <a:ext cx="1906790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Z2520-2580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6268/6360/7160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473798" y="6095439"/>
                <a:ext cx="1052278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Z2420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6265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925979" y="4450909"/>
                <a:ext cx="1063112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Z2460/2480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55598" y="3258315"/>
                <a:ext cx="1479535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Z34x0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7160/7260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873088" y="5729919"/>
                <a:ext cx="1197933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Z3xxx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+A-GOLD 620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223705" y="2792936"/>
                <a:ext cx="1453640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Z35xx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7260/2/35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376782" y="1747197"/>
                <a:ext cx="0" cy="4951085"/>
              </a:xfrm>
              <a:prstGeom prst="straightConnector1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5012" y="2023832"/>
                <a:ext cx="403951" cy="252862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CEC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Performance (not to scale)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CEC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537055" y="3929219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5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0" name="TextBox 59"/>
              <p:cNvSpPr txBox="1"/>
              <p:nvPr/>
            </p:nvSpPr>
            <p:spPr>
              <a:xfrm>
                <a:off x="406463" y="3529573"/>
                <a:ext cx="1233538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Morestown</a:t>
                </a:r>
                <a:endPara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(2010)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00870" y="4911521"/>
                <a:ext cx="928459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Z6xx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Bonnell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45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+Wireless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module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894794" y="4362515"/>
                <a:ext cx="921708" cy="1026529"/>
                <a:chOff x="6722587" y="2216856"/>
                <a:chExt cx="921708" cy="1026529"/>
              </a:xfrm>
            </p:grpSpPr>
            <p:pic>
              <p:nvPicPr>
                <p:cNvPr id="6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2" name="Group 71"/>
              <p:cNvGrpSpPr/>
              <p:nvPr/>
            </p:nvGrpSpPr>
            <p:grpSpPr>
              <a:xfrm>
                <a:off x="6450927" y="4538668"/>
                <a:ext cx="921708" cy="1026529"/>
                <a:chOff x="6722587" y="2216856"/>
                <a:chExt cx="921708" cy="1026529"/>
              </a:xfrm>
            </p:grpSpPr>
            <p:pic>
              <p:nvPicPr>
                <p:cNvPr id="7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5" name="Rectangle 74"/>
              <p:cNvSpPr/>
              <p:nvPr/>
            </p:nvSpPr>
            <p:spPr>
              <a:xfrm>
                <a:off x="6448427" y="4052293"/>
                <a:ext cx="9829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Riverton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(2015)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663237" y="3789040"/>
                <a:ext cx="1358064" cy="692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SoFIA</a:t>
                </a:r>
                <a:endPara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</a:t>
                </a: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x3 3G/LTE)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(2015)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368099" y="5490678"/>
                <a:ext cx="1071127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Z3xxx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Airmont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14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Integrated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LTE modem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645450" y="5308730"/>
                <a:ext cx="1449436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C31xx/32xx/34xx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2x/4x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28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Integrated LTE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3G/4G modem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818888" y="6492240"/>
                <a:ext cx="1387688" cy="42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Planned, not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mplemented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5022050" y="4374105"/>
                <a:ext cx="1109493" cy="2034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4811774" y="4391861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6377952" y="4040067"/>
                <a:ext cx="1109493" cy="2034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697650" y="3863178"/>
                <a:ext cx="1241012" cy="199609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6242054" y="4054687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H="1">
                <a:off x="7757404" y="3848665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7918737" y="6219310"/>
                <a:ext cx="974596" cy="435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Cancelled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 04/2016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398779" y="6390059"/>
                <a:ext cx="120755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Planned, not implemented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7914376" y="1629508"/>
              <a:ext cx="930556" cy="1038079"/>
              <a:chOff x="6722587" y="2216856"/>
              <a:chExt cx="921708" cy="1026529"/>
            </a:xfrm>
          </p:grpSpPr>
          <p:pic>
            <p:nvPicPr>
              <p:cNvPr id="8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82" t="30844" r="9522" b="51344"/>
              <a:stretch/>
            </p:blipFill>
            <p:spPr bwMode="auto">
              <a:xfrm>
                <a:off x="6766560" y="2256971"/>
                <a:ext cx="845420" cy="98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61" t="49351" r="9522" b="41635"/>
              <a:stretch/>
            </p:blipFill>
            <p:spPr bwMode="auto">
              <a:xfrm rot="325995">
                <a:off x="6722587" y="2216856"/>
                <a:ext cx="921708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7734016" y="1219906"/>
              <a:ext cx="1312839" cy="466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Morganfield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(2016)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823071" y="2635163"/>
              <a:ext cx="10967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Z5xxx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4x </a:t>
              </a:r>
              <a:r>
                <a:rPr kumimoji="0" lang="en-US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Goldmont</a:t>
              </a:r>
              <a:endPara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14 nm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+XMM 7360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7824010" y="1223755"/>
              <a:ext cx="1313800" cy="2015199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7690993" y="1223755"/>
              <a:ext cx="1355862" cy="193637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936191" y="3324107"/>
              <a:ext cx="974596" cy="43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Cancelled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04/2016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</a:t>
            </a:r>
            <a:r>
              <a:rPr lang="en-US" sz="1600" dirty="0" err="1" smtClean="0"/>
              <a:t>6c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23457" y="1262255"/>
            <a:ext cx="9083325" cy="4875698"/>
            <a:chOff x="23457" y="1262255"/>
            <a:chExt cx="9083325" cy="4875698"/>
          </a:xfrm>
        </p:grpSpPr>
        <p:sp>
          <p:nvSpPr>
            <p:cNvPr id="33" name="Szövegdoboz 51"/>
            <p:cNvSpPr txBox="1"/>
            <p:nvPr/>
          </p:nvSpPr>
          <p:spPr>
            <a:xfrm>
              <a:off x="7857365" y="5742986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201</a:t>
              </a:r>
              <a:r>
                <a:rPr lang="en-US" sz="12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endParaRPr lang="hu-HU" sz="12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1756" y="6137953"/>
              <a:ext cx="85707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47664" y="5978256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59950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70140" y="5974311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676755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383370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zövegdoboz 77"/>
            <p:cNvSpPr txBox="1"/>
            <p:nvPr/>
          </p:nvSpPr>
          <p:spPr>
            <a:xfrm>
              <a:off x="7452320" y="4133720"/>
              <a:ext cx="6511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r>
                <a:rPr lang="hu-HU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/201</a:t>
              </a:r>
              <a:r>
                <a:rPr lang="en-US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endParaRPr lang="hu-HU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65250" y="5187998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147175" y="5213840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35780" y="5213840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30435" y="2828575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4</a:t>
              </a:r>
              <a:r>
                <a:rPr lang="en-US" sz="1100" dirty="0" smtClean="0">
                  <a:solidFill>
                    <a:srgbClr val="FFFFFF"/>
                  </a:solidFill>
                </a:rPr>
                <a:t>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pic>
          <p:nvPicPr>
            <p:cNvPr id="49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7" y="1262255"/>
              <a:ext cx="9083325" cy="4875697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72402" y="4228925"/>
              <a:ext cx="9000000" cy="1584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7053" y="503137"/>
            <a:ext cx="8294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AMD's Cat line aiming for tablets and smartphones </a:t>
            </a:r>
            <a:r>
              <a:rPr lang="hu-HU" sz="1400" dirty="0" smtClean="0">
                <a:latin typeface="Verdana"/>
              </a:rPr>
              <a:t>(Based on [</a:t>
            </a:r>
            <a:r>
              <a:rPr lang="en-US" sz="1400" dirty="0" smtClean="0">
                <a:latin typeface="Verdana"/>
              </a:rPr>
              <a:t>2</a:t>
            </a:r>
            <a:r>
              <a:rPr lang="hu-HU" sz="1400" dirty="0" smtClean="0">
                <a:latin typeface="Verdana"/>
              </a:rPr>
              <a:t>])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670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9" y="500439"/>
            <a:ext cx="7202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b) Low power CPUs need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to be operated at low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base clock frequencies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529498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2-4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088740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088740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532995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1-2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539243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303875"/>
            <a:ext cx="771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(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Dd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Verdana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in addition higher fc requires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about linearly higher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higher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V)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624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817" y="498617"/>
            <a:ext cx="880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Example: The max. base frequency of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Skylake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models resulting in different TDPs and 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configurations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(Based on data from [202])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721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>
                <a:solidFill>
                  <a:srgbClr val="000000"/>
                </a:solidFill>
              </a:rPr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>
                <a:solidFill>
                  <a:srgbClr val="000000"/>
                </a:solidFill>
              </a:rPr>
              <a:t>and limiting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the computer resources (cores, GPU EUs) provided.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92280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1145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019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375" y="494487"/>
            <a:ext cx="850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Worldwide market share of smartphone and tablet application processors</a:t>
            </a:r>
            <a:r>
              <a:rPr lang="hu-HU" sz="1400" b="1" dirty="0" smtClean="0">
                <a:solidFill>
                  <a:srgbClr val="2D2D8A"/>
                </a:solidFill>
              </a:rPr>
              <a:t> in 2015</a:t>
            </a:r>
            <a:r>
              <a:rPr lang="en-US" sz="1400" b="1" dirty="0" smtClean="0">
                <a:solidFill>
                  <a:srgbClr val="2D2D8A"/>
                </a:solidFill>
              </a:rPr>
              <a:t> </a:t>
            </a:r>
          </a:p>
          <a:p>
            <a:r>
              <a:rPr lang="en-US" sz="1400" b="1" dirty="0">
                <a:solidFill>
                  <a:srgbClr val="2D2D8A"/>
                </a:solidFill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</a:rPr>
              <a:t> (based on revenue) </a:t>
            </a: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217</a:t>
            </a:r>
            <a:r>
              <a:rPr lang="en-US" sz="1400" dirty="0" smtClean="0">
                <a:solidFill>
                  <a:srgbClr val="000000"/>
                </a:solidFill>
              </a:rPr>
              <a:t>]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graphicFrame>
        <p:nvGraphicFramePr>
          <p:cNvPr id="10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833987"/>
              </p:ext>
            </p:extLst>
          </p:nvPr>
        </p:nvGraphicFramePr>
        <p:xfrm>
          <a:off x="611560" y="1313765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Smartphone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(revenue)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42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21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MediaTek</a:t>
                      </a:r>
                      <a:r>
                        <a:rPr lang="en-US" sz="1200" dirty="0" smtClean="0"/>
                        <a:t> (Taiwan)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19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Samsung (S. Korea)      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Spreadtrum</a:t>
                      </a:r>
                      <a:r>
                        <a:rPr lang="en-US" sz="1200" dirty="0" smtClean="0"/>
                        <a:t> (China)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943233"/>
              </p:ext>
            </p:extLst>
          </p:nvPr>
        </p:nvGraphicFramePr>
        <p:xfrm>
          <a:off x="4797025" y="1319728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Tablet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</a:t>
                      </a:r>
                      <a:r>
                        <a:rPr lang="hu-HU" sz="1200" dirty="0" smtClean="0"/>
                        <a:t>)</a:t>
                      </a:r>
                      <a:r>
                        <a:rPr lang="en-US" sz="1200" dirty="0" smtClean="0"/>
                        <a:t> 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r>
                        <a:rPr lang="hu-HU" sz="1200" dirty="0" smtClean="0"/>
                        <a:t>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6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Intel </a:t>
                      </a:r>
                      <a:r>
                        <a:rPr lang="en-US" sz="1200" dirty="0" smtClean="0"/>
                        <a:t>(</a:t>
                      </a:r>
                      <a:r>
                        <a:rPr lang="hu-HU" sz="1200" dirty="0" smtClean="0"/>
                        <a:t>USA</a:t>
                      </a:r>
                      <a:r>
                        <a:rPr lang="en-US" sz="1200" dirty="0" smtClean="0"/>
                        <a:t>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4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MediaTek</a:t>
                      </a:r>
                      <a:r>
                        <a:rPr lang="hu-HU" sz="1200" baseline="0" dirty="0" smtClean="0"/>
                        <a:t> (Taiwan)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Samsung (S. Korea)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76745" y="3962091"/>
            <a:ext cx="438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0000"/>
                </a:solidFill>
              </a:rPr>
              <a:t>[Source</a:t>
            </a:r>
            <a:r>
              <a:rPr lang="hu-HU" sz="1200" dirty="0">
                <a:solidFill>
                  <a:srgbClr val="000000"/>
                </a:solidFill>
              </a:rPr>
              <a:t>: </a:t>
            </a:r>
            <a:r>
              <a:rPr lang="hu-HU" sz="1200" dirty="0" smtClean="0">
                <a:solidFill>
                  <a:srgbClr val="000000"/>
                </a:solidFill>
              </a:rPr>
              <a:t>Related press releases of Strategy </a:t>
            </a:r>
            <a:r>
              <a:rPr lang="hu-HU" sz="1200" dirty="0">
                <a:solidFill>
                  <a:srgbClr val="000000"/>
                </a:solidFill>
              </a:rPr>
              <a:t>Analytics</a:t>
            </a:r>
            <a:r>
              <a:rPr lang="en-US" sz="1200" dirty="0" smtClean="0">
                <a:solidFill>
                  <a:srgbClr val="000000"/>
                </a:solidFill>
              </a:rPr>
              <a:t>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675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550" y="498072"/>
            <a:ext cx="6781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</a:rPr>
              <a:t>Intel's withdrawal from the smartphone and mobil market </a:t>
            </a:r>
            <a:r>
              <a:rPr lang="hu-HU" sz="1400" dirty="0" smtClean="0"/>
              <a:t>[216]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2810" y="864873"/>
            <a:ext cx="87596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 4/2016 Intel announced their withdrawal from the mobil market.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Intel's </a:t>
            </a:r>
            <a:r>
              <a:rPr lang="hu-HU" sz="1400" dirty="0" err="1" smtClean="0">
                <a:solidFill>
                  <a:srgbClr val="0070C0"/>
                </a:solidFill>
              </a:rPr>
              <a:t>statement</a:t>
            </a:r>
            <a:r>
              <a:rPr lang="hu-HU" sz="1400" dirty="0" smtClean="0">
                <a:solidFill>
                  <a:srgbClr val="0070C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says</a:t>
            </a:r>
            <a:r>
              <a:rPr lang="hu-HU" sz="1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"</a:t>
            </a:r>
            <a:r>
              <a:rPr lang="en-US" sz="1400" dirty="0">
                <a:solidFill>
                  <a:srgbClr val="000000"/>
                </a:solidFill>
              </a:rPr>
              <a:t>I can confirm that the changes included canceling the Broxton platform </a:t>
            </a:r>
            <a:r>
              <a:rPr lang="en-US" sz="1400" dirty="0" smtClean="0">
                <a:solidFill>
                  <a:srgbClr val="000000"/>
                </a:solidFill>
              </a:rPr>
              <a:t>as well </a:t>
            </a:r>
            <a:r>
              <a:rPr lang="en-US" sz="1400" dirty="0">
                <a:solidFill>
                  <a:srgbClr val="000000"/>
                </a:solidFill>
              </a:rPr>
              <a:t>as </a:t>
            </a:r>
            <a:r>
              <a:rPr lang="en-US" sz="1400" dirty="0" err="1" smtClean="0">
                <a:solidFill>
                  <a:srgbClr val="000000"/>
                </a:solidFill>
              </a:rPr>
              <a:t>SoFIA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3GX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SoFIA</a:t>
            </a:r>
            <a:r>
              <a:rPr lang="en-US" sz="1400" dirty="0">
                <a:solidFill>
                  <a:srgbClr val="000000"/>
                </a:solidFill>
              </a:rPr>
              <a:t> LTE and </a:t>
            </a:r>
            <a:r>
              <a:rPr lang="en-US" sz="1400" dirty="0" err="1">
                <a:solidFill>
                  <a:srgbClr val="000000"/>
                </a:solidFill>
              </a:rPr>
              <a:t>SoFIA</a:t>
            </a:r>
            <a:r>
              <a:rPr lang="en-US" sz="1400" dirty="0">
                <a:solidFill>
                  <a:srgbClr val="000000"/>
                </a:solidFill>
              </a:rPr>
              <a:t> LTE2 commercial platforms </a:t>
            </a:r>
            <a:r>
              <a:rPr lang="en-US" sz="1400" dirty="0" smtClean="0">
                <a:solidFill>
                  <a:srgbClr val="000000"/>
                </a:solidFill>
              </a:rPr>
              <a:t>to </a:t>
            </a:r>
            <a:r>
              <a:rPr lang="en-US" sz="1400" dirty="0">
                <a:solidFill>
                  <a:srgbClr val="000000"/>
                </a:solidFill>
              </a:rPr>
              <a:t>enable us to move resources 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to </a:t>
            </a:r>
            <a:r>
              <a:rPr lang="en-US" sz="1400" dirty="0">
                <a:solidFill>
                  <a:srgbClr val="000000"/>
                </a:solidFill>
              </a:rPr>
              <a:t>products that deliver higher returns </a:t>
            </a:r>
            <a:r>
              <a:rPr lang="en-US" sz="1400" dirty="0" smtClean="0">
                <a:solidFill>
                  <a:srgbClr val="000000"/>
                </a:solidFill>
              </a:rPr>
              <a:t>and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advance </a:t>
            </a:r>
            <a:r>
              <a:rPr lang="en-US" sz="1400" dirty="0">
                <a:solidFill>
                  <a:srgbClr val="000000"/>
                </a:solidFill>
              </a:rPr>
              <a:t>our strategy. </a:t>
            </a:r>
            <a:endParaRPr lang="hu-HU" sz="1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</a:t>
            </a:r>
            <a:r>
              <a:rPr lang="en-US" sz="1400" dirty="0" smtClean="0">
                <a:solidFill>
                  <a:srgbClr val="000000"/>
                </a:solidFill>
              </a:rPr>
              <a:t>These </a:t>
            </a:r>
            <a:r>
              <a:rPr lang="en-US" sz="1400" dirty="0">
                <a:solidFill>
                  <a:srgbClr val="000000"/>
                </a:solidFill>
              </a:rPr>
              <a:t>changes are effective immediately.</a:t>
            </a:r>
            <a:r>
              <a:rPr lang="hu-HU" sz="1400" dirty="0" smtClean="0">
                <a:solidFill>
                  <a:srgbClr val="000000"/>
                </a:solidFill>
              </a:rPr>
              <a:t>"</a:t>
            </a:r>
            <a:endParaRPr lang="hu-HU" sz="14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At the same time Intel laid off about 12000 employees (~ 11 % of their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workforce).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0684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9585" y="498072"/>
            <a:ext cx="4636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AMD’s c</a:t>
            </a:r>
            <a:r>
              <a:rPr lang="hu-HU" sz="1400" b="1" dirty="0" smtClean="0">
                <a:solidFill>
                  <a:srgbClr val="2D2D8A"/>
                </a:solidFill>
              </a:rPr>
              <a:t>ancellation of </a:t>
            </a:r>
            <a:r>
              <a:rPr lang="en-US" sz="1400" b="1" dirty="0" smtClean="0">
                <a:solidFill>
                  <a:srgbClr val="2D2D8A"/>
                </a:solidFill>
              </a:rPr>
              <a:t>their </a:t>
            </a:r>
            <a:r>
              <a:rPr lang="hu-HU" sz="1400" b="1" dirty="0" smtClean="0">
                <a:solidFill>
                  <a:srgbClr val="2D2D8A"/>
                </a:solidFill>
              </a:rPr>
              <a:t>Cat line in 2015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227" y="868467"/>
            <a:ext cx="851733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The </a:t>
            </a:r>
            <a:r>
              <a:rPr lang="hu-HU" sz="1400" dirty="0" smtClean="0">
                <a:solidFill>
                  <a:srgbClr val="3333FF"/>
                </a:solidFill>
              </a:rPr>
              <a:t>last core of AMD's Cat line </a:t>
            </a:r>
            <a:r>
              <a:rPr lang="hu-HU" sz="1400" dirty="0" smtClean="0">
                <a:solidFill>
                  <a:srgbClr val="000000"/>
                </a:solidFill>
              </a:rPr>
              <a:t>was the </a:t>
            </a:r>
            <a:r>
              <a:rPr lang="hu-HU" sz="1400" dirty="0" smtClean="0">
                <a:solidFill>
                  <a:srgbClr val="FF0000"/>
                </a:solidFill>
              </a:rPr>
              <a:t>Puma+ core</a:t>
            </a:r>
            <a:r>
              <a:rPr lang="hu-HU" sz="1400" dirty="0" smtClean="0">
                <a:solidFill>
                  <a:srgbClr val="000000"/>
                </a:solidFill>
              </a:rPr>
              <a:t> (launched in 6/2015 in the</a:t>
            </a: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  Carrizo-L  APU).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 AMD's 2016 Mobility roadmap there is no sign of an APU powered by the Puma+ core </a:t>
            </a:r>
            <a:endParaRPr lang="en-US" sz="14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</a:t>
            </a:r>
            <a:r>
              <a:rPr lang="hu-HU" sz="1400" dirty="0" smtClean="0">
                <a:solidFill>
                  <a:srgbClr val="0070C0"/>
                </a:solidFill>
              </a:rPr>
              <a:t>or a derivative of </a:t>
            </a:r>
            <a:r>
              <a:rPr lang="en-US" sz="1400" dirty="0" smtClean="0">
                <a:solidFill>
                  <a:srgbClr val="0070C0"/>
                </a:solidFill>
              </a:rPr>
              <a:t>it</a:t>
            </a:r>
            <a:r>
              <a:rPr lang="hu-HU" sz="1400" dirty="0" smtClean="0">
                <a:solidFill>
                  <a:srgbClr val="0070C0"/>
                </a:solidFill>
              </a:rPr>
              <a:t> belonging to the Cat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Instead AMD </a:t>
            </a:r>
            <a:r>
              <a:rPr lang="en-US" sz="1400" dirty="0" smtClean="0">
                <a:solidFill>
                  <a:srgbClr val="000000"/>
                </a:solidFill>
              </a:rPr>
              <a:t>has been </a:t>
            </a:r>
            <a:r>
              <a:rPr lang="hu-HU" sz="1400" dirty="0" smtClean="0">
                <a:solidFill>
                  <a:srgbClr val="000000"/>
                </a:solidFill>
              </a:rPr>
              <a:t>place</a:t>
            </a:r>
            <a:r>
              <a:rPr lang="en-US" sz="1400" dirty="0" smtClean="0">
                <a:solidFill>
                  <a:srgbClr val="000000"/>
                </a:solidFill>
              </a:rPr>
              <a:t>d</a:t>
            </a:r>
            <a:r>
              <a:rPr lang="hu-HU" sz="1400" dirty="0" smtClean="0">
                <a:solidFill>
                  <a:srgbClr val="000000"/>
                </a:solidFill>
              </a:rPr>
              <a:t> emphasis on the Zen architecture </a:t>
            </a:r>
            <a:r>
              <a:rPr lang="en-US" sz="1400" dirty="0" smtClean="0">
                <a:solidFill>
                  <a:srgbClr val="000000"/>
                </a:solidFill>
              </a:rPr>
              <a:t>that has been </a:t>
            </a:r>
            <a:r>
              <a:rPr lang="hu-HU" sz="1400" dirty="0" smtClean="0">
                <a:solidFill>
                  <a:srgbClr val="000000"/>
                </a:solidFill>
              </a:rPr>
              <a:t>launched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</a:t>
            </a:r>
            <a:r>
              <a:rPr lang="hu-HU" sz="1400" dirty="0" smtClean="0">
                <a:solidFill>
                  <a:srgbClr val="000000"/>
                </a:solidFill>
              </a:rPr>
              <a:t> in 2017. 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732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886" y="515355"/>
            <a:ext cx="7199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NVidia's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leaving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the smartphone and tablet market in June 2016 [81]</a:t>
            </a:r>
            <a:endParaRPr lang="en-US" sz="1400" b="1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878" y="929183"/>
            <a:ext cx="884762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6/2016 </a:t>
            </a:r>
            <a:r>
              <a:rPr lang="en-US" sz="1400" dirty="0" smtClean="0">
                <a:latin typeface="+mj-lt"/>
              </a:rPr>
              <a:t>(at </a:t>
            </a:r>
            <a:r>
              <a:rPr lang="en-US" sz="1400" dirty="0" err="1" smtClean="0">
                <a:latin typeface="+mj-lt"/>
              </a:rPr>
              <a:t>Computex</a:t>
            </a:r>
            <a:r>
              <a:rPr lang="en-US" sz="1400" dirty="0" smtClean="0">
                <a:latin typeface="+mj-lt"/>
              </a:rPr>
              <a:t>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NVIDIA's CEO J. Huang</a:t>
            </a:r>
            <a:r>
              <a:rPr lang="en-US" sz="1400" dirty="0" smtClean="0">
                <a:latin typeface="+mj-lt"/>
              </a:rPr>
              <a:t> declared the firm's leaving the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smartphone and tablet market by saying: 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“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We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are no longer interested in that market”. He adds, “Anybody can build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smartphones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, 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and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we’re happy to enjoy these devices, but we’ll let someone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else build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them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”.</a:t>
            </a:r>
            <a:endParaRPr lang="en-US" sz="1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356" y="1988840"/>
            <a:ext cx="896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Instead NVIDIA became interested in designing in-car computers and </a:t>
            </a:r>
            <a:r>
              <a:rPr lang="en-US" sz="1400" dirty="0" smtClean="0">
                <a:latin typeface="+mj-lt"/>
              </a:rPr>
              <a:t>car infotainment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systems. </a:t>
            </a:r>
          </a:p>
        </p:txBody>
      </p:sp>
      <p:sp>
        <p:nvSpPr>
          <p:cNvPr id="10" name="Rectangle 2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pic>
        <p:nvPicPr>
          <p:cNvPr id="1026" name="Picture 2" descr="Barrett begs for forgiven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/>
          <a:stretch/>
        </p:blipFill>
        <p:spPr bwMode="auto">
          <a:xfrm>
            <a:off x="1842120" y="1628800"/>
            <a:ext cx="5430180" cy="38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3511" y="5741095"/>
            <a:ext cx="9177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Figure: In Oct. 2004 Crag  Barrett, Intel's </a:t>
            </a:r>
            <a:r>
              <a:rPr lang="en-US" sz="1400" dirty="0">
                <a:latin typeface="+mj-lt"/>
              </a:rPr>
              <a:t>then-CEO on his knees to apologize for not </a:t>
            </a:r>
            <a:r>
              <a:rPr lang="en-US" sz="1400" dirty="0" smtClean="0">
                <a:latin typeface="+mj-lt"/>
              </a:rPr>
              <a:t>achieving the</a:t>
            </a:r>
          </a:p>
          <a:p>
            <a:pPr algn="ctr"/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4GHz mark in front of an audience of 7000 informatics professional at the IT Expo in Orlando [</a:t>
            </a:r>
            <a:r>
              <a:rPr lang="hu-HU" sz="1400" dirty="0" smtClean="0">
                <a:latin typeface="+mj-lt"/>
              </a:rPr>
              <a:t>220</a:t>
            </a:r>
            <a:r>
              <a:rPr lang="en-US" sz="1400" dirty="0" smtClean="0">
                <a:latin typeface="+mj-lt"/>
              </a:rPr>
              <a:t>]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095" y="496547"/>
            <a:ext cx="893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Intel's cancellation of 4 GHz Pentium 4 devices and subsequently the Pentium 4 line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863715"/>
            <a:ext cx="818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Oct. 2004 Intel's CEO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(Chief Executing Officer)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admitted that the Pentium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4 family</a:t>
            </a:r>
            <a:endParaRPr lang="en-US" sz="1400" dirty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4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would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not achieve 4 GHz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220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.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15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995362" y="971550"/>
            <a:ext cx="7280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altLang="en-US" sz="1900">
                <a:solidFill>
                  <a:srgbClr val="FFFFFF"/>
                </a:solidFill>
                <a:cs typeface="Arial" charset="0"/>
              </a:rPr>
              <a:t>. The Core 2 line</a:t>
            </a: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003300" y="1908174"/>
            <a:ext cx="7277100" cy="457760"/>
            <a:chOff x="695" y="1638"/>
            <a:chExt cx="4452" cy="342"/>
          </a:xfrm>
        </p:grpSpPr>
        <p:sp>
          <p:nvSpPr>
            <p:cNvPr id="6761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2.1 Introduction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3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8" name="Group 7"/>
          <p:cNvGrpSpPr>
            <a:grpSpLocks/>
          </p:cNvGrpSpPr>
          <p:nvPr/>
        </p:nvGrpSpPr>
        <p:grpSpPr bwMode="auto">
          <a:xfrm>
            <a:off x="1000124" y="2421497"/>
            <a:ext cx="7275513" cy="457200"/>
            <a:chOff x="695" y="1631"/>
            <a:chExt cx="4452" cy="300"/>
          </a:xfrm>
        </p:grpSpPr>
        <p:sp>
          <p:nvSpPr>
            <p:cNvPr id="676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 Major innovations of the Core 2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9" name="Group 13"/>
          <p:cNvGrpSpPr>
            <a:grpSpLocks/>
          </p:cNvGrpSpPr>
          <p:nvPr/>
        </p:nvGrpSpPr>
        <p:grpSpPr bwMode="auto">
          <a:xfrm>
            <a:off x="995363" y="3609968"/>
            <a:ext cx="7267575" cy="457760"/>
            <a:chOff x="695" y="1638"/>
            <a:chExt cx="4452" cy="342"/>
          </a:xfrm>
        </p:grpSpPr>
        <p:sp>
          <p:nvSpPr>
            <p:cNvPr id="6760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2.4 Die plot of the Core 2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1004889" y="4142341"/>
            <a:ext cx="7275512" cy="457760"/>
            <a:chOff x="695" y="1638"/>
            <a:chExt cx="4452" cy="342"/>
          </a:xfrm>
        </p:grpSpPr>
        <p:sp>
          <p:nvSpPr>
            <p:cNvPr id="6760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2.5 Overview of Core 2 based processor lines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1025651" y="2959545"/>
            <a:ext cx="7237287" cy="589124"/>
            <a:chOff x="697" y="1638"/>
            <a:chExt cx="4450" cy="292"/>
          </a:xfrm>
        </p:grpSpPr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2.3 Performance leadership change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between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 Intel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and AMD achieved by the Core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697" y="1647"/>
              <a:ext cx="246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71900" y="5229200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(Not discussed)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2.1 Introduction (1)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75724" y="494150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34467" y="3294733"/>
            <a:ext cx="85465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next 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became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based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primarily on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M</a:t>
            </a:r>
            <a:r>
              <a:rPr lang="en-US" altLang="en-US" sz="1400" dirty="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– Intel’s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mobile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since for its designs dissipation reduction was a key issue.   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(The Pentium M line was a 32-bit line with 3 subsequent cores, designed at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Intel’s Haifa Research and Development Center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thus the Core 2 was developed also there.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101725" y="908720"/>
            <a:ext cx="74977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was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cancelled due to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unmanageable high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dissipation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figures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of its third core (the 90 nm Prescott core)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(caused primarily by the design philosophy of the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that preferred clock frequency over core efficiency for increasing performance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941513" y="4529808"/>
            <a:ext cx="5338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Haifa team had no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multithreading.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1763713" y="5382295"/>
            <a:ext cx="5684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microarchitecture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does not support multithreading.</a:t>
            </a: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39750" y="2424783"/>
            <a:ext cx="8175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the development of the next processor line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dissipation became the key design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issue.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>
            <a:off x="4572000" y="1989808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72000" y="286293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4572000" y="489493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  <p:bldP spid="12296" grpId="0"/>
      <p:bldP spid="12297" grpId="0"/>
      <p:bldP spid="12298" grpId="0" animBg="1"/>
      <p:bldP spid="12299" grpId="0" animBg="1"/>
      <p:bldP spid="1230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2.1 Introduction </a:t>
            </a:r>
            <a:r>
              <a:rPr lang="en-US" altLang="en-US" sz="1600" dirty="0" smtClean="0"/>
              <a:t>(2)</a:t>
            </a:r>
            <a:endParaRPr lang="en-US" sz="16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43179" y="4381363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86" y="1816078"/>
            <a:ext cx="8964000" cy="2330753"/>
            <a:chOff x="14786" y="4510088"/>
            <a:chExt cx="8964000" cy="2330753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1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2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3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4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5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6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7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8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0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1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2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4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5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27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8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1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45210" y="1895756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75873" y="878718"/>
            <a:ext cx="81455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Core 2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is Intel’s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1. generation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new microarchitecture, </a:t>
            </a:r>
            <a:r>
              <a:rPr lang="en-US" altLang="en-US" sz="1400" dirty="0" smtClean="0">
                <a:latin typeface="+mj-lt"/>
              </a:rPr>
              <a:t>it is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65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nm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delivered in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6/2006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. </a:t>
            </a:r>
            <a:endParaRPr lang="en-US" altLang="en-US" sz="14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75656" y="504651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2.</a:t>
            </a:r>
            <a:r>
              <a:rPr lang="hu-HU" altLang="en-US" sz="1600" dirty="0" smtClean="0"/>
              <a:t>1</a:t>
            </a:r>
            <a:r>
              <a:rPr lang="hu-HU" altLang="en-US" sz="1600" dirty="0"/>
              <a:t>. </a:t>
            </a:r>
            <a:r>
              <a:rPr lang="en-US" altLang="en-US" sz="1600" dirty="0"/>
              <a:t>Introduction</a:t>
            </a:r>
            <a:r>
              <a:rPr lang="hu-HU" altLang="en-US" sz="1600" dirty="0"/>
              <a:t> </a:t>
            </a:r>
            <a:r>
              <a:rPr lang="hu-HU" altLang="en-US" sz="1600" dirty="0" smtClean="0"/>
              <a:t>(</a:t>
            </a:r>
            <a:r>
              <a:rPr lang="en-US" altLang="en-US" sz="1600" dirty="0" smtClean="0"/>
              <a:t>3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96" name="Text Box 56"/>
          <p:cNvSpPr txBox="1">
            <a:spLocks noChangeArrowheads="1"/>
          </p:cNvSpPr>
          <p:nvPr/>
        </p:nvSpPr>
        <p:spPr bwMode="auto">
          <a:xfrm>
            <a:off x="73865" y="500636"/>
            <a:ext cx="19704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Core 2 line -1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251520" y="863715"/>
            <a:ext cx="8874796" cy="5453141"/>
            <a:chOff x="323850" y="951986"/>
            <a:chExt cx="8874796" cy="5453141"/>
          </a:xfrm>
        </p:grpSpPr>
        <p:grpSp>
          <p:nvGrpSpPr>
            <p:cNvPr id="100" name="Group 99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111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12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13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1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15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5116"/>
                <a:ext cx="3693727" cy="673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.: 4-wide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128-bit SIMD</a:t>
                </a:r>
                <a:r>
                  <a:rPr lang="hu-HU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FX/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FP</a:t>
                </a:r>
                <a:r>
                  <a:rPr lang="hu-HU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EUs,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shared L2 , no HT</a:t>
                </a:r>
                <a:endParaRPr lang="en-US" altLang="en-US" sz="1200" b="1" dirty="0">
                  <a:solidFill>
                    <a:srgbClr val="FF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6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7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01568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11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1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2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2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12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2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320925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125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70007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26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7" name="Rectangle 48"/>
              <p:cNvSpPr>
                <a:spLocks noChangeArrowheads="1"/>
              </p:cNvSpPr>
              <p:nvPr/>
            </p:nvSpPr>
            <p:spPr bwMode="auto">
              <a:xfrm>
                <a:off x="5673693" y="3121636"/>
                <a:ext cx="329128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256-bit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(FP)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AVX,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ring bus, integrated GPU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8" name="Line 57"/>
              <p:cNvSpPr>
                <a:spLocks noChangeShapeType="1"/>
              </p:cNvSpPr>
              <p:nvPr/>
            </p:nvSpPr>
            <p:spPr bwMode="auto">
              <a:xfrm>
                <a:off x="414440" y="1699297"/>
                <a:ext cx="5220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2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130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131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2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3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135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6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7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8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139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40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41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42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43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44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145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46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4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148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149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50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1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152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5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15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5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6" name="Rectangle 48"/>
              <p:cNvSpPr>
                <a:spLocks noChangeArrowheads="1"/>
              </p:cNvSpPr>
              <p:nvPr/>
            </p:nvSpPr>
            <p:spPr bwMode="auto">
              <a:xfrm>
                <a:off x="5787135" y="3921514"/>
                <a:ext cx="3352201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256-bit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(FX)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AVX2,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L4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cache (discrete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eDRAM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),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TSX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7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158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159" name="Rectangle 48"/>
              <p:cNvSpPr>
                <a:spLocks noChangeArrowheads="1"/>
              </p:cNvSpPr>
              <p:nvPr/>
            </p:nvSpPr>
            <p:spPr bwMode="auto">
              <a:xfrm>
                <a:off x="6185627" y="4466731"/>
                <a:ext cx="227979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Shared Virtual Memory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60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61" name="Rectangle 48"/>
              <p:cNvSpPr>
                <a:spLocks noChangeArrowheads="1"/>
              </p:cNvSpPr>
              <p:nvPr/>
            </p:nvSpPr>
            <p:spPr bwMode="auto">
              <a:xfrm>
                <a:off x="5759014" y="4742818"/>
                <a:ext cx="340349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5-wide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ISP, Memory Side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L4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cache, no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FIVR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62" name="Rectangle 48"/>
              <p:cNvSpPr>
                <a:spLocks noChangeArrowheads="1"/>
              </p:cNvSpPr>
              <p:nvPr/>
            </p:nvSpPr>
            <p:spPr bwMode="auto">
              <a:xfrm>
                <a:off x="5828857" y="2802695"/>
                <a:ext cx="2677336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In package integrated GPU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63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64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65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66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167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168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69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0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1" name="Text Box 7"/>
              <p:cNvSpPr txBox="1">
                <a:spLocks noChangeArrowheads="1"/>
              </p:cNvSpPr>
              <p:nvPr/>
            </p:nvSpPr>
            <p:spPr bwMode="auto">
              <a:xfrm>
                <a:off x="5726833" y="2285059"/>
                <a:ext cx="3390672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4 cores,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integr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 MC,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QPI, private L2, (inclusive) L3, 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2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3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4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5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77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78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79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80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81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82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83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84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85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01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32140" y="4963685"/>
              <a:ext cx="3361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memory, in KBL G series:</a:t>
              </a:r>
            </a:p>
            <a:p>
              <a:pPr algn="ctr"/>
              <a:r>
                <a:rPr lang="en-US" sz="1200" b="1" dirty="0">
                  <a:latin typeface="+mj-lt"/>
                </a:rPr>
                <a:t>i</a:t>
              </a:r>
              <a:r>
                <a:rPr lang="en-US" sz="1200" b="1" dirty="0" smtClean="0">
                  <a:latin typeface="+mj-lt"/>
                </a:rPr>
                <a:t>n package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CPU, GPU, HBM2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727524" y="5739306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AVX512</a:t>
              </a:r>
            </a:p>
          </p:txBody>
        </p:sp>
        <p:sp>
          <p:nvSpPr>
            <p:cNvPr id="104" name="Left Brace 103"/>
            <p:cNvSpPr/>
            <p:nvPr/>
          </p:nvSpPr>
          <p:spPr bwMode="auto">
            <a:xfrm>
              <a:off x="5742129" y="4644135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5" name="Left Brace 104"/>
            <p:cNvSpPr/>
            <p:nvPr/>
          </p:nvSpPr>
          <p:spPr bwMode="auto">
            <a:xfrm>
              <a:off x="5742130" y="3905465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6" name="Left Brace 105"/>
            <p:cNvSpPr/>
            <p:nvPr/>
          </p:nvSpPr>
          <p:spPr bwMode="auto">
            <a:xfrm>
              <a:off x="5724140" y="3105000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7" name="Left Brace 106"/>
            <p:cNvSpPr/>
            <p:nvPr/>
          </p:nvSpPr>
          <p:spPr bwMode="auto">
            <a:xfrm>
              <a:off x="5742130" y="2303875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8" name="Left Brace 107"/>
            <p:cNvSpPr/>
            <p:nvPr/>
          </p:nvSpPr>
          <p:spPr bwMode="auto">
            <a:xfrm>
              <a:off x="5742130" y="1582056"/>
              <a:ext cx="108000" cy="396000"/>
            </a:xfrm>
            <a:prstGeom prst="leftBrac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9" name="Left Brace 108"/>
            <p:cNvSpPr/>
            <p:nvPr/>
          </p:nvSpPr>
          <p:spPr bwMode="auto">
            <a:xfrm>
              <a:off x="5742130" y="5040215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787135" y="5373840"/>
              <a:ext cx="3411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(USB Gen. 2,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conn., </a:t>
              </a:r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2)</a:t>
              </a:r>
            </a:p>
          </p:txBody>
        </p:sp>
      </p:grpSp>
      <p:sp>
        <p:nvSpPr>
          <p:cNvPr id="187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2.</a:t>
            </a:r>
            <a:r>
              <a:rPr lang="hu-HU" altLang="en-US" sz="1600" dirty="0"/>
              <a:t>1. </a:t>
            </a:r>
            <a:r>
              <a:rPr lang="en-US" altLang="en-US" sz="1600" dirty="0"/>
              <a:t>Introduction</a:t>
            </a:r>
            <a:r>
              <a:rPr lang="hu-HU" altLang="en-US" sz="1600" dirty="0"/>
              <a:t> (</a:t>
            </a:r>
            <a:r>
              <a:rPr lang="en-US" altLang="en-US" sz="1600" dirty="0" smtClean="0"/>
              <a:t>3b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i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Pentium 4 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( </a:t>
            </a:r>
            <a:r>
              <a:rPr lang="hu-HU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Cedar </a:t>
            </a:r>
            <a:r>
              <a:rPr lang="hu-HU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Mill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Pentium D (</a:t>
            </a:r>
            <a:r>
              <a:rPr lang="en-US" altLang="en-US" sz="1150" b="1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Presler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           </a:t>
            </a:r>
            <a:endParaRPr lang="en-US" altLang="en-US" sz="115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307777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 dirty="0" err="1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sz="1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Coffee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Kaby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Cannonlake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05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??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Clock gating, </a:t>
            </a:r>
            <a:r>
              <a:rPr lang="en-US" altLang="en-US" sz="1200" b="1" dirty="0" err="1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PECI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Platform Thermal Control by</a:t>
            </a:r>
            <a:endParaRPr lang="hu-HU" altLang="en-US" sz="12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3. party controller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215" y="203384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EDAT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Power Gates,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PCU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373147" y="3132076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 2.0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944005" y="3924055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674789" y="4266492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2. gen. </a:t>
            </a:r>
            <a:r>
              <a:rPr lang="en-US" altLang="en-US" sz="1200" b="1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5970569" y="4479948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Speed Shift Technology,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Duty Cycle control, No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(except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X)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9425" y="5069118"/>
            <a:ext cx="2473754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 Shift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Technology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v2</a:t>
            </a:r>
            <a:endParaRPr lang="en-US" sz="1400" dirty="0" smtClean="0">
              <a:latin typeface="+mj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57165" y="5274205"/>
            <a:ext cx="2350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H-series: TVB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(Thermal Velocity Boost)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9" name="Text Box 56"/>
          <p:cNvSpPr txBox="1">
            <a:spLocks noChangeArrowheads="1"/>
          </p:cNvSpPr>
          <p:nvPr/>
        </p:nvSpPr>
        <p:spPr bwMode="auto">
          <a:xfrm>
            <a:off x="73865" y="500636"/>
            <a:ext cx="19704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Core 2 line -2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Core 2 line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2.2.1 4-wide core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00125" y="2779325"/>
            <a:ext cx="7285038" cy="401637"/>
            <a:chOff x="695" y="1631"/>
            <a:chExt cx="4452" cy="300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2.2.3 Smart L2 cache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996950" y="3203975"/>
            <a:ext cx="7285038" cy="398463"/>
            <a:chOff x="695" y="1633"/>
            <a:chExt cx="4452" cy="298"/>
          </a:xfrm>
        </p:grpSpPr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2.2.4 Innovations in power management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003905" y="2348880"/>
            <a:ext cx="7285038" cy="409575"/>
            <a:chOff x="695" y="1638"/>
            <a:chExt cx="4452" cy="306"/>
          </a:xfrm>
        </p:grpSpPr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2.2.2 128-bit SIMD and FP units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3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2.2</a:t>
            </a:r>
            <a:r>
              <a:rPr lang="hu-HU" altLang="en-US" sz="1600" dirty="0" smtClean="0"/>
              <a:t>.1</a:t>
            </a:r>
            <a:r>
              <a:rPr lang="en-US" altLang="en-US" sz="1600" dirty="0" smtClean="0"/>
              <a:t> 4-wide core (1)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75588" y="494150"/>
            <a:ext cx="4171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 Major innovations of the Core 2 line</a:t>
            </a:r>
            <a:endParaRPr lang="hu-HU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4-wide core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69697" y="1578878"/>
            <a:ext cx="7400126" cy="1200852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6372" y="1637615"/>
            <a:ext cx="4084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is the key benefit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family.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9547" y="1997978"/>
            <a:ext cx="739279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contrast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both Intel’s previous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Pentium 4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family 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AMD’s K8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have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3-wide cores,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as the next Figures show.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7477" y="1212165"/>
            <a:ext cx="39772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It means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4-wide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front end and retire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63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 smtClean="0"/>
              <a:t>2.2</a:t>
            </a:r>
            <a:r>
              <a:rPr lang="hu-HU" altLang="en-US" sz="1600" dirty="0" smtClean="0"/>
              <a:t>.1</a:t>
            </a:r>
            <a:r>
              <a:rPr lang="en-US" altLang="en-US" sz="1600" dirty="0" smtClean="0"/>
              <a:t> 4-wide core (2)</a:t>
            </a:r>
          </a:p>
        </p:txBody>
      </p:sp>
      <p:pic>
        <p:nvPicPr>
          <p:cNvPr id="6" name="Picture 1" descr="http://images.anandtech.com/reviews/cpu/intel/core-vs-k8/CoreArch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9" y="1178750"/>
            <a:ext cx="7951533" cy="564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990509" y="2023427"/>
            <a:ext cx="2610315" cy="184520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91" y="472702"/>
            <a:ext cx="7221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2.2.1.1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: Block diagram of Intel’s Core 2 microarchitecture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[3]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38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0" y="1216680"/>
            <a:ext cx="7317305" cy="558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Oval 6"/>
          <p:cNvSpPr>
            <a:spLocks noChangeArrowheads="1"/>
          </p:cNvSpPr>
          <p:nvPr/>
        </p:nvSpPr>
        <p:spPr bwMode="auto">
          <a:xfrm>
            <a:off x="3554490" y="3817449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431540" y="6160313"/>
            <a:ext cx="2574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Retire width: 3 instr./cycle</a:t>
            </a:r>
          </a:p>
        </p:txBody>
      </p:sp>
      <p:sp>
        <p:nvSpPr>
          <p:cNvPr id="737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2.2</a:t>
            </a:r>
            <a:r>
              <a:rPr lang="hu-HU" altLang="en-US" sz="1600" dirty="0" smtClean="0"/>
              <a:t>.1</a:t>
            </a:r>
            <a:r>
              <a:rPr lang="en-US" altLang="en-US" sz="1600" dirty="0" smtClean="0"/>
              <a:t> 4-wide core 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026" y="499596"/>
            <a:ext cx="7471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2.2.1.2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: Block diagram of Intel’s Pentium 4 microarchitecture [5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]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5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>
        <a:spAutoFit/>
      </a:bodyPr>
      <a:lstStyle>
        <a:defPPr fontAlgn="base">
          <a:spcBef>
            <a:spcPct val="0"/>
          </a:spcBef>
          <a:spcAft>
            <a:spcPct val="0"/>
          </a:spcAft>
          <a:defRPr sz="1400" dirty="0" smtClean="0">
            <a:solidFill>
              <a:srgbClr val="000000"/>
            </a:solidFill>
            <a:latin typeface="Verdana"/>
            <a:cs typeface="Arial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303191</TotalTime>
  <Words>14856</Words>
  <Application>Microsoft Office PowerPoint</Application>
  <PresentationFormat>On-screen Show (4:3)</PresentationFormat>
  <Paragraphs>4898</Paragraphs>
  <Slides>131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50" baseType="lpstr">
      <vt:lpstr>Arial</vt:lpstr>
      <vt:lpstr>Bodoni MT Condensed</vt:lpstr>
      <vt:lpstr>Calibri</vt:lpstr>
      <vt:lpstr>Garamond</vt:lpstr>
      <vt:lpstr>MS Mincho</vt:lpstr>
      <vt:lpstr>Symbol</vt:lpstr>
      <vt:lpstr>Times New Roman</vt:lpstr>
      <vt:lpstr>Verdana</vt:lpstr>
      <vt:lpstr>Wingdings</vt:lpstr>
      <vt:lpstr>3_Default Design</vt:lpstr>
      <vt:lpstr>1_Default Design</vt:lpstr>
      <vt:lpstr>6_Default Design</vt:lpstr>
      <vt:lpstr>7_Default Design</vt:lpstr>
      <vt:lpstr>2_Default Design</vt:lpstr>
      <vt:lpstr>8_Default Design</vt:lpstr>
      <vt:lpstr>2_Level</vt:lpstr>
      <vt:lpstr>4_Default Design</vt:lpstr>
      <vt:lpstr>1_Level</vt:lpstr>
      <vt:lpstr>Microsoft Drawing</vt:lpstr>
      <vt:lpstr>PowerPoint Presentation</vt:lpstr>
      <vt:lpstr>PowerPoint Presentation</vt:lpstr>
      <vt:lpstr>PowerPoint Presentation</vt:lpstr>
      <vt:lpstr>PowerPoint Presentation</vt:lpstr>
      <vt:lpstr>1.1 Overview of the evolution of Intel's Pentium 4 and Core 2 families (1)</vt:lpstr>
      <vt:lpstr>1.1 Overview of the evolution of Intel's Pentium 4 and Core 2 families (2)</vt:lpstr>
      <vt:lpstr>1.1 Overview of the evolution of Intel's Pentium 4 and Core 2 families (3)</vt:lpstr>
      <vt:lpstr>1.1 Overview of the evolution of Intel's Pentium 4 and Core 2 families (4)</vt:lpstr>
      <vt:lpstr>1.1 Overview of the evolution of Intel's Pentium 4 and Core 2 families (5)</vt:lpstr>
      <vt:lpstr>PowerPoint Presentation</vt:lpstr>
      <vt:lpstr>PowerPoint Presentation</vt:lpstr>
      <vt:lpstr>1.1 Overview of the evolution of Intel's Pentium 4 and Core 2 families (8)</vt:lpstr>
      <vt:lpstr>1.1 Overview of the evolution of Intel's Pentium 4 and Core 2 families (9)</vt:lpstr>
      <vt:lpstr>1.1 Overview of the evolution of Intel's Pentium 4 and Core 2 families (10)</vt:lpstr>
      <vt:lpstr>1.1 Overview of the evolution of Intel's Pentium 4 and Core 2 families (11)</vt:lpstr>
      <vt:lpstr>PowerPoint Presentation</vt:lpstr>
      <vt:lpstr>1.1 Overview of the evolution of Intel's Pentium 4 and Core 2 families (13)</vt:lpstr>
      <vt:lpstr>1.1 Overview of the evolution of Intel's Pentium 4 and Core 2 families (14)</vt:lpstr>
      <vt:lpstr>1.1 Overview of the evolution of Intel's Pentium 4 and Core 2 families (15)</vt:lpstr>
      <vt:lpstr>1.1 Overview of the evolution of Intel's Pentium 4 and Core 2 families (16)</vt:lpstr>
      <vt:lpstr>1.1 Overview of the evolution of Intel's Pentium 4 and Core 2 families (17)</vt:lpstr>
      <vt:lpstr>1.1 Overview of the evolution of Intel's Pentium 4 and Core 2 families (18)</vt:lpstr>
      <vt:lpstr>1.1 Overview of the evolution of Intel's Pentium 4 and Core 2 families (19)</vt:lpstr>
      <vt:lpstr>1.1 Overview of the evolution of Intel's Pentium 4 and Core 2 families (19)</vt:lpstr>
      <vt:lpstr>PowerPoint Presentation</vt:lpstr>
      <vt:lpstr>1.2 Evolution of desktop and laptop processors (1)</vt:lpstr>
      <vt:lpstr>PowerPoint Presentation</vt:lpstr>
      <vt:lpstr>PowerPoint Presentation</vt:lpstr>
      <vt:lpstr>PowerPoint Presentation</vt:lpstr>
      <vt:lpstr>PowerPoint Presentation</vt:lpstr>
      <vt:lpstr>1.2 Evolution of desktop and laptop processors (6)</vt:lpstr>
      <vt:lpstr>PowerPoint Presentation</vt:lpstr>
      <vt:lpstr>1.2 Evolution of desktop and laptop processors (8)</vt:lpstr>
      <vt:lpstr>PowerPoint Presentation</vt:lpstr>
      <vt:lpstr>PowerPoint Presentation</vt:lpstr>
      <vt:lpstr>PowerPoint Presentation</vt:lpstr>
      <vt:lpstr>1.2 Evolution of desktop and laptop processors (12)</vt:lpstr>
      <vt:lpstr>1.2 Evolution of desktop and laptop processors (13)</vt:lpstr>
      <vt:lpstr>1.2 Evolution of desktop and laptop processors (14)</vt:lpstr>
      <vt:lpstr>PowerPoint Presentation</vt:lpstr>
      <vt:lpstr>PowerPoint Presentation</vt:lpstr>
      <vt:lpstr>PowerPoint Presentation</vt:lpstr>
      <vt:lpstr>1.2 Evolution of desktop and laptop processors (18)</vt:lpstr>
      <vt:lpstr>1.2 Evolution of desktop and laptop processors (19)</vt:lpstr>
      <vt:lpstr>PowerPoint Presentation</vt:lpstr>
      <vt:lpstr>1.3 Evolution of HEDs (High-End desktops) (1)</vt:lpstr>
      <vt:lpstr>1.3 Evolution of HEDs (High-End desktops) (2)</vt:lpstr>
      <vt:lpstr>1.3 Evolution of HEDs (High-End desktops) (3)</vt:lpstr>
      <vt:lpstr>1.3 Evolution of HEDs (High-End desktops) (4)</vt:lpstr>
      <vt:lpstr>1.3 Evolution of HEDs (High-End desktops) (5)</vt:lpstr>
      <vt:lpstr>1.3 Evolution of HEDs (High-End desktops) (6)</vt:lpstr>
      <vt:lpstr>1.3 Evolution of HEDs (High-End desktops) (7)</vt:lpstr>
      <vt:lpstr>PowerPoint Presentation</vt:lpstr>
      <vt:lpstr>1.3 Evolution of HEDs (High-End desktops) (8)</vt:lpstr>
      <vt:lpstr>1.3 Evolution of HEDs (High-End desktops) (9)</vt:lpstr>
      <vt:lpstr>1.3 Evolution of HEDs (High-End desktops) (10)</vt:lpstr>
      <vt:lpstr>1.3 Evolution of HEDs (High-End desktops) (11)</vt:lpstr>
      <vt:lpstr>1.3 Evolution of HEDs (High-End desktops) (12)</vt:lpstr>
      <vt:lpstr>PowerPoint Presentation</vt:lpstr>
      <vt:lpstr>1.4 Evolution of high-end 4S/8S servers (1)</vt:lpstr>
      <vt:lpstr>1.4 Evolution of high-end 4S/8S servers (2)</vt:lpstr>
      <vt:lpstr>1.4 Evolution of high-end 4S/8S servers (3)</vt:lpstr>
      <vt:lpstr>1.4 Evolution of high-end 4S/8S servers (4)</vt:lpstr>
      <vt:lpstr>1.4 Evolution of high-end 4S/8S servers (5)</vt:lpstr>
      <vt:lpstr>1.4 Evolution of high-end 4S/8S servers (6)</vt:lpstr>
      <vt:lpstr>1.4 Evolution of high-end 4S/8S servers (7)</vt:lpstr>
      <vt:lpstr>1.4 Evolution of high-end 4S/8S servers (8)</vt:lpstr>
      <vt:lpstr>1.4 Evolution of high-end 4S/8S servers (9)</vt:lpstr>
      <vt:lpstr>1.4 Evolution of high-end 4S/8S servers (10)</vt:lpstr>
      <vt:lpstr>PowerPoint Presentation</vt:lpstr>
      <vt:lpstr>1.4 Evolution of high-end 4S/8S servers (12)</vt:lpstr>
      <vt:lpstr>1.4 Evolution of high-end 4S/8S servers (13)</vt:lpstr>
      <vt:lpstr>1.4 Evolution of high-end 4S/8S servers (14)</vt:lpstr>
      <vt:lpstr>PowerPoint Presentation</vt:lpstr>
      <vt:lpstr>1.5 Evolution of tablet and smartphone processors (1)</vt:lpstr>
      <vt:lpstr>PowerPoint Presentation</vt:lpstr>
      <vt:lpstr>1.5 Evolution of tablet and smartphone processors (2)</vt:lpstr>
      <vt:lpstr>1.5 Evolution of tablet and smartphone processors (3)</vt:lpstr>
      <vt:lpstr>1.5 Evolution of tablet and smartphone processors (4)</vt:lpstr>
      <vt:lpstr>1.5 Evolution of tablet and smartphone processors (5)</vt:lpstr>
      <vt:lpstr>1.5 Evolution of tablet and smartphone processors (6)</vt:lpstr>
      <vt:lpstr>1.5 Evolution of tablet and smartphone processors (6b)</vt:lpstr>
      <vt:lpstr>1.5 Evolution of tablet and smartphone processors (6c)</vt:lpstr>
      <vt:lpstr>PowerPoint Presentation</vt:lpstr>
      <vt:lpstr>PowerPoint Presentation</vt:lpstr>
      <vt:lpstr>1.5 Evolution of tablet and smartphone processors (9)</vt:lpstr>
      <vt:lpstr>1.5 Evolution of tablet and smartphone processors (10)</vt:lpstr>
      <vt:lpstr>1.5 Evolution of tablet and smartphone processors (11)</vt:lpstr>
      <vt:lpstr>1.5 Evolution of tablet and smartphone processors (12)</vt:lpstr>
      <vt:lpstr>PowerPoint Presentation</vt:lpstr>
      <vt:lpstr>PowerPoint Presentation</vt:lpstr>
      <vt:lpstr>2.1 Introduction (1)</vt:lpstr>
      <vt:lpstr>2.1 Introduction (2)</vt:lpstr>
      <vt:lpstr>2.1. Introduction (3)</vt:lpstr>
      <vt:lpstr>2.1. Introduction (3b)</vt:lpstr>
      <vt:lpstr>PowerPoint Presentation</vt:lpstr>
      <vt:lpstr>2.2.1 4-wide core (1)</vt:lpstr>
      <vt:lpstr>2.2.1 4-wide core (2)</vt:lpstr>
      <vt:lpstr>2.2.1 4-wide core (3)</vt:lpstr>
      <vt:lpstr>2.2.1 4-wide core (4)</vt:lpstr>
      <vt:lpstr>2.2.2 128-bit wide SIMD and FP units (1)</vt:lpstr>
      <vt:lpstr>2.2.2 128-bit wide SIMD and FP units (2)</vt:lpstr>
      <vt:lpstr>2.2.2 128-bit wide SIMD and FP units (3)</vt:lpstr>
      <vt:lpstr>2.2.2 128-bit wide SIMD and FP units (4)</vt:lpstr>
      <vt:lpstr>2.2.2 128-bit wide SIMD and FP units (5)</vt:lpstr>
      <vt:lpstr>2.2.2 128-bit wide SIMD and FP units (6)</vt:lpstr>
      <vt:lpstr>2.2.2 128-bit wide SIMD and FP units (7)</vt:lpstr>
      <vt:lpstr>2.2.2 128-bit wide SIMD and FP units (8)</vt:lpstr>
      <vt:lpstr>2.2.2 128-bit wide SIMD and FP units (9)</vt:lpstr>
      <vt:lpstr>2.2.2 128-bit wide SIMD and FP units (10)</vt:lpstr>
      <vt:lpstr>2.2.3 Shared L2 cache (1)</vt:lpstr>
      <vt:lpstr>2.2.3 Shared L2 cache (2)</vt:lpstr>
      <vt:lpstr>2.2.3 Shared L2 cache (3)</vt:lpstr>
      <vt:lpstr>2.2.3 Shared L2 cache (4)</vt:lpstr>
      <vt:lpstr>2.2.3 Shared L2 cache (5)</vt:lpstr>
      <vt:lpstr>2.2.3 Shared L2 cache (6)</vt:lpstr>
      <vt:lpstr>2.2.4 Innovations in power management (1)</vt:lpstr>
      <vt:lpstr>2.2.4 Innovations in power management (2)</vt:lpstr>
      <vt:lpstr>2.2.4 Innovations in power management (3)</vt:lpstr>
      <vt:lpstr>2.2.4 Innovations in power management (4)</vt:lpstr>
      <vt:lpstr>PowerPoint Presentation</vt:lpstr>
      <vt:lpstr>2.3 Performance leadership change between Intel and AMD (1)</vt:lpstr>
      <vt:lpstr>2.3 Performance leadership change between Intel and AMD (2)</vt:lpstr>
      <vt:lpstr>2.3 Performance leadership change between Intel and AMD (3)</vt:lpstr>
      <vt:lpstr>2.3 Performance leadership change between Intel and AMD (4)</vt:lpstr>
      <vt:lpstr>2.3 Performance leadership change between Intel and AMD (5)</vt:lpstr>
      <vt:lpstr>PowerPoint Presentation</vt:lpstr>
      <vt:lpstr>2.4 Die plot of the Core 2 (1)</vt:lpstr>
      <vt:lpstr>PowerPoint Presentation</vt:lpstr>
      <vt:lpstr>2.5 Overview of Core 2 based processor lines (1)</vt:lpstr>
      <vt:lpstr>2.5 Overview of Core 2 based processor lines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2637</cp:revision>
  <cp:lastPrinted>2017-10-09T06:38:03Z</cp:lastPrinted>
  <dcterms:created xsi:type="dcterms:W3CDTF">2014-10-25T02:34:30Z</dcterms:created>
  <dcterms:modified xsi:type="dcterms:W3CDTF">2018-09-12T05:32:30Z</dcterms:modified>
</cp:coreProperties>
</file>