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  <p:sldMasterId id="2147483673" r:id="rId2"/>
    <p:sldMasterId id="2147483698" r:id="rId3"/>
  </p:sldMasterIdLst>
  <p:notesMasterIdLst>
    <p:notesMasterId r:id="rId68"/>
  </p:notesMasterIdLst>
  <p:sldIdLst>
    <p:sldId id="410" r:id="rId4"/>
    <p:sldId id="463" r:id="rId5"/>
    <p:sldId id="1726" r:id="rId6"/>
    <p:sldId id="820" r:id="rId7"/>
    <p:sldId id="816" r:id="rId8"/>
    <p:sldId id="1883" r:id="rId9"/>
    <p:sldId id="1884" r:id="rId10"/>
    <p:sldId id="1045" r:id="rId11"/>
    <p:sldId id="1044" r:id="rId12"/>
    <p:sldId id="1422" r:id="rId13"/>
    <p:sldId id="1423" r:id="rId14"/>
    <p:sldId id="1424" r:id="rId15"/>
    <p:sldId id="1425" r:id="rId16"/>
    <p:sldId id="777" r:id="rId17"/>
    <p:sldId id="1061" r:id="rId18"/>
    <p:sldId id="822" r:id="rId19"/>
    <p:sldId id="811" r:id="rId20"/>
    <p:sldId id="1364" r:id="rId21"/>
    <p:sldId id="1370" r:id="rId22"/>
    <p:sldId id="1372" r:id="rId23"/>
    <p:sldId id="1373" r:id="rId24"/>
    <p:sldId id="1377" r:id="rId25"/>
    <p:sldId id="1376" r:id="rId26"/>
    <p:sldId id="1375" r:id="rId27"/>
    <p:sldId id="778" r:id="rId28"/>
    <p:sldId id="960" r:id="rId29"/>
    <p:sldId id="910" r:id="rId30"/>
    <p:sldId id="843" r:id="rId31"/>
    <p:sldId id="912" r:id="rId32"/>
    <p:sldId id="836" r:id="rId33"/>
    <p:sldId id="844" r:id="rId34"/>
    <p:sldId id="845" r:id="rId35"/>
    <p:sldId id="833" r:id="rId36"/>
    <p:sldId id="834" r:id="rId37"/>
    <p:sldId id="1000" r:id="rId38"/>
    <p:sldId id="1167" r:id="rId39"/>
    <p:sldId id="1169" r:id="rId40"/>
    <p:sldId id="818" r:id="rId41"/>
    <p:sldId id="819" r:id="rId42"/>
    <p:sldId id="789" r:id="rId43"/>
    <p:sldId id="813" r:id="rId44"/>
    <p:sldId id="814" r:id="rId45"/>
    <p:sldId id="781" r:id="rId46"/>
    <p:sldId id="1069" r:id="rId47"/>
    <p:sldId id="916" r:id="rId48"/>
    <p:sldId id="917" r:id="rId49"/>
    <p:sldId id="918" r:id="rId50"/>
    <p:sldId id="919" r:id="rId51"/>
    <p:sldId id="920" r:id="rId52"/>
    <p:sldId id="938" r:id="rId53"/>
    <p:sldId id="939" r:id="rId54"/>
    <p:sldId id="940" r:id="rId55"/>
    <p:sldId id="941" r:id="rId56"/>
    <p:sldId id="942" r:id="rId57"/>
    <p:sldId id="1895" r:id="rId58"/>
    <p:sldId id="957" r:id="rId59"/>
    <p:sldId id="1426" r:id="rId60"/>
    <p:sldId id="1427" r:id="rId61"/>
    <p:sldId id="718" r:id="rId62"/>
    <p:sldId id="951" r:id="rId63"/>
    <p:sldId id="1145" r:id="rId64"/>
    <p:sldId id="838" r:id="rId65"/>
    <p:sldId id="1001" r:id="rId66"/>
    <p:sldId id="839" r:id="rId67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C43B284-05C1-4ADE-B66F-498B437E93F5}">
          <p14:sldIdLst>
            <p14:sldId id="410"/>
            <p14:sldId id="463"/>
            <p14:sldId id="1726"/>
          </p14:sldIdLst>
        </p14:section>
        <p14:section name="Untitled Section" id="{C502D39B-7B0F-408B-9318-C54260733FCA}">
          <p14:sldIdLst>
            <p14:sldId id="820"/>
            <p14:sldId id="816"/>
            <p14:sldId id="1883"/>
            <p14:sldId id="1884"/>
            <p14:sldId id="1045"/>
            <p14:sldId id="1044"/>
            <p14:sldId id="1422"/>
            <p14:sldId id="1423"/>
            <p14:sldId id="1424"/>
            <p14:sldId id="1425"/>
            <p14:sldId id="777"/>
            <p14:sldId id="1061"/>
            <p14:sldId id="822"/>
            <p14:sldId id="811"/>
            <p14:sldId id="1364"/>
            <p14:sldId id="1370"/>
            <p14:sldId id="1372"/>
            <p14:sldId id="1373"/>
            <p14:sldId id="1377"/>
            <p14:sldId id="1376"/>
            <p14:sldId id="1375"/>
            <p14:sldId id="778"/>
            <p14:sldId id="960"/>
            <p14:sldId id="910"/>
            <p14:sldId id="843"/>
            <p14:sldId id="912"/>
            <p14:sldId id="836"/>
            <p14:sldId id="844"/>
            <p14:sldId id="845"/>
            <p14:sldId id="833"/>
            <p14:sldId id="834"/>
            <p14:sldId id="1000"/>
            <p14:sldId id="1167"/>
            <p14:sldId id="1169"/>
            <p14:sldId id="818"/>
            <p14:sldId id="819"/>
            <p14:sldId id="789"/>
            <p14:sldId id="813"/>
            <p14:sldId id="814"/>
            <p14:sldId id="781"/>
            <p14:sldId id="1069"/>
            <p14:sldId id="916"/>
            <p14:sldId id="917"/>
            <p14:sldId id="918"/>
            <p14:sldId id="919"/>
            <p14:sldId id="920"/>
            <p14:sldId id="938"/>
            <p14:sldId id="939"/>
            <p14:sldId id="940"/>
            <p14:sldId id="941"/>
            <p14:sldId id="942"/>
            <p14:sldId id="1895"/>
            <p14:sldId id="957"/>
            <p14:sldId id="1426"/>
            <p14:sldId id="1427"/>
            <p14:sldId id="718"/>
            <p14:sldId id="951"/>
            <p14:sldId id="1145"/>
            <p14:sldId id="838"/>
            <p14:sldId id="1001"/>
            <p14:sldId id="8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76" userDrawn="1">
          <p15:clr>
            <a:srgbClr val="A4A3A4"/>
          </p15:clr>
        </p15:guide>
        <p15:guide id="2" orient="horz" pos="3748" userDrawn="1">
          <p15:clr>
            <a:srgbClr val="A4A3A4"/>
          </p15:clr>
        </p15:guide>
        <p15:guide id="3" orient="horz" pos="998" userDrawn="1">
          <p15:clr>
            <a:srgbClr val="A4A3A4"/>
          </p15:clr>
        </p15:guide>
        <p15:guide id="4" pos="5545" userDrawn="1">
          <p15:clr>
            <a:srgbClr val="A4A3A4"/>
          </p15:clr>
        </p15:guide>
        <p15:guide id="6" pos="640" userDrawn="1">
          <p15:clr>
            <a:srgbClr val="A4A3A4"/>
          </p15:clr>
        </p15:guide>
        <p15:guide id="7" pos="952" userDrawn="1">
          <p15:clr>
            <a:srgbClr val="A4A3A4"/>
          </p15:clr>
        </p15:guide>
        <p15:guide id="8" pos="329" userDrawn="1">
          <p15:clr>
            <a:srgbClr val="A4A3A4"/>
          </p15:clr>
        </p15:guide>
        <p15:guide id="9" orient="horz" pos="799" userDrawn="1">
          <p15:clr>
            <a:srgbClr val="A4A3A4"/>
          </p15:clr>
        </p15:guide>
        <p15:guide id="10" orient="horz" pos="544" userDrawn="1">
          <p15:clr>
            <a:srgbClr val="A4A3A4"/>
          </p15:clr>
        </p15:guide>
        <p15:guide id="11" orient="horz" pos="317" userDrawn="1">
          <p15:clr>
            <a:srgbClr val="A4A3A4"/>
          </p15:clr>
        </p15:guide>
        <p15:guide id="12" pos="187">
          <p15:clr>
            <a:srgbClr val="A4A3A4"/>
          </p15:clr>
        </p15:guide>
        <p15:guide id="14" pos="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AEDA"/>
    <a:srgbClr val="6491D4"/>
    <a:srgbClr val="6B9ECD"/>
    <a:srgbClr val="A6A6A6"/>
    <a:srgbClr val="72BFC5"/>
    <a:srgbClr val="00B050"/>
    <a:srgbClr val="D9D9D9"/>
    <a:srgbClr val="BFBFBF"/>
    <a:srgbClr val="FFE18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24" autoAdjust="0"/>
    <p:restoredTop sz="86321" autoAdjust="0"/>
  </p:normalViewPr>
  <p:slideViewPr>
    <p:cSldViewPr snapToObjects="1" showGuides="1">
      <p:cViewPr varScale="1">
        <p:scale>
          <a:sx n="66" d="100"/>
          <a:sy n="66" d="100"/>
        </p:scale>
        <p:origin x="1028" y="32"/>
      </p:cViewPr>
      <p:guideLst>
        <p:guide orient="horz" pos="176"/>
        <p:guide orient="horz" pos="3748"/>
        <p:guide orient="horz" pos="998"/>
        <p:guide pos="5545"/>
        <p:guide pos="640"/>
        <p:guide pos="952"/>
        <p:guide pos="329"/>
        <p:guide orient="horz" pos="799"/>
        <p:guide orient="horz" pos="544"/>
        <p:guide orient="horz" pos="317"/>
        <p:guide pos="187"/>
        <p:guide pos="45"/>
      </p:guideLst>
    </p:cSldViewPr>
  </p:slideViewPr>
  <p:outlineViewPr>
    <p:cViewPr>
      <p:scale>
        <a:sx n="33" d="100"/>
        <a:sy n="33" d="100"/>
      </p:scale>
      <p:origin x="0" y="-30894"/>
    </p:cViewPr>
  </p:outlin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3714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3714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r">
              <a:defRPr sz="1200"/>
            </a:lvl1pPr>
          </a:lstStyle>
          <a:p>
            <a:fld id="{6CD8F015-447F-47A2-9CB4-05A2ED03C3A9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2950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52" tIns="45226" rIns="90452" bIns="452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71"/>
            <a:ext cx="5438140" cy="4443413"/>
          </a:xfrm>
          <a:prstGeom prst="rect">
            <a:avLst/>
          </a:prstGeom>
        </p:spPr>
        <p:txBody>
          <a:bodyPr vert="horz" lIns="90452" tIns="45226" rIns="90452" bIns="4522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378824"/>
            <a:ext cx="2945659" cy="493714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378824"/>
            <a:ext cx="2945659" cy="493714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r">
              <a:defRPr sz="1200"/>
            </a:lvl1pPr>
          </a:lstStyle>
          <a:p>
            <a:fld id="{9CBE5971-2EA0-420F-8461-EEE5968F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41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E5971-2EA0-420F-8461-EEE5968F5B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73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233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017BA-CFBA-428B-88C7-6CFBBA9A5E6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33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3043" name="Rectangle 7"/>
          <p:cNvSpPr txBox="1">
            <a:spLocks noGrp="1" noChangeArrowheads="1"/>
          </p:cNvSpPr>
          <p:nvPr/>
        </p:nvSpPr>
        <p:spPr bwMode="auto">
          <a:xfrm>
            <a:off x="3849690" y="9380542"/>
            <a:ext cx="294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ABD6D0-2F53-4459-BAD7-C8B90EB8937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43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3450" y="742950"/>
            <a:ext cx="4935538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304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5" y="4689478"/>
            <a:ext cx="5438775" cy="4443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1214307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849689" y="9380541"/>
            <a:ext cx="294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3450" y="741363"/>
            <a:ext cx="4935538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3" y="4689477"/>
            <a:ext cx="5438775" cy="4443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3719926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4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ridge-ex</a:t>
            </a:r>
          </a:p>
        </p:txBody>
      </p:sp>
      <p:sp>
        <p:nvSpPr>
          <p:cNvPr id="3870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2778" indent="-28423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41649" indent="-22770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598621" indent="-22770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55595" indent="-22770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07857" indent="-22770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0120" indent="-22770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12382" indent="-22770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4644" indent="-22770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65A889-F606-48EE-BB0E-AC046D2DF1C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21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849689" y="9380541"/>
            <a:ext cx="294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3450" y="741363"/>
            <a:ext cx="4935538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3" y="4689477"/>
            <a:ext cx="5438775" cy="4443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1176833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849689" y="9380541"/>
            <a:ext cx="294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3450" y="741363"/>
            <a:ext cx="4935538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3" y="4689477"/>
            <a:ext cx="5438775" cy="4443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1710742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849689" y="9380541"/>
            <a:ext cx="294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3450" y="741363"/>
            <a:ext cx="4935538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3" y="4689477"/>
            <a:ext cx="5438775" cy="4443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1488813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5479473-8215-4985-8111-8BEE71B30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20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577B294-925D-4849-9BDE-85320CFFE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0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F3CEFE1-B23A-46C3-A672-F6D67FB17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23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8E7ECD5-31C2-4432-9F1A-D64ECF8A5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B79A414-E239-4197-9C72-BE7E2F0B3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5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240BE07-A114-4229-A434-81848DB19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0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93FAE26-13E2-4ED6-8BE1-7D8B1014A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25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EAFF025-74C9-4082-A1D8-BF8069E86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91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125382A-3DF0-4797-BE0F-445E10A4F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87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1B349859-308B-44EF-A27B-55BF25424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06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68BD18B-46BE-49D5-8E30-1AECAEBD1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3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63F1D34-3435-4166-8B62-80A355883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14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79B6EA3-FDDD-438E-9163-541F1F5CE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82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4A9BE35-29C3-4B97-839D-9DE43E662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27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2F286BB-3F6F-42E1-A81B-B15123850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47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8D7AB8CC-E3BB-4996-AEFA-356CB70AC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51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BBE1E43-4B64-4081-B5EC-220B08B76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6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35AEA859-1FBD-492C-B728-F9B5FDA39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3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94A8D3E-3776-416F-A664-C25D87E51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471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D436388-307E-48ED-B679-858C6E568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354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AF9ADC9-3E27-44DA-B2AE-B3C707DCE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2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73758EC6-CCD6-42AC-9823-2B7603B06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03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28E53DB-AF73-4FAF-90CE-EF114DDF4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34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55FC11D-C778-4699-96C3-8835C197E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70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93E9B7A-50CC-401A-A1BD-2DD8F55F1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17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449907A-C9DE-436C-8305-5AA11DF95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278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0237561-2B3F-4D72-9FAF-A6F919EB8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372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DE6BB42-0C31-4CFB-B147-1AAE1EDF1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686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8C9C813-C3EC-49FF-AA04-29CCD43FF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83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6F0074C-8013-41EE-8EF0-BE450A379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9FA3079A-56D9-45BC-ACBD-F2A3987F1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66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2DEC180-0ED8-4B19-A619-B805FE124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83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62BD231-4A8C-44C8-B87F-1D66C7F76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1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F0C3108-C885-47A0-8B34-6B73C225A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9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99C743E-EAA4-4EFE-932C-7CB421458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94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DEED530-72C3-4610-88DF-9A139D0D8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9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5ABEFA-7CE2-451C-AAD3-7A2CC969DB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6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6F7CB5-7D1B-420E-9AC6-03B292490CE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0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85544E-E864-4144-BCE2-0051B2C6479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0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79425" y="3498850"/>
            <a:ext cx="8150225" cy="2760663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altLang="en-US" dirty="0" err="1" smtClean="0">
                <a:solidFill>
                  <a:schemeClr val="bg1"/>
                </a:solidFill>
                <a:latin typeface="Verdana" pitchFamily="34" charset="0"/>
              </a:rPr>
              <a:t>Dezső</a:t>
            </a:r>
            <a:r>
              <a:rPr lang="en-US" altLang="en-US" smtClean="0">
                <a:solidFill>
                  <a:schemeClr val="bg1"/>
                </a:solidFill>
                <a:latin typeface="Verdana" pitchFamily="34" charset="0"/>
              </a:rPr>
              <a:t> Sima</a:t>
            </a:r>
            <a:endParaRPr lang="hu-HU" altLang="en-US" smtClean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491940"/>
            <a:ext cx="9144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Intel’s Core 2 family - TOCK lines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The </a:t>
            </a:r>
            <a:r>
              <a:rPr lang="en-US" altLang="en-US" sz="3600" dirty="0" err="1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Skylake</a:t>
            </a:r>
            <a:r>
              <a:rPr lang="en-US" altLang="en-US" sz="3600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 line</a:t>
            </a:r>
            <a:endParaRPr lang="hu-HU" altLang="en-US" sz="4000" dirty="0">
              <a:solidFill>
                <a:srgbClr val="FF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343400" y="6119388"/>
            <a:ext cx="240322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Aft>
                <a:spcPct val="55000"/>
              </a:spcAft>
              <a:buFontTx/>
              <a:buNone/>
            </a:pPr>
            <a:r>
              <a:rPr lang="en-US" altLang="en-US" sz="24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October</a:t>
            </a:r>
            <a:r>
              <a:rPr lang="hu-HU" altLang="en-US" sz="24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</a:t>
            </a:r>
            <a:r>
              <a:rPr lang="hu-HU" altLang="en-US" sz="24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20</a:t>
            </a:r>
            <a:r>
              <a:rPr lang="en-US" altLang="en-US" sz="24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18</a:t>
            </a:r>
            <a:r>
              <a:rPr lang="hu-HU" altLang="en-US" sz="24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</a:t>
            </a:r>
            <a:endParaRPr lang="en-US" altLang="en-US" sz="1600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3500" y="5454225"/>
            <a:ext cx="899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err="1">
                <a:solidFill>
                  <a:srgbClr val="FFFFFF"/>
                </a:solidFill>
                <a:latin typeface="Verdana" pitchFamily="34" charset="0"/>
                <a:cs typeface="Arial" charset="0"/>
              </a:rPr>
              <a:t>Vers</a:t>
            </a:r>
            <a:r>
              <a:rPr lang="en-US" altLang="en-US" sz="18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 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3.1</a:t>
            </a:r>
            <a:endParaRPr lang="en-US" altLang="en-US" sz="18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2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65" name="TextBox 11"/>
          <p:cNvSpPr txBox="1">
            <a:spLocks noChangeArrowheads="1"/>
          </p:cNvSpPr>
          <p:nvPr/>
        </p:nvSpPr>
        <p:spPr bwMode="auto">
          <a:xfrm>
            <a:off x="71500" y="494150"/>
            <a:ext cx="33570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400" b="1" dirty="0" err="1" smtClean="0">
                <a:solidFill>
                  <a:srgbClr val="2D2D8A"/>
                </a:solidFill>
                <a:latin typeface="Verdana" pitchFamily="34" charset="0"/>
              </a:rPr>
              <a:t>Skylake</a:t>
            </a:r>
            <a:r>
              <a:rPr lang="en-US" altLang="hu-HU" sz="1400" b="1" dirty="0" smtClean="0">
                <a:solidFill>
                  <a:srgbClr val="2D2D8A"/>
                </a:solidFill>
                <a:latin typeface="Verdana" pitchFamily="34" charset="0"/>
              </a:rPr>
              <a:t>-based processor lines </a:t>
            </a:r>
            <a:endParaRPr lang="en-US" altLang="hu-HU" sz="1400" b="1" dirty="0">
              <a:solidFill>
                <a:srgbClr val="2D2D8A"/>
              </a:solidFill>
              <a:latin typeface="Verdana" pitchFamily="34" charset="0"/>
            </a:endParaRPr>
          </a:p>
        </p:txBody>
      </p:sp>
      <p:sp>
        <p:nvSpPr>
          <p:cNvPr id="2068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1600" dirty="0"/>
              <a:t>6</a:t>
            </a:r>
            <a:r>
              <a:rPr lang="en-US" sz="1600" dirty="0"/>
              <a:t>.1 Introduction </a:t>
            </a:r>
            <a:r>
              <a:rPr lang="en-US" sz="1600" dirty="0" smtClean="0"/>
              <a:t>(5)</a:t>
            </a:r>
            <a:endParaRPr lang="en-US" altLang="en-US" sz="1600" dirty="0" smtClean="0"/>
          </a:p>
        </p:txBody>
      </p:sp>
      <p:sp>
        <p:nvSpPr>
          <p:cNvPr id="68" name="TextBox 1"/>
          <p:cNvSpPr txBox="1">
            <a:spLocks noChangeArrowheads="1"/>
          </p:cNvSpPr>
          <p:nvPr/>
        </p:nvSpPr>
        <p:spPr bwMode="auto">
          <a:xfrm>
            <a:off x="149328" y="1759653"/>
            <a:ext cx="1755609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b="1" dirty="0" err="1" smtClean="0">
                <a:solidFill>
                  <a:srgbClr val="000000"/>
                </a:solidFill>
                <a:latin typeface="Verdana" pitchFamily="34" charset="0"/>
              </a:rPr>
              <a:t>Skylake</a:t>
            </a:r>
            <a:r>
              <a:rPr lang="en-US" altLang="en-US" sz="1100" b="1" dirty="0" smtClean="0">
                <a:solidFill>
                  <a:srgbClr val="000000"/>
                </a:solidFill>
                <a:latin typeface="Verdana" pitchFamily="34" charset="0"/>
              </a:rPr>
              <a:t> Mobiles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11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</a:rPr>
              <a:t>SOCs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</a:rPr>
              <a:t>BGA1515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/1356/1440)</a:t>
            </a:r>
          </a:p>
        </p:txBody>
      </p:sp>
      <p:sp>
        <p:nvSpPr>
          <p:cNvPr id="69" name="TextBox 2"/>
          <p:cNvSpPr txBox="1">
            <a:spLocks noChangeArrowheads="1"/>
          </p:cNvSpPr>
          <p:nvPr/>
        </p:nvSpPr>
        <p:spPr bwMode="auto">
          <a:xfrm>
            <a:off x="2079354" y="1759653"/>
            <a:ext cx="158088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b="1" dirty="0" err="1" smtClean="0">
                <a:solidFill>
                  <a:srgbClr val="000000"/>
                </a:solidFill>
                <a:latin typeface="Verdana" pitchFamily="34" charset="0"/>
              </a:rPr>
              <a:t>Skylake</a:t>
            </a:r>
            <a:r>
              <a:rPr lang="en-US" altLang="en-US" sz="1100" b="1" dirty="0" smtClean="0">
                <a:solidFill>
                  <a:srgbClr val="000000"/>
                </a:solidFill>
                <a:latin typeface="Verdana" pitchFamily="34" charset="0"/>
              </a:rPr>
              <a:t> Desktops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11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(2-chip designs)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</a:rPr>
              <a:t>LGA1151</a:t>
            </a:r>
            <a:endParaRPr lang="en-US" altLang="en-US" sz="11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100 series </a:t>
            </a: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</a:rPr>
              <a:t>PCH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70" name="Line 8"/>
          <p:cNvSpPr>
            <a:spLocks noChangeShapeType="1"/>
          </p:cNvSpPr>
          <p:nvPr/>
        </p:nvSpPr>
        <p:spPr bwMode="auto">
          <a:xfrm flipH="1">
            <a:off x="4423831" y="1319876"/>
            <a:ext cx="0" cy="173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71" name="Line 10"/>
          <p:cNvSpPr>
            <a:spLocks noChangeShapeType="1"/>
          </p:cNvSpPr>
          <p:nvPr/>
        </p:nvSpPr>
        <p:spPr bwMode="auto">
          <a:xfrm>
            <a:off x="1053365" y="1481093"/>
            <a:ext cx="6949440" cy="312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72" name="Line 11"/>
          <p:cNvSpPr>
            <a:spLocks noChangeShapeType="1"/>
          </p:cNvSpPr>
          <p:nvPr/>
        </p:nvSpPr>
        <p:spPr bwMode="auto">
          <a:xfrm flipH="1">
            <a:off x="2886928" y="1490923"/>
            <a:ext cx="0" cy="1748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73" name="Line 13"/>
          <p:cNvSpPr>
            <a:spLocks noChangeShapeType="1"/>
          </p:cNvSpPr>
          <p:nvPr/>
        </p:nvSpPr>
        <p:spPr bwMode="auto">
          <a:xfrm flipH="1">
            <a:off x="1049205" y="1481195"/>
            <a:ext cx="0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74" name="Oval 12"/>
          <p:cNvSpPr>
            <a:spLocks noChangeArrowheads="1"/>
          </p:cNvSpPr>
          <p:nvPr/>
        </p:nvSpPr>
        <p:spPr bwMode="auto">
          <a:xfrm>
            <a:off x="1016981" y="1637520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1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5" name="Oval 7"/>
          <p:cNvSpPr>
            <a:spLocks noChangeArrowheads="1"/>
          </p:cNvSpPr>
          <p:nvPr/>
        </p:nvSpPr>
        <p:spPr bwMode="auto">
          <a:xfrm>
            <a:off x="2849942" y="1635831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1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6" name="TextBox 9"/>
          <p:cNvSpPr txBox="1">
            <a:spLocks noChangeArrowheads="1"/>
          </p:cNvSpPr>
          <p:nvPr/>
        </p:nvSpPr>
        <p:spPr bwMode="auto">
          <a:xfrm>
            <a:off x="3566727" y="1029590"/>
            <a:ext cx="16786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>
                <a:solidFill>
                  <a:srgbClr val="000000"/>
                </a:solidFill>
                <a:latin typeface="Verdana" pitchFamily="34" charset="0"/>
              </a:rPr>
              <a:t>The </a:t>
            </a:r>
            <a:r>
              <a:rPr lang="en-US" altLang="en-US" sz="1100" b="1" dirty="0" err="1" smtClean="0">
                <a:solidFill>
                  <a:srgbClr val="000000"/>
                </a:solidFill>
                <a:latin typeface="Verdana" pitchFamily="34" charset="0"/>
              </a:rPr>
              <a:t>Skylake</a:t>
            </a:r>
            <a:r>
              <a:rPr lang="en-US" altLang="en-US" sz="1100" b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100" b="1" dirty="0">
                <a:solidFill>
                  <a:srgbClr val="000000"/>
                </a:solidFill>
                <a:latin typeface="Verdana" pitchFamily="34" charset="0"/>
              </a:rPr>
              <a:t>family</a:t>
            </a:r>
          </a:p>
        </p:txBody>
      </p:sp>
      <p:sp>
        <p:nvSpPr>
          <p:cNvPr id="77" name="Text Box 4"/>
          <p:cNvSpPr txBox="1">
            <a:spLocks noChangeArrowheads="1"/>
          </p:cNvSpPr>
          <p:nvPr/>
        </p:nvSpPr>
        <p:spPr bwMode="auto">
          <a:xfrm>
            <a:off x="5038689" y="1762446"/>
            <a:ext cx="2108725" cy="117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b="1" dirty="0" err="1" smtClean="0">
                <a:solidFill>
                  <a:srgbClr val="000000"/>
                </a:solidFill>
                <a:latin typeface="Verdana" pitchFamily="34" charset="0"/>
              </a:rPr>
              <a:t>Skylake</a:t>
            </a:r>
            <a:r>
              <a:rPr lang="en-US" altLang="en-US" sz="1100" b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100" b="1" dirty="0" err="1" smtClean="0">
                <a:solidFill>
                  <a:srgbClr val="000000"/>
                </a:solidFill>
                <a:latin typeface="Verdana" pitchFamily="34" charset="0"/>
              </a:rPr>
              <a:t>Microservers</a:t>
            </a:r>
            <a:endParaRPr lang="en-US" altLang="en-US" sz="1100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11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</a:rPr>
              <a:t>SOCs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/2-chip designs)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</a:rPr>
              <a:t>BGA1440</a:t>
            </a:r>
            <a:endParaRPr lang="en-US" altLang="en-US" sz="11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</a:rPr>
              <a:t>LGA1151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</a:rPr>
              <a:t>C230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</a:rPr>
              <a:t>PCH</a:t>
            </a:r>
            <a:endParaRPr lang="en-US" altLang="en-US" sz="11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8" name="Line 11"/>
          <p:cNvSpPr>
            <a:spLocks noChangeShapeType="1"/>
          </p:cNvSpPr>
          <p:nvPr/>
        </p:nvSpPr>
        <p:spPr bwMode="auto">
          <a:xfrm>
            <a:off x="6074755" y="1500651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79" name="Oval 7"/>
          <p:cNvSpPr>
            <a:spLocks noChangeArrowheads="1"/>
          </p:cNvSpPr>
          <p:nvPr/>
        </p:nvSpPr>
        <p:spPr bwMode="auto">
          <a:xfrm>
            <a:off x="6036655" y="1637176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1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0" name="Text Box 4"/>
          <p:cNvSpPr txBox="1">
            <a:spLocks noChangeArrowheads="1"/>
          </p:cNvSpPr>
          <p:nvPr/>
        </p:nvSpPr>
        <p:spPr bwMode="auto">
          <a:xfrm>
            <a:off x="7127477" y="1760038"/>
            <a:ext cx="1759804" cy="117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b="1" dirty="0" err="1" smtClean="0">
                <a:solidFill>
                  <a:srgbClr val="000000"/>
                </a:solidFill>
                <a:latin typeface="Verdana" pitchFamily="34" charset="0"/>
              </a:rPr>
              <a:t>Skylake</a:t>
            </a:r>
            <a:r>
              <a:rPr lang="en-US" altLang="en-US" sz="1100" b="1" dirty="0" smtClean="0">
                <a:solidFill>
                  <a:srgbClr val="000000"/>
                </a:solidFill>
                <a:latin typeface="Verdana" pitchFamily="34" charset="0"/>
              </a:rPr>
              <a:t>-SP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b="1" dirty="0" smtClean="0">
                <a:solidFill>
                  <a:srgbClr val="000000"/>
                </a:solidFill>
                <a:latin typeface="Verdana" pitchFamily="34" charset="0"/>
              </a:rPr>
              <a:t>(2S servers)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(2-chip designs)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</a:rPr>
              <a:t>LGA3647</a:t>
            </a:r>
            <a:endParaRPr lang="en-US" altLang="en-US" sz="11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</a:rPr>
              <a:t>C620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 series </a:t>
            </a: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</a:rPr>
              <a:t>PCH</a:t>
            </a:r>
            <a:endParaRPr lang="en-US" altLang="en-US" sz="11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1" name="Line 11"/>
          <p:cNvSpPr>
            <a:spLocks noChangeShapeType="1"/>
          </p:cNvSpPr>
          <p:nvPr/>
        </p:nvSpPr>
        <p:spPr bwMode="auto">
          <a:xfrm>
            <a:off x="7992822" y="1512313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82" name="Oval 7"/>
          <p:cNvSpPr>
            <a:spLocks noChangeArrowheads="1"/>
          </p:cNvSpPr>
          <p:nvPr/>
        </p:nvSpPr>
        <p:spPr bwMode="auto">
          <a:xfrm>
            <a:off x="7954722" y="1635053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1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3" name="TextBox 2"/>
          <p:cNvSpPr txBox="1">
            <a:spLocks noChangeArrowheads="1"/>
          </p:cNvSpPr>
          <p:nvPr/>
        </p:nvSpPr>
        <p:spPr bwMode="auto">
          <a:xfrm>
            <a:off x="3732543" y="1750689"/>
            <a:ext cx="134203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b="1" dirty="0" err="1" smtClean="0">
                <a:solidFill>
                  <a:srgbClr val="000000"/>
                </a:solidFill>
                <a:latin typeface="Verdana" pitchFamily="34" charset="0"/>
              </a:rPr>
              <a:t>Skylake</a:t>
            </a:r>
            <a:r>
              <a:rPr lang="en-US" altLang="en-US" sz="1100" b="1" dirty="0" smtClean="0">
                <a:solidFill>
                  <a:srgbClr val="000000"/>
                </a:solidFill>
                <a:latin typeface="Verdana" pitchFamily="34" charset="0"/>
              </a:rPr>
              <a:t>-E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11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(2-chip designs)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</a:rPr>
              <a:t>LGA2066</a:t>
            </a:r>
            <a:endParaRPr lang="en-US" altLang="en-US" sz="11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</a:rPr>
              <a:t>X299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</a:rPr>
              <a:t>PCH</a:t>
            </a:r>
            <a:endParaRPr lang="en-US" altLang="en-US" sz="11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" name="Line 11"/>
          <p:cNvSpPr>
            <a:spLocks noChangeShapeType="1"/>
          </p:cNvSpPr>
          <p:nvPr/>
        </p:nvSpPr>
        <p:spPr bwMode="auto">
          <a:xfrm flipH="1">
            <a:off x="4424429" y="1502204"/>
            <a:ext cx="0" cy="1748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85" name="Oval 7"/>
          <p:cNvSpPr>
            <a:spLocks noChangeArrowheads="1"/>
          </p:cNvSpPr>
          <p:nvPr/>
        </p:nvSpPr>
        <p:spPr bwMode="auto">
          <a:xfrm>
            <a:off x="4383711" y="1637922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1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895666" y="2944039"/>
            <a:ext cx="2207656" cy="62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300"/>
              </a:spcAft>
            </a:pPr>
            <a:r>
              <a:rPr lang="en-US" altLang="en-US" sz="1100" dirty="0" smtClean="0">
                <a:solidFill>
                  <a:srgbClr val="000000"/>
                </a:solidFill>
              </a:rPr>
              <a:t>Up </a:t>
            </a:r>
            <a:r>
              <a:rPr lang="en-US" altLang="en-US" sz="1100" dirty="0">
                <a:solidFill>
                  <a:srgbClr val="000000"/>
                </a:solidFill>
              </a:rPr>
              <a:t>to </a:t>
            </a:r>
            <a:r>
              <a:rPr lang="en-US" altLang="en-US" sz="1100" dirty="0" smtClean="0">
                <a:solidFill>
                  <a:srgbClr val="000000"/>
                </a:solidFill>
              </a:rPr>
              <a:t>28 </a:t>
            </a:r>
            <a:r>
              <a:rPr lang="en-US" altLang="en-US" sz="1100" dirty="0">
                <a:solidFill>
                  <a:srgbClr val="000000"/>
                </a:solidFill>
              </a:rPr>
              <a:t>cores</a:t>
            </a:r>
          </a:p>
          <a:p>
            <a:pPr algn="ctr">
              <a:lnSpc>
                <a:spcPct val="90000"/>
              </a:lnSpc>
              <a:spcAft>
                <a:spcPts val="300"/>
              </a:spcAft>
            </a:pPr>
            <a:r>
              <a:rPr lang="en-US" altLang="en-US" sz="1100" dirty="0" smtClean="0">
                <a:solidFill>
                  <a:srgbClr val="000000"/>
                </a:solidFill>
              </a:rPr>
              <a:t>Platinum/Gold/Silver/Bronze</a:t>
            </a:r>
          </a:p>
          <a:p>
            <a:pPr algn="ctr">
              <a:lnSpc>
                <a:spcPct val="90000"/>
              </a:lnSpc>
              <a:spcAft>
                <a:spcPts val="300"/>
              </a:spcAft>
            </a:pPr>
            <a:r>
              <a:rPr lang="en-US" altLang="en-US" sz="1100" dirty="0" smtClean="0">
                <a:solidFill>
                  <a:srgbClr val="000000"/>
                </a:solidFill>
              </a:rPr>
              <a:t>designations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250565" y="3030347"/>
            <a:ext cx="1619354" cy="435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300"/>
              </a:spcAft>
            </a:pPr>
            <a:r>
              <a:rPr lang="en-US" altLang="en-US" sz="1100" dirty="0" smtClean="0">
                <a:solidFill>
                  <a:srgbClr val="000000"/>
                </a:solidFill>
              </a:rPr>
              <a:t>4 cores w/without G</a:t>
            </a:r>
            <a:endParaRPr lang="en-US" altLang="en-US" sz="1100" dirty="0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Aft>
                <a:spcPts val="300"/>
              </a:spcAft>
            </a:pPr>
            <a:r>
              <a:rPr lang="en-US" altLang="en-US" sz="1100" dirty="0" err="1" smtClean="0">
                <a:solidFill>
                  <a:srgbClr val="000000"/>
                </a:solidFill>
              </a:rPr>
              <a:t>E3</a:t>
            </a:r>
            <a:r>
              <a:rPr lang="en-US" altLang="en-US" sz="1100" dirty="0" smtClean="0">
                <a:solidFill>
                  <a:srgbClr val="000000"/>
                </a:solidFill>
              </a:rPr>
              <a:t> designation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065269" y="3008856"/>
            <a:ext cx="16369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1100" dirty="0">
                <a:solidFill>
                  <a:srgbClr val="000000"/>
                </a:solidFill>
              </a:rPr>
              <a:t>Up to </a:t>
            </a:r>
            <a:r>
              <a:rPr lang="en-US" altLang="en-US" sz="1100" dirty="0" smtClean="0">
                <a:solidFill>
                  <a:srgbClr val="000000"/>
                </a:solidFill>
              </a:rPr>
              <a:t>4 cores + G</a:t>
            </a:r>
            <a:endParaRPr lang="en-US" altLang="en-US" sz="1100" dirty="0">
              <a:solidFill>
                <a:srgbClr val="000000"/>
              </a:solidFill>
            </a:endParaRPr>
          </a:p>
          <a:p>
            <a:pPr algn="ctr"/>
            <a:r>
              <a:rPr lang="en-US" altLang="en-US" sz="1100" dirty="0" err="1" smtClean="0">
                <a:solidFill>
                  <a:srgbClr val="000000"/>
                </a:solidFill>
              </a:rPr>
              <a:t>i3</a:t>
            </a:r>
            <a:r>
              <a:rPr lang="en-US" altLang="en-US" sz="1100" dirty="0" smtClean="0">
                <a:solidFill>
                  <a:srgbClr val="000000"/>
                </a:solidFill>
              </a:rPr>
              <a:t>/</a:t>
            </a:r>
            <a:r>
              <a:rPr lang="en-US" altLang="en-US" sz="1100" dirty="0" err="1" smtClean="0">
                <a:solidFill>
                  <a:srgbClr val="000000"/>
                </a:solidFill>
              </a:rPr>
              <a:t>i5</a:t>
            </a:r>
            <a:r>
              <a:rPr lang="en-US" altLang="en-US" sz="1100" dirty="0" smtClean="0">
                <a:solidFill>
                  <a:srgbClr val="000000"/>
                </a:solidFill>
              </a:rPr>
              <a:t>/</a:t>
            </a:r>
            <a:r>
              <a:rPr lang="en-US" altLang="en-US" sz="1100" dirty="0" err="1" smtClean="0">
                <a:solidFill>
                  <a:srgbClr val="000000"/>
                </a:solidFill>
              </a:rPr>
              <a:t>i7</a:t>
            </a:r>
            <a:r>
              <a:rPr lang="en-US" altLang="en-US" sz="1100" dirty="0" smtClean="0">
                <a:solidFill>
                  <a:srgbClr val="000000"/>
                </a:solidFill>
              </a:rPr>
              <a:t> designations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6031" y="3008856"/>
            <a:ext cx="199606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1100" dirty="0">
                <a:solidFill>
                  <a:srgbClr val="000000"/>
                </a:solidFill>
              </a:rPr>
              <a:t>Up to 4 </a:t>
            </a:r>
            <a:r>
              <a:rPr lang="en-US" altLang="en-US" sz="1100" dirty="0" smtClean="0">
                <a:solidFill>
                  <a:srgbClr val="000000"/>
                </a:solidFill>
              </a:rPr>
              <a:t>cores + G</a:t>
            </a:r>
            <a:endParaRPr lang="en-US" altLang="en-US" sz="1100" dirty="0">
              <a:solidFill>
                <a:srgbClr val="000000"/>
              </a:solidFill>
            </a:endParaRPr>
          </a:p>
          <a:p>
            <a:pPr algn="ctr"/>
            <a:r>
              <a:rPr lang="en-US" altLang="en-US" sz="1100" dirty="0" err="1" smtClean="0">
                <a:solidFill>
                  <a:srgbClr val="000000"/>
                </a:solidFill>
              </a:rPr>
              <a:t>m3</a:t>
            </a:r>
            <a:r>
              <a:rPr lang="en-US" altLang="en-US" sz="1100" dirty="0" smtClean="0">
                <a:solidFill>
                  <a:srgbClr val="000000"/>
                </a:solidFill>
              </a:rPr>
              <a:t>/</a:t>
            </a:r>
            <a:r>
              <a:rPr lang="en-US" altLang="en-US" sz="1100" dirty="0" err="1" smtClean="0">
                <a:solidFill>
                  <a:srgbClr val="000000"/>
                </a:solidFill>
              </a:rPr>
              <a:t>m5</a:t>
            </a:r>
            <a:r>
              <a:rPr lang="en-US" altLang="en-US" sz="1100" dirty="0" smtClean="0">
                <a:solidFill>
                  <a:srgbClr val="000000"/>
                </a:solidFill>
              </a:rPr>
              <a:t>/</a:t>
            </a:r>
            <a:r>
              <a:rPr lang="en-US" altLang="en-US" sz="1100" dirty="0" err="1" smtClean="0">
                <a:solidFill>
                  <a:srgbClr val="000000"/>
                </a:solidFill>
              </a:rPr>
              <a:t>m7</a:t>
            </a:r>
            <a:r>
              <a:rPr lang="en-US" altLang="en-US" sz="1100" dirty="0" smtClean="0">
                <a:solidFill>
                  <a:srgbClr val="000000"/>
                </a:solidFill>
              </a:rPr>
              <a:t> </a:t>
            </a:r>
            <a:r>
              <a:rPr lang="en-US" altLang="en-US" sz="1100" dirty="0" err="1" smtClean="0">
                <a:solidFill>
                  <a:srgbClr val="000000"/>
                </a:solidFill>
              </a:rPr>
              <a:t>designartions</a:t>
            </a:r>
            <a:endParaRPr lang="en-US" altLang="en-US" sz="1100" dirty="0" smtClean="0">
              <a:solidFill>
                <a:srgbClr val="000000"/>
              </a:solidFill>
            </a:endParaRPr>
          </a:p>
          <a:p>
            <a:pPr algn="ctr"/>
            <a:r>
              <a:rPr lang="en-US" altLang="en-US" sz="1100" dirty="0" err="1" smtClean="0">
                <a:solidFill>
                  <a:srgbClr val="000000"/>
                </a:solidFill>
              </a:rPr>
              <a:t>i3</a:t>
            </a:r>
            <a:r>
              <a:rPr lang="en-US" altLang="en-US" sz="1100" dirty="0" smtClean="0">
                <a:solidFill>
                  <a:srgbClr val="000000"/>
                </a:solidFill>
              </a:rPr>
              <a:t>/</a:t>
            </a:r>
            <a:r>
              <a:rPr lang="en-US" altLang="en-US" sz="1100" dirty="0" err="1" smtClean="0">
                <a:solidFill>
                  <a:srgbClr val="000000"/>
                </a:solidFill>
              </a:rPr>
              <a:t>i5</a:t>
            </a:r>
            <a:r>
              <a:rPr lang="en-US" altLang="en-US" sz="1100" dirty="0" smtClean="0">
                <a:solidFill>
                  <a:srgbClr val="000000"/>
                </a:solidFill>
              </a:rPr>
              <a:t>/</a:t>
            </a:r>
            <a:r>
              <a:rPr lang="en-US" altLang="en-US" sz="1100" dirty="0" err="1" smtClean="0">
                <a:solidFill>
                  <a:srgbClr val="000000"/>
                </a:solidFill>
              </a:rPr>
              <a:t>i7</a:t>
            </a:r>
            <a:r>
              <a:rPr lang="en-US" altLang="en-US" sz="1100" dirty="0" smtClean="0">
                <a:solidFill>
                  <a:srgbClr val="000000"/>
                </a:solidFill>
              </a:rPr>
              <a:t> designations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782564" y="3004588"/>
            <a:ext cx="12282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1100" dirty="0">
                <a:solidFill>
                  <a:srgbClr val="000000"/>
                </a:solidFill>
              </a:rPr>
              <a:t>Up to </a:t>
            </a:r>
            <a:r>
              <a:rPr lang="en-US" altLang="en-US" sz="1100" dirty="0" smtClean="0">
                <a:solidFill>
                  <a:srgbClr val="000000"/>
                </a:solidFill>
              </a:rPr>
              <a:t>10 </a:t>
            </a:r>
            <a:r>
              <a:rPr lang="en-US" altLang="en-US" sz="1100" dirty="0">
                <a:solidFill>
                  <a:srgbClr val="000000"/>
                </a:solidFill>
              </a:rPr>
              <a:t>cores</a:t>
            </a:r>
          </a:p>
          <a:p>
            <a:pPr algn="ctr"/>
            <a:r>
              <a:rPr lang="en-US" altLang="en-US" sz="1100" dirty="0" err="1" smtClean="0">
                <a:solidFill>
                  <a:srgbClr val="000000"/>
                </a:solidFill>
              </a:rPr>
              <a:t>i7</a:t>
            </a:r>
            <a:r>
              <a:rPr lang="en-US" altLang="en-US" sz="1100" dirty="0" smtClean="0">
                <a:solidFill>
                  <a:srgbClr val="000000"/>
                </a:solidFill>
              </a:rPr>
              <a:t> designation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447" y="3888989"/>
            <a:ext cx="14863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(See on a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 subsequent slide)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35952" y="3888989"/>
            <a:ext cx="14863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(See on a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 subsequent slide)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37411" y="3888989"/>
            <a:ext cx="14863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(See on a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 subsequent slide)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00778" y="3888989"/>
            <a:ext cx="14863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(See on a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 subsequent slide)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02789" y="3888989"/>
            <a:ext cx="11769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(Won't be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detailed </a:t>
            </a:r>
            <a:r>
              <a:rPr lang="en-US" sz="1100" dirty="0" smtClean="0">
                <a:solidFill>
                  <a:srgbClr val="000000"/>
                </a:solidFill>
              </a:rPr>
              <a:t>here)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05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154608" y="908720"/>
            <a:ext cx="22749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 smtClean="0">
                <a:solidFill>
                  <a:srgbClr val="FF0000"/>
                </a:solidFill>
                <a:cs typeface="Arial" charset="0"/>
              </a:rPr>
              <a:t>Mobiles </a:t>
            </a:r>
            <a:r>
              <a:rPr lang="en-US" altLang="en-US" sz="1400" dirty="0" smtClean="0">
                <a:solidFill>
                  <a:srgbClr val="0070C0"/>
                </a:solidFill>
                <a:cs typeface="Arial" charset="0"/>
              </a:rPr>
              <a:t>(</a:t>
            </a:r>
            <a:r>
              <a:rPr lang="en-US" altLang="en-US" sz="1400" dirty="0" err="1" smtClean="0">
                <a:solidFill>
                  <a:srgbClr val="0070C0"/>
                </a:solidFill>
                <a:cs typeface="Arial" charset="0"/>
              </a:rPr>
              <a:t>SoC</a:t>
            </a:r>
            <a:r>
              <a:rPr lang="en-US" altLang="en-US" sz="1400" dirty="0" smtClean="0">
                <a:solidFill>
                  <a:srgbClr val="0070C0"/>
                </a:solidFill>
                <a:cs typeface="Arial" charset="0"/>
              </a:rPr>
              <a:t> designs)</a:t>
            </a:r>
            <a:endParaRPr lang="en-US" altLang="en-US" sz="1400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635" y="1205260"/>
            <a:ext cx="37230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4.5 W Core M-line (Y-line) (BGA1515)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301" y="1546048"/>
            <a:ext cx="3911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Core m7-6Y7x, 2C+HD 515, HT, 10/2015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0" y="0"/>
            <a:ext cx="9144000" cy="393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hu-HU" altLang="en-US" kern="0" smtClean="0">
                <a:solidFill>
                  <a:srgbClr val="FFFFFF"/>
                </a:solidFill>
              </a:rPr>
              <a:t>1. </a:t>
            </a:r>
            <a:r>
              <a:rPr lang="en-US" altLang="en-US" kern="0" smtClean="0">
                <a:solidFill>
                  <a:srgbClr val="FFFFFF"/>
                </a:solidFill>
              </a:rPr>
              <a:t>Introduction</a:t>
            </a:r>
            <a:r>
              <a:rPr lang="hu-HU" altLang="en-US" kern="0" smtClean="0">
                <a:solidFill>
                  <a:srgbClr val="FFFFFF"/>
                </a:solidFill>
              </a:rPr>
              <a:t> (2)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/>
              <a:t>.1 Introduction </a:t>
            </a:r>
            <a:r>
              <a:rPr lang="en-US" sz="1600" dirty="0" smtClean="0"/>
              <a:t>(6)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71500" y="494150"/>
            <a:ext cx="6296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srgbClr val="2D2D8A"/>
                </a:solidFill>
              </a:rPr>
              <a:t>The </a:t>
            </a:r>
            <a:r>
              <a:rPr lang="en-US" altLang="en-US" sz="1400" b="1" dirty="0" err="1" smtClean="0">
                <a:solidFill>
                  <a:srgbClr val="2D2D8A"/>
                </a:solidFill>
              </a:rPr>
              <a:t>Skylake</a:t>
            </a:r>
            <a:r>
              <a:rPr lang="en-US" altLang="en-US" sz="1400" b="1" dirty="0" smtClean="0">
                <a:solidFill>
                  <a:srgbClr val="2D2D8A"/>
                </a:solidFill>
              </a:rPr>
              <a:t> (6</a:t>
            </a:r>
            <a:r>
              <a:rPr lang="en-US" altLang="en-US" sz="1400" b="1" baseline="30000" dirty="0" smtClean="0">
                <a:solidFill>
                  <a:srgbClr val="2D2D8A"/>
                </a:solidFill>
              </a:rPr>
              <a:t>th</a:t>
            </a:r>
            <a:r>
              <a:rPr lang="en-US" altLang="en-US" sz="1400" b="1" dirty="0" smtClean="0">
                <a:solidFill>
                  <a:srgbClr val="2D2D8A"/>
                </a:solidFill>
              </a:rPr>
              <a:t> Gen) mobile and desktop lines - Overview</a:t>
            </a:r>
            <a:endParaRPr lang="en-US" sz="1400" b="1" dirty="0">
              <a:solidFill>
                <a:srgbClr val="2D2D8A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1560" y="1796125"/>
            <a:ext cx="3892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Core m5-6Y5x, 2C+HD 515, HT, 10/2015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1560" y="2041103"/>
            <a:ext cx="3892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Core m3-6Y3x, 2C+HD 515, HT, 10/2015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499095" y="2753925"/>
            <a:ext cx="473078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Core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i7-66x0U/65x0U, 2C+HD 515, 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10/2015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Core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i5-63x0U/62x0U, 2C+HD 515, 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10/2015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Core i3-6100U,            2C+HD 515, 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10/2015 </a:t>
            </a:r>
            <a:endParaRPr lang="en-US" altLang="en-US" sz="1400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6525" y="2438890"/>
            <a:ext cx="2802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15 W U-line (</a:t>
            </a:r>
            <a:r>
              <a:rPr lang="en-US" sz="1400" dirty="0" err="1" smtClean="0">
                <a:solidFill>
                  <a:srgbClr val="0070C0"/>
                </a:solidFill>
              </a:rPr>
              <a:t>SoC</a:t>
            </a:r>
            <a:r>
              <a:rPr lang="en-US" sz="1400" smtClean="0">
                <a:solidFill>
                  <a:srgbClr val="0070C0"/>
                </a:solidFill>
              </a:rPr>
              <a:t>, BGA1356</a:t>
            </a:r>
            <a:r>
              <a:rPr lang="en-US" sz="1400" dirty="0" smtClean="0">
                <a:solidFill>
                  <a:srgbClr val="0070C0"/>
                </a:solidFill>
              </a:rPr>
              <a:t>)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544100" y="3815461"/>
            <a:ext cx="403507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Core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i7-65x7U, 2C+HD 550, 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10/2015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Core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i5-62x7U, 2C+HD 550, 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10/2015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Core i3-61x7U, 2C+HD 550, 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10/2015 </a:t>
            </a:r>
            <a:endParaRPr lang="en-US" altLang="en-US" sz="1400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1530" y="3500426"/>
            <a:ext cx="2802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28 W U-line (</a:t>
            </a:r>
            <a:r>
              <a:rPr lang="en-US" sz="1400" dirty="0" err="1" smtClean="0">
                <a:solidFill>
                  <a:srgbClr val="0070C0"/>
                </a:solidFill>
              </a:rPr>
              <a:t>SoC</a:t>
            </a:r>
            <a:r>
              <a:rPr lang="en-US" sz="1400" dirty="0" smtClean="0">
                <a:solidFill>
                  <a:srgbClr val="0070C0"/>
                </a:solidFill>
              </a:rPr>
              <a:t>, BGA1356)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63837" y="4940586"/>
            <a:ext cx="57871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Core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i7-6920HQ/6820HQ/6700HQ, 4C+HD 530, 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10/2015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Core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i5-6440HQ/6300HQ,              4C+HD 530, 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10/2015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Core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i3-6100H,                             2C+HD 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530, 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10/2015</a:t>
            </a:r>
            <a:endParaRPr lang="en-US" altLang="en-US" sz="1400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1304" y="4677946"/>
            <a:ext cx="27703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45 </a:t>
            </a:r>
            <a:r>
              <a:rPr lang="en-US" sz="1400" dirty="0">
                <a:solidFill>
                  <a:srgbClr val="0070C0"/>
                </a:solidFill>
              </a:rPr>
              <a:t>W </a:t>
            </a:r>
            <a:r>
              <a:rPr lang="en-US" sz="1400" dirty="0" smtClean="0">
                <a:solidFill>
                  <a:srgbClr val="0070C0"/>
                </a:solidFill>
              </a:rPr>
              <a:t>HQ/H-lines </a:t>
            </a:r>
            <a:r>
              <a:rPr lang="en-US" sz="1400" dirty="0">
                <a:solidFill>
                  <a:srgbClr val="0070C0"/>
                </a:solidFill>
              </a:rPr>
              <a:t>(</a:t>
            </a:r>
            <a:r>
              <a:rPr lang="en-US" sz="1400" dirty="0" smtClean="0">
                <a:solidFill>
                  <a:srgbClr val="0070C0"/>
                </a:solidFill>
              </a:rPr>
              <a:t>BGA1440)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500" y="6444335"/>
            <a:ext cx="2107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SoC</a:t>
            </a:r>
            <a:r>
              <a:rPr lang="en-US" sz="1400" dirty="0" smtClean="0"/>
              <a:t>: System on Chip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55170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/>
              <a:t>.1 Introduction </a:t>
            </a:r>
            <a:r>
              <a:rPr lang="en-US" sz="1600" dirty="0" smtClean="0"/>
              <a:t>(7)</a:t>
            </a:r>
            <a:endParaRPr lang="en-US" sz="1600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48984" y="638690"/>
            <a:ext cx="44390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 smtClean="0">
                <a:solidFill>
                  <a:srgbClr val="FF0000"/>
                </a:solidFill>
                <a:cs typeface="Arial" charset="0"/>
              </a:rPr>
              <a:t>Desktops </a:t>
            </a:r>
            <a:r>
              <a:rPr lang="en-US" altLang="en-US" sz="1400" dirty="0" smtClean="0">
                <a:solidFill>
                  <a:srgbClr val="0070C0"/>
                </a:solidFill>
                <a:cs typeface="Arial" charset="0"/>
              </a:rPr>
              <a:t>(2-chip designs, 100 Series chipset)</a:t>
            </a:r>
            <a:endParaRPr lang="en-US" altLang="en-US" sz="1400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574063" y="1203839"/>
            <a:ext cx="534312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Core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i7-6700T                       4C+HD 530, HT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10/2015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Core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i5-6600T/6500T/6400T, 4C+HD 530, 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10/2015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Core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i3-6300T/6100T,           2C+HD 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530, 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10/2015</a:t>
            </a:r>
            <a:endParaRPr lang="en-US" altLang="en-US" sz="1400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1530" y="960983"/>
            <a:ext cx="2438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35 </a:t>
            </a:r>
            <a:r>
              <a:rPr lang="en-US" sz="1400" dirty="0">
                <a:solidFill>
                  <a:srgbClr val="0070C0"/>
                </a:solidFill>
              </a:rPr>
              <a:t>W </a:t>
            </a:r>
            <a:r>
              <a:rPr lang="en-US" sz="1400" dirty="0" smtClean="0">
                <a:solidFill>
                  <a:srgbClr val="0070C0"/>
                </a:solidFill>
              </a:rPr>
              <a:t>S-lines (LGA 1151)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74063" y="3151712"/>
            <a:ext cx="38491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Core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i7-6700K/6600K, 4C, 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8/2015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1530" y="2888940"/>
            <a:ext cx="33070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91 </a:t>
            </a:r>
            <a:r>
              <a:rPr lang="en-US" sz="1400" dirty="0">
                <a:solidFill>
                  <a:srgbClr val="0070C0"/>
                </a:solidFill>
              </a:rPr>
              <a:t>W </a:t>
            </a:r>
            <a:r>
              <a:rPr lang="en-US" sz="1400" dirty="0" smtClean="0">
                <a:solidFill>
                  <a:srgbClr val="0070C0"/>
                </a:solidFill>
              </a:rPr>
              <a:t>S-lines, unlocked (LGA1151)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574063" y="2143018"/>
            <a:ext cx="490871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Core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i7-6700,                  4C+HD 530, 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10/2015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Core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i5-6600/6500/6400  4C+HD 530, 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10/2015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Core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i3-6320/6300/6100, 2C+HD 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530, 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10/2015</a:t>
            </a:r>
            <a:endParaRPr lang="en-US" altLang="en-US" sz="1400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1530" y="1898830"/>
            <a:ext cx="2438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65 </a:t>
            </a:r>
            <a:r>
              <a:rPr lang="en-US" sz="1400" dirty="0">
                <a:solidFill>
                  <a:srgbClr val="0070C0"/>
                </a:solidFill>
              </a:rPr>
              <a:t>W </a:t>
            </a:r>
            <a:r>
              <a:rPr lang="en-US" sz="1400" dirty="0" smtClean="0">
                <a:solidFill>
                  <a:srgbClr val="0070C0"/>
                </a:solidFill>
              </a:rPr>
              <a:t>S-lines (LGA 1151)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61510" y="3616278"/>
            <a:ext cx="32704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 err="1" smtClean="0">
                <a:solidFill>
                  <a:srgbClr val="FF0000"/>
                </a:solidFill>
                <a:cs typeface="Arial" charset="0"/>
              </a:rPr>
              <a:t>HEDs</a:t>
            </a:r>
            <a:r>
              <a:rPr lang="en-US" altLang="en-US" sz="1400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en-US" sz="1400" dirty="0">
                <a:solidFill>
                  <a:srgbClr val="0070C0"/>
                </a:solidFill>
                <a:cs typeface="Arial" charset="0"/>
              </a:rPr>
              <a:t>(2-chip designs, </a:t>
            </a:r>
            <a:r>
              <a:rPr lang="en-US" altLang="en-US" sz="1400" dirty="0" err="1" smtClean="0">
                <a:solidFill>
                  <a:srgbClr val="0070C0"/>
                </a:solidFill>
                <a:cs typeface="Arial" charset="0"/>
              </a:rPr>
              <a:t>X299</a:t>
            </a:r>
            <a:r>
              <a:rPr lang="en-US" altLang="en-US" sz="1400" dirty="0" smtClean="0">
                <a:solidFill>
                  <a:srgbClr val="0070C0"/>
                </a:solidFill>
                <a:cs typeface="Arial" charset="0"/>
              </a:rPr>
              <a:t> </a:t>
            </a:r>
            <a:r>
              <a:rPr lang="en-US" altLang="en-US" sz="1400" dirty="0" err="1" smtClean="0">
                <a:solidFill>
                  <a:srgbClr val="0070C0"/>
                </a:solidFill>
                <a:cs typeface="Arial" charset="0"/>
              </a:rPr>
              <a:t>PCH</a:t>
            </a:r>
            <a:r>
              <a:rPr lang="en-US" altLang="en-US" sz="1400" dirty="0" smtClean="0">
                <a:solidFill>
                  <a:srgbClr val="0070C0"/>
                </a:solidFill>
                <a:cs typeface="Arial" charset="0"/>
              </a:rPr>
              <a:t>)</a:t>
            </a:r>
            <a:endParaRPr lang="en-US" altLang="en-US" sz="1400" dirty="0">
              <a:solidFill>
                <a:srgbClr val="0070C0"/>
              </a:solidFill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 smtClean="0">
                <a:solidFill>
                  <a:srgbClr val="FF0000"/>
                </a:solidFill>
                <a:cs typeface="Arial" charset="0"/>
              </a:rPr>
              <a:t> </a:t>
            </a:r>
            <a:endParaRPr lang="en-US" altLang="en-US" sz="1400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522" y="3965486"/>
            <a:ext cx="4631396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dirty="0" smtClean="0">
                <a:solidFill>
                  <a:srgbClr val="0070C0"/>
                </a:solidFill>
              </a:rPr>
              <a:t>140 W X-line, unlocked </a:t>
            </a:r>
            <a:r>
              <a:rPr lang="en-US" altLang="en-US" sz="1400" dirty="0" smtClean="0">
                <a:solidFill>
                  <a:srgbClr val="0070C0"/>
                </a:solidFill>
                <a:cs typeface="Arial" charset="0"/>
              </a:rPr>
              <a:t>(</a:t>
            </a:r>
            <a:r>
              <a:rPr lang="en-US" altLang="en-US" sz="1400" dirty="0" err="1" smtClean="0">
                <a:solidFill>
                  <a:srgbClr val="0070C0"/>
                </a:solidFill>
                <a:cs typeface="Arial" charset="0"/>
              </a:rPr>
              <a:t>LGA2066</a:t>
            </a:r>
            <a:r>
              <a:rPr lang="en-US" altLang="en-US" sz="1400" dirty="0" smtClean="0">
                <a:solidFill>
                  <a:srgbClr val="0070C0"/>
                </a:solidFill>
                <a:cs typeface="Arial" charset="0"/>
              </a:rPr>
              <a:t>)</a:t>
            </a:r>
          </a:p>
          <a:p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   Core </a:t>
            </a:r>
            <a:r>
              <a:rPr lang="en-US" altLang="en-US" sz="1400" i="1" dirty="0" err="1" smtClean="0">
                <a:solidFill>
                  <a:srgbClr val="000000"/>
                </a:solidFill>
                <a:cs typeface="Arial" charset="0"/>
              </a:rPr>
              <a:t>i7-7800X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/</a:t>
            </a:r>
            <a:r>
              <a:rPr lang="en-US" altLang="en-US" sz="1400" i="1" dirty="0" err="1" smtClean="0">
                <a:solidFill>
                  <a:srgbClr val="000000"/>
                </a:solidFill>
                <a:cs typeface="Arial" charset="0"/>
              </a:rPr>
              <a:t>7820X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/</a:t>
            </a:r>
            <a:r>
              <a:rPr lang="en-US" altLang="en-US" sz="1400" i="1" dirty="0" err="1" smtClean="0">
                <a:solidFill>
                  <a:srgbClr val="000000"/>
                </a:solidFill>
                <a:cs typeface="Arial" charset="0"/>
              </a:rPr>
              <a:t>7900X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altLang="en-US" sz="1400" i="1" dirty="0" err="1" smtClean="0">
                <a:solidFill>
                  <a:srgbClr val="000000"/>
                </a:solidFill>
                <a:cs typeface="Arial" charset="0"/>
              </a:rPr>
              <a:t>10C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, HT, 6/2017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3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/>
              <a:t>.1 Introduction </a:t>
            </a:r>
            <a:r>
              <a:rPr lang="en-US" sz="1600" dirty="0" smtClean="0"/>
              <a:t>(8)</a:t>
            </a:r>
            <a:endParaRPr lang="en-US" sz="1600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61510" y="635570"/>
            <a:ext cx="15408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 err="1" smtClean="0">
                <a:solidFill>
                  <a:srgbClr val="FF0000"/>
                </a:solidFill>
                <a:cs typeface="Arial" charset="0"/>
              </a:rPr>
              <a:t>Microservers</a:t>
            </a:r>
            <a:r>
              <a:rPr lang="en-US" altLang="en-US" sz="1400" b="1" dirty="0" smtClean="0">
                <a:solidFill>
                  <a:srgbClr val="FF0000"/>
                </a:solidFill>
                <a:cs typeface="Arial" charset="0"/>
              </a:rPr>
              <a:t> </a:t>
            </a:r>
            <a:endParaRPr lang="en-US" altLang="en-US" sz="1400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3820" y="957863"/>
            <a:ext cx="25345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25 </a:t>
            </a:r>
            <a:r>
              <a:rPr lang="en-US" sz="1400" dirty="0">
                <a:solidFill>
                  <a:srgbClr val="0070C0"/>
                </a:solidFill>
              </a:rPr>
              <a:t>W </a:t>
            </a:r>
            <a:r>
              <a:rPr lang="en-US" sz="1400" dirty="0" err="1" smtClean="0">
                <a:solidFill>
                  <a:srgbClr val="0070C0"/>
                </a:solidFill>
              </a:rPr>
              <a:t>v5</a:t>
            </a:r>
            <a:r>
              <a:rPr lang="en-US" sz="1400" dirty="0" smtClean="0">
                <a:solidFill>
                  <a:srgbClr val="0070C0"/>
                </a:solidFill>
              </a:rPr>
              <a:t>-lines (</a:t>
            </a:r>
            <a:r>
              <a:rPr lang="en-US" sz="1400" dirty="0" err="1" smtClean="0">
                <a:solidFill>
                  <a:srgbClr val="0070C0"/>
                </a:solidFill>
              </a:rPr>
              <a:t>LGA</a:t>
            </a:r>
            <a:r>
              <a:rPr lang="en-US" sz="1400" dirty="0" smtClean="0">
                <a:solidFill>
                  <a:srgbClr val="0070C0"/>
                </a:solidFill>
              </a:rPr>
              <a:t> 1151)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5064" y="1227893"/>
            <a:ext cx="5967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Xeon </a:t>
            </a:r>
            <a:r>
              <a:rPr lang="en-US" altLang="en-US" sz="1400" i="1" dirty="0" err="1" smtClean="0">
                <a:solidFill>
                  <a:srgbClr val="000000"/>
                </a:solidFill>
                <a:cs typeface="Arial" charset="0"/>
              </a:rPr>
              <a:t>E3-1240L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 v5, </a:t>
            </a:r>
            <a:r>
              <a:rPr lang="en-US" altLang="en-US" sz="1400" i="1" dirty="0" err="1" smtClean="0">
                <a:solidFill>
                  <a:srgbClr val="000000"/>
                </a:solidFill>
                <a:cs typeface="Arial" charset="0"/>
              </a:rPr>
              <a:t>4C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, HT, 10/2015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Xeon </a:t>
            </a:r>
            <a:r>
              <a:rPr lang="en-US" altLang="en-US" sz="1400" i="1" dirty="0" err="1" smtClean="0">
                <a:solidFill>
                  <a:srgbClr val="000000"/>
                </a:solidFill>
                <a:cs typeface="Arial" charset="0"/>
              </a:rPr>
              <a:t>E3-1235L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1400" i="1" dirty="0" err="1">
                <a:solidFill>
                  <a:srgbClr val="000000"/>
                </a:solidFill>
                <a:cs typeface="Arial" charset="0"/>
              </a:rPr>
              <a:t>v5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altLang="en-US" sz="1400" i="1" dirty="0" err="1" smtClean="0">
                <a:solidFill>
                  <a:srgbClr val="000000"/>
                </a:solidFill>
                <a:cs typeface="Arial" charset="0"/>
              </a:rPr>
              <a:t>4C+HD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1400" i="1" dirty="0" err="1" smtClean="0">
                <a:solidFill>
                  <a:srgbClr val="000000"/>
                </a:solidFill>
                <a:cs typeface="Arial" charset="0"/>
              </a:rPr>
              <a:t>P530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10/2015 </a:t>
            </a:r>
            <a:endParaRPr lang="en-US" altLang="en-US" sz="1400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3820" y="2975830"/>
            <a:ext cx="25603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45 </a:t>
            </a:r>
            <a:r>
              <a:rPr lang="en-US" sz="1400" dirty="0">
                <a:solidFill>
                  <a:srgbClr val="0070C0"/>
                </a:solidFill>
              </a:rPr>
              <a:t>W </a:t>
            </a:r>
            <a:r>
              <a:rPr lang="en-US" sz="1400" dirty="0" smtClean="0">
                <a:solidFill>
                  <a:srgbClr val="0070C0"/>
                </a:solidFill>
              </a:rPr>
              <a:t>v5-lines </a:t>
            </a:r>
            <a:r>
              <a:rPr lang="en-US" sz="1400" dirty="0">
                <a:solidFill>
                  <a:srgbClr val="0070C0"/>
                </a:solidFill>
              </a:rPr>
              <a:t>(</a:t>
            </a:r>
            <a:r>
              <a:rPr lang="en-US" sz="1400" dirty="0" err="1" smtClean="0">
                <a:solidFill>
                  <a:srgbClr val="0070C0"/>
                </a:solidFill>
              </a:rPr>
              <a:t>BGA</a:t>
            </a:r>
            <a:r>
              <a:rPr lang="en-US" sz="1400" dirty="0" smtClean="0">
                <a:solidFill>
                  <a:srgbClr val="0070C0"/>
                </a:solidFill>
              </a:rPr>
              <a:t> 1440)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5065" y="3245860"/>
            <a:ext cx="52020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Xeon </a:t>
            </a:r>
            <a:r>
              <a:rPr lang="en-US" altLang="en-US" sz="1400" i="1" dirty="0" err="1" smtClean="0">
                <a:solidFill>
                  <a:srgbClr val="000000"/>
                </a:solidFill>
                <a:cs typeface="Arial" charset="0"/>
              </a:rPr>
              <a:t>E3-1505M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/</a:t>
            </a:r>
            <a:r>
              <a:rPr lang="en-US" altLang="en-US" sz="1400" i="1" dirty="0" err="1" smtClean="0">
                <a:solidFill>
                  <a:srgbClr val="000000"/>
                </a:solidFill>
                <a:cs typeface="Arial" charset="0"/>
              </a:rPr>
              <a:t>1535M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1400" i="1" dirty="0" err="1">
                <a:solidFill>
                  <a:srgbClr val="000000"/>
                </a:solidFill>
                <a:cs typeface="Arial" charset="0"/>
              </a:rPr>
              <a:t>v5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altLang="en-US" sz="1400" i="1" dirty="0" err="1">
                <a:solidFill>
                  <a:srgbClr val="000000"/>
                </a:solidFill>
                <a:cs typeface="Arial" charset="0"/>
              </a:rPr>
              <a:t>4C+HD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1400" i="1" dirty="0" err="1">
                <a:solidFill>
                  <a:srgbClr val="000000"/>
                </a:solidFill>
                <a:cs typeface="Arial" charset="0"/>
              </a:rPr>
              <a:t>P530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, 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10/2015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Xeon </a:t>
            </a:r>
            <a:r>
              <a:rPr lang="en-US" altLang="en-US" sz="1400" i="1" dirty="0" err="1" smtClean="0">
                <a:solidFill>
                  <a:srgbClr val="000000"/>
                </a:solidFill>
                <a:cs typeface="Arial" charset="0"/>
              </a:rPr>
              <a:t>E3-1545M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/</a:t>
            </a:r>
            <a:r>
              <a:rPr lang="en-US" altLang="en-US" sz="1400" i="1" dirty="0" err="1" smtClean="0">
                <a:solidFill>
                  <a:srgbClr val="000000"/>
                </a:solidFill>
                <a:cs typeface="Arial" charset="0"/>
              </a:rPr>
              <a:t>1575M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1400" i="1" dirty="0" err="1">
                <a:solidFill>
                  <a:srgbClr val="000000"/>
                </a:solidFill>
                <a:cs typeface="Arial" charset="0"/>
              </a:rPr>
              <a:t>v5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altLang="en-US" sz="1400" i="1" dirty="0" err="1">
                <a:solidFill>
                  <a:srgbClr val="000000"/>
                </a:solidFill>
                <a:cs typeface="Arial" charset="0"/>
              </a:rPr>
              <a:t>4C+HD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1400" i="1" dirty="0" err="1" smtClean="0">
                <a:solidFill>
                  <a:srgbClr val="000000"/>
                </a:solidFill>
                <a:cs typeface="Arial" charset="0"/>
              </a:rPr>
              <a:t>P580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, 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1/2016 </a:t>
            </a:r>
            <a:endParaRPr lang="en-US" altLang="en-US" sz="1400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8414" y="3875930"/>
            <a:ext cx="24720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80 </a:t>
            </a:r>
            <a:r>
              <a:rPr lang="en-US" sz="1400" dirty="0">
                <a:solidFill>
                  <a:srgbClr val="0070C0"/>
                </a:solidFill>
              </a:rPr>
              <a:t>W </a:t>
            </a:r>
            <a:r>
              <a:rPr lang="en-US" sz="1400" dirty="0" err="1" smtClean="0">
                <a:solidFill>
                  <a:srgbClr val="0070C0"/>
                </a:solidFill>
              </a:rPr>
              <a:t>v5</a:t>
            </a:r>
            <a:r>
              <a:rPr lang="en-US" sz="1400" dirty="0" smtClean="0">
                <a:solidFill>
                  <a:srgbClr val="0070C0"/>
                </a:solidFill>
              </a:rPr>
              <a:t>-lines (</a:t>
            </a:r>
            <a:r>
              <a:rPr lang="en-US" sz="1400" dirty="0" err="1" smtClean="0">
                <a:solidFill>
                  <a:srgbClr val="0070C0"/>
                </a:solidFill>
              </a:rPr>
              <a:t>LGA1151</a:t>
            </a:r>
            <a:r>
              <a:rPr lang="en-US" sz="1400" dirty="0" smtClean="0">
                <a:solidFill>
                  <a:srgbClr val="0070C0"/>
                </a:solidFill>
              </a:rPr>
              <a:t>)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3821" y="1732530"/>
            <a:ext cx="25603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25 </a:t>
            </a:r>
            <a:r>
              <a:rPr lang="en-US" sz="1400" dirty="0">
                <a:solidFill>
                  <a:srgbClr val="0070C0"/>
                </a:solidFill>
              </a:rPr>
              <a:t>W </a:t>
            </a:r>
            <a:r>
              <a:rPr lang="en-US" sz="1400" dirty="0" err="1" smtClean="0">
                <a:solidFill>
                  <a:srgbClr val="0070C0"/>
                </a:solidFill>
              </a:rPr>
              <a:t>v5</a:t>
            </a:r>
            <a:r>
              <a:rPr lang="en-US" sz="1400" dirty="0" smtClean="0">
                <a:solidFill>
                  <a:srgbClr val="0070C0"/>
                </a:solidFill>
              </a:rPr>
              <a:t>-lines (</a:t>
            </a:r>
            <a:r>
              <a:rPr lang="en-US" sz="1400" dirty="0" err="1" smtClean="0">
                <a:solidFill>
                  <a:srgbClr val="0070C0"/>
                </a:solidFill>
              </a:rPr>
              <a:t>BGA</a:t>
            </a:r>
            <a:r>
              <a:rPr lang="en-US" sz="1400" dirty="0" smtClean="0">
                <a:solidFill>
                  <a:srgbClr val="0070C0"/>
                </a:solidFill>
              </a:rPr>
              <a:t> 1440)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5065" y="2002560"/>
            <a:ext cx="59671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Xeon </a:t>
            </a:r>
            <a:r>
              <a:rPr lang="en-US" altLang="en-US" sz="1400" i="1" dirty="0" err="1" smtClean="0">
                <a:solidFill>
                  <a:srgbClr val="000000"/>
                </a:solidFill>
                <a:cs typeface="Arial" charset="0"/>
              </a:rPr>
              <a:t>E3-1505L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1400" i="1" dirty="0" err="1">
                <a:solidFill>
                  <a:srgbClr val="000000"/>
                </a:solidFill>
                <a:cs typeface="Arial" charset="0"/>
              </a:rPr>
              <a:t>v5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altLang="en-US" sz="1400" i="1" dirty="0" err="1" smtClean="0">
                <a:solidFill>
                  <a:srgbClr val="000000"/>
                </a:solidFill>
                <a:cs typeface="Arial" charset="0"/>
              </a:rPr>
              <a:t>4C+HD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1400" i="1" dirty="0" err="1" smtClean="0">
                <a:solidFill>
                  <a:srgbClr val="000000"/>
                </a:solidFill>
                <a:cs typeface="Arial" charset="0"/>
              </a:rPr>
              <a:t>P530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10/2015 </a:t>
            </a:r>
            <a:endParaRPr lang="en-US" altLang="en-US" sz="1400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3820" y="2372181"/>
            <a:ext cx="25345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45 </a:t>
            </a:r>
            <a:r>
              <a:rPr lang="en-US" sz="1400" dirty="0">
                <a:solidFill>
                  <a:srgbClr val="0070C0"/>
                </a:solidFill>
              </a:rPr>
              <a:t>W </a:t>
            </a:r>
            <a:r>
              <a:rPr lang="en-US" sz="1400" dirty="0" err="1" smtClean="0">
                <a:solidFill>
                  <a:srgbClr val="0070C0"/>
                </a:solidFill>
              </a:rPr>
              <a:t>v5</a:t>
            </a:r>
            <a:r>
              <a:rPr lang="en-US" sz="1400" dirty="0" smtClean="0">
                <a:solidFill>
                  <a:srgbClr val="0070C0"/>
                </a:solidFill>
              </a:rPr>
              <a:t>-lines (</a:t>
            </a:r>
            <a:r>
              <a:rPr lang="en-US" sz="1400" dirty="0" err="1" smtClean="0">
                <a:solidFill>
                  <a:srgbClr val="0070C0"/>
                </a:solidFill>
              </a:rPr>
              <a:t>LGA</a:t>
            </a:r>
            <a:r>
              <a:rPr lang="en-US" sz="1400" dirty="0" smtClean="0">
                <a:solidFill>
                  <a:srgbClr val="0070C0"/>
                </a:solidFill>
              </a:rPr>
              <a:t> 1151)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5065" y="2642211"/>
            <a:ext cx="52020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Xeon </a:t>
            </a:r>
            <a:r>
              <a:rPr lang="en-US" altLang="en-US" sz="1400" i="1" dirty="0" err="1" smtClean="0">
                <a:solidFill>
                  <a:srgbClr val="000000"/>
                </a:solidFill>
                <a:cs typeface="Arial" charset="0"/>
              </a:rPr>
              <a:t>E3-1260L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 v5, </a:t>
            </a:r>
            <a:r>
              <a:rPr lang="en-US" altLang="en-US" sz="1400" i="1" dirty="0" err="1" smtClean="0">
                <a:solidFill>
                  <a:srgbClr val="000000"/>
                </a:solidFill>
                <a:cs typeface="Arial" charset="0"/>
              </a:rPr>
              <a:t>4C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, HT, 10/2015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6545" y="4243228"/>
            <a:ext cx="4405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Xeon </a:t>
            </a:r>
            <a:r>
              <a:rPr lang="en-US" altLang="en-US" sz="1400" i="1" dirty="0" err="1" smtClean="0">
                <a:solidFill>
                  <a:srgbClr val="000000"/>
                </a:solidFill>
                <a:cs typeface="Arial" charset="0"/>
              </a:rPr>
              <a:t>E3-12x0L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1400" i="1" dirty="0" err="1">
                <a:solidFill>
                  <a:srgbClr val="000000"/>
                </a:solidFill>
                <a:cs typeface="Arial" charset="0"/>
              </a:rPr>
              <a:t>v5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altLang="en-US" sz="1400" i="1" dirty="0" err="1">
                <a:solidFill>
                  <a:srgbClr val="000000"/>
                </a:solidFill>
                <a:cs typeface="Arial" charset="0"/>
              </a:rPr>
              <a:t>4C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, 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10/2015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Xeon </a:t>
            </a:r>
            <a:r>
              <a:rPr lang="en-US" altLang="en-US" sz="1400" i="1" dirty="0" err="1" smtClean="0">
                <a:solidFill>
                  <a:srgbClr val="000000"/>
                </a:solidFill>
                <a:cs typeface="Arial" charset="0"/>
              </a:rPr>
              <a:t>E3-12x5L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1400" i="1" dirty="0" err="1">
                <a:solidFill>
                  <a:srgbClr val="000000"/>
                </a:solidFill>
                <a:cs typeface="Arial" charset="0"/>
              </a:rPr>
              <a:t>v5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altLang="en-US" sz="1400" i="1" dirty="0" err="1" smtClean="0">
                <a:solidFill>
                  <a:srgbClr val="000000"/>
                </a:solidFill>
                <a:cs typeface="Arial" charset="0"/>
              </a:rPr>
              <a:t>4C+HD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1400" i="1" dirty="0" err="1" smtClean="0">
                <a:solidFill>
                  <a:srgbClr val="000000"/>
                </a:solidFill>
                <a:cs typeface="Arial" charset="0"/>
              </a:rPr>
              <a:t>P530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10/2015</a:t>
            </a:r>
            <a:endParaRPr lang="en-US" altLang="en-US" sz="1400" i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80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965"/>
            <a:ext cx="9144000" cy="393700"/>
          </a:xfrm>
        </p:spPr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.1 </a:t>
            </a:r>
            <a:r>
              <a:rPr lang="en-US" sz="1600" dirty="0"/>
              <a:t>Introduction </a:t>
            </a:r>
            <a:r>
              <a:rPr lang="en-US" sz="1600" dirty="0" smtClean="0"/>
              <a:t>(9)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0" t="12419"/>
          <a:stretch/>
        </p:blipFill>
        <p:spPr bwMode="auto">
          <a:xfrm>
            <a:off x="296526" y="1198000"/>
            <a:ext cx="8640959" cy="468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0753" y="6165390"/>
            <a:ext cx="8231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This diagram shows a kind of "superset" of </a:t>
            </a:r>
            <a:r>
              <a:rPr lang="en-US" sz="1400" dirty="0" err="1"/>
              <a:t>Skylake</a:t>
            </a:r>
            <a:r>
              <a:rPr lang="en-US" sz="1400" dirty="0"/>
              <a:t>. Different versions will not include </a:t>
            </a:r>
            <a:r>
              <a:rPr lang="en-US" sz="1400" dirty="0" smtClean="0"/>
              <a:t>all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</a:t>
            </a:r>
            <a:r>
              <a:rPr lang="en-US" sz="1400" dirty="0"/>
              <a:t>of these parts, </a:t>
            </a:r>
            <a:r>
              <a:rPr lang="en-US" sz="1400" dirty="0" smtClean="0"/>
              <a:t>but </a:t>
            </a:r>
            <a:r>
              <a:rPr lang="en-US" sz="1400" dirty="0"/>
              <a:t>these are all the different components that can be included.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500" y="494150"/>
            <a:ext cx="8193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Main enhancements and innovations of Intel’s </a:t>
            </a:r>
            <a:r>
              <a:rPr lang="en-US" sz="1400" b="1" dirty="0" err="1" smtClean="0">
                <a:solidFill>
                  <a:schemeClr val="accent6"/>
                </a:solidFill>
              </a:rPr>
              <a:t>Skylake</a:t>
            </a:r>
            <a:r>
              <a:rPr lang="en-US" sz="1400" b="1" dirty="0" smtClean="0">
                <a:solidFill>
                  <a:schemeClr val="accent6"/>
                </a:solidFill>
              </a:rPr>
              <a:t> microarchitecture </a:t>
            </a:r>
            <a:r>
              <a:rPr lang="en-US" sz="1400" dirty="0" smtClean="0"/>
              <a:t>[</a:t>
            </a:r>
            <a:r>
              <a:rPr lang="hu-HU" sz="1400" dirty="0" smtClean="0"/>
              <a:t>200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6327195" y="1378020"/>
            <a:ext cx="2520280" cy="67507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327195" y="3853295"/>
            <a:ext cx="2610290" cy="157517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833515"/>
            <a:ext cx="2762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ISP: </a:t>
            </a:r>
            <a:r>
              <a:rPr lang="en-US" sz="1400" dirty="0" smtClean="0"/>
              <a:t>Image </a:t>
            </a:r>
            <a:r>
              <a:rPr lang="en-US" sz="1400" dirty="0" smtClean="0"/>
              <a:t>Signal Processor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8352420" y="5544235"/>
            <a:ext cx="720080" cy="405715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02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/>
              <a:t>.1 Introduction </a:t>
            </a:r>
            <a:r>
              <a:rPr lang="en-US" sz="1600" dirty="0" smtClean="0"/>
              <a:t>(10)</a:t>
            </a:r>
            <a:endParaRPr lang="en-US" sz="1600" dirty="0"/>
          </a:p>
        </p:txBody>
      </p:sp>
      <p:pic>
        <p:nvPicPr>
          <p:cNvPr id="3073" name="Picture 1" descr="http://www.techpowerup.com/img/15-08-18/7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90" y="1263662"/>
            <a:ext cx="7361405" cy="504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500" y="494150"/>
            <a:ext cx="2406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The </a:t>
            </a:r>
            <a:r>
              <a:rPr lang="en-US" sz="1400" b="1" dirty="0" err="1" smtClean="0">
                <a:solidFill>
                  <a:schemeClr val="accent6"/>
                </a:solidFill>
              </a:rPr>
              <a:t>Skylake</a:t>
            </a:r>
            <a:r>
              <a:rPr lang="en-US" sz="1400" b="1" dirty="0" smtClean="0">
                <a:solidFill>
                  <a:schemeClr val="accent6"/>
                </a:solidFill>
              </a:rPr>
              <a:t> die </a:t>
            </a:r>
            <a:r>
              <a:rPr lang="en-US" sz="1400" dirty="0" smtClean="0"/>
              <a:t>[208]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2008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871537" y="1244509"/>
            <a:ext cx="7615897" cy="468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6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Major enhancements of the </a:t>
            </a:r>
            <a:r>
              <a:rPr lang="en-US" altLang="en-US" sz="1900" dirty="0" err="1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Skylake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line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959569" y="2085882"/>
            <a:ext cx="7527865" cy="396190"/>
            <a:chOff x="720" y="1638"/>
            <a:chExt cx="4196" cy="296"/>
          </a:xfrm>
        </p:grpSpPr>
        <p:sp>
          <p:nvSpPr>
            <p:cNvPr id="4" name="AutoShape 14"/>
            <p:cNvSpPr>
              <a:spLocks noChangeArrowheads="1"/>
            </p:cNvSpPr>
            <p:nvPr/>
          </p:nvSpPr>
          <p:spPr bwMode="auto">
            <a:xfrm>
              <a:off x="951" y="1638"/>
              <a:ext cx="3965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900" dirty="0">
                  <a:solidFill>
                    <a:srgbClr val="FFFFFF"/>
                  </a:solidFill>
                  <a:cs typeface="Arial" charset="0"/>
                </a:rPr>
                <a:t>  </a:t>
              </a:r>
              <a:r>
                <a:rPr lang="hu-HU" altLang="en-US" sz="1900" dirty="0">
                  <a:solidFill>
                    <a:srgbClr val="FFFFFF"/>
                  </a:solidFill>
                  <a:cs typeface="Arial" charset="0"/>
                </a:rPr>
                <a:t>6</a:t>
              </a:r>
              <a:r>
                <a:rPr lang="hu-HU" altLang="en-US" sz="1900" dirty="0" smtClean="0">
                  <a:solidFill>
                    <a:srgbClr val="FFFFFF"/>
                  </a:solidFill>
                  <a:cs typeface="Arial" charset="0"/>
                </a:rPr>
                <a:t>.2.1</a:t>
              </a:r>
              <a:r>
                <a:rPr lang="en-US" altLang="en-US" sz="1900" dirty="0" smtClean="0">
                  <a:solidFill>
                    <a:srgbClr val="FFFFFF"/>
                  </a:solidFill>
                  <a:cs typeface="Arial" charset="0"/>
                </a:rPr>
                <a:t> More advanced microarchitecture of the cores</a:t>
              </a:r>
              <a:endParaRPr lang="en-US" altLang="en-US" sz="19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" name="Text Box 15"/>
            <p:cNvSpPr txBox="1">
              <a:spLocks noChangeArrowheads="1"/>
            </p:cNvSpPr>
            <p:nvPr/>
          </p:nvSpPr>
          <p:spPr bwMode="auto">
            <a:xfrm>
              <a:off x="720" y="1647"/>
              <a:ext cx="224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900">
                  <a:solidFill>
                    <a:srgbClr val="FFFFFF"/>
                  </a:solidFill>
                  <a:cs typeface="Arial" charset="0"/>
                </a:rPr>
                <a:t> </a:t>
              </a:r>
            </a:p>
          </p:txBody>
        </p:sp>
      </p:grpSp>
      <p:grpSp>
        <p:nvGrpSpPr>
          <p:cNvPr id="12" name="Group 22"/>
          <p:cNvGrpSpPr>
            <a:grpSpLocks/>
          </p:cNvGrpSpPr>
          <p:nvPr/>
        </p:nvGrpSpPr>
        <p:grpSpPr bwMode="auto">
          <a:xfrm>
            <a:off x="949887" y="2520624"/>
            <a:ext cx="7537547" cy="442031"/>
            <a:chOff x="714" y="1638"/>
            <a:chExt cx="4207" cy="529"/>
          </a:xfrm>
        </p:grpSpPr>
        <p:sp>
          <p:nvSpPr>
            <p:cNvPr id="13" name="AutoShape 23"/>
            <p:cNvSpPr>
              <a:spLocks noChangeArrowheads="1"/>
            </p:cNvSpPr>
            <p:nvPr/>
          </p:nvSpPr>
          <p:spPr bwMode="auto">
            <a:xfrm>
              <a:off x="951" y="1638"/>
              <a:ext cx="3970" cy="463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900" dirty="0">
                  <a:solidFill>
                    <a:srgbClr val="FFFFFF"/>
                  </a:solidFill>
                  <a:cs typeface="Arial" charset="0"/>
                </a:rPr>
                <a:t>  </a:t>
              </a:r>
              <a:r>
                <a:rPr lang="hu-HU" altLang="en-US" sz="1900" dirty="0">
                  <a:solidFill>
                    <a:srgbClr val="FFFFFF"/>
                  </a:solidFill>
                  <a:cs typeface="Arial" charset="0"/>
                </a:rPr>
                <a:t>6</a:t>
              </a:r>
              <a:r>
                <a:rPr lang="en-US" altLang="en-US" sz="1900" dirty="0" smtClean="0">
                  <a:solidFill>
                    <a:srgbClr val="FFFFFF"/>
                  </a:solidFill>
                  <a:cs typeface="Arial" charset="0"/>
                </a:rPr>
                <a:t>.2.2 Enhanced graphics</a:t>
              </a:r>
              <a:endParaRPr lang="en-US" altLang="en-US" sz="19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714" y="1707"/>
              <a:ext cx="225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900">
                  <a:solidFill>
                    <a:srgbClr val="FFFFFF"/>
                  </a:solidFill>
                  <a:cs typeface="Arial" charset="0"/>
                </a:rPr>
                <a:t> </a:t>
              </a:r>
            </a:p>
          </p:txBody>
        </p:sp>
      </p:grp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940923" y="2941964"/>
            <a:ext cx="7537547" cy="442031"/>
            <a:chOff x="714" y="1638"/>
            <a:chExt cx="4207" cy="529"/>
          </a:xfrm>
        </p:grpSpPr>
        <p:sp>
          <p:nvSpPr>
            <p:cNvPr id="10" name="AutoShape 23"/>
            <p:cNvSpPr>
              <a:spLocks noChangeArrowheads="1"/>
            </p:cNvSpPr>
            <p:nvPr/>
          </p:nvSpPr>
          <p:spPr bwMode="auto">
            <a:xfrm>
              <a:off x="951" y="1638"/>
              <a:ext cx="3970" cy="463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900" dirty="0">
                  <a:solidFill>
                    <a:srgbClr val="FFFFFF"/>
                  </a:solidFill>
                  <a:cs typeface="Arial" charset="0"/>
                </a:rPr>
                <a:t>  </a:t>
              </a:r>
              <a:r>
                <a:rPr lang="hu-HU" altLang="en-US" sz="1900" dirty="0">
                  <a:solidFill>
                    <a:srgbClr val="FFFFFF"/>
                  </a:solidFill>
                  <a:cs typeface="Arial" charset="0"/>
                </a:rPr>
                <a:t>6</a:t>
              </a:r>
              <a:r>
                <a:rPr lang="en-US" altLang="en-US" sz="1900" dirty="0" smtClean="0">
                  <a:solidFill>
                    <a:srgbClr val="FFFFFF"/>
                  </a:solidFill>
                  <a:cs typeface="Arial" charset="0"/>
                </a:rPr>
                <a:t>.2.3 Support of </a:t>
              </a:r>
              <a:r>
                <a:rPr lang="en-US" altLang="en-US" sz="1900" dirty="0" err="1" smtClean="0">
                  <a:solidFill>
                    <a:srgbClr val="FFFFFF"/>
                  </a:solidFill>
                  <a:cs typeface="Arial" charset="0"/>
                </a:rPr>
                <a:t>PCIe</a:t>
              </a:r>
              <a:r>
                <a:rPr lang="en-US" altLang="en-US" sz="1900" dirty="0" smtClean="0">
                  <a:solidFill>
                    <a:srgbClr val="FFFFFF"/>
                  </a:solidFill>
                  <a:cs typeface="Arial" charset="0"/>
                </a:rPr>
                <a:t> 3.0</a:t>
              </a:r>
              <a:endParaRPr lang="en-US" altLang="en-US" sz="19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" name="Text Box 24"/>
            <p:cNvSpPr txBox="1">
              <a:spLocks noChangeArrowheads="1"/>
            </p:cNvSpPr>
            <p:nvPr/>
          </p:nvSpPr>
          <p:spPr bwMode="auto">
            <a:xfrm>
              <a:off x="714" y="1707"/>
              <a:ext cx="225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900">
                  <a:solidFill>
                    <a:srgbClr val="FFFFFF"/>
                  </a:solidFill>
                  <a:cs typeface="Arial" charset="0"/>
                </a:rPr>
                <a:t> 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94176" y="6399330"/>
            <a:ext cx="3861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Enhancement: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Továbbfejlesztés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310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.2 </a:t>
            </a:r>
            <a:r>
              <a:rPr lang="en-US" sz="1600" dirty="0"/>
              <a:t>Major enhancements of the </a:t>
            </a:r>
            <a:r>
              <a:rPr lang="en-US" sz="1600" dirty="0" err="1"/>
              <a:t>Skylake</a:t>
            </a:r>
            <a:r>
              <a:rPr lang="en-US" sz="1600" dirty="0"/>
              <a:t> </a:t>
            </a:r>
            <a:r>
              <a:rPr lang="en-US" sz="1600" dirty="0" smtClean="0"/>
              <a:t>line (1)</a:t>
            </a:r>
            <a:endParaRPr lang="en-US" sz="1600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1500" y="494150"/>
            <a:ext cx="46009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hu-HU" altLang="en-US" sz="1400" b="1" dirty="0">
                <a:solidFill>
                  <a:srgbClr val="333399"/>
                </a:solidFill>
                <a:cs typeface="Arial" charset="0"/>
              </a:rPr>
              <a:t>6</a:t>
            </a:r>
            <a:r>
              <a:rPr lang="hu-HU" altLang="en-US" sz="1400" b="1" dirty="0" smtClean="0">
                <a:solidFill>
                  <a:srgbClr val="333399"/>
                </a:solidFill>
                <a:cs typeface="Arial" charset="0"/>
              </a:rPr>
              <a:t>.</a:t>
            </a:r>
            <a:r>
              <a:rPr lang="en-US" altLang="en-US" sz="1400" b="1" dirty="0" smtClean="0">
                <a:solidFill>
                  <a:srgbClr val="333399"/>
                </a:solidFill>
                <a:cs typeface="Arial" charset="0"/>
              </a:rPr>
              <a:t>2 </a:t>
            </a:r>
            <a:r>
              <a:rPr lang="en-US" altLang="en-US" sz="1400" b="1" dirty="0">
                <a:solidFill>
                  <a:srgbClr val="333399"/>
                </a:solidFill>
                <a:cs typeface="Arial" charset="0"/>
              </a:rPr>
              <a:t>Major </a:t>
            </a:r>
            <a:r>
              <a:rPr lang="en-US" altLang="en-US" sz="1400" b="1" dirty="0" smtClean="0">
                <a:solidFill>
                  <a:srgbClr val="333399"/>
                </a:solidFill>
                <a:cs typeface="Arial" charset="0"/>
              </a:rPr>
              <a:t>enhancements </a:t>
            </a:r>
            <a:r>
              <a:rPr lang="en-US" altLang="en-US" sz="1400" b="1" dirty="0">
                <a:solidFill>
                  <a:srgbClr val="333399"/>
                </a:solidFill>
                <a:cs typeface="Arial" charset="0"/>
              </a:rPr>
              <a:t>of the </a:t>
            </a:r>
            <a:r>
              <a:rPr lang="en-US" altLang="en-US" sz="1400" b="1" dirty="0" err="1" smtClean="0">
                <a:solidFill>
                  <a:srgbClr val="333399"/>
                </a:solidFill>
                <a:cs typeface="Arial" charset="0"/>
              </a:rPr>
              <a:t>Skylake</a:t>
            </a:r>
            <a:r>
              <a:rPr lang="en-US" altLang="en-US" sz="1400" b="1" dirty="0" smtClean="0">
                <a:solidFill>
                  <a:srgbClr val="333399"/>
                </a:solidFill>
                <a:cs typeface="Arial" charset="0"/>
              </a:rPr>
              <a:t> line</a:t>
            </a:r>
            <a:endParaRPr lang="en-US" altLang="en-US" sz="1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00" y="733364"/>
            <a:ext cx="70715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hu-HU" sz="1400" b="1" dirty="0">
                <a:solidFill>
                  <a:schemeClr val="accent6"/>
                </a:solidFill>
                <a:cs typeface="Arial" charset="0"/>
              </a:rPr>
              <a:t>6</a:t>
            </a:r>
            <a:r>
              <a:rPr lang="en-US" sz="1400" b="1" dirty="0" smtClean="0">
                <a:solidFill>
                  <a:schemeClr val="accent6"/>
                </a:solidFill>
                <a:cs typeface="Arial" charset="0"/>
              </a:rPr>
              <a:t>.2.1 More advanced microarchitecture of </a:t>
            </a:r>
            <a:r>
              <a:rPr lang="en-US" sz="1400" b="1" dirty="0">
                <a:solidFill>
                  <a:schemeClr val="accent6"/>
                </a:solidFill>
                <a:cs typeface="Arial" charset="0"/>
              </a:rPr>
              <a:t>the </a:t>
            </a:r>
            <a:r>
              <a:rPr lang="en-US" sz="1400" b="1" dirty="0" smtClean="0">
                <a:solidFill>
                  <a:schemeClr val="accent6"/>
                </a:solidFill>
                <a:cs typeface="Arial" charset="0"/>
              </a:rPr>
              <a:t>cores [239] </a:t>
            </a:r>
          </a:p>
        </p:txBody>
      </p:sp>
      <p:pic>
        <p:nvPicPr>
          <p:cNvPr id="6" name="Picture 2" descr="https://www.servethehome.com/wp-content/uploads/2017/07/Intel-Skylake-SP-Microarchitecture-Chan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" t="13486" r="32738" b="32132"/>
          <a:stretch/>
        </p:blipFill>
        <p:spPr bwMode="auto">
          <a:xfrm>
            <a:off x="26496" y="1223755"/>
            <a:ext cx="9091010" cy="464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6375" y="5634245"/>
            <a:ext cx="9270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Note</a:t>
            </a:r>
          </a:p>
          <a:p>
            <a:r>
              <a:rPr lang="en-US" sz="1600" dirty="0" smtClean="0"/>
              <a:t>The </a:t>
            </a:r>
            <a:r>
              <a:rPr lang="en-US" sz="1600" dirty="0" err="1" smtClean="0"/>
              <a:t>Skylake</a:t>
            </a:r>
            <a:r>
              <a:rPr lang="en-US" sz="1600" dirty="0" smtClean="0"/>
              <a:t> core is basically a master superset (see above) core with two derivatives: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545" y="6174305"/>
            <a:ext cx="5360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 smtClean="0">
                <a:solidFill>
                  <a:srgbClr val="0070C0"/>
                </a:solidFill>
              </a:rPr>
              <a:t>server core </a:t>
            </a:r>
            <a:r>
              <a:rPr lang="en-US" sz="1600" dirty="0" smtClean="0"/>
              <a:t>(supporting e.g. </a:t>
            </a:r>
            <a:r>
              <a:rPr lang="en-US" sz="1600" dirty="0" err="1" smtClean="0"/>
              <a:t>AVX</a:t>
            </a:r>
            <a:r>
              <a:rPr lang="en-US" sz="1600" dirty="0" smtClean="0"/>
              <a:t>-512)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 smtClean="0">
                <a:solidFill>
                  <a:srgbClr val="0070C0"/>
                </a:solidFill>
              </a:rPr>
              <a:t>client core</a:t>
            </a:r>
            <a:r>
              <a:rPr lang="en-US" sz="1600" dirty="0" smtClean="0"/>
              <a:t>. 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3896925" y="1092250"/>
            <a:ext cx="148516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accent6"/>
                </a:solidFill>
              </a:rPr>
              <a:t>Frontend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2276745" y="5296852"/>
            <a:ext cx="148516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accent6"/>
                </a:solidFill>
              </a:rPr>
              <a:t>Backend</a:t>
            </a:r>
          </a:p>
        </p:txBody>
      </p:sp>
    </p:spTree>
    <p:extLst>
      <p:ext uri="{BB962C8B-B14F-4D97-AF65-F5344CB8AC3E}">
        <p14:creationId xmlns:p14="http://schemas.microsoft.com/office/powerpoint/2010/main" val="17788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/>
              <a:t>.2.1 More advanced microarchitecture of the cores</a:t>
            </a:r>
            <a:r>
              <a:rPr lang="hu-HU" sz="1600" dirty="0"/>
              <a:t> (1)</a:t>
            </a:r>
            <a:r>
              <a:rPr lang="en-US" sz="16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500" y="500064"/>
            <a:ext cx="5833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Key improvements of the microarchitecture of the cores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374" y="866835"/>
            <a:ext cx="6718891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5-wide decoding (vs. 4 previously)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larger buffer and register sizes (as detailed subsequently). 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21081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/>
              <a:t>.2.1 More advanced microarchitecture of the cores</a:t>
            </a:r>
            <a:r>
              <a:rPr lang="hu-HU" sz="1600" dirty="0"/>
              <a:t> </a:t>
            </a:r>
            <a:r>
              <a:rPr lang="hu-HU" sz="1600" dirty="0" smtClean="0"/>
              <a:t>(</a:t>
            </a:r>
            <a:r>
              <a:rPr lang="en-US" sz="1600" dirty="0" smtClean="0"/>
              <a:t>2</a:t>
            </a:r>
            <a:r>
              <a:rPr lang="hu-HU" sz="1600" dirty="0" smtClean="0"/>
              <a:t>)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4583937" y="1169712"/>
            <a:ext cx="4398553" cy="3182023"/>
            <a:chOff x="50580" y="1133745"/>
            <a:chExt cx="4398553" cy="318202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r="9045" b="55206"/>
            <a:stretch/>
          </p:blipFill>
          <p:spPr>
            <a:xfrm>
              <a:off x="50580" y="1133745"/>
              <a:ext cx="4398553" cy="2743200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 bwMode="auto">
            <a:xfrm>
              <a:off x="1318762" y="2438890"/>
              <a:ext cx="1845205" cy="855095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93223" y="4038769"/>
              <a:ext cx="21063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/>
                <a:t>Skylake’s</a:t>
              </a:r>
              <a:r>
                <a:rPr lang="en-US" sz="1200" dirty="0" smtClean="0"/>
                <a:t> frontend [240]</a:t>
              </a:r>
              <a:endParaRPr lang="en-US" sz="12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1500" y="499596"/>
            <a:ext cx="2129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5-wide decoding -1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6505" y="1133745"/>
            <a:ext cx="4470361" cy="3200219"/>
            <a:chOff x="4598020" y="1182924"/>
            <a:chExt cx="4470361" cy="320021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r="3923" b="23176"/>
            <a:stretch/>
          </p:blipFill>
          <p:spPr>
            <a:xfrm>
              <a:off x="4598020" y="1182924"/>
              <a:ext cx="4470361" cy="2743200"/>
            </a:xfrm>
            <a:prstGeom prst="rect">
              <a:avLst/>
            </a:prstGeom>
          </p:spPr>
        </p:pic>
        <p:sp>
          <p:nvSpPr>
            <p:cNvPr id="15" name="Rounded Rectangle 14"/>
            <p:cNvSpPr/>
            <p:nvPr/>
          </p:nvSpPr>
          <p:spPr bwMode="auto">
            <a:xfrm>
              <a:off x="5967155" y="2468857"/>
              <a:ext cx="1845205" cy="810090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34443" y="4106144"/>
              <a:ext cx="22569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/>
                <a:t>Broadwell’s</a:t>
              </a:r>
              <a:r>
                <a:rPr lang="en-US" sz="1200" dirty="0" smtClean="0"/>
                <a:t> frontend [241]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1682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8620"/>
            <a:ext cx="9144000" cy="400110"/>
          </a:xfrm>
          <a:prstGeom prst="rect">
            <a:avLst/>
          </a:prstGeom>
          <a:solidFill>
            <a:srgbClr val="0000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2000" dirty="0">
                <a:solidFill>
                  <a:srgbClr val="FFFFFF"/>
                </a:solidFill>
                <a:latin typeface="+mj-lt"/>
                <a:cs typeface="Arial" charset="0"/>
              </a:rPr>
              <a:t>Contents</a:t>
            </a:r>
            <a:endParaRPr lang="en-US" altLang="en-US" sz="2400" dirty="0">
              <a:solidFill>
                <a:srgbClr val="FFFFFF"/>
              </a:solidFill>
              <a:latin typeface="+mj-lt"/>
              <a:cs typeface="Arial" charset="0"/>
            </a:endParaRPr>
          </a:p>
        </p:txBody>
      </p:sp>
      <p:grpSp>
        <p:nvGrpSpPr>
          <p:cNvPr id="54275" name="Group 13"/>
          <p:cNvGrpSpPr>
            <a:grpSpLocks/>
          </p:cNvGrpSpPr>
          <p:nvPr/>
        </p:nvGrpSpPr>
        <p:grpSpPr bwMode="auto">
          <a:xfrm>
            <a:off x="793799" y="998730"/>
            <a:ext cx="7558088" cy="457200"/>
            <a:chOff x="472" y="2160"/>
            <a:chExt cx="4630" cy="288"/>
          </a:xfrm>
        </p:grpSpPr>
        <p:sp>
          <p:nvSpPr>
            <p:cNvPr id="54300" name="AutoShape 11"/>
            <p:cNvSpPr>
              <a:spLocks noChangeArrowheads="1"/>
            </p:cNvSpPr>
            <p:nvPr/>
          </p:nvSpPr>
          <p:spPr bwMode="auto">
            <a:xfrm>
              <a:off x="658" y="2160"/>
              <a:ext cx="4444" cy="28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 1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.</a:t>
              </a: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Introduction</a:t>
              </a:r>
            </a:p>
          </p:txBody>
        </p:sp>
        <p:sp>
          <p:nvSpPr>
            <p:cNvPr id="54301" name="Text Box 12"/>
            <p:cNvSpPr txBox="1">
              <a:spLocks noChangeArrowheads="1"/>
            </p:cNvSpPr>
            <p:nvPr/>
          </p:nvSpPr>
          <p:spPr bwMode="auto">
            <a:xfrm>
              <a:off x="472" y="2169"/>
              <a:ext cx="25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54276" name="Group 14"/>
          <p:cNvGrpSpPr>
            <a:grpSpLocks/>
          </p:cNvGrpSpPr>
          <p:nvPr/>
        </p:nvGrpSpPr>
        <p:grpSpPr bwMode="auto">
          <a:xfrm>
            <a:off x="793799" y="1568052"/>
            <a:ext cx="7558088" cy="457200"/>
            <a:chOff x="472" y="2160"/>
            <a:chExt cx="4630" cy="288"/>
          </a:xfrm>
        </p:grpSpPr>
        <p:sp>
          <p:nvSpPr>
            <p:cNvPr id="54298" name="AutoShape 15"/>
            <p:cNvSpPr>
              <a:spLocks noChangeArrowheads="1"/>
            </p:cNvSpPr>
            <p:nvPr/>
          </p:nvSpPr>
          <p:spPr bwMode="auto">
            <a:xfrm>
              <a:off x="658" y="2160"/>
              <a:ext cx="4444" cy="28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 2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.</a:t>
              </a: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The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Core 2</a:t>
              </a: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line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4299" name="Text Box 16"/>
            <p:cNvSpPr txBox="1">
              <a:spLocks noChangeArrowheads="1"/>
            </p:cNvSpPr>
            <p:nvPr/>
          </p:nvSpPr>
          <p:spPr bwMode="auto">
            <a:xfrm>
              <a:off x="472" y="2177"/>
              <a:ext cx="25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54278" name="Group 20"/>
          <p:cNvGrpSpPr>
            <a:grpSpLocks/>
          </p:cNvGrpSpPr>
          <p:nvPr/>
        </p:nvGrpSpPr>
        <p:grpSpPr bwMode="auto">
          <a:xfrm>
            <a:off x="793799" y="2140421"/>
            <a:ext cx="7558088" cy="457200"/>
            <a:chOff x="472" y="2160"/>
            <a:chExt cx="4630" cy="288"/>
          </a:xfrm>
        </p:grpSpPr>
        <p:sp>
          <p:nvSpPr>
            <p:cNvPr id="54294" name="AutoShape 21"/>
            <p:cNvSpPr>
              <a:spLocks noChangeArrowheads="1"/>
            </p:cNvSpPr>
            <p:nvPr/>
          </p:nvSpPr>
          <p:spPr bwMode="auto">
            <a:xfrm>
              <a:off x="658" y="2160"/>
              <a:ext cx="4444" cy="28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 3.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The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Nehalem</a:t>
              </a: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line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4295" name="Text Box 22"/>
            <p:cNvSpPr txBox="1">
              <a:spLocks noChangeArrowheads="1"/>
            </p:cNvSpPr>
            <p:nvPr/>
          </p:nvSpPr>
          <p:spPr bwMode="auto">
            <a:xfrm>
              <a:off x="472" y="2177"/>
              <a:ext cx="25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54281" name="Group 29"/>
          <p:cNvGrpSpPr>
            <a:grpSpLocks/>
          </p:cNvGrpSpPr>
          <p:nvPr/>
        </p:nvGrpSpPr>
        <p:grpSpPr bwMode="auto">
          <a:xfrm>
            <a:off x="795387" y="2697747"/>
            <a:ext cx="7556500" cy="457200"/>
            <a:chOff x="472" y="2160"/>
            <a:chExt cx="4630" cy="288"/>
          </a:xfrm>
        </p:grpSpPr>
        <p:sp>
          <p:nvSpPr>
            <p:cNvPr id="54288" name="AutoShape 30"/>
            <p:cNvSpPr>
              <a:spLocks noChangeArrowheads="1"/>
            </p:cNvSpPr>
            <p:nvPr/>
          </p:nvSpPr>
          <p:spPr bwMode="auto">
            <a:xfrm>
              <a:off x="658" y="2160"/>
              <a:ext cx="4444" cy="28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 4.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The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Sandy Bridge</a:t>
              </a: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line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4289" name="Text Box 31"/>
            <p:cNvSpPr txBox="1">
              <a:spLocks noChangeArrowheads="1"/>
            </p:cNvSpPr>
            <p:nvPr/>
          </p:nvSpPr>
          <p:spPr bwMode="auto">
            <a:xfrm>
              <a:off x="472" y="2177"/>
              <a:ext cx="25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54282" name="Group 17"/>
          <p:cNvGrpSpPr>
            <a:grpSpLocks/>
          </p:cNvGrpSpPr>
          <p:nvPr/>
        </p:nvGrpSpPr>
        <p:grpSpPr bwMode="auto">
          <a:xfrm>
            <a:off x="773508" y="3266637"/>
            <a:ext cx="7578912" cy="457200"/>
            <a:chOff x="472" y="2160"/>
            <a:chExt cx="4697" cy="288"/>
          </a:xfrm>
        </p:grpSpPr>
        <p:sp>
          <p:nvSpPr>
            <p:cNvPr id="54286" name="AutoShape 18"/>
            <p:cNvSpPr>
              <a:spLocks noChangeArrowheads="1"/>
            </p:cNvSpPr>
            <p:nvPr/>
          </p:nvSpPr>
          <p:spPr bwMode="auto">
            <a:xfrm>
              <a:off x="658" y="2160"/>
              <a:ext cx="4511" cy="28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 5.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The </a:t>
              </a:r>
              <a:r>
                <a:rPr lang="en-US" altLang="en-US" sz="1900" dirty="0" err="1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Haswell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line</a:t>
              </a:r>
            </a:p>
          </p:txBody>
        </p:sp>
        <p:sp>
          <p:nvSpPr>
            <p:cNvPr id="54287" name="Text Box 19"/>
            <p:cNvSpPr txBox="1">
              <a:spLocks noChangeArrowheads="1"/>
            </p:cNvSpPr>
            <p:nvPr/>
          </p:nvSpPr>
          <p:spPr bwMode="auto">
            <a:xfrm>
              <a:off x="472" y="2169"/>
              <a:ext cx="25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18" name="Group 20"/>
          <p:cNvGrpSpPr>
            <a:grpSpLocks/>
          </p:cNvGrpSpPr>
          <p:nvPr/>
        </p:nvGrpSpPr>
        <p:grpSpPr bwMode="auto">
          <a:xfrm>
            <a:off x="787057" y="3821345"/>
            <a:ext cx="7564830" cy="457200"/>
            <a:chOff x="476" y="2160"/>
            <a:chExt cx="4626" cy="318"/>
          </a:xfrm>
        </p:grpSpPr>
        <p:sp>
          <p:nvSpPr>
            <p:cNvPr id="19" name="AutoShape 21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900" dirty="0" smtClean="0">
                  <a:solidFill>
                    <a:srgbClr val="FF0000"/>
                  </a:solidFill>
                  <a:latin typeface="Verdana" pitchFamily="34" charset="0"/>
                  <a:cs typeface="Arial" charset="0"/>
                </a:rPr>
                <a:t>  6.</a:t>
              </a:r>
              <a:r>
                <a:rPr lang="hu-HU" altLang="en-US" sz="1900" dirty="0" smtClean="0">
                  <a:solidFill>
                    <a:srgbClr val="FF0000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hu-HU" altLang="en-US" sz="1900" dirty="0">
                  <a:solidFill>
                    <a:srgbClr val="FF0000"/>
                  </a:solidFill>
                  <a:latin typeface="Verdana" pitchFamily="34" charset="0"/>
                  <a:cs typeface="Arial" charset="0"/>
                </a:rPr>
                <a:t>The </a:t>
              </a:r>
              <a:r>
                <a:rPr lang="en-US" altLang="en-US" sz="1900" dirty="0" err="1">
                  <a:solidFill>
                    <a:srgbClr val="FF0000"/>
                  </a:solidFill>
                  <a:latin typeface="Verdana" pitchFamily="34" charset="0"/>
                  <a:cs typeface="Arial" charset="0"/>
                </a:rPr>
                <a:t>Skylake</a:t>
              </a:r>
              <a:r>
                <a:rPr lang="hu-HU" altLang="en-US" sz="1900" dirty="0">
                  <a:solidFill>
                    <a:srgbClr val="FF0000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hu-HU" altLang="en-US" sz="1900" dirty="0" smtClean="0">
                  <a:solidFill>
                    <a:srgbClr val="FF0000"/>
                  </a:solidFill>
                  <a:latin typeface="Verdana" pitchFamily="34" charset="0"/>
                  <a:cs typeface="Arial" charset="0"/>
                </a:rPr>
                <a:t>line</a:t>
              </a:r>
              <a:endParaRPr lang="en-US" altLang="en-US" sz="1900" dirty="0">
                <a:solidFill>
                  <a:srgbClr val="FF000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476" y="2165"/>
              <a:ext cx="246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 dirty="0">
                  <a:solidFill>
                    <a:srgbClr val="FF0000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900" dirty="0">
                <a:solidFill>
                  <a:srgbClr val="FF0000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21" name="Group 29"/>
          <p:cNvGrpSpPr>
            <a:grpSpLocks/>
          </p:cNvGrpSpPr>
          <p:nvPr/>
        </p:nvGrpSpPr>
        <p:grpSpPr bwMode="auto">
          <a:xfrm>
            <a:off x="788644" y="4351777"/>
            <a:ext cx="7563243" cy="457200"/>
            <a:chOff x="476" y="2160"/>
            <a:chExt cx="4626" cy="318"/>
          </a:xfrm>
        </p:grpSpPr>
        <p:sp>
          <p:nvSpPr>
            <p:cNvPr id="22" name="AutoShape 30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  7.</a:t>
              </a:r>
              <a:r>
                <a:rPr lang="hu-HU" altLang="en-US" sz="1900" dirty="0" smtClean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en-US" altLang="en-US" sz="1900" dirty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The </a:t>
              </a:r>
              <a:r>
                <a:rPr lang="en-US" altLang="en-US" sz="1900" dirty="0" err="1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Kaby</a:t>
              </a:r>
              <a:r>
                <a:rPr lang="en-US" altLang="en-US" sz="1900" dirty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 Lake line</a:t>
              </a:r>
            </a:p>
          </p:txBody>
        </p:sp>
        <p:sp>
          <p:nvSpPr>
            <p:cNvPr id="23" name="Text Box 31"/>
            <p:cNvSpPr txBox="1">
              <a:spLocks noChangeArrowheads="1"/>
            </p:cNvSpPr>
            <p:nvPr/>
          </p:nvSpPr>
          <p:spPr bwMode="auto">
            <a:xfrm>
              <a:off x="476" y="2165"/>
              <a:ext cx="246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 dirty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900" dirty="0">
                <a:solidFill>
                  <a:schemeClr val="bg1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24" name="Group 29"/>
          <p:cNvGrpSpPr>
            <a:grpSpLocks/>
          </p:cNvGrpSpPr>
          <p:nvPr/>
        </p:nvGrpSpPr>
        <p:grpSpPr bwMode="auto">
          <a:xfrm>
            <a:off x="784738" y="4873824"/>
            <a:ext cx="7567149" cy="457200"/>
            <a:chOff x="476" y="2160"/>
            <a:chExt cx="4626" cy="318"/>
          </a:xfrm>
        </p:grpSpPr>
        <p:sp>
          <p:nvSpPr>
            <p:cNvPr id="25" name="AutoShape 30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  </a:t>
              </a:r>
              <a:r>
                <a:rPr lang="hu-HU" altLang="en-US" sz="1900" dirty="0" smtClean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8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.</a:t>
              </a:r>
              <a:r>
                <a:rPr lang="hu-HU" altLang="en-US" sz="1900" dirty="0" smtClean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The </a:t>
              </a:r>
              <a:r>
                <a:rPr lang="en-US" altLang="en-US" sz="1900" dirty="0" err="1" smtClean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Kaby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 Lake Refresh line</a:t>
              </a:r>
              <a:endParaRPr lang="en-US" altLang="en-US" sz="1900" dirty="0">
                <a:solidFill>
                  <a:schemeClr val="bg1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auto">
            <a:xfrm>
              <a:off x="476" y="2165"/>
              <a:ext cx="246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 dirty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900" dirty="0">
                <a:solidFill>
                  <a:schemeClr val="bg1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27" name="Group 29"/>
          <p:cNvGrpSpPr>
            <a:grpSpLocks/>
          </p:cNvGrpSpPr>
          <p:nvPr/>
        </p:nvGrpSpPr>
        <p:grpSpPr bwMode="auto">
          <a:xfrm>
            <a:off x="784170" y="5416187"/>
            <a:ext cx="7567149" cy="457200"/>
            <a:chOff x="476" y="2160"/>
            <a:chExt cx="4626" cy="318"/>
          </a:xfrm>
        </p:grpSpPr>
        <p:sp>
          <p:nvSpPr>
            <p:cNvPr id="28" name="AutoShape 30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  9.</a:t>
              </a:r>
              <a:r>
                <a:rPr lang="hu-HU" altLang="en-US" sz="1900" dirty="0" smtClean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The Coffee Lake line</a:t>
              </a:r>
              <a:endParaRPr lang="en-US" altLang="en-US" sz="1900" dirty="0">
                <a:solidFill>
                  <a:schemeClr val="bg1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29" name="Text Box 31"/>
            <p:cNvSpPr txBox="1">
              <a:spLocks noChangeArrowheads="1"/>
            </p:cNvSpPr>
            <p:nvPr/>
          </p:nvSpPr>
          <p:spPr bwMode="auto">
            <a:xfrm>
              <a:off x="476" y="2165"/>
              <a:ext cx="246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 dirty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900" dirty="0">
                <a:solidFill>
                  <a:schemeClr val="bg1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784765" y="5924721"/>
            <a:ext cx="7567149" cy="457200"/>
            <a:chOff x="476" y="2160"/>
            <a:chExt cx="4626" cy="318"/>
          </a:xfrm>
        </p:grpSpPr>
        <p:sp>
          <p:nvSpPr>
            <p:cNvPr id="31" name="AutoShape 30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10.</a:t>
              </a:r>
              <a:r>
                <a:rPr lang="hu-HU" altLang="en-US" sz="1900" dirty="0" smtClean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The Cannon Lake line (outlook)</a:t>
              </a:r>
              <a:endParaRPr lang="en-US" altLang="en-US" sz="1900" dirty="0">
                <a:solidFill>
                  <a:schemeClr val="bg1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476" y="2165"/>
              <a:ext cx="246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 dirty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900" dirty="0">
                <a:solidFill>
                  <a:schemeClr val="bg1"/>
                </a:solidFill>
                <a:latin typeface="Verdana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353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/>
              <a:t>.2.1 More advanced microarchitecture of the cores</a:t>
            </a:r>
            <a:r>
              <a:rPr lang="hu-HU" sz="1600" dirty="0"/>
              <a:t> </a:t>
            </a:r>
            <a:r>
              <a:rPr lang="hu-HU" sz="1600" dirty="0" smtClean="0"/>
              <a:t>(</a:t>
            </a:r>
            <a:r>
              <a:rPr lang="en-US" sz="1600" dirty="0" smtClean="0"/>
              <a:t>3</a:t>
            </a:r>
            <a:r>
              <a:rPr lang="hu-HU" sz="1600" dirty="0" smtClean="0"/>
              <a:t>)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96863" y="6534345"/>
            <a:ext cx="51042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en.wikichip.org</a:t>
            </a:r>
            <a:r>
              <a:rPr lang="en-US" sz="1100" dirty="0"/>
              <a:t>/wiki/intel/microarchitectures/</a:t>
            </a:r>
            <a:r>
              <a:rPr lang="en-US" sz="1100" dirty="0" err="1"/>
              <a:t>skylake</a:t>
            </a:r>
            <a:r>
              <a:rPr lang="en-US" sz="1100" dirty="0"/>
              <a:t>_(client)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400"/>
          <a:stretch/>
        </p:blipFill>
        <p:spPr>
          <a:xfrm>
            <a:off x="1486285" y="1448780"/>
            <a:ext cx="6171429" cy="4291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500" y="869071"/>
            <a:ext cx="6973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With 5-wide decoding </a:t>
            </a:r>
            <a:r>
              <a:rPr lang="en-US" sz="1400" dirty="0" smtClean="0">
                <a:solidFill>
                  <a:srgbClr val="0070C0"/>
                </a:solidFill>
              </a:rPr>
              <a:t>the front-end becomes also 5-wide</a:t>
            </a:r>
            <a:r>
              <a:rPr lang="en-US" sz="1400" dirty="0" smtClean="0"/>
              <a:t>, as shown below.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1500" y="499596"/>
            <a:ext cx="2129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5-wide decoding -2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1700" y="5904275"/>
            <a:ext cx="3938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Figure: Decoding in </a:t>
            </a:r>
            <a:r>
              <a:rPr lang="en-US" sz="1400" dirty="0" err="1" smtClean="0"/>
              <a:t>Skylake's</a:t>
            </a:r>
            <a:r>
              <a:rPr lang="en-US" sz="1400" dirty="0" smtClean="0"/>
              <a:t> core [240] 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6535" y="3969060"/>
            <a:ext cx="1085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>
                <a:solidFill>
                  <a:schemeClr val="accent6"/>
                </a:solidFill>
              </a:rPr>
              <a:t>μ</a:t>
            </a:r>
            <a:r>
              <a:rPr lang="en-US" sz="1200" b="1" dirty="0" smtClean="0">
                <a:solidFill>
                  <a:schemeClr val="accent6"/>
                </a:solidFill>
              </a:rPr>
              <a:t>OP cache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1720" y="4026369"/>
            <a:ext cx="5293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accent6"/>
                </a:solidFill>
              </a:rPr>
              <a:t>6 </a:t>
            </a:r>
            <a:r>
              <a:rPr lang="el-GR" sz="800" b="1" dirty="0" smtClean="0">
                <a:solidFill>
                  <a:schemeClr val="accent6"/>
                </a:solidFill>
              </a:rPr>
              <a:t>μ</a:t>
            </a:r>
            <a:r>
              <a:rPr lang="en-US" sz="800" b="1" dirty="0" smtClean="0">
                <a:solidFill>
                  <a:schemeClr val="accent6"/>
                </a:solidFill>
              </a:rPr>
              <a:t>OP</a:t>
            </a:r>
          </a:p>
        </p:txBody>
      </p:sp>
    </p:spTree>
    <p:extLst>
      <p:ext uri="{BB962C8B-B14F-4D97-AF65-F5344CB8AC3E}">
        <p14:creationId xmlns:p14="http://schemas.microsoft.com/office/powerpoint/2010/main" val="7336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/>
              <a:t>.2.1 More advanced microarchitecture of the cores</a:t>
            </a:r>
            <a:r>
              <a:rPr lang="hu-HU" sz="1600" dirty="0"/>
              <a:t> </a:t>
            </a:r>
            <a:r>
              <a:rPr lang="hu-HU" sz="1600" dirty="0" smtClean="0"/>
              <a:t>(</a:t>
            </a:r>
            <a:r>
              <a:rPr lang="en-US" sz="1600" dirty="0" smtClean="0"/>
              <a:t>4</a:t>
            </a:r>
            <a:r>
              <a:rPr lang="hu-HU" sz="1600" dirty="0" smtClean="0"/>
              <a:t>)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1500" y="499596"/>
            <a:ext cx="2129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5-wide decoding -3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006714" y="998731"/>
            <a:ext cx="4815535" cy="152154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6725" y="1151552"/>
            <a:ext cx="4211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Front-end width in Intel's microarchitectures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18896" y="1511592"/>
            <a:ext cx="4369851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Up to the Pentium 4 (2000): 3-wide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Beginning with the Core 2 (2006): 4-wide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Beginning with the </a:t>
            </a:r>
            <a:r>
              <a:rPr lang="en-US" sz="1400" dirty="0" err="1" smtClean="0"/>
              <a:t>Skylake</a:t>
            </a:r>
            <a:r>
              <a:rPr lang="en-US" sz="1400" dirty="0" smtClean="0"/>
              <a:t> (2015): 5-wide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95158" y="2933945"/>
            <a:ext cx="3382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As illustration see the next Figures.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1500" y="3526852"/>
            <a:ext cx="89186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Also </a:t>
            </a:r>
            <a:r>
              <a:rPr lang="en-US" sz="1400" dirty="0" smtClean="0">
                <a:solidFill>
                  <a:srgbClr val="0070C0"/>
                </a:solidFill>
              </a:rPr>
              <a:t>AMD's</a:t>
            </a:r>
            <a:r>
              <a:rPr lang="en-US" sz="1400" dirty="0" smtClean="0"/>
              <a:t> highly successful </a:t>
            </a:r>
            <a:r>
              <a:rPr lang="en-US" sz="1400" dirty="0" err="1" smtClean="0">
                <a:solidFill>
                  <a:srgbClr val="0070C0"/>
                </a:solidFill>
              </a:rPr>
              <a:t>K7</a:t>
            </a:r>
            <a:r>
              <a:rPr lang="en-US" sz="1400" dirty="0" smtClean="0">
                <a:solidFill>
                  <a:srgbClr val="0070C0"/>
                </a:solidFill>
              </a:rPr>
              <a:t> Athlon </a:t>
            </a:r>
            <a:r>
              <a:rPr lang="en-US" sz="1400" dirty="0" smtClean="0"/>
              <a:t>microarchitecture (1999) had a </a:t>
            </a:r>
            <a:r>
              <a:rPr lang="en-US" sz="1400" dirty="0" smtClean="0">
                <a:solidFill>
                  <a:srgbClr val="0070C0"/>
                </a:solidFill>
              </a:rPr>
              <a:t>front-end width of 3</a:t>
            </a:r>
            <a:r>
              <a:rPr lang="en-US" sz="1400" dirty="0" smtClean="0"/>
              <a:t>,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subsequently, AMD switched only quite late to a </a:t>
            </a:r>
            <a:r>
              <a:rPr lang="en-US" sz="1400" dirty="0" smtClean="0">
                <a:solidFill>
                  <a:srgbClr val="0070C0"/>
                </a:solidFill>
              </a:rPr>
              <a:t>4-wide microarchitecture</a:t>
            </a:r>
            <a:r>
              <a:rPr lang="en-US" sz="1400" dirty="0" smtClean="0"/>
              <a:t> along with their </a:t>
            </a:r>
            <a:r>
              <a:rPr lang="en-US" sz="1400" dirty="0" err="1" smtClean="0">
                <a:solidFill>
                  <a:srgbClr val="0070C0"/>
                </a:solidFill>
              </a:rPr>
              <a:t>K15</a:t>
            </a:r>
            <a:endParaRPr lang="en-US" sz="1400" dirty="0" smtClean="0">
              <a:solidFill>
                <a:srgbClr val="0070C0"/>
              </a:solidFill>
            </a:endParaRPr>
          </a:p>
          <a:p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smtClean="0">
                <a:solidFill>
                  <a:srgbClr val="0070C0"/>
                </a:solidFill>
              </a:rPr>
              <a:t> Bulldozer line (in 2011). 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352" y="3248980"/>
            <a:ext cx="877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Remark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0279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/>
              <a:t>.2.1 More advanced microarchitecture of the cores</a:t>
            </a:r>
            <a:r>
              <a:rPr lang="hu-HU" sz="1600" dirty="0"/>
              <a:t> </a:t>
            </a:r>
            <a:r>
              <a:rPr lang="hu-HU" sz="1600" dirty="0" smtClean="0"/>
              <a:t>(</a:t>
            </a:r>
            <a:r>
              <a:rPr lang="en-US" sz="1600" dirty="0" smtClean="0"/>
              <a:t>5</a:t>
            </a:r>
            <a:r>
              <a:rPr lang="hu-HU" sz="1600" dirty="0" smtClean="0"/>
              <a:t>)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79" y="1204554"/>
            <a:ext cx="8418746" cy="5597729"/>
          </a:xfrm>
          <a:prstGeom prst="rect">
            <a:avLst/>
          </a:prstGeom>
        </p:spPr>
      </p:pic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3980332" y="2417409"/>
            <a:ext cx="1800225" cy="72072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646" y="513614"/>
            <a:ext cx="7079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400" b="1" dirty="0" smtClean="0">
                <a:solidFill>
                  <a:schemeClr val="accent6"/>
                </a:solidFill>
                <a:latin typeface="Verdana" pitchFamily="34" charset="0"/>
                <a:cs typeface="Arial" charset="0"/>
              </a:rPr>
              <a:t>Figure: </a:t>
            </a:r>
            <a:r>
              <a:rPr lang="en-US" altLang="en-US" sz="1400" b="1" dirty="0">
                <a:solidFill>
                  <a:schemeClr val="accent6"/>
                </a:solidFill>
                <a:latin typeface="Verdana" pitchFamily="34" charset="0"/>
                <a:cs typeface="Arial" charset="0"/>
              </a:rPr>
              <a:t>Block diagram of AMD’s </a:t>
            </a:r>
            <a:r>
              <a:rPr lang="en-US" altLang="en-US" sz="1400" b="1" dirty="0" smtClean="0">
                <a:solidFill>
                  <a:schemeClr val="accent6"/>
                </a:solidFill>
                <a:latin typeface="Verdana" pitchFamily="34" charset="0"/>
                <a:cs typeface="Arial" charset="0"/>
              </a:rPr>
              <a:t>Athlon microarchitecture (1999) [4] </a:t>
            </a:r>
            <a:endParaRPr lang="en-US" sz="1400" b="1" dirty="0" smtClean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143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00" y="1216680"/>
            <a:ext cx="7317305" cy="558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Oval 6"/>
          <p:cNvSpPr>
            <a:spLocks noChangeArrowheads="1"/>
          </p:cNvSpPr>
          <p:nvPr/>
        </p:nvSpPr>
        <p:spPr bwMode="auto">
          <a:xfrm>
            <a:off x="3554490" y="3817449"/>
            <a:ext cx="1800225" cy="72072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3734" name="Text Box 8"/>
          <p:cNvSpPr txBox="1">
            <a:spLocks noChangeArrowheads="1"/>
          </p:cNvSpPr>
          <p:nvPr/>
        </p:nvSpPr>
        <p:spPr bwMode="auto">
          <a:xfrm>
            <a:off x="431540" y="6160313"/>
            <a:ext cx="2574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itchFamily="34" charset="0"/>
                <a:cs typeface="Arial" charset="0"/>
              </a:rPr>
              <a:t>Retire width: 3 instr./cycle</a:t>
            </a:r>
          </a:p>
        </p:txBody>
      </p:sp>
      <p:sp>
        <p:nvSpPr>
          <p:cNvPr id="737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1600" dirty="0"/>
              <a:t>6</a:t>
            </a:r>
            <a:r>
              <a:rPr lang="en-US" sz="1600" dirty="0"/>
              <a:t>.2.1 More advanced microarchitecture of the cores</a:t>
            </a:r>
            <a:r>
              <a:rPr lang="hu-HU" sz="1600" dirty="0"/>
              <a:t> </a:t>
            </a:r>
            <a:r>
              <a:rPr lang="hu-HU" sz="1600" dirty="0" smtClean="0"/>
              <a:t>(</a:t>
            </a:r>
            <a:r>
              <a:rPr lang="en-US" sz="1600" dirty="0" smtClean="0"/>
              <a:t>6</a:t>
            </a:r>
            <a:r>
              <a:rPr lang="hu-HU" sz="1600" dirty="0" smtClean="0"/>
              <a:t>)</a:t>
            </a:r>
            <a:r>
              <a:rPr lang="en-US" sz="1600" dirty="0" smtClean="0"/>
              <a:t> </a:t>
            </a:r>
            <a:endParaRPr lang="en-US" altLang="en-US" sz="1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1500" y="513043"/>
            <a:ext cx="7316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400" b="1" dirty="0" smtClean="0">
                <a:solidFill>
                  <a:schemeClr val="accent6"/>
                </a:solidFill>
                <a:latin typeface="Verdana" pitchFamily="34" charset="0"/>
                <a:cs typeface="Arial" charset="0"/>
              </a:rPr>
              <a:t>Figure: </a:t>
            </a:r>
            <a:r>
              <a:rPr lang="en-US" altLang="en-US" sz="1400" b="1" dirty="0">
                <a:solidFill>
                  <a:schemeClr val="accent6"/>
                </a:solidFill>
                <a:latin typeface="Verdana" pitchFamily="34" charset="0"/>
                <a:cs typeface="Arial" charset="0"/>
              </a:rPr>
              <a:t>Block diagram of Intel’s Pentium 4 microarchitecture </a:t>
            </a:r>
            <a:r>
              <a:rPr lang="en-US" altLang="en-US" sz="1400" b="1" dirty="0" smtClean="0">
                <a:solidFill>
                  <a:schemeClr val="accent6"/>
                </a:solidFill>
                <a:latin typeface="Verdana" pitchFamily="34" charset="0"/>
                <a:cs typeface="Arial" charset="0"/>
              </a:rPr>
              <a:t>2000) [5]</a:t>
            </a:r>
            <a:endParaRPr lang="en-US" sz="1400" b="1" dirty="0" smtClean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189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63"/>
            <a:ext cx="9144000" cy="393700"/>
          </a:xfrm>
        </p:spPr>
        <p:txBody>
          <a:bodyPr/>
          <a:lstStyle/>
          <a:p>
            <a:pPr eaLnBrk="1" hangingPunct="1"/>
            <a:r>
              <a:rPr lang="hu-HU" sz="1600" dirty="0"/>
              <a:t>6</a:t>
            </a:r>
            <a:r>
              <a:rPr lang="en-US" sz="1600" dirty="0"/>
              <a:t>.2.1 More advanced microarchitecture of the cores</a:t>
            </a:r>
            <a:r>
              <a:rPr lang="hu-HU" sz="1600" dirty="0"/>
              <a:t> </a:t>
            </a:r>
            <a:r>
              <a:rPr lang="hu-HU" sz="1600" dirty="0" smtClean="0"/>
              <a:t>(</a:t>
            </a:r>
            <a:r>
              <a:rPr lang="en-US" sz="1600" dirty="0" smtClean="0"/>
              <a:t>7</a:t>
            </a:r>
            <a:r>
              <a:rPr lang="hu-HU" sz="1600" dirty="0" smtClean="0"/>
              <a:t>)</a:t>
            </a:r>
            <a:r>
              <a:rPr lang="en-US" sz="1600" dirty="0" smtClean="0"/>
              <a:t> </a:t>
            </a:r>
            <a:endParaRPr lang="en-US" altLang="en-US" sz="1600" dirty="0" smtClean="0"/>
          </a:p>
        </p:txBody>
      </p:sp>
      <p:pic>
        <p:nvPicPr>
          <p:cNvPr id="6" name="Picture 1" descr="http://images.anandtech.com/reviews/cpu/intel/core-vs-k8/CoreArch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09" y="1178750"/>
            <a:ext cx="7951533" cy="564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3990509" y="2023427"/>
            <a:ext cx="2610315" cy="184520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72" y="512458"/>
            <a:ext cx="7035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400" b="1" dirty="0" smtClean="0">
                <a:solidFill>
                  <a:schemeClr val="accent6"/>
                </a:solidFill>
                <a:latin typeface="Verdana" pitchFamily="34" charset="0"/>
                <a:cs typeface="Arial" charset="0"/>
              </a:rPr>
              <a:t>Figure: </a:t>
            </a:r>
            <a:r>
              <a:rPr lang="en-US" altLang="en-US" sz="1400" b="1" dirty="0">
                <a:solidFill>
                  <a:schemeClr val="accent6"/>
                </a:solidFill>
                <a:latin typeface="Verdana" pitchFamily="34" charset="0"/>
                <a:cs typeface="Arial" charset="0"/>
              </a:rPr>
              <a:t>Block diagram of Intel’s Core 2 microarchitecture </a:t>
            </a:r>
            <a:r>
              <a:rPr lang="en-US" altLang="en-US" sz="1400" b="1" dirty="0" smtClean="0">
                <a:solidFill>
                  <a:schemeClr val="accent6"/>
                </a:solidFill>
                <a:latin typeface="Verdana" pitchFamily="34" charset="0"/>
                <a:cs typeface="Arial" charset="0"/>
              </a:rPr>
              <a:t>(2006) [3]</a:t>
            </a:r>
            <a:endParaRPr lang="en-US" sz="1400" b="1" dirty="0" smtClean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066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.2.1 </a:t>
            </a:r>
            <a:r>
              <a:rPr lang="en-US" sz="1600" dirty="0"/>
              <a:t>More advanced microarchitecture of the </a:t>
            </a:r>
            <a:r>
              <a:rPr lang="en-US" sz="1600" dirty="0" smtClean="0"/>
              <a:t>cores</a:t>
            </a:r>
            <a:r>
              <a:rPr lang="hu-HU" sz="1600" dirty="0" smtClean="0"/>
              <a:t> (</a:t>
            </a:r>
            <a:r>
              <a:rPr lang="en-US" sz="1600" dirty="0" smtClean="0"/>
              <a:t>8</a:t>
            </a:r>
            <a:r>
              <a:rPr lang="hu-HU" sz="1600" dirty="0" smtClean="0"/>
              <a:t>)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3" t="17357"/>
          <a:stretch/>
        </p:blipFill>
        <p:spPr bwMode="auto">
          <a:xfrm>
            <a:off x="611560" y="1313765"/>
            <a:ext cx="7875874" cy="345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500" y="494673"/>
            <a:ext cx="3360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Larger buffer and register sizes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500" y="848427"/>
            <a:ext cx="7879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Instruction window (ROB), buffer and register sizes of subsequent generations of the</a:t>
            </a:r>
          </a:p>
          <a:p>
            <a:r>
              <a:rPr lang="en-US" sz="1400" dirty="0"/>
              <a:t>  Core 2 family [</a:t>
            </a:r>
            <a:r>
              <a:rPr lang="hu-HU" sz="1400" dirty="0"/>
              <a:t>200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621716" y="6450465"/>
            <a:ext cx="5849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</a:rPr>
              <a:t>Out-of-order Window: Reorder Buffer (ROB)</a:t>
            </a:r>
            <a:endParaRPr lang="en-US" sz="140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28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.2.2 </a:t>
            </a:r>
            <a:r>
              <a:rPr lang="en-US" sz="1600" dirty="0"/>
              <a:t>Enhanced </a:t>
            </a:r>
            <a:r>
              <a:rPr lang="en-US" sz="1600" dirty="0" smtClean="0"/>
              <a:t>graphics (1)</a:t>
            </a:r>
            <a:endParaRPr lang="en-US" sz="1600" dirty="0"/>
          </a:p>
        </p:txBody>
      </p:sp>
      <p:grpSp>
        <p:nvGrpSpPr>
          <p:cNvPr id="9" name="Group 8"/>
          <p:cNvGrpSpPr/>
          <p:nvPr/>
        </p:nvGrpSpPr>
        <p:grpSpPr>
          <a:xfrm>
            <a:off x="881590" y="1448780"/>
            <a:ext cx="7580095" cy="4505228"/>
            <a:chOff x="1398968" y="1583795"/>
            <a:chExt cx="7580095" cy="4505228"/>
          </a:xfrm>
        </p:grpSpPr>
        <p:pic>
          <p:nvPicPr>
            <p:cNvPr id="266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0" t="9400" r="16108" b="7409"/>
            <a:stretch/>
          </p:blipFill>
          <p:spPr bwMode="auto">
            <a:xfrm>
              <a:off x="1398968" y="1583795"/>
              <a:ext cx="6323382" cy="4505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587335" y="2851193"/>
              <a:ext cx="888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Skylake</a:t>
              </a:r>
              <a:endParaRPr lang="en-US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44184" y="3481263"/>
              <a:ext cx="10679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Broadwell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87335" y="4021323"/>
              <a:ext cx="8739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Haswell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87335" y="4381363"/>
              <a:ext cx="11160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Ivy Bridge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87335" y="4741403"/>
              <a:ext cx="13917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Sandy Bridge</a:t>
              </a:r>
              <a:endParaRPr lang="en-US" sz="1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1500" y="494150"/>
            <a:ext cx="6692858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00"/>
              </a:spcAft>
            </a:pPr>
            <a:r>
              <a:rPr lang="hu-HU" sz="1400" b="1" dirty="0">
                <a:solidFill>
                  <a:schemeClr val="accent6"/>
                </a:solidFill>
              </a:rPr>
              <a:t>6</a:t>
            </a:r>
            <a:r>
              <a:rPr lang="en-US" sz="1400" b="1" dirty="0" smtClean="0">
                <a:solidFill>
                  <a:schemeClr val="accent6"/>
                </a:solidFill>
              </a:rPr>
              <a:t>.2.2 Enhanced graphics</a:t>
            </a:r>
          </a:p>
          <a:p>
            <a:r>
              <a:rPr lang="en-US" sz="1400" b="1" dirty="0" smtClean="0">
                <a:solidFill>
                  <a:schemeClr val="accent6"/>
                </a:solidFill>
              </a:rPr>
              <a:t>Performance increase of Intel’s graphics over generations </a:t>
            </a:r>
            <a:r>
              <a:rPr lang="en-US" sz="1400" dirty="0" smtClean="0"/>
              <a:t>[</a:t>
            </a:r>
            <a:r>
              <a:rPr lang="hu-HU" sz="1400" dirty="0" smtClean="0"/>
              <a:t>196</a:t>
            </a:r>
            <a:r>
              <a:rPr lang="en-US" sz="1400" dirty="0" smtClean="0"/>
              <a:t>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7014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59251"/>
              </p:ext>
            </p:extLst>
          </p:nvPr>
        </p:nvGraphicFramePr>
        <p:xfrm>
          <a:off x="87479" y="1043736"/>
          <a:ext cx="8920770" cy="5680163"/>
        </p:xfrm>
        <a:graphic>
          <a:graphicData uri="http://schemas.openxmlformats.org/drawingml/2006/table">
            <a:tbl>
              <a:tblPr/>
              <a:tblGrid>
                <a:gridCol w="1044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50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8839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Intel Core generation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Graphics generation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Models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Graphics</a:t>
                      </a:r>
                    </a:p>
                    <a:p>
                      <a:pPr algn="ctr"/>
                      <a:r>
                        <a:rPr lang="en-US" sz="1100" b="1" dirty="0" smtClean="0"/>
                        <a:t>Technology </a:t>
                      </a:r>
                    </a:p>
                    <a:p>
                      <a:pPr algn="ctr"/>
                      <a:r>
                        <a:rPr lang="en-US" sz="1100" b="1" dirty="0" smtClean="0"/>
                        <a:t>level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No. of</a:t>
                      </a:r>
                    </a:p>
                    <a:p>
                      <a:pPr algn="ctr"/>
                      <a:r>
                        <a:rPr lang="en-US" sz="1100" b="1" dirty="0" smtClean="0"/>
                        <a:t>graphics </a:t>
                      </a:r>
                    </a:p>
                    <a:p>
                      <a:pPr algn="ctr"/>
                      <a:r>
                        <a:rPr lang="en-US" sz="1100" b="1" dirty="0" smtClean="0"/>
                        <a:t>slices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No.</a:t>
                      </a:r>
                    </a:p>
                    <a:p>
                      <a:pPr algn="ctr"/>
                      <a:r>
                        <a:rPr lang="en-US" sz="1100" b="1" dirty="0" smtClean="0"/>
                        <a:t>of EUs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 smtClean="0"/>
                        <a:t>eDRAM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OpenGL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DirectX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OpenCL</a:t>
                      </a:r>
                      <a:r>
                        <a:rPr lang="en-US" sz="1100" b="1" dirty="0"/>
                        <a:t>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70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Westmere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</a:t>
                      </a:r>
                      <a:r>
                        <a:rPr lang="en-US" sz="1100" baseline="30000" dirty="0" smtClean="0"/>
                        <a:t>th</a:t>
                      </a:r>
                      <a:endParaRPr lang="en-US" sz="1100" dirty="0" smtClean="0"/>
                    </a:p>
                    <a:p>
                      <a:pPr algn="ctr"/>
                      <a:r>
                        <a:rPr lang="en-US" sz="1100" dirty="0" smtClean="0"/>
                        <a:t>(</a:t>
                      </a:r>
                      <a:r>
                        <a:rPr lang="en-US" sz="1100" dirty="0" err="1" smtClean="0"/>
                        <a:t>Ironlake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</a:t>
                      </a:r>
                      <a:r>
                        <a:rPr lang="en-US" sz="1100" dirty="0"/>
                        <a:t>HD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2.1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 err="1" smtClean="0">
                          <a:effectLst/>
                        </a:rPr>
                        <a:t>n.a</a:t>
                      </a:r>
                      <a:r>
                        <a:rPr lang="en-US" sz="1100" dirty="0" smtClean="0">
                          <a:effectLst/>
                        </a:rPr>
                        <a:t>.</a:t>
                      </a:r>
                      <a:endParaRPr lang="en-US" sz="1100" dirty="0">
                        <a:effectLst/>
                      </a:endParaRP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829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Sandy Bridge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2000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(2x3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3.1/3.3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dirty="0" err="1" smtClean="0">
                          <a:effectLst/>
                        </a:rPr>
                        <a:t>n.a</a:t>
                      </a:r>
                      <a:r>
                        <a:rPr lang="en-US" sz="1100" dirty="0" smtClean="0">
                          <a:effectLst/>
                        </a:rPr>
                        <a:t>.</a:t>
                      </a:r>
                      <a:endParaRPr lang="en-US" sz="1100" dirty="0">
                        <a:effectLst/>
                      </a:endParaRP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3000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(4x3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3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Ivy Bridge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2500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(6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/>
                        <a:t>11.0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/>
                        <a:t>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3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4000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(2x8</a:t>
                      </a:r>
                      <a:r>
                        <a:rPr lang="en-US" sz="1100" baseline="0" dirty="0" smtClean="0"/>
                        <a:t>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16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647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Haswell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7.5th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HD 4200-</a:t>
                      </a:r>
                    </a:p>
                    <a:p>
                      <a:pPr algn="ctr"/>
                      <a:r>
                        <a:rPr lang="en-US" sz="1100" dirty="0" smtClean="0"/>
                        <a:t>HD 4700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(2x10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/>
                        <a:t>11.1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/>
                        <a:t>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7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5000</a:t>
                      </a:r>
                    </a:p>
                    <a:p>
                      <a:pPr algn="ctr"/>
                      <a:r>
                        <a:rPr lang="en-US" sz="1100" dirty="0" smtClean="0"/>
                        <a:t>Iris 5100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1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Iris Pro 5200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128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2290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Broadwell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HD 5300-</a:t>
                      </a:r>
                    </a:p>
                    <a:p>
                      <a:pPr algn="ctr"/>
                      <a:r>
                        <a:rPr lang="en-US" sz="1100" dirty="0" smtClean="0"/>
                        <a:t>HD 5600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(3x8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23/24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4.3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2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</a:t>
                      </a:r>
                      <a:r>
                        <a:rPr lang="en-US" sz="1100" baseline="0" dirty="0" smtClean="0"/>
                        <a:t> 6000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Iris 6100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47/48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98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Iris Pro 6200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GT3e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48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128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898"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Skylake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510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(3x4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4.4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515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GT1.5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(3x6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18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520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(3x8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24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530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24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540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48 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64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580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GT4e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64/128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.2.2 </a:t>
            </a:r>
            <a:r>
              <a:rPr lang="en-US" sz="1600" dirty="0"/>
              <a:t>Enhanced graphics </a:t>
            </a:r>
            <a:r>
              <a:rPr lang="en-US" sz="1600" dirty="0" smtClean="0"/>
              <a:t>(2)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1500" y="501408"/>
            <a:ext cx="5601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Evolution of main features of Intel’s graphics families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74600" y="5409219"/>
            <a:ext cx="8920770" cy="131467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50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icroprocesador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2" r="15213" b="34488"/>
          <a:stretch/>
        </p:blipFill>
        <p:spPr bwMode="auto">
          <a:xfrm>
            <a:off x="478220" y="1178750"/>
            <a:ext cx="7739185" cy="475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500" y="494150"/>
            <a:ext cx="4054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Main features of the </a:t>
            </a:r>
            <a:r>
              <a:rPr lang="en-US" sz="1400" b="1" dirty="0" err="1" smtClean="0">
                <a:solidFill>
                  <a:schemeClr val="accent6"/>
                </a:solidFill>
              </a:rPr>
              <a:t>Skylake</a:t>
            </a:r>
            <a:r>
              <a:rPr lang="en-US" sz="1400" b="1" dirty="0" smtClean="0">
                <a:solidFill>
                  <a:schemeClr val="accent6"/>
                </a:solidFill>
              </a:rPr>
              <a:t> line </a:t>
            </a:r>
            <a:r>
              <a:rPr lang="en-US" sz="1400" dirty="0" smtClean="0"/>
              <a:t>[</a:t>
            </a:r>
            <a:r>
              <a:rPr lang="hu-HU" sz="1400" dirty="0" smtClean="0"/>
              <a:t>190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.2.2 </a:t>
            </a:r>
            <a:r>
              <a:rPr lang="en-US" sz="1600" dirty="0"/>
              <a:t>Enhanced graphics </a:t>
            </a:r>
            <a:r>
              <a:rPr lang="en-US" sz="1600" dirty="0" smtClean="0"/>
              <a:t>(3)</a:t>
            </a:r>
            <a:endParaRPr lang="hu-HU" altLang="en-US" sz="16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661664" y="3183579"/>
            <a:ext cx="7290810" cy="139515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1740" y="5811145"/>
            <a:ext cx="814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</a:rPr>
              <a:t>Tablets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10630" y="5811145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</a:rPr>
              <a:t>Mobiles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90750" y="5811145"/>
            <a:ext cx="1091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/>
                </a:solidFill>
              </a:rPr>
              <a:t>High-perf.</a:t>
            </a:r>
          </a:p>
          <a:p>
            <a:pPr algn="ctr"/>
            <a:r>
              <a:rPr lang="en-US" sz="1400" dirty="0" smtClean="0">
                <a:solidFill>
                  <a:schemeClr val="accent6"/>
                </a:solidFill>
              </a:rPr>
              <a:t>mobiles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45945" y="5820770"/>
            <a:ext cx="1013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</a:rPr>
              <a:t>Desktops</a:t>
            </a:r>
          </a:p>
        </p:txBody>
      </p:sp>
    </p:spTree>
    <p:extLst>
      <p:ext uri="{BB962C8B-B14F-4D97-AF65-F5344CB8AC3E}">
        <p14:creationId xmlns:p14="http://schemas.microsoft.com/office/powerpoint/2010/main" val="339350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.2.2 </a:t>
            </a:r>
            <a:r>
              <a:rPr lang="en-US" sz="1600" dirty="0"/>
              <a:t>Enhanced graphics </a:t>
            </a:r>
            <a:r>
              <a:rPr lang="en-US" sz="1600" dirty="0" smtClean="0"/>
              <a:t>(4)</a:t>
            </a:r>
            <a:endParaRPr lang="en-US" sz="16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" t="16388" b="7266"/>
          <a:stretch/>
        </p:blipFill>
        <p:spPr bwMode="auto">
          <a:xfrm>
            <a:off x="116504" y="1159491"/>
            <a:ext cx="8865985" cy="435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500" y="494150"/>
            <a:ext cx="5450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accent6"/>
                </a:solidFill>
              </a:rPr>
              <a:t>Skylake</a:t>
            </a:r>
            <a:r>
              <a:rPr lang="en-US" sz="1400" b="1" dirty="0" smtClean="0">
                <a:solidFill>
                  <a:schemeClr val="accent6"/>
                </a:solidFill>
              </a:rPr>
              <a:t>/Gen9 graphics architecture overview </a:t>
            </a:r>
            <a:r>
              <a:rPr lang="en-US" sz="1400" dirty="0" smtClean="0"/>
              <a:t>[</a:t>
            </a:r>
            <a:r>
              <a:rPr lang="hu-HU" sz="1400" dirty="0" smtClean="0"/>
              <a:t>196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2456765" y="2184990"/>
            <a:ext cx="2745305" cy="135015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9663" y="3542398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GT2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46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AutoShape 3"/>
          <p:cNvSpPr>
            <a:spLocks noChangeArrowheads="1"/>
          </p:cNvSpPr>
          <p:nvPr/>
        </p:nvSpPr>
        <p:spPr bwMode="auto">
          <a:xfrm>
            <a:off x="927099" y="1124088"/>
            <a:ext cx="7313613" cy="468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6</a:t>
            </a:r>
            <a:r>
              <a:rPr kumimoji="0" lang="en-US" alt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. The </a:t>
            </a:r>
            <a:r>
              <a:rPr kumimoji="0" lang="en-US" alt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Skylake</a:t>
            </a:r>
            <a:r>
              <a:rPr kumimoji="0" lang="en-US" alt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line</a:t>
            </a:r>
            <a:endParaRPr kumimoji="0" lang="en-US" altLang="en-US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grpSp>
        <p:nvGrpSpPr>
          <p:cNvPr id="191491" name="Group 4"/>
          <p:cNvGrpSpPr>
            <a:grpSpLocks/>
          </p:cNvGrpSpPr>
          <p:nvPr/>
        </p:nvGrpSpPr>
        <p:grpSpPr bwMode="auto">
          <a:xfrm>
            <a:off x="987425" y="2060712"/>
            <a:ext cx="7265988" cy="457760"/>
            <a:chOff x="707" y="1638"/>
            <a:chExt cx="4440" cy="342"/>
          </a:xfrm>
        </p:grpSpPr>
        <p:sp>
          <p:nvSpPr>
            <p:cNvPr id="191519" name="AutoShape 5"/>
            <p:cNvSpPr>
              <a:spLocks noChangeArrowheads="1"/>
            </p:cNvSpPr>
            <p:nvPr/>
          </p:nvSpPr>
          <p:spPr bwMode="auto">
            <a:xfrm>
              <a:off x="951" y="1638"/>
              <a:ext cx="4196" cy="34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  </a:t>
              </a:r>
              <a:r>
                <a:rPr kumimoji="0" lang="hu-HU" altLang="en-US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6</a:t>
              </a:r>
              <a:r>
                <a:rPr kumimoji="0" lang="en-US" altLang="en-US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.1 Introduction</a:t>
              </a:r>
              <a:endParaRPr kumimoji="0" lang="en-US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91520" name="Text Box 6"/>
            <p:cNvSpPr txBox="1">
              <a:spLocks noChangeArrowheads="1"/>
            </p:cNvSpPr>
            <p:nvPr/>
          </p:nvSpPr>
          <p:spPr bwMode="auto">
            <a:xfrm>
              <a:off x="707" y="1647"/>
              <a:ext cx="251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 </a:t>
              </a:r>
            </a:p>
          </p:txBody>
        </p:sp>
      </p:grpSp>
      <p:grpSp>
        <p:nvGrpSpPr>
          <p:cNvPr id="191492" name="Group 7"/>
          <p:cNvGrpSpPr>
            <a:grpSpLocks/>
          </p:cNvGrpSpPr>
          <p:nvPr/>
        </p:nvGrpSpPr>
        <p:grpSpPr bwMode="auto">
          <a:xfrm>
            <a:off x="984250" y="2593086"/>
            <a:ext cx="7265988" cy="619125"/>
            <a:chOff x="707" y="1638"/>
            <a:chExt cx="4440" cy="463"/>
          </a:xfrm>
        </p:grpSpPr>
        <p:sp>
          <p:nvSpPr>
            <p:cNvPr id="191517" name="AutoShape 8"/>
            <p:cNvSpPr>
              <a:spLocks noChangeArrowheads="1"/>
            </p:cNvSpPr>
            <p:nvPr/>
          </p:nvSpPr>
          <p:spPr bwMode="auto">
            <a:xfrm>
              <a:off x="951" y="1638"/>
              <a:ext cx="4196" cy="463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  </a:t>
              </a:r>
              <a:r>
                <a:rPr kumimoji="0" lang="hu-HU" altLang="en-US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6</a:t>
              </a:r>
              <a:r>
                <a:rPr kumimoji="0" lang="en-US" altLang="en-US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.2 Major enhancements of the </a:t>
              </a:r>
              <a:r>
                <a:rPr kumimoji="0" lang="en-US" altLang="en-US" sz="19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Skylake</a:t>
              </a:r>
              <a:r>
                <a:rPr kumimoji="0" lang="en-US" altLang="en-US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 line vs.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         the </a:t>
              </a:r>
              <a:r>
                <a:rPr kumimoji="0" lang="en-US" altLang="en-US" sz="19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Broadwell</a:t>
              </a:r>
              <a:r>
                <a:rPr kumimoji="0" lang="en-US" altLang="en-US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 line</a:t>
              </a:r>
              <a:endParaRPr kumimoji="0" lang="en-US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91518" name="Text Box 9"/>
            <p:cNvSpPr txBox="1">
              <a:spLocks noChangeArrowheads="1"/>
            </p:cNvSpPr>
            <p:nvPr/>
          </p:nvSpPr>
          <p:spPr bwMode="auto">
            <a:xfrm>
              <a:off x="707" y="1707"/>
              <a:ext cx="251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 </a:t>
              </a:r>
            </a:p>
          </p:txBody>
        </p:sp>
      </p:grpSp>
      <p:grpSp>
        <p:nvGrpSpPr>
          <p:cNvPr id="191499" name="Group 25"/>
          <p:cNvGrpSpPr>
            <a:grpSpLocks/>
          </p:cNvGrpSpPr>
          <p:nvPr/>
        </p:nvGrpSpPr>
        <p:grpSpPr bwMode="auto">
          <a:xfrm>
            <a:off x="974823" y="3228815"/>
            <a:ext cx="7281765" cy="503419"/>
            <a:chOff x="697" y="1615"/>
            <a:chExt cx="4450" cy="249"/>
          </a:xfrm>
        </p:grpSpPr>
        <p:sp>
          <p:nvSpPr>
            <p:cNvPr id="191503" name="AutoShape 26"/>
            <p:cNvSpPr>
              <a:spLocks noChangeArrowheads="1"/>
            </p:cNvSpPr>
            <p:nvPr/>
          </p:nvSpPr>
          <p:spPr bwMode="auto">
            <a:xfrm>
              <a:off x="951" y="1638"/>
              <a:ext cx="4196" cy="226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  </a:t>
              </a:r>
              <a:r>
                <a:rPr kumimoji="0" lang="hu-HU" altLang="en-US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6</a:t>
              </a:r>
              <a:r>
                <a:rPr kumimoji="0" lang="en-US" altLang="en-US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.3 </a:t>
              </a:r>
              <a:r>
                <a:rPr kumimoji="0" lang="en-US" altLang="hu-HU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Major innovations of the </a:t>
              </a:r>
              <a:r>
                <a:rPr kumimoji="0" lang="en-US" altLang="hu-HU" sz="19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Skylake</a:t>
              </a:r>
              <a:r>
                <a:rPr kumimoji="0" lang="en-US" altLang="hu-HU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 line</a:t>
              </a:r>
              <a:endParaRPr kumimoji="0" lang="en-US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91504" name="Text Box 27"/>
            <p:cNvSpPr txBox="1">
              <a:spLocks noChangeArrowheads="1"/>
            </p:cNvSpPr>
            <p:nvPr/>
          </p:nvSpPr>
          <p:spPr bwMode="auto">
            <a:xfrm>
              <a:off x="697" y="1615"/>
              <a:ext cx="24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 </a:t>
              </a:r>
            </a:p>
          </p:txBody>
        </p:sp>
      </p:grpSp>
      <p:grpSp>
        <p:nvGrpSpPr>
          <p:cNvPr id="191500" name="Group 25"/>
          <p:cNvGrpSpPr>
            <a:grpSpLocks/>
          </p:cNvGrpSpPr>
          <p:nvPr/>
        </p:nvGrpSpPr>
        <p:grpSpPr bwMode="auto">
          <a:xfrm>
            <a:off x="974725" y="3764778"/>
            <a:ext cx="7285038" cy="457200"/>
            <a:chOff x="695" y="1626"/>
            <a:chExt cx="4452" cy="305"/>
          </a:xfrm>
        </p:grpSpPr>
        <p:sp>
          <p:nvSpPr>
            <p:cNvPr id="191501" name="AutoShape 26"/>
            <p:cNvSpPr>
              <a:spLocks noChangeArrowheads="1"/>
            </p:cNvSpPr>
            <p:nvPr/>
          </p:nvSpPr>
          <p:spPr bwMode="auto">
            <a:xfrm>
              <a:off x="951" y="1638"/>
              <a:ext cx="4196" cy="293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  </a:t>
              </a:r>
              <a:r>
                <a:rPr kumimoji="0" lang="hu-HU" altLang="en-US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6</a:t>
              </a:r>
              <a:r>
                <a:rPr kumimoji="0" lang="en-US" altLang="en-US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.4 </a:t>
              </a:r>
              <a:r>
                <a:rPr kumimoji="0" lang="en-US" altLang="en-US" sz="19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Skylake</a:t>
              </a:r>
              <a:r>
                <a:rPr kumimoji="0" lang="en-US" altLang="hu-HU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 based processor lines</a:t>
              </a:r>
              <a:endParaRPr kumimoji="0" lang="en-US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91502" name="Text Box 27"/>
            <p:cNvSpPr txBox="1">
              <a:spLocks noChangeArrowheads="1"/>
            </p:cNvSpPr>
            <p:nvPr/>
          </p:nvSpPr>
          <p:spPr bwMode="auto">
            <a:xfrm>
              <a:off x="695" y="1626"/>
              <a:ext cx="251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 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231740" y="4710626"/>
            <a:ext cx="4559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Only Sections 6.1 to 6.3 will be discussed.</a:t>
            </a:r>
          </a:p>
        </p:txBody>
      </p:sp>
    </p:spTree>
    <p:extLst>
      <p:ext uri="{BB962C8B-B14F-4D97-AF65-F5344CB8AC3E}">
        <p14:creationId xmlns:p14="http://schemas.microsoft.com/office/powerpoint/2010/main" val="191270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.2.2 </a:t>
            </a:r>
            <a:r>
              <a:rPr lang="en-US" sz="1600" dirty="0"/>
              <a:t>Enhanced graphics </a:t>
            </a:r>
            <a:r>
              <a:rPr lang="en-US" sz="1600" dirty="0" smtClean="0"/>
              <a:t>(5)</a:t>
            </a:r>
            <a:endParaRPr lang="en-US" sz="16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5" r="26846"/>
          <a:stretch/>
        </p:blipFill>
        <p:spPr bwMode="auto">
          <a:xfrm>
            <a:off x="0" y="1088740"/>
            <a:ext cx="9027495" cy="504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500" y="501055"/>
            <a:ext cx="3685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Gen9 graphics scalability -1 </a:t>
            </a:r>
            <a:r>
              <a:rPr lang="en-US" sz="1400" dirty="0" smtClean="0"/>
              <a:t>[</a:t>
            </a:r>
            <a:r>
              <a:rPr lang="hu-HU" sz="1400" dirty="0" smtClean="0"/>
              <a:t>196</a:t>
            </a:r>
            <a:r>
              <a:rPr lang="en-US" sz="1400" dirty="0" smtClean="0"/>
              <a:t>]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2475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.2.2 </a:t>
            </a:r>
            <a:r>
              <a:rPr lang="en-US" sz="1600" dirty="0"/>
              <a:t>Enhanced graphics </a:t>
            </a:r>
            <a:r>
              <a:rPr lang="en-US" sz="1600" dirty="0" smtClean="0"/>
              <a:t>(6)</a:t>
            </a:r>
            <a:endParaRPr lang="en-US" sz="16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" t="15497" b="14262"/>
          <a:stretch/>
        </p:blipFill>
        <p:spPr bwMode="auto">
          <a:xfrm>
            <a:off x="-1" y="1133745"/>
            <a:ext cx="9144001" cy="392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500" y="494150"/>
            <a:ext cx="3685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Gen9 graphics scalability -2 </a:t>
            </a:r>
            <a:r>
              <a:rPr lang="en-US" sz="1400" dirty="0" smtClean="0"/>
              <a:t>[</a:t>
            </a:r>
            <a:r>
              <a:rPr lang="hu-HU" sz="1400" dirty="0" smtClean="0"/>
              <a:t>196</a:t>
            </a:r>
            <a:r>
              <a:rPr lang="en-US" sz="1400" dirty="0" smtClean="0"/>
              <a:t>]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8184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.2.2 </a:t>
            </a:r>
            <a:r>
              <a:rPr lang="en-US" sz="1600" dirty="0"/>
              <a:t>Enhanced graphics </a:t>
            </a:r>
            <a:r>
              <a:rPr lang="en-US" sz="1600" dirty="0" smtClean="0"/>
              <a:t>(7)</a:t>
            </a:r>
            <a:endParaRPr lang="en-US" sz="16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9" r="47179"/>
          <a:stretch/>
        </p:blipFill>
        <p:spPr bwMode="auto">
          <a:xfrm>
            <a:off x="1826695" y="1583795"/>
            <a:ext cx="5448822" cy="402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860" y="1141003"/>
            <a:ext cx="3741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Scaling for GT 1.5 to reduce power 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500" y="496770"/>
            <a:ext cx="3685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Gen9 graphics scalability -3 </a:t>
            </a:r>
            <a:r>
              <a:rPr lang="en-US" sz="1400" dirty="0" smtClean="0"/>
              <a:t>[</a:t>
            </a:r>
            <a:r>
              <a:rPr lang="hu-HU" sz="1400" dirty="0" smtClean="0"/>
              <a:t>196</a:t>
            </a:r>
            <a:r>
              <a:rPr lang="en-US" sz="1400" dirty="0" smtClean="0"/>
              <a:t>]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7832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.2.2 </a:t>
            </a:r>
            <a:r>
              <a:rPr lang="en-US" sz="1600" dirty="0"/>
              <a:t>Enhanced graphics </a:t>
            </a:r>
            <a:r>
              <a:rPr lang="en-US" sz="1600" dirty="0" smtClean="0"/>
              <a:t>(8)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1500" y="494150"/>
            <a:ext cx="4477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Gen9 graphics Codec support </a:t>
            </a:r>
            <a:r>
              <a:rPr lang="en-US" sz="1400" dirty="0" smtClean="0"/>
              <a:t>[</a:t>
            </a:r>
            <a:r>
              <a:rPr lang="hu-HU" sz="1400" dirty="0" smtClean="0"/>
              <a:t>196</a:t>
            </a:r>
            <a:r>
              <a:rPr lang="en-US" sz="1400" dirty="0" smtClean="0"/>
              <a:t>], [</a:t>
            </a:r>
            <a:r>
              <a:rPr lang="hu-HU" sz="1400" dirty="0" smtClean="0"/>
              <a:t>201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grpSp>
        <p:nvGrpSpPr>
          <p:cNvPr id="9" name="Group 8"/>
          <p:cNvGrpSpPr/>
          <p:nvPr/>
        </p:nvGrpSpPr>
        <p:grpSpPr>
          <a:xfrm>
            <a:off x="1061610" y="1208291"/>
            <a:ext cx="7200800" cy="3825425"/>
            <a:chOff x="836585" y="1088740"/>
            <a:chExt cx="7831165" cy="4320480"/>
          </a:xfrm>
        </p:grpSpPr>
        <p:pic>
          <p:nvPicPr>
            <p:cNvPr id="3277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12" t="10880"/>
            <a:stretch/>
          </p:blipFill>
          <p:spPr bwMode="auto">
            <a:xfrm>
              <a:off x="836585" y="1088740"/>
              <a:ext cx="7560840" cy="4039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 bwMode="auto">
            <a:xfrm>
              <a:off x="7632340" y="4689140"/>
              <a:ext cx="1035410" cy="72008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1510" y="4988711"/>
            <a:ext cx="89595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With the new hardware accelerated codec solution watching a movie or video conferencing</a:t>
            </a:r>
          </a:p>
          <a:p>
            <a:r>
              <a:rPr lang="en-US" sz="1400" dirty="0" smtClean="0"/>
              <a:t>   can be done by </a:t>
            </a:r>
            <a:r>
              <a:rPr lang="en-US" sz="1400" dirty="0" smtClean="0">
                <a:solidFill>
                  <a:srgbClr val="0070C0"/>
                </a:solidFill>
              </a:rPr>
              <a:t>highly efficient fixed-function circuits rather than by using more flexible, but 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   more power hungry CPU and GPU cores </a:t>
            </a:r>
            <a:r>
              <a:rPr lang="en-US" sz="1400" dirty="0" smtClean="0"/>
              <a:t>[</a:t>
            </a:r>
            <a:r>
              <a:rPr lang="hu-HU" sz="1400" dirty="0" smtClean="0"/>
              <a:t>201</a:t>
            </a:r>
            <a:r>
              <a:rPr lang="en-US" sz="1400" dirty="0" smtClean="0"/>
              <a:t>]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1441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.2.2 </a:t>
            </a:r>
            <a:r>
              <a:rPr lang="en-US" sz="1600" dirty="0"/>
              <a:t>Enhanced graphics </a:t>
            </a:r>
            <a:r>
              <a:rPr lang="en-US" sz="1600" dirty="0" smtClean="0"/>
              <a:t>(9)</a:t>
            </a:r>
            <a:endParaRPr lang="en-US" sz="16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7"/>
          <a:stretch/>
        </p:blipFill>
        <p:spPr bwMode="auto">
          <a:xfrm>
            <a:off x="319088" y="1133745"/>
            <a:ext cx="8505825" cy="386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500" y="494150"/>
            <a:ext cx="38843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Gen9 graphics display support </a:t>
            </a:r>
            <a:r>
              <a:rPr lang="en-US" sz="1400" dirty="0" smtClean="0"/>
              <a:t>[</a:t>
            </a:r>
            <a:r>
              <a:rPr lang="hu-HU" sz="1400" dirty="0" smtClean="0"/>
              <a:t>201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61510" y="5184195"/>
            <a:ext cx="2932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It supports </a:t>
            </a:r>
            <a:r>
              <a:rPr lang="en-US" sz="1400" dirty="0" smtClean="0">
                <a:solidFill>
                  <a:srgbClr val="0070C0"/>
                </a:solidFill>
              </a:rPr>
              <a:t>3 display pipes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63143" y="5499230"/>
            <a:ext cx="8788688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rgbClr val="FF0000"/>
                </a:solidFill>
              </a:rPr>
              <a:t>WiDi</a:t>
            </a:r>
            <a:r>
              <a:rPr lang="en-US" sz="1400" dirty="0" smtClean="0"/>
              <a:t> is Intel’s </a:t>
            </a:r>
            <a:r>
              <a:rPr lang="en-US" sz="1400" b="1" dirty="0" smtClean="0">
                <a:solidFill>
                  <a:srgbClr val="0070C0"/>
                </a:solidFill>
              </a:rPr>
              <a:t>W</a:t>
            </a:r>
            <a:r>
              <a:rPr lang="en-US" sz="1400" dirty="0" smtClean="0">
                <a:solidFill>
                  <a:srgbClr val="0070C0"/>
                </a:solidFill>
              </a:rPr>
              <a:t>ireless </a:t>
            </a:r>
            <a:r>
              <a:rPr lang="en-US" sz="1400" b="1" dirty="0" smtClean="0">
                <a:solidFill>
                  <a:srgbClr val="0070C0"/>
                </a:solidFill>
              </a:rPr>
              <a:t>D</a:t>
            </a:r>
            <a:r>
              <a:rPr lang="en-US" sz="1400" dirty="0" smtClean="0">
                <a:solidFill>
                  <a:srgbClr val="0070C0"/>
                </a:solidFill>
              </a:rPr>
              <a:t>isplay technology </a:t>
            </a:r>
            <a:r>
              <a:rPr lang="en-US" sz="1400" dirty="0" smtClean="0"/>
              <a:t>to transmit music, videos, movies, photos etc. </a:t>
            </a:r>
          </a:p>
          <a:p>
            <a:pPr>
              <a:spcAft>
                <a:spcPts val="300"/>
              </a:spcAft>
            </a:pPr>
            <a:r>
              <a:rPr lang="en-US" sz="1400" dirty="0" smtClean="0"/>
              <a:t>       from a </a:t>
            </a:r>
            <a:r>
              <a:rPr lang="en-US" sz="1400" dirty="0" err="1" smtClean="0"/>
              <a:t>WiDi</a:t>
            </a:r>
            <a:r>
              <a:rPr lang="en-US" sz="1400" dirty="0" smtClean="0"/>
              <a:t> compatible computer </a:t>
            </a:r>
            <a:r>
              <a:rPr lang="en-US" sz="1400" dirty="0" smtClean="0">
                <a:solidFill>
                  <a:srgbClr val="0070C0"/>
                </a:solidFill>
              </a:rPr>
              <a:t>to a compatible HDTV</a:t>
            </a:r>
            <a:r>
              <a:rPr lang="en-US" sz="1400" dirty="0" smtClean="0"/>
              <a:t>. </a:t>
            </a:r>
          </a:p>
          <a:p>
            <a:r>
              <a:rPr lang="en-US" sz="1400" dirty="0" smtClean="0"/>
              <a:t>    The initial version of </a:t>
            </a:r>
            <a:r>
              <a:rPr lang="en-US" sz="1400" dirty="0" err="1" smtClean="0"/>
              <a:t>WiDi</a:t>
            </a:r>
            <a:r>
              <a:rPr lang="en-US" sz="1400" dirty="0" smtClean="0"/>
              <a:t> supported only a low resolution of 720p, </a:t>
            </a:r>
            <a:r>
              <a:rPr lang="en-US" sz="1400" dirty="0" err="1" smtClean="0"/>
              <a:t>Skylake</a:t>
            </a:r>
            <a:r>
              <a:rPr lang="en-US" sz="1400" dirty="0" smtClean="0"/>
              <a:t> provides already</a:t>
            </a:r>
          </a:p>
          <a:p>
            <a:pPr>
              <a:spcAft>
                <a:spcPts val="300"/>
              </a:spcAft>
            </a:pPr>
            <a:r>
              <a:rPr lang="en-US" sz="1400" dirty="0"/>
              <a:t> </a:t>
            </a:r>
            <a:r>
              <a:rPr lang="en-US" sz="1400" dirty="0" smtClean="0"/>
              <a:t>      HD quality with a resolution of 1080.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Miracast</a:t>
            </a:r>
            <a:r>
              <a:rPr lang="en-US" sz="1400" dirty="0" smtClean="0"/>
              <a:t> is a </a:t>
            </a:r>
            <a:r>
              <a:rPr lang="en-US" sz="1400" dirty="0" err="1" smtClean="0"/>
              <a:t>WiDi</a:t>
            </a:r>
            <a:r>
              <a:rPr lang="en-US" sz="1400" dirty="0" smtClean="0"/>
              <a:t> standard of the Wi-Fi Alliance providing HD quality.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3458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.2.2 </a:t>
            </a:r>
            <a:r>
              <a:rPr lang="en-US" sz="1600" dirty="0"/>
              <a:t>Enhanced graphics (</a:t>
            </a:r>
            <a:r>
              <a:rPr lang="en-US" sz="1600" dirty="0" smtClean="0"/>
              <a:t>10)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1500" y="494150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Note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702" y="867371"/>
            <a:ext cx="8887113" cy="7771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err="1" smtClean="0"/>
              <a:t>Skylake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0070C0"/>
                </a:solidFill>
              </a:rPr>
              <a:t>does not make use of the FIVR technology</a:t>
            </a:r>
            <a:r>
              <a:rPr lang="en-US" sz="1400" dirty="0" smtClean="0"/>
              <a:t>, as indicated in the Figure below</a:t>
            </a:r>
            <a:r>
              <a:rPr lang="en-US" sz="1400" dirty="0" smtClean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 reason for omitting FIVR in </a:t>
            </a:r>
            <a:r>
              <a:rPr lang="en-US" sz="1400" dirty="0" err="1" smtClean="0"/>
              <a:t>Skylake</a:t>
            </a:r>
            <a:r>
              <a:rPr lang="en-US" sz="1400" dirty="0" smtClean="0"/>
              <a:t> (and probably also is the subsequent </a:t>
            </a:r>
            <a:r>
              <a:rPr lang="en-US" sz="1400" dirty="0" err="1" smtClean="0"/>
              <a:t>Cannonlake</a:t>
            </a:r>
            <a:r>
              <a:rPr lang="en-US" sz="1400" dirty="0" smtClean="0"/>
              <a:t>) is</a:t>
            </a:r>
          </a:p>
          <a:p>
            <a:r>
              <a:rPr lang="en-US" sz="1400" dirty="0" smtClean="0"/>
              <a:t>      that </a:t>
            </a:r>
            <a:r>
              <a:rPr lang="en-US" sz="1400" dirty="0" smtClean="0">
                <a:solidFill>
                  <a:srgbClr val="0070C0"/>
                </a:solidFill>
              </a:rPr>
              <a:t>it increases unduly the die temperature and limits overclocking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" t="8983" r="70009" b="8579"/>
          <a:stretch/>
        </p:blipFill>
        <p:spPr bwMode="auto">
          <a:xfrm>
            <a:off x="1466655" y="1798301"/>
            <a:ext cx="2732507" cy="445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41630" y="6444335"/>
            <a:ext cx="395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Figure: Voltage domains of </a:t>
            </a:r>
            <a:r>
              <a:rPr lang="en-US" sz="1400" dirty="0" err="1" smtClean="0"/>
              <a:t>Skylake</a:t>
            </a:r>
            <a:r>
              <a:rPr lang="hu-HU" sz="1400" dirty="0" smtClean="0"/>
              <a:t> [200]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641994" y="3715870"/>
            <a:ext cx="4025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Note that all cores </a:t>
            </a:r>
            <a:r>
              <a:rPr lang="en-US" sz="1400" dirty="0" smtClean="0">
                <a:solidFill>
                  <a:srgbClr val="0070C0"/>
                </a:solidFill>
              </a:rPr>
              <a:t>share the same voltage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  and even the same frequency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2256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.2.3 Support of </a:t>
            </a:r>
            <a:r>
              <a:rPr lang="en-US" sz="1600" dirty="0" err="1" smtClean="0"/>
              <a:t>PCIe</a:t>
            </a:r>
            <a:r>
              <a:rPr lang="en-US" sz="1600" dirty="0" smtClean="0"/>
              <a:t> 3.0 </a:t>
            </a:r>
            <a:r>
              <a:rPr lang="en-US" sz="1600" dirty="0"/>
              <a:t>(</a:t>
            </a:r>
            <a:r>
              <a:rPr lang="en-US" sz="1600" dirty="0" smtClean="0"/>
              <a:t>1)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1500" y="494150"/>
            <a:ext cx="70715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hu-HU" sz="1400" b="1" dirty="0">
                <a:solidFill>
                  <a:schemeClr val="accent6"/>
                </a:solidFill>
                <a:cs typeface="Arial" charset="0"/>
              </a:rPr>
              <a:t>6</a:t>
            </a:r>
            <a:r>
              <a:rPr lang="en-US" sz="1400" b="1" dirty="0" smtClean="0">
                <a:solidFill>
                  <a:schemeClr val="accent6"/>
                </a:solidFill>
                <a:cs typeface="Arial" charset="0"/>
              </a:rPr>
              <a:t>.2.3 Support of </a:t>
            </a:r>
            <a:r>
              <a:rPr lang="en-US" sz="1400" b="1" dirty="0" err="1" smtClean="0">
                <a:solidFill>
                  <a:schemeClr val="accent6"/>
                </a:solidFill>
                <a:cs typeface="Arial" charset="0"/>
              </a:rPr>
              <a:t>PCIe</a:t>
            </a:r>
            <a:r>
              <a:rPr lang="en-US" sz="1400" b="1" dirty="0" smtClean="0">
                <a:solidFill>
                  <a:schemeClr val="accent6"/>
                </a:solidFill>
                <a:cs typeface="Arial" charset="0"/>
              </a:rPr>
              <a:t> 3.0 </a:t>
            </a:r>
          </a:p>
        </p:txBody>
      </p:sp>
      <p:pic>
        <p:nvPicPr>
          <p:cNvPr id="5" name="Picture 2" descr="http://static.trustedreviews.com/94/00003438a/8d2e/skylake-platfor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9" t="4075"/>
          <a:stretch/>
        </p:blipFill>
        <p:spPr bwMode="auto">
          <a:xfrm>
            <a:off x="260163" y="1223755"/>
            <a:ext cx="8640763" cy="553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251717" y="3383995"/>
            <a:ext cx="3420183" cy="49505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60163" y="1268413"/>
            <a:ext cx="3285505" cy="157552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500" y="863715"/>
            <a:ext cx="5984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Example: </a:t>
            </a:r>
            <a:r>
              <a:rPr lang="en-US" sz="1400" dirty="0"/>
              <a:t>Intel Core </a:t>
            </a:r>
            <a:r>
              <a:rPr lang="en-US" sz="1400" dirty="0" err="1"/>
              <a:t>i7-6700K</a:t>
            </a:r>
            <a:r>
              <a:rPr lang="en-US" sz="1400" dirty="0"/>
              <a:t> desktop processor platform [</a:t>
            </a:r>
            <a:r>
              <a:rPr lang="hu-HU" sz="1400" dirty="0"/>
              <a:t>203</a:t>
            </a:r>
            <a:r>
              <a:rPr lang="en-US" sz="1400" dirty="0"/>
              <a:t>]</a:t>
            </a:r>
          </a:p>
          <a:p>
            <a:endParaRPr lang="en-US" sz="1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08845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/>
              <a:t>.2.3 Support of </a:t>
            </a:r>
            <a:r>
              <a:rPr lang="en-US" sz="1600" dirty="0" err="1"/>
              <a:t>PCIe</a:t>
            </a:r>
            <a:r>
              <a:rPr lang="en-US" sz="1600" dirty="0"/>
              <a:t> 3.0 </a:t>
            </a:r>
            <a:r>
              <a:rPr lang="en-US" sz="1600" dirty="0" smtClean="0"/>
              <a:t>(2)</a:t>
            </a:r>
            <a:endParaRPr lang="en-US" sz="1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999729"/>
              </p:ext>
            </p:extLst>
          </p:nvPr>
        </p:nvGraphicFramePr>
        <p:xfrm>
          <a:off x="89867" y="1240213"/>
          <a:ext cx="8937628" cy="3823503"/>
        </p:xfrm>
        <a:graphic>
          <a:graphicData uri="http://schemas.openxmlformats.org/drawingml/2006/table">
            <a:tbl>
              <a:tblPr/>
              <a:tblGrid>
                <a:gridCol w="855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3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38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56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08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27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16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320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PCI Express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version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Line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code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Transfer</a:t>
                      </a:r>
                      <a:br>
                        <a:rPr lang="en-US" sz="1400" dirty="0"/>
                      </a:br>
                      <a:r>
                        <a:rPr lang="en-US" sz="1400" dirty="0" smtClean="0"/>
                        <a:t>rate</a:t>
                      </a:r>
                      <a:endParaRPr lang="en-US" sz="1400" dirty="0"/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Throughput </a:t>
                      </a:r>
                      <a:r>
                        <a:rPr lang="en-US" sz="1400" smtClean="0"/>
                        <a:t>per direction</a:t>
                      </a:r>
                      <a:endParaRPr lang="en-US" sz="1400" dirty="0"/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Issued</a:t>
                      </a:r>
                      <a:endParaRPr lang="en-US" sz="1400" dirty="0"/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8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×1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×4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×8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×16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6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1.0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0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8b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10b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2.5 GT/s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250 MB/s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 GB/s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 GB/s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 GB/s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2003</a:t>
                      </a:r>
                      <a:endParaRPr lang="en-US" sz="1400" dirty="0"/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6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2.0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0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8b/10b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 GT/s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500 MB/s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 GB/s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 GB/s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 GB/s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2007</a:t>
                      </a:r>
                      <a:endParaRPr lang="en-US" sz="1400" dirty="0"/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6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3.0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0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effectLst/>
                        </a:rPr>
                        <a:t>128b</a:t>
                      </a:r>
                      <a:r>
                        <a:rPr lang="en-US" sz="1400" dirty="0">
                          <a:effectLst/>
                        </a:rPr>
                        <a:t>/</a:t>
                      </a:r>
                      <a:r>
                        <a:rPr lang="en-US" sz="1400" dirty="0" err="1">
                          <a:effectLst/>
                        </a:rPr>
                        <a:t>130b</a:t>
                      </a:r>
                      <a:endParaRPr lang="en-US" sz="1400" dirty="0">
                        <a:effectLst/>
                      </a:endParaRP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 GT/s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984.6 MB/s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3.94 GB/s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7.9 GB/s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15.8 GB/s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2010</a:t>
                      </a:r>
                      <a:endParaRPr lang="en-US" sz="1400" dirty="0"/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6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4.0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0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128b/130b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16 GT/s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1969 MB/s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7.9 GB/s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15.8 GB/s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31.5 GB/s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2017</a:t>
                      </a:r>
                      <a:endParaRPr lang="en-US" sz="1400" dirty="0"/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308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</a:rPr>
                        <a:t>5.0</a:t>
                      </a:r>
                      <a:endParaRPr lang="en-US" sz="1400" dirty="0">
                        <a:effectLst/>
                      </a:endParaRP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0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128b/130b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32 or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25 </a:t>
                      </a:r>
                      <a:r>
                        <a:rPr lang="en-US" sz="1400" dirty="0" smtClean="0"/>
                        <a:t>GT/s</a:t>
                      </a:r>
                      <a:endParaRPr lang="en-US" sz="1400" dirty="0"/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3938 or</a:t>
                      </a:r>
                      <a:br>
                        <a:rPr lang="en-US" sz="1400"/>
                      </a:br>
                      <a:r>
                        <a:rPr lang="en-US" sz="1400"/>
                        <a:t>3077 MB/s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15.8 or</a:t>
                      </a:r>
                      <a:br>
                        <a:rPr lang="en-US" sz="1400"/>
                      </a:br>
                      <a:r>
                        <a:rPr lang="en-US" sz="1400"/>
                        <a:t>12.3 GB/s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31.5 or</a:t>
                      </a:r>
                      <a:br>
                        <a:rPr lang="en-US" sz="1400"/>
                      </a:br>
                      <a:r>
                        <a:rPr lang="en-US" sz="1400"/>
                        <a:t>24.6 GB/s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63.0 or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49.2 GB/s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2019</a:t>
                      </a:r>
                    </a:p>
                    <a:p>
                      <a:pPr algn="ctr"/>
                      <a:r>
                        <a:rPr lang="en-US" sz="1400" dirty="0" smtClean="0"/>
                        <a:t>(expected)</a:t>
                      </a:r>
                      <a:endParaRPr lang="en-US" sz="1400" dirty="0"/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500" y="494150"/>
            <a:ext cx="5267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Performance features of the </a:t>
            </a:r>
            <a:r>
              <a:rPr lang="en-US" sz="1400" b="1" dirty="0" err="1" smtClean="0">
                <a:solidFill>
                  <a:schemeClr val="accent6"/>
                </a:solidFill>
              </a:rPr>
              <a:t>PCIe</a:t>
            </a:r>
            <a:r>
              <a:rPr lang="en-US" sz="1400" b="1" dirty="0" smtClean="0">
                <a:solidFill>
                  <a:schemeClr val="accent6"/>
                </a:solidFill>
              </a:rPr>
              <a:t> standards </a:t>
            </a:r>
            <a:r>
              <a:rPr lang="en-US" sz="1400" dirty="0" smtClean="0"/>
              <a:t>[</a:t>
            </a:r>
            <a:r>
              <a:rPr lang="hu-HU" sz="1400" dirty="0" smtClean="0"/>
              <a:t>227</a:t>
            </a:r>
            <a:r>
              <a:rPr lang="en-US" sz="1400" dirty="0" smtClean="0"/>
              <a:t>]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217731" y="1253660"/>
            <a:ext cx="1215135" cy="382350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60162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927100" y="1179166"/>
            <a:ext cx="7348538" cy="468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6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.3 Major innovations of the </a:t>
            </a:r>
            <a:r>
              <a:rPr lang="en-US" altLang="en-US" sz="1900" dirty="0" err="1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Skylake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line</a:t>
            </a:r>
          </a:p>
        </p:txBody>
      </p: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1002591" y="2196456"/>
            <a:ext cx="7291681" cy="409575"/>
            <a:chOff x="704" y="1625"/>
            <a:chExt cx="4218" cy="306"/>
          </a:xfrm>
        </p:grpSpPr>
        <p:sp>
          <p:nvSpPr>
            <p:cNvPr id="10" name="AutoShape 26"/>
            <p:cNvSpPr>
              <a:spLocks noChangeArrowheads="1"/>
            </p:cNvSpPr>
            <p:nvPr/>
          </p:nvSpPr>
          <p:spPr bwMode="auto">
            <a:xfrm>
              <a:off x="951" y="1638"/>
              <a:ext cx="3971" cy="293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900" dirty="0" smtClean="0">
                  <a:solidFill>
                    <a:srgbClr val="FFFFFF"/>
                  </a:solidFill>
                  <a:cs typeface="Arial" charset="0"/>
                </a:rPr>
                <a:t>  </a:t>
              </a:r>
              <a:r>
                <a:rPr lang="hu-HU" altLang="en-US" sz="1900" dirty="0" smtClean="0">
                  <a:solidFill>
                    <a:srgbClr val="FFFFFF"/>
                  </a:solidFill>
                  <a:cs typeface="Arial" charset="0"/>
                </a:rPr>
                <a:t>6</a:t>
              </a:r>
              <a:r>
                <a:rPr lang="en-US" altLang="en-US" sz="1900" dirty="0" smtClean="0">
                  <a:solidFill>
                    <a:srgbClr val="FFFFFF"/>
                  </a:solidFill>
                  <a:cs typeface="Arial" charset="0"/>
                </a:rPr>
                <a:t>.3.1 Integrated ISP (Image Signal Processing)</a:t>
              </a:r>
              <a:endParaRPr lang="en-US" altLang="en-US" sz="19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" name="Text Box 27"/>
            <p:cNvSpPr txBox="1">
              <a:spLocks noChangeArrowheads="1"/>
            </p:cNvSpPr>
            <p:nvPr/>
          </p:nvSpPr>
          <p:spPr bwMode="auto">
            <a:xfrm>
              <a:off x="704" y="1625"/>
              <a:ext cx="23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900" dirty="0">
                  <a:solidFill>
                    <a:srgbClr val="FFFFFF"/>
                  </a:solidFill>
                  <a:cs typeface="Arial" charset="0"/>
                </a:rPr>
                <a:t> </a:t>
              </a:r>
            </a:p>
          </p:txBody>
        </p:sp>
      </p:grp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005759" y="2661594"/>
            <a:ext cx="7292131" cy="409575"/>
            <a:chOff x="704" y="1626"/>
            <a:chExt cx="4220" cy="305"/>
          </a:xfrm>
        </p:grpSpPr>
        <p:sp>
          <p:nvSpPr>
            <p:cNvPr id="13" name="AutoShape 26"/>
            <p:cNvSpPr>
              <a:spLocks noChangeArrowheads="1"/>
            </p:cNvSpPr>
            <p:nvPr/>
          </p:nvSpPr>
          <p:spPr bwMode="auto">
            <a:xfrm>
              <a:off x="951" y="1638"/>
              <a:ext cx="3973" cy="293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900" dirty="0" smtClean="0">
                  <a:solidFill>
                    <a:srgbClr val="FFFFFF"/>
                  </a:solidFill>
                  <a:cs typeface="Arial" charset="0"/>
                </a:rPr>
                <a:t>  </a:t>
              </a:r>
              <a:r>
                <a:rPr lang="hu-HU" altLang="en-US" sz="1900" dirty="0" smtClean="0">
                  <a:solidFill>
                    <a:srgbClr val="FFFFFF"/>
                  </a:solidFill>
                  <a:cs typeface="Arial" charset="0"/>
                </a:rPr>
                <a:t>6</a:t>
              </a:r>
              <a:r>
                <a:rPr lang="en-US" altLang="en-US" sz="1900" dirty="0" smtClean="0">
                  <a:solidFill>
                    <a:srgbClr val="FFFFFF"/>
                  </a:solidFill>
                  <a:cs typeface="Arial" charset="0"/>
                </a:rPr>
                <a:t>.3.2 Memory Side Cache</a:t>
              </a:r>
              <a:endParaRPr lang="en-US" altLang="hu-HU" sz="19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4" name="Text Box 27"/>
            <p:cNvSpPr txBox="1">
              <a:spLocks noChangeArrowheads="1"/>
            </p:cNvSpPr>
            <p:nvPr/>
          </p:nvSpPr>
          <p:spPr bwMode="auto">
            <a:xfrm>
              <a:off x="704" y="1626"/>
              <a:ext cx="233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900" dirty="0">
                  <a:solidFill>
                    <a:srgbClr val="FFFFFF"/>
                  </a:solidFill>
                  <a:cs typeface="Arial" charset="0"/>
                </a:rPr>
                <a:t> </a:t>
              </a:r>
            </a:p>
          </p:txBody>
        </p:sp>
      </p:grpSp>
      <p:grpSp>
        <p:nvGrpSpPr>
          <p:cNvPr id="15" name="Group 25"/>
          <p:cNvGrpSpPr>
            <a:grpSpLocks/>
          </p:cNvGrpSpPr>
          <p:nvPr/>
        </p:nvGrpSpPr>
        <p:grpSpPr bwMode="auto">
          <a:xfrm>
            <a:off x="1012116" y="3109435"/>
            <a:ext cx="7291681" cy="409575"/>
            <a:chOff x="704" y="1625"/>
            <a:chExt cx="4218" cy="306"/>
          </a:xfrm>
        </p:grpSpPr>
        <p:sp>
          <p:nvSpPr>
            <p:cNvPr id="16" name="AutoShape 26"/>
            <p:cNvSpPr>
              <a:spLocks noChangeArrowheads="1"/>
            </p:cNvSpPr>
            <p:nvPr/>
          </p:nvSpPr>
          <p:spPr bwMode="auto">
            <a:xfrm>
              <a:off x="951" y="1638"/>
              <a:ext cx="3971" cy="293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900" dirty="0" smtClean="0">
                  <a:solidFill>
                    <a:srgbClr val="FFFFFF"/>
                  </a:solidFill>
                  <a:cs typeface="Arial" charset="0"/>
                </a:rPr>
                <a:t>  </a:t>
              </a:r>
              <a:r>
                <a:rPr lang="hu-HU" altLang="en-US" sz="1900" dirty="0" smtClean="0">
                  <a:solidFill>
                    <a:srgbClr val="FFFFFF"/>
                  </a:solidFill>
                  <a:cs typeface="Arial" charset="0"/>
                </a:rPr>
                <a:t>6</a:t>
              </a:r>
              <a:r>
                <a:rPr lang="en-US" altLang="en-US" sz="1900" dirty="0" smtClean="0">
                  <a:solidFill>
                    <a:srgbClr val="FFFFFF"/>
                  </a:solidFill>
                  <a:cs typeface="Arial" charset="0"/>
                </a:rPr>
                <a:t>.3.3 Innovations in power management</a:t>
              </a:r>
              <a:endParaRPr lang="en-US" altLang="en-US" sz="19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7" name="Text Box 27"/>
            <p:cNvSpPr txBox="1">
              <a:spLocks noChangeArrowheads="1"/>
            </p:cNvSpPr>
            <p:nvPr/>
          </p:nvSpPr>
          <p:spPr bwMode="auto">
            <a:xfrm>
              <a:off x="704" y="1625"/>
              <a:ext cx="23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900" dirty="0">
                  <a:solidFill>
                    <a:srgbClr val="FFFFFF"/>
                  </a:solidFill>
                  <a:cs typeface="Arial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260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1600" dirty="0">
                <a:solidFill>
                  <a:srgbClr val="FFFFFF"/>
                </a:solidFill>
                <a:cs typeface="Arial" charset="0"/>
              </a:rPr>
              <a:t>6</a:t>
            </a:r>
            <a:r>
              <a:rPr lang="en-US" altLang="en-US" sz="1600" dirty="0" smtClean="0">
                <a:solidFill>
                  <a:srgbClr val="FFFFFF"/>
                </a:solidFill>
                <a:cs typeface="Arial" charset="0"/>
              </a:rPr>
              <a:t>.3.1 </a:t>
            </a:r>
            <a:r>
              <a:rPr lang="en-US" altLang="en-US" sz="1600" dirty="0">
                <a:solidFill>
                  <a:srgbClr val="FFFFFF"/>
                </a:solidFill>
                <a:cs typeface="Arial" charset="0"/>
              </a:rPr>
              <a:t>Integrated ISP (Image Signal Processing</a:t>
            </a:r>
            <a:r>
              <a:rPr lang="en-US" altLang="en-US" sz="1600" dirty="0" smtClean="0">
                <a:solidFill>
                  <a:srgbClr val="FFFFFF"/>
                </a:solidFill>
                <a:cs typeface="Arial" charset="0"/>
              </a:rPr>
              <a:t>)</a:t>
            </a:r>
            <a:r>
              <a:rPr lang="hu-HU" altLang="en-US" sz="1600" dirty="0" smtClean="0">
                <a:solidFill>
                  <a:srgbClr val="FFFFFF"/>
                </a:solidFill>
                <a:cs typeface="Arial" charset="0"/>
              </a:rPr>
              <a:t> (1)</a:t>
            </a:r>
            <a:endParaRPr lang="en-US" sz="1600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1500" y="494150"/>
            <a:ext cx="43059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hu-HU" altLang="en-US" sz="1400" b="1" dirty="0">
                <a:solidFill>
                  <a:srgbClr val="333399"/>
                </a:solidFill>
                <a:cs typeface="Arial" charset="0"/>
              </a:rPr>
              <a:t>6</a:t>
            </a:r>
            <a:r>
              <a:rPr lang="en-US" altLang="en-US" sz="1400" b="1" dirty="0" smtClean="0">
                <a:solidFill>
                  <a:srgbClr val="333399"/>
                </a:solidFill>
                <a:cs typeface="Arial" charset="0"/>
              </a:rPr>
              <a:t>.3 </a:t>
            </a:r>
            <a:r>
              <a:rPr lang="en-US" altLang="en-US" sz="1400" b="1" dirty="0">
                <a:solidFill>
                  <a:srgbClr val="333399"/>
                </a:solidFill>
                <a:cs typeface="Arial" charset="0"/>
              </a:rPr>
              <a:t>Major </a:t>
            </a:r>
            <a:r>
              <a:rPr lang="en-US" altLang="en-US" sz="1400" b="1" dirty="0" smtClean="0">
                <a:solidFill>
                  <a:srgbClr val="333399"/>
                </a:solidFill>
                <a:cs typeface="Arial" charset="0"/>
              </a:rPr>
              <a:t>innovations </a:t>
            </a:r>
            <a:r>
              <a:rPr lang="en-US" altLang="en-US" sz="1400" b="1" dirty="0">
                <a:solidFill>
                  <a:srgbClr val="333399"/>
                </a:solidFill>
                <a:cs typeface="Arial" charset="0"/>
              </a:rPr>
              <a:t>of the </a:t>
            </a:r>
            <a:r>
              <a:rPr lang="en-US" altLang="en-US" sz="1400" b="1" dirty="0" err="1" smtClean="0">
                <a:solidFill>
                  <a:srgbClr val="333399"/>
                </a:solidFill>
                <a:cs typeface="Arial" charset="0"/>
              </a:rPr>
              <a:t>Skylake</a:t>
            </a:r>
            <a:r>
              <a:rPr lang="en-US" altLang="en-US" sz="1400" b="1" dirty="0" smtClean="0">
                <a:solidFill>
                  <a:srgbClr val="333399"/>
                </a:solidFill>
                <a:cs typeface="Arial" charset="0"/>
              </a:rPr>
              <a:t> line</a:t>
            </a:r>
            <a:endParaRPr lang="en-US" altLang="en-US" sz="1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109" y="818710"/>
            <a:ext cx="5715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>
                <a:solidFill>
                  <a:schemeClr val="accent6"/>
                </a:solidFill>
              </a:rPr>
              <a:t>6</a:t>
            </a:r>
            <a:r>
              <a:rPr lang="en-US" sz="1400" b="1" dirty="0" smtClean="0">
                <a:solidFill>
                  <a:schemeClr val="accent6"/>
                </a:solidFill>
              </a:rPr>
              <a:t>.3.1 </a:t>
            </a:r>
            <a:r>
              <a:rPr lang="en-US" sz="1400" b="1" dirty="0">
                <a:solidFill>
                  <a:schemeClr val="accent6"/>
                </a:solidFill>
              </a:rPr>
              <a:t>Integrated ISP (Image Signal Processing</a:t>
            </a:r>
            <a:r>
              <a:rPr lang="en-US" sz="1400" b="1" dirty="0" smtClean="0">
                <a:solidFill>
                  <a:schemeClr val="accent6"/>
                </a:solidFill>
              </a:rPr>
              <a:t>) </a:t>
            </a:r>
            <a:r>
              <a:rPr lang="en-US" sz="1400" dirty="0" smtClean="0"/>
              <a:t>[</a:t>
            </a:r>
            <a:r>
              <a:rPr lang="hu-HU" sz="1400" dirty="0" smtClean="0"/>
              <a:t>200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887035" y="6122331"/>
            <a:ext cx="2430987" cy="487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200" dirty="0" smtClean="0"/>
              <a:t>CSI: Camera Serial Interface</a:t>
            </a:r>
          </a:p>
          <a:p>
            <a:r>
              <a:rPr lang="en-US" sz="1200" dirty="0" smtClean="0"/>
              <a:t>BOM</a:t>
            </a:r>
            <a:r>
              <a:rPr lang="en-US" sz="1200" dirty="0" smtClean="0"/>
              <a:t>: Bill of Material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" y="1478326"/>
            <a:ext cx="9162509" cy="4644005"/>
            <a:chOff x="1" y="1478326"/>
            <a:chExt cx="9162509" cy="464400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61"/>
            <a:stretch/>
          </p:blipFill>
          <p:spPr bwMode="auto">
            <a:xfrm>
              <a:off x="1" y="1478326"/>
              <a:ext cx="9144000" cy="4425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ounded Rectangle 8"/>
            <p:cNvSpPr/>
            <p:nvPr/>
          </p:nvSpPr>
          <p:spPr bwMode="auto">
            <a:xfrm>
              <a:off x="5292080" y="1898830"/>
              <a:ext cx="1305145" cy="945106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4887035" y="5544235"/>
              <a:ext cx="4275475" cy="578096"/>
            </a:xfrm>
            <a:prstGeom prst="round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018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871538" y="1574025"/>
            <a:ext cx="7404100" cy="468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6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Introduction</a:t>
            </a:r>
          </a:p>
        </p:txBody>
      </p:sp>
    </p:spTree>
    <p:extLst>
      <p:ext uri="{BB962C8B-B14F-4D97-AF65-F5344CB8AC3E}">
        <p14:creationId xmlns:p14="http://schemas.microsoft.com/office/powerpoint/2010/main" val="402612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.3.2 </a:t>
            </a:r>
            <a:r>
              <a:rPr lang="en-US" sz="1600" dirty="0"/>
              <a:t>Memory Side Cache (MSC</a:t>
            </a:r>
            <a:r>
              <a:rPr lang="en-US" sz="1600" dirty="0" smtClean="0"/>
              <a:t>) (1)</a:t>
            </a:r>
            <a:endParaRPr lang="en-US" sz="1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" t="13509" r="1121"/>
          <a:stretch/>
        </p:blipFill>
        <p:spPr bwMode="auto">
          <a:xfrm>
            <a:off x="296864" y="1501876"/>
            <a:ext cx="8595616" cy="435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500" y="818710"/>
            <a:ext cx="3945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The </a:t>
            </a:r>
            <a:r>
              <a:rPr lang="en-US" sz="1400" b="1" dirty="0" err="1" smtClean="0">
                <a:solidFill>
                  <a:schemeClr val="accent6"/>
                </a:solidFill>
              </a:rPr>
              <a:t>eDRAM</a:t>
            </a:r>
            <a:r>
              <a:rPr lang="en-US" sz="1400" b="1" dirty="0" smtClean="0">
                <a:solidFill>
                  <a:schemeClr val="accent6"/>
                </a:solidFill>
              </a:rPr>
              <a:t> cache of </a:t>
            </a:r>
            <a:r>
              <a:rPr lang="en-US" sz="1400" b="1" dirty="0" err="1" smtClean="0">
                <a:solidFill>
                  <a:schemeClr val="accent6"/>
                </a:solidFill>
              </a:rPr>
              <a:t>Broadwell</a:t>
            </a:r>
            <a:r>
              <a:rPr lang="en-US" sz="1400" b="1" dirty="0" smtClean="0">
                <a:solidFill>
                  <a:schemeClr val="accent6"/>
                </a:solidFill>
              </a:rPr>
              <a:t> </a:t>
            </a:r>
            <a:r>
              <a:rPr lang="en-US" sz="1400" dirty="0" smtClean="0"/>
              <a:t>[</a:t>
            </a:r>
            <a:r>
              <a:rPr lang="hu-HU" sz="1400" dirty="0" smtClean="0"/>
              <a:t>200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1500" y="494150"/>
            <a:ext cx="3409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>
                <a:solidFill>
                  <a:schemeClr val="accent6"/>
                </a:solidFill>
              </a:rPr>
              <a:t>6</a:t>
            </a:r>
            <a:r>
              <a:rPr lang="en-US" sz="1400" b="1" dirty="0" smtClean="0">
                <a:solidFill>
                  <a:schemeClr val="accent6"/>
                </a:solidFill>
              </a:rPr>
              <a:t>.3.2 Memory Side Cache (MSC)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340" y="6103168"/>
            <a:ext cx="6819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Note: The L4 </a:t>
            </a:r>
            <a:r>
              <a:rPr lang="en-US" sz="1400" dirty="0" err="1" smtClean="0"/>
              <a:t>eDRAM</a:t>
            </a:r>
            <a:r>
              <a:rPr lang="en-US" sz="1400" dirty="0" smtClean="0"/>
              <a:t> cache operates as a victim cache to the L3 (LLC). 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27316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.3.2 </a:t>
            </a:r>
            <a:r>
              <a:rPr lang="en-US" sz="1600" dirty="0"/>
              <a:t>Memory Side Cache (MSC) </a:t>
            </a:r>
            <a:r>
              <a:rPr lang="en-US" sz="1600" dirty="0" smtClean="0"/>
              <a:t>(2)</a:t>
            </a:r>
            <a:endParaRPr lang="en-US" sz="16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6"/>
          <a:stretch/>
        </p:blipFill>
        <p:spPr bwMode="auto">
          <a:xfrm>
            <a:off x="47625" y="1174285"/>
            <a:ext cx="8844855" cy="450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6556" y="5798400"/>
            <a:ext cx="2505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MS$: Memory Side Cache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1500" y="494150"/>
            <a:ext cx="4349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Memory Side Cache of the </a:t>
            </a:r>
            <a:r>
              <a:rPr lang="en-US" sz="1400" b="1" dirty="0" err="1">
                <a:solidFill>
                  <a:schemeClr val="accent6"/>
                </a:solidFill>
              </a:rPr>
              <a:t>S</a:t>
            </a:r>
            <a:r>
              <a:rPr lang="en-US" sz="1400" b="1" dirty="0" err="1" smtClean="0">
                <a:solidFill>
                  <a:schemeClr val="accent6"/>
                </a:solidFill>
              </a:rPr>
              <a:t>kylake</a:t>
            </a:r>
            <a:r>
              <a:rPr lang="en-US" sz="1400" b="1" dirty="0" smtClean="0">
                <a:solidFill>
                  <a:schemeClr val="accent6"/>
                </a:solidFill>
              </a:rPr>
              <a:t>  </a:t>
            </a:r>
            <a:r>
              <a:rPr lang="en-US" sz="1400" dirty="0" smtClean="0"/>
              <a:t>[</a:t>
            </a:r>
            <a:r>
              <a:rPr lang="hu-HU" sz="1400" dirty="0" smtClean="0"/>
              <a:t>200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5393535" y="6033958"/>
            <a:ext cx="1156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CTL: Control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78374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.3.2 </a:t>
            </a:r>
            <a:r>
              <a:rPr lang="en-US" sz="1600" dirty="0"/>
              <a:t>Memory Side Cache (MSC) </a:t>
            </a:r>
            <a:r>
              <a:rPr lang="en-US" sz="1600" dirty="0" smtClean="0"/>
              <a:t>(3)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1500" y="494150"/>
            <a:ext cx="5012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Benefits of the Memory Side Cache (MSC) </a:t>
            </a:r>
            <a:r>
              <a:rPr lang="en-US" sz="1400" dirty="0" smtClean="0"/>
              <a:t>[</a:t>
            </a:r>
            <a:r>
              <a:rPr lang="hu-HU" sz="1400" dirty="0" smtClean="0"/>
              <a:t>200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22730" y="879845"/>
            <a:ext cx="85509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Verdana" panose="020B0604030504040204" pitchFamily="34" charset="0"/>
              <a:buChar char="•"/>
            </a:pP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is </a:t>
            </a:r>
            <a:r>
              <a:rPr lang="en-US" sz="14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fully coherent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Verdana" panose="020B060403050404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Available for use by I/O devices and the Display engine as well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88622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.3.3 </a:t>
            </a:r>
            <a:r>
              <a:rPr lang="en-US" sz="1600" dirty="0"/>
              <a:t>Innovations in power </a:t>
            </a:r>
            <a:r>
              <a:rPr lang="en-US" sz="1600" dirty="0" smtClean="0"/>
              <a:t>management (1)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71500" y="49415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400"/>
              </a:spcAft>
            </a:pPr>
            <a:r>
              <a:rPr lang="en-US" altLang="en-US" sz="1400" b="1" dirty="0">
                <a:solidFill>
                  <a:schemeClr val="accent6"/>
                </a:solidFill>
                <a:cs typeface="Arial" charset="0"/>
              </a:rPr>
              <a:t> </a:t>
            </a:r>
            <a:r>
              <a:rPr lang="hu-HU" altLang="en-US" sz="1400" b="1" dirty="0" smtClean="0">
                <a:solidFill>
                  <a:schemeClr val="accent6"/>
                </a:solidFill>
                <a:cs typeface="Arial" charset="0"/>
              </a:rPr>
              <a:t>6</a:t>
            </a:r>
            <a:r>
              <a:rPr lang="en-US" altLang="en-US" sz="1400" b="1" dirty="0" smtClean="0">
                <a:solidFill>
                  <a:schemeClr val="accent6"/>
                </a:solidFill>
                <a:cs typeface="Arial" charset="0"/>
              </a:rPr>
              <a:t>.3.3 </a:t>
            </a:r>
            <a:r>
              <a:rPr lang="en-US" altLang="en-US" sz="1400" b="1" dirty="0">
                <a:solidFill>
                  <a:schemeClr val="accent6"/>
                </a:solidFill>
                <a:cs typeface="Arial" charset="0"/>
              </a:rPr>
              <a:t>Innovations in power management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768" y="845389"/>
            <a:ext cx="4572000" cy="5745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400"/>
              </a:spcAft>
            </a:pPr>
            <a:r>
              <a:rPr lang="en-US" altLang="en-US" sz="1400" b="1" dirty="0">
                <a:solidFill>
                  <a:schemeClr val="accent6"/>
                </a:solidFill>
                <a:cs typeface="Arial" charset="0"/>
              </a:rPr>
              <a:t> </a:t>
            </a:r>
            <a:r>
              <a:rPr lang="hu-HU" altLang="en-US" sz="1400" b="1" dirty="0">
                <a:solidFill>
                  <a:schemeClr val="accent6"/>
                </a:solidFill>
                <a:cs typeface="Arial" charset="0"/>
              </a:rPr>
              <a:t>6</a:t>
            </a:r>
            <a:r>
              <a:rPr lang="en-US" altLang="en-US" sz="1400" b="1" dirty="0" smtClean="0">
                <a:solidFill>
                  <a:schemeClr val="accent6"/>
                </a:solidFill>
                <a:cs typeface="Arial" charset="0"/>
              </a:rPr>
              <a:t>.3.3.1 Speed Shift Technology</a:t>
            </a:r>
          </a:p>
          <a:p>
            <a:r>
              <a:rPr lang="en-US" altLang="en-US" sz="1400" b="1" dirty="0" smtClean="0">
                <a:solidFill>
                  <a:schemeClr val="accent6"/>
                </a:solidFill>
                <a:cs typeface="Arial" charset="0"/>
              </a:rPr>
              <a:t> </a:t>
            </a:r>
            <a:r>
              <a:rPr lang="hu-HU" altLang="en-US" sz="1400" b="1" dirty="0" smtClean="0">
                <a:solidFill>
                  <a:schemeClr val="accent6"/>
                </a:solidFill>
                <a:cs typeface="Arial" charset="0"/>
              </a:rPr>
              <a:t>6</a:t>
            </a:r>
            <a:r>
              <a:rPr lang="en-US" altLang="en-US" sz="1400" b="1" dirty="0" smtClean="0">
                <a:solidFill>
                  <a:schemeClr val="accent6"/>
                </a:solidFill>
                <a:cs typeface="Arial" charset="0"/>
              </a:rPr>
              <a:t>.3.3.2 Duty cycle control of the cores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87852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.3.3.1 </a:t>
            </a:r>
            <a:r>
              <a:rPr lang="en-US" sz="1600" dirty="0"/>
              <a:t>Speed Shift Technology </a:t>
            </a:r>
            <a:r>
              <a:rPr lang="en-US" sz="1600" dirty="0" smtClean="0"/>
              <a:t>(</a:t>
            </a:r>
            <a:r>
              <a:rPr lang="en-US" sz="1600" dirty="0" smtClean="0"/>
              <a:t>1)</a:t>
            </a:r>
            <a:endParaRPr lang="en-US" sz="1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8" r="68818" b="3554"/>
          <a:stretch/>
        </p:blipFill>
        <p:spPr bwMode="auto">
          <a:xfrm>
            <a:off x="66951" y="863715"/>
            <a:ext cx="2794859" cy="364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500" y="497271"/>
            <a:ext cx="8505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The legacy power management technology, called the DVFS (Dynamic Voltage and</a:t>
            </a:r>
          </a:p>
          <a:p>
            <a:r>
              <a:rPr lang="en-US" sz="1400" b="1" dirty="0">
                <a:solidFill>
                  <a:schemeClr val="accent6"/>
                </a:solidFill>
              </a:rPr>
              <a:t> </a:t>
            </a:r>
            <a:r>
              <a:rPr lang="en-US" sz="1400" b="1" dirty="0" smtClean="0">
                <a:solidFill>
                  <a:schemeClr val="accent6"/>
                </a:solidFill>
              </a:rPr>
              <a:t> Frequency Scaling) -1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06815" y="1240448"/>
            <a:ext cx="5850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On the other hand, </a:t>
            </a:r>
            <a:r>
              <a:rPr lang="en-US" sz="1400" dirty="0" smtClean="0">
                <a:solidFill>
                  <a:srgbClr val="0070C0"/>
                </a:solidFill>
              </a:rPr>
              <a:t>when the workload demands a higher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      operating point than P1, the processor can take over the</a:t>
            </a:r>
          </a:p>
          <a:p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smtClean="0">
                <a:solidFill>
                  <a:srgbClr val="0070C0"/>
                </a:solidFill>
              </a:rPr>
              <a:t>     control over the power management by activating the </a:t>
            </a:r>
          </a:p>
          <a:p>
            <a:pPr>
              <a:spcAft>
                <a:spcPts val="300"/>
              </a:spcAft>
            </a:pPr>
            <a:r>
              <a:rPr lang="en-US" sz="1400" dirty="0" smtClean="0">
                <a:solidFill>
                  <a:srgbClr val="0070C0"/>
                </a:solidFill>
              </a:rPr>
              <a:t>      turbo technology.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06815" y="3985900"/>
            <a:ext cx="5335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Lower than </a:t>
            </a:r>
            <a:r>
              <a:rPr lang="en-US" sz="1400" dirty="0" err="1">
                <a:solidFill>
                  <a:srgbClr val="0070C0"/>
                </a:solidFill>
              </a:rPr>
              <a:t>Pn</a:t>
            </a:r>
            <a:r>
              <a:rPr lang="en-US" sz="1400" dirty="0">
                <a:solidFill>
                  <a:srgbClr val="0070C0"/>
                </a:solidFill>
              </a:rPr>
              <a:t> states are used only to manage critical</a:t>
            </a:r>
          </a:p>
          <a:p>
            <a:pPr lvl="0"/>
            <a:r>
              <a:rPr lang="en-US" sz="1400" dirty="0">
                <a:solidFill>
                  <a:srgbClr val="0070C0"/>
                </a:solidFill>
              </a:rPr>
              <a:t>       conditions</a:t>
            </a:r>
            <a:r>
              <a:rPr lang="en-US" sz="1400" dirty="0">
                <a:solidFill>
                  <a:srgbClr val="000000"/>
                </a:solidFill>
              </a:rPr>
              <a:t>, like overheating the die</a:t>
            </a:r>
            <a:r>
              <a:rPr lang="en-US" sz="1400" dirty="0" smtClean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98454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.3.3.1 </a:t>
            </a:r>
            <a:r>
              <a:rPr lang="en-US" sz="1600" dirty="0"/>
              <a:t>Speed Shift Technology </a:t>
            </a:r>
            <a:r>
              <a:rPr lang="en-US" sz="1600" dirty="0" smtClean="0"/>
              <a:t>(2)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1500" y="494150"/>
            <a:ext cx="4549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The drawback of the </a:t>
            </a:r>
            <a:r>
              <a:rPr lang="en-US" sz="1400" b="1" dirty="0" err="1" smtClean="0">
                <a:solidFill>
                  <a:schemeClr val="accent6"/>
                </a:solidFill>
              </a:rPr>
              <a:t>SpeedStep</a:t>
            </a:r>
            <a:r>
              <a:rPr lang="en-US" sz="1400" b="1" dirty="0" smtClean="0">
                <a:solidFill>
                  <a:schemeClr val="accent6"/>
                </a:solidFill>
              </a:rPr>
              <a:t> technology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00" y="879845"/>
            <a:ext cx="9002977" cy="9925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 </a:t>
            </a:r>
            <a:r>
              <a:rPr lang="en-US" sz="1400" dirty="0" smtClean="0">
                <a:solidFill>
                  <a:srgbClr val="0070C0"/>
                </a:solidFill>
              </a:rPr>
              <a:t>basic drawback </a:t>
            </a:r>
            <a:r>
              <a:rPr lang="en-US" sz="1400" dirty="0" smtClean="0"/>
              <a:t>is </a:t>
            </a:r>
            <a:r>
              <a:rPr lang="en-US" sz="1400" dirty="0">
                <a:solidFill>
                  <a:srgbClr val="FF0000"/>
                </a:solidFill>
              </a:rPr>
              <a:t>slow </a:t>
            </a:r>
            <a:r>
              <a:rPr lang="en-US" sz="1400" dirty="0" smtClean="0">
                <a:solidFill>
                  <a:srgbClr val="FF0000"/>
                </a:solidFill>
              </a:rPr>
              <a:t>responsiveness</a:t>
            </a:r>
            <a:r>
              <a:rPr lang="en-US" sz="1400" dirty="0" smtClean="0"/>
              <a:t>, e.g. 30 </a:t>
            </a:r>
            <a:r>
              <a:rPr lang="en-US" sz="1400" dirty="0" err="1" smtClean="0"/>
              <a:t>ms</a:t>
            </a:r>
            <a:r>
              <a:rPr lang="en-US" sz="1400" dirty="0" smtClean="0"/>
              <a:t> responsiveness, needed until the OS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recognizes the change of operating conditions (e.g. workload) and responds by resetting the</a:t>
            </a:r>
          </a:p>
          <a:p>
            <a:pPr>
              <a:spcAft>
                <a:spcPts val="300"/>
              </a:spcAft>
            </a:pPr>
            <a:r>
              <a:rPr lang="en-US" sz="1400" dirty="0" smtClean="0"/>
              <a:t>       operating point [</a:t>
            </a:r>
            <a:r>
              <a:rPr lang="hu-HU" sz="1400" dirty="0" smtClean="0"/>
              <a:t>201</a:t>
            </a:r>
            <a:r>
              <a:rPr lang="en-US" sz="1400" dirty="0" smtClean="0"/>
              <a:t>].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This is unfavorable for low residency workloads, like quickly changing video recording.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54749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.3.3.1 </a:t>
            </a:r>
            <a:r>
              <a:rPr lang="en-US" sz="1600" dirty="0"/>
              <a:t>Speed Shift Technology </a:t>
            </a:r>
            <a:r>
              <a:rPr lang="en-US" sz="1600" dirty="0" smtClean="0"/>
              <a:t>(3)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1500" y="494150"/>
            <a:ext cx="4140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Principle of the Speed Shift Technology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005" y="873340"/>
            <a:ext cx="8915582" cy="18056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 </a:t>
            </a:r>
            <a:r>
              <a:rPr lang="en-US" sz="1400" dirty="0" smtClean="0">
                <a:solidFill>
                  <a:srgbClr val="0070C0"/>
                </a:solidFill>
              </a:rPr>
              <a:t>OS passes the control over power management to the processor, more precisely to the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       PCU </a:t>
            </a:r>
            <a:r>
              <a:rPr lang="en-US" sz="1400" dirty="0" smtClean="0"/>
              <a:t>(Power Control Unit) of the processor,  along with hints about the user preference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 </a:t>
            </a:r>
            <a:r>
              <a:rPr lang="en-US" sz="1400" dirty="0" smtClean="0"/>
              <a:t>      concerning power management (like max. performance, max. battery life etc.).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 </a:t>
            </a:r>
            <a:r>
              <a:rPr lang="en-US" sz="1400" dirty="0" smtClean="0">
                <a:solidFill>
                  <a:srgbClr val="0070C0"/>
                </a:solidFill>
              </a:rPr>
              <a:t>PCU performs the actual P-state control</a:t>
            </a:r>
            <a:r>
              <a:rPr lang="en-US" sz="1400" dirty="0" smtClean="0"/>
              <a:t>, called </a:t>
            </a:r>
            <a:r>
              <a:rPr lang="en-US" sz="1400" dirty="0" smtClean="0">
                <a:solidFill>
                  <a:srgbClr val="FF0000"/>
                </a:solidFill>
              </a:rPr>
              <a:t>Speed Shift Technology</a:t>
            </a:r>
            <a:r>
              <a:rPr lang="en-US" sz="1400" dirty="0" smtClean="0"/>
              <a:t> (Intel) or 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 </a:t>
            </a:r>
            <a:r>
              <a:rPr lang="en-US" sz="1400" dirty="0" smtClean="0"/>
              <a:t>    or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Autonomous </a:t>
            </a:r>
            <a:r>
              <a:rPr lang="en-US" sz="1400" dirty="0" smtClean="0">
                <a:solidFill>
                  <a:srgbClr val="FF0000"/>
                </a:solidFill>
              </a:rPr>
              <a:t>Control (Intel) </a:t>
            </a:r>
            <a:r>
              <a:rPr lang="en-US" sz="1400" dirty="0" smtClean="0"/>
              <a:t>or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Hardware </a:t>
            </a:r>
            <a:r>
              <a:rPr lang="en-US" sz="1400" dirty="0">
                <a:solidFill>
                  <a:srgbClr val="FF0000"/>
                </a:solidFill>
              </a:rPr>
              <a:t>Controlled Performance </a:t>
            </a:r>
            <a:r>
              <a:rPr lang="en-US" sz="1400" dirty="0" smtClean="0">
                <a:solidFill>
                  <a:srgbClr val="FF0000"/>
                </a:solidFill>
              </a:rPr>
              <a:t>States </a:t>
            </a:r>
            <a:r>
              <a:rPr lang="en-US" sz="1400" dirty="0" smtClean="0"/>
              <a:t>(ACPI)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 </a:t>
            </a:r>
            <a:r>
              <a:rPr lang="en-US" sz="1400" dirty="0" smtClean="0"/>
              <a:t>Autonomous control </a:t>
            </a:r>
            <a:r>
              <a:rPr lang="en-US" sz="1400" dirty="0" smtClean="0">
                <a:solidFill>
                  <a:srgbClr val="0070C0"/>
                </a:solidFill>
              </a:rPr>
              <a:t>can cover all P-states or a subset of the P-states</a:t>
            </a:r>
            <a:r>
              <a:rPr lang="en-US" sz="1400" dirty="0" smtClean="0"/>
              <a:t>, as indicated in the</a:t>
            </a:r>
          </a:p>
          <a:p>
            <a:r>
              <a:rPr lang="en-US" sz="1400" dirty="0" smtClean="0"/>
              <a:t>       next Figures. 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73424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.3.3.1 </a:t>
            </a:r>
            <a:r>
              <a:rPr lang="en-US" sz="1600" dirty="0"/>
              <a:t>Speed Shift Technology </a:t>
            </a:r>
            <a:r>
              <a:rPr lang="en-US" sz="1600" dirty="0" smtClean="0"/>
              <a:t>(4)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1500" y="494150"/>
            <a:ext cx="7124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Passing power management control for all P-states to the CPU </a:t>
            </a:r>
            <a:r>
              <a:rPr lang="en-US" sz="1400" dirty="0" smtClean="0"/>
              <a:t>[</a:t>
            </a:r>
            <a:r>
              <a:rPr lang="hu-HU" sz="1400" dirty="0" smtClean="0"/>
              <a:t>198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3" r="69749"/>
          <a:stretch/>
        </p:blipFill>
        <p:spPr bwMode="auto">
          <a:xfrm>
            <a:off x="2911914" y="863715"/>
            <a:ext cx="2769004" cy="37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74883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.3.3.1 </a:t>
            </a:r>
            <a:r>
              <a:rPr lang="en-US" sz="1600" dirty="0"/>
              <a:t>Speed Shift Technology </a:t>
            </a:r>
            <a:r>
              <a:rPr lang="en-US" sz="1600" dirty="0" smtClean="0"/>
              <a:t>(5)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1500" y="494150"/>
            <a:ext cx="7988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Passing power management control for a subset of P-states to the CPU </a:t>
            </a:r>
            <a:r>
              <a:rPr lang="en-US" sz="1400" dirty="0" smtClean="0"/>
              <a:t>[</a:t>
            </a:r>
            <a:r>
              <a:rPr lang="hu-HU" sz="1400" dirty="0" smtClean="0"/>
              <a:t>198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t="16941" r="65531"/>
          <a:stretch/>
        </p:blipFill>
        <p:spPr bwMode="auto">
          <a:xfrm>
            <a:off x="3129402" y="886449"/>
            <a:ext cx="2985294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sp>
        <p:nvSpPr>
          <p:cNvPr id="3" name="Left Brace 2"/>
          <p:cNvSpPr/>
          <p:nvPr/>
        </p:nvSpPr>
        <p:spPr bwMode="auto">
          <a:xfrm>
            <a:off x="2996825" y="1278038"/>
            <a:ext cx="132577" cy="540407"/>
          </a:xfrm>
          <a:prstGeom prst="leftBrac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7731" y="1391030"/>
            <a:ext cx="65248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chemeClr val="accent6"/>
                </a:solidFill>
              </a:rPr>
              <a:t>Turbo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03918" y="1797460"/>
            <a:ext cx="54213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chemeClr val="accent6"/>
                </a:solidFill>
              </a:rPr>
              <a:t>(P1)</a:t>
            </a:r>
          </a:p>
        </p:txBody>
      </p:sp>
    </p:spTree>
    <p:extLst>
      <p:ext uri="{BB962C8B-B14F-4D97-AF65-F5344CB8AC3E}">
        <p14:creationId xmlns:p14="http://schemas.microsoft.com/office/powerpoint/2010/main" val="184283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.3.3.1 </a:t>
            </a:r>
            <a:r>
              <a:rPr lang="en-US" sz="1600" dirty="0"/>
              <a:t>Speed Shift Technology </a:t>
            </a:r>
            <a:r>
              <a:rPr lang="en-US" sz="1600" dirty="0" smtClean="0"/>
              <a:t>(6)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81756" y="501055"/>
            <a:ext cx="3978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Benefit of the Speed Shift Technology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00" y="877478"/>
            <a:ext cx="8406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It reduces the </a:t>
            </a:r>
            <a:r>
              <a:rPr lang="en-US" sz="1400" dirty="0" smtClean="0">
                <a:solidFill>
                  <a:srgbClr val="0070C0"/>
                </a:solidFill>
              </a:rPr>
              <a:t>responsiveness </a:t>
            </a:r>
            <a:r>
              <a:rPr lang="en-US" sz="1400" dirty="0" smtClean="0"/>
              <a:t>of the power management from 30 </a:t>
            </a:r>
            <a:r>
              <a:rPr lang="en-US" sz="1400" dirty="0" err="1" smtClean="0"/>
              <a:t>ms</a:t>
            </a:r>
            <a:r>
              <a:rPr lang="en-US" sz="1400" dirty="0" smtClean="0"/>
              <a:t> to </a:t>
            </a:r>
            <a:r>
              <a:rPr lang="en-US" sz="1400" dirty="0" smtClean="0">
                <a:solidFill>
                  <a:srgbClr val="0070C0"/>
                </a:solidFill>
              </a:rPr>
              <a:t>about 1 </a:t>
            </a:r>
            <a:r>
              <a:rPr lang="en-US" sz="1400" dirty="0" err="1" smtClean="0">
                <a:solidFill>
                  <a:srgbClr val="0070C0"/>
                </a:solidFill>
              </a:rPr>
              <a:t>ms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smtClean="0"/>
              <a:t>[</a:t>
            </a:r>
            <a:r>
              <a:rPr lang="hu-HU" sz="1400" dirty="0" smtClean="0"/>
              <a:t>201</a:t>
            </a:r>
            <a:r>
              <a:rPr lang="en-US" sz="1400" dirty="0" smtClean="0"/>
              <a:t>].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82368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9144000" cy="393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hu-HU" altLang="en-US" kern="0" smtClean="0"/>
              <a:t>5.1</a:t>
            </a:r>
            <a:r>
              <a:rPr lang="en-US" altLang="en-US" kern="0" smtClean="0"/>
              <a:t> Introduction (1)</a:t>
            </a:r>
            <a:endParaRPr lang="en-US" altLang="en-US" kern="0" dirty="0" smtClean="0"/>
          </a:p>
        </p:txBody>
      </p:sp>
      <p:sp>
        <p:nvSpPr>
          <p:cNvPr id="3" name="Text Box 37"/>
          <p:cNvSpPr txBox="1">
            <a:spLocks noChangeArrowheads="1"/>
          </p:cNvSpPr>
          <p:nvPr/>
        </p:nvSpPr>
        <p:spPr bwMode="auto">
          <a:xfrm>
            <a:off x="71500" y="494150"/>
            <a:ext cx="18405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400" b="1" dirty="0">
                <a:solidFill>
                  <a:srgbClr val="333399"/>
                </a:solidFill>
                <a:cs typeface="Arial" charset="0"/>
              </a:rPr>
              <a:t>6</a:t>
            </a:r>
            <a:r>
              <a:rPr lang="hu-HU" altLang="en-US" sz="1400" b="1" dirty="0" smtClean="0">
                <a:solidFill>
                  <a:srgbClr val="333399"/>
                </a:solidFill>
                <a:cs typeface="Arial" charset="0"/>
              </a:rPr>
              <a:t>.</a:t>
            </a:r>
            <a:r>
              <a:rPr lang="en-US" altLang="en-US" sz="1400" b="1" dirty="0" smtClean="0">
                <a:solidFill>
                  <a:srgbClr val="333399"/>
                </a:solidFill>
                <a:cs typeface="Arial" charset="0"/>
              </a:rPr>
              <a:t>1 Introduction</a:t>
            </a:r>
            <a:endParaRPr lang="en-US" altLang="en-US" sz="1400" b="1" dirty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1500" y="1724961"/>
            <a:ext cx="88979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 err="1" smtClean="0">
                <a:solidFill>
                  <a:srgbClr val="000000"/>
                </a:solidFill>
                <a:cs typeface="Arial" charset="0"/>
              </a:rPr>
              <a:t>Skylake</a:t>
            </a:r>
            <a:r>
              <a:rPr lang="en-US" altLang="en-US" sz="14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cs typeface="Arial" charset="0"/>
              </a:rPr>
              <a:t>processors are termed also as the </a:t>
            </a:r>
            <a:r>
              <a:rPr lang="en-US" altLang="en-US" sz="1400" dirty="0" smtClean="0">
                <a:solidFill>
                  <a:srgbClr val="FF0000"/>
                </a:solidFill>
                <a:cs typeface="Arial" charset="0"/>
              </a:rPr>
              <a:t>6. </a:t>
            </a:r>
            <a:r>
              <a:rPr lang="en-US" altLang="en-US" sz="1400" dirty="0">
                <a:solidFill>
                  <a:srgbClr val="FF0000"/>
                </a:solidFill>
                <a:cs typeface="Arial" charset="0"/>
              </a:rPr>
              <a:t>gen. Intel Core processors</a:t>
            </a:r>
            <a:r>
              <a:rPr lang="en-US" altLang="en-US" sz="1400" dirty="0">
                <a:solidFill>
                  <a:srgbClr val="000000"/>
                </a:solidFill>
                <a:cs typeface="Arial" charset="0"/>
              </a:rPr>
              <a:t>, as indicated below.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.1 Introduction (1)</a:t>
            </a:r>
            <a:endParaRPr lang="en-US" sz="16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43179" y="4606388"/>
            <a:ext cx="56449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Figure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: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Intel</a:t>
            </a:r>
            <a:r>
              <a:rPr lang="en-US" alt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s Tick-Tock development model (Based on [1])</a:t>
            </a:r>
          </a:p>
        </p:txBody>
      </p:sp>
      <p:sp>
        <p:nvSpPr>
          <p:cNvPr id="7" name="Téglalap 3"/>
          <p:cNvSpPr/>
          <p:nvPr/>
        </p:nvSpPr>
        <p:spPr bwMode="auto">
          <a:xfrm>
            <a:off x="14786" y="2204501"/>
            <a:ext cx="8964000" cy="225107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 b="1" dirty="0">
              <a:solidFill>
                <a:srgbClr val="FFFFFF"/>
              </a:solidFill>
            </a:endParaRPr>
          </a:p>
        </p:txBody>
      </p:sp>
      <p:sp>
        <p:nvSpPr>
          <p:cNvPr id="8" name="Téglalap 4"/>
          <p:cNvSpPr/>
          <p:nvPr/>
        </p:nvSpPr>
        <p:spPr bwMode="auto">
          <a:xfrm>
            <a:off x="155205" y="2615446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Core 2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9" name="Téglalap 5"/>
          <p:cNvSpPr/>
          <p:nvPr/>
        </p:nvSpPr>
        <p:spPr bwMode="auto">
          <a:xfrm>
            <a:off x="1135890" y="2616440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Penryn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10" name="Téglalap 11"/>
          <p:cNvSpPr/>
          <p:nvPr/>
        </p:nvSpPr>
        <p:spPr bwMode="auto">
          <a:xfrm>
            <a:off x="2089819" y="2615446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Nehalem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11" name="Téglalap 12"/>
          <p:cNvSpPr/>
          <p:nvPr/>
        </p:nvSpPr>
        <p:spPr bwMode="auto">
          <a:xfrm>
            <a:off x="3073025" y="2617104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West</a:t>
            </a: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mere</a:t>
            </a:r>
            <a:endParaRPr lang="en-US" sz="1200" b="1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b="1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en-US" sz="800" b="1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12" name="Téglalap 13"/>
          <p:cNvSpPr/>
          <p:nvPr/>
        </p:nvSpPr>
        <p:spPr bwMode="auto">
          <a:xfrm>
            <a:off x="4043375" y="2615446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Sandy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Bridge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13" name="Téglalap 14"/>
          <p:cNvSpPr/>
          <p:nvPr/>
        </p:nvSpPr>
        <p:spPr bwMode="auto">
          <a:xfrm>
            <a:off x="5031408" y="2613787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Ivy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Bridge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14" name="Téglalap 15"/>
          <p:cNvSpPr/>
          <p:nvPr/>
        </p:nvSpPr>
        <p:spPr bwMode="auto">
          <a:xfrm>
            <a:off x="5991637" y="2615446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Haswell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Microarchi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15" name="Szövegdoboz 16"/>
          <p:cNvSpPr txBox="1">
            <a:spLocks noChangeArrowheads="1"/>
          </p:cNvSpPr>
          <p:nvPr/>
        </p:nvSpPr>
        <p:spPr bwMode="auto">
          <a:xfrm>
            <a:off x="296954" y="4036783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16" name="Szövegdoboz 17"/>
          <p:cNvSpPr txBox="1">
            <a:spLocks noChangeArrowheads="1"/>
          </p:cNvSpPr>
          <p:nvPr/>
        </p:nvSpPr>
        <p:spPr bwMode="auto">
          <a:xfrm>
            <a:off x="1333209" y="4038649"/>
            <a:ext cx="506608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17" name="Szövegdoboz 18"/>
          <p:cNvSpPr txBox="1">
            <a:spLocks noChangeArrowheads="1"/>
          </p:cNvSpPr>
          <p:nvPr/>
        </p:nvSpPr>
        <p:spPr bwMode="auto">
          <a:xfrm>
            <a:off x="2311954" y="4037259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18" name="Szövegdoboz 19"/>
          <p:cNvSpPr txBox="1">
            <a:spLocks noChangeArrowheads="1"/>
          </p:cNvSpPr>
          <p:nvPr/>
        </p:nvSpPr>
        <p:spPr bwMode="auto">
          <a:xfrm>
            <a:off x="3295430" y="4039125"/>
            <a:ext cx="506608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19" name="Szövegdoboz 20"/>
          <p:cNvSpPr txBox="1">
            <a:spLocks noChangeArrowheads="1"/>
          </p:cNvSpPr>
          <p:nvPr/>
        </p:nvSpPr>
        <p:spPr bwMode="auto">
          <a:xfrm>
            <a:off x="4223700" y="4039125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20" name="Szövegdoboz 21"/>
          <p:cNvSpPr txBox="1">
            <a:spLocks noChangeArrowheads="1"/>
          </p:cNvSpPr>
          <p:nvPr/>
        </p:nvSpPr>
        <p:spPr bwMode="auto">
          <a:xfrm>
            <a:off x="5271201" y="4040991"/>
            <a:ext cx="506608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21" name="Szövegdoboz 22"/>
          <p:cNvSpPr txBox="1">
            <a:spLocks noChangeArrowheads="1"/>
          </p:cNvSpPr>
          <p:nvPr/>
        </p:nvSpPr>
        <p:spPr bwMode="auto">
          <a:xfrm>
            <a:off x="6174378" y="4039600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22" name="Szövegdoboz 25"/>
          <p:cNvSpPr txBox="1"/>
          <p:nvPr/>
        </p:nvSpPr>
        <p:spPr bwMode="auto">
          <a:xfrm>
            <a:off x="339090" y="2291813"/>
            <a:ext cx="647836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23" name="Szövegdoboz 26"/>
          <p:cNvSpPr txBox="1"/>
          <p:nvPr/>
        </p:nvSpPr>
        <p:spPr bwMode="auto">
          <a:xfrm>
            <a:off x="4199401" y="2294988"/>
            <a:ext cx="647835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24" name="Szövegdoboz 27"/>
          <p:cNvSpPr txBox="1"/>
          <p:nvPr/>
        </p:nvSpPr>
        <p:spPr bwMode="auto">
          <a:xfrm>
            <a:off x="5220572" y="2296576"/>
            <a:ext cx="646431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25" name="Szövegdoboz 28"/>
          <p:cNvSpPr txBox="1"/>
          <p:nvPr/>
        </p:nvSpPr>
        <p:spPr bwMode="auto">
          <a:xfrm>
            <a:off x="6153680" y="2294988"/>
            <a:ext cx="647836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7124419" y="2310863"/>
            <a:ext cx="645026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Verdana"/>
                <a:cs typeface="Arial" charset="0"/>
              </a:rPr>
              <a:t>5. gen.</a:t>
            </a:r>
          </a:p>
        </p:txBody>
      </p:sp>
      <p:sp>
        <p:nvSpPr>
          <p:cNvPr id="27" name="Téglalap 14"/>
          <p:cNvSpPr/>
          <p:nvPr/>
        </p:nvSpPr>
        <p:spPr bwMode="auto">
          <a:xfrm>
            <a:off x="6968491" y="2613778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Broad-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well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28" name="Szövegdoboz 21"/>
          <p:cNvSpPr txBox="1">
            <a:spLocks noChangeArrowheads="1"/>
          </p:cNvSpPr>
          <p:nvPr/>
        </p:nvSpPr>
        <p:spPr bwMode="auto">
          <a:xfrm>
            <a:off x="7185398" y="4034333"/>
            <a:ext cx="505386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29" name="Téglalap 15"/>
          <p:cNvSpPr/>
          <p:nvPr/>
        </p:nvSpPr>
        <p:spPr bwMode="auto">
          <a:xfrm>
            <a:off x="7949055" y="2617976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Skylake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Microarchi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30" name="Szövegdoboz 22"/>
          <p:cNvSpPr txBox="1">
            <a:spLocks noChangeArrowheads="1"/>
          </p:cNvSpPr>
          <p:nvPr/>
        </p:nvSpPr>
        <p:spPr bwMode="auto">
          <a:xfrm>
            <a:off x="8138045" y="4042130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31" name="Szövegdoboz 28"/>
          <p:cNvSpPr txBox="1"/>
          <p:nvPr/>
        </p:nvSpPr>
        <p:spPr bwMode="auto">
          <a:xfrm>
            <a:off x="8093206" y="2297518"/>
            <a:ext cx="704039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hu-HU" sz="105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6525" y="889470"/>
            <a:ext cx="4640245" cy="764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The </a:t>
            </a:r>
            <a:r>
              <a:rPr lang="en-US" sz="1400" dirty="0" err="1" smtClean="0"/>
              <a:t>Skylake</a:t>
            </a:r>
            <a:r>
              <a:rPr lang="en-US" sz="1400" dirty="0" smtClean="0"/>
              <a:t> line is </a:t>
            </a:r>
            <a:r>
              <a:rPr lang="en-US" sz="1400" dirty="0" smtClean="0">
                <a:solidFill>
                  <a:srgbClr val="0070C0"/>
                </a:solidFill>
              </a:rPr>
              <a:t>built on 14 nm </a:t>
            </a:r>
            <a:r>
              <a:rPr lang="en-US" sz="1400" dirty="0" smtClean="0"/>
              <a:t>technology.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Announced:  </a:t>
            </a:r>
            <a:r>
              <a:rPr lang="en-US" sz="1400" dirty="0" smtClean="0">
                <a:solidFill>
                  <a:srgbClr val="0070C0"/>
                </a:solidFill>
              </a:rPr>
              <a:t>08/2015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Available:</a:t>
            </a:r>
            <a:r>
              <a:rPr lang="en-US" sz="1400" dirty="0" smtClean="0">
                <a:solidFill>
                  <a:srgbClr val="0070C0"/>
                </a:solidFill>
              </a:rPr>
              <a:t>     10/2015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34" name="Oval 4"/>
          <p:cNvSpPr>
            <a:spLocks noChangeArrowheads="1"/>
          </p:cNvSpPr>
          <p:nvPr/>
        </p:nvSpPr>
        <p:spPr bwMode="auto">
          <a:xfrm>
            <a:off x="7902370" y="2204501"/>
            <a:ext cx="1074638" cy="2271546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61974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.3.3.2 </a:t>
            </a:r>
            <a:r>
              <a:rPr lang="en-US" sz="1600" dirty="0"/>
              <a:t>Duty cycle control </a:t>
            </a:r>
            <a:r>
              <a:rPr lang="en-US" sz="1600" dirty="0" smtClean="0"/>
              <a:t>(1)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1500" y="890225"/>
            <a:ext cx="2569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While running applications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41530" y="1250265"/>
            <a:ext cx="7689926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dynamic dissipation</a:t>
            </a:r>
            <a:r>
              <a:rPr lang="en-US" sz="1400" dirty="0" smtClean="0"/>
              <a:t>: </a:t>
            </a:r>
            <a:r>
              <a:rPr lang="en-US" sz="1400" dirty="0" smtClean="0">
                <a:solidFill>
                  <a:srgbClr val="0070C0"/>
                </a:solidFill>
              </a:rPr>
              <a:t>~ f</a:t>
            </a:r>
            <a:r>
              <a:rPr lang="en-US" sz="1400" baseline="30000" dirty="0" smtClean="0">
                <a:solidFill>
                  <a:srgbClr val="0070C0"/>
                </a:solidFill>
              </a:rPr>
              <a:t>3</a:t>
            </a:r>
          </a:p>
          <a:p>
            <a:pPr marL="285750" indent="-28575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runtime</a:t>
            </a:r>
            <a:r>
              <a:rPr lang="en-US" sz="1400" dirty="0" smtClean="0"/>
              <a:t>: </a:t>
            </a:r>
            <a:r>
              <a:rPr lang="en-US" sz="1400" dirty="0" smtClean="0">
                <a:solidFill>
                  <a:srgbClr val="0070C0"/>
                </a:solidFill>
              </a:rPr>
              <a:t>~ 1/f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        </a:t>
            </a:r>
            <a:r>
              <a:rPr lang="en-US" sz="1400" dirty="0" smtClean="0">
                <a:solidFill>
                  <a:srgbClr val="FF0000"/>
                </a:solidFill>
              </a:rPr>
              <a:t>total energy consumption originating from the dynamic dissipation</a:t>
            </a:r>
            <a:r>
              <a:rPr lang="en-US" sz="1400" dirty="0" smtClean="0"/>
              <a:t>: </a:t>
            </a:r>
            <a:r>
              <a:rPr lang="en-US" sz="1400" dirty="0" smtClean="0">
                <a:solidFill>
                  <a:srgbClr val="0070C0"/>
                </a:solidFill>
              </a:rPr>
              <a:t>~ f</a:t>
            </a:r>
            <a:r>
              <a:rPr lang="en-US" sz="1400" baseline="30000" dirty="0" smtClean="0">
                <a:solidFill>
                  <a:srgbClr val="0070C0"/>
                </a:solidFill>
              </a:rPr>
              <a:t>2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169" y="2078850"/>
            <a:ext cx="3414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with f denoting the clock frequency.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16505" y="2438890"/>
            <a:ext cx="85265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As the </a:t>
            </a:r>
            <a:r>
              <a:rPr lang="en-US" sz="1400" dirty="0" smtClean="0">
                <a:solidFill>
                  <a:srgbClr val="FF0000"/>
                </a:solidFill>
              </a:rPr>
              <a:t>performance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is proportional with f,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smtClean="0"/>
              <a:t>the </a:t>
            </a:r>
            <a:r>
              <a:rPr lang="en-US" sz="1400" dirty="0" smtClean="0">
                <a:solidFill>
                  <a:srgbClr val="0070C0"/>
                </a:solidFill>
              </a:rPr>
              <a:t>energy consumption</a:t>
            </a:r>
            <a:r>
              <a:rPr lang="en-US" sz="1400" dirty="0" smtClean="0"/>
              <a:t> arising from the dynamic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dissipation </a:t>
            </a:r>
            <a:r>
              <a:rPr lang="en-US" sz="1400" dirty="0" smtClean="0">
                <a:solidFill>
                  <a:srgbClr val="0070C0"/>
                </a:solidFill>
              </a:rPr>
              <a:t>is proportional to the square of the frequency f, </a:t>
            </a:r>
            <a:r>
              <a:rPr lang="en-US" sz="1400" dirty="0" smtClean="0"/>
              <a:t>as indicated below.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" t="19685" r="17102" b="36221"/>
          <a:stretch/>
        </p:blipFill>
        <p:spPr bwMode="auto">
          <a:xfrm>
            <a:off x="1343628" y="3158970"/>
            <a:ext cx="6248400" cy="222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85403" y="5431610"/>
            <a:ext cx="8577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Figure: Dependence of energy </a:t>
            </a:r>
            <a:r>
              <a:rPr lang="en-US" sz="1400" dirty="0"/>
              <a:t>consumption </a:t>
            </a:r>
            <a:r>
              <a:rPr lang="en-US" sz="1400" dirty="0" smtClean="0"/>
              <a:t>arising </a:t>
            </a:r>
            <a:r>
              <a:rPr lang="en-US" sz="1400" dirty="0"/>
              <a:t>from the dynamic </a:t>
            </a:r>
            <a:r>
              <a:rPr lang="en-US" sz="1400" dirty="0" smtClean="0"/>
              <a:t>dissipation</a:t>
            </a:r>
          </a:p>
          <a:p>
            <a:pPr algn="ctr"/>
            <a:r>
              <a:rPr lang="en-US" sz="1400" dirty="0"/>
              <a:t> </a:t>
            </a:r>
            <a:r>
              <a:rPr lang="en-US" sz="1400" dirty="0" smtClean="0"/>
              <a:t> (designated as Compute energy in the Figure) on the performance (~ f) </a:t>
            </a:r>
            <a:endParaRPr lang="en-US" sz="1400" dirty="0"/>
          </a:p>
        </p:txBody>
      </p:sp>
      <p:sp>
        <p:nvSpPr>
          <p:cNvPr id="17" name="Right Arrow 16"/>
          <p:cNvSpPr/>
          <p:nvPr/>
        </p:nvSpPr>
        <p:spPr bwMode="auto">
          <a:xfrm>
            <a:off x="764469" y="1879225"/>
            <a:ext cx="315035" cy="45719"/>
          </a:xfrm>
          <a:prstGeom prst="rightArrow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500" y="494150"/>
            <a:ext cx="34115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altLang="en-US" sz="1400" b="1" dirty="0">
                <a:solidFill>
                  <a:srgbClr val="2D2D8A"/>
                </a:solidFill>
                <a:cs typeface="Arial" charset="0"/>
              </a:rPr>
              <a:t>6</a:t>
            </a:r>
            <a:r>
              <a:rPr lang="en-US" altLang="en-US" sz="1400" b="1" dirty="0" smtClean="0">
                <a:solidFill>
                  <a:srgbClr val="2D2D8A"/>
                </a:solidFill>
                <a:cs typeface="Arial" charset="0"/>
              </a:rPr>
              <a:t>.3.3.2 Duty cycle control </a:t>
            </a:r>
            <a:r>
              <a:rPr lang="en-US" altLang="en-US" sz="1400" dirty="0" smtClean="0">
                <a:cs typeface="Arial" charset="0"/>
              </a:rPr>
              <a:t>[</a:t>
            </a:r>
            <a:r>
              <a:rPr lang="hu-HU" altLang="en-US" sz="1400" dirty="0" smtClean="0">
                <a:cs typeface="Arial" charset="0"/>
              </a:rPr>
              <a:t>198</a:t>
            </a:r>
            <a:r>
              <a:rPr lang="en-US" altLang="en-US" sz="1400" dirty="0" smtClean="0">
                <a:cs typeface="Arial" charset="0"/>
              </a:rPr>
              <a:t>]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42375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  <p:bldP spid="1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.3.3.2 </a:t>
            </a:r>
            <a:r>
              <a:rPr lang="en-US" sz="1600" dirty="0"/>
              <a:t>Duty cycle control </a:t>
            </a:r>
            <a:r>
              <a:rPr lang="en-US" sz="1600" dirty="0" smtClean="0"/>
              <a:t>(2)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1500" y="629165"/>
            <a:ext cx="18437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On the other hand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24964" y="908720"/>
            <a:ext cx="889859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the </a:t>
            </a:r>
            <a:r>
              <a:rPr lang="en-US" sz="1400" dirty="0" smtClean="0">
                <a:solidFill>
                  <a:srgbClr val="FF0000"/>
                </a:solidFill>
              </a:rPr>
              <a:t>energy consumption </a:t>
            </a:r>
            <a:r>
              <a:rPr lang="en-US" sz="1400" dirty="0" smtClean="0"/>
              <a:t>originating </a:t>
            </a:r>
            <a:r>
              <a:rPr lang="en-US" sz="1400" dirty="0" smtClean="0">
                <a:solidFill>
                  <a:srgbClr val="FF0000"/>
                </a:solidFill>
              </a:rPr>
              <a:t>from the static dissipation </a:t>
            </a:r>
            <a:r>
              <a:rPr lang="en-US" sz="1400" dirty="0" smtClean="0">
                <a:solidFill>
                  <a:srgbClr val="0070C0"/>
                </a:solidFill>
              </a:rPr>
              <a:t>is proportional to the runtime.</a:t>
            </a:r>
          </a:p>
          <a:p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    The runtime </a:t>
            </a:r>
            <a:r>
              <a:rPr lang="en-US" sz="1400" dirty="0" smtClean="0">
                <a:solidFill>
                  <a:srgbClr val="0070C0"/>
                </a:solidFill>
              </a:rPr>
              <a:t>is inversely proportional to the frequency (f).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694" y="1495215"/>
            <a:ext cx="85691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   Consequently, the </a:t>
            </a:r>
            <a:r>
              <a:rPr lang="en-US" sz="1400" dirty="0" smtClean="0">
                <a:solidFill>
                  <a:srgbClr val="FF0000"/>
                </a:solidFill>
              </a:rPr>
              <a:t>energy consumption </a:t>
            </a:r>
            <a:r>
              <a:rPr lang="en-US" sz="1400" dirty="0" smtClean="0"/>
              <a:t>arising from the static dissipation is i</a:t>
            </a:r>
            <a:r>
              <a:rPr lang="en-US" sz="1400" dirty="0" smtClean="0">
                <a:solidFill>
                  <a:srgbClr val="0070C0"/>
                </a:solidFill>
              </a:rPr>
              <a:t>nversely</a:t>
            </a:r>
          </a:p>
          <a:p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smtClean="0">
                <a:solidFill>
                  <a:srgbClr val="0070C0"/>
                </a:solidFill>
              </a:rPr>
              <a:t>     proportional to the frequency (f) </a:t>
            </a:r>
            <a:r>
              <a:rPr lang="en-US" sz="1400" dirty="0" smtClean="0"/>
              <a:t>which is proportional to the</a:t>
            </a:r>
            <a:r>
              <a:rPr lang="en-US" sz="1400" dirty="0" smtClean="0">
                <a:solidFill>
                  <a:srgbClr val="5EAEDA"/>
                </a:solidFill>
              </a:rPr>
              <a:t> </a:t>
            </a:r>
            <a:r>
              <a:rPr lang="en-US" sz="1400" dirty="0" smtClean="0">
                <a:solidFill>
                  <a:srgbClr val="0070C0"/>
                </a:solidFill>
              </a:rPr>
              <a:t>performance</a:t>
            </a:r>
            <a:r>
              <a:rPr lang="en-US" sz="1400" dirty="0" smtClean="0"/>
              <a:t>,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/>
              <a:t>as indicated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in the Figure below.</a:t>
            </a:r>
            <a:endParaRPr lang="en-US" sz="1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9" r="9845" b="37506"/>
          <a:stretch/>
        </p:blipFill>
        <p:spPr bwMode="auto">
          <a:xfrm>
            <a:off x="949750" y="2422199"/>
            <a:ext cx="7312660" cy="216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21550" y="4670556"/>
            <a:ext cx="85771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Figure: Dependence of energy </a:t>
            </a:r>
            <a:r>
              <a:rPr lang="en-US" sz="1400" dirty="0"/>
              <a:t>consumption originating from the </a:t>
            </a:r>
            <a:r>
              <a:rPr lang="en-US" sz="1400" dirty="0" smtClean="0"/>
              <a:t>static dissipation</a:t>
            </a:r>
          </a:p>
          <a:p>
            <a:pPr algn="ctr"/>
            <a:r>
              <a:rPr lang="en-US" sz="1400" dirty="0"/>
              <a:t> </a:t>
            </a:r>
            <a:r>
              <a:rPr lang="en-US" sz="1400" dirty="0" smtClean="0"/>
              <a:t>  and system power (designated as </a:t>
            </a:r>
            <a:r>
              <a:rPr lang="en-US" sz="1400" dirty="0" err="1" smtClean="0"/>
              <a:t>SoC</a:t>
            </a:r>
            <a:r>
              <a:rPr lang="en-US" sz="1400" dirty="0" smtClean="0"/>
              <a:t> and system energy in the Figure) on the performance (~ f) </a:t>
            </a:r>
            <a:r>
              <a:rPr lang="hu-HU" sz="1400" dirty="0" smtClean="0"/>
              <a:t>[198]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62062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.3.3.2 </a:t>
            </a:r>
            <a:r>
              <a:rPr lang="en-US" sz="1600" dirty="0"/>
              <a:t>Duty cycle control </a:t>
            </a:r>
            <a:r>
              <a:rPr lang="en-US" sz="1600" dirty="0" smtClean="0"/>
              <a:t>(3)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1500" y="606385"/>
            <a:ext cx="7144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As a consequence, the </a:t>
            </a:r>
            <a:r>
              <a:rPr lang="en-US" sz="1400" dirty="0" smtClean="0">
                <a:solidFill>
                  <a:srgbClr val="0070C0"/>
                </a:solidFill>
              </a:rPr>
              <a:t>total energy consumption </a:t>
            </a:r>
            <a:r>
              <a:rPr lang="en-US" sz="1400" dirty="0" smtClean="0"/>
              <a:t>originating from both the 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27056" y="908720"/>
            <a:ext cx="5460149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dynamic dissipation and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static dissipation as well as system power consumption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1500" y="1493785"/>
            <a:ext cx="4642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has a minimum</a:t>
            </a:r>
            <a:r>
              <a:rPr lang="en-US" sz="1400" dirty="0" smtClean="0"/>
              <a:t>, as indicated in the Figure below.</a:t>
            </a:r>
            <a:endParaRPr lang="en-US" sz="1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1" r="15482" b="36635"/>
          <a:stretch/>
        </p:blipFill>
        <p:spPr bwMode="auto">
          <a:xfrm>
            <a:off x="882045" y="1943835"/>
            <a:ext cx="7245350" cy="223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500" y="4194085"/>
            <a:ext cx="85771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Figure: Dependence of energy </a:t>
            </a:r>
            <a:r>
              <a:rPr lang="en-US" sz="1400" dirty="0"/>
              <a:t>consumption originating from </a:t>
            </a:r>
            <a:r>
              <a:rPr lang="en-US" sz="1400" dirty="0" smtClean="0"/>
              <a:t>both the dynamic dissipation (designated as the Compute energy in the Figure) and the static dissipation and system power (designated as </a:t>
            </a:r>
            <a:r>
              <a:rPr lang="en-US" sz="1400" dirty="0" err="1" smtClean="0"/>
              <a:t>SoC</a:t>
            </a:r>
            <a:r>
              <a:rPr lang="en-US" sz="1400" dirty="0" smtClean="0"/>
              <a:t> and system energy in the Figure) on the performance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1500" y="5021015"/>
            <a:ext cx="885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Obviously, the </a:t>
            </a:r>
            <a:r>
              <a:rPr lang="en-US" sz="1400" dirty="0" smtClean="0">
                <a:solidFill>
                  <a:srgbClr val="FF0000"/>
                </a:solidFill>
              </a:rPr>
              <a:t>min. energy consumption point (</a:t>
            </a:r>
            <a:r>
              <a:rPr lang="en-US" sz="1400" dirty="0" err="1" smtClean="0">
                <a:solidFill>
                  <a:srgbClr val="FF0000"/>
                </a:solidFill>
              </a:rPr>
              <a:t>Pe</a:t>
            </a:r>
            <a:r>
              <a:rPr lang="en-US" sz="1400" dirty="0" smtClean="0">
                <a:solidFill>
                  <a:srgbClr val="FF0000"/>
                </a:solidFill>
              </a:rPr>
              <a:t>)</a:t>
            </a:r>
            <a:r>
              <a:rPr lang="en-US" sz="1400" dirty="0" smtClean="0"/>
              <a:t> is the </a:t>
            </a:r>
            <a:r>
              <a:rPr lang="en-US" sz="1400" dirty="0" smtClean="0">
                <a:solidFill>
                  <a:srgbClr val="0070C0"/>
                </a:solidFill>
              </a:rPr>
              <a:t>most efficient working point </a:t>
            </a:r>
            <a:r>
              <a:rPr lang="en-US" sz="1400" dirty="0" smtClean="0"/>
              <a:t>of a core </a:t>
            </a:r>
          </a:p>
          <a:p>
            <a:r>
              <a:rPr lang="en-US" sz="1400" dirty="0" smtClean="0"/>
              <a:t>  of the processor.  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5959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.3.3.2 </a:t>
            </a:r>
            <a:r>
              <a:rPr lang="en-US" sz="1600" dirty="0"/>
              <a:t>Duty cycle control </a:t>
            </a:r>
            <a:r>
              <a:rPr lang="en-US" sz="1600" dirty="0" smtClean="0"/>
              <a:t>(4)</a:t>
            </a:r>
            <a:endParaRPr lang="en-US" sz="16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2" r="26574" b="48760"/>
          <a:stretch/>
        </p:blipFill>
        <p:spPr bwMode="auto">
          <a:xfrm>
            <a:off x="1212295" y="2708920"/>
            <a:ext cx="6735080" cy="2295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500" y="501055"/>
            <a:ext cx="90396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Power management with taking into account the most efficient </a:t>
            </a:r>
            <a:r>
              <a:rPr lang="en-US" sz="1400" b="1" dirty="0" err="1" smtClean="0">
                <a:solidFill>
                  <a:schemeClr val="accent6"/>
                </a:solidFill>
              </a:rPr>
              <a:t>Pe</a:t>
            </a:r>
            <a:r>
              <a:rPr lang="en-US" sz="1400" b="1" dirty="0" smtClean="0">
                <a:solidFill>
                  <a:schemeClr val="accent6"/>
                </a:solidFill>
              </a:rPr>
              <a:t> working point </a:t>
            </a:r>
            <a:r>
              <a:rPr lang="en-US" sz="1400" dirty="0" smtClean="0"/>
              <a:t>[</a:t>
            </a:r>
            <a:r>
              <a:rPr lang="hu-HU" sz="1400" dirty="0" smtClean="0"/>
              <a:t>198</a:t>
            </a:r>
            <a:r>
              <a:rPr lang="en-US" sz="1400" dirty="0" smtClean="0"/>
              <a:t>] 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33865" y="879845"/>
            <a:ext cx="8788688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</a:rPr>
              <a:t>Frequency will be lowered as far as possible until the </a:t>
            </a:r>
            <a:r>
              <a:rPr lang="en-US" sz="1400" dirty="0" err="1" smtClean="0">
                <a:solidFill>
                  <a:srgbClr val="0070C0"/>
                </a:solidFill>
              </a:rPr>
              <a:t>Pe</a:t>
            </a:r>
            <a:r>
              <a:rPr lang="en-US" sz="1400" dirty="0" smtClean="0">
                <a:solidFill>
                  <a:srgbClr val="0070C0"/>
                </a:solidFill>
              </a:rPr>
              <a:t> working point </a:t>
            </a:r>
            <a:r>
              <a:rPr lang="en-US" sz="1400" dirty="0" smtClean="0"/>
              <a:t>is reached.</a:t>
            </a:r>
          </a:p>
          <a:p>
            <a:pPr marL="285750" indent="-28575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rgbClr val="0070C0"/>
                </a:solidFill>
              </a:rPr>
              <a:t>Pe</a:t>
            </a:r>
            <a:r>
              <a:rPr lang="en-US" sz="1400" dirty="0" smtClean="0">
                <a:solidFill>
                  <a:srgbClr val="0070C0"/>
                </a:solidFill>
              </a:rPr>
              <a:t> will be calculated every </a:t>
            </a:r>
            <a:r>
              <a:rPr lang="en-US" sz="1400" dirty="0" err="1" smtClean="0">
                <a:solidFill>
                  <a:srgbClr val="0070C0"/>
                </a:solidFill>
              </a:rPr>
              <a:t>ms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smtClean="0"/>
              <a:t>based on the workload and system characteristics.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There is no benefit when the system is clocked below the </a:t>
            </a:r>
            <a:r>
              <a:rPr lang="en-US" sz="1400" dirty="0" err="1" smtClean="0"/>
              <a:t>Pe</a:t>
            </a:r>
            <a:r>
              <a:rPr lang="en-US" sz="1400" dirty="0" smtClean="0"/>
              <a:t> point, as it would increase </a:t>
            </a:r>
          </a:p>
          <a:p>
            <a:pPr>
              <a:spcAft>
                <a:spcPts val="300"/>
              </a:spcAft>
            </a:pPr>
            <a:r>
              <a:rPr lang="en-US" sz="1400" dirty="0"/>
              <a:t> </a:t>
            </a:r>
            <a:r>
              <a:rPr lang="en-US" sz="1400" dirty="0" smtClean="0"/>
              <a:t>      the energy consumption.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Therefore, a so called </a:t>
            </a:r>
            <a:r>
              <a:rPr lang="en-US" sz="1400" dirty="0" err="1" smtClean="0">
                <a:solidFill>
                  <a:srgbClr val="0070C0"/>
                </a:solidFill>
              </a:rPr>
              <a:t>EARtH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algoritm</a:t>
            </a:r>
            <a:r>
              <a:rPr lang="en-US" sz="1400" dirty="0" smtClean="0">
                <a:solidFill>
                  <a:srgbClr val="0070C0"/>
                </a:solidFill>
              </a:rPr>
              <a:t> overrides lower P requests and sets f according to </a:t>
            </a:r>
            <a:r>
              <a:rPr lang="en-US" sz="1400" dirty="0" err="1" smtClean="0">
                <a:solidFill>
                  <a:srgbClr val="0070C0"/>
                </a:solidFill>
              </a:rPr>
              <a:t>Pe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     The </a:t>
            </a:r>
            <a:r>
              <a:rPr lang="en-US" sz="1400" dirty="0" err="1" smtClean="0"/>
              <a:t>EARtH</a:t>
            </a:r>
            <a:r>
              <a:rPr lang="en-US" sz="1400" dirty="0" smtClean="0"/>
              <a:t> algorithm is activated only if it is possible to enter the package sleep state. 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76545" y="5049180"/>
            <a:ext cx="8828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Figure: Power management with taking into account the most efficient </a:t>
            </a:r>
            <a:r>
              <a:rPr lang="en-US" sz="1400" dirty="0" err="1"/>
              <a:t>Pe</a:t>
            </a:r>
            <a:r>
              <a:rPr lang="en-US" sz="1400" dirty="0"/>
              <a:t> working point </a:t>
            </a:r>
            <a:r>
              <a:rPr lang="en-US" sz="1400" dirty="0" smtClean="0"/>
              <a:t>[</a:t>
            </a:r>
            <a:r>
              <a:rPr lang="hu-HU" sz="1400" dirty="0" smtClean="0"/>
              <a:t>198</a:t>
            </a:r>
            <a:r>
              <a:rPr lang="en-US" sz="1400" dirty="0" smtClean="0"/>
              <a:t>]  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07113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.3.3.2 </a:t>
            </a:r>
            <a:r>
              <a:rPr lang="en-US" sz="1600" dirty="0"/>
              <a:t>Duty cycle control </a:t>
            </a:r>
            <a:r>
              <a:rPr lang="en-US" sz="1600" dirty="0" smtClean="0"/>
              <a:t>(5)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1500" y="494150"/>
            <a:ext cx="2066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Duty cycling </a:t>
            </a:r>
            <a:r>
              <a:rPr lang="en-US" sz="1400" dirty="0" smtClean="0"/>
              <a:t>[</a:t>
            </a:r>
            <a:r>
              <a:rPr lang="hu-HU" sz="1400" dirty="0" smtClean="0"/>
              <a:t>198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4" b="48652"/>
          <a:stretch/>
        </p:blipFill>
        <p:spPr bwMode="auto">
          <a:xfrm>
            <a:off x="347663" y="1977355"/>
            <a:ext cx="8448675" cy="185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4746" y="879845"/>
            <a:ext cx="8288295" cy="9925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While managing power </a:t>
            </a:r>
            <a:r>
              <a:rPr lang="en-US" sz="1400" dirty="0" smtClean="0">
                <a:solidFill>
                  <a:srgbClr val="0070C0"/>
                </a:solidFill>
              </a:rPr>
              <a:t>going below </a:t>
            </a:r>
            <a:r>
              <a:rPr lang="en-US" sz="1400" dirty="0" err="1" smtClean="0">
                <a:solidFill>
                  <a:srgbClr val="0070C0"/>
                </a:solidFill>
              </a:rPr>
              <a:t>Pe</a:t>
            </a:r>
            <a:r>
              <a:rPr lang="en-US" sz="1400" dirty="0" smtClean="0">
                <a:solidFill>
                  <a:srgbClr val="0070C0"/>
                </a:solidFill>
              </a:rPr>
              <a:t> would reduce energy consumption inefficiently</a:t>
            </a:r>
          </a:p>
          <a:p>
            <a:pPr>
              <a:spcAft>
                <a:spcPts val="300"/>
              </a:spcAft>
            </a:pPr>
            <a:r>
              <a:rPr lang="en-US" sz="1400" dirty="0"/>
              <a:t> </a:t>
            </a:r>
            <a:r>
              <a:rPr lang="en-US" sz="1400" dirty="0" smtClean="0"/>
              <a:t>      due to the fixed power components.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 this region </a:t>
            </a:r>
            <a:r>
              <a:rPr lang="en-US" sz="1400" dirty="0" smtClean="0">
                <a:solidFill>
                  <a:srgbClr val="0070C0"/>
                </a:solidFill>
              </a:rPr>
              <a:t>turning the package on and off</a:t>
            </a:r>
            <a:r>
              <a:rPr lang="en-US" sz="1400" dirty="0" smtClean="0"/>
              <a:t>, called </a:t>
            </a:r>
            <a:r>
              <a:rPr lang="en-US" sz="1400" dirty="0" smtClean="0">
                <a:solidFill>
                  <a:srgbClr val="FF0000"/>
                </a:solidFill>
              </a:rPr>
              <a:t>duty cycling</a:t>
            </a:r>
            <a:r>
              <a:rPr lang="en-US" sz="1400" dirty="0" smtClean="0"/>
              <a:t>, </a:t>
            </a:r>
            <a:r>
              <a:rPr lang="en-US" sz="1400" dirty="0" smtClean="0">
                <a:solidFill>
                  <a:srgbClr val="0070C0"/>
                </a:solidFill>
              </a:rPr>
              <a:t>reduces power</a:t>
            </a:r>
          </a:p>
          <a:p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smtClean="0">
                <a:solidFill>
                  <a:srgbClr val="0070C0"/>
                </a:solidFill>
              </a:rPr>
              <a:t>     proportionally to run time</a:t>
            </a:r>
            <a:r>
              <a:rPr lang="en-US" sz="1400" dirty="0" smtClean="0"/>
              <a:t>, as shown in the Figure below.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76580" y="4480955"/>
            <a:ext cx="873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 </a:t>
            </a:r>
            <a:r>
              <a:rPr lang="en-US" sz="1400" dirty="0" smtClean="0"/>
              <a:t>In the region below </a:t>
            </a:r>
            <a:r>
              <a:rPr lang="en-US" sz="1400" dirty="0" err="1" smtClean="0"/>
              <a:t>Pe</a:t>
            </a:r>
            <a:r>
              <a:rPr lang="en-US" sz="1400" dirty="0" smtClean="0"/>
              <a:t> duty cycling is a more </a:t>
            </a:r>
            <a:r>
              <a:rPr lang="en-US" sz="1400" dirty="0"/>
              <a:t>effective </a:t>
            </a:r>
            <a:r>
              <a:rPr lang="en-US" sz="1400" dirty="0" smtClean="0"/>
              <a:t>technique </a:t>
            </a:r>
            <a:r>
              <a:rPr lang="en-US" sz="1400" dirty="0"/>
              <a:t>to reduce </a:t>
            </a:r>
            <a:r>
              <a:rPr lang="en-US" sz="1400" dirty="0" smtClean="0"/>
              <a:t>power for low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power demand than reducing frequency below </a:t>
            </a:r>
            <a:r>
              <a:rPr lang="en-US" sz="1400" dirty="0" err="1" smtClean="0"/>
              <a:t>Pe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21550" y="3969060"/>
            <a:ext cx="8346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Figure: Principle of duty cycling used to reduce energy consumption in the region below </a:t>
            </a:r>
            <a:r>
              <a:rPr lang="en-US" sz="1400" dirty="0" err="1" smtClean="0"/>
              <a:t>Pe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31890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/>
              <a:t>.3.3.2 Duty cycle control </a:t>
            </a:r>
            <a:r>
              <a:rPr lang="en-US" sz="1600" dirty="0" smtClean="0"/>
              <a:t>(6)</a:t>
            </a:r>
            <a:endParaRPr lang="en-US" sz="16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2546775" y="1335685"/>
            <a:ext cx="3941154" cy="4388570"/>
            <a:chOff x="2591780" y="1290680"/>
            <a:chExt cx="3941154" cy="4388570"/>
          </a:xfrm>
        </p:grpSpPr>
        <p:sp>
          <p:nvSpPr>
            <p:cNvPr id="4" name="TextBox 3"/>
            <p:cNvSpPr txBox="1"/>
            <p:nvPr/>
          </p:nvSpPr>
          <p:spPr>
            <a:xfrm>
              <a:off x="3475268" y="1902286"/>
              <a:ext cx="376263" cy="292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>
                  <a:latin typeface="+mj-lt"/>
                </a:rPr>
                <a:t>L1</a:t>
              </a:r>
              <a:endParaRPr lang="en-US" sz="1200" b="1" dirty="0">
                <a:latin typeface="+mj-lt"/>
              </a:endParaRP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3391783" y="1812653"/>
              <a:ext cx="537976" cy="3857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78049" y="1902141"/>
              <a:ext cx="376263" cy="292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>
                  <a:latin typeface="+mj-lt"/>
                </a:rPr>
                <a:t>L1</a:t>
              </a:r>
              <a:endParaRPr lang="en-US" sz="1200" b="1" dirty="0">
                <a:latin typeface="+mj-lt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flipH="1">
              <a:off x="3659437" y="2193636"/>
              <a:ext cx="7003" cy="289344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TextBox 7"/>
            <p:cNvSpPr txBox="1"/>
            <p:nvPr/>
          </p:nvSpPr>
          <p:spPr>
            <a:xfrm>
              <a:off x="2592545" y="2918093"/>
              <a:ext cx="365476" cy="292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rgbClr val="FF0000"/>
                  </a:solidFill>
                </a:rPr>
                <a:t>C3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3289080" y="2470592"/>
              <a:ext cx="736169" cy="482239"/>
            </a:xfrm>
            <a:prstGeom prst="roundRect">
              <a:avLst/>
            </a:prstGeom>
            <a:solidFill>
              <a:srgbClr val="B6B6B6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78045" y="2545620"/>
              <a:ext cx="376263" cy="292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>
                  <a:latin typeface="+mj-lt"/>
                </a:rPr>
                <a:t>L2</a:t>
              </a:r>
              <a:endParaRPr lang="en-US" sz="1200" b="1" dirty="0">
                <a:latin typeface="+mj-lt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3036876" y="3299912"/>
              <a:ext cx="3339876" cy="48223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H="1">
              <a:off x="3632613" y="2979263"/>
              <a:ext cx="7003" cy="289344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TextBox 12"/>
            <p:cNvSpPr txBox="1"/>
            <p:nvPr/>
          </p:nvSpPr>
          <p:spPr>
            <a:xfrm>
              <a:off x="4082910" y="2972575"/>
              <a:ext cx="567321" cy="292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j-lt"/>
                </a:rPr>
                <a:t>Flush</a:t>
              </a:r>
              <a:endParaRPr lang="en-US" dirty="0">
                <a:latin typeface="+mj-lt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3239563" y="1704725"/>
              <a:ext cx="849534" cy="1398494"/>
            </a:xfrm>
            <a:prstGeom prst="roundRect">
              <a:avLst/>
            </a:prstGeom>
            <a:noFill/>
            <a:ln w="28575" cap="flat" cmpd="sng" algn="ctr">
              <a:solidFill>
                <a:schemeClr val="tx1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66307" y="3399159"/>
              <a:ext cx="376263" cy="292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>
                  <a:latin typeface="+mj-lt"/>
                </a:rPr>
                <a:t>L3</a:t>
              </a:r>
              <a:endParaRPr lang="en-US" sz="1200" b="1" dirty="0">
                <a:latin typeface="+mj-lt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3047190" y="5197011"/>
              <a:ext cx="3339876" cy="48223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13760" y="5309512"/>
              <a:ext cx="376263" cy="292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>
                  <a:latin typeface="+mj-lt"/>
                </a:rPr>
                <a:t>L3</a:t>
              </a:r>
              <a:endParaRPr lang="en-US" sz="1200" b="1" dirty="0">
                <a:latin typeface="+mj-lt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140330" y="2075053"/>
              <a:ext cx="388588" cy="2921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en-US" sz="1200" b="1" dirty="0" err="1" smtClean="0">
                  <a:solidFill>
                    <a:srgbClr val="000000"/>
                  </a:solidFill>
                  <a:latin typeface="+mj-lt"/>
                </a:rPr>
                <a:t>C0</a:t>
              </a:r>
              <a:endParaRPr lang="en-US" altLang="en-US" sz="1200" b="1" dirty="0">
                <a:solidFill>
                  <a:srgbClr val="000000"/>
                </a:solidFill>
                <a:latin typeface="+mj-lt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599384" y="4090688"/>
              <a:ext cx="1770823" cy="451578"/>
              <a:chOff x="4052452" y="3788792"/>
              <a:chExt cx="1842318" cy="428131"/>
            </a:xfrm>
          </p:grpSpPr>
          <p:sp>
            <p:nvSpPr>
              <p:cNvPr id="20" name="Oval 6"/>
              <p:cNvSpPr>
                <a:spLocks noChangeArrowheads="1"/>
              </p:cNvSpPr>
              <p:nvPr/>
            </p:nvSpPr>
            <p:spPr bwMode="auto">
              <a:xfrm>
                <a:off x="4511279" y="3788792"/>
                <a:ext cx="471891" cy="428131"/>
              </a:xfrm>
              <a:prstGeom prst="ellipse">
                <a:avLst/>
              </a:prstGeom>
              <a:solidFill>
                <a:srgbClr val="3366FF">
                  <a:alpha val="32941"/>
                </a:srgbClr>
              </a:solidFill>
              <a:ln w="127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 b="1" dirty="0" err="1" smtClean="0"/>
                  <a:t>C0</a:t>
                </a:r>
                <a:endParaRPr lang="en-US" altLang="en-US" sz="1200" b="1" dirty="0"/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5210495" y="3837723"/>
                <a:ext cx="684275" cy="365760"/>
                <a:chOff x="4354816" y="5228824"/>
                <a:chExt cx="684275" cy="365760"/>
              </a:xfrm>
            </p:grpSpPr>
            <p:sp>
              <p:nvSpPr>
                <p:cNvPr id="24" name="Rounded Rectangle 23"/>
                <p:cNvSpPr/>
                <p:nvPr/>
              </p:nvSpPr>
              <p:spPr bwMode="auto">
                <a:xfrm>
                  <a:off x="4409903" y="5228824"/>
                  <a:ext cx="629188" cy="365760"/>
                </a:xfrm>
                <a:prstGeom prst="round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4354816" y="5282050"/>
                  <a:ext cx="6799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latin typeface="+mj-lt"/>
                    </a:rPr>
                    <a:t>SRAM</a:t>
                  </a:r>
                  <a:endParaRPr lang="en-US" sz="1200" b="1" dirty="0">
                    <a:latin typeface="+mj-lt"/>
                  </a:endParaRPr>
                </a:p>
              </p:txBody>
            </p:sp>
          </p:grpSp>
          <p:cxnSp>
            <p:nvCxnSpPr>
              <p:cNvPr id="22" name="Straight Connector 21"/>
              <p:cNvCxnSpPr/>
              <p:nvPr/>
            </p:nvCxnSpPr>
            <p:spPr bwMode="auto">
              <a:xfrm>
                <a:off x="4973926" y="4017401"/>
                <a:ext cx="274320" cy="1587"/>
              </a:xfrm>
              <a:prstGeom prst="lin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3" name="TextBox 22"/>
              <p:cNvSpPr txBox="1"/>
              <p:nvPr/>
            </p:nvSpPr>
            <p:spPr>
              <a:xfrm>
                <a:off x="4052452" y="3875120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 smtClean="0">
                    <a:solidFill>
                      <a:srgbClr val="FF0000"/>
                    </a:solidFill>
                  </a:rPr>
                  <a:t>C6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5330069" y="1913604"/>
              <a:ext cx="376263" cy="292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>
                  <a:latin typeface="+mj-lt"/>
                </a:rPr>
                <a:t>L1</a:t>
              </a:r>
              <a:endParaRPr lang="en-US" sz="1200" b="1" dirty="0">
                <a:latin typeface="+mj-lt"/>
              </a:endParaRP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5246585" y="1823971"/>
              <a:ext cx="537976" cy="3857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32849" y="1913461"/>
              <a:ext cx="376263" cy="292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>
                  <a:latin typeface="+mj-lt"/>
                </a:rPr>
                <a:t>L1</a:t>
              </a:r>
              <a:endParaRPr lang="en-US" sz="1200" b="1" dirty="0">
                <a:latin typeface="+mj-lt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flipH="1">
              <a:off x="5514237" y="2204956"/>
              <a:ext cx="7003" cy="289344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TextBox 29"/>
            <p:cNvSpPr txBox="1"/>
            <p:nvPr/>
          </p:nvSpPr>
          <p:spPr>
            <a:xfrm>
              <a:off x="4714246" y="2915819"/>
              <a:ext cx="365476" cy="292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rgbClr val="FF0000"/>
                  </a:solidFill>
                </a:rPr>
                <a:t>C3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5143881" y="2481911"/>
              <a:ext cx="736169" cy="482239"/>
            </a:xfrm>
            <a:prstGeom prst="roundRect">
              <a:avLst/>
            </a:prstGeom>
            <a:solidFill>
              <a:srgbClr val="B6B6B6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32847" y="2556939"/>
              <a:ext cx="376263" cy="292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>
                  <a:latin typeface="+mj-lt"/>
                </a:rPr>
                <a:t>L2</a:t>
              </a:r>
              <a:endParaRPr lang="en-US" sz="1200" b="1" dirty="0">
                <a:latin typeface="+mj-lt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 flipH="1">
              <a:off x="5487414" y="2990582"/>
              <a:ext cx="7003" cy="289344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" name="TextBox 33"/>
            <p:cNvSpPr txBox="1"/>
            <p:nvPr/>
          </p:nvSpPr>
          <p:spPr>
            <a:xfrm>
              <a:off x="5965613" y="2983894"/>
              <a:ext cx="567321" cy="292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j-lt"/>
                </a:rPr>
                <a:t>Flush</a:t>
              </a:r>
              <a:endParaRPr lang="en-US" dirty="0">
                <a:latin typeface="+mj-lt"/>
              </a:endParaRPr>
            </a:p>
          </p:txBody>
        </p:sp>
        <p:sp>
          <p:nvSpPr>
            <p:cNvPr id="35" name="Rounded Rectangle 34"/>
            <p:cNvSpPr/>
            <p:nvPr/>
          </p:nvSpPr>
          <p:spPr bwMode="auto">
            <a:xfrm>
              <a:off x="5094364" y="1729628"/>
              <a:ext cx="849534" cy="1398494"/>
            </a:xfrm>
            <a:prstGeom prst="roundRect">
              <a:avLst/>
            </a:prstGeom>
            <a:noFill/>
            <a:ln w="28575" cap="flat" cmpd="sng" algn="ctr">
              <a:solidFill>
                <a:schemeClr val="tx1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016119" y="2072124"/>
              <a:ext cx="445638" cy="303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en-US" sz="1200" b="1" dirty="0" smtClean="0">
                  <a:solidFill>
                    <a:srgbClr val="000000"/>
                  </a:solidFill>
                  <a:latin typeface="+mj-lt"/>
                </a:rPr>
                <a:t>Cn</a:t>
              </a:r>
              <a:endParaRPr lang="en-US" altLang="en-US" sz="1200" b="1" dirty="0">
                <a:solidFill>
                  <a:srgbClr val="000000"/>
                </a:solidFill>
                <a:latin typeface="+mj-lt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4708051" y="4086774"/>
              <a:ext cx="1746911" cy="451578"/>
              <a:chOff x="6246255" y="3798481"/>
              <a:chExt cx="1817440" cy="428131"/>
            </a:xfrm>
          </p:grpSpPr>
          <p:sp>
            <p:nvSpPr>
              <p:cNvPr id="38" name="Oval 6"/>
              <p:cNvSpPr>
                <a:spLocks noChangeArrowheads="1"/>
              </p:cNvSpPr>
              <p:nvPr/>
            </p:nvSpPr>
            <p:spPr bwMode="auto">
              <a:xfrm>
                <a:off x="6676054" y="3798481"/>
                <a:ext cx="471891" cy="428131"/>
              </a:xfrm>
              <a:prstGeom prst="ellipse">
                <a:avLst/>
              </a:prstGeom>
              <a:solidFill>
                <a:srgbClr val="3366FF">
                  <a:alpha val="32941"/>
                </a:srgbClr>
              </a:solidFill>
              <a:ln w="127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 b="1" dirty="0" smtClean="0"/>
                  <a:t>Cn</a:t>
                </a:r>
                <a:endParaRPr lang="en-US" altLang="en-US" sz="1200" b="1" dirty="0"/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7383701" y="3835575"/>
                <a:ext cx="679994" cy="365760"/>
                <a:chOff x="4456670" y="5228824"/>
                <a:chExt cx="679994" cy="365760"/>
              </a:xfrm>
            </p:grpSpPr>
            <p:sp>
              <p:nvSpPr>
                <p:cNvPr id="42" name="Rounded Rectangle 41"/>
                <p:cNvSpPr/>
                <p:nvPr/>
              </p:nvSpPr>
              <p:spPr bwMode="auto">
                <a:xfrm>
                  <a:off x="4500056" y="5228824"/>
                  <a:ext cx="629188" cy="365760"/>
                </a:xfrm>
                <a:prstGeom prst="round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4456670" y="5267536"/>
                  <a:ext cx="6799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latin typeface="+mj-lt"/>
                    </a:rPr>
                    <a:t>SRAM</a:t>
                  </a:r>
                  <a:endParaRPr lang="en-US" sz="1200" b="1" dirty="0">
                    <a:latin typeface="+mj-lt"/>
                  </a:endParaRPr>
                </a:p>
              </p:txBody>
            </p:sp>
          </p:grpSp>
          <p:cxnSp>
            <p:nvCxnSpPr>
              <p:cNvPr id="40" name="Straight Connector 39"/>
              <p:cNvCxnSpPr/>
              <p:nvPr/>
            </p:nvCxnSpPr>
            <p:spPr bwMode="auto">
              <a:xfrm>
                <a:off x="7133796" y="4028132"/>
                <a:ext cx="274320" cy="1587"/>
              </a:xfrm>
              <a:prstGeom prst="lin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1" name="TextBox 40"/>
              <p:cNvSpPr txBox="1"/>
              <p:nvPr/>
            </p:nvSpPr>
            <p:spPr>
              <a:xfrm>
                <a:off x="6246255" y="3911609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 smtClean="0">
                    <a:solidFill>
                      <a:srgbClr val="FF0000"/>
                    </a:solidFill>
                  </a:rPr>
                  <a:t>C6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3335334" y="4847648"/>
              <a:ext cx="987149" cy="340328"/>
              <a:chOff x="1808132" y="4009622"/>
              <a:chExt cx="1027003" cy="279147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1808132" y="4011770"/>
                <a:ext cx="5341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err="1" smtClean="0">
                    <a:latin typeface="+mj-lt"/>
                  </a:rPr>
                  <a:t>Vcc</a:t>
                </a:r>
                <a:r>
                  <a:rPr lang="en-US" sz="1200" b="1" dirty="0" smtClean="0">
                    <a:latin typeface="+mj-lt"/>
                  </a:rPr>
                  <a:t> </a:t>
                </a:r>
                <a:endParaRPr lang="en-US" sz="1200" b="1" dirty="0">
                  <a:latin typeface="+mj-lt"/>
                </a:endParaRPr>
              </a:p>
            </p:txBody>
          </p:sp>
          <p:sp>
            <p:nvSpPr>
              <p:cNvPr id="46" name="Right Arrow 45"/>
              <p:cNvSpPr/>
              <p:nvPr/>
            </p:nvSpPr>
            <p:spPr bwMode="auto">
              <a:xfrm>
                <a:off x="2315936" y="4105325"/>
                <a:ext cx="226875" cy="64008"/>
              </a:xfrm>
              <a:prstGeom prst="rightArrow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488565" y="4009622"/>
                <a:ext cx="346570" cy="208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+mj-lt"/>
                  </a:rPr>
                  <a:t>0 </a:t>
                </a:r>
                <a:endParaRPr lang="en-US" sz="1200" b="1" dirty="0">
                  <a:latin typeface="+mj-lt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398763" y="4858966"/>
              <a:ext cx="987149" cy="340328"/>
              <a:chOff x="1808132" y="4009622"/>
              <a:chExt cx="1027003" cy="27914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1808132" y="4011770"/>
                <a:ext cx="5341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err="1" smtClean="0">
                    <a:latin typeface="+mj-lt"/>
                  </a:rPr>
                  <a:t>Vcc</a:t>
                </a:r>
                <a:r>
                  <a:rPr lang="en-US" sz="1200" b="1" dirty="0" smtClean="0">
                    <a:latin typeface="+mj-lt"/>
                  </a:rPr>
                  <a:t> </a:t>
                </a:r>
                <a:endParaRPr lang="en-US" sz="1200" b="1" dirty="0">
                  <a:latin typeface="+mj-lt"/>
                </a:endParaRPr>
              </a:p>
            </p:txBody>
          </p:sp>
          <p:sp>
            <p:nvSpPr>
              <p:cNvPr id="50" name="Right Arrow 49"/>
              <p:cNvSpPr/>
              <p:nvPr/>
            </p:nvSpPr>
            <p:spPr bwMode="auto">
              <a:xfrm>
                <a:off x="2286397" y="4093911"/>
                <a:ext cx="226875" cy="64008"/>
              </a:xfrm>
              <a:prstGeom prst="rightArrow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488565" y="4009622"/>
                <a:ext cx="346570" cy="208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+mj-lt"/>
                  </a:rPr>
                  <a:t>0 </a:t>
                </a:r>
                <a:endParaRPr lang="en-US" sz="1200" b="1" dirty="0">
                  <a:latin typeface="+mj-lt"/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3570890" y="1307591"/>
              <a:ext cx="2436842" cy="303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j-lt"/>
                </a:rPr>
                <a:t>Stop instruction execution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591780" y="1290680"/>
              <a:ext cx="365476" cy="292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rgbClr val="FF0000"/>
                  </a:solidFill>
                </a:rPr>
                <a:t>C1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54" name="Down Arrow 53"/>
            <p:cNvSpPr/>
            <p:nvPr/>
          </p:nvSpPr>
          <p:spPr bwMode="auto">
            <a:xfrm>
              <a:off x="3225676" y="4853993"/>
              <a:ext cx="87892" cy="241119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sp>
          <p:nvSpPr>
            <p:cNvPr id="55" name="Down Arrow 54"/>
            <p:cNvSpPr/>
            <p:nvPr/>
          </p:nvSpPr>
          <p:spPr bwMode="auto">
            <a:xfrm>
              <a:off x="5305120" y="4865311"/>
              <a:ext cx="87892" cy="241119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974942" y="4586335"/>
              <a:ext cx="1369782" cy="303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j-lt"/>
                </a:rPr>
                <a:t>Stop core </a:t>
              </a:r>
              <a:r>
                <a:rPr lang="en-US" sz="1200" dirty="0" err="1" smtClean="0">
                  <a:latin typeface="+mj-lt"/>
                </a:rPr>
                <a:t>PLL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718743" y="4569844"/>
              <a:ext cx="1369782" cy="303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j-lt"/>
                </a:rPr>
                <a:t>Stop core </a:t>
              </a:r>
              <a:r>
                <a:rPr lang="en-US" sz="1200" dirty="0" err="1" smtClean="0">
                  <a:latin typeface="+mj-lt"/>
                </a:rPr>
                <a:t>PLL</a:t>
              </a:r>
              <a:endParaRPr lang="en-US" sz="1200" dirty="0">
                <a:latin typeface="+mj-lt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>
              <a:off x="4508563" y="4366388"/>
              <a:ext cx="20159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4636339" y="2218036"/>
              <a:ext cx="20159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0" name="TextBox 59"/>
            <p:cNvSpPr txBox="1"/>
            <p:nvPr/>
          </p:nvSpPr>
          <p:spPr>
            <a:xfrm>
              <a:off x="2962557" y="3794010"/>
              <a:ext cx="16017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1200" dirty="0">
                  <a:solidFill>
                    <a:srgbClr val="000000"/>
                  </a:solidFill>
                  <a:latin typeface="Verdana"/>
                </a:rPr>
                <a:t>Stop core </a:t>
              </a:r>
              <a:r>
                <a:rPr lang="en-US" sz="1200" dirty="0" smtClean="0">
                  <a:solidFill>
                    <a:srgbClr val="000000"/>
                  </a:solidFill>
                  <a:latin typeface="Verdana"/>
                </a:rPr>
                <a:t>clocking</a:t>
              </a:r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919310" y="3777519"/>
              <a:ext cx="16017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1200" dirty="0">
                  <a:solidFill>
                    <a:srgbClr val="000000"/>
                  </a:solidFill>
                  <a:latin typeface="Verdana"/>
                </a:rPr>
                <a:t>Stop core </a:t>
              </a:r>
              <a:r>
                <a:rPr lang="en-US" sz="1200" dirty="0" smtClean="0">
                  <a:solidFill>
                    <a:srgbClr val="000000"/>
                  </a:solidFill>
                  <a:latin typeface="Verdana"/>
                </a:rPr>
                <a:t>clocking</a:t>
              </a:r>
              <a:endParaRPr lang="en-US" dirty="0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06880" y="503675"/>
            <a:ext cx="50257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Power saving measures in C1 to C6 idle states</a:t>
            </a:r>
          </a:p>
        </p:txBody>
      </p:sp>
    </p:spTree>
    <p:extLst>
      <p:ext uri="{BB962C8B-B14F-4D97-AF65-F5344CB8AC3E}">
        <p14:creationId xmlns:p14="http://schemas.microsoft.com/office/powerpoint/2010/main" val="330147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871538" y="1574025"/>
            <a:ext cx="7404100" cy="468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6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.4 </a:t>
            </a:r>
            <a:r>
              <a:rPr lang="en-US" altLang="en-US" sz="1900" dirty="0" err="1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Skylake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-based mobile and desktop lines</a:t>
            </a:r>
          </a:p>
        </p:txBody>
      </p:sp>
    </p:spTree>
    <p:extLst>
      <p:ext uri="{BB962C8B-B14F-4D97-AF65-F5344CB8AC3E}">
        <p14:creationId xmlns:p14="http://schemas.microsoft.com/office/powerpoint/2010/main" val="190259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6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.4 The </a:t>
            </a:r>
            <a:r>
              <a:rPr lang="en-US" altLang="en-US" sz="1600" dirty="0" err="1">
                <a:solidFill>
                  <a:srgbClr val="FFFFFF"/>
                </a:solidFill>
                <a:latin typeface="Verdana" pitchFamily="34" charset="0"/>
                <a:cs typeface="Arial" charset="0"/>
              </a:rPr>
              <a:t>Skylake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-based mobile and desktop lines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(1)</a:t>
            </a:r>
            <a:endParaRPr lang="en-US" sz="1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96525" y="1268760"/>
            <a:ext cx="8505824" cy="5310589"/>
            <a:chOff x="656565" y="1538790"/>
            <a:chExt cx="7620000" cy="4905545"/>
          </a:xfrm>
        </p:grpSpPr>
        <p:pic>
          <p:nvPicPr>
            <p:cNvPr id="4" name="Picture 6" descr="Intel's New Skylake Processors: What You Need To Know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565" y="1538790"/>
              <a:ext cx="7620000" cy="451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286635" y="6129300"/>
              <a:ext cx="7184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4.5 W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89170" y="6129300"/>
              <a:ext cx="9621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15/28 W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58679" y="6129300"/>
              <a:ext cx="652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45 W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15222" y="6136558"/>
              <a:ext cx="9621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65/91 W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1500" y="494150"/>
            <a:ext cx="7039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</a:rPr>
              <a:t>Overview of the </a:t>
            </a:r>
            <a:r>
              <a:rPr lang="en-US" sz="1400" b="1" dirty="0" err="1" smtClean="0">
                <a:solidFill>
                  <a:srgbClr val="2D2D8A"/>
                </a:solidFill>
              </a:rPr>
              <a:t>Skylake</a:t>
            </a:r>
            <a:r>
              <a:rPr lang="en-US" sz="1400" b="1" dirty="0" smtClean="0">
                <a:solidFill>
                  <a:srgbClr val="2D2D8A"/>
                </a:solidFill>
              </a:rPr>
              <a:t>-based mobile and desktop series -1 </a:t>
            </a:r>
            <a:r>
              <a:rPr lang="en-US" sz="1400" dirty="0" smtClean="0">
                <a:solidFill>
                  <a:srgbClr val="000000"/>
                </a:solidFill>
              </a:rPr>
              <a:t>[206]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4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6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.4 The </a:t>
            </a:r>
            <a:r>
              <a:rPr lang="en-US" altLang="en-US" sz="1600" dirty="0" err="1">
                <a:solidFill>
                  <a:srgbClr val="FFFFFF"/>
                </a:solidFill>
                <a:latin typeface="Verdana" pitchFamily="34" charset="0"/>
                <a:cs typeface="Arial" charset="0"/>
              </a:rPr>
              <a:t>Skylake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-based mobile and desktop lines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(2)</a:t>
            </a:r>
            <a:endParaRPr lang="en-US" sz="1600" dirty="0"/>
          </a:p>
        </p:txBody>
      </p:sp>
      <p:pic>
        <p:nvPicPr>
          <p:cNvPr id="1026" name="Picture 2" descr="http://images.anandtech.com/doci/9582/9%20-%20Scal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0" t="27482" r="9534" b="6261"/>
          <a:stretch/>
        </p:blipFill>
        <p:spPr bwMode="auto">
          <a:xfrm>
            <a:off x="82010" y="1244751"/>
            <a:ext cx="9004300" cy="420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510" y="5859270"/>
            <a:ext cx="3658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BGA: Ball Grid Array (to be soldered)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LGA: Land Grid Array (to be socketed)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505" y="6399330"/>
            <a:ext cx="8847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Dies</a:t>
            </a:r>
            <a:r>
              <a:rPr lang="en-US" sz="1400" dirty="0">
                <a:solidFill>
                  <a:srgbClr val="000000"/>
                </a:solidFill>
              </a:rPr>
              <a:t>: No. of cores  and GT levels, e.g. 2+2 means: 2 cores +GT 2 graphics, etc</a:t>
            </a:r>
            <a:r>
              <a:rPr lang="en-US" sz="1400" dirty="0" smtClean="0">
                <a:solidFill>
                  <a:srgbClr val="000000"/>
                </a:solidFill>
              </a:rPr>
              <a:t>.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500" y="496800"/>
            <a:ext cx="7039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</a:rPr>
              <a:t>Overview of the </a:t>
            </a:r>
            <a:r>
              <a:rPr lang="en-US" sz="1400" b="1" dirty="0" err="1" smtClean="0">
                <a:solidFill>
                  <a:srgbClr val="2D2D8A"/>
                </a:solidFill>
              </a:rPr>
              <a:t>Skylake</a:t>
            </a:r>
            <a:r>
              <a:rPr lang="en-US" sz="1400" b="1" dirty="0" smtClean="0">
                <a:solidFill>
                  <a:srgbClr val="2D2D8A"/>
                </a:solidFill>
              </a:rPr>
              <a:t>-based mobile and desktop series -1 </a:t>
            </a:r>
            <a:r>
              <a:rPr lang="en-US" sz="1400" dirty="0" smtClean="0">
                <a:solidFill>
                  <a:srgbClr val="000000"/>
                </a:solidFill>
              </a:rPr>
              <a:t>[202]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16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icroprocesador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2" r="15213" b="34488"/>
          <a:stretch/>
        </p:blipFill>
        <p:spPr bwMode="auto">
          <a:xfrm>
            <a:off x="701570" y="1167151"/>
            <a:ext cx="7739185" cy="475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500" y="494150"/>
            <a:ext cx="6771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Key features of the </a:t>
            </a:r>
            <a:r>
              <a:rPr lang="en-US" sz="1400" b="1" dirty="0" err="1" smtClean="0">
                <a:solidFill>
                  <a:schemeClr val="accent6"/>
                </a:solidFill>
              </a:rPr>
              <a:t>Skylake</a:t>
            </a:r>
            <a:r>
              <a:rPr lang="en-US" sz="1400" b="1" dirty="0" smtClean="0">
                <a:solidFill>
                  <a:schemeClr val="accent6"/>
                </a:solidFill>
              </a:rPr>
              <a:t>-based mobile and desktop lines </a:t>
            </a:r>
            <a:r>
              <a:rPr lang="en-US" sz="1400" dirty="0" smtClean="0"/>
              <a:t>[</a:t>
            </a:r>
            <a:r>
              <a:rPr lang="hu-HU" sz="1400" dirty="0" smtClean="0"/>
              <a:t>190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6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.4 The </a:t>
            </a:r>
            <a:r>
              <a:rPr lang="en-US" altLang="en-US" sz="1600" dirty="0" err="1">
                <a:solidFill>
                  <a:srgbClr val="FFFFFF"/>
                </a:solidFill>
                <a:latin typeface="Verdana" pitchFamily="34" charset="0"/>
                <a:cs typeface="Arial" charset="0"/>
              </a:rPr>
              <a:t>Skylake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-based mobile and desktop lines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(3)</a:t>
            </a:r>
            <a:endParaRPr lang="hu-HU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83627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6.</a:t>
            </a:r>
            <a:r>
              <a:rPr lang="hu-HU" altLang="en-US" sz="1600" dirty="0"/>
              <a:t>1 </a:t>
            </a:r>
            <a:r>
              <a:rPr lang="en-US" altLang="en-US" sz="1600" dirty="0"/>
              <a:t>Introduction</a:t>
            </a:r>
            <a:r>
              <a:rPr lang="hu-HU" altLang="en-US" sz="1600" dirty="0"/>
              <a:t> (</a:t>
            </a:r>
            <a:r>
              <a:rPr lang="en-US" altLang="en-US" sz="1600" dirty="0"/>
              <a:t>2</a:t>
            </a:r>
            <a:r>
              <a:rPr lang="hu-HU" altLang="en-US" sz="1600" dirty="0"/>
              <a:t>)</a:t>
            </a:r>
            <a:endParaRPr lang="en-US" sz="1600" dirty="0"/>
          </a:p>
        </p:txBody>
      </p:sp>
      <p:sp>
        <p:nvSpPr>
          <p:cNvPr id="107" name="TextBox 106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23850" y="951986"/>
            <a:ext cx="8874796" cy="5453141"/>
            <a:chOff x="323850" y="951986"/>
            <a:chExt cx="8874796" cy="5453141"/>
          </a:xfrm>
        </p:grpSpPr>
        <p:grpSp>
          <p:nvGrpSpPr>
            <p:cNvPr id="3" name="Group 2"/>
            <p:cNvGrpSpPr/>
            <p:nvPr/>
          </p:nvGrpSpPr>
          <p:grpSpPr>
            <a:xfrm>
              <a:off x="323850" y="951986"/>
              <a:ext cx="8841977" cy="5452070"/>
              <a:chOff x="323850" y="951986"/>
              <a:chExt cx="8841977" cy="5684972"/>
            </a:xfrm>
          </p:grpSpPr>
          <p:sp>
            <p:nvSpPr>
              <p:cNvPr id="25" name="Text Box 28"/>
              <p:cNvSpPr txBox="1">
                <a:spLocks noChangeArrowheads="1"/>
              </p:cNvSpPr>
              <p:nvPr/>
            </p:nvSpPr>
            <p:spPr bwMode="auto">
              <a:xfrm rot="-5400000">
                <a:off x="225037" y="1285868"/>
                <a:ext cx="69927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hu-HU" altLang="en-US" sz="1000" dirty="0">
                    <a:solidFill>
                      <a:srgbClr val="FFFFFF"/>
                    </a:solidFill>
                    <a:cs typeface="Arial" charset="0"/>
                  </a:rPr>
                  <a:t>2 YEARS</a:t>
                </a:r>
              </a:p>
            </p:txBody>
          </p:sp>
          <p:sp>
            <p:nvSpPr>
              <p:cNvPr id="49" name="Text Box 53"/>
              <p:cNvSpPr txBox="1">
                <a:spLocks noChangeArrowheads="1"/>
              </p:cNvSpPr>
              <p:nvPr/>
            </p:nvSpPr>
            <p:spPr bwMode="auto">
              <a:xfrm>
                <a:off x="5957354" y="951986"/>
                <a:ext cx="266451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Arial" charset="0"/>
                  </a:rPr>
                  <a:t>Key </a:t>
                </a: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Arial" charset="0"/>
                  </a:rPr>
                  <a:t>new features of the ISP </a:t>
                </a:r>
              </a:p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Arial" charset="0"/>
                  </a:rPr>
                  <a:t>and the microarchitecture</a:t>
                </a:r>
                <a:endParaRPr lang="en-US" altLang="en-US" sz="1200" b="1" dirty="0">
                  <a:solidFill>
                    <a:srgbClr val="000000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0" name="Rectangle 54"/>
              <p:cNvSpPr>
                <a:spLocks noChangeArrowheads="1"/>
              </p:cNvSpPr>
              <p:nvPr/>
            </p:nvSpPr>
            <p:spPr bwMode="auto">
              <a:xfrm>
                <a:off x="5820671" y="984356"/>
                <a:ext cx="2990850" cy="438718"/>
              </a:xfrm>
              <a:prstGeom prst="rect">
                <a:avLst/>
              </a:prstGeom>
              <a:solidFill>
                <a:srgbClr val="333333">
                  <a:alpha val="14902"/>
                </a:srgbClr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hu-HU" altLang="en-US" sz="1400">
                  <a:solidFill>
                    <a:srgbClr val="3333CC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4" name="Rectangle 46"/>
              <p:cNvSpPr>
                <a:spLocks noChangeArrowheads="1"/>
              </p:cNvSpPr>
              <p:nvPr/>
            </p:nvSpPr>
            <p:spPr bwMode="auto">
              <a:xfrm>
                <a:off x="2546775" y="1164089"/>
                <a:ext cx="3108960" cy="5472869"/>
              </a:xfrm>
              <a:prstGeom prst="rect">
                <a:avLst/>
              </a:prstGeom>
              <a:solidFill>
                <a:srgbClr val="0000FF">
                  <a:alpha val="14117"/>
                </a:srgbClr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hu-HU" altLang="en-US" sz="1200" dirty="0">
                  <a:solidFill>
                    <a:srgbClr val="3333CC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7" name="Text Box 5"/>
              <p:cNvSpPr txBox="1">
                <a:spLocks noChangeArrowheads="1"/>
              </p:cNvSpPr>
              <p:nvPr/>
            </p:nvSpPr>
            <p:spPr bwMode="auto">
              <a:xfrm>
                <a:off x="5472100" y="1513400"/>
                <a:ext cx="3693727" cy="779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  </a:t>
                </a: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New </a:t>
                </a:r>
                <a:r>
                  <a:rPr lang="en-US" altLang="en-US" sz="1200" b="1" dirty="0" err="1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microarch</a:t>
                </a: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.: 4-wide core,</a:t>
                </a:r>
              </a:p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128-bit SIMD</a:t>
                </a:r>
                <a:r>
                  <a:rPr lang="hu-HU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FX/</a:t>
                </a: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FP</a:t>
                </a:r>
                <a:r>
                  <a:rPr lang="hu-HU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EUs,</a:t>
                </a:r>
              </a:p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hu-HU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</a:t>
                </a: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shared L2 , no HT</a:t>
                </a:r>
                <a:endParaRPr lang="en-US" altLang="en-US" sz="12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4643438" y="2033632"/>
                <a:ext cx="936625" cy="331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hu-HU" altLang="en-US" sz="1200" b="1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11/2007</a:t>
                </a:r>
                <a:endParaRPr lang="en-US" altLang="en-US" sz="1200" b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4608513" y="1329725"/>
                <a:ext cx="1022350" cy="331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0</a:t>
                </a:r>
                <a:r>
                  <a:rPr lang="hu-HU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1/200</a:t>
                </a: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6</a:t>
                </a:r>
              </a:p>
            </p:txBody>
          </p:sp>
          <p:sp>
            <p:nvSpPr>
              <p:cNvPr id="28" name="Rectangle 31"/>
              <p:cNvSpPr>
                <a:spLocks noChangeArrowheads="1"/>
              </p:cNvSpPr>
              <p:nvPr/>
            </p:nvSpPr>
            <p:spPr bwMode="auto">
              <a:xfrm>
                <a:off x="323850" y="1223719"/>
                <a:ext cx="4121150" cy="737155"/>
              </a:xfrm>
              <a:prstGeom prst="rect">
                <a:avLst/>
              </a:prstGeom>
              <a:gradFill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hu-HU" sz="1400">
                  <a:solidFill>
                    <a:srgbClr val="3333CC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29" name="AutoShape 32"/>
              <p:cNvSpPr>
                <a:spLocks noChangeArrowheads="1"/>
              </p:cNvSpPr>
              <p:nvPr/>
            </p:nvSpPr>
            <p:spPr bwMode="auto">
              <a:xfrm>
                <a:off x="393700" y="1194910"/>
                <a:ext cx="3735388" cy="768097"/>
              </a:xfrm>
              <a:prstGeom prst="roundRect">
                <a:avLst>
                  <a:gd name="adj" fmla="val 16667"/>
                </a:avLst>
              </a:prstGeom>
              <a:solidFill>
                <a:srgbClr val="FFAD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hu-HU" altLang="en-US" sz="1400">
                  <a:solidFill>
                    <a:srgbClr val="3333CC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0" name="Oval 33"/>
              <p:cNvSpPr>
                <a:spLocks noChangeArrowheads="1"/>
              </p:cNvSpPr>
              <p:nvPr/>
            </p:nvSpPr>
            <p:spPr bwMode="auto">
              <a:xfrm>
                <a:off x="3665538" y="1204528"/>
                <a:ext cx="774700" cy="739069"/>
              </a:xfrm>
              <a:prstGeom prst="ellipse">
                <a:avLst/>
              </a:prstGeom>
              <a:solidFill>
                <a:srgbClr val="FFAD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hu-HU" altLang="en-US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1" name="Text Box 34"/>
              <p:cNvSpPr txBox="1">
                <a:spLocks noChangeArrowheads="1"/>
              </p:cNvSpPr>
              <p:nvPr/>
            </p:nvSpPr>
            <p:spPr bwMode="auto">
              <a:xfrm>
                <a:off x="3878263" y="1430505"/>
                <a:ext cx="590550" cy="294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hu-HU" altLang="en-US" sz="1000" b="1">
                    <a:solidFill>
                      <a:srgbClr val="000000"/>
                    </a:solidFill>
                    <a:latin typeface="Verdana" pitchFamily="34" charset="0"/>
                    <a:cs typeface="Arial" charset="0"/>
                  </a:rPr>
                  <a:t>65nm</a:t>
                </a:r>
              </a:p>
            </p:txBody>
          </p:sp>
          <p:sp>
            <p:nvSpPr>
              <p:cNvPr id="32" name="Rectangle 35"/>
              <p:cNvSpPr>
                <a:spLocks noChangeArrowheads="1"/>
              </p:cNvSpPr>
              <p:nvPr/>
            </p:nvSpPr>
            <p:spPr bwMode="auto">
              <a:xfrm>
                <a:off x="736600" y="1202599"/>
                <a:ext cx="3240088" cy="739069"/>
              </a:xfrm>
              <a:prstGeom prst="rect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FFAD5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hu-HU" altLang="en-US" sz="1400">
                  <a:solidFill>
                    <a:srgbClr val="3333CC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3" name="Text Box 36"/>
              <p:cNvSpPr txBox="1">
                <a:spLocks noChangeArrowheads="1"/>
              </p:cNvSpPr>
              <p:nvPr/>
            </p:nvSpPr>
            <p:spPr bwMode="auto">
              <a:xfrm>
                <a:off x="746125" y="1296402"/>
                <a:ext cx="3121025" cy="414527"/>
              </a:xfrm>
              <a:prstGeom prst="rect">
                <a:avLst/>
              </a:prstGeom>
              <a:solidFill>
                <a:srgbClr val="FFFFC9">
                  <a:alpha val="58038"/>
                </a:srgbClr>
              </a:solidFill>
              <a:ln w="19050" algn="ctr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150" b="1" i="1" dirty="0">
                    <a:solidFill>
                      <a:schemeClr val="bg2">
                        <a:lumMod val="75000"/>
                      </a:schemeClr>
                    </a:solidFill>
                    <a:latin typeface="Verdana" pitchFamily="34" charset="0"/>
                    <a:cs typeface="Times New Roman" pitchFamily="18" charset="0"/>
                  </a:rPr>
                  <a:t>TICK</a:t>
                </a:r>
                <a:r>
                  <a:rPr lang="en-US" altLang="en-US" sz="1150" b="1" dirty="0">
                    <a:solidFill>
                      <a:schemeClr val="bg2">
                        <a:lumMod val="75000"/>
                      </a:schemeClr>
                    </a:solidFill>
                    <a:latin typeface="Verdana" pitchFamily="34" charset="0"/>
                    <a:cs typeface="Times New Roman" pitchFamily="18" charset="0"/>
                  </a:rPr>
                  <a:t>  Pentium 4 </a:t>
                </a:r>
                <a:r>
                  <a:rPr lang="en-US" altLang="en-US" sz="1150" b="1" dirty="0" smtClean="0">
                    <a:solidFill>
                      <a:schemeClr val="bg2">
                        <a:lumMod val="75000"/>
                      </a:schemeClr>
                    </a:solidFill>
                    <a:latin typeface="Verdana" pitchFamily="34" charset="0"/>
                    <a:cs typeface="Times New Roman" pitchFamily="18" charset="0"/>
                  </a:rPr>
                  <a:t>( </a:t>
                </a:r>
                <a:r>
                  <a:rPr lang="hu-HU" altLang="en-US" sz="1150" b="1" dirty="0">
                    <a:solidFill>
                      <a:schemeClr val="bg2">
                        <a:lumMod val="75000"/>
                      </a:schemeClr>
                    </a:solidFill>
                    <a:latin typeface="Verdana" pitchFamily="34" charset="0"/>
                    <a:cs typeface="Times New Roman" pitchFamily="18" charset="0"/>
                  </a:rPr>
                  <a:t>Cedar </a:t>
                </a:r>
                <a:r>
                  <a:rPr lang="hu-HU" altLang="en-US" sz="1150" b="1" dirty="0" smtClean="0">
                    <a:solidFill>
                      <a:schemeClr val="bg2">
                        <a:lumMod val="75000"/>
                      </a:schemeClr>
                    </a:solidFill>
                    <a:latin typeface="Verdana" pitchFamily="34" charset="0"/>
                    <a:cs typeface="Times New Roman" pitchFamily="18" charset="0"/>
                  </a:rPr>
                  <a:t>Mill</a:t>
                </a:r>
                <a:r>
                  <a:rPr lang="en-US" altLang="en-US" sz="1150" b="1" dirty="0" smtClean="0">
                    <a:solidFill>
                      <a:schemeClr val="bg2">
                        <a:lumMod val="75000"/>
                      </a:schemeClr>
                    </a:solidFill>
                    <a:latin typeface="Verdana" pitchFamily="34" charset="0"/>
                    <a:cs typeface="Times New Roman" pitchFamily="18" charset="0"/>
                  </a:rPr>
                  <a:t>)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150" b="1" dirty="0" smtClean="0">
                    <a:solidFill>
                      <a:schemeClr val="bg2">
                        <a:lumMod val="75000"/>
                      </a:schemeClr>
                    </a:solidFill>
                    <a:latin typeface="Verdana" pitchFamily="34" charset="0"/>
                    <a:cs typeface="Times New Roman" pitchFamily="18" charset="0"/>
                  </a:rPr>
                  <a:t>Pentium D (</a:t>
                </a:r>
                <a:r>
                  <a:rPr lang="en-US" altLang="en-US" sz="1150" b="1" dirty="0" err="1" smtClean="0">
                    <a:solidFill>
                      <a:schemeClr val="bg2">
                        <a:lumMod val="75000"/>
                      </a:schemeClr>
                    </a:solidFill>
                    <a:latin typeface="Verdana" pitchFamily="34" charset="0"/>
                    <a:cs typeface="Times New Roman" pitchFamily="18" charset="0"/>
                  </a:rPr>
                  <a:t>Presler</a:t>
                </a:r>
                <a:r>
                  <a:rPr lang="en-US" altLang="en-US" sz="1150" b="1" dirty="0" smtClean="0">
                    <a:solidFill>
                      <a:schemeClr val="bg2">
                        <a:lumMod val="75000"/>
                      </a:schemeClr>
                    </a:solidFill>
                    <a:latin typeface="Verdana" pitchFamily="34" charset="0"/>
                    <a:cs typeface="Times New Roman" pitchFamily="18" charset="0"/>
                  </a:rPr>
                  <a:t>)           </a:t>
                </a:r>
                <a:endParaRPr lang="en-US" altLang="en-US" sz="1150" b="1" dirty="0">
                  <a:solidFill>
                    <a:schemeClr val="bg2">
                      <a:lumMod val="75000"/>
                    </a:schemeClr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4" name="Text Box 37"/>
              <p:cNvSpPr txBox="1">
                <a:spLocks noChangeArrowheads="1"/>
              </p:cNvSpPr>
              <p:nvPr/>
            </p:nvSpPr>
            <p:spPr bwMode="auto">
              <a:xfrm>
                <a:off x="754063" y="1660488"/>
                <a:ext cx="3121025" cy="274320"/>
              </a:xfrm>
              <a:prstGeom prst="rect">
                <a:avLst/>
              </a:prstGeom>
              <a:solidFill>
                <a:srgbClr val="6148F6">
                  <a:alpha val="22745"/>
                </a:srgbClr>
              </a:solidFill>
              <a:ln w="19050" algn="ctr">
                <a:solidFill>
                  <a:srgbClr val="996633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100" b="1" i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TOCK</a:t>
                </a:r>
                <a:r>
                  <a:rPr lang="en-US" altLang="en-US" sz="14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  </a:t>
                </a:r>
                <a:r>
                  <a:rPr lang="hu-HU" altLang="en-US" sz="1200" b="1" dirty="0" err="1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Core</a:t>
                </a:r>
                <a:r>
                  <a:rPr lang="hu-HU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2</a:t>
                </a: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        </a:t>
                </a:r>
              </a:p>
            </p:txBody>
          </p:sp>
          <p:sp>
            <p:nvSpPr>
              <p:cNvPr id="43" name="Text Box 44"/>
              <p:cNvSpPr txBox="1">
                <a:spLocks noChangeArrowheads="1"/>
              </p:cNvSpPr>
              <p:nvPr/>
            </p:nvSpPr>
            <p:spPr bwMode="auto">
              <a:xfrm>
                <a:off x="4622800" y="1695109"/>
                <a:ext cx="989013" cy="331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Arial" charset="0"/>
                  </a:rPr>
                  <a:t> 0</a:t>
                </a:r>
                <a:r>
                  <a:rPr lang="hu-HU" altLang="en-US" sz="1200" b="1" dirty="0">
                    <a:solidFill>
                      <a:srgbClr val="000000"/>
                    </a:solidFill>
                    <a:latin typeface="Verdana" pitchFamily="34" charset="0"/>
                    <a:cs typeface="Arial" charset="0"/>
                  </a:rPr>
                  <a:t>7/2006</a:t>
                </a:r>
                <a:endParaRPr lang="en-US" altLang="en-US" sz="1200" b="1" dirty="0">
                  <a:solidFill>
                    <a:srgbClr val="000000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44" name="Text Box 45"/>
              <p:cNvSpPr txBox="1">
                <a:spLocks noChangeArrowheads="1"/>
              </p:cNvSpPr>
              <p:nvPr/>
            </p:nvSpPr>
            <p:spPr bwMode="auto">
              <a:xfrm>
                <a:off x="4643438" y="2401252"/>
                <a:ext cx="936625" cy="331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hu-HU" altLang="en-US" sz="1200" b="1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11/2008</a:t>
                </a:r>
                <a:endParaRPr lang="en-US" altLang="en-US" sz="1200" b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5" name="Rectangle 48"/>
              <p:cNvSpPr>
                <a:spLocks noChangeArrowheads="1"/>
              </p:cNvSpPr>
              <p:nvPr/>
            </p:nvSpPr>
            <p:spPr bwMode="auto">
              <a:xfrm>
                <a:off x="5673693" y="3121636"/>
                <a:ext cx="3291286" cy="481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 </a:t>
                </a: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New </a:t>
                </a:r>
                <a:r>
                  <a:rPr lang="en-US" altLang="en-US" sz="1200" b="1" dirty="0" err="1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microarch</a:t>
                </a: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.: 256-bit </a:t>
                </a:r>
                <a:r>
                  <a:rPr lang="hu-HU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(FP) </a:t>
                </a: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AVX,</a:t>
                </a:r>
                <a:endParaRPr lang="en-US" altLang="en-US" sz="12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endParaRPr>
              </a:p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 </a:t>
                </a: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ring bus, integrated GPU</a:t>
                </a:r>
                <a:endParaRPr lang="en-US" altLang="en-US" sz="12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52" name="Line 57"/>
              <p:cNvSpPr>
                <a:spLocks noChangeShapeType="1"/>
              </p:cNvSpPr>
              <p:nvPr/>
            </p:nvSpPr>
            <p:spPr bwMode="auto">
              <a:xfrm>
                <a:off x="361950" y="1699827"/>
                <a:ext cx="5292000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3" name="Text Box 58"/>
              <p:cNvSpPr txBox="1">
                <a:spLocks noChangeArrowheads="1"/>
              </p:cNvSpPr>
              <p:nvPr/>
            </p:nvSpPr>
            <p:spPr bwMode="auto">
              <a:xfrm>
                <a:off x="4643438" y="3220738"/>
                <a:ext cx="936625" cy="331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0</a:t>
                </a:r>
                <a:r>
                  <a:rPr lang="hu-HU" altLang="en-US" sz="1200" b="1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1/20</a:t>
                </a:r>
                <a:r>
                  <a:rPr lang="en-US" altLang="en-US" sz="1200" b="1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11</a:t>
                </a:r>
              </a:p>
            </p:txBody>
          </p:sp>
          <p:sp>
            <p:nvSpPr>
              <p:cNvPr id="54" name="Text Box 61"/>
              <p:cNvSpPr txBox="1">
                <a:spLocks noChangeArrowheads="1"/>
              </p:cNvSpPr>
              <p:nvPr/>
            </p:nvSpPr>
            <p:spPr bwMode="auto">
              <a:xfrm>
                <a:off x="4643438" y="2822483"/>
                <a:ext cx="936625" cy="331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0</a:t>
                </a:r>
                <a:r>
                  <a:rPr lang="hu-HU" altLang="en-US" sz="1200" b="1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1/20</a:t>
                </a:r>
                <a:r>
                  <a:rPr lang="en-US" altLang="en-US" sz="1200" b="1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10</a:t>
                </a:r>
              </a:p>
            </p:txBody>
          </p:sp>
          <p:sp>
            <p:nvSpPr>
              <p:cNvPr id="55" name="Rectangle 16"/>
              <p:cNvSpPr>
                <a:spLocks noChangeArrowheads="1"/>
              </p:cNvSpPr>
              <p:nvPr/>
            </p:nvSpPr>
            <p:spPr bwMode="auto">
              <a:xfrm>
                <a:off x="323850" y="2818654"/>
                <a:ext cx="4121150" cy="739069"/>
              </a:xfrm>
              <a:prstGeom prst="rect">
                <a:avLst/>
              </a:prstGeom>
              <a:gradFill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hu-HU" sz="1400">
                  <a:solidFill>
                    <a:srgbClr val="3333CC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6" name="AutoShape 17"/>
              <p:cNvSpPr>
                <a:spLocks noChangeArrowheads="1"/>
              </p:cNvSpPr>
              <p:nvPr/>
            </p:nvSpPr>
            <p:spPr bwMode="auto">
              <a:xfrm>
                <a:off x="393700" y="2820568"/>
                <a:ext cx="3735388" cy="739069"/>
              </a:xfrm>
              <a:prstGeom prst="roundRect">
                <a:avLst>
                  <a:gd name="adj" fmla="val 16667"/>
                </a:avLst>
              </a:prstGeom>
              <a:solidFill>
                <a:srgbClr val="FFAD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hu-HU" altLang="en-US" sz="1400">
                  <a:solidFill>
                    <a:srgbClr val="3333CC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7" name="Oval 18"/>
              <p:cNvSpPr>
                <a:spLocks noChangeArrowheads="1"/>
              </p:cNvSpPr>
              <p:nvPr/>
            </p:nvSpPr>
            <p:spPr bwMode="auto">
              <a:xfrm>
                <a:off x="3665538" y="2799507"/>
                <a:ext cx="774700" cy="739069"/>
              </a:xfrm>
              <a:prstGeom prst="ellipse">
                <a:avLst/>
              </a:prstGeom>
              <a:solidFill>
                <a:srgbClr val="FFAD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hu-HU" altLang="en-US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8" name="Text Box 19"/>
              <p:cNvSpPr txBox="1">
                <a:spLocks noChangeArrowheads="1"/>
              </p:cNvSpPr>
              <p:nvPr/>
            </p:nvSpPr>
            <p:spPr bwMode="auto">
              <a:xfrm>
                <a:off x="3865743" y="3042672"/>
                <a:ext cx="593725" cy="296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hu-HU" altLang="en-US" sz="1000" b="1" dirty="0">
                    <a:solidFill>
                      <a:srgbClr val="000000"/>
                    </a:solidFill>
                    <a:latin typeface="Verdana" pitchFamily="34" charset="0"/>
                    <a:cs typeface="Arial" charset="0"/>
                  </a:rPr>
                  <a:t>32nm</a:t>
                </a:r>
              </a:p>
            </p:txBody>
          </p:sp>
          <p:sp>
            <p:nvSpPr>
              <p:cNvPr id="59" name="Rectangle 22"/>
              <p:cNvSpPr>
                <a:spLocks noChangeArrowheads="1"/>
              </p:cNvSpPr>
              <p:nvPr/>
            </p:nvSpPr>
            <p:spPr bwMode="auto">
              <a:xfrm>
                <a:off x="323850" y="1985764"/>
                <a:ext cx="4121150" cy="737155"/>
              </a:xfrm>
              <a:prstGeom prst="rect">
                <a:avLst/>
              </a:prstGeom>
              <a:gradFill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hu-HU" sz="1400">
                  <a:solidFill>
                    <a:srgbClr val="3333CC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60" name="AutoShape 23"/>
              <p:cNvSpPr>
                <a:spLocks noChangeArrowheads="1"/>
              </p:cNvSpPr>
              <p:nvPr/>
            </p:nvSpPr>
            <p:spPr bwMode="auto">
              <a:xfrm>
                <a:off x="393700" y="1999168"/>
                <a:ext cx="3735388" cy="739069"/>
              </a:xfrm>
              <a:prstGeom prst="roundRect">
                <a:avLst>
                  <a:gd name="adj" fmla="val 16667"/>
                </a:avLst>
              </a:prstGeom>
              <a:solidFill>
                <a:srgbClr val="FFAD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hu-HU" altLang="en-US" sz="1400">
                  <a:solidFill>
                    <a:srgbClr val="3333CC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61" name="Oval 24"/>
              <p:cNvSpPr>
                <a:spLocks noChangeArrowheads="1"/>
              </p:cNvSpPr>
              <p:nvPr/>
            </p:nvSpPr>
            <p:spPr bwMode="auto">
              <a:xfrm>
                <a:off x="3665538" y="2004911"/>
                <a:ext cx="774700" cy="739069"/>
              </a:xfrm>
              <a:prstGeom prst="ellipse">
                <a:avLst/>
              </a:prstGeom>
              <a:solidFill>
                <a:srgbClr val="FFAD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hu-HU" altLang="en-US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2" name="Text Box 25"/>
              <p:cNvSpPr txBox="1">
                <a:spLocks noChangeArrowheads="1"/>
              </p:cNvSpPr>
              <p:nvPr/>
            </p:nvSpPr>
            <p:spPr bwMode="auto">
              <a:xfrm>
                <a:off x="3876675" y="2217442"/>
                <a:ext cx="593725" cy="296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hu-HU" altLang="en-US" sz="1000" b="1">
                    <a:solidFill>
                      <a:srgbClr val="000000"/>
                    </a:solidFill>
                    <a:latin typeface="Verdana" pitchFamily="34" charset="0"/>
                    <a:cs typeface="Arial" charset="0"/>
                  </a:rPr>
                  <a:t>45nm</a:t>
                </a:r>
              </a:p>
            </p:txBody>
          </p:sp>
          <p:sp>
            <p:nvSpPr>
              <p:cNvPr id="63" name="Text Box 29"/>
              <p:cNvSpPr txBox="1">
                <a:spLocks noChangeArrowheads="1"/>
              </p:cNvSpPr>
              <p:nvPr/>
            </p:nvSpPr>
            <p:spPr bwMode="auto">
              <a:xfrm rot="16200000">
                <a:off x="137194" y="2981577"/>
                <a:ext cx="865439" cy="244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hu-HU" altLang="en-US" sz="1000" dirty="0">
                    <a:solidFill>
                      <a:srgbClr val="FFFFFF"/>
                    </a:solidFill>
                    <a:cs typeface="Arial" charset="0"/>
                  </a:rPr>
                  <a:t>2 YEARS</a:t>
                </a:r>
              </a:p>
            </p:txBody>
          </p:sp>
          <p:sp>
            <p:nvSpPr>
              <p:cNvPr id="64" name="Text Box 30"/>
              <p:cNvSpPr txBox="1">
                <a:spLocks noChangeArrowheads="1"/>
              </p:cNvSpPr>
              <p:nvPr/>
            </p:nvSpPr>
            <p:spPr bwMode="auto">
              <a:xfrm rot="16200000">
                <a:off x="127669" y="2156051"/>
                <a:ext cx="865439" cy="244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hu-HU" altLang="en-US" sz="1000" dirty="0">
                    <a:solidFill>
                      <a:srgbClr val="FFFFFF"/>
                    </a:solidFill>
                    <a:cs typeface="Arial" charset="0"/>
                  </a:rPr>
                  <a:t>2 YEARS</a:t>
                </a:r>
              </a:p>
            </p:txBody>
          </p:sp>
          <p:sp>
            <p:nvSpPr>
              <p:cNvPr id="65" name="Rectangle 31"/>
              <p:cNvSpPr>
                <a:spLocks noChangeArrowheads="1"/>
              </p:cNvSpPr>
              <p:nvPr/>
            </p:nvSpPr>
            <p:spPr bwMode="auto">
              <a:xfrm>
                <a:off x="323850" y="3634311"/>
                <a:ext cx="4121150" cy="739069"/>
              </a:xfrm>
              <a:prstGeom prst="rect">
                <a:avLst/>
              </a:prstGeom>
              <a:gradFill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hu-HU" sz="1400">
                  <a:solidFill>
                    <a:srgbClr val="3333CC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66" name="AutoShape 32"/>
              <p:cNvSpPr>
                <a:spLocks noChangeArrowheads="1"/>
              </p:cNvSpPr>
              <p:nvPr/>
            </p:nvSpPr>
            <p:spPr bwMode="auto">
              <a:xfrm>
                <a:off x="393700" y="3618993"/>
                <a:ext cx="3735388" cy="737154"/>
              </a:xfrm>
              <a:prstGeom prst="roundRect">
                <a:avLst>
                  <a:gd name="adj" fmla="val 16667"/>
                </a:avLst>
              </a:prstGeom>
              <a:solidFill>
                <a:srgbClr val="FFAD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hu-HU" altLang="en-US" sz="1400">
                  <a:solidFill>
                    <a:srgbClr val="3333CC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67" name="Oval 33"/>
              <p:cNvSpPr>
                <a:spLocks noChangeArrowheads="1"/>
              </p:cNvSpPr>
              <p:nvPr/>
            </p:nvSpPr>
            <p:spPr bwMode="auto">
              <a:xfrm>
                <a:off x="3665538" y="3634266"/>
                <a:ext cx="774700" cy="739069"/>
              </a:xfrm>
              <a:prstGeom prst="ellipse">
                <a:avLst/>
              </a:prstGeom>
              <a:solidFill>
                <a:srgbClr val="FFAD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hu-HU" altLang="en-US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8" name="Text Box 34"/>
              <p:cNvSpPr txBox="1">
                <a:spLocks noChangeArrowheads="1"/>
              </p:cNvSpPr>
              <p:nvPr/>
            </p:nvSpPr>
            <p:spPr bwMode="auto">
              <a:xfrm>
                <a:off x="3870325" y="3864073"/>
                <a:ext cx="595313" cy="296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hu-HU" altLang="en-US" sz="1000" b="1">
                    <a:solidFill>
                      <a:srgbClr val="000000"/>
                    </a:solidFill>
                    <a:latin typeface="Verdana" pitchFamily="34" charset="0"/>
                    <a:cs typeface="Arial" charset="0"/>
                  </a:rPr>
                  <a:t>22nm</a:t>
                </a:r>
              </a:p>
            </p:txBody>
          </p:sp>
          <p:sp>
            <p:nvSpPr>
              <p:cNvPr id="69" name="Text Box 38"/>
              <p:cNvSpPr txBox="1">
                <a:spLocks noChangeArrowheads="1"/>
              </p:cNvSpPr>
              <p:nvPr/>
            </p:nvSpPr>
            <p:spPr bwMode="auto">
              <a:xfrm rot="16200000">
                <a:off x="141957" y="3805903"/>
                <a:ext cx="865439" cy="244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hu-HU" altLang="en-US" sz="1000" dirty="0">
                    <a:solidFill>
                      <a:srgbClr val="FFFFFF"/>
                    </a:solidFill>
                    <a:cs typeface="Arial" charset="0"/>
                  </a:rPr>
                  <a:t>2 YEARS</a:t>
                </a:r>
              </a:p>
            </p:txBody>
          </p:sp>
          <p:sp>
            <p:nvSpPr>
              <p:cNvPr id="70" name="Rectangle 35"/>
              <p:cNvSpPr>
                <a:spLocks noChangeArrowheads="1"/>
              </p:cNvSpPr>
              <p:nvPr/>
            </p:nvSpPr>
            <p:spPr bwMode="auto">
              <a:xfrm>
                <a:off x="736600" y="2004911"/>
                <a:ext cx="3240088" cy="739069"/>
              </a:xfrm>
              <a:prstGeom prst="rect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FFAD5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hu-HU" altLang="en-US" sz="1400">
                  <a:solidFill>
                    <a:srgbClr val="3333CC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71" name="Text Box 36"/>
              <p:cNvSpPr txBox="1">
                <a:spLocks noChangeArrowheads="1"/>
              </p:cNvSpPr>
              <p:nvPr/>
            </p:nvSpPr>
            <p:spPr bwMode="auto">
              <a:xfrm>
                <a:off x="746125" y="2012570"/>
                <a:ext cx="3121025" cy="276999"/>
              </a:xfrm>
              <a:prstGeom prst="rect">
                <a:avLst/>
              </a:prstGeom>
              <a:solidFill>
                <a:srgbClr val="FFFFC9">
                  <a:alpha val="58038"/>
                </a:srgbClr>
              </a:solidFill>
              <a:ln w="19050" algn="ctr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100" b="1" i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TICK</a:t>
                </a:r>
                <a:r>
                  <a:rPr lang="en-US" altLang="en-US" sz="11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 </a:t>
                </a: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Penryn</a:t>
                </a:r>
                <a:r>
                  <a:rPr lang="hu-HU" altLang="en-US" sz="11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</a:t>
                </a:r>
                <a:r>
                  <a:rPr lang="hu-HU" altLang="en-US" sz="1100" b="1" dirty="0" err="1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Family</a:t>
                </a:r>
                <a:r>
                  <a:rPr lang="en-US" altLang="en-US" sz="11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        </a:t>
                </a:r>
              </a:p>
            </p:txBody>
          </p:sp>
          <p:sp>
            <p:nvSpPr>
              <p:cNvPr id="72" name="Text Box 37"/>
              <p:cNvSpPr txBox="1">
                <a:spLocks noChangeArrowheads="1"/>
              </p:cNvSpPr>
              <p:nvPr/>
            </p:nvSpPr>
            <p:spPr bwMode="auto">
              <a:xfrm>
                <a:off x="746125" y="2399337"/>
                <a:ext cx="3121025" cy="276999"/>
              </a:xfrm>
              <a:prstGeom prst="rect">
                <a:avLst/>
              </a:prstGeom>
              <a:solidFill>
                <a:srgbClr val="3366FF">
                  <a:alpha val="23137"/>
                </a:srgbClr>
              </a:solidFill>
              <a:ln w="19050" algn="ctr">
                <a:solidFill>
                  <a:srgbClr val="996633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i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TOCK</a:t>
                </a: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 </a:t>
                </a:r>
                <a:r>
                  <a:rPr lang="hu-HU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N</a:t>
                </a:r>
                <a:r>
                  <a:rPr lang="en-US" altLang="en-US" sz="1200" b="1" dirty="0" err="1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ehalem</a:t>
                </a: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        </a:t>
                </a:r>
              </a:p>
            </p:txBody>
          </p:sp>
          <p:sp>
            <p:nvSpPr>
              <p:cNvPr id="73" name="Rectangle 35"/>
              <p:cNvSpPr>
                <a:spLocks noChangeArrowheads="1"/>
              </p:cNvSpPr>
              <p:nvPr/>
            </p:nvSpPr>
            <p:spPr bwMode="auto">
              <a:xfrm>
                <a:off x="736600" y="2805250"/>
                <a:ext cx="3240088" cy="739069"/>
              </a:xfrm>
              <a:prstGeom prst="rect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FFAD5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hu-HU" altLang="en-US" sz="1400">
                  <a:solidFill>
                    <a:srgbClr val="3333CC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74" name="Text Box 36"/>
              <p:cNvSpPr txBox="1">
                <a:spLocks noChangeArrowheads="1"/>
              </p:cNvSpPr>
              <p:nvPr/>
            </p:nvSpPr>
            <p:spPr bwMode="auto">
              <a:xfrm>
                <a:off x="746125" y="2814825"/>
                <a:ext cx="3121025" cy="276999"/>
              </a:xfrm>
              <a:prstGeom prst="rect">
                <a:avLst/>
              </a:prstGeom>
              <a:solidFill>
                <a:srgbClr val="FFFFC9">
                  <a:alpha val="58038"/>
                </a:srgbClr>
              </a:solidFill>
              <a:ln w="19050" algn="ctr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i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TICK</a:t>
                </a: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 </a:t>
                </a:r>
                <a:r>
                  <a:rPr lang="hu-HU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W</a:t>
                </a:r>
                <a:r>
                  <a:rPr lang="en-US" altLang="en-US" sz="1200" b="1" dirty="0" err="1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estmere</a:t>
                </a:r>
                <a:endParaRPr lang="en-US" altLang="en-US" sz="12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75" name="Text Box 37"/>
              <p:cNvSpPr txBox="1">
                <a:spLocks noChangeArrowheads="1"/>
              </p:cNvSpPr>
              <p:nvPr/>
            </p:nvSpPr>
            <p:spPr bwMode="auto">
              <a:xfrm>
                <a:off x="746125" y="3199676"/>
                <a:ext cx="3121025" cy="276999"/>
              </a:xfrm>
              <a:prstGeom prst="rect">
                <a:avLst/>
              </a:prstGeom>
              <a:solidFill>
                <a:srgbClr val="3366FF">
                  <a:alpha val="23137"/>
                </a:srgbClr>
              </a:solidFill>
              <a:ln w="19050" algn="ctr">
                <a:solidFill>
                  <a:srgbClr val="3366FF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i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TOCK</a:t>
                </a: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 </a:t>
                </a:r>
                <a:r>
                  <a:rPr lang="hu-HU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S</a:t>
                </a:r>
                <a:r>
                  <a:rPr lang="en-US" altLang="en-US" sz="1200" b="1" dirty="0" err="1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andy</a:t>
                </a: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Bridge</a:t>
                </a:r>
              </a:p>
            </p:txBody>
          </p:sp>
          <p:sp>
            <p:nvSpPr>
              <p:cNvPr id="76" name="Rectangle 35"/>
              <p:cNvSpPr>
                <a:spLocks noChangeArrowheads="1"/>
              </p:cNvSpPr>
              <p:nvPr/>
            </p:nvSpPr>
            <p:spPr bwMode="auto">
              <a:xfrm>
                <a:off x="736600" y="3622823"/>
                <a:ext cx="3240088" cy="737154"/>
              </a:xfrm>
              <a:prstGeom prst="rect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FFAD5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hu-HU" altLang="en-US" sz="1400">
                  <a:solidFill>
                    <a:srgbClr val="3333CC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77" name="Text Box 36"/>
              <p:cNvSpPr txBox="1">
                <a:spLocks noChangeArrowheads="1"/>
              </p:cNvSpPr>
              <p:nvPr/>
            </p:nvSpPr>
            <p:spPr bwMode="auto">
              <a:xfrm>
                <a:off x="746125" y="3661116"/>
                <a:ext cx="3121025" cy="276999"/>
              </a:xfrm>
              <a:prstGeom prst="rect">
                <a:avLst/>
              </a:prstGeom>
              <a:solidFill>
                <a:srgbClr val="FFFFC9">
                  <a:alpha val="58038"/>
                </a:srgbClr>
              </a:solidFill>
              <a:ln w="19050" algn="ctr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i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TICK</a:t>
                </a: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 </a:t>
                </a:r>
                <a:r>
                  <a:rPr lang="hu-HU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I</a:t>
                </a:r>
                <a:r>
                  <a:rPr lang="en-US" altLang="en-US" sz="1200" b="1" dirty="0" err="1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vy</a:t>
                </a: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Bridge</a:t>
                </a:r>
              </a:p>
            </p:txBody>
          </p:sp>
          <p:sp>
            <p:nvSpPr>
              <p:cNvPr id="78" name="Text Box 37"/>
              <p:cNvSpPr txBox="1">
                <a:spLocks noChangeArrowheads="1"/>
              </p:cNvSpPr>
              <p:nvPr/>
            </p:nvSpPr>
            <p:spPr bwMode="auto">
              <a:xfrm>
                <a:off x="754063" y="4032566"/>
                <a:ext cx="3108960" cy="333156"/>
              </a:xfrm>
              <a:prstGeom prst="rect">
                <a:avLst/>
              </a:prstGeom>
              <a:solidFill>
                <a:srgbClr val="3366FF">
                  <a:alpha val="23137"/>
                </a:srgbClr>
              </a:solidFill>
              <a:ln w="19050" algn="ctr">
                <a:solidFill>
                  <a:srgbClr val="996633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i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TOCK</a:t>
                </a:r>
                <a:r>
                  <a:rPr lang="hu-HU" altLang="en-US" sz="1200" b="1" i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</a:t>
                </a:r>
                <a:r>
                  <a:rPr lang="hu-HU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H</a:t>
                </a:r>
                <a:r>
                  <a:rPr lang="en-US" altLang="en-US" sz="1200" b="1" dirty="0" err="1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aswell</a:t>
                </a:r>
                <a:endParaRPr lang="en-US" altLang="en-US" sz="12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79" name="Text Box 58"/>
              <p:cNvSpPr txBox="1">
                <a:spLocks noChangeArrowheads="1"/>
              </p:cNvSpPr>
              <p:nvPr/>
            </p:nvSpPr>
            <p:spPr bwMode="auto">
              <a:xfrm>
                <a:off x="4643438" y="3664736"/>
                <a:ext cx="944562" cy="333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0</a:t>
                </a:r>
                <a:r>
                  <a:rPr lang="hu-HU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4/20</a:t>
                </a: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1</a:t>
                </a:r>
                <a:r>
                  <a:rPr lang="hu-HU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2</a:t>
                </a:r>
                <a:endParaRPr lang="en-US" altLang="en-US" sz="12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81" name="Rectangle 48"/>
              <p:cNvSpPr>
                <a:spLocks noChangeArrowheads="1"/>
              </p:cNvSpPr>
              <p:nvPr/>
            </p:nvSpPr>
            <p:spPr bwMode="auto">
              <a:xfrm>
                <a:off x="5787135" y="3921514"/>
                <a:ext cx="3352201" cy="481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New </a:t>
                </a:r>
                <a:r>
                  <a:rPr lang="en-US" altLang="en-US" sz="1200" b="1" dirty="0" err="1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microarch</a:t>
                </a: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.: </a:t>
                </a:r>
                <a:r>
                  <a:rPr lang="hu-HU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256-bit</a:t>
                </a: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</a:t>
                </a:r>
                <a:r>
                  <a:rPr lang="hu-HU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(FX) </a:t>
                </a: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AVX2, </a:t>
                </a:r>
                <a:endParaRPr lang="en-US" altLang="en-US" sz="12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endParaRPr>
              </a:p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L4 </a:t>
                </a: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cache (discrete </a:t>
                </a:r>
                <a:r>
                  <a:rPr lang="en-US" altLang="en-US" sz="1200" b="1" dirty="0" err="1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eDRAM</a:t>
                </a: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), </a:t>
                </a:r>
                <a:r>
                  <a:rPr lang="en-US" altLang="en-US" sz="1200" b="1" dirty="0" err="1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TSX</a:t>
                </a:r>
                <a:endParaRPr lang="en-US" altLang="en-US" sz="12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82" name="Text Box 58"/>
              <p:cNvSpPr txBox="1">
                <a:spLocks noChangeArrowheads="1"/>
              </p:cNvSpPr>
              <p:nvPr/>
            </p:nvSpPr>
            <p:spPr bwMode="auto">
              <a:xfrm>
                <a:off x="4649788" y="4050637"/>
                <a:ext cx="944562" cy="333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06</a:t>
                </a:r>
                <a:r>
                  <a:rPr lang="hu-HU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/20</a:t>
                </a: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13</a:t>
                </a:r>
              </a:p>
            </p:txBody>
          </p:sp>
          <p:sp>
            <p:nvSpPr>
              <p:cNvPr id="83" name="Text Box 58"/>
              <p:cNvSpPr txBox="1">
                <a:spLocks noChangeArrowheads="1"/>
              </p:cNvSpPr>
              <p:nvPr/>
            </p:nvSpPr>
            <p:spPr bwMode="auto">
              <a:xfrm>
                <a:off x="4625975" y="4480603"/>
                <a:ext cx="944489" cy="3340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09</a:t>
                </a:r>
                <a:r>
                  <a:rPr lang="hu-HU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/20</a:t>
                </a: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14</a:t>
                </a:r>
              </a:p>
            </p:txBody>
          </p:sp>
          <p:sp>
            <p:nvSpPr>
              <p:cNvPr id="84" name="Rectangle 48"/>
              <p:cNvSpPr>
                <a:spLocks noChangeArrowheads="1"/>
              </p:cNvSpPr>
              <p:nvPr/>
            </p:nvSpPr>
            <p:spPr bwMode="auto">
              <a:xfrm>
                <a:off x="6185627" y="4466731"/>
                <a:ext cx="2279791" cy="288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 </a:t>
                </a:r>
                <a:r>
                  <a:rPr lang="en-US" altLang="en-US" sz="1200" b="1" dirty="0" smtClean="0">
                    <a:solidFill>
                      <a:schemeClr val="bg2"/>
                    </a:solidFill>
                    <a:latin typeface="Verdana" pitchFamily="34" charset="0"/>
                    <a:cs typeface="Times New Roman" pitchFamily="18" charset="0"/>
                  </a:rPr>
                  <a:t>Shared Virtual Memory</a:t>
                </a:r>
                <a:endParaRPr lang="en-US" altLang="en-US" sz="1200" b="1" dirty="0">
                  <a:solidFill>
                    <a:schemeClr val="bg2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85" name="Text Box 58"/>
              <p:cNvSpPr txBox="1">
                <a:spLocks noChangeArrowheads="1"/>
              </p:cNvSpPr>
              <p:nvPr/>
            </p:nvSpPr>
            <p:spPr bwMode="auto">
              <a:xfrm>
                <a:off x="4535488" y="4850137"/>
                <a:ext cx="1050288" cy="288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 </a:t>
                </a: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10/</a:t>
                </a:r>
                <a:r>
                  <a:rPr lang="hu-HU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20</a:t>
                </a: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15</a:t>
                </a:r>
                <a:endParaRPr lang="en-US" altLang="en-US" sz="12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86" name="Rectangle 48"/>
              <p:cNvSpPr>
                <a:spLocks noChangeArrowheads="1"/>
              </p:cNvSpPr>
              <p:nvPr/>
            </p:nvSpPr>
            <p:spPr bwMode="auto">
              <a:xfrm>
                <a:off x="5759014" y="4722746"/>
                <a:ext cx="3403496" cy="481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dirty="0" smtClean="0">
                    <a:solidFill>
                      <a:srgbClr val="FF0000"/>
                    </a:solidFill>
                    <a:latin typeface="Verdana" pitchFamily="34" charset="0"/>
                    <a:cs typeface="Times New Roman" pitchFamily="18" charset="0"/>
                  </a:rPr>
                  <a:t>New </a:t>
                </a:r>
                <a:r>
                  <a:rPr lang="en-US" altLang="en-US" sz="1200" b="1" dirty="0" err="1" smtClean="0">
                    <a:solidFill>
                      <a:srgbClr val="FF0000"/>
                    </a:solidFill>
                    <a:latin typeface="Verdana" pitchFamily="34" charset="0"/>
                    <a:cs typeface="Times New Roman" pitchFamily="18" charset="0"/>
                  </a:rPr>
                  <a:t>microarch</a:t>
                </a:r>
                <a:r>
                  <a:rPr lang="en-US" altLang="en-US" sz="1200" b="1" dirty="0" smtClean="0">
                    <a:solidFill>
                      <a:srgbClr val="FF0000"/>
                    </a:solidFill>
                    <a:latin typeface="Verdana" pitchFamily="34" charset="0"/>
                    <a:cs typeface="Times New Roman" pitchFamily="18" charset="0"/>
                  </a:rPr>
                  <a:t>.: 5-wide core,</a:t>
                </a:r>
              </a:p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dirty="0" smtClean="0">
                    <a:solidFill>
                      <a:srgbClr val="FF0000"/>
                    </a:solidFill>
                    <a:latin typeface="Verdana" pitchFamily="34" charset="0"/>
                    <a:cs typeface="Times New Roman" pitchFamily="18" charset="0"/>
                  </a:rPr>
                  <a:t>ISP, Memory Side </a:t>
                </a:r>
                <a:r>
                  <a:rPr lang="en-US" altLang="en-US" sz="1200" b="1" dirty="0" err="1" smtClean="0">
                    <a:solidFill>
                      <a:srgbClr val="FF0000"/>
                    </a:solidFill>
                    <a:latin typeface="Verdana" pitchFamily="34" charset="0"/>
                    <a:cs typeface="Times New Roman" pitchFamily="18" charset="0"/>
                  </a:rPr>
                  <a:t>L4</a:t>
                </a:r>
                <a:r>
                  <a:rPr lang="en-US" altLang="en-US" sz="1200" b="1" dirty="0" smtClean="0">
                    <a:solidFill>
                      <a:srgbClr val="FF0000"/>
                    </a:solidFill>
                    <a:latin typeface="Verdana" pitchFamily="34" charset="0"/>
                    <a:cs typeface="Times New Roman" pitchFamily="18" charset="0"/>
                  </a:rPr>
                  <a:t> cache, no </a:t>
                </a:r>
                <a:r>
                  <a:rPr lang="en-US" altLang="en-US" sz="1200" b="1" dirty="0" err="1" smtClean="0">
                    <a:solidFill>
                      <a:srgbClr val="FF0000"/>
                    </a:solidFill>
                    <a:latin typeface="Verdana" pitchFamily="34" charset="0"/>
                    <a:cs typeface="Times New Roman" pitchFamily="18" charset="0"/>
                  </a:rPr>
                  <a:t>FIVR</a:t>
                </a:r>
                <a:endParaRPr lang="en-US" altLang="en-US" sz="1200" b="1" dirty="0">
                  <a:solidFill>
                    <a:srgbClr val="FF00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87" name="Rectangle 48"/>
              <p:cNvSpPr>
                <a:spLocks noChangeArrowheads="1"/>
              </p:cNvSpPr>
              <p:nvPr/>
            </p:nvSpPr>
            <p:spPr bwMode="auto">
              <a:xfrm>
                <a:off x="5828857" y="2802695"/>
                <a:ext cx="2677336" cy="288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 </a:t>
                </a:r>
                <a:r>
                  <a:rPr lang="en-US" altLang="en-US" sz="1200" b="1" dirty="0" smtClean="0">
                    <a:solidFill>
                      <a:schemeClr val="bg2"/>
                    </a:solidFill>
                    <a:latin typeface="Verdana" pitchFamily="34" charset="0"/>
                    <a:cs typeface="Times New Roman" pitchFamily="18" charset="0"/>
                  </a:rPr>
                  <a:t>In package integrated GPU</a:t>
                </a:r>
                <a:endParaRPr lang="en-US" altLang="en-US" sz="1200" b="1" dirty="0">
                  <a:solidFill>
                    <a:schemeClr val="bg2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88" name="Rectangle 31"/>
              <p:cNvSpPr>
                <a:spLocks noChangeArrowheads="1"/>
              </p:cNvSpPr>
              <p:nvPr/>
            </p:nvSpPr>
            <p:spPr bwMode="auto">
              <a:xfrm>
                <a:off x="338718" y="4407955"/>
                <a:ext cx="4087345" cy="1432072"/>
              </a:xfrm>
              <a:prstGeom prst="rect">
                <a:avLst/>
              </a:prstGeom>
              <a:gradFill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hu-HU" sz="1400">
                  <a:solidFill>
                    <a:srgbClr val="3333CC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89" name="AutoShape 32"/>
              <p:cNvSpPr>
                <a:spLocks noChangeArrowheads="1"/>
              </p:cNvSpPr>
              <p:nvPr/>
            </p:nvSpPr>
            <p:spPr bwMode="auto">
              <a:xfrm>
                <a:off x="397795" y="4437277"/>
                <a:ext cx="3657600" cy="1371600"/>
              </a:xfrm>
              <a:prstGeom prst="roundRect">
                <a:avLst>
                  <a:gd name="adj" fmla="val 16667"/>
                </a:avLst>
              </a:prstGeom>
              <a:solidFill>
                <a:srgbClr val="FFAD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hu-HU" altLang="en-US" sz="1400">
                  <a:solidFill>
                    <a:srgbClr val="3333CC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90" name="Oval 33"/>
              <p:cNvSpPr>
                <a:spLocks noChangeArrowheads="1"/>
              </p:cNvSpPr>
              <p:nvPr/>
            </p:nvSpPr>
            <p:spPr bwMode="auto">
              <a:xfrm>
                <a:off x="3690938" y="4432942"/>
                <a:ext cx="774700" cy="1414631"/>
              </a:xfrm>
              <a:prstGeom prst="ellipse">
                <a:avLst/>
              </a:prstGeom>
              <a:solidFill>
                <a:srgbClr val="FFAD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hu-HU" altLang="en-US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1" name="Text Box 34"/>
              <p:cNvSpPr txBox="1">
                <a:spLocks noChangeArrowheads="1"/>
              </p:cNvSpPr>
              <p:nvPr/>
            </p:nvSpPr>
            <p:spPr bwMode="auto">
              <a:xfrm>
                <a:off x="3886955" y="5001523"/>
                <a:ext cx="595035" cy="296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000" b="1" dirty="0">
                    <a:solidFill>
                      <a:srgbClr val="000000"/>
                    </a:solidFill>
                    <a:latin typeface="Verdana" pitchFamily="34" charset="0"/>
                    <a:cs typeface="Arial" charset="0"/>
                  </a:rPr>
                  <a:t>1</a:t>
                </a:r>
                <a:r>
                  <a:rPr lang="en-US" altLang="en-US" sz="1000" b="1" dirty="0" smtClean="0">
                    <a:solidFill>
                      <a:srgbClr val="000000"/>
                    </a:solidFill>
                    <a:latin typeface="Verdana" pitchFamily="34" charset="0"/>
                    <a:cs typeface="Arial" charset="0"/>
                  </a:rPr>
                  <a:t>4</a:t>
                </a:r>
                <a:r>
                  <a:rPr lang="hu-HU" altLang="en-US" sz="1000" b="1" dirty="0">
                    <a:solidFill>
                      <a:srgbClr val="000000"/>
                    </a:solidFill>
                    <a:latin typeface="Verdana" pitchFamily="34" charset="0"/>
                    <a:cs typeface="Arial" charset="0"/>
                  </a:rPr>
                  <a:t>nm</a:t>
                </a:r>
              </a:p>
            </p:txBody>
          </p:sp>
          <p:sp>
            <p:nvSpPr>
              <p:cNvPr id="92" name="Text Box 38"/>
              <p:cNvSpPr txBox="1">
                <a:spLocks noChangeArrowheads="1"/>
              </p:cNvSpPr>
              <p:nvPr/>
            </p:nvSpPr>
            <p:spPr bwMode="auto">
              <a:xfrm rot="16200000">
                <a:off x="129557" y="4860181"/>
                <a:ext cx="905186" cy="244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000" dirty="0" smtClean="0">
                    <a:solidFill>
                      <a:srgbClr val="FFFFFF"/>
                    </a:solidFill>
                    <a:cs typeface="Arial" charset="0"/>
                  </a:rPr>
                  <a:t>4</a:t>
                </a:r>
                <a:r>
                  <a:rPr lang="hu-HU" altLang="en-US" sz="1000" dirty="0" smtClean="0">
                    <a:solidFill>
                      <a:srgbClr val="FFFFFF"/>
                    </a:solidFill>
                    <a:cs typeface="Arial" charset="0"/>
                  </a:rPr>
                  <a:t> </a:t>
                </a:r>
                <a:r>
                  <a:rPr lang="hu-HU" altLang="en-US" sz="1000" dirty="0">
                    <a:solidFill>
                      <a:srgbClr val="FFFFFF"/>
                    </a:solidFill>
                    <a:cs typeface="Arial" charset="0"/>
                  </a:rPr>
                  <a:t>YEARS</a:t>
                </a:r>
              </a:p>
            </p:txBody>
          </p:sp>
          <p:sp>
            <p:nvSpPr>
              <p:cNvPr id="93" name="Rectangle 35"/>
              <p:cNvSpPr>
                <a:spLocks noChangeArrowheads="1"/>
              </p:cNvSpPr>
              <p:nvPr/>
            </p:nvSpPr>
            <p:spPr bwMode="auto">
              <a:xfrm>
                <a:off x="762000" y="4447800"/>
                <a:ext cx="3240088" cy="1409554"/>
              </a:xfrm>
              <a:prstGeom prst="rect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FFAD5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hu-HU" altLang="en-US" sz="1400">
                  <a:solidFill>
                    <a:srgbClr val="3333CC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94" name="Text Box 36"/>
              <p:cNvSpPr txBox="1">
                <a:spLocks noChangeArrowheads="1"/>
              </p:cNvSpPr>
              <p:nvPr/>
            </p:nvSpPr>
            <p:spPr bwMode="auto">
              <a:xfrm>
                <a:off x="759573" y="4451838"/>
                <a:ext cx="3121025" cy="276999"/>
              </a:xfrm>
              <a:prstGeom prst="rect">
                <a:avLst/>
              </a:prstGeom>
              <a:solidFill>
                <a:srgbClr val="FFFFC9">
                  <a:alpha val="58038"/>
                </a:srgbClr>
              </a:solidFill>
              <a:ln w="19050" algn="ctr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100" b="1" i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TICK</a:t>
                </a:r>
                <a:r>
                  <a:rPr lang="en-US" altLang="en-US" sz="11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 </a:t>
                </a:r>
                <a:r>
                  <a:rPr lang="en-US" altLang="en-US" sz="1200" b="1" dirty="0" err="1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Broadwell</a:t>
                </a:r>
                <a:endParaRPr lang="en-US" altLang="en-US" sz="11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95" name="Text Box 37"/>
              <p:cNvSpPr txBox="1">
                <a:spLocks noChangeArrowheads="1"/>
              </p:cNvSpPr>
              <p:nvPr/>
            </p:nvSpPr>
            <p:spPr bwMode="auto">
              <a:xfrm>
                <a:off x="767511" y="4797162"/>
                <a:ext cx="3108960" cy="288832"/>
              </a:xfrm>
              <a:prstGeom prst="rect">
                <a:avLst/>
              </a:prstGeom>
              <a:solidFill>
                <a:srgbClr val="6148F6">
                  <a:alpha val="22745"/>
                </a:srgbClr>
              </a:solidFill>
              <a:ln w="19050" algn="ctr">
                <a:solidFill>
                  <a:srgbClr val="996633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i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TOCK</a:t>
                </a:r>
                <a:r>
                  <a:rPr lang="hu-HU" altLang="en-US" sz="1200" b="1" i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</a:t>
                </a:r>
                <a:r>
                  <a:rPr lang="en-US" altLang="en-US" sz="1200" b="1" i="1" dirty="0" err="1">
                    <a:solidFill>
                      <a:srgbClr val="FF0000"/>
                    </a:solidFill>
                    <a:latin typeface="Verdana" pitchFamily="34" charset="0"/>
                    <a:cs typeface="Times New Roman" pitchFamily="18" charset="0"/>
                  </a:rPr>
                  <a:t>Skylake</a:t>
                </a:r>
                <a:endParaRPr lang="en-US" altLang="en-US" sz="1200" b="1" dirty="0">
                  <a:solidFill>
                    <a:srgbClr val="FF00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97" name="Text Box 7"/>
              <p:cNvSpPr txBox="1">
                <a:spLocks noChangeArrowheads="1"/>
              </p:cNvSpPr>
              <p:nvPr/>
            </p:nvSpPr>
            <p:spPr bwMode="auto">
              <a:xfrm>
                <a:off x="5726833" y="2285059"/>
                <a:ext cx="3390672" cy="481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hu-HU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</a:t>
                </a: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New </a:t>
                </a:r>
                <a:r>
                  <a:rPr lang="en-US" altLang="en-US" sz="1200" b="1" dirty="0" err="1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microarch</a:t>
                </a: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.: 4 cores, </a:t>
                </a:r>
                <a:r>
                  <a:rPr lang="en-US" altLang="en-US" sz="1200" b="1" dirty="0" err="1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integr</a:t>
                </a: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. MC,</a:t>
                </a:r>
              </a:p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QPI, private L2, (inclusive) L3, HT</a:t>
                </a:r>
                <a:endParaRPr lang="en-US" altLang="en-US" sz="12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99" name="Text Box 37"/>
              <p:cNvSpPr txBox="1">
                <a:spLocks noChangeArrowheads="1"/>
              </p:cNvSpPr>
              <p:nvPr/>
            </p:nvSpPr>
            <p:spPr bwMode="auto">
              <a:xfrm>
                <a:off x="764688" y="5504936"/>
                <a:ext cx="3108960" cy="316726"/>
              </a:xfrm>
              <a:prstGeom prst="rect">
                <a:avLst/>
              </a:prstGeom>
              <a:solidFill>
                <a:srgbClr val="6148F6">
                  <a:alpha val="23137"/>
                </a:srgbClr>
              </a:solidFill>
              <a:ln w="19050" algn="ctr">
                <a:solidFill>
                  <a:srgbClr val="996633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i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TOCK</a:t>
                </a:r>
                <a:r>
                  <a:rPr lang="hu-HU" altLang="en-US" sz="1200" b="1" i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</a:t>
                </a:r>
                <a:r>
                  <a:rPr lang="en-US" altLang="en-US" sz="1200" b="1" i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Coffee Lake</a:t>
                </a:r>
                <a:endParaRPr lang="en-US" altLang="en-US" sz="12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00" name="Text Box 37"/>
              <p:cNvSpPr txBox="1">
                <a:spLocks noChangeArrowheads="1"/>
              </p:cNvSpPr>
              <p:nvPr/>
            </p:nvSpPr>
            <p:spPr bwMode="auto">
              <a:xfrm>
                <a:off x="766181" y="5156083"/>
                <a:ext cx="3108960" cy="316726"/>
              </a:xfrm>
              <a:prstGeom prst="rect">
                <a:avLst/>
              </a:prstGeom>
              <a:solidFill>
                <a:srgbClr val="6148F6">
                  <a:alpha val="23137"/>
                </a:srgbClr>
              </a:solidFill>
              <a:ln w="19050" algn="ctr">
                <a:solidFill>
                  <a:srgbClr val="996633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i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TOCK</a:t>
                </a:r>
                <a:r>
                  <a:rPr lang="hu-HU" altLang="en-US" sz="1200" b="1" i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</a:t>
                </a:r>
                <a:r>
                  <a:rPr lang="en-US" altLang="en-US" sz="1200" b="1" i="1" dirty="0" err="1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Kaby</a:t>
                </a:r>
                <a:r>
                  <a:rPr lang="en-US" altLang="en-US" sz="1200" b="1" i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Lake</a:t>
                </a:r>
                <a:endParaRPr lang="en-US" altLang="en-US" sz="12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01" name="Text Box 58"/>
              <p:cNvSpPr txBox="1">
                <a:spLocks noChangeArrowheads="1"/>
              </p:cNvSpPr>
              <p:nvPr/>
            </p:nvSpPr>
            <p:spPr bwMode="auto">
              <a:xfrm>
                <a:off x="4526995" y="5232981"/>
                <a:ext cx="1050288" cy="3340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 </a:t>
                </a: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08/</a:t>
                </a:r>
                <a:r>
                  <a:rPr lang="hu-HU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20</a:t>
                </a: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16</a:t>
                </a:r>
                <a:endParaRPr lang="en-US" altLang="en-US" sz="12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02" name="Text Box 58"/>
              <p:cNvSpPr txBox="1">
                <a:spLocks noChangeArrowheads="1"/>
              </p:cNvSpPr>
              <p:nvPr/>
            </p:nvSpPr>
            <p:spPr bwMode="auto">
              <a:xfrm>
                <a:off x="4567336" y="5547829"/>
                <a:ext cx="997389" cy="288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</a:t>
                </a: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10/</a:t>
                </a:r>
                <a:r>
                  <a:rPr lang="hu-HU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20</a:t>
                </a: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17</a:t>
                </a:r>
                <a:endParaRPr lang="en-US" altLang="en-US" sz="12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96" name="Text Box 38"/>
              <p:cNvSpPr txBox="1">
                <a:spLocks noChangeArrowheads="1"/>
              </p:cNvSpPr>
              <p:nvPr/>
            </p:nvSpPr>
            <p:spPr bwMode="auto">
              <a:xfrm rot="16200000">
                <a:off x="141957" y="1371918"/>
                <a:ext cx="865439" cy="244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hu-HU" altLang="en-US" sz="1000" dirty="0">
                    <a:solidFill>
                      <a:srgbClr val="FFFFFF"/>
                    </a:solidFill>
                    <a:cs typeface="Arial" charset="0"/>
                  </a:rPr>
                  <a:t>2 YEARS</a:t>
                </a:r>
              </a:p>
            </p:txBody>
          </p:sp>
          <p:sp>
            <p:nvSpPr>
              <p:cNvPr id="103" name="Rectangle 31"/>
              <p:cNvSpPr>
                <a:spLocks noChangeArrowheads="1"/>
              </p:cNvSpPr>
              <p:nvPr/>
            </p:nvSpPr>
            <p:spPr bwMode="auto">
              <a:xfrm>
                <a:off x="336615" y="5894703"/>
                <a:ext cx="4121150" cy="739069"/>
              </a:xfrm>
              <a:prstGeom prst="rect">
                <a:avLst/>
              </a:prstGeom>
              <a:gradFill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hu-HU" sz="1400">
                  <a:solidFill>
                    <a:srgbClr val="3333CC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04" name="AutoShape 32"/>
              <p:cNvSpPr>
                <a:spLocks noChangeArrowheads="1"/>
              </p:cNvSpPr>
              <p:nvPr/>
            </p:nvSpPr>
            <p:spPr bwMode="auto">
              <a:xfrm>
                <a:off x="406465" y="5893406"/>
                <a:ext cx="3735388" cy="667423"/>
              </a:xfrm>
              <a:prstGeom prst="roundRect">
                <a:avLst>
                  <a:gd name="adj" fmla="val 16667"/>
                </a:avLst>
              </a:prstGeom>
              <a:solidFill>
                <a:srgbClr val="FFAD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hu-HU" altLang="en-US" sz="1400">
                  <a:solidFill>
                    <a:srgbClr val="3333CC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05" name="Oval 33"/>
              <p:cNvSpPr>
                <a:spLocks noChangeArrowheads="1"/>
              </p:cNvSpPr>
              <p:nvPr/>
            </p:nvSpPr>
            <p:spPr bwMode="auto">
              <a:xfrm>
                <a:off x="3678303" y="5894658"/>
                <a:ext cx="774700" cy="739069"/>
              </a:xfrm>
              <a:prstGeom prst="ellipse">
                <a:avLst/>
              </a:prstGeom>
              <a:solidFill>
                <a:srgbClr val="FFAD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hu-HU" altLang="en-US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6" name="Text Box 34"/>
              <p:cNvSpPr txBox="1">
                <a:spLocks noChangeArrowheads="1"/>
              </p:cNvSpPr>
              <p:nvPr/>
            </p:nvSpPr>
            <p:spPr bwMode="auto">
              <a:xfrm>
                <a:off x="3883090" y="6124465"/>
                <a:ext cx="59503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000" b="1" dirty="0" smtClean="0">
                    <a:solidFill>
                      <a:srgbClr val="000000"/>
                    </a:solidFill>
                    <a:latin typeface="Verdana" pitchFamily="34" charset="0"/>
                    <a:cs typeface="Arial" charset="0"/>
                  </a:rPr>
                  <a:t>10</a:t>
                </a:r>
                <a:r>
                  <a:rPr lang="hu-HU" altLang="en-US" sz="1000" b="1" dirty="0" smtClean="0">
                    <a:solidFill>
                      <a:srgbClr val="000000"/>
                    </a:solidFill>
                    <a:latin typeface="Verdana" pitchFamily="34" charset="0"/>
                    <a:cs typeface="Arial" charset="0"/>
                  </a:rPr>
                  <a:t>nm</a:t>
                </a:r>
                <a:endParaRPr lang="hu-HU" altLang="en-US" sz="1000" b="1" dirty="0">
                  <a:solidFill>
                    <a:srgbClr val="000000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08" name="Rectangle 35"/>
              <p:cNvSpPr>
                <a:spLocks noChangeArrowheads="1"/>
              </p:cNvSpPr>
              <p:nvPr/>
            </p:nvSpPr>
            <p:spPr bwMode="auto">
              <a:xfrm>
                <a:off x="749365" y="5883215"/>
                <a:ext cx="3240088" cy="737154"/>
              </a:xfrm>
              <a:prstGeom prst="rect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FFAD5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hu-HU" altLang="en-US" sz="1400">
                  <a:solidFill>
                    <a:srgbClr val="3333CC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09" name="Text Box 36"/>
              <p:cNvSpPr txBox="1">
                <a:spLocks noChangeArrowheads="1"/>
              </p:cNvSpPr>
              <p:nvPr/>
            </p:nvSpPr>
            <p:spPr bwMode="auto">
              <a:xfrm>
                <a:off x="758890" y="5935529"/>
                <a:ext cx="3121025" cy="276999"/>
              </a:xfrm>
              <a:prstGeom prst="rect">
                <a:avLst/>
              </a:prstGeom>
              <a:solidFill>
                <a:srgbClr val="FFFFC9">
                  <a:alpha val="58038"/>
                </a:srgbClr>
              </a:solidFill>
              <a:ln w="19050" algn="ctr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i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TICK</a:t>
                </a: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 </a:t>
                </a:r>
                <a:r>
                  <a:rPr lang="en-US" altLang="en-US" sz="1200" b="1" dirty="0" err="1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Cannonlake</a:t>
                </a:r>
                <a:endParaRPr lang="en-US" altLang="en-US" sz="12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10" name="Text Box 37"/>
              <p:cNvSpPr txBox="1">
                <a:spLocks noChangeArrowheads="1"/>
              </p:cNvSpPr>
              <p:nvPr/>
            </p:nvSpPr>
            <p:spPr bwMode="auto">
              <a:xfrm>
                <a:off x="766828" y="6280659"/>
                <a:ext cx="3108960" cy="288832"/>
              </a:xfrm>
              <a:prstGeom prst="rect">
                <a:avLst/>
              </a:prstGeom>
              <a:solidFill>
                <a:srgbClr val="3366FF">
                  <a:alpha val="23137"/>
                </a:srgbClr>
              </a:solidFill>
              <a:ln w="19050" algn="ctr">
                <a:solidFill>
                  <a:srgbClr val="996633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i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TOCK</a:t>
                </a:r>
                <a:r>
                  <a:rPr lang="hu-HU" altLang="en-US" sz="1200" b="1" i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</a:t>
                </a:r>
                <a:r>
                  <a:rPr lang="en-US" altLang="en-US" sz="1200" b="1" i="1" dirty="0" err="1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I</a:t>
                </a:r>
                <a:r>
                  <a:rPr lang="en-US" altLang="en-US" sz="1200" b="1" i="1" dirty="0" err="1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celake</a:t>
                </a:r>
                <a:endParaRPr lang="en-US" altLang="en-US" sz="12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11" name="Text Box 58"/>
              <p:cNvSpPr txBox="1">
                <a:spLocks noChangeArrowheads="1"/>
              </p:cNvSpPr>
              <p:nvPr/>
            </p:nvSpPr>
            <p:spPr bwMode="auto">
              <a:xfrm>
                <a:off x="4656203" y="5925128"/>
                <a:ext cx="944489" cy="288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05</a:t>
                </a:r>
                <a:r>
                  <a:rPr lang="hu-HU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/20</a:t>
                </a: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18</a:t>
                </a:r>
                <a:endParaRPr lang="en-US" altLang="en-US" sz="12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12" name="Text Box 58"/>
              <p:cNvSpPr txBox="1">
                <a:spLocks noChangeArrowheads="1"/>
              </p:cNvSpPr>
              <p:nvPr/>
            </p:nvSpPr>
            <p:spPr bwMode="auto">
              <a:xfrm>
                <a:off x="4662553" y="6311029"/>
                <a:ext cx="91563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??</a:t>
                </a:r>
                <a:r>
                  <a:rPr lang="hu-HU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/</a:t>
                </a:r>
                <a:r>
                  <a:rPr lang="hu-HU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20</a:t>
                </a: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19</a:t>
                </a:r>
                <a:endParaRPr lang="en-US" altLang="en-US" sz="12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113" name="Text Box 38"/>
            <p:cNvSpPr txBox="1">
              <a:spLocks noChangeArrowheads="1"/>
            </p:cNvSpPr>
            <p:nvPr/>
          </p:nvSpPr>
          <p:spPr bwMode="auto">
            <a:xfrm rot="16200000">
              <a:off x="206798" y="5901373"/>
              <a:ext cx="76128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000" dirty="0" smtClean="0">
                  <a:solidFill>
                    <a:srgbClr val="FFFFFF"/>
                  </a:solidFill>
                  <a:cs typeface="Arial" charset="0"/>
                </a:rPr>
                <a:t>?? </a:t>
              </a:r>
              <a:r>
                <a:rPr lang="hu-HU" altLang="en-US" sz="1000" dirty="0" smtClean="0">
                  <a:solidFill>
                    <a:srgbClr val="FFFFFF"/>
                  </a:solidFill>
                  <a:cs typeface="Arial" charset="0"/>
                </a:rPr>
                <a:t>YEARS</a:t>
              </a:r>
              <a:endParaRPr lang="hu-HU" altLang="en-US" sz="10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32140" y="4973310"/>
              <a:ext cx="3361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 smtClean="0">
                  <a:latin typeface="+mj-lt"/>
                </a:rPr>
                <a:t>Optane</a:t>
              </a:r>
              <a:r>
                <a:rPr lang="en-US" sz="1200" b="1" dirty="0" smtClean="0">
                  <a:latin typeface="+mj-lt"/>
                </a:rPr>
                <a:t> memory, in KBL G series:</a:t>
              </a:r>
            </a:p>
            <a:p>
              <a:pPr algn="ctr"/>
              <a:r>
                <a:rPr lang="en-US" sz="1200" b="1" dirty="0">
                  <a:latin typeface="+mj-lt"/>
                </a:rPr>
                <a:t>i</a:t>
              </a:r>
              <a:r>
                <a:rPr lang="en-US" sz="1200" b="1" dirty="0" smtClean="0">
                  <a:latin typeface="+mj-lt"/>
                </a:rPr>
                <a:t>n package </a:t>
              </a:r>
              <a:r>
                <a:rPr lang="en-US" sz="1200" b="1" dirty="0" err="1" smtClean="0">
                  <a:latin typeface="+mj-lt"/>
                </a:rPr>
                <a:t>integr</a:t>
              </a:r>
              <a:r>
                <a:rPr lang="en-US" sz="1200" b="1" dirty="0" smtClean="0">
                  <a:latin typeface="+mj-lt"/>
                </a:rPr>
                <a:t>. CPU, GPU, HBM2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27524" y="5739306"/>
              <a:ext cx="865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+mj-lt"/>
                </a:rPr>
                <a:t>AVX512</a:t>
              </a:r>
            </a:p>
          </p:txBody>
        </p:sp>
        <p:sp>
          <p:nvSpPr>
            <p:cNvPr id="114" name="Left Brace 113"/>
            <p:cNvSpPr/>
            <p:nvPr/>
          </p:nvSpPr>
          <p:spPr bwMode="auto">
            <a:xfrm>
              <a:off x="5742129" y="4644135"/>
              <a:ext cx="90000" cy="324000"/>
            </a:xfrm>
            <a:prstGeom prst="leftBrac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6" name="Left Brace 115"/>
            <p:cNvSpPr/>
            <p:nvPr/>
          </p:nvSpPr>
          <p:spPr bwMode="auto">
            <a:xfrm>
              <a:off x="5742130" y="3905465"/>
              <a:ext cx="90000" cy="324000"/>
            </a:xfrm>
            <a:prstGeom prst="lef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7" name="Left Brace 116"/>
            <p:cNvSpPr/>
            <p:nvPr/>
          </p:nvSpPr>
          <p:spPr bwMode="auto">
            <a:xfrm>
              <a:off x="5740015" y="3105000"/>
              <a:ext cx="90000" cy="324000"/>
            </a:xfrm>
            <a:prstGeom prst="lef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8" name="Left Brace 117"/>
            <p:cNvSpPr/>
            <p:nvPr/>
          </p:nvSpPr>
          <p:spPr bwMode="auto">
            <a:xfrm>
              <a:off x="5742130" y="2303875"/>
              <a:ext cx="93600" cy="324000"/>
            </a:xfrm>
            <a:prstGeom prst="lef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9" name="Left Brace 118"/>
            <p:cNvSpPr/>
            <p:nvPr/>
          </p:nvSpPr>
          <p:spPr bwMode="auto">
            <a:xfrm>
              <a:off x="5742130" y="1541910"/>
              <a:ext cx="93600" cy="504000"/>
            </a:xfrm>
            <a:prstGeom prst="lef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1" name="Left Brace 120"/>
            <p:cNvSpPr/>
            <p:nvPr/>
          </p:nvSpPr>
          <p:spPr bwMode="auto">
            <a:xfrm>
              <a:off x="5742130" y="5040215"/>
              <a:ext cx="90000" cy="324000"/>
            </a:xfrm>
            <a:prstGeom prst="lef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787135" y="5383465"/>
              <a:ext cx="34115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+mj-lt"/>
                </a:rPr>
                <a:t>(USB Gen. 2, </a:t>
              </a:r>
              <a:r>
                <a:rPr lang="en-US" sz="1200" b="1" dirty="0" err="1" smtClean="0">
                  <a:latin typeface="+mj-lt"/>
                </a:rPr>
                <a:t>integr</a:t>
              </a:r>
              <a:r>
                <a:rPr lang="en-US" sz="1200" b="1" dirty="0" smtClean="0">
                  <a:latin typeface="+mj-lt"/>
                </a:rPr>
                <a:t>. conn., </a:t>
              </a:r>
              <a:r>
                <a:rPr lang="en-US" sz="1200" b="1" dirty="0" err="1" smtClean="0">
                  <a:latin typeface="+mj-lt"/>
                </a:rPr>
                <a:t>Optane</a:t>
              </a:r>
              <a:r>
                <a:rPr lang="en-US" sz="1200" b="1" dirty="0" smtClean="0">
                  <a:latin typeface="+mj-lt"/>
                </a:rPr>
                <a:t> 2)</a:t>
              </a:r>
            </a:p>
          </p:txBody>
        </p:sp>
      </p:grpSp>
      <p:sp>
        <p:nvSpPr>
          <p:cNvPr id="115" name="Rectangle 114"/>
          <p:cNvSpPr/>
          <p:nvPr/>
        </p:nvSpPr>
        <p:spPr>
          <a:xfrm>
            <a:off x="71500" y="494150"/>
            <a:ext cx="21050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The </a:t>
            </a:r>
            <a:r>
              <a:rPr lang="hu-HU" altLang="en-US" sz="1400" b="1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Skylake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 line -1</a:t>
            </a:r>
            <a:endParaRPr lang="en-US" altLang="en-US" sz="1400" b="1" dirty="0">
              <a:solidFill>
                <a:srgbClr val="333399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24" name="Text Box 3"/>
          <p:cNvSpPr txBox="1">
            <a:spLocks noChangeArrowheads="1"/>
          </p:cNvSpPr>
          <p:nvPr/>
        </p:nvSpPr>
        <p:spPr bwMode="auto">
          <a:xfrm>
            <a:off x="283780" y="6503103"/>
            <a:ext cx="23166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Figure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is based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on [3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]) 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7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6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.4 The </a:t>
            </a:r>
            <a:r>
              <a:rPr lang="en-US" altLang="en-US" sz="1600" dirty="0" err="1">
                <a:solidFill>
                  <a:srgbClr val="FFFFFF"/>
                </a:solidFill>
                <a:latin typeface="Verdana" pitchFamily="34" charset="0"/>
                <a:cs typeface="Arial" charset="0"/>
              </a:rPr>
              <a:t>Skylake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-based mobile and desktop lines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(4)</a:t>
            </a:r>
            <a:endParaRPr lang="en-US" sz="1600" dirty="0"/>
          </a:p>
        </p:txBody>
      </p:sp>
      <p:pic>
        <p:nvPicPr>
          <p:cNvPr id="114690" name="Picture 2" descr="http://images.anandtech.com/galleries/4533/110%20-%20SKL-Y%20Core%20m7m5m3_575p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" t="7941" r="3927" b="11980"/>
          <a:stretch/>
        </p:blipFill>
        <p:spPr bwMode="auto">
          <a:xfrm>
            <a:off x="71500" y="1281505"/>
            <a:ext cx="9012534" cy="463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500" y="494150"/>
            <a:ext cx="8395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Example 1: Main features of the models of the 4.5 W </a:t>
            </a:r>
            <a:r>
              <a:rPr lang="en-US" sz="1400" b="1" dirty="0" err="1" smtClean="0">
                <a:solidFill>
                  <a:schemeClr val="accent6"/>
                </a:solidFill>
              </a:rPr>
              <a:t>Skylake</a:t>
            </a:r>
            <a:r>
              <a:rPr lang="en-US" sz="1400" b="1" dirty="0" smtClean="0">
                <a:solidFill>
                  <a:schemeClr val="accent6"/>
                </a:solidFill>
              </a:rPr>
              <a:t> m mobile line </a:t>
            </a:r>
            <a:r>
              <a:rPr lang="en-US" sz="1400" dirty="0" smtClean="0"/>
              <a:t>[</a:t>
            </a:r>
            <a:r>
              <a:rPr lang="hu-HU" sz="1400" dirty="0" smtClean="0"/>
              <a:t>202</a:t>
            </a:r>
            <a:r>
              <a:rPr lang="en-US" sz="1400" dirty="0" smtClean="0"/>
              <a:t>]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4483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6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.4 The </a:t>
            </a:r>
            <a:r>
              <a:rPr lang="en-US" altLang="en-US" sz="1600" dirty="0" err="1">
                <a:solidFill>
                  <a:srgbClr val="FFFFFF"/>
                </a:solidFill>
                <a:latin typeface="Verdana" pitchFamily="34" charset="0"/>
                <a:cs typeface="Arial" charset="0"/>
              </a:rPr>
              <a:t>Skylake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-based mobile and desktop lines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(5)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99963" y="967370"/>
            <a:ext cx="884713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solidFill>
                  <a:srgbClr val="FF0000"/>
                </a:solidFill>
              </a:rPr>
              <a:t>cTDP</a:t>
            </a:r>
            <a:r>
              <a:rPr lang="en-US" sz="1400" i="1" dirty="0">
                <a:solidFill>
                  <a:srgbClr val="FF0000"/>
                </a:solidFill>
              </a:rPr>
              <a:t> down</a:t>
            </a:r>
            <a:r>
              <a:rPr lang="en-US" sz="1400" dirty="0"/>
              <a:t> – when a cooler or </a:t>
            </a:r>
            <a:r>
              <a:rPr lang="en-US" sz="1400" dirty="0" smtClean="0"/>
              <a:t>more quiet </a:t>
            </a:r>
            <a:r>
              <a:rPr lang="en-US" sz="1400" dirty="0"/>
              <a:t>mode of operation is desired, this mode </a:t>
            </a:r>
            <a:r>
              <a:rPr lang="en-US" sz="1400" dirty="0">
                <a:solidFill>
                  <a:srgbClr val="0070C0"/>
                </a:solidFill>
              </a:rPr>
              <a:t>specifies </a:t>
            </a:r>
            <a:r>
              <a:rPr lang="en-US" sz="1400" dirty="0" smtClean="0">
                <a:solidFill>
                  <a:srgbClr val="0070C0"/>
                </a:solidFill>
              </a:rPr>
              <a:t>a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smtClean="0">
                <a:solidFill>
                  <a:srgbClr val="0070C0"/>
                </a:solidFill>
              </a:rPr>
              <a:t>                    lower </a:t>
            </a:r>
            <a:r>
              <a:rPr lang="en-US" sz="1400" dirty="0" err="1" smtClean="0">
                <a:solidFill>
                  <a:srgbClr val="0070C0"/>
                </a:solidFill>
              </a:rPr>
              <a:t>TDP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>
                <a:solidFill>
                  <a:srgbClr val="0070C0"/>
                </a:solidFill>
              </a:rPr>
              <a:t>and lower guaranteed frequency </a:t>
            </a:r>
            <a:r>
              <a:rPr lang="en-US" sz="1400" dirty="0"/>
              <a:t>versus the nominal mode.</a:t>
            </a:r>
          </a:p>
          <a:p>
            <a:r>
              <a:rPr lang="en-US" sz="1400" i="1" dirty="0" err="1">
                <a:solidFill>
                  <a:srgbClr val="FF0000"/>
                </a:solidFill>
              </a:rPr>
              <a:t>cTDP</a:t>
            </a:r>
            <a:r>
              <a:rPr lang="en-US" sz="1400" i="1" dirty="0">
                <a:solidFill>
                  <a:srgbClr val="FF0000"/>
                </a:solidFill>
              </a:rPr>
              <a:t> </a:t>
            </a:r>
            <a:r>
              <a:rPr lang="en-US" sz="1400" i="1" dirty="0" smtClean="0">
                <a:solidFill>
                  <a:srgbClr val="FF0000"/>
                </a:solidFill>
              </a:rPr>
              <a:t>up    </a:t>
            </a:r>
            <a:r>
              <a:rPr lang="en-US" sz="1400" dirty="0"/>
              <a:t> – when extra cooling is available, this mode </a:t>
            </a:r>
            <a:r>
              <a:rPr lang="en-US" sz="1400" dirty="0">
                <a:solidFill>
                  <a:srgbClr val="0070C0"/>
                </a:solidFill>
              </a:rPr>
              <a:t>specifies a higher </a:t>
            </a:r>
            <a:r>
              <a:rPr lang="en-US" sz="1400" dirty="0" err="1">
                <a:solidFill>
                  <a:srgbClr val="0070C0"/>
                </a:solidFill>
              </a:rPr>
              <a:t>TDP</a:t>
            </a:r>
            <a:r>
              <a:rPr lang="en-US" sz="1400" dirty="0">
                <a:solidFill>
                  <a:srgbClr val="0070C0"/>
                </a:solidFill>
              </a:rPr>
              <a:t> and </a:t>
            </a:r>
            <a:r>
              <a:rPr lang="en-US" sz="1400" dirty="0" smtClean="0">
                <a:solidFill>
                  <a:srgbClr val="0070C0"/>
                </a:solidFill>
              </a:rPr>
              <a:t>higher</a:t>
            </a:r>
          </a:p>
          <a:p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smtClean="0">
                <a:solidFill>
                  <a:srgbClr val="0070C0"/>
                </a:solidFill>
              </a:rPr>
              <a:t>                    </a:t>
            </a:r>
            <a:r>
              <a:rPr lang="en-US" sz="1400" dirty="0">
                <a:solidFill>
                  <a:srgbClr val="0070C0"/>
                </a:solidFill>
              </a:rPr>
              <a:t>guaranteed frequency</a:t>
            </a:r>
            <a:r>
              <a:rPr lang="en-US" sz="1400" dirty="0"/>
              <a:t> versus the nominal mode.</a:t>
            </a:r>
          </a:p>
          <a:p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71500" y="494150"/>
            <a:ext cx="877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Remark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6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.4 The </a:t>
            </a:r>
            <a:r>
              <a:rPr lang="en-US" altLang="en-US" sz="1600" dirty="0" err="1">
                <a:solidFill>
                  <a:srgbClr val="FFFFFF"/>
                </a:solidFill>
                <a:latin typeface="Verdana" pitchFamily="34" charset="0"/>
                <a:cs typeface="Arial" charset="0"/>
              </a:rPr>
              <a:t>Skylake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-based mobile and desktop lines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(6)</a:t>
            </a:r>
            <a:endParaRPr lang="en-US" sz="1600" dirty="0"/>
          </a:p>
        </p:txBody>
      </p:sp>
      <p:pic>
        <p:nvPicPr>
          <p:cNvPr id="45058" name="Picture 2" descr="http://static.trustedreviews.com/94/000034390/4ad1/Sklayke-6700K-and-6600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" t="53041" r="4108" b="9353"/>
          <a:stretch/>
        </p:blipFill>
        <p:spPr bwMode="auto">
          <a:xfrm>
            <a:off x="71500" y="1449103"/>
            <a:ext cx="8982075" cy="204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350" y="501055"/>
            <a:ext cx="5351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Example 2: The unlocked </a:t>
            </a:r>
            <a:r>
              <a:rPr lang="en-US" sz="1400" b="1" dirty="0" err="1" smtClean="0">
                <a:solidFill>
                  <a:schemeClr val="accent6"/>
                </a:solidFill>
              </a:rPr>
              <a:t>Skylake</a:t>
            </a:r>
            <a:r>
              <a:rPr lang="en-US" sz="1400" b="1" dirty="0" smtClean="0">
                <a:solidFill>
                  <a:schemeClr val="accent6"/>
                </a:solidFill>
              </a:rPr>
              <a:t> S desktop line 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75669" y="3760875"/>
            <a:ext cx="8930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Note </a:t>
            </a:r>
            <a:r>
              <a:rPr lang="en-US" sz="1400" dirty="0" smtClean="0"/>
              <a:t>that the 91 W unlocked </a:t>
            </a:r>
            <a:r>
              <a:rPr lang="en-US" sz="1400" dirty="0" err="1" smtClean="0"/>
              <a:t>Skylake</a:t>
            </a:r>
            <a:r>
              <a:rPr lang="en-US" sz="1400" dirty="0" smtClean="0"/>
              <a:t> S-line </a:t>
            </a:r>
            <a:r>
              <a:rPr lang="en-US" sz="1400" dirty="0" smtClean="0">
                <a:solidFill>
                  <a:srgbClr val="0070C0"/>
                </a:solidFill>
              </a:rPr>
              <a:t>does not include integrated graphics</a:t>
            </a:r>
            <a:r>
              <a:rPr lang="en-US" sz="1400" dirty="0" smtClean="0"/>
              <a:t>, as most users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of this high-end processor will attach discrete graphics cards.  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2625" y="822848"/>
            <a:ext cx="6138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Main features of the unlocked </a:t>
            </a:r>
            <a:r>
              <a:rPr lang="en-US" sz="1400" b="1" dirty="0" err="1" smtClean="0">
                <a:solidFill>
                  <a:schemeClr val="accent6"/>
                </a:solidFill>
              </a:rPr>
              <a:t>Skylake</a:t>
            </a:r>
            <a:r>
              <a:rPr lang="en-US" sz="1400" b="1" dirty="0" smtClean="0">
                <a:solidFill>
                  <a:schemeClr val="accent6"/>
                </a:solidFill>
              </a:rPr>
              <a:t> S desktop line </a:t>
            </a:r>
            <a:r>
              <a:rPr lang="en-US" sz="1400" dirty="0" smtClean="0"/>
              <a:t>[</a:t>
            </a:r>
            <a:r>
              <a:rPr lang="hu-HU" sz="1400" dirty="0" smtClean="0"/>
              <a:t>202</a:t>
            </a:r>
            <a:r>
              <a:rPr lang="en-US" sz="1400" dirty="0" smtClean="0"/>
              <a:t>]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9306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6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.4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The </a:t>
            </a:r>
            <a:r>
              <a:rPr lang="en-US" altLang="en-US" sz="1600" dirty="0" err="1">
                <a:solidFill>
                  <a:srgbClr val="FFFFFF"/>
                </a:solidFill>
                <a:latin typeface="Verdana" pitchFamily="34" charset="0"/>
                <a:cs typeface="Arial" charset="0"/>
              </a:rPr>
              <a:t>Skylake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-based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mobile and desktop lines (7)</a:t>
            </a:r>
            <a:endParaRPr lang="en-US" sz="1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128886"/>
              </p:ext>
            </p:extLst>
          </p:nvPr>
        </p:nvGraphicFramePr>
        <p:xfrm>
          <a:off x="476546" y="1448780"/>
          <a:ext cx="7965888" cy="3598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7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7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6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76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924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TDP</a:t>
                      </a:r>
                    </a:p>
                    <a:p>
                      <a:pPr algn="ctr"/>
                      <a:r>
                        <a:rPr lang="en-US" sz="1400" b="1" dirty="0" smtClean="0"/>
                        <a:t>(W)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No. of cores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Graphics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No. of</a:t>
                      </a:r>
                    </a:p>
                    <a:p>
                      <a:pPr algn="ctr"/>
                      <a:r>
                        <a:rPr lang="en-US" sz="1400" b="1" dirty="0" smtClean="0"/>
                        <a:t>graphics EUs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eDRAM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Base frequency</a:t>
                      </a:r>
                    </a:p>
                    <a:p>
                      <a:pPr algn="ctr"/>
                      <a:r>
                        <a:rPr lang="en-US" sz="1400" b="1" dirty="0" smtClean="0"/>
                        <a:t>(GHz)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4.5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515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1.2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540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64 MB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2.2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520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2.6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550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64 MB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3.3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530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2.8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530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2.9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530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3.4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4.2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500" y="494150"/>
            <a:ext cx="8241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Max. base frequency of </a:t>
            </a:r>
            <a:r>
              <a:rPr lang="en-US" sz="1400" b="1" dirty="0" err="1" smtClean="0">
                <a:solidFill>
                  <a:schemeClr val="accent6"/>
                </a:solidFill>
              </a:rPr>
              <a:t>Skylake</a:t>
            </a:r>
            <a:r>
              <a:rPr lang="en-US" sz="1400" b="1" dirty="0" smtClean="0">
                <a:solidFill>
                  <a:schemeClr val="accent6"/>
                </a:solidFill>
              </a:rPr>
              <a:t> models with different TDPs and configurations</a:t>
            </a:r>
          </a:p>
          <a:p>
            <a:r>
              <a:rPr lang="en-US" sz="1400" b="1" dirty="0">
                <a:solidFill>
                  <a:schemeClr val="accent6"/>
                </a:solidFill>
              </a:rPr>
              <a:t> </a:t>
            </a:r>
            <a:r>
              <a:rPr lang="en-US" sz="1400" b="1" dirty="0" smtClean="0">
                <a:solidFill>
                  <a:schemeClr val="accent6"/>
                </a:solidFill>
              </a:rPr>
              <a:t> </a:t>
            </a:r>
            <a:r>
              <a:rPr lang="en-US" sz="1400" dirty="0" smtClean="0"/>
              <a:t>(Based on data from [</a:t>
            </a:r>
            <a:r>
              <a:rPr lang="hu-HU" sz="1400" dirty="0" smtClean="0"/>
              <a:t>202</a:t>
            </a:r>
            <a:r>
              <a:rPr lang="en-US" sz="1400" dirty="0" smtClean="0"/>
              <a:t>]) 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61510" y="5409220"/>
            <a:ext cx="8263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Note</a:t>
            </a:r>
            <a:r>
              <a:rPr lang="en-US" sz="1400" dirty="0" smtClean="0"/>
              <a:t> that low TDP can be achieved first of all </a:t>
            </a:r>
            <a:r>
              <a:rPr lang="en-US" sz="1400" dirty="0" smtClean="0">
                <a:solidFill>
                  <a:srgbClr val="0070C0"/>
                </a:solidFill>
              </a:rPr>
              <a:t>by reducing the core frequency </a:t>
            </a:r>
            <a:r>
              <a:rPr lang="en-US" sz="1400" dirty="0" smtClean="0"/>
              <a:t>and limiting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the computer resources (cores, GPU EUs) provided.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7565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6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.4 The </a:t>
            </a:r>
            <a:r>
              <a:rPr lang="en-US" altLang="en-US" sz="1600" dirty="0" err="1">
                <a:solidFill>
                  <a:srgbClr val="FFFFFF"/>
                </a:solidFill>
                <a:latin typeface="Verdana" pitchFamily="34" charset="0"/>
                <a:cs typeface="Arial" charset="0"/>
              </a:rPr>
              <a:t>Skylake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-based mobile and desktop lines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(8)</a:t>
            </a:r>
            <a:endParaRPr lang="en-US" sz="1600" dirty="0"/>
          </a:p>
        </p:txBody>
      </p:sp>
      <p:pic>
        <p:nvPicPr>
          <p:cNvPr id="46082" name="Picture 2" descr="http://static.trustedreviews.com/94/00003438a/8d2e/skylake-platfor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9" t="4075"/>
          <a:stretch/>
        </p:blipFill>
        <p:spPr bwMode="auto">
          <a:xfrm>
            <a:off x="251717" y="1223755"/>
            <a:ext cx="8640763" cy="553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500" y="501055"/>
            <a:ext cx="8638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Example </a:t>
            </a:r>
            <a:r>
              <a:rPr lang="en-US" sz="1400" b="1" dirty="0" err="1" smtClean="0">
                <a:solidFill>
                  <a:schemeClr val="accent6"/>
                </a:solidFill>
              </a:rPr>
              <a:t>Skylake</a:t>
            </a:r>
            <a:r>
              <a:rPr lang="en-US" sz="1400" b="1" dirty="0" smtClean="0">
                <a:solidFill>
                  <a:schemeClr val="accent6"/>
                </a:solidFill>
              </a:rPr>
              <a:t>-S platform: Intel </a:t>
            </a:r>
            <a:r>
              <a:rPr lang="en-US" sz="1400" b="1" dirty="0">
                <a:solidFill>
                  <a:schemeClr val="accent6"/>
                </a:solidFill>
              </a:rPr>
              <a:t>Core i7-6700K desktop processor platform </a:t>
            </a:r>
            <a:r>
              <a:rPr lang="en-US" sz="1400" dirty="0"/>
              <a:t>[</a:t>
            </a:r>
            <a:r>
              <a:rPr lang="hu-HU" sz="1400" dirty="0"/>
              <a:t>203</a:t>
            </a:r>
            <a:r>
              <a:rPr lang="en-US" sz="14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46378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6.</a:t>
            </a:r>
            <a:r>
              <a:rPr lang="hu-HU" altLang="en-US" sz="1600" dirty="0"/>
              <a:t>1 </a:t>
            </a:r>
            <a:r>
              <a:rPr lang="en-US" altLang="en-US" sz="1600" dirty="0"/>
              <a:t>Introduction</a:t>
            </a:r>
            <a:r>
              <a:rPr lang="hu-HU" altLang="en-US" sz="1600" dirty="0"/>
              <a:t> (</a:t>
            </a:r>
            <a:r>
              <a:rPr lang="en-US" altLang="en-US" sz="1600" dirty="0" smtClean="0"/>
              <a:t>2b</a:t>
            </a:r>
            <a:r>
              <a:rPr lang="hu-HU" altLang="en-US" sz="1600" dirty="0" smtClean="0"/>
              <a:t>)</a:t>
            </a:r>
            <a:endParaRPr lang="en-US" sz="1600" dirty="0"/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 rot="16200000">
            <a:off x="239361" y="1263997"/>
            <a:ext cx="6706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000" dirty="0">
                <a:solidFill>
                  <a:srgbClr val="FFFFFF"/>
                </a:solidFill>
                <a:cs typeface="Arial" charset="0"/>
              </a:rPr>
              <a:t>2 YEARS</a:t>
            </a:r>
          </a:p>
        </p:txBody>
      </p:sp>
      <p:sp>
        <p:nvSpPr>
          <p:cNvPr id="6" name="Text Box 53"/>
          <p:cNvSpPr txBox="1">
            <a:spLocks noChangeArrowheads="1"/>
          </p:cNvSpPr>
          <p:nvPr/>
        </p:nvSpPr>
        <p:spPr bwMode="auto">
          <a:xfrm>
            <a:off x="6198610" y="951990"/>
            <a:ext cx="21820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Key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new features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in power management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" name="Rectangle 54"/>
          <p:cNvSpPr>
            <a:spLocks noChangeArrowheads="1"/>
          </p:cNvSpPr>
          <p:nvPr/>
        </p:nvSpPr>
        <p:spPr bwMode="auto">
          <a:xfrm>
            <a:off x="5820671" y="978439"/>
            <a:ext cx="2990850" cy="420745"/>
          </a:xfrm>
          <a:prstGeom prst="rect">
            <a:avLst/>
          </a:prstGeom>
          <a:solidFill>
            <a:srgbClr val="333333">
              <a:alpha val="14902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8" name="Rectangle 46"/>
          <p:cNvSpPr>
            <a:spLocks noChangeArrowheads="1"/>
          </p:cNvSpPr>
          <p:nvPr/>
        </p:nvSpPr>
        <p:spPr bwMode="auto">
          <a:xfrm>
            <a:off x="2546775" y="1155403"/>
            <a:ext cx="3108960" cy="5248652"/>
          </a:xfrm>
          <a:prstGeom prst="rect">
            <a:avLst/>
          </a:prstGeom>
          <a:solidFill>
            <a:srgbClr val="0000FF">
              <a:alpha val="14117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200" dirty="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643438" y="1989322"/>
            <a:ext cx="936625" cy="31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11/2007</a:t>
            </a:r>
            <a:endParaRPr lang="en-US" altLang="en-US" sz="1200" b="1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608513" y="1266125"/>
            <a:ext cx="1022350" cy="31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0</a:t>
            </a:r>
            <a:r>
              <a:rPr lang="hu-HU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1/200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323850" y="1212590"/>
            <a:ext cx="4121150" cy="706955"/>
          </a:xfrm>
          <a:prstGeom prst="rect">
            <a:avLst/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3" name="AutoShape 32"/>
          <p:cNvSpPr>
            <a:spLocks noChangeArrowheads="1"/>
          </p:cNvSpPr>
          <p:nvPr/>
        </p:nvSpPr>
        <p:spPr bwMode="auto">
          <a:xfrm>
            <a:off x="393700" y="1184962"/>
            <a:ext cx="3735388" cy="736629"/>
          </a:xfrm>
          <a:prstGeom prst="roundRect">
            <a:avLst>
              <a:gd name="adj" fmla="val 16667"/>
            </a:avLst>
          </a:prstGeom>
          <a:solidFill>
            <a:srgbClr val="FFAD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4" name="Oval 33"/>
          <p:cNvSpPr>
            <a:spLocks noChangeArrowheads="1"/>
          </p:cNvSpPr>
          <p:nvPr/>
        </p:nvSpPr>
        <p:spPr bwMode="auto">
          <a:xfrm>
            <a:off x="3665538" y="1194186"/>
            <a:ext cx="774700" cy="708790"/>
          </a:xfrm>
          <a:prstGeom prst="ellipse">
            <a:avLst/>
          </a:prstGeom>
          <a:solidFill>
            <a:srgbClr val="FFAD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2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" name="Text Box 34"/>
          <p:cNvSpPr txBox="1">
            <a:spLocks noChangeArrowheads="1"/>
          </p:cNvSpPr>
          <p:nvPr/>
        </p:nvSpPr>
        <p:spPr bwMode="auto">
          <a:xfrm>
            <a:off x="3878263" y="1410905"/>
            <a:ext cx="590550" cy="28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000" b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65nm</a:t>
            </a:r>
          </a:p>
        </p:txBody>
      </p:sp>
      <p:sp>
        <p:nvSpPr>
          <p:cNvPr id="16" name="Rectangle 35"/>
          <p:cNvSpPr>
            <a:spLocks noChangeArrowheads="1"/>
          </p:cNvSpPr>
          <p:nvPr/>
        </p:nvSpPr>
        <p:spPr bwMode="auto">
          <a:xfrm>
            <a:off x="736600" y="1192336"/>
            <a:ext cx="3240088" cy="70879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rgbClr val="FFAD5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7" name="Text Box 36"/>
          <p:cNvSpPr txBox="1">
            <a:spLocks noChangeArrowheads="1"/>
          </p:cNvSpPr>
          <p:nvPr/>
        </p:nvSpPr>
        <p:spPr bwMode="auto">
          <a:xfrm>
            <a:off x="746125" y="1282296"/>
            <a:ext cx="3121025" cy="397544"/>
          </a:xfrm>
          <a:prstGeom prst="rect">
            <a:avLst/>
          </a:prstGeom>
          <a:solidFill>
            <a:srgbClr val="FFFFC9">
              <a:alpha val="58038"/>
            </a:srgbClr>
          </a:solidFill>
          <a:ln w="1905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50" b="1" i="1" dirty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TICK</a:t>
            </a:r>
            <a:r>
              <a:rPr lang="en-US" altLang="en-US" sz="1150" b="1" dirty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  Pentium 4 </a:t>
            </a:r>
            <a:r>
              <a:rPr lang="en-US" altLang="en-US" sz="1150" b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( </a:t>
            </a:r>
            <a:r>
              <a:rPr lang="hu-HU" altLang="en-US" sz="1150" b="1" dirty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Cedar </a:t>
            </a:r>
            <a:r>
              <a:rPr lang="hu-HU" altLang="en-US" sz="1150" b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Mill</a:t>
            </a:r>
            <a:r>
              <a:rPr lang="en-US" altLang="en-US" sz="1150" b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50" b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Pentium D (</a:t>
            </a:r>
            <a:r>
              <a:rPr lang="en-US" altLang="en-US" sz="1150" b="1" dirty="0" err="1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Presler</a:t>
            </a:r>
            <a:r>
              <a:rPr lang="en-US" altLang="en-US" sz="1150" b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)           </a:t>
            </a:r>
            <a:endParaRPr lang="en-US" altLang="en-US" sz="1150" b="1" dirty="0">
              <a:solidFill>
                <a:schemeClr val="bg2">
                  <a:lumMod val="75000"/>
                </a:schemeClr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8" name="Text Box 37"/>
          <p:cNvSpPr txBox="1">
            <a:spLocks noChangeArrowheads="1"/>
          </p:cNvSpPr>
          <p:nvPr/>
        </p:nvSpPr>
        <p:spPr bwMode="auto">
          <a:xfrm>
            <a:off x="754063" y="1631466"/>
            <a:ext cx="3121025" cy="263081"/>
          </a:xfrm>
          <a:prstGeom prst="rect">
            <a:avLst/>
          </a:prstGeom>
          <a:solidFill>
            <a:srgbClr val="6148F6">
              <a:alpha val="22745"/>
            </a:srgbClr>
          </a:solidFill>
          <a:ln w="19050" algn="ctr">
            <a:solidFill>
              <a:srgbClr val="9966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TOCK</a:t>
            </a:r>
            <a:r>
              <a:rPr lang="en-US" altLang="en-US" sz="14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 </a:t>
            </a:r>
            <a:r>
              <a:rPr lang="hu-HU" altLang="en-US" sz="1200" b="1" dirty="0" err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Core</a:t>
            </a:r>
            <a:r>
              <a:rPr lang="hu-HU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2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       </a:t>
            </a:r>
          </a:p>
        </p:txBody>
      </p:sp>
      <p:sp>
        <p:nvSpPr>
          <p:cNvPr id="19" name="Text Box 44"/>
          <p:cNvSpPr txBox="1">
            <a:spLocks noChangeArrowheads="1"/>
          </p:cNvSpPr>
          <p:nvPr/>
        </p:nvSpPr>
        <p:spPr bwMode="auto">
          <a:xfrm>
            <a:off x="4622800" y="1626165"/>
            <a:ext cx="989013" cy="31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0</a:t>
            </a:r>
            <a:r>
              <a:rPr lang="hu-HU" altLang="en-US" sz="1200" b="1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7/2006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0" name="Text Box 45"/>
          <p:cNvSpPr txBox="1">
            <a:spLocks noChangeArrowheads="1"/>
          </p:cNvSpPr>
          <p:nvPr/>
        </p:nvSpPr>
        <p:spPr bwMode="auto">
          <a:xfrm>
            <a:off x="4643438" y="2341881"/>
            <a:ext cx="936625" cy="31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11/2008</a:t>
            </a:r>
            <a:endParaRPr lang="en-US" altLang="en-US" sz="1200" b="1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3" name="Text Box 58"/>
          <p:cNvSpPr txBox="1">
            <a:spLocks noChangeArrowheads="1"/>
          </p:cNvSpPr>
          <p:nvPr/>
        </p:nvSpPr>
        <p:spPr bwMode="auto">
          <a:xfrm>
            <a:off x="4643438" y="3127794"/>
            <a:ext cx="936625" cy="31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0</a:t>
            </a:r>
            <a:r>
              <a:rPr lang="hu-HU" altLang="en-US" sz="12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1/20</a:t>
            </a: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11</a:t>
            </a:r>
          </a:p>
        </p:txBody>
      </p:sp>
      <p:sp>
        <p:nvSpPr>
          <p:cNvPr id="24" name="Text Box 61"/>
          <p:cNvSpPr txBox="1">
            <a:spLocks noChangeArrowheads="1"/>
          </p:cNvSpPr>
          <p:nvPr/>
        </p:nvSpPr>
        <p:spPr bwMode="auto">
          <a:xfrm>
            <a:off x="4643438" y="2745855"/>
            <a:ext cx="936625" cy="31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0</a:t>
            </a:r>
            <a:r>
              <a:rPr lang="hu-HU" altLang="en-US" sz="12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1/20</a:t>
            </a: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10</a:t>
            </a: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323850" y="2742183"/>
            <a:ext cx="4121150" cy="708790"/>
          </a:xfrm>
          <a:prstGeom prst="rect">
            <a:avLst/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6" name="AutoShape 17"/>
          <p:cNvSpPr>
            <a:spLocks noChangeArrowheads="1"/>
          </p:cNvSpPr>
          <p:nvPr/>
        </p:nvSpPr>
        <p:spPr bwMode="auto">
          <a:xfrm>
            <a:off x="393700" y="2744019"/>
            <a:ext cx="3735388" cy="708790"/>
          </a:xfrm>
          <a:prstGeom prst="roundRect">
            <a:avLst>
              <a:gd name="adj" fmla="val 16667"/>
            </a:avLst>
          </a:prstGeom>
          <a:solidFill>
            <a:srgbClr val="FFAD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7" name="Oval 18"/>
          <p:cNvSpPr>
            <a:spLocks noChangeArrowheads="1"/>
          </p:cNvSpPr>
          <p:nvPr/>
        </p:nvSpPr>
        <p:spPr bwMode="auto">
          <a:xfrm>
            <a:off x="3665538" y="2723820"/>
            <a:ext cx="774700" cy="708790"/>
          </a:xfrm>
          <a:prstGeom prst="ellipse">
            <a:avLst/>
          </a:prstGeom>
          <a:solidFill>
            <a:srgbClr val="FFAD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2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3865743" y="2957023"/>
            <a:ext cx="593725" cy="28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000" b="1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32nm</a:t>
            </a:r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323850" y="1943415"/>
            <a:ext cx="4121150" cy="706955"/>
          </a:xfrm>
          <a:prstGeom prst="rect">
            <a:avLst/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" name="AutoShape 23"/>
          <p:cNvSpPr>
            <a:spLocks noChangeArrowheads="1"/>
          </p:cNvSpPr>
          <p:nvPr/>
        </p:nvSpPr>
        <p:spPr bwMode="auto">
          <a:xfrm>
            <a:off x="393700" y="1956270"/>
            <a:ext cx="3735388" cy="708790"/>
          </a:xfrm>
          <a:prstGeom prst="roundRect">
            <a:avLst>
              <a:gd name="adj" fmla="val 16667"/>
            </a:avLst>
          </a:prstGeom>
          <a:solidFill>
            <a:srgbClr val="FFAD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1" name="Oval 24"/>
          <p:cNvSpPr>
            <a:spLocks noChangeArrowheads="1"/>
          </p:cNvSpPr>
          <p:nvPr/>
        </p:nvSpPr>
        <p:spPr bwMode="auto">
          <a:xfrm>
            <a:off x="3665538" y="1961778"/>
            <a:ext cx="774700" cy="708790"/>
          </a:xfrm>
          <a:prstGeom prst="ellipse">
            <a:avLst/>
          </a:prstGeom>
          <a:solidFill>
            <a:srgbClr val="FFAD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2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3876675" y="2165602"/>
            <a:ext cx="593725" cy="28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000" b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45nm</a:t>
            </a: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 rot="16200000">
            <a:off x="154922" y="2893423"/>
            <a:ext cx="82998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000" dirty="0">
                <a:solidFill>
                  <a:srgbClr val="FFFFFF"/>
                </a:solidFill>
                <a:cs typeface="Arial" charset="0"/>
              </a:rPr>
              <a:t>2 YEARS</a:t>
            </a: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 rot="16200000">
            <a:off x="145397" y="2101718"/>
            <a:ext cx="82998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000" dirty="0">
                <a:solidFill>
                  <a:srgbClr val="FFFFFF"/>
                </a:solidFill>
                <a:cs typeface="Arial" charset="0"/>
              </a:rPr>
              <a:t>2 YEARS</a:t>
            </a:r>
          </a:p>
        </p:txBody>
      </p:sp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323850" y="3524423"/>
            <a:ext cx="4121150" cy="708790"/>
          </a:xfrm>
          <a:prstGeom prst="rect">
            <a:avLst/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6" name="AutoShape 32"/>
          <p:cNvSpPr>
            <a:spLocks noChangeArrowheads="1"/>
          </p:cNvSpPr>
          <p:nvPr/>
        </p:nvSpPr>
        <p:spPr bwMode="auto">
          <a:xfrm>
            <a:off x="393700" y="3509733"/>
            <a:ext cx="3735388" cy="706954"/>
          </a:xfrm>
          <a:prstGeom prst="roundRect">
            <a:avLst>
              <a:gd name="adj" fmla="val 16667"/>
            </a:avLst>
          </a:prstGeom>
          <a:solidFill>
            <a:srgbClr val="FFAD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7" name="Oval 33"/>
          <p:cNvSpPr>
            <a:spLocks noChangeArrowheads="1"/>
          </p:cNvSpPr>
          <p:nvPr/>
        </p:nvSpPr>
        <p:spPr bwMode="auto">
          <a:xfrm>
            <a:off x="3665538" y="3524380"/>
            <a:ext cx="774700" cy="708790"/>
          </a:xfrm>
          <a:prstGeom prst="ellipse">
            <a:avLst/>
          </a:prstGeom>
          <a:solidFill>
            <a:srgbClr val="FFAD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2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3870325" y="3744772"/>
            <a:ext cx="595313" cy="28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000" b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22nm</a:t>
            </a: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 rot="16200000">
            <a:off x="159685" y="3683978"/>
            <a:ext cx="82998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000" dirty="0">
                <a:solidFill>
                  <a:srgbClr val="FFFFFF"/>
                </a:solidFill>
                <a:cs typeface="Arial" charset="0"/>
              </a:rPr>
              <a:t>2 YEARS</a:t>
            </a:r>
          </a:p>
        </p:txBody>
      </p:sp>
      <p:sp>
        <p:nvSpPr>
          <p:cNvPr id="40" name="Rectangle 35"/>
          <p:cNvSpPr>
            <a:spLocks noChangeArrowheads="1"/>
          </p:cNvSpPr>
          <p:nvPr/>
        </p:nvSpPr>
        <p:spPr bwMode="auto">
          <a:xfrm>
            <a:off x="736600" y="1961778"/>
            <a:ext cx="3240088" cy="70879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rgbClr val="FFAD5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1" name="Text Box 36"/>
          <p:cNvSpPr txBox="1">
            <a:spLocks noChangeArrowheads="1"/>
          </p:cNvSpPr>
          <p:nvPr/>
        </p:nvSpPr>
        <p:spPr bwMode="auto">
          <a:xfrm>
            <a:off x="746125" y="1969123"/>
            <a:ext cx="3121025" cy="265651"/>
          </a:xfrm>
          <a:prstGeom prst="rect">
            <a:avLst/>
          </a:prstGeom>
          <a:solidFill>
            <a:srgbClr val="FFFFC9">
              <a:alpha val="58038"/>
            </a:srgbClr>
          </a:solidFill>
          <a:ln w="1905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TICK</a:t>
            </a:r>
            <a:r>
              <a:rPr lang="en-US" altLang="en-US" sz="11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Penryn</a:t>
            </a:r>
            <a:r>
              <a:rPr lang="hu-HU" altLang="en-US" sz="11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hu-HU" altLang="en-US" sz="1100" b="1" dirty="0" err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Family</a:t>
            </a:r>
            <a:r>
              <a:rPr lang="en-US" altLang="en-US" sz="11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       </a:t>
            </a:r>
          </a:p>
        </p:txBody>
      </p:sp>
      <p:sp>
        <p:nvSpPr>
          <p:cNvPr id="42" name="Text Box 37"/>
          <p:cNvSpPr txBox="1">
            <a:spLocks noChangeArrowheads="1"/>
          </p:cNvSpPr>
          <p:nvPr/>
        </p:nvSpPr>
        <p:spPr bwMode="auto">
          <a:xfrm>
            <a:off x="746125" y="2340045"/>
            <a:ext cx="3121025" cy="265651"/>
          </a:xfrm>
          <a:prstGeom prst="rect">
            <a:avLst/>
          </a:prstGeom>
          <a:solidFill>
            <a:srgbClr val="3366FF">
              <a:alpha val="23137"/>
            </a:srgbClr>
          </a:solidFill>
          <a:ln w="19050" algn="ctr">
            <a:solidFill>
              <a:srgbClr val="9966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TOCK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</a:t>
            </a:r>
            <a:r>
              <a:rPr lang="hu-HU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N</a:t>
            </a:r>
            <a:r>
              <a:rPr lang="en-US" altLang="en-US" sz="1200" b="1" dirty="0" err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ehalem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       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736600" y="2729328"/>
            <a:ext cx="3240088" cy="70879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rgbClr val="FFAD5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4" name="Text Box 36"/>
          <p:cNvSpPr txBox="1">
            <a:spLocks noChangeArrowheads="1"/>
          </p:cNvSpPr>
          <p:nvPr/>
        </p:nvSpPr>
        <p:spPr bwMode="auto">
          <a:xfrm>
            <a:off x="746125" y="2738511"/>
            <a:ext cx="3121025" cy="265651"/>
          </a:xfrm>
          <a:prstGeom prst="rect">
            <a:avLst/>
          </a:prstGeom>
          <a:solidFill>
            <a:srgbClr val="FFFFC9">
              <a:alpha val="58038"/>
            </a:srgbClr>
          </a:solidFill>
          <a:ln w="1905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TICK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</a:t>
            </a:r>
            <a:r>
              <a:rPr lang="hu-HU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W</a:t>
            </a:r>
            <a:r>
              <a:rPr lang="en-US" altLang="en-US" sz="1200" b="1" dirty="0" err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estmere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5" name="Text Box 37"/>
          <p:cNvSpPr txBox="1">
            <a:spLocks noChangeArrowheads="1"/>
          </p:cNvSpPr>
          <p:nvPr/>
        </p:nvSpPr>
        <p:spPr bwMode="auto">
          <a:xfrm>
            <a:off x="746125" y="3107595"/>
            <a:ext cx="3121025" cy="265651"/>
          </a:xfrm>
          <a:prstGeom prst="rect">
            <a:avLst/>
          </a:prstGeom>
          <a:solidFill>
            <a:srgbClr val="3366FF">
              <a:alpha val="23137"/>
            </a:srgbClr>
          </a:solidFill>
          <a:ln w="19050" algn="ctr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TOCK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</a:t>
            </a:r>
            <a:r>
              <a:rPr lang="hu-HU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S</a:t>
            </a:r>
            <a:r>
              <a:rPr lang="en-US" altLang="en-US" sz="1200" b="1" dirty="0" err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andy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Bridge</a:t>
            </a:r>
          </a:p>
        </p:txBody>
      </p:sp>
      <p:sp>
        <p:nvSpPr>
          <p:cNvPr id="46" name="Rectangle 35"/>
          <p:cNvSpPr>
            <a:spLocks noChangeArrowheads="1"/>
          </p:cNvSpPr>
          <p:nvPr/>
        </p:nvSpPr>
        <p:spPr bwMode="auto">
          <a:xfrm>
            <a:off x="736600" y="3513406"/>
            <a:ext cx="3240088" cy="706954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rgbClr val="FFAD5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7" name="Text Box 36"/>
          <p:cNvSpPr txBox="1">
            <a:spLocks noChangeArrowheads="1"/>
          </p:cNvSpPr>
          <p:nvPr/>
        </p:nvSpPr>
        <p:spPr bwMode="auto">
          <a:xfrm>
            <a:off x="746125" y="3550130"/>
            <a:ext cx="3121025" cy="265651"/>
          </a:xfrm>
          <a:prstGeom prst="rect">
            <a:avLst/>
          </a:prstGeom>
          <a:solidFill>
            <a:srgbClr val="FFFFC9">
              <a:alpha val="58038"/>
            </a:srgbClr>
          </a:solidFill>
          <a:ln w="1905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TICK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</a:t>
            </a:r>
            <a:r>
              <a:rPr lang="hu-HU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I</a:t>
            </a:r>
            <a:r>
              <a:rPr lang="en-US" altLang="en-US" sz="1200" b="1" dirty="0" err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vy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Bridge</a:t>
            </a:r>
          </a:p>
        </p:txBody>
      </p:sp>
      <p:sp>
        <p:nvSpPr>
          <p:cNvPr id="48" name="Text Box 37"/>
          <p:cNvSpPr txBox="1">
            <a:spLocks noChangeArrowheads="1"/>
          </p:cNvSpPr>
          <p:nvPr/>
        </p:nvSpPr>
        <p:spPr bwMode="auto">
          <a:xfrm>
            <a:off x="754063" y="3906362"/>
            <a:ext cx="3108960" cy="319507"/>
          </a:xfrm>
          <a:prstGeom prst="rect">
            <a:avLst/>
          </a:prstGeom>
          <a:solidFill>
            <a:srgbClr val="3366FF">
              <a:alpha val="23137"/>
            </a:srgbClr>
          </a:solidFill>
          <a:ln w="19050" algn="ctr">
            <a:solidFill>
              <a:srgbClr val="9966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TOCK</a:t>
            </a: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hu-HU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H</a:t>
            </a:r>
            <a:r>
              <a:rPr lang="en-US" altLang="en-US" sz="1200" b="1" dirty="0" err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aswell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9" name="Text Box 58"/>
          <p:cNvSpPr txBox="1">
            <a:spLocks noChangeArrowheads="1"/>
          </p:cNvSpPr>
          <p:nvPr/>
        </p:nvSpPr>
        <p:spPr bwMode="auto">
          <a:xfrm>
            <a:off x="4643438" y="3553602"/>
            <a:ext cx="944562" cy="31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0</a:t>
            </a:r>
            <a:r>
              <a:rPr lang="hu-HU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4/20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</a:t>
            </a:r>
            <a:r>
              <a:rPr lang="hu-HU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1" name="Text Box 58"/>
          <p:cNvSpPr txBox="1">
            <a:spLocks noChangeArrowheads="1"/>
          </p:cNvSpPr>
          <p:nvPr/>
        </p:nvSpPr>
        <p:spPr bwMode="auto">
          <a:xfrm>
            <a:off x="4649788" y="3923693"/>
            <a:ext cx="944562" cy="31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06</a:t>
            </a:r>
            <a:r>
              <a:rPr lang="hu-HU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/20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13</a:t>
            </a:r>
          </a:p>
        </p:txBody>
      </p:sp>
      <p:sp>
        <p:nvSpPr>
          <p:cNvPr id="52" name="Text Box 58"/>
          <p:cNvSpPr txBox="1">
            <a:spLocks noChangeArrowheads="1"/>
          </p:cNvSpPr>
          <p:nvPr/>
        </p:nvSpPr>
        <p:spPr bwMode="auto">
          <a:xfrm>
            <a:off x="4625975" y="4336044"/>
            <a:ext cx="944489" cy="32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09</a:t>
            </a:r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/20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14</a:t>
            </a:r>
          </a:p>
        </p:txBody>
      </p:sp>
      <p:sp>
        <p:nvSpPr>
          <p:cNvPr id="54" name="Text Box 58"/>
          <p:cNvSpPr txBox="1">
            <a:spLocks noChangeArrowheads="1"/>
          </p:cNvSpPr>
          <p:nvPr/>
        </p:nvSpPr>
        <p:spPr bwMode="auto">
          <a:xfrm>
            <a:off x="4535488" y="4690439"/>
            <a:ext cx="10502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10/</a:t>
            </a:r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20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15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7" name="Rectangle 31"/>
          <p:cNvSpPr>
            <a:spLocks noChangeArrowheads="1"/>
          </p:cNvSpPr>
          <p:nvPr/>
        </p:nvSpPr>
        <p:spPr bwMode="auto">
          <a:xfrm>
            <a:off x="338718" y="4266372"/>
            <a:ext cx="4087345" cy="1373402"/>
          </a:xfrm>
          <a:prstGeom prst="rect">
            <a:avLst/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8" name="AutoShape 32"/>
          <p:cNvSpPr>
            <a:spLocks noChangeArrowheads="1"/>
          </p:cNvSpPr>
          <p:nvPr/>
        </p:nvSpPr>
        <p:spPr bwMode="auto">
          <a:xfrm>
            <a:off x="397795" y="4294493"/>
            <a:ext cx="3657600" cy="1315407"/>
          </a:xfrm>
          <a:prstGeom prst="roundRect">
            <a:avLst>
              <a:gd name="adj" fmla="val 16667"/>
            </a:avLst>
          </a:prstGeom>
          <a:solidFill>
            <a:srgbClr val="FFAD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9" name="Oval 33"/>
          <p:cNvSpPr>
            <a:spLocks noChangeArrowheads="1"/>
          </p:cNvSpPr>
          <p:nvPr/>
        </p:nvSpPr>
        <p:spPr bwMode="auto">
          <a:xfrm>
            <a:off x="3690938" y="4290336"/>
            <a:ext cx="774700" cy="1356675"/>
          </a:xfrm>
          <a:prstGeom prst="ellipse">
            <a:avLst/>
          </a:prstGeom>
          <a:solidFill>
            <a:srgbClr val="FFAD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2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0" name="Text Box 34"/>
          <p:cNvSpPr txBox="1">
            <a:spLocks noChangeArrowheads="1"/>
          </p:cNvSpPr>
          <p:nvPr/>
        </p:nvSpPr>
        <p:spPr bwMode="auto">
          <a:xfrm>
            <a:off x="3886955" y="4835623"/>
            <a:ext cx="595035" cy="28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1</a:t>
            </a:r>
            <a:r>
              <a:rPr lang="en-US" altLang="en-US" sz="1000" b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4</a:t>
            </a:r>
            <a:r>
              <a:rPr lang="hu-HU" altLang="en-US" sz="1000" b="1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nm</a:t>
            </a:r>
          </a:p>
        </p:txBody>
      </p:sp>
      <p:sp>
        <p:nvSpPr>
          <p:cNvPr id="61" name="Text Box 38"/>
          <p:cNvSpPr txBox="1">
            <a:spLocks noChangeArrowheads="1"/>
          </p:cNvSpPr>
          <p:nvPr/>
        </p:nvSpPr>
        <p:spPr bwMode="auto">
          <a:xfrm rot="16200000">
            <a:off x="148099" y="4695063"/>
            <a:ext cx="86810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dirty="0" smtClean="0">
                <a:solidFill>
                  <a:srgbClr val="FFFFFF"/>
                </a:solidFill>
                <a:cs typeface="Arial" charset="0"/>
              </a:rPr>
              <a:t>4</a:t>
            </a:r>
            <a:r>
              <a:rPr lang="hu-HU" altLang="en-US" sz="10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hu-HU" altLang="en-US" sz="1000" dirty="0">
                <a:solidFill>
                  <a:srgbClr val="FFFFFF"/>
                </a:solidFill>
                <a:cs typeface="Arial" charset="0"/>
              </a:rPr>
              <a:t>YEARS</a:t>
            </a:r>
          </a:p>
        </p:txBody>
      </p:sp>
      <p:sp>
        <p:nvSpPr>
          <p:cNvPr id="62" name="Rectangle 35"/>
          <p:cNvSpPr>
            <a:spLocks noChangeArrowheads="1"/>
          </p:cNvSpPr>
          <p:nvPr/>
        </p:nvSpPr>
        <p:spPr bwMode="auto">
          <a:xfrm>
            <a:off x="762000" y="4304585"/>
            <a:ext cx="3240088" cy="1351806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rgbClr val="FFAD5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3" name="Text Box 36"/>
          <p:cNvSpPr txBox="1">
            <a:spLocks noChangeArrowheads="1"/>
          </p:cNvSpPr>
          <p:nvPr/>
        </p:nvSpPr>
        <p:spPr bwMode="auto">
          <a:xfrm>
            <a:off x="759573" y="4308457"/>
            <a:ext cx="3121025" cy="265651"/>
          </a:xfrm>
          <a:prstGeom prst="rect">
            <a:avLst/>
          </a:prstGeom>
          <a:solidFill>
            <a:srgbClr val="FFFFC9">
              <a:alpha val="58038"/>
            </a:srgbClr>
          </a:solidFill>
          <a:ln w="1905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TICK</a:t>
            </a:r>
            <a:r>
              <a:rPr lang="en-US" altLang="en-US" sz="11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</a:t>
            </a:r>
            <a:r>
              <a:rPr lang="en-US" altLang="en-US" sz="1200" b="1" dirty="0" err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Broadwell</a:t>
            </a:r>
            <a:endParaRPr lang="en-US" altLang="en-US" sz="11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4" name="Text Box 37"/>
          <p:cNvSpPr txBox="1">
            <a:spLocks noChangeArrowheads="1"/>
          </p:cNvSpPr>
          <p:nvPr/>
        </p:nvSpPr>
        <p:spPr bwMode="auto">
          <a:xfrm>
            <a:off x="767511" y="4639634"/>
            <a:ext cx="3108960" cy="276999"/>
          </a:xfrm>
          <a:prstGeom prst="rect">
            <a:avLst/>
          </a:prstGeom>
          <a:solidFill>
            <a:srgbClr val="6148F6">
              <a:alpha val="22745"/>
            </a:srgbClr>
          </a:solidFill>
          <a:ln w="19050" algn="ctr">
            <a:solidFill>
              <a:srgbClr val="9966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TOCK</a:t>
            </a: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altLang="en-US" sz="1200" b="1" i="1" dirty="0" err="1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Skylake</a:t>
            </a:r>
            <a:endParaRPr lang="en-US" altLang="en-US" sz="1200" b="1" dirty="0">
              <a:solidFill>
                <a:srgbClr val="FF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6" name="Text Box 37"/>
          <p:cNvSpPr txBox="1">
            <a:spLocks noChangeArrowheads="1"/>
          </p:cNvSpPr>
          <p:nvPr/>
        </p:nvSpPr>
        <p:spPr bwMode="auto">
          <a:xfrm>
            <a:off x="764688" y="5318411"/>
            <a:ext cx="3108960" cy="303750"/>
          </a:xfrm>
          <a:prstGeom prst="rect">
            <a:avLst/>
          </a:prstGeom>
          <a:solidFill>
            <a:srgbClr val="6148F6">
              <a:alpha val="23137"/>
            </a:srgbClr>
          </a:solidFill>
          <a:ln w="19050" algn="ctr">
            <a:solidFill>
              <a:srgbClr val="9966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TOCK</a:t>
            </a: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altLang="en-US" sz="1200" b="1" i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Coffee Lake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7" name="Text Box 37"/>
          <p:cNvSpPr txBox="1">
            <a:spLocks noChangeArrowheads="1"/>
          </p:cNvSpPr>
          <p:nvPr/>
        </p:nvSpPr>
        <p:spPr bwMode="auto">
          <a:xfrm>
            <a:off x="766181" y="4983850"/>
            <a:ext cx="3108960" cy="303750"/>
          </a:xfrm>
          <a:prstGeom prst="rect">
            <a:avLst/>
          </a:prstGeom>
          <a:solidFill>
            <a:srgbClr val="6148F6">
              <a:alpha val="23137"/>
            </a:srgbClr>
          </a:solidFill>
          <a:ln w="19050" algn="ctr">
            <a:solidFill>
              <a:srgbClr val="9966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TOCK</a:t>
            </a: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altLang="en-US" sz="1200" b="1" i="1" dirty="0" err="1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Kaby</a:t>
            </a:r>
            <a:r>
              <a:rPr lang="en-US" altLang="en-US" sz="1200" b="1" i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Lake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8" name="Text Box 58"/>
          <p:cNvSpPr txBox="1">
            <a:spLocks noChangeArrowheads="1"/>
          </p:cNvSpPr>
          <p:nvPr/>
        </p:nvSpPr>
        <p:spPr bwMode="auto">
          <a:xfrm>
            <a:off x="4526995" y="5057598"/>
            <a:ext cx="1050288" cy="32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08/</a:t>
            </a:r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20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16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9" name="Text Box 58"/>
          <p:cNvSpPr txBox="1">
            <a:spLocks noChangeArrowheads="1"/>
          </p:cNvSpPr>
          <p:nvPr/>
        </p:nvSpPr>
        <p:spPr bwMode="auto">
          <a:xfrm>
            <a:off x="4567336" y="5359547"/>
            <a:ext cx="9973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10/</a:t>
            </a:r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20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17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1" name="Text Box 38"/>
          <p:cNvSpPr txBox="1">
            <a:spLocks noChangeArrowheads="1"/>
          </p:cNvSpPr>
          <p:nvPr/>
        </p:nvSpPr>
        <p:spPr bwMode="auto">
          <a:xfrm rot="16200000">
            <a:off x="159685" y="1349710"/>
            <a:ext cx="82998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000" dirty="0">
                <a:solidFill>
                  <a:srgbClr val="FFFFFF"/>
                </a:solidFill>
                <a:cs typeface="Arial" charset="0"/>
              </a:rPr>
              <a:t>2 YEARS</a:t>
            </a:r>
          </a:p>
        </p:txBody>
      </p:sp>
      <p:sp>
        <p:nvSpPr>
          <p:cNvPr id="72" name="Rectangle 31"/>
          <p:cNvSpPr>
            <a:spLocks noChangeArrowheads="1"/>
          </p:cNvSpPr>
          <p:nvPr/>
        </p:nvSpPr>
        <p:spPr bwMode="auto">
          <a:xfrm>
            <a:off x="336615" y="5692210"/>
            <a:ext cx="4121150" cy="708790"/>
          </a:xfrm>
          <a:prstGeom prst="rect">
            <a:avLst/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3" name="AutoShape 32"/>
          <p:cNvSpPr>
            <a:spLocks noChangeArrowheads="1"/>
          </p:cNvSpPr>
          <p:nvPr/>
        </p:nvSpPr>
        <p:spPr bwMode="auto">
          <a:xfrm>
            <a:off x="406465" y="5690966"/>
            <a:ext cx="3735388" cy="640080"/>
          </a:xfrm>
          <a:prstGeom prst="roundRect">
            <a:avLst>
              <a:gd name="adj" fmla="val 16667"/>
            </a:avLst>
          </a:prstGeom>
          <a:solidFill>
            <a:srgbClr val="FFAD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4" name="Oval 33"/>
          <p:cNvSpPr>
            <a:spLocks noChangeArrowheads="1"/>
          </p:cNvSpPr>
          <p:nvPr/>
        </p:nvSpPr>
        <p:spPr bwMode="auto">
          <a:xfrm>
            <a:off x="3678303" y="5692167"/>
            <a:ext cx="774700" cy="708790"/>
          </a:xfrm>
          <a:prstGeom prst="ellipse">
            <a:avLst/>
          </a:prstGeom>
          <a:solidFill>
            <a:srgbClr val="FFAD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2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5" name="Text Box 34"/>
          <p:cNvSpPr txBox="1">
            <a:spLocks noChangeArrowheads="1"/>
          </p:cNvSpPr>
          <p:nvPr/>
        </p:nvSpPr>
        <p:spPr bwMode="auto">
          <a:xfrm>
            <a:off x="3883090" y="5912559"/>
            <a:ext cx="595035" cy="23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10</a:t>
            </a:r>
            <a:r>
              <a:rPr lang="hu-HU" altLang="en-US" sz="1000" b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nm</a:t>
            </a:r>
            <a:endParaRPr lang="hu-HU" altLang="en-US" sz="1000" b="1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6" name="Rectangle 35"/>
          <p:cNvSpPr>
            <a:spLocks noChangeArrowheads="1"/>
          </p:cNvSpPr>
          <p:nvPr/>
        </p:nvSpPr>
        <p:spPr bwMode="auto">
          <a:xfrm>
            <a:off x="749365" y="5681193"/>
            <a:ext cx="3240088" cy="706954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rgbClr val="FFAD5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7" name="Text Box 36"/>
          <p:cNvSpPr txBox="1">
            <a:spLocks noChangeArrowheads="1"/>
          </p:cNvSpPr>
          <p:nvPr/>
        </p:nvSpPr>
        <p:spPr bwMode="auto">
          <a:xfrm>
            <a:off x="758890" y="5731363"/>
            <a:ext cx="3121025" cy="265651"/>
          </a:xfrm>
          <a:prstGeom prst="rect">
            <a:avLst/>
          </a:prstGeom>
          <a:solidFill>
            <a:srgbClr val="FFFFC9">
              <a:alpha val="58038"/>
            </a:srgbClr>
          </a:solidFill>
          <a:ln w="1905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TICK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</a:t>
            </a:r>
            <a:r>
              <a:rPr lang="en-US" altLang="en-US" sz="1200" b="1" dirty="0" err="1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Cannonlake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8" name="Text Box 37"/>
          <p:cNvSpPr txBox="1">
            <a:spLocks noChangeArrowheads="1"/>
          </p:cNvSpPr>
          <p:nvPr/>
        </p:nvSpPr>
        <p:spPr bwMode="auto">
          <a:xfrm>
            <a:off x="766828" y="6062354"/>
            <a:ext cx="3108960" cy="276999"/>
          </a:xfrm>
          <a:prstGeom prst="rect">
            <a:avLst/>
          </a:prstGeom>
          <a:solidFill>
            <a:srgbClr val="3366FF">
              <a:alpha val="23137"/>
            </a:srgbClr>
          </a:solidFill>
          <a:ln w="19050" algn="ctr">
            <a:solidFill>
              <a:srgbClr val="9966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TOCK</a:t>
            </a: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altLang="en-US" sz="1200" b="1" i="1" dirty="0" err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I</a:t>
            </a:r>
            <a:r>
              <a:rPr lang="en-US" altLang="en-US" sz="1200" b="1" i="1" dirty="0" err="1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celake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9" name="Text Box 58"/>
          <p:cNvSpPr txBox="1">
            <a:spLocks noChangeArrowheads="1"/>
          </p:cNvSpPr>
          <p:nvPr/>
        </p:nvSpPr>
        <p:spPr bwMode="auto">
          <a:xfrm>
            <a:off x="4656203" y="5721389"/>
            <a:ext cx="9444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05</a:t>
            </a:r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/20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18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0" name="Text Box 58"/>
          <p:cNvSpPr txBox="1">
            <a:spLocks noChangeArrowheads="1"/>
          </p:cNvSpPr>
          <p:nvPr/>
        </p:nvSpPr>
        <p:spPr bwMode="auto">
          <a:xfrm>
            <a:off x="4662553" y="6091480"/>
            <a:ext cx="915635" cy="26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??</a:t>
            </a:r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/</a:t>
            </a:r>
            <a:r>
              <a:rPr lang="hu-HU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20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19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715635" y="1468426"/>
            <a:ext cx="313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Clock gating, </a:t>
            </a:r>
            <a:r>
              <a:rPr lang="en-US" altLang="en-US" sz="1200" b="1" dirty="0" err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PECI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Platform Thermal Control by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3. party controller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989215" y="2033845"/>
            <a:ext cx="643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EDAT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985665" y="2236235"/>
            <a:ext cx="2816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Integrated Power Gates, </a:t>
            </a:r>
            <a:r>
              <a:rPr lang="en-US" altLang="en-US" sz="1200" b="1" dirty="0" err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PCU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Turbo Boost</a:t>
            </a:r>
          </a:p>
        </p:txBody>
      </p:sp>
      <p:sp>
        <p:nvSpPr>
          <p:cNvPr id="86" name="Rectangle 48"/>
          <p:cNvSpPr>
            <a:spLocks noChangeArrowheads="1"/>
          </p:cNvSpPr>
          <p:nvPr/>
        </p:nvSpPr>
        <p:spPr bwMode="auto">
          <a:xfrm>
            <a:off x="6373147" y="3132076"/>
            <a:ext cx="1664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Turbo Boost 2.0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7" name="Rectangle 48"/>
          <p:cNvSpPr>
            <a:spLocks noChangeArrowheads="1"/>
          </p:cNvSpPr>
          <p:nvPr/>
        </p:nvSpPr>
        <p:spPr bwMode="auto">
          <a:xfrm>
            <a:off x="6944005" y="3879050"/>
            <a:ext cx="6046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FIVR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8" name="Rectangle 48"/>
          <p:cNvSpPr>
            <a:spLocks noChangeArrowheads="1"/>
          </p:cNvSpPr>
          <p:nvPr/>
        </p:nvSpPr>
        <p:spPr bwMode="auto">
          <a:xfrm>
            <a:off x="6674789" y="4266492"/>
            <a:ext cx="12506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2. gen. </a:t>
            </a:r>
            <a:r>
              <a:rPr lang="en-US" altLang="en-US" sz="1200" b="1" dirty="0" err="1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FIVR</a:t>
            </a:r>
            <a:endParaRPr lang="en-US" altLang="en-US" sz="1200" b="1" dirty="0">
              <a:solidFill>
                <a:schemeClr val="bg1">
                  <a:lumMod val="50000"/>
                </a:schemeClr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0" name="Rectangle 48"/>
          <p:cNvSpPr>
            <a:spLocks noChangeArrowheads="1"/>
          </p:cNvSpPr>
          <p:nvPr/>
        </p:nvSpPr>
        <p:spPr bwMode="auto">
          <a:xfrm>
            <a:off x="5996217" y="4479948"/>
            <a:ext cx="25827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altLang="en-US" sz="12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Speed Shift Technology,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Duty Cycle control, </a:t>
            </a:r>
            <a:endParaRPr lang="en-US" altLang="en-US" sz="1200" b="1" dirty="0" smtClean="0">
              <a:solidFill>
                <a:srgbClr val="FF0000"/>
              </a:solidFill>
              <a:latin typeface="Verdana" pitchFamily="34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No FIVR (except </a:t>
            </a:r>
            <a:r>
              <a:rPr lang="en-US" altLang="en-US" sz="1200" b="1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Skylake</a:t>
            </a:r>
            <a:r>
              <a:rPr lang="en-US" altLang="en-US" sz="12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X)</a:t>
            </a:r>
            <a:endParaRPr lang="en-US" altLang="en-US" sz="1200" b="1" dirty="0">
              <a:solidFill>
                <a:srgbClr val="FF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089425" y="5069118"/>
            <a:ext cx="2473754" cy="251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Speed Shift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Technology </a:t>
            </a:r>
            <a:r>
              <a:rPr lang="en-US" altLang="en-US" sz="1200" b="1" dirty="0" err="1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v2</a:t>
            </a:r>
            <a:endParaRPr lang="en-US" sz="1400" dirty="0" smtClean="0">
              <a:latin typeface="+mj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sp>
        <p:nvSpPr>
          <p:cNvPr id="84" name="Rectangle 48"/>
          <p:cNvSpPr>
            <a:spLocks noChangeArrowheads="1"/>
          </p:cNvSpPr>
          <p:nvPr/>
        </p:nvSpPr>
        <p:spPr bwMode="auto">
          <a:xfrm>
            <a:off x="6057165" y="5274205"/>
            <a:ext cx="2350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In H-series: TVB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(Thermal Velocity Boost)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5" name="Left Brace 94"/>
          <p:cNvSpPr/>
          <p:nvPr/>
        </p:nvSpPr>
        <p:spPr bwMode="auto">
          <a:xfrm>
            <a:off x="5912773" y="5355250"/>
            <a:ext cx="92882" cy="32400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97" name="Left Brace 96"/>
          <p:cNvSpPr/>
          <p:nvPr/>
        </p:nvSpPr>
        <p:spPr bwMode="auto">
          <a:xfrm>
            <a:off x="5922150" y="4567772"/>
            <a:ext cx="92882" cy="504000"/>
          </a:xfrm>
          <a:prstGeom prst="leftBrac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sp>
        <p:nvSpPr>
          <p:cNvPr id="98" name="Left Brace 97"/>
          <p:cNvSpPr/>
          <p:nvPr/>
        </p:nvSpPr>
        <p:spPr bwMode="auto">
          <a:xfrm>
            <a:off x="5922150" y="2317522"/>
            <a:ext cx="92882" cy="32400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99" name="Left Brace 98"/>
          <p:cNvSpPr/>
          <p:nvPr/>
        </p:nvSpPr>
        <p:spPr bwMode="auto">
          <a:xfrm>
            <a:off x="5922150" y="1529845"/>
            <a:ext cx="92882" cy="50400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1500" y="494150"/>
            <a:ext cx="21050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The </a:t>
            </a:r>
            <a:r>
              <a:rPr lang="hu-HU" altLang="en-US" sz="1400" b="1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Skylake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 line -2</a:t>
            </a:r>
            <a:endParaRPr lang="en-US" altLang="en-US" sz="1400" b="1" dirty="0">
              <a:solidFill>
                <a:srgbClr val="333399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93" name="Text Box 3"/>
          <p:cNvSpPr txBox="1">
            <a:spLocks noChangeArrowheads="1"/>
          </p:cNvSpPr>
          <p:nvPr/>
        </p:nvSpPr>
        <p:spPr bwMode="auto">
          <a:xfrm>
            <a:off x="283780" y="6503103"/>
            <a:ext cx="23166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Figure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is based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on [3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]) 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73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/>
              <a:t>.1 Introduction </a:t>
            </a:r>
            <a:r>
              <a:rPr lang="en-US" sz="1600" dirty="0" smtClean="0"/>
              <a:t>(3)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1500" y="873605"/>
            <a:ext cx="8640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According to </a:t>
            </a:r>
            <a:r>
              <a:rPr lang="en-US" sz="1400" dirty="0" smtClean="0"/>
              <a:t>sources quoting Intel’s statements [206] </a:t>
            </a:r>
            <a:r>
              <a:rPr lang="en-US" sz="1400" dirty="0"/>
              <a:t>on average, </a:t>
            </a:r>
            <a:r>
              <a:rPr lang="en-US" sz="1400" dirty="0" err="1" smtClean="0">
                <a:solidFill>
                  <a:srgbClr val="FF0000"/>
                </a:solidFill>
              </a:rPr>
              <a:t>Skylake</a:t>
            </a:r>
            <a:r>
              <a:rPr lang="en-US" sz="1400" dirty="0" smtClean="0"/>
              <a:t> has  </a:t>
            </a:r>
            <a:r>
              <a:rPr lang="en-US" sz="1400" dirty="0" smtClean="0">
                <a:solidFill>
                  <a:srgbClr val="0070C0"/>
                </a:solidFill>
              </a:rPr>
              <a:t>10</a:t>
            </a:r>
            <a:r>
              <a:rPr lang="en-US" sz="1400" dirty="0">
                <a:solidFill>
                  <a:srgbClr val="0070C0"/>
                </a:solidFill>
              </a:rPr>
              <a:t>% better </a:t>
            </a:r>
            <a:endParaRPr lang="en-US" sz="1400" dirty="0" smtClean="0">
              <a:solidFill>
                <a:srgbClr val="0070C0"/>
              </a:solidFill>
            </a:endParaRPr>
          </a:p>
          <a:p>
            <a:r>
              <a:rPr lang="en-US" sz="1400" dirty="0" smtClean="0">
                <a:solidFill>
                  <a:srgbClr val="0070C0"/>
                </a:solidFill>
              </a:rPr>
              <a:t>  performance</a:t>
            </a:r>
            <a:r>
              <a:rPr lang="en-US" sz="1400" dirty="0">
                <a:solidFill>
                  <a:srgbClr val="0070C0"/>
                </a:solidFill>
              </a:rPr>
              <a:t>, </a:t>
            </a:r>
            <a:r>
              <a:rPr lang="en-US" sz="1400" dirty="0" smtClean="0">
                <a:solidFill>
                  <a:srgbClr val="0070C0"/>
                </a:solidFill>
              </a:rPr>
              <a:t>30</a:t>
            </a:r>
            <a:r>
              <a:rPr lang="en-US" sz="1400" dirty="0">
                <a:solidFill>
                  <a:srgbClr val="0070C0"/>
                </a:solidFill>
              </a:rPr>
              <a:t>% better graphics </a:t>
            </a:r>
            <a:r>
              <a:rPr lang="en-US" sz="1400" dirty="0" smtClean="0">
                <a:solidFill>
                  <a:srgbClr val="0070C0"/>
                </a:solidFill>
              </a:rPr>
              <a:t>performance.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500" y="501055"/>
            <a:ext cx="5083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Performance improvements provided by </a:t>
            </a:r>
            <a:r>
              <a:rPr lang="en-US" sz="1400" b="1" dirty="0" err="1" smtClean="0">
                <a:solidFill>
                  <a:schemeClr val="accent6"/>
                </a:solidFill>
              </a:rPr>
              <a:t>Skylake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49337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/>
              <a:t>.1 Introduction </a:t>
            </a:r>
            <a:r>
              <a:rPr lang="en-US" sz="1600" dirty="0" smtClean="0"/>
              <a:t>(4)</a:t>
            </a:r>
            <a:endParaRPr lang="hu-HU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2051720" y="1173601"/>
            <a:ext cx="5008607" cy="4872194"/>
            <a:chOff x="1331640" y="672216"/>
            <a:chExt cx="6119939" cy="5586269"/>
          </a:xfrm>
        </p:grpSpPr>
        <p:sp>
          <p:nvSpPr>
            <p:cNvPr id="153" name="Téglalap 152"/>
            <p:cNvSpPr/>
            <p:nvPr/>
          </p:nvSpPr>
          <p:spPr bwMode="auto">
            <a:xfrm>
              <a:off x="1893011" y="826105"/>
              <a:ext cx="5072366" cy="47226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8" name="Egyenes összekötő 7"/>
            <p:cNvCxnSpPr/>
            <p:nvPr/>
          </p:nvCxnSpPr>
          <p:spPr bwMode="auto">
            <a:xfrm>
              <a:off x="1850031" y="5548622"/>
              <a:ext cx="5158662" cy="3897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Egyenes összekötő 28"/>
            <p:cNvCxnSpPr/>
            <p:nvPr/>
          </p:nvCxnSpPr>
          <p:spPr bwMode="auto">
            <a:xfrm rot="5400000">
              <a:off x="2354087" y="5547947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Egyenes összekötő 29"/>
            <p:cNvCxnSpPr/>
            <p:nvPr/>
          </p:nvCxnSpPr>
          <p:spPr bwMode="auto">
            <a:xfrm rot="5400000">
              <a:off x="2858143" y="5548172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Egyenes összekötő 30"/>
            <p:cNvCxnSpPr/>
            <p:nvPr/>
          </p:nvCxnSpPr>
          <p:spPr bwMode="auto">
            <a:xfrm rot="5400000">
              <a:off x="3352673" y="5548172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Egyenes összekötő 31"/>
            <p:cNvCxnSpPr/>
            <p:nvPr/>
          </p:nvCxnSpPr>
          <p:spPr bwMode="auto">
            <a:xfrm rot="5400000">
              <a:off x="3856729" y="5548397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Egyenes összekötő 32"/>
            <p:cNvCxnSpPr/>
            <p:nvPr/>
          </p:nvCxnSpPr>
          <p:spPr bwMode="auto">
            <a:xfrm rot="5400000">
              <a:off x="4379837" y="5548172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Egyenes összekötő 33"/>
            <p:cNvCxnSpPr/>
            <p:nvPr/>
          </p:nvCxnSpPr>
          <p:spPr bwMode="auto">
            <a:xfrm rot="5400000">
              <a:off x="4883893" y="5548397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Egyenes összekötő 34"/>
            <p:cNvCxnSpPr/>
            <p:nvPr/>
          </p:nvCxnSpPr>
          <p:spPr bwMode="auto">
            <a:xfrm rot="5400000">
              <a:off x="5378423" y="5548397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Egyenes összekötő 35"/>
            <p:cNvCxnSpPr/>
            <p:nvPr/>
          </p:nvCxnSpPr>
          <p:spPr bwMode="auto">
            <a:xfrm rot="5400000">
              <a:off x="5882479" y="5548622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Téglalap 43"/>
            <p:cNvSpPr/>
            <p:nvPr/>
          </p:nvSpPr>
          <p:spPr bwMode="auto">
            <a:xfrm>
              <a:off x="3578223" y="3273057"/>
              <a:ext cx="216024" cy="2274890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3" name="Téglalap 42"/>
            <p:cNvSpPr/>
            <p:nvPr/>
          </p:nvSpPr>
          <p:spPr bwMode="auto">
            <a:xfrm>
              <a:off x="2547725" y="2717483"/>
              <a:ext cx="216024" cy="2831139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5" name="Téglalap 44"/>
            <p:cNvSpPr/>
            <p:nvPr/>
          </p:nvSpPr>
          <p:spPr bwMode="auto">
            <a:xfrm>
              <a:off x="4586335" y="3647385"/>
              <a:ext cx="216024" cy="1900561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6" name="Téglalap 45"/>
            <p:cNvSpPr/>
            <p:nvPr/>
          </p:nvSpPr>
          <p:spPr bwMode="auto">
            <a:xfrm>
              <a:off x="5594447" y="3648149"/>
              <a:ext cx="216024" cy="1900561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7" name="Téglalap 46"/>
            <p:cNvSpPr/>
            <p:nvPr/>
          </p:nvSpPr>
          <p:spPr bwMode="auto">
            <a:xfrm>
              <a:off x="5084041" y="4607955"/>
              <a:ext cx="216024" cy="943788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8" name="Téglalap 47"/>
            <p:cNvSpPr/>
            <p:nvPr/>
          </p:nvSpPr>
          <p:spPr bwMode="auto">
            <a:xfrm>
              <a:off x="3074167" y="5178606"/>
              <a:ext cx="216024" cy="373913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9" name="Téglalap 48"/>
            <p:cNvSpPr/>
            <p:nvPr/>
          </p:nvSpPr>
          <p:spPr bwMode="auto">
            <a:xfrm>
              <a:off x="6098503" y="4607954"/>
              <a:ext cx="216024" cy="943789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60" name="Egyenes összekötő 59"/>
            <p:cNvCxnSpPr>
              <a:stCxn id="120" idx="3"/>
              <a:endCxn id="119" idx="7"/>
            </p:cNvCxnSpPr>
            <p:nvPr/>
          </p:nvCxnSpPr>
          <p:spPr bwMode="auto">
            <a:xfrm flipV="1">
              <a:off x="2219287" y="4853255"/>
              <a:ext cx="492562" cy="673913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Egyenes összekötő 61"/>
            <p:cNvCxnSpPr>
              <a:stCxn id="119" idx="3"/>
              <a:endCxn id="118" idx="7"/>
            </p:cNvCxnSpPr>
            <p:nvPr/>
          </p:nvCxnSpPr>
          <p:spPr bwMode="auto">
            <a:xfrm flipV="1">
              <a:off x="2749239" y="4739595"/>
              <a:ext cx="455570" cy="80007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Egyenes összekötő 64"/>
            <p:cNvCxnSpPr>
              <a:stCxn id="118" idx="3"/>
              <a:endCxn id="117" idx="7"/>
            </p:cNvCxnSpPr>
            <p:nvPr/>
          </p:nvCxnSpPr>
          <p:spPr bwMode="auto">
            <a:xfrm flipV="1">
              <a:off x="3242199" y="4075271"/>
              <a:ext cx="464136" cy="630671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Egyenes összekötő 69"/>
            <p:cNvCxnSpPr>
              <a:stCxn id="117" idx="4"/>
            </p:cNvCxnSpPr>
            <p:nvPr/>
          </p:nvCxnSpPr>
          <p:spPr bwMode="auto">
            <a:xfrm flipV="1">
              <a:off x="3762063" y="4052771"/>
              <a:ext cx="417624" cy="6350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Egyenes összekötő 72"/>
            <p:cNvCxnSpPr>
              <a:endCxn id="115" idx="7"/>
            </p:cNvCxnSpPr>
            <p:nvPr/>
          </p:nvCxnSpPr>
          <p:spPr bwMode="auto">
            <a:xfrm flipV="1">
              <a:off x="4251695" y="3463323"/>
              <a:ext cx="449204" cy="567919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Egyenes összekötő 75"/>
            <p:cNvCxnSpPr>
              <a:stCxn id="115" idx="3"/>
              <a:endCxn id="114" idx="7"/>
            </p:cNvCxnSpPr>
            <p:nvPr/>
          </p:nvCxnSpPr>
          <p:spPr bwMode="auto">
            <a:xfrm flipV="1">
              <a:off x="4738289" y="3122400"/>
              <a:ext cx="472140" cy="307270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Egyenes összekötő 79"/>
            <p:cNvCxnSpPr>
              <a:stCxn id="114" idx="3"/>
              <a:endCxn id="113" idx="7"/>
            </p:cNvCxnSpPr>
            <p:nvPr/>
          </p:nvCxnSpPr>
          <p:spPr bwMode="auto">
            <a:xfrm flipV="1">
              <a:off x="5247819" y="2403558"/>
              <a:ext cx="464566" cy="685189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Egyenes összekötő 82"/>
            <p:cNvCxnSpPr>
              <a:stCxn id="113" idx="3"/>
              <a:endCxn id="112" idx="7"/>
            </p:cNvCxnSpPr>
            <p:nvPr/>
          </p:nvCxnSpPr>
          <p:spPr bwMode="auto">
            <a:xfrm flipV="1">
              <a:off x="5749775" y="2052337"/>
              <a:ext cx="473012" cy="317568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2" name="Folyamatábra: Döntés 110"/>
            <p:cNvSpPr/>
            <p:nvPr/>
          </p:nvSpPr>
          <p:spPr bwMode="auto">
            <a:xfrm>
              <a:off x="6206515" y="2000187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3" name="Folyamatábra: Döntés 110"/>
            <p:cNvSpPr/>
            <p:nvPr/>
          </p:nvSpPr>
          <p:spPr bwMode="auto">
            <a:xfrm>
              <a:off x="5696113" y="2351408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4" name="Folyamatábra: Döntés 110"/>
            <p:cNvSpPr/>
            <p:nvPr/>
          </p:nvSpPr>
          <p:spPr bwMode="auto">
            <a:xfrm>
              <a:off x="5194157" y="3070250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5" name="Folyamatábra: Döntés 110"/>
            <p:cNvSpPr/>
            <p:nvPr/>
          </p:nvSpPr>
          <p:spPr bwMode="auto">
            <a:xfrm>
              <a:off x="4684627" y="3411173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6" name="Folyamatábra: Döntés 110"/>
            <p:cNvSpPr/>
            <p:nvPr/>
          </p:nvSpPr>
          <p:spPr bwMode="auto">
            <a:xfrm>
              <a:off x="4186037" y="4007941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7" name="Folyamatábra: Döntés 110"/>
            <p:cNvSpPr/>
            <p:nvPr/>
          </p:nvSpPr>
          <p:spPr bwMode="auto">
            <a:xfrm>
              <a:off x="3690063" y="4023121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8" name="Folyamatábra: Döntés 110"/>
            <p:cNvSpPr/>
            <p:nvPr/>
          </p:nvSpPr>
          <p:spPr bwMode="auto">
            <a:xfrm>
              <a:off x="3188537" y="4687445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9" name="Folyamatábra: Döntés 110"/>
            <p:cNvSpPr/>
            <p:nvPr/>
          </p:nvSpPr>
          <p:spPr bwMode="auto">
            <a:xfrm>
              <a:off x="2695577" y="4801105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0" name="Folyamatábra: Döntés 110"/>
            <p:cNvSpPr/>
            <p:nvPr/>
          </p:nvSpPr>
          <p:spPr bwMode="auto">
            <a:xfrm>
              <a:off x="2165625" y="5508671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grpSp>
          <p:nvGrpSpPr>
            <p:cNvPr id="151" name="Csoportba foglalás 150"/>
            <p:cNvGrpSpPr/>
            <p:nvPr/>
          </p:nvGrpSpPr>
          <p:grpSpPr>
            <a:xfrm>
              <a:off x="2045463" y="1137444"/>
              <a:ext cx="2304256" cy="692608"/>
              <a:chOff x="1835696" y="1076204"/>
              <a:chExt cx="2304256" cy="692608"/>
            </a:xfrm>
          </p:grpSpPr>
          <p:sp>
            <p:nvSpPr>
              <p:cNvPr id="108" name="Téglalap 107"/>
              <p:cNvSpPr/>
              <p:nvPr/>
            </p:nvSpPr>
            <p:spPr bwMode="auto">
              <a:xfrm>
                <a:off x="1835696" y="1076204"/>
                <a:ext cx="2304256" cy="692608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u-H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09" name="Szövegdoboz 108"/>
              <p:cNvSpPr txBox="1"/>
              <p:nvPr/>
            </p:nvSpPr>
            <p:spPr>
              <a:xfrm>
                <a:off x="2509581" y="1086396"/>
                <a:ext cx="13339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Per </a:t>
                </a:r>
                <a:r>
                  <a:rPr lang="hu-HU" sz="1200" dirty="0" err="1" smtClean="0"/>
                  <a:t>Generation</a:t>
                </a:r>
                <a:endParaRPr lang="hu-HU" sz="1200" dirty="0"/>
              </a:p>
            </p:txBody>
          </p:sp>
          <p:sp>
            <p:nvSpPr>
              <p:cNvPr id="110" name="Szövegdoboz 109"/>
              <p:cNvSpPr txBox="1"/>
              <p:nvPr/>
            </p:nvSpPr>
            <p:spPr>
              <a:xfrm>
                <a:off x="2490118" y="1442859"/>
                <a:ext cx="10553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err="1" smtClean="0"/>
                  <a:t>Cumulative</a:t>
                </a:r>
                <a:endParaRPr lang="hu-HU" sz="1200" dirty="0"/>
              </a:p>
            </p:txBody>
          </p:sp>
          <p:sp>
            <p:nvSpPr>
              <p:cNvPr id="136" name="Téglalap 135"/>
              <p:cNvSpPr/>
              <p:nvPr/>
            </p:nvSpPr>
            <p:spPr bwMode="auto">
              <a:xfrm>
                <a:off x="2105170" y="1186284"/>
                <a:ext cx="432048" cy="87615"/>
              </a:xfrm>
              <a:prstGeom prst="rect">
                <a:avLst/>
              </a:prstGeom>
              <a:solidFill>
                <a:srgbClr val="993366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u-H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37" name="Folyamatábra: Döntés 110"/>
              <p:cNvSpPr/>
              <p:nvPr/>
            </p:nvSpPr>
            <p:spPr bwMode="auto">
              <a:xfrm>
                <a:off x="2288986" y="1561227"/>
                <a:ext cx="72000" cy="72000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5000 w 10000"/>
                  <a:gd name="connsiteY1" fmla="*/ 0 h 10000"/>
                  <a:gd name="connsiteX2" fmla="*/ 10000 w 10000"/>
                  <a:gd name="connsiteY2" fmla="*/ 5000 h 10000"/>
                  <a:gd name="connsiteX3" fmla="*/ 5000 w 10000"/>
                  <a:gd name="connsiteY3" fmla="*/ 10000 h 10000"/>
                  <a:gd name="connsiteX4" fmla="*/ 0 w 10000"/>
                  <a:gd name="connsiteY4" fmla="*/ 5000 h 10000"/>
                  <a:gd name="connsiteX0" fmla="*/ 0 w 10000"/>
                  <a:gd name="connsiteY0" fmla="*/ 5000 h 10000"/>
                  <a:gd name="connsiteX1" fmla="*/ 5000 w 10000"/>
                  <a:gd name="connsiteY1" fmla="*/ 0 h 10000"/>
                  <a:gd name="connsiteX2" fmla="*/ 7453 w 10000"/>
                  <a:gd name="connsiteY2" fmla="*/ 2569 h 10000"/>
                  <a:gd name="connsiteX3" fmla="*/ 10000 w 10000"/>
                  <a:gd name="connsiteY3" fmla="*/ 5000 h 10000"/>
                  <a:gd name="connsiteX4" fmla="*/ 5000 w 10000"/>
                  <a:gd name="connsiteY4" fmla="*/ 10000 h 10000"/>
                  <a:gd name="connsiteX5" fmla="*/ 0 w 10000"/>
                  <a:gd name="connsiteY5" fmla="*/ 5000 h 10000"/>
                  <a:gd name="connsiteX0" fmla="*/ 0 w 10000"/>
                  <a:gd name="connsiteY0" fmla="*/ 5000 h 10000"/>
                  <a:gd name="connsiteX1" fmla="*/ 5000 w 10000"/>
                  <a:gd name="connsiteY1" fmla="*/ 0 h 10000"/>
                  <a:gd name="connsiteX2" fmla="*/ 7453 w 10000"/>
                  <a:gd name="connsiteY2" fmla="*/ 2569 h 10000"/>
                  <a:gd name="connsiteX3" fmla="*/ 10000 w 10000"/>
                  <a:gd name="connsiteY3" fmla="*/ 5000 h 10000"/>
                  <a:gd name="connsiteX4" fmla="*/ 7453 w 10000"/>
                  <a:gd name="connsiteY4" fmla="*/ 7456 h 10000"/>
                  <a:gd name="connsiteX5" fmla="*/ 5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5000 w 10000"/>
                  <a:gd name="connsiteY1" fmla="*/ 0 h 10000"/>
                  <a:gd name="connsiteX2" fmla="*/ 7453 w 10000"/>
                  <a:gd name="connsiteY2" fmla="*/ 2569 h 10000"/>
                  <a:gd name="connsiteX3" fmla="*/ 10000 w 10000"/>
                  <a:gd name="connsiteY3" fmla="*/ 5000 h 10000"/>
                  <a:gd name="connsiteX4" fmla="*/ 7453 w 10000"/>
                  <a:gd name="connsiteY4" fmla="*/ 7456 h 10000"/>
                  <a:gd name="connsiteX5" fmla="*/ 5000 w 10000"/>
                  <a:gd name="connsiteY5" fmla="*/ 10000 h 10000"/>
                  <a:gd name="connsiteX6" fmla="*/ 2260 w 10000"/>
                  <a:gd name="connsiteY6" fmla="*/ 7243 h 10000"/>
                  <a:gd name="connsiteX7" fmla="*/ 0 w 10000"/>
                  <a:gd name="connsiteY7" fmla="*/ 5000 h 10000"/>
                  <a:gd name="connsiteX0" fmla="*/ 0 w 10000"/>
                  <a:gd name="connsiteY0" fmla="*/ 5000 h 10000"/>
                  <a:gd name="connsiteX1" fmla="*/ 2554 w 10000"/>
                  <a:gd name="connsiteY1" fmla="*/ 2250 h 10000"/>
                  <a:gd name="connsiteX2" fmla="*/ 5000 w 10000"/>
                  <a:gd name="connsiteY2" fmla="*/ 0 h 10000"/>
                  <a:gd name="connsiteX3" fmla="*/ 7453 w 10000"/>
                  <a:gd name="connsiteY3" fmla="*/ 2569 h 10000"/>
                  <a:gd name="connsiteX4" fmla="*/ 10000 w 10000"/>
                  <a:gd name="connsiteY4" fmla="*/ 5000 h 10000"/>
                  <a:gd name="connsiteX5" fmla="*/ 7453 w 10000"/>
                  <a:gd name="connsiteY5" fmla="*/ 7456 h 10000"/>
                  <a:gd name="connsiteX6" fmla="*/ 5000 w 10000"/>
                  <a:gd name="connsiteY6" fmla="*/ 10000 h 10000"/>
                  <a:gd name="connsiteX7" fmla="*/ 2260 w 10000"/>
                  <a:gd name="connsiteY7" fmla="*/ 7243 h 10000"/>
                  <a:gd name="connsiteX8" fmla="*/ 0 w 10000"/>
                  <a:gd name="connsiteY8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2554" y="2250"/>
                    </a:lnTo>
                    <a:lnTo>
                      <a:pt x="5000" y="0"/>
                    </a:lnTo>
                    <a:lnTo>
                      <a:pt x="7453" y="2569"/>
                    </a:lnTo>
                    <a:lnTo>
                      <a:pt x="10000" y="5000"/>
                    </a:lnTo>
                    <a:lnTo>
                      <a:pt x="7453" y="7456"/>
                    </a:lnTo>
                    <a:lnTo>
                      <a:pt x="5000" y="10000"/>
                    </a:lnTo>
                    <a:lnTo>
                      <a:pt x="2260" y="7243"/>
                    </a:lnTo>
                    <a:lnTo>
                      <a:pt x="0" y="5000"/>
                    </a:lnTo>
                    <a:close/>
                  </a:path>
                </a:pathLst>
              </a:custGeom>
              <a:solidFill>
                <a:srgbClr val="0000CC"/>
              </a:solidFill>
              <a:ln w="1905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u-H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cxnSp>
            <p:nvCxnSpPr>
              <p:cNvPr id="138" name="Egyenes összekötő 137"/>
              <p:cNvCxnSpPr/>
              <p:nvPr/>
            </p:nvCxnSpPr>
            <p:spPr bwMode="auto">
              <a:xfrm flipV="1">
                <a:off x="2105170" y="1597227"/>
                <a:ext cx="417624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39" name="Szövegdoboz 138"/>
            <p:cNvSpPr txBox="1"/>
            <p:nvPr/>
          </p:nvSpPr>
          <p:spPr>
            <a:xfrm rot="-2700000">
              <a:off x="1470517" y="5827598"/>
              <a:ext cx="93326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050" dirty="0" smtClean="0"/>
                <a:t>Pentium M</a:t>
              </a:r>
              <a:br>
                <a:rPr lang="hu-HU" sz="1050" dirty="0" smtClean="0"/>
              </a:br>
              <a:r>
                <a:rPr lang="hu-HU" sz="1050" dirty="0" err="1" smtClean="0"/>
                <a:t>Dothan</a:t>
              </a:r>
              <a:endParaRPr lang="hu-HU" sz="1050" dirty="0"/>
            </a:p>
          </p:txBody>
        </p:sp>
        <p:sp>
          <p:nvSpPr>
            <p:cNvPr id="140" name="Szövegdoboz 139"/>
            <p:cNvSpPr txBox="1"/>
            <p:nvPr/>
          </p:nvSpPr>
          <p:spPr>
            <a:xfrm rot="-2700000">
              <a:off x="2218633" y="5843922"/>
              <a:ext cx="63190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 err="1" smtClean="0"/>
                <a:t>Core</a:t>
              </a:r>
              <a:r>
                <a:rPr lang="hu-HU" sz="1050" dirty="0" smtClean="0"/>
                <a:t> 2</a:t>
              </a:r>
              <a:endParaRPr lang="hu-HU" sz="1050" dirty="0"/>
            </a:p>
          </p:txBody>
        </p:sp>
        <p:sp>
          <p:nvSpPr>
            <p:cNvPr id="141" name="Szövegdoboz 140"/>
            <p:cNvSpPr txBox="1"/>
            <p:nvPr/>
          </p:nvSpPr>
          <p:spPr>
            <a:xfrm rot="-2700000">
              <a:off x="2701310" y="5838167"/>
              <a:ext cx="67678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 err="1" smtClean="0"/>
                <a:t>Penryn</a:t>
              </a:r>
              <a:endParaRPr lang="hu-HU" sz="1050" dirty="0"/>
            </a:p>
          </p:txBody>
        </p:sp>
        <p:sp>
          <p:nvSpPr>
            <p:cNvPr id="142" name="Szövegdoboz 141"/>
            <p:cNvSpPr txBox="1"/>
            <p:nvPr/>
          </p:nvSpPr>
          <p:spPr>
            <a:xfrm rot="-2700000">
              <a:off x="3076474" y="5732241"/>
              <a:ext cx="896399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050" dirty="0" smtClean="0"/>
                <a:t>NHM </a:t>
              </a:r>
              <a:br>
                <a:rPr lang="hu-HU" sz="1050" dirty="0" smtClean="0"/>
              </a:br>
              <a:r>
                <a:rPr lang="hu-HU" sz="1050" dirty="0" smtClean="0"/>
                <a:t>(w/o SMT)</a:t>
              </a:r>
              <a:endParaRPr lang="hu-HU" sz="1050" dirty="0"/>
            </a:p>
          </p:txBody>
        </p:sp>
        <p:sp>
          <p:nvSpPr>
            <p:cNvPr id="143" name="Szövegdoboz 142"/>
            <p:cNvSpPr txBox="1"/>
            <p:nvPr/>
          </p:nvSpPr>
          <p:spPr>
            <a:xfrm rot="-2700000">
              <a:off x="3860792" y="5786798"/>
              <a:ext cx="5389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 smtClean="0"/>
                <a:t>WSM</a:t>
              </a:r>
              <a:endParaRPr lang="hu-HU" sz="1050" dirty="0"/>
            </a:p>
          </p:txBody>
        </p:sp>
        <p:sp>
          <p:nvSpPr>
            <p:cNvPr id="144" name="Szövegdoboz 143"/>
            <p:cNvSpPr txBox="1"/>
            <p:nvPr/>
          </p:nvSpPr>
          <p:spPr>
            <a:xfrm rot="-2700000">
              <a:off x="4407737" y="5768215"/>
              <a:ext cx="4828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 smtClean="0"/>
                <a:t>SNB</a:t>
              </a:r>
              <a:endParaRPr lang="hu-HU" sz="1050" dirty="0"/>
            </a:p>
          </p:txBody>
        </p:sp>
        <p:sp>
          <p:nvSpPr>
            <p:cNvPr id="145" name="Szövegdoboz 144"/>
            <p:cNvSpPr txBox="1"/>
            <p:nvPr/>
          </p:nvSpPr>
          <p:spPr>
            <a:xfrm rot="-2700000">
              <a:off x="4916902" y="5732726"/>
              <a:ext cx="4363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 smtClean="0"/>
                <a:t>IVB</a:t>
              </a:r>
              <a:endParaRPr lang="hu-HU" sz="1050" dirty="0"/>
            </a:p>
          </p:txBody>
        </p:sp>
        <p:sp>
          <p:nvSpPr>
            <p:cNvPr id="146" name="Szövegdoboz 145"/>
            <p:cNvSpPr txBox="1"/>
            <p:nvPr/>
          </p:nvSpPr>
          <p:spPr>
            <a:xfrm rot="-2700000">
              <a:off x="5331394" y="5768215"/>
              <a:ext cx="5261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 smtClean="0"/>
                <a:t>HSW</a:t>
              </a:r>
              <a:endParaRPr lang="hu-HU" sz="1050" dirty="0"/>
            </a:p>
          </p:txBody>
        </p:sp>
        <p:sp>
          <p:nvSpPr>
            <p:cNvPr id="147" name="Szövegdoboz 146"/>
            <p:cNvSpPr txBox="1"/>
            <p:nvPr/>
          </p:nvSpPr>
          <p:spPr>
            <a:xfrm rot="-2700000">
              <a:off x="5843867" y="5781817"/>
              <a:ext cx="5180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 smtClean="0"/>
                <a:t>BRW</a:t>
              </a:r>
              <a:endParaRPr lang="hu-HU" sz="1050" dirty="0"/>
            </a:p>
          </p:txBody>
        </p:sp>
        <p:grpSp>
          <p:nvGrpSpPr>
            <p:cNvPr id="39" name="Csoportba foglalás 38"/>
            <p:cNvGrpSpPr/>
            <p:nvPr/>
          </p:nvGrpSpPr>
          <p:grpSpPr>
            <a:xfrm>
              <a:off x="7008693" y="672216"/>
              <a:ext cx="442886" cy="4993087"/>
              <a:chOff x="6778334" y="497260"/>
              <a:chExt cx="442886" cy="4993087"/>
            </a:xfrm>
          </p:grpSpPr>
          <p:sp>
            <p:nvSpPr>
              <p:cNvPr id="98" name="Szövegdoboz 97"/>
              <p:cNvSpPr txBox="1"/>
              <p:nvPr/>
            </p:nvSpPr>
            <p:spPr>
              <a:xfrm>
                <a:off x="6778334" y="1444175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1.8</a:t>
                </a:r>
                <a:endParaRPr lang="hu-HU" sz="1200" dirty="0"/>
              </a:p>
            </p:txBody>
          </p:sp>
          <p:sp>
            <p:nvSpPr>
              <p:cNvPr id="99" name="Szövegdoboz 98"/>
              <p:cNvSpPr txBox="1"/>
              <p:nvPr/>
            </p:nvSpPr>
            <p:spPr>
              <a:xfrm>
                <a:off x="6778334" y="1913596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1.7</a:t>
                </a:r>
                <a:endParaRPr lang="hu-HU" sz="1200" dirty="0"/>
              </a:p>
            </p:txBody>
          </p:sp>
          <p:sp>
            <p:nvSpPr>
              <p:cNvPr id="100" name="Szövegdoboz 99"/>
              <p:cNvSpPr txBox="1"/>
              <p:nvPr/>
            </p:nvSpPr>
            <p:spPr>
              <a:xfrm>
                <a:off x="6778334" y="2413704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1.6</a:t>
                </a:r>
                <a:endParaRPr lang="hu-HU" sz="1200" dirty="0"/>
              </a:p>
            </p:txBody>
          </p:sp>
          <p:sp>
            <p:nvSpPr>
              <p:cNvPr id="101" name="Szövegdoboz 100"/>
              <p:cNvSpPr txBox="1"/>
              <p:nvPr/>
            </p:nvSpPr>
            <p:spPr>
              <a:xfrm>
                <a:off x="6784882" y="2886865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1.5</a:t>
                </a:r>
                <a:endParaRPr lang="hu-HU" sz="1200" dirty="0"/>
              </a:p>
            </p:txBody>
          </p:sp>
          <p:sp>
            <p:nvSpPr>
              <p:cNvPr id="102" name="Szövegdoboz 101"/>
              <p:cNvSpPr txBox="1"/>
              <p:nvPr/>
            </p:nvSpPr>
            <p:spPr>
              <a:xfrm>
                <a:off x="6784882" y="3343117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1.4</a:t>
                </a:r>
                <a:endParaRPr lang="hu-HU" sz="1200" dirty="0"/>
              </a:p>
            </p:txBody>
          </p:sp>
          <p:sp>
            <p:nvSpPr>
              <p:cNvPr id="103" name="Szövegdoboz 102"/>
              <p:cNvSpPr txBox="1"/>
              <p:nvPr/>
            </p:nvSpPr>
            <p:spPr>
              <a:xfrm>
                <a:off x="6784882" y="3799019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1.3</a:t>
                </a:r>
                <a:endParaRPr lang="hu-HU" sz="1200" dirty="0"/>
              </a:p>
            </p:txBody>
          </p:sp>
          <p:sp>
            <p:nvSpPr>
              <p:cNvPr id="105" name="Szövegdoboz 104"/>
              <p:cNvSpPr txBox="1"/>
              <p:nvPr/>
            </p:nvSpPr>
            <p:spPr>
              <a:xfrm>
                <a:off x="6784882" y="4729959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1.1</a:t>
                </a:r>
                <a:endParaRPr lang="hu-HU" sz="1200" dirty="0"/>
              </a:p>
            </p:txBody>
          </p:sp>
          <p:sp>
            <p:nvSpPr>
              <p:cNvPr id="106" name="Szövegdoboz 105"/>
              <p:cNvSpPr txBox="1"/>
              <p:nvPr/>
            </p:nvSpPr>
            <p:spPr>
              <a:xfrm>
                <a:off x="6784882" y="4285017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1.2</a:t>
                </a:r>
                <a:endParaRPr lang="hu-HU" sz="1200" dirty="0"/>
              </a:p>
            </p:txBody>
          </p:sp>
          <p:sp>
            <p:nvSpPr>
              <p:cNvPr id="107" name="Szövegdoboz 106"/>
              <p:cNvSpPr txBox="1"/>
              <p:nvPr/>
            </p:nvSpPr>
            <p:spPr>
              <a:xfrm>
                <a:off x="6794308" y="5213348"/>
                <a:ext cx="2824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</a:t>
                </a:r>
                <a:endParaRPr lang="hu-HU" sz="1200" dirty="0"/>
              </a:p>
            </p:txBody>
          </p:sp>
          <p:sp>
            <p:nvSpPr>
              <p:cNvPr id="126" name="Szövegdoboz 125"/>
              <p:cNvSpPr txBox="1"/>
              <p:nvPr/>
            </p:nvSpPr>
            <p:spPr>
              <a:xfrm>
                <a:off x="6778334" y="497260"/>
                <a:ext cx="2824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2</a:t>
                </a:r>
                <a:endParaRPr lang="hu-HU" sz="1200" dirty="0"/>
              </a:p>
            </p:txBody>
          </p:sp>
          <p:sp>
            <p:nvSpPr>
              <p:cNvPr id="127" name="Szövegdoboz 126"/>
              <p:cNvSpPr txBox="1"/>
              <p:nvPr/>
            </p:nvSpPr>
            <p:spPr>
              <a:xfrm>
                <a:off x="6778334" y="966681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1.9</a:t>
                </a:r>
                <a:endParaRPr lang="hu-HU" sz="1200" dirty="0"/>
              </a:p>
            </p:txBody>
          </p:sp>
        </p:grpSp>
        <p:sp>
          <p:nvSpPr>
            <p:cNvPr id="129" name="Téglalap 128"/>
            <p:cNvSpPr/>
            <p:nvPr/>
          </p:nvSpPr>
          <p:spPr bwMode="auto">
            <a:xfrm>
              <a:off x="6601997" y="3654868"/>
              <a:ext cx="216024" cy="1900561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30" name="Egyenes összekötő 129"/>
            <p:cNvCxnSpPr/>
            <p:nvPr/>
          </p:nvCxnSpPr>
          <p:spPr bwMode="auto">
            <a:xfrm rot="5400000">
              <a:off x="6389313" y="5549344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8" name="Csoportba foglalás 37"/>
            <p:cNvGrpSpPr/>
            <p:nvPr/>
          </p:nvGrpSpPr>
          <p:grpSpPr>
            <a:xfrm>
              <a:off x="6892235" y="810715"/>
              <a:ext cx="144016" cy="4810187"/>
              <a:chOff x="6661876" y="635759"/>
              <a:chExt cx="144016" cy="4810187"/>
            </a:xfrm>
          </p:grpSpPr>
          <p:cxnSp>
            <p:nvCxnSpPr>
              <p:cNvPr id="9" name="Egyenes összekötő 8"/>
              <p:cNvCxnSpPr/>
              <p:nvPr/>
            </p:nvCxnSpPr>
            <p:spPr bwMode="auto">
              <a:xfrm>
                <a:off x="6733884" y="635759"/>
                <a:ext cx="0" cy="480924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Egyenes összekötő 10"/>
              <p:cNvCxnSpPr/>
              <p:nvPr/>
            </p:nvCxnSpPr>
            <p:spPr bwMode="auto">
              <a:xfrm>
                <a:off x="6661876" y="2068532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Egyenes összekötő 11"/>
              <p:cNvCxnSpPr/>
              <p:nvPr/>
            </p:nvCxnSpPr>
            <p:spPr bwMode="auto">
              <a:xfrm>
                <a:off x="6661876" y="1598064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Egyenes összekötő 12"/>
              <p:cNvCxnSpPr/>
              <p:nvPr/>
            </p:nvCxnSpPr>
            <p:spPr bwMode="auto">
              <a:xfrm>
                <a:off x="6661876" y="3012320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Egyenes összekötő 13"/>
              <p:cNvCxnSpPr/>
              <p:nvPr/>
            </p:nvCxnSpPr>
            <p:spPr bwMode="auto">
              <a:xfrm>
                <a:off x="6661876" y="2541852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Egyenes összekötő 14"/>
              <p:cNvCxnSpPr/>
              <p:nvPr/>
            </p:nvCxnSpPr>
            <p:spPr bwMode="auto">
              <a:xfrm>
                <a:off x="6661876" y="3948424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Egyenes összekötő 15"/>
              <p:cNvCxnSpPr/>
              <p:nvPr/>
            </p:nvCxnSpPr>
            <p:spPr bwMode="auto">
              <a:xfrm>
                <a:off x="6661876" y="3477956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Egyenes összekötő 16"/>
              <p:cNvCxnSpPr/>
              <p:nvPr/>
            </p:nvCxnSpPr>
            <p:spPr bwMode="auto">
              <a:xfrm>
                <a:off x="6661876" y="4892212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Egyenes összekötő 17"/>
              <p:cNvCxnSpPr/>
              <p:nvPr/>
            </p:nvCxnSpPr>
            <p:spPr bwMode="auto">
              <a:xfrm>
                <a:off x="6661876" y="4421744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3" name="Egyenes összekötő 122"/>
              <p:cNvCxnSpPr/>
              <p:nvPr/>
            </p:nvCxnSpPr>
            <p:spPr bwMode="auto">
              <a:xfrm>
                <a:off x="6661876" y="1121617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4" name="Egyenes összekötő 123"/>
              <p:cNvCxnSpPr/>
              <p:nvPr/>
            </p:nvCxnSpPr>
            <p:spPr bwMode="auto">
              <a:xfrm>
                <a:off x="6661876" y="651149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5" name="Egyenes összekötő 124"/>
              <p:cNvCxnSpPr/>
              <p:nvPr/>
            </p:nvCxnSpPr>
            <p:spPr bwMode="auto">
              <a:xfrm>
                <a:off x="6661876" y="1594937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2" name="Egyenes összekötő 131"/>
              <p:cNvCxnSpPr/>
              <p:nvPr/>
            </p:nvCxnSpPr>
            <p:spPr bwMode="auto">
              <a:xfrm rot="5400000">
                <a:off x="6663010" y="5373938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0" name="Csoportba foglalás 39"/>
            <p:cNvGrpSpPr/>
            <p:nvPr/>
          </p:nvGrpSpPr>
          <p:grpSpPr>
            <a:xfrm>
              <a:off x="1821003" y="826105"/>
              <a:ext cx="144016" cy="4794525"/>
              <a:chOff x="1590644" y="651149"/>
              <a:chExt cx="144016" cy="4794525"/>
            </a:xfrm>
          </p:grpSpPr>
          <p:cxnSp>
            <p:nvCxnSpPr>
              <p:cNvPr id="19" name="Egyenes összekötő 18"/>
              <p:cNvCxnSpPr/>
              <p:nvPr/>
            </p:nvCxnSpPr>
            <p:spPr bwMode="auto">
              <a:xfrm>
                <a:off x="1590644" y="2728535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Egyenes összekötő 19"/>
              <p:cNvCxnSpPr/>
              <p:nvPr/>
            </p:nvCxnSpPr>
            <p:spPr bwMode="auto">
              <a:xfrm>
                <a:off x="1590644" y="2334591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Egyenes összekötő 20"/>
              <p:cNvCxnSpPr/>
              <p:nvPr/>
            </p:nvCxnSpPr>
            <p:spPr bwMode="auto">
              <a:xfrm>
                <a:off x="1590644" y="3472430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Egyenes összekötő 21"/>
              <p:cNvCxnSpPr/>
              <p:nvPr/>
            </p:nvCxnSpPr>
            <p:spPr bwMode="auto">
              <a:xfrm>
                <a:off x="1590644" y="3098101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Egyenes összekötő 22"/>
              <p:cNvCxnSpPr/>
              <p:nvPr/>
            </p:nvCxnSpPr>
            <p:spPr bwMode="auto">
              <a:xfrm>
                <a:off x="1590644" y="4221088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Egyenes összekötő 23"/>
              <p:cNvCxnSpPr/>
              <p:nvPr/>
            </p:nvCxnSpPr>
            <p:spPr bwMode="auto">
              <a:xfrm>
                <a:off x="1590644" y="3856285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Egyenes összekötő 24"/>
              <p:cNvCxnSpPr/>
              <p:nvPr/>
            </p:nvCxnSpPr>
            <p:spPr bwMode="auto">
              <a:xfrm>
                <a:off x="1590644" y="4990193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Egyenes összekötő 25"/>
              <p:cNvCxnSpPr/>
              <p:nvPr/>
            </p:nvCxnSpPr>
            <p:spPr bwMode="auto">
              <a:xfrm>
                <a:off x="1590644" y="4610269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Egyenes összekötő 26"/>
              <p:cNvCxnSpPr/>
              <p:nvPr/>
            </p:nvCxnSpPr>
            <p:spPr bwMode="auto">
              <a:xfrm>
                <a:off x="1590644" y="1969788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Egyenes összekötő 27"/>
              <p:cNvCxnSpPr/>
              <p:nvPr/>
            </p:nvCxnSpPr>
            <p:spPr bwMode="auto">
              <a:xfrm>
                <a:off x="1590644" y="1590133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" name="Egyenes összekötő 4"/>
              <p:cNvCxnSpPr/>
              <p:nvPr/>
            </p:nvCxnSpPr>
            <p:spPr bwMode="auto">
              <a:xfrm>
                <a:off x="1662652" y="651149"/>
                <a:ext cx="0" cy="4794525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3" name="Egyenes összekötő 132"/>
              <p:cNvCxnSpPr/>
              <p:nvPr/>
            </p:nvCxnSpPr>
            <p:spPr bwMode="auto">
              <a:xfrm>
                <a:off x="1590644" y="1588029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4" name="Egyenes összekötő 133"/>
              <p:cNvCxnSpPr/>
              <p:nvPr/>
            </p:nvCxnSpPr>
            <p:spPr bwMode="auto">
              <a:xfrm>
                <a:off x="1590644" y="1223226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5" name="Egyenes összekötő 134"/>
              <p:cNvCxnSpPr/>
              <p:nvPr/>
            </p:nvCxnSpPr>
            <p:spPr bwMode="auto">
              <a:xfrm>
                <a:off x="1590644" y="843571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1" name="Csoportba foglalás 40"/>
            <p:cNvGrpSpPr/>
            <p:nvPr/>
          </p:nvGrpSpPr>
          <p:grpSpPr>
            <a:xfrm>
              <a:off x="1331640" y="864638"/>
              <a:ext cx="561371" cy="4744096"/>
              <a:chOff x="1101281" y="689682"/>
              <a:chExt cx="561371" cy="4744096"/>
            </a:xfrm>
          </p:grpSpPr>
          <p:sp>
            <p:nvSpPr>
              <p:cNvPr id="86" name="Szövegdoboz 85"/>
              <p:cNvSpPr txBox="1"/>
              <p:nvPr/>
            </p:nvSpPr>
            <p:spPr>
              <a:xfrm>
                <a:off x="1101281" y="1436244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20%</a:t>
                </a:r>
                <a:endParaRPr lang="hu-HU" sz="1200" dirty="0"/>
              </a:p>
            </p:txBody>
          </p:sp>
          <p:sp>
            <p:nvSpPr>
              <p:cNvPr id="87" name="Szövegdoboz 86"/>
              <p:cNvSpPr txBox="1"/>
              <p:nvPr/>
            </p:nvSpPr>
            <p:spPr>
              <a:xfrm>
                <a:off x="1101281" y="1821075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18%</a:t>
                </a:r>
                <a:endParaRPr lang="hu-HU" sz="1200" dirty="0"/>
              </a:p>
            </p:txBody>
          </p:sp>
          <p:sp>
            <p:nvSpPr>
              <p:cNvPr id="88" name="Szövegdoboz 87"/>
              <p:cNvSpPr txBox="1"/>
              <p:nvPr/>
            </p:nvSpPr>
            <p:spPr>
              <a:xfrm>
                <a:off x="1101281" y="2180702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16%</a:t>
                </a:r>
                <a:endParaRPr lang="hu-HU" sz="1200" dirty="0"/>
              </a:p>
            </p:txBody>
          </p:sp>
          <p:sp>
            <p:nvSpPr>
              <p:cNvPr id="89" name="Szövegdoboz 88"/>
              <p:cNvSpPr txBox="1"/>
              <p:nvPr/>
            </p:nvSpPr>
            <p:spPr>
              <a:xfrm>
                <a:off x="1101281" y="2579609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14%</a:t>
                </a:r>
                <a:endParaRPr lang="hu-HU" sz="1200" dirty="0"/>
              </a:p>
            </p:txBody>
          </p:sp>
          <p:sp>
            <p:nvSpPr>
              <p:cNvPr id="90" name="Szövegdoboz 89"/>
              <p:cNvSpPr txBox="1"/>
              <p:nvPr/>
            </p:nvSpPr>
            <p:spPr>
              <a:xfrm>
                <a:off x="1101281" y="2964440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12%</a:t>
                </a:r>
                <a:endParaRPr lang="hu-HU" sz="1200" dirty="0"/>
              </a:p>
            </p:txBody>
          </p:sp>
          <p:sp>
            <p:nvSpPr>
              <p:cNvPr id="91" name="Szövegdoboz 90"/>
              <p:cNvSpPr txBox="1"/>
              <p:nvPr/>
            </p:nvSpPr>
            <p:spPr>
              <a:xfrm>
                <a:off x="1101281" y="3324067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/>
                  <a:t>1</a:t>
                </a:r>
                <a:r>
                  <a:rPr lang="hu-HU" sz="1200" dirty="0" smtClean="0"/>
                  <a:t>0%</a:t>
                </a:r>
                <a:endParaRPr lang="hu-HU" sz="1200" dirty="0"/>
              </a:p>
            </p:txBody>
          </p:sp>
          <p:sp>
            <p:nvSpPr>
              <p:cNvPr id="92" name="Szövegdoboz 91"/>
              <p:cNvSpPr txBox="1"/>
              <p:nvPr/>
            </p:nvSpPr>
            <p:spPr>
              <a:xfrm>
                <a:off x="1215094" y="3710107"/>
                <a:ext cx="4475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/>
                  <a:t>8</a:t>
                </a:r>
                <a:r>
                  <a:rPr lang="hu-HU" sz="1200" dirty="0" smtClean="0"/>
                  <a:t>%</a:t>
                </a:r>
                <a:endParaRPr lang="hu-HU" sz="1200" dirty="0"/>
              </a:p>
            </p:txBody>
          </p:sp>
          <p:sp>
            <p:nvSpPr>
              <p:cNvPr id="93" name="Szövegdoboz 92"/>
              <p:cNvSpPr txBox="1"/>
              <p:nvPr/>
            </p:nvSpPr>
            <p:spPr>
              <a:xfrm>
                <a:off x="1215094" y="4094938"/>
                <a:ext cx="4475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/>
                  <a:t>6</a:t>
                </a:r>
                <a:r>
                  <a:rPr lang="hu-HU" sz="1200" dirty="0" smtClean="0"/>
                  <a:t>%</a:t>
                </a:r>
                <a:endParaRPr lang="hu-HU" sz="1200" dirty="0"/>
              </a:p>
            </p:txBody>
          </p:sp>
          <p:sp>
            <p:nvSpPr>
              <p:cNvPr id="94" name="Szövegdoboz 93"/>
              <p:cNvSpPr txBox="1"/>
              <p:nvPr/>
            </p:nvSpPr>
            <p:spPr>
              <a:xfrm>
                <a:off x="1215094" y="4454565"/>
                <a:ext cx="4475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/>
                  <a:t>4</a:t>
                </a:r>
                <a:r>
                  <a:rPr lang="hu-HU" sz="1200" dirty="0" smtClean="0"/>
                  <a:t>%</a:t>
                </a:r>
                <a:endParaRPr lang="hu-HU" sz="1200" dirty="0"/>
              </a:p>
            </p:txBody>
          </p:sp>
          <p:sp>
            <p:nvSpPr>
              <p:cNvPr id="95" name="Szövegdoboz 94"/>
              <p:cNvSpPr txBox="1"/>
              <p:nvPr/>
            </p:nvSpPr>
            <p:spPr>
              <a:xfrm>
                <a:off x="1215094" y="4797152"/>
                <a:ext cx="4475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2%</a:t>
                </a:r>
                <a:endParaRPr lang="hu-HU" sz="1200" dirty="0"/>
              </a:p>
            </p:txBody>
          </p:sp>
          <p:sp>
            <p:nvSpPr>
              <p:cNvPr id="96" name="Szövegdoboz 95"/>
              <p:cNvSpPr txBox="1"/>
              <p:nvPr/>
            </p:nvSpPr>
            <p:spPr>
              <a:xfrm>
                <a:off x="1215094" y="5156779"/>
                <a:ext cx="4475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0%</a:t>
                </a:r>
                <a:endParaRPr lang="hu-HU" sz="1200" dirty="0"/>
              </a:p>
            </p:txBody>
          </p:sp>
          <p:sp>
            <p:nvSpPr>
              <p:cNvPr id="155" name="Szövegdoboz 154"/>
              <p:cNvSpPr txBox="1"/>
              <p:nvPr/>
            </p:nvSpPr>
            <p:spPr>
              <a:xfrm>
                <a:off x="1101281" y="689682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24%</a:t>
                </a:r>
                <a:endParaRPr lang="hu-HU" sz="1200" dirty="0"/>
              </a:p>
            </p:txBody>
          </p:sp>
          <p:sp>
            <p:nvSpPr>
              <p:cNvPr id="156" name="Szövegdoboz 155"/>
              <p:cNvSpPr txBox="1"/>
              <p:nvPr/>
            </p:nvSpPr>
            <p:spPr>
              <a:xfrm>
                <a:off x="1101281" y="1074513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22%</a:t>
                </a:r>
                <a:endParaRPr lang="hu-HU" sz="1200" dirty="0"/>
              </a:p>
            </p:txBody>
          </p:sp>
        </p:grpSp>
        <p:sp>
          <p:nvSpPr>
            <p:cNvPr id="158" name="Szövegdoboz 157"/>
            <p:cNvSpPr txBox="1"/>
            <p:nvPr/>
          </p:nvSpPr>
          <p:spPr>
            <a:xfrm rot="-2700000">
              <a:off x="6449266" y="5741089"/>
              <a:ext cx="44435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 smtClean="0"/>
                <a:t>SKL</a:t>
              </a:r>
              <a:endParaRPr lang="hu-HU" sz="1050" dirty="0"/>
            </a:p>
          </p:txBody>
        </p:sp>
        <p:sp>
          <p:nvSpPr>
            <p:cNvPr id="159" name="Folyamatábra: Döntés 110"/>
            <p:cNvSpPr/>
            <p:nvPr/>
          </p:nvSpPr>
          <p:spPr bwMode="auto">
            <a:xfrm>
              <a:off x="6674575" y="1220435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60" name="Egyenes összekötő 159"/>
            <p:cNvCxnSpPr>
              <a:stCxn id="112" idx="3"/>
              <a:endCxn id="159" idx="7"/>
            </p:cNvCxnSpPr>
            <p:nvPr/>
          </p:nvCxnSpPr>
          <p:spPr bwMode="auto">
            <a:xfrm flipV="1">
              <a:off x="6260177" y="1272585"/>
              <a:ext cx="430670" cy="746099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1" name="TextBox 103"/>
          <p:cNvSpPr txBox="1"/>
          <p:nvPr/>
        </p:nvSpPr>
        <p:spPr>
          <a:xfrm>
            <a:off x="71500" y="494150"/>
            <a:ext cx="6705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D2D8A"/>
                </a:solidFill>
              </a:rPr>
              <a:t>Single thread IPC in Intel’s basic architectures </a:t>
            </a:r>
            <a:r>
              <a:rPr lang="en-US" sz="1400" dirty="0"/>
              <a:t>(Based on </a:t>
            </a:r>
            <a:r>
              <a:rPr lang="en-US" sz="1400" dirty="0" smtClean="0"/>
              <a:t>[195])</a:t>
            </a:r>
            <a:endParaRPr lang="en-US" sz="1400" dirty="0"/>
          </a:p>
        </p:txBody>
      </p:sp>
      <p:sp>
        <p:nvSpPr>
          <p:cNvPr id="128" name="TextBox 127"/>
          <p:cNvSpPr txBox="1"/>
          <p:nvPr/>
        </p:nvSpPr>
        <p:spPr>
          <a:xfrm>
            <a:off x="169862" y="6360830"/>
            <a:ext cx="8722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Note</a:t>
            </a:r>
            <a:r>
              <a:rPr lang="en-US" sz="1400" dirty="0" smtClean="0"/>
              <a:t> that Intel raised IPC in the Core family </a:t>
            </a:r>
            <a:r>
              <a:rPr lang="en-US" sz="1400" dirty="0" smtClean="0">
                <a:solidFill>
                  <a:srgbClr val="0070C0"/>
                </a:solidFill>
              </a:rPr>
              <a:t>only less then 2-times  in about 10 years. 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3974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theme/theme1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400" b="1" dirty="0" smtClean="0">
            <a:solidFill>
              <a:schemeClr val="accent6"/>
            </a:solidFill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400" dirty="0" smtClean="0">
            <a:latin typeface="+mj-lt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321743</TotalTime>
  <Words>4226</Words>
  <Application>Microsoft Office PowerPoint</Application>
  <PresentationFormat>On-screen Show (4:3)</PresentationFormat>
  <Paragraphs>946</Paragraphs>
  <Slides>64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64</vt:i4>
      </vt:variant>
    </vt:vector>
  </HeadingPairs>
  <TitlesOfParts>
    <vt:vector size="71" baseType="lpstr">
      <vt:lpstr>Arial</vt:lpstr>
      <vt:lpstr>Calibri</vt:lpstr>
      <vt:lpstr>Times New Roman</vt:lpstr>
      <vt:lpstr>Verdana</vt:lpstr>
      <vt:lpstr>3_Default Design</vt:lpstr>
      <vt:lpstr>1_Default Design</vt:lpstr>
      <vt:lpstr>6_Default Design</vt:lpstr>
      <vt:lpstr>PowerPoint Presentation</vt:lpstr>
      <vt:lpstr>PowerPoint Presentation</vt:lpstr>
      <vt:lpstr>PowerPoint Presentation</vt:lpstr>
      <vt:lpstr>PowerPoint Presentation</vt:lpstr>
      <vt:lpstr>6.1 Introduction (1)</vt:lpstr>
      <vt:lpstr>6.1 Introduction (2)</vt:lpstr>
      <vt:lpstr>6.1 Introduction (2b)</vt:lpstr>
      <vt:lpstr>6.1 Introduction (3)</vt:lpstr>
      <vt:lpstr>6.1 Introduction (4)</vt:lpstr>
      <vt:lpstr>6.1 Introduction (5)</vt:lpstr>
      <vt:lpstr>6.1 Introduction (6)</vt:lpstr>
      <vt:lpstr>6.1 Introduction (7)</vt:lpstr>
      <vt:lpstr>6.1 Introduction (8)</vt:lpstr>
      <vt:lpstr>6.1 Introduction (9)</vt:lpstr>
      <vt:lpstr>6.1 Introduction (10)</vt:lpstr>
      <vt:lpstr>PowerPoint Presentation</vt:lpstr>
      <vt:lpstr>6.2 Major enhancements of the Skylake line (1)</vt:lpstr>
      <vt:lpstr>6.2.1 More advanced microarchitecture of the cores (1) </vt:lpstr>
      <vt:lpstr>6.2.1 More advanced microarchitecture of the cores (2) </vt:lpstr>
      <vt:lpstr>6.2.1 More advanced microarchitecture of the cores (3) </vt:lpstr>
      <vt:lpstr>6.2.1 More advanced microarchitecture of the cores (4) </vt:lpstr>
      <vt:lpstr>6.2.1 More advanced microarchitecture of the cores (5) </vt:lpstr>
      <vt:lpstr>6.2.1 More advanced microarchitecture of the cores (6) </vt:lpstr>
      <vt:lpstr>6.2.1 More advanced microarchitecture of the cores (7) </vt:lpstr>
      <vt:lpstr>6.2.1 More advanced microarchitecture of the cores (8) </vt:lpstr>
      <vt:lpstr>6.2.2 Enhanced graphics (1)</vt:lpstr>
      <vt:lpstr>6.2.2 Enhanced graphics (2)</vt:lpstr>
      <vt:lpstr>6.2.2 Enhanced graphics (3)</vt:lpstr>
      <vt:lpstr>6.2.2 Enhanced graphics (4)</vt:lpstr>
      <vt:lpstr>6.2.2 Enhanced graphics (5)</vt:lpstr>
      <vt:lpstr>6.2.2 Enhanced graphics (6)</vt:lpstr>
      <vt:lpstr>6.2.2 Enhanced graphics (7)</vt:lpstr>
      <vt:lpstr>6.2.2 Enhanced graphics (8)</vt:lpstr>
      <vt:lpstr>6.2.2 Enhanced graphics (9)</vt:lpstr>
      <vt:lpstr>6.2.2 Enhanced graphics (10)</vt:lpstr>
      <vt:lpstr>6.2.3 Support of PCIe 3.0 (1)</vt:lpstr>
      <vt:lpstr>6.2.3 Support of PCIe 3.0 (2)</vt:lpstr>
      <vt:lpstr>PowerPoint Presentation</vt:lpstr>
      <vt:lpstr>6.3.1 Integrated ISP (Image Signal Processing) (1)</vt:lpstr>
      <vt:lpstr>6.3.2 Memory Side Cache (MSC) (1)</vt:lpstr>
      <vt:lpstr>6.3.2 Memory Side Cache (MSC) (2)</vt:lpstr>
      <vt:lpstr>6.3.2 Memory Side Cache (MSC) (3)</vt:lpstr>
      <vt:lpstr>6.3.3 Innovations in power management (1)</vt:lpstr>
      <vt:lpstr>6.3.3.1 Speed Shift Technology (1)</vt:lpstr>
      <vt:lpstr>6.3.3.1 Speed Shift Technology (2)</vt:lpstr>
      <vt:lpstr>6.3.3.1 Speed Shift Technology (3)</vt:lpstr>
      <vt:lpstr>6.3.3.1 Speed Shift Technology (4)</vt:lpstr>
      <vt:lpstr>6.3.3.1 Speed Shift Technology (5)</vt:lpstr>
      <vt:lpstr>6.3.3.1 Speed Shift Technology (6)</vt:lpstr>
      <vt:lpstr>6.3.3.2 Duty cycle control (1)</vt:lpstr>
      <vt:lpstr>6.3.3.2 Duty cycle control (2)</vt:lpstr>
      <vt:lpstr>6.3.3.2 Duty cycle control (3)</vt:lpstr>
      <vt:lpstr>6.3.3.2 Duty cycle control (4)</vt:lpstr>
      <vt:lpstr>6.3.3.2 Duty cycle control (5)</vt:lpstr>
      <vt:lpstr>6.3.3.2 Duty cycle control (6)</vt:lpstr>
      <vt:lpstr>PowerPoint Presentation</vt:lpstr>
      <vt:lpstr>6.4 The Skylake-based mobile and desktop lines (1)</vt:lpstr>
      <vt:lpstr>6.4 The Skylake-based mobile and desktop lines (2)</vt:lpstr>
      <vt:lpstr>6.4 The Skylake-based mobile and desktop lines (3)</vt:lpstr>
      <vt:lpstr>6.4 The Skylake-based mobile and desktop lines (4)</vt:lpstr>
      <vt:lpstr>6.4 The Skylake-based mobile and desktop lines (5)</vt:lpstr>
      <vt:lpstr>6.4 The Skylake-based mobile and desktop lines (6)</vt:lpstr>
      <vt:lpstr>6.4 The Skylake-based mobile and desktop lines (7)</vt:lpstr>
      <vt:lpstr>6.4 The Skylake-based mobile and desktop lines (8)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Sima Dezső</dc:creator>
  <cp:lastModifiedBy>sima</cp:lastModifiedBy>
  <cp:revision>2657</cp:revision>
  <cp:lastPrinted>2017-10-09T06:38:03Z</cp:lastPrinted>
  <dcterms:created xsi:type="dcterms:W3CDTF">2014-10-25T02:34:30Z</dcterms:created>
  <dcterms:modified xsi:type="dcterms:W3CDTF">2018-10-10T05:33:36Z</dcterms:modified>
</cp:coreProperties>
</file>