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3" r:id="rId2"/>
    <p:sldMasterId id="2147483698" r:id="rId3"/>
    <p:sldMasterId id="2147483711" r:id="rId4"/>
  </p:sldMasterIdLst>
  <p:notesMasterIdLst>
    <p:notesMasterId r:id="rId176"/>
  </p:notesMasterIdLst>
  <p:sldIdLst>
    <p:sldId id="410" r:id="rId5"/>
    <p:sldId id="463" r:id="rId6"/>
    <p:sldId id="1727" r:id="rId7"/>
    <p:sldId id="1728" r:id="rId8"/>
    <p:sldId id="1729" r:id="rId9"/>
    <p:sldId id="1903" r:id="rId10"/>
    <p:sldId id="1899" r:id="rId11"/>
    <p:sldId id="1900" r:id="rId12"/>
    <p:sldId id="1730" r:id="rId13"/>
    <p:sldId id="1731" r:id="rId14"/>
    <p:sldId id="1732" r:id="rId15"/>
    <p:sldId id="1733" r:id="rId16"/>
    <p:sldId id="1734" r:id="rId17"/>
    <p:sldId id="1735" r:id="rId18"/>
    <p:sldId id="1737" r:id="rId19"/>
    <p:sldId id="1896" r:id="rId20"/>
    <p:sldId id="1898" r:id="rId21"/>
    <p:sldId id="1897" r:id="rId22"/>
    <p:sldId id="1738" r:id="rId23"/>
    <p:sldId id="1895" r:id="rId24"/>
    <p:sldId id="1739" r:id="rId25"/>
    <p:sldId id="1740" r:id="rId26"/>
    <p:sldId id="1741" r:id="rId27"/>
    <p:sldId id="1742" r:id="rId28"/>
    <p:sldId id="1743" r:id="rId29"/>
    <p:sldId id="1744" r:id="rId30"/>
    <p:sldId id="1745" r:id="rId31"/>
    <p:sldId id="1746" r:id="rId32"/>
    <p:sldId id="1747" r:id="rId33"/>
    <p:sldId id="1748" r:id="rId34"/>
    <p:sldId id="1749" r:id="rId35"/>
    <p:sldId id="1750" r:id="rId36"/>
    <p:sldId id="1751" r:id="rId37"/>
    <p:sldId id="1752" r:id="rId38"/>
    <p:sldId id="1753" r:id="rId39"/>
    <p:sldId id="1754" r:id="rId40"/>
    <p:sldId id="1755" r:id="rId41"/>
    <p:sldId id="1756" r:id="rId42"/>
    <p:sldId id="1757" r:id="rId43"/>
    <p:sldId id="1902" r:id="rId44"/>
    <p:sldId id="1758" r:id="rId45"/>
    <p:sldId id="1904" r:id="rId46"/>
    <p:sldId id="1879" r:id="rId47"/>
    <p:sldId id="1759" r:id="rId48"/>
    <p:sldId id="1760" r:id="rId49"/>
    <p:sldId id="1761" r:id="rId50"/>
    <p:sldId id="1762" r:id="rId51"/>
    <p:sldId id="1763" r:id="rId52"/>
    <p:sldId id="1764" r:id="rId53"/>
    <p:sldId id="1765" r:id="rId54"/>
    <p:sldId id="1766" r:id="rId55"/>
    <p:sldId id="1767" r:id="rId56"/>
    <p:sldId id="1768" r:id="rId57"/>
    <p:sldId id="1769" r:id="rId58"/>
    <p:sldId id="1770" r:id="rId59"/>
    <p:sldId id="1771" r:id="rId60"/>
    <p:sldId id="1772" r:id="rId61"/>
    <p:sldId id="1773" r:id="rId62"/>
    <p:sldId id="1774" r:id="rId63"/>
    <p:sldId id="1775" r:id="rId64"/>
    <p:sldId id="1776" r:id="rId65"/>
    <p:sldId id="1909" r:id="rId66"/>
    <p:sldId id="1777" r:id="rId67"/>
    <p:sldId id="1778" r:id="rId68"/>
    <p:sldId id="1779" r:id="rId69"/>
    <p:sldId id="1780" r:id="rId70"/>
    <p:sldId id="1781" r:id="rId71"/>
    <p:sldId id="1782" r:id="rId72"/>
    <p:sldId id="1783" r:id="rId73"/>
    <p:sldId id="1784" r:id="rId74"/>
    <p:sldId id="1905" r:id="rId75"/>
    <p:sldId id="1889" r:id="rId76"/>
    <p:sldId id="1890" r:id="rId77"/>
    <p:sldId id="1785" r:id="rId78"/>
    <p:sldId id="1786" r:id="rId79"/>
    <p:sldId id="1787" r:id="rId80"/>
    <p:sldId id="1788" r:id="rId81"/>
    <p:sldId id="1789" r:id="rId82"/>
    <p:sldId id="1790" r:id="rId83"/>
    <p:sldId id="1791" r:id="rId84"/>
    <p:sldId id="1792" r:id="rId85"/>
    <p:sldId id="1793" r:id="rId86"/>
    <p:sldId id="1794" r:id="rId87"/>
    <p:sldId id="1795" r:id="rId88"/>
    <p:sldId id="1891" r:id="rId89"/>
    <p:sldId id="1892" r:id="rId90"/>
    <p:sldId id="1796" r:id="rId91"/>
    <p:sldId id="1797" r:id="rId92"/>
    <p:sldId id="1798" r:id="rId93"/>
    <p:sldId id="1799" r:id="rId94"/>
    <p:sldId id="1800" r:id="rId95"/>
    <p:sldId id="1801" r:id="rId96"/>
    <p:sldId id="1802" r:id="rId97"/>
    <p:sldId id="1803" r:id="rId98"/>
    <p:sldId id="1804" r:id="rId99"/>
    <p:sldId id="1805" r:id="rId100"/>
    <p:sldId id="1806" r:id="rId101"/>
    <p:sldId id="1807" r:id="rId102"/>
    <p:sldId id="1808" r:id="rId103"/>
    <p:sldId id="1809" r:id="rId104"/>
    <p:sldId id="1810" r:id="rId105"/>
    <p:sldId id="1811" r:id="rId106"/>
    <p:sldId id="1812" r:id="rId107"/>
    <p:sldId id="1813" r:id="rId108"/>
    <p:sldId id="1814" r:id="rId109"/>
    <p:sldId id="1815" r:id="rId110"/>
    <p:sldId id="1907" r:id="rId111"/>
    <p:sldId id="1817" r:id="rId112"/>
    <p:sldId id="1818" r:id="rId113"/>
    <p:sldId id="1819" r:id="rId114"/>
    <p:sldId id="1820" r:id="rId115"/>
    <p:sldId id="1821" r:id="rId116"/>
    <p:sldId id="1822" r:id="rId117"/>
    <p:sldId id="1908" r:id="rId118"/>
    <p:sldId id="1824" r:id="rId119"/>
    <p:sldId id="1825" r:id="rId120"/>
    <p:sldId id="1826" r:id="rId121"/>
    <p:sldId id="1827" r:id="rId122"/>
    <p:sldId id="1828" r:id="rId123"/>
    <p:sldId id="1829" r:id="rId124"/>
    <p:sldId id="1830" r:id="rId125"/>
    <p:sldId id="1831" r:id="rId126"/>
    <p:sldId id="1832" r:id="rId127"/>
    <p:sldId id="1833" r:id="rId128"/>
    <p:sldId id="1834" r:id="rId129"/>
    <p:sldId id="1835" r:id="rId130"/>
    <p:sldId id="1836" r:id="rId131"/>
    <p:sldId id="1837" r:id="rId132"/>
    <p:sldId id="1838" r:id="rId133"/>
    <p:sldId id="1839" r:id="rId134"/>
    <p:sldId id="1840" r:id="rId135"/>
    <p:sldId id="1841" r:id="rId136"/>
    <p:sldId id="1842" r:id="rId137"/>
    <p:sldId id="1843" r:id="rId138"/>
    <p:sldId id="1844" r:id="rId139"/>
    <p:sldId id="1468" r:id="rId140"/>
    <p:sldId id="420" r:id="rId141"/>
    <p:sldId id="421" r:id="rId142"/>
    <p:sldId id="422" r:id="rId143"/>
    <p:sldId id="423" r:id="rId144"/>
    <p:sldId id="424" r:id="rId145"/>
    <p:sldId id="425" r:id="rId146"/>
    <p:sldId id="426" r:id="rId147"/>
    <p:sldId id="427" r:id="rId148"/>
    <p:sldId id="428" r:id="rId149"/>
    <p:sldId id="429" r:id="rId150"/>
    <p:sldId id="430" r:id="rId151"/>
    <p:sldId id="431" r:id="rId152"/>
    <p:sldId id="432" r:id="rId153"/>
    <p:sldId id="433" r:id="rId154"/>
    <p:sldId id="434" r:id="rId155"/>
    <p:sldId id="435" r:id="rId156"/>
    <p:sldId id="436" r:id="rId157"/>
    <p:sldId id="437" r:id="rId158"/>
    <p:sldId id="438" r:id="rId159"/>
    <p:sldId id="491" r:id="rId160"/>
    <p:sldId id="773" r:id="rId161"/>
    <p:sldId id="774" r:id="rId162"/>
    <p:sldId id="775" r:id="rId163"/>
    <p:sldId id="1002" r:id="rId164"/>
    <p:sldId id="1057" r:id="rId165"/>
    <p:sldId id="1120" r:id="rId166"/>
    <p:sldId id="1359" r:id="rId167"/>
    <p:sldId id="1360" r:id="rId168"/>
    <p:sldId id="1333" r:id="rId169"/>
    <p:sldId id="1725" r:id="rId170"/>
    <p:sldId id="1880" r:id="rId171"/>
    <p:sldId id="1881" r:id="rId172"/>
    <p:sldId id="1882" r:id="rId173"/>
    <p:sldId id="1893" r:id="rId174"/>
    <p:sldId id="1894" r:id="rId175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3B284-05C1-4ADE-B66F-498B437E93F5}">
          <p14:sldIdLst>
            <p14:sldId id="410"/>
            <p14:sldId id="463"/>
          </p14:sldIdLst>
        </p14:section>
        <p14:section name="Untitled Section" id="{C502D39B-7B0F-408B-9318-C54260733FCA}">
          <p14:sldIdLst>
            <p14:sldId id="1727"/>
            <p14:sldId id="1728"/>
            <p14:sldId id="1729"/>
            <p14:sldId id="1903"/>
            <p14:sldId id="1899"/>
            <p14:sldId id="1900"/>
            <p14:sldId id="1730"/>
            <p14:sldId id="1731"/>
            <p14:sldId id="1732"/>
            <p14:sldId id="1733"/>
            <p14:sldId id="1734"/>
            <p14:sldId id="1735"/>
            <p14:sldId id="1737"/>
            <p14:sldId id="1896"/>
            <p14:sldId id="1898"/>
            <p14:sldId id="1897"/>
            <p14:sldId id="1738"/>
            <p14:sldId id="1895"/>
            <p14:sldId id="1739"/>
            <p14:sldId id="1740"/>
            <p14:sldId id="1741"/>
            <p14:sldId id="1742"/>
            <p14:sldId id="1743"/>
            <p14:sldId id="1744"/>
            <p14:sldId id="1745"/>
            <p14:sldId id="1746"/>
            <p14:sldId id="1747"/>
            <p14:sldId id="1748"/>
            <p14:sldId id="1749"/>
            <p14:sldId id="1750"/>
            <p14:sldId id="1751"/>
            <p14:sldId id="1752"/>
            <p14:sldId id="1753"/>
            <p14:sldId id="1754"/>
            <p14:sldId id="1755"/>
            <p14:sldId id="1756"/>
            <p14:sldId id="1757"/>
            <p14:sldId id="1902"/>
            <p14:sldId id="1758"/>
            <p14:sldId id="1904"/>
            <p14:sldId id="1879"/>
            <p14:sldId id="1759"/>
            <p14:sldId id="1760"/>
            <p14:sldId id="1761"/>
            <p14:sldId id="1762"/>
            <p14:sldId id="1763"/>
            <p14:sldId id="1764"/>
            <p14:sldId id="1765"/>
            <p14:sldId id="1766"/>
            <p14:sldId id="1767"/>
            <p14:sldId id="1768"/>
            <p14:sldId id="1769"/>
            <p14:sldId id="1770"/>
            <p14:sldId id="1771"/>
            <p14:sldId id="1772"/>
            <p14:sldId id="1773"/>
            <p14:sldId id="1774"/>
            <p14:sldId id="1775"/>
            <p14:sldId id="1776"/>
            <p14:sldId id="1909"/>
            <p14:sldId id="1777"/>
            <p14:sldId id="1778"/>
            <p14:sldId id="1779"/>
            <p14:sldId id="1780"/>
            <p14:sldId id="1781"/>
            <p14:sldId id="1782"/>
            <p14:sldId id="1783"/>
            <p14:sldId id="1784"/>
            <p14:sldId id="1905"/>
            <p14:sldId id="1889"/>
            <p14:sldId id="1890"/>
            <p14:sldId id="1785"/>
            <p14:sldId id="1786"/>
            <p14:sldId id="1787"/>
            <p14:sldId id="1788"/>
            <p14:sldId id="1789"/>
            <p14:sldId id="1790"/>
            <p14:sldId id="1791"/>
            <p14:sldId id="1792"/>
            <p14:sldId id="1793"/>
            <p14:sldId id="1794"/>
            <p14:sldId id="1795"/>
            <p14:sldId id="1891"/>
            <p14:sldId id="1892"/>
            <p14:sldId id="1796"/>
            <p14:sldId id="1797"/>
            <p14:sldId id="1798"/>
            <p14:sldId id="1799"/>
            <p14:sldId id="1800"/>
            <p14:sldId id="1801"/>
            <p14:sldId id="1802"/>
            <p14:sldId id="1803"/>
            <p14:sldId id="1804"/>
            <p14:sldId id="1805"/>
            <p14:sldId id="1806"/>
            <p14:sldId id="1807"/>
            <p14:sldId id="1808"/>
            <p14:sldId id="1809"/>
            <p14:sldId id="1810"/>
            <p14:sldId id="1811"/>
            <p14:sldId id="1812"/>
            <p14:sldId id="1813"/>
            <p14:sldId id="1814"/>
            <p14:sldId id="1815"/>
            <p14:sldId id="1907"/>
            <p14:sldId id="1817"/>
            <p14:sldId id="1818"/>
            <p14:sldId id="1819"/>
            <p14:sldId id="1820"/>
            <p14:sldId id="1821"/>
            <p14:sldId id="1822"/>
            <p14:sldId id="1908"/>
            <p14:sldId id="1824"/>
            <p14:sldId id="1825"/>
            <p14:sldId id="1826"/>
            <p14:sldId id="1827"/>
            <p14:sldId id="1828"/>
            <p14:sldId id="1829"/>
            <p14:sldId id="1830"/>
            <p14:sldId id="1831"/>
            <p14:sldId id="1832"/>
            <p14:sldId id="1833"/>
            <p14:sldId id="1834"/>
            <p14:sldId id="1835"/>
            <p14:sldId id="1836"/>
            <p14:sldId id="1837"/>
            <p14:sldId id="1838"/>
            <p14:sldId id="1839"/>
            <p14:sldId id="1840"/>
            <p14:sldId id="1841"/>
            <p14:sldId id="1842"/>
            <p14:sldId id="1843"/>
            <p14:sldId id="1844"/>
            <p14:sldId id="1468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91"/>
            <p14:sldId id="773"/>
            <p14:sldId id="774"/>
            <p14:sldId id="775"/>
            <p14:sldId id="1002"/>
            <p14:sldId id="1057"/>
            <p14:sldId id="1120"/>
            <p14:sldId id="1359"/>
            <p14:sldId id="1360"/>
            <p14:sldId id="1333"/>
            <p14:sldId id="1725"/>
            <p14:sldId id="1880"/>
            <p14:sldId id="1881"/>
            <p14:sldId id="1882"/>
            <p14:sldId id="1893"/>
            <p14:sldId id="18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6" userDrawn="1">
          <p15:clr>
            <a:srgbClr val="A4A3A4"/>
          </p15:clr>
        </p15:guide>
        <p15:guide id="2" orient="horz" pos="4088" userDrawn="1">
          <p15:clr>
            <a:srgbClr val="A4A3A4"/>
          </p15:clr>
        </p15:guide>
        <p15:guide id="3" orient="horz" pos="998" userDrawn="1">
          <p15:clr>
            <a:srgbClr val="A4A3A4"/>
          </p15:clr>
        </p15:guide>
        <p15:guide id="4" pos="5545" userDrawn="1">
          <p15:clr>
            <a:srgbClr val="A4A3A4"/>
          </p15:clr>
        </p15:guide>
        <p15:guide id="6" pos="640" userDrawn="1">
          <p15:clr>
            <a:srgbClr val="A4A3A4"/>
          </p15:clr>
        </p15:guide>
        <p15:guide id="7" pos="952" userDrawn="1">
          <p15:clr>
            <a:srgbClr val="A4A3A4"/>
          </p15:clr>
        </p15:guide>
        <p15:guide id="8" pos="329" userDrawn="1">
          <p15:clr>
            <a:srgbClr val="A4A3A4"/>
          </p15:clr>
        </p15:guide>
        <p15:guide id="9" orient="horz" pos="799" userDrawn="1">
          <p15:clr>
            <a:srgbClr val="A4A3A4"/>
          </p15:clr>
        </p15:guide>
        <p15:guide id="10" orient="horz" pos="544" userDrawn="1">
          <p15:clr>
            <a:srgbClr val="A4A3A4"/>
          </p15:clr>
        </p15:guide>
        <p15:guide id="11" orient="horz" pos="317" userDrawn="1">
          <p15:clr>
            <a:srgbClr val="A4A3A4"/>
          </p15:clr>
        </p15:guide>
        <p15:guide id="12" pos="187">
          <p15:clr>
            <a:srgbClr val="A4A3A4"/>
          </p15:clr>
        </p15:guide>
        <p15:guide id="14" pos="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AEDA"/>
    <a:srgbClr val="6491D4"/>
    <a:srgbClr val="6B9ECD"/>
    <a:srgbClr val="A6A6A6"/>
    <a:srgbClr val="72BFC5"/>
    <a:srgbClr val="00B050"/>
    <a:srgbClr val="D9D9D9"/>
    <a:srgbClr val="BFBFBF"/>
    <a:srgbClr val="FFE18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24" autoAdjust="0"/>
    <p:restoredTop sz="86321" autoAdjust="0"/>
  </p:normalViewPr>
  <p:slideViewPr>
    <p:cSldViewPr snapToObjects="1" showGuides="1">
      <p:cViewPr varScale="1">
        <p:scale>
          <a:sx n="66" d="100"/>
          <a:sy n="66" d="100"/>
        </p:scale>
        <p:origin x="1028" y="32"/>
      </p:cViewPr>
      <p:guideLst>
        <p:guide orient="horz" pos="176"/>
        <p:guide orient="horz" pos="4088"/>
        <p:guide orient="horz" pos="998"/>
        <p:guide pos="5545"/>
        <p:guide pos="640"/>
        <p:guide pos="952"/>
        <p:guide pos="329"/>
        <p:guide orient="horz" pos="799"/>
        <p:guide orient="horz" pos="544"/>
        <p:guide orient="horz" pos="317"/>
        <p:guide pos="187"/>
        <p:guide pos="45"/>
      </p:guideLst>
    </p:cSldViewPr>
  </p:slideViewPr>
  <p:outlineViewPr>
    <p:cViewPr>
      <p:scale>
        <a:sx n="33" d="100"/>
        <a:sy n="33" d="100"/>
      </p:scale>
      <p:origin x="0" y="-30894"/>
    </p:cViewPr>
  </p:outlin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presProps" Target="presProps.xml"/><Relationship Id="rId172" Type="http://schemas.openxmlformats.org/officeDocument/2006/relationships/slide" Target="slides/slide168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theme" Target="theme/theme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80" Type="http://schemas.openxmlformats.org/officeDocument/2006/relationships/tableStyles" Target="tableStyles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notesMaster" Target="notesMasters/notesMaster1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2950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71"/>
            <a:ext cx="5438140" cy="4443413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378824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378824"/>
            <a:ext cx="2945659" cy="49371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73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591779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017BA-CFBA-428B-88C7-6CFBBA9A5E6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90" y="9380542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ABD6D0-2F53-4459-BAD7-C8B90EB893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5" y="4689478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396919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017BA-CFBA-428B-88C7-6CFBBA9A5E6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90" y="9380542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ABD6D0-2F53-4459-BAD7-C8B90EB893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5" y="4689478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961450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991157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902597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214586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739469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452731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F2210-353C-4EEE-AD5D-835DD038648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1235" name="Rectangle 7"/>
          <p:cNvSpPr txBox="1">
            <a:spLocks noGrp="1" noChangeArrowheads="1"/>
          </p:cNvSpPr>
          <p:nvPr/>
        </p:nvSpPr>
        <p:spPr bwMode="auto">
          <a:xfrm>
            <a:off x="3849690" y="9380542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7EF002-9472-48C1-84BF-37DCB1342D2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51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12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5" y="4689478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871315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F2210-353C-4EEE-AD5D-835DD038648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1235" name="Rectangle 7"/>
          <p:cNvSpPr txBox="1">
            <a:spLocks noGrp="1" noChangeArrowheads="1"/>
          </p:cNvSpPr>
          <p:nvPr/>
        </p:nvSpPr>
        <p:spPr bwMode="auto">
          <a:xfrm>
            <a:off x="3849690" y="9380542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7EF002-9472-48C1-84BF-37DCB1342D2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51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12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5" y="4689478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429726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017BA-CFBA-428B-88C7-6CFBBA9A5E6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3043" name="Rectangle 7"/>
          <p:cNvSpPr txBox="1">
            <a:spLocks noGrp="1" noChangeArrowheads="1"/>
          </p:cNvSpPr>
          <p:nvPr/>
        </p:nvSpPr>
        <p:spPr bwMode="auto">
          <a:xfrm>
            <a:off x="3849690" y="9380542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ABD6D0-2F53-4459-BAD7-C8B90EB893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43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2950"/>
            <a:ext cx="4935538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5" y="4689478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26766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753630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641747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482438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364988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674431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570020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9" y="9380541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5538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3" y="4689477"/>
            <a:ext cx="5438775" cy="444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1177373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3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47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35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2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0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70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1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27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37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68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83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02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7C492-C8E2-488D-A832-BAC0754F66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6559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3575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29C1B-6D92-4B01-A3D3-A99A050644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93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5642-C730-422F-9828-E4FD01076A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5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B116C-4BBE-4689-A2AC-4E6356B0C5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555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6F23F-9933-4EC0-B3D5-0D08573FF1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813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0F5D7-CDC8-4FAE-881F-37475F3B70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794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5DEB4-7578-4600-A616-7F887C1470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5478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F05A5-778F-43FE-B14A-06B9FA6E62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2211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7253A-7680-4316-85E0-8A63CDBE20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185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2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0FA5C-A6DE-4C4C-B68F-0E8D91760A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49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CF26C-C76E-496E-AC35-2D61D05776B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78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0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C222DB-D16D-4A8A-92BC-BB643043AAF9}" type="slidenum">
              <a:rPr lang="en-US" sz="1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0804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19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s/?_encoding=UTF8&amp;camp=1789&amp;creative=390957&amp;field-keywords=Intel%20Core%20i3-8130U&amp;linkCode=ur2&amp;tag=cpmo01-20" TargetMode="External"/><Relationship Id="rId2" Type="http://schemas.openxmlformats.org/officeDocument/2006/relationships/hyperlink" Target="http://www.amazon.com/s/?_encoding=UTF8&amp;camp=1789&amp;creative=390957&amp;field-keywords=Intel%20Core%20i3-8121U&amp;linkCode=ur2&amp;tag=cpmo01-20" TargetMode="External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hyperlink" Target="https://software.intel.com/sites/default/files/managed/c5/15/architecture-instruction-set-extensions-programming-reference.pdf" TargetMode="External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n.wikipedia.org/wiki/File:M2_Edge_Connector_Keying.svg" TargetMode="Externa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hyperlink" Target="http://www.hardwareluxx.com/index.php/news/hardware/cpu/36000-intel-axes-fully-integrated-voltage-regulator-for-skylake-and-kaby-lak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ardwareluxx.com/index.php/component/mailto/?tmpl=component&amp;link=d9ae1f9b1ca89161869d1ecec24fcabe02b84ba9" TargetMode="External"/><Relationship Id="rId5" Type="http://schemas.openxmlformats.org/officeDocument/2006/relationships/image" Target="../media/image55.png"/><Relationship Id="rId4" Type="http://schemas.openxmlformats.org/officeDocument/2006/relationships/hyperlink" Target="http://www.hardwareluxx.com/index.php/news/hardware/cpu/36000-intel-axes-fully-integrated-voltage-regulator-for-skylake-and-kaby-lake.html?tmpl=component&amp;print=1&amp;layout=default&amp;page=" TargetMode="Externa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nandtech.com/show/10288/intel-broxton-sofia-smartphone-socs-cancelled" TargetMode="Externa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cdn.wccftech.com/wp-content/uploads/2015/06/Intel-Kaby-Lake-Processor-SKU-Lineup.pn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dp/B01MXSI216?tag=anandtech01-20&amp;ascsubtag=%5bsite|anand%5bcat|NA%5bart|11549%5bpid|B01MXSI216|NA%5bbbc|text" TargetMode="External"/><Relationship Id="rId2" Type="http://schemas.openxmlformats.org/officeDocument/2006/relationships/hyperlink" Target="http://www.amazon.com/dp/B072KTRQ9G?tag=anandtech01-20&amp;ascsubtag=%5bsite|anand%5bcat|NA%5bart|11549%5bpid|B072KTRQ9G|NA%5bbbc|text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mazon.com/dp/B01MRRPPQS?tag=anandtech01-20&amp;ascsubtag=%5bsite|anand%5bcat|NA%5bart|11549%5bpid|B01MRRPPQS|NA%5bbbc|text" TargetMode="External"/><Relationship Id="rId4" Type="http://schemas.openxmlformats.org/officeDocument/2006/relationships/hyperlink" Target="http://www.amazon.com/dp/B071KMBHS8?tag=anandtech01-20&amp;ascsubtag=%5bsite|anand%5bcat|NA%5bart|11549%5bpid|B071KMBHS8|NA%5bbbc|text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://cdn.wccftech.com/wp-content/uploads/2015/06/Intel-Kaby-Lake-Processor-SKU-Lineup.png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egg.com/Product/Product.aspx?Item=N82E16819117827" TargetMode="External"/><Relationship Id="rId2" Type="http://schemas.openxmlformats.org/officeDocument/2006/relationships/hyperlink" Target="https://www.newegg.com/Product/Product.aspx?Item=N82E16819117726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amzn.com/s/?tag=anandtech01-20&amp;field-keywords=8700K" TargetMode="External"/><Relationship Id="rId4" Type="http://schemas.openxmlformats.org/officeDocument/2006/relationships/hyperlink" Target="http://amzn.com/s/?tag=anandtech01-20&amp;field-keywords=7700K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498850"/>
            <a:ext cx="8150225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en-US" altLang="en-US" smtClean="0">
                <a:solidFill>
                  <a:schemeClr val="bg1"/>
                </a:solidFill>
                <a:latin typeface="Verdana" pitchFamily="34" charset="0"/>
              </a:rPr>
              <a:t> Sima</a:t>
            </a:r>
            <a:endParaRPr lang="hu-HU" altLang="en-US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1491940"/>
            <a:ext cx="9144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Intel’s Core 2 family - TOCK lines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err="1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Lake to Coffee Lake</a:t>
            </a:r>
            <a:endParaRPr lang="hu-HU" altLang="en-US" sz="4000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343400" y="6119388"/>
            <a:ext cx="240322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October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20</a:t>
            </a:r>
            <a:r>
              <a:rPr lang="en-US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18</a:t>
            </a:r>
            <a:r>
              <a:rPr lang="hu-HU" altLang="en-US" sz="24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3500" y="5454225"/>
            <a:ext cx="899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Vers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3.1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500" y="495588"/>
            <a:ext cx="785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7.2.1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an optimized 14 nm process, termed the 14 nm+ process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715" y="878829"/>
            <a:ext cx="8077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processors have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same IPC scores as the previous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models,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benchmark figures at the same clock rate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demonstrate (see the Figure below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7.2.1 Use of an optimized 14 nm process, termed the 14 nm+ process (1)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85" y="1673805"/>
            <a:ext cx="8063949" cy="35100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3017" y="5702623"/>
            <a:ext cx="3608937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frequency at lower power,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at same power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081" y="5379895"/>
            <a:ext cx="5815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14nm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 process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 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power efficiency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i.e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82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S-series</a:t>
            </a:r>
            <a:r>
              <a:rPr lang="en-US" sz="1600" dirty="0" smtClean="0"/>
              <a:t> (5)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87465" y="1189652"/>
            <a:ext cx="8910652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1.0 (1996) Transfer rates of up to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1.5 MB/s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2.0 (2000) Transfer rates of up to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60 MB/s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3.0 (2008) 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SuperSpeed transfer rate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up to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625 MB/s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3.0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specification recommends that the Standard-A USB receptacle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         have 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blue insert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3.1 (2013)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 two alternatives: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1315" y="2663915"/>
            <a:ext cx="693077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3.1 Gen. 1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3.1 Gen 2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SuperSpeed+ transfer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up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1.25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GB/s.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890" y="3293985"/>
            <a:ext cx="8951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3.2 (2017)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new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SuperSpeed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 transfer modes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 transfer rates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1.25 and 2.5 GB/s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         over USB-C connectors.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00" y="854657"/>
            <a:ext cx="2903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the USB standard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00" y="513565"/>
            <a:ext cx="5175160" cy="31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USB Gen2 support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[262]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8032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S-series</a:t>
            </a:r>
            <a:r>
              <a:rPr lang="en-US" sz="1600" dirty="0" smtClean="0"/>
              <a:t> </a:t>
            </a:r>
            <a:r>
              <a:rPr lang="en-US" sz="1600" dirty="0" smtClean="0"/>
              <a:t>(6) 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00" y="978141"/>
            <a:ext cx="8400000" cy="4285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500" y="507060"/>
            <a:ext cx="2408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USB connectors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387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S-series</a:t>
            </a:r>
            <a:r>
              <a:rPr lang="en-US" sz="1600" dirty="0" smtClean="0"/>
              <a:t> </a:t>
            </a:r>
            <a:r>
              <a:rPr lang="en-US" sz="1600" dirty="0" smtClean="0"/>
              <a:t>(7) </a:t>
            </a:r>
            <a:endParaRPr lang="en-US" sz="1600" dirty="0"/>
          </a:p>
        </p:txBody>
      </p:sp>
      <p:pic>
        <p:nvPicPr>
          <p:cNvPr id="3" name="Picture 2" descr="https://upload.wikimedia.org/wikipedia/commons/7/75/Connector_USB_3_IMGP6024_w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45" y="2258870"/>
            <a:ext cx="2340260" cy="246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5014335"/>
            <a:ext cx="43468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Front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view of a Standard-A USB 3.0 connector, showing its front row of four pins for the USB 1.x/2.0 backward compatibility, and a second row of five pins for the new USB 3.0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connectivity (above).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plastic insert is in the USB 3.0 standard blue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color.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 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4" descr="https://upload.wikimedia.org/wikipedia/commons/0/07/USB_3_Pins_sta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87" y="2348880"/>
            <a:ext cx="4095073" cy="35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500" y="514318"/>
            <a:ext cx="3113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USB 3.0 connector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855034"/>
            <a:ext cx="8799332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SuperSpeed transfer rate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USB 3.0 standard is based on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SuperSpeed bus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incorporates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new serial point-to-point data lanes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(for full duplex transfer) and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Ground line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shown in the Figure below.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Consequently, the USB standard needs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 connectors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(see the Figure before).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67257" y="6039290"/>
            <a:ext cx="4325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Pins of a standard USB 3.0 connector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82903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</a:t>
            </a:r>
            <a:r>
              <a:rPr lang="en-US" sz="1600" dirty="0" smtClean="0"/>
              <a:t>S-series (8)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508044"/>
            <a:ext cx="6795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Integrated connectivity support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870930"/>
            <a:ext cx="8785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Integrated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connectivity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relates to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partially integrating 802.11ac Wi-Fi, BT and RF blocks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onto the PCH,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detailed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later in this section.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790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S-series</a:t>
            </a:r>
            <a:r>
              <a:rPr lang="en-US" sz="1600" dirty="0" smtClean="0"/>
              <a:t> (9) 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6919" y="1512785"/>
          <a:ext cx="8910576" cy="358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096">
                  <a:extLst>
                    <a:ext uri="{9D8B030D-6E8A-4147-A177-3AD203B41FA5}">
                      <a16:colId xmlns:a16="http://schemas.microsoft.com/office/drawing/2014/main" val="328498445"/>
                    </a:ext>
                  </a:extLst>
                </a:gridCol>
                <a:gridCol w="1485096">
                  <a:extLst>
                    <a:ext uri="{9D8B030D-6E8A-4147-A177-3AD203B41FA5}">
                      <a16:colId xmlns:a16="http://schemas.microsoft.com/office/drawing/2014/main" val="1045414095"/>
                    </a:ext>
                  </a:extLst>
                </a:gridCol>
                <a:gridCol w="1485096">
                  <a:extLst>
                    <a:ext uri="{9D8B030D-6E8A-4147-A177-3AD203B41FA5}">
                      <a16:colId xmlns:a16="http://schemas.microsoft.com/office/drawing/2014/main" val="3333607014"/>
                    </a:ext>
                  </a:extLst>
                </a:gridCol>
                <a:gridCol w="1485096">
                  <a:extLst>
                    <a:ext uri="{9D8B030D-6E8A-4147-A177-3AD203B41FA5}">
                      <a16:colId xmlns:a16="http://schemas.microsoft.com/office/drawing/2014/main" val="1458109770"/>
                    </a:ext>
                  </a:extLst>
                </a:gridCol>
                <a:gridCol w="1485096">
                  <a:extLst>
                    <a:ext uri="{9D8B030D-6E8A-4147-A177-3AD203B41FA5}">
                      <a16:colId xmlns:a16="http://schemas.microsoft.com/office/drawing/2014/main" val="1926542592"/>
                    </a:ext>
                  </a:extLst>
                </a:gridCol>
                <a:gridCol w="1485096">
                  <a:extLst>
                    <a:ext uri="{9D8B030D-6E8A-4147-A177-3AD203B41FA5}">
                      <a16:colId xmlns:a16="http://schemas.microsoft.com/office/drawing/2014/main" val="10160275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Standard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Approved</a:t>
                      </a:r>
                    </a:p>
                    <a:p>
                      <a:pPr algn="ctr"/>
                      <a:r>
                        <a:rPr lang="en-US" sz="1400" dirty="0" smtClean="0"/>
                        <a:t> in 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Frequency</a:t>
                      </a:r>
                    </a:p>
                    <a:p>
                      <a:pPr algn="ctr"/>
                      <a:r>
                        <a:rPr lang="en-US" sz="1400" dirty="0" smtClean="0"/>
                        <a:t>band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Bandwidth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MIMO</a:t>
                      </a:r>
                    </a:p>
                    <a:p>
                      <a:pPr algn="ctr"/>
                      <a:r>
                        <a:rPr lang="en-US" sz="1400" dirty="0" smtClean="0"/>
                        <a:t>technology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Data rate</a:t>
                      </a:r>
                    </a:p>
                    <a:p>
                      <a:pPr algn="ctr"/>
                      <a:r>
                        <a:rPr lang="en-US" sz="1400" dirty="0" smtClean="0"/>
                        <a:t>(up to)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096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11.b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1999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22 MHz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447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11.a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1999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MHz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54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4169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11.g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54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225487"/>
                  </a:ext>
                </a:extLst>
              </a:tr>
              <a:tr h="36576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11.n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2007</a:t>
                      </a:r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 GHz/</a:t>
                      </a:r>
                    </a:p>
                    <a:p>
                      <a:pPr algn="ctr"/>
                      <a:r>
                        <a:rPr lang="en-US" sz="1400" dirty="0" smtClean="0"/>
                        <a:t>5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MHz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MIMO</a:t>
                      </a:r>
                    </a:p>
                    <a:p>
                      <a:pPr algn="ctr"/>
                      <a:r>
                        <a:rPr lang="en-US" sz="1400" dirty="0" smtClean="0"/>
                        <a:t>up to 4 streams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288.8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1706338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MHz</a:t>
                      </a:r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600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640275"/>
                  </a:ext>
                </a:extLst>
              </a:tr>
              <a:tr h="236220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11.ac</a:t>
                      </a:r>
                      <a:endParaRPr lang="en-US" sz="1400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2013</a:t>
                      </a:r>
                      <a:endParaRPr lang="en-US" sz="1400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 GHz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 MHz</a:t>
                      </a:r>
                      <a:endParaRPr lang="en-US" sz="1400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MIMO</a:t>
                      </a:r>
                    </a:p>
                    <a:p>
                      <a:pPr algn="ctr"/>
                      <a:r>
                        <a:rPr lang="en-US" sz="1400" dirty="0" smtClean="0"/>
                        <a:t>up to 8 streams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346.8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2935575"/>
                  </a:ext>
                </a:extLst>
              </a:tr>
              <a:tr h="2819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MHz</a:t>
                      </a:r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800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650393"/>
                  </a:ext>
                </a:extLst>
              </a:tr>
              <a:tr h="236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 MHz</a:t>
                      </a:r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1733.2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7230046"/>
                  </a:ext>
                </a:extLst>
              </a:tr>
              <a:tr h="236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160 MHz</a:t>
                      </a:r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3466.8 Mb/s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935967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500" y="507060"/>
            <a:ext cx="7020442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to the IEEE 802.11ac Wi-Fi standards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features of the IEEE 802.11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WiFi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(Based on 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863" y="5679250"/>
            <a:ext cx="6297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MIMO: Multiple-Input Multiple-Output (</a:t>
            </a:r>
            <a:r>
              <a:rPr lang="en-US" sz="1400" dirty="0" err="1" smtClean="0"/>
              <a:t>többszörös</a:t>
            </a:r>
            <a:r>
              <a:rPr lang="en-US" sz="1400" dirty="0" smtClean="0"/>
              <a:t> </a:t>
            </a:r>
            <a:r>
              <a:rPr lang="en-US" sz="1400" dirty="0" err="1" smtClean="0"/>
              <a:t>átviteli</a:t>
            </a:r>
            <a:r>
              <a:rPr lang="en-US" sz="1400" dirty="0" smtClean="0"/>
              <a:t> </a:t>
            </a:r>
            <a:r>
              <a:rPr lang="en-US" sz="1400" dirty="0" err="1" smtClean="0"/>
              <a:t>csatorna</a:t>
            </a:r>
            <a:r>
              <a:rPr lang="en-US" sz="1400" dirty="0" smtClean="0"/>
              <a:t>)</a:t>
            </a: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131062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</a:t>
            </a:r>
            <a:r>
              <a:rPr lang="en-US" sz="1600" dirty="0" smtClean="0"/>
              <a:t>S-series (10) </a:t>
            </a:r>
            <a:endParaRPr lang="en-US" sz="1600" dirty="0"/>
          </a:p>
        </p:txBody>
      </p:sp>
      <p:grpSp>
        <p:nvGrpSpPr>
          <p:cNvPr id="5" name="Group 4"/>
          <p:cNvGrpSpPr/>
          <p:nvPr/>
        </p:nvGrpSpPr>
        <p:grpSpPr>
          <a:xfrm>
            <a:off x="763803" y="912105"/>
            <a:ext cx="7678627" cy="2696591"/>
            <a:chOff x="836585" y="2663915"/>
            <a:chExt cx="7678627" cy="26965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6242" t="30186" r="18052" b="30002"/>
            <a:stretch/>
          </p:blipFill>
          <p:spPr>
            <a:xfrm>
              <a:off x="999377" y="2798930"/>
              <a:ext cx="7515835" cy="256157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836585" y="2663915"/>
              <a:ext cx="1665185" cy="67507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1500" y="507288"/>
            <a:ext cx="5940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bands used for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WiFi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4794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</a:t>
            </a:r>
            <a:r>
              <a:rPr lang="en-US" sz="1600" dirty="0" smtClean="0"/>
              <a:t>S-series (11)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507060"/>
            <a:ext cx="3539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MIMO technology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325" y="822095"/>
            <a:ext cx="9065752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MIMO (Multiple-Input Multiple-Output)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IEEE 801.11n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WiFi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amendment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in order to significantly raise data rate.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assumes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multiple antennas both at the transmitter and the receiver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supports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communication channels for transmitting multiple data streams simultaneously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 e.g.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2 data streams, as the Figure below shows.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MIMO technology the transmitter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splits the data stream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be transmitted into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sub-streams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these will be in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transmitted in parallel over available channels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merged in the receiver, as indicated in the Figure.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6400" y="5268149"/>
            <a:ext cx="4435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the MIMO technology 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7013" y="5679250"/>
            <a:ext cx="824129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801.11n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supports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4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801.11ac up to 8 parallel data streams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actual implementations the number of available transmitter and receiver antennas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(channels) is usually given in the form of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nTmR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nxm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2T2R or 2x2.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6505" y="2821565"/>
            <a:ext cx="9027495" cy="2424854"/>
            <a:chOff x="116505" y="2888940"/>
            <a:chExt cx="9027495" cy="24248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505" y="2942365"/>
              <a:ext cx="9027495" cy="237142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611560" y="2888940"/>
              <a:ext cx="404440" cy="126595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541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</a:t>
            </a:r>
            <a:r>
              <a:rPr lang="en-US" sz="1600" dirty="0" smtClean="0"/>
              <a:t>S-series (12)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71500" y="514275"/>
            <a:ext cx="8865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Integrated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connectivity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6514" y="857475"/>
            <a:ext cx="9051260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Traditionally, there is 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Wi-Fi/BT/RF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that is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placed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differently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processor,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e.g. on an M.2 card or as a chip mounted onto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mainboard.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With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connectivity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”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partially integrates the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Wi-Fi/BT/RF module onto the PCH.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this kind of implementation”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places expensive functional blocks of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Wi-Fi/BT/RF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module,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such as the logic, MAC (Multiplier-Accumulator) and memory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onto the PCH, into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block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called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Pulsar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other parts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module, like the PHY (Physical layer) and RF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remain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companion RF module (CRF),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dubbed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Jefferson Peak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below.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module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implemented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an M.2 card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is interconnected with the PCH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 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Intel proprietary bus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called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CNVio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interface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shown below.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16505" y="3081970"/>
            <a:ext cx="8955995" cy="3466667"/>
            <a:chOff x="116505" y="3158970"/>
            <a:chExt cx="8955995" cy="3466667"/>
          </a:xfrm>
        </p:grpSpPr>
        <p:grpSp>
          <p:nvGrpSpPr>
            <p:cNvPr id="3" name="Group 2"/>
            <p:cNvGrpSpPr/>
            <p:nvPr/>
          </p:nvGrpSpPr>
          <p:grpSpPr>
            <a:xfrm>
              <a:off x="116505" y="3158970"/>
              <a:ext cx="8955995" cy="3466667"/>
              <a:chOff x="116505" y="1583795"/>
              <a:chExt cx="8955995" cy="346666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2311" r="1830"/>
              <a:stretch/>
            </p:blipFill>
            <p:spPr>
              <a:xfrm>
                <a:off x="116505" y="1583795"/>
                <a:ext cx="8955995" cy="3466667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908370" y="2350162"/>
                <a:ext cx="1492012" cy="284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(Jefferson Peak)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39884" t="32455" r="53372" b="62352"/>
              <a:stretch/>
            </p:blipFill>
            <p:spPr>
              <a:xfrm>
                <a:off x="3626896" y="2933945"/>
                <a:ext cx="630070" cy="18002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558758" y="2663915"/>
                <a:ext cx="843243" cy="669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Pulsar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</a:t>
                </a:r>
                <a:r>
                  <a:rPr kumimoji="0" lang="en-US" sz="125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Integr</a:t>
                </a: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.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blocks)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936285" y="5652367"/>
              <a:ext cx="12811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(Companion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RF Module)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43326" t="14744" r="54747" b="72274"/>
            <a:stretch/>
          </p:blipFill>
          <p:spPr>
            <a:xfrm>
              <a:off x="2321750" y="3621964"/>
              <a:ext cx="1845205" cy="21336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668493" y="3564015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PCH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56565" y="6486930"/>
            <a:ext cx="8429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2T2R 802.11ac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called  Integrated connectivity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47538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</a:t>
            </a:r>
            <a:r>
              <a:rPr lang="en-US" sz="1600" dirty="0" smtClean="0"/>
              <a:t>S-series (13)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211"/>
          <a:stretch/>
        </p:blipFill>
        <p:spPr>
          <a:xfrm>
            <a:off x="101600" y="1178750"/>
            <a:ext cx="7096389" cy="549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00" y="509958"/>
            <a:ext cx="8730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Interfacing the Companion RF module (CRF) to the PCH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37015" y="1651253"/>
            <a:ext cx="4905545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RGI:    Radio Generic Interface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between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Pulsar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BRI:    Bluetooth Radio Interface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between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Pulsar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Proprietary Intel interface between CRF and Pulsar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2260" y="4284095"/>
            <a:ext cx="303024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proprietary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 two data lanes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one clock for each direction.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data and clock signals 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differential, 100 </a:t>
            </a:r>
            <a:r>
              <a: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Ώ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signals.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number of the signals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12 (6 pairs, 3 per direction).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849330" y="4284095"/>
            <a:ext cx="2610290" cy="125802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4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</a:t>
            </a:r>
            <a:r>
              <a:rPr lang="en-US" sz="1600" dirty="0" smtClean="0"/>
              <a:t>S-series (14)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71500" y="501575"/>
            <a:ext cx="8865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Integrated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connectivity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CNVi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-2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[253]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025" y="1892590"/>
            <a:ext cx="5604868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AC-9560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(2T2R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module, the only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vPro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enabled CRF),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AC-9462 (a 1T1R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module),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AC-9461 (a low-end 1T1R module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433" y="857475"/>
            <a:ext cx="89374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connectivity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supported by the 300 series PCHs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Coffee Lake line, both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by the DT and mobile PCH models</a:t>
            </a:r>
            <a:r>
              <a:rPr lang="en-US" sz="1400" dirty="0">
                <a:solidFill>
                  <a:srgbClr val="000000"/>
                </a:solidFill>
              </a:rPr>
              <a:t>. (except the </a:t>
            </a:r>
            <a:r>
              <a:rPr lang="en-US" sz="1400" dirty="0" smtClean="0">
                <a:solidFill>
                  <a:srgbClr val="000000"/>
                </a:solidFill>
              </a:rPr>
              <a:t>earlier </a:t>
            </a:r>
            <a:r>
              <a:rPr lang="en-US" sz="1400" dirty="0">
                <a:solidFill>
                  <a:srgbClr val="000000"/>
                </a:solidFill>
              </a:rPr>
              <a:t>(10/2017) launched Z370 </a:t>
            </a:r>
            <a:r>
              <a:rPr lang="en-US" sz="1400" dirty="0" smtClean="0">
                <a:solidFill>
                  <a:srgbClr val="000000"/>
                </a:solidFill>
              </a:rPr>
              <a:t>PCH). </a:t>
            </a:r>
            <a:endParaRPr lang="en-US" sz="140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963" y="1352530"/>
            <a:ext cx="9063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part of their Integrated connectivity technology Intel provides a number of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CRF modules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including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9100" y="2657675"/>
            <a:ext cx="6447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three CRFs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supported by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Linux, Chrome OS, and Windows 10.</a:t>
            </a:r>
          </a:p>
        </p:txBody>
      </p:sp>
    </p:spTree>
    <p:extLst>
      <p:ext uri="{BB962C8B-B14F-4D97-AF65-F5344CB8AC3E}">
        <p14:creationId xmlns:p14="http://schemas.microsoft.com/office/powerpoint/2010/main" val="220852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7.2.2 Enhanced Speed Shift technology (</a:t>
            </a:r>
            <a:r>
              <a:rPr lang="en-US" sz="1600" dirty="0" err="1"/>
              <a:t>v2</a:t>
            </a:r>
            <a:r>
              <a:rPr lang="en-US" sz="1600" dirty="0" smtClean="0"/>
              <a:t>) (1)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500449"/>
            <a:ext cx="4623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7.2.2 Enhanced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(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v2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68" y="1281564"/>
            <a:ext cx="8328792" cy="4262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862716"/>
            <a:ext cx="8262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Speed Shift technology has been introduced in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line, as indicated below.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25" y="5596498"/>
            <a:ext cx="9191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Main features of the Speed Shift technology vs. the Enhanced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98209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</a:t>
            </a:r>
            <a:r>
              <a:rPr lang="en-US" sz="1600" dirty="0" smtClean="0"/>
              <a:t>S-series (15)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507289"/>
            <a:ext cx="8685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Integrated connectivity implementation of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2T2R 802.11ac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Wi-Fi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[253]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770" y="850970"/>
            <a:ext cx="8722068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feature supports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160 MHz channel bandwidth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yields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rates up to 1733 Mb/s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this speed is 12x faster than 1T1R 802.11n support provided by low cost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WiFi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solutions and twice as much as most 2T2R solutions available on the market.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2T2R support needs the AC9650 CRF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other models listed above do not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implement it (only the 1T1R mode with lower data rates).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its additional costs (of about 15 $) only a few motherboards enable the Integrated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connectivity feature. </a:t>
            </a:r>
          </a:p>
        </p:txBody>
      </p:sp>
    </p:spTree>
    <p:extLst>
      <p:ext uri="{BB962C8B-B14F-4D97-AF65-F5344CB8AC3E}">
        <p14:creationId xmlns:p14="http://schemas.microsoft.com/office/powerpoint/2010/main" val="197218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</a:t>
            </a:r>
            <a:r>
              <a:rPr lang="en-US" sz="1600" dirty="0" smtClean="0"/>
              <a:t>S-series (16)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1574880"/>
            <a:ext cx="1053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507060"/>
            <a:ext cx="8464048" cy="1056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Actually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introduced Integrated connectivity already in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12/2017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low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oriented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 line (in the Gemini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 platform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Goldmont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Plus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in the low cost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Pentium and Celeron models).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2" y="1825660"/>
            <a:ext cx="8231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can be presumed that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connectivity aims at increasing Intel’s revenue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since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with it the Wi-Fi/BT/RF modules have to be bought from Intel as well.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41923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</a:t>
            </a:r>
            <a:r>
              <a:rPr lang="en-US" sz="1600" dirty="0" smtClean="0"/>
              <a:t>S-series (17)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516685"/>
            <a:ext cx="4725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Enhanced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support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404" y="870220"/>
            <a:ext cx="8931099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gen.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was introduced along with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processor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 in 2017.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the 1. generation 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HD Boot drive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was assumed and the Octane memory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served 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 cache of it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89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</a:t>
            </a:r>
            <a:r>
              <a:rPr lang="en-US" sz="1600" dirty="0" smtClean="0"/>
              <a:t>S-series (18)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507060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Recap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2175" y="865312"/>
            <a:ext cx="86773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nonvolatile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typically used as 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of a HDD drive.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based on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XPoint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technology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announced by Intel and Micron in 2016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has 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typical size of 16 or 32 GB.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mounted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M.2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card that is attached via 2 to 4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lanes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(see the Figure below).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Its use needs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Rapid Storage Technology driver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(appropriate no.).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7027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</a:t>
            </a:r>
            <a:r>
              <a:rPr lang="en-US" sz="1600" dirty="0" smtClean="0"/>
              <a:t>S-series (</a:t>
            </a:r>
            <a:r>
              <a:rPr lang="en-US" sz="1600" dirty="0" smtClean="0"/>
              <a:t>19) 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08007"/>
              </p:ext>
            </p:extLst>
          </p:nvPr>
        </p:nvGraphicFramePr>
        <p:xfrm>
          <a:off x="161510" y="2062145"/>
          <a:ext cx="8847138" cy="362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903">
                  <a:extLst>
                    <a:ext uri="{9D8B030D-6E8A-4147-A177-3AD203B41FA5}">
                      <a16:colId xmlns:a16="http://schemas.microsoft.com/office/drawing/2014/main" val="1960590050"/>
                    </a:ext>
                  </a:extLst>
                </a:gridCol>
                <a:gridCol w="3330370">
                  <a:extLst>
                    <a:ext uri="{9D8B030D-6E8A-4147-A177-3AD203B41FA5}">
                      <a16:colId xmlns:a16="http://schemas.microsoft.com/office/drawing/2014/main" val="2919459519"/>
                    </a:ext>
                  </a:extLst>
                </a:gridCol>
                <a:gridCol w="3356865">
                  <a:extLst>
                    <a:ext uri="{9D8B030D-6E8A-4147-A177-3AD203B41FA5}">
                      <a16:colId xmlns:a16="http://schemas.microsoft.com/office/drawing/2014/main" val="26801947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 generation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 generation</a:t>
                      </a:r>
                      <a:endParaRPr lang="en-US" sz="1400" dirty="0"/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994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Storage system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assumed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HD Boot</a:t>
                      </a:r>
                      <a:r>
                        <a:rPr lang="en-US" sz="1400" baseline="0" dirty="0" smtClean="0"/>
                        <a:t> drive and</a:t>
                      </a:r>
                    </a:p>
                    <a:p>
                      <a:pPr algn="ctr"/>
                      <a:r>
                        <a:rPr lang="en-US" sz="1400" baseline="0" dirty="0" err="1" smtClean="0"/>
                        <a:t>Optane</a:t>
                      </a:r>
                      <a:r>
                        <a:rPr lang="en-US" sz="1400" baseline="0" dirty="0" smtClean="0"/>
                        <a:t> memory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Fast SSD Boot drive, </a:t>
                      </a:r>
                    </a:p>
                    <a:p>
                      <a:pPr algn="ctr"/>
                      <a:r>
                        <a:rPr lang="en-US" sz="1400" dirty="0" smtClean="0"/>
                        <a:t>a large HD data drive and</a:t>
                      </a:r>
                    </a:p>
                    <a:p>
                      <a:pPr algn="ctr"/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Optane</a:t>
                      </a:r>
                      <a:r>
                        <a:rPr lang="en-US" sz="1400" dirty="0" smtClean="0"/>
                        <a:t> memory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9635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Principle of operation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Optane</a:t>
                      </a:r>
                      <a:r>
                        <a:rPr lang="en-US" sz="1400" baseline="0" dirty="0" smtClean="0"/>
                        <a:t> memory serves as a cache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  of the Boot drive (HD)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Optane</a:t>
                      </a:r>
                      <a:r>
                        <a:rPr lang="en-US" sz="1400" dirty="0" smtClean="0"/>
                        <a:t> memory serves as cache </a:t>
                      </a:r>
                    </a:p>
                    <a:p>
                      <a:pPr algn="ctr"/>
                      <a:r>
                        <a:rPr lang="en-US" sz="1400" dirty="0" smtClean="0"/>
                        <a:t>  of the large</a:t>
                      </a:r>
                      <a:r>
                        <a:rPr lang="en-US" sz="1400" baseline="0" dirty="0" smtClean="0"/>
                        <a:t> HD</a:t>
                      </a:r>
                      <a:r>
                        <a:rPr lang="en-US" sz="1400" dirty="0" smtClean="0"/>
                        <a:t> data drive 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2170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Processor support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</a:t>
                      </a:r>
                      <a:r>
                        <a:rPr lang="en-US" sz="1400" baseline="0" dirty="0" smtClean="0"/>
                        <a:t> Generation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(</a:t>
                      </a:r>
                      <a:r>
                        <a:rPr lang="en-US" sz="1400" baseline="0" dirty="0" err="1" smtClean="0"/>
                        <a:t>Kaby</a:t>
                      </a:r>
                      <a:r>
                        <a:rPr lang="en-US" sz="1400" baseline="0" dirty="0" smtClean="0"/>
                        <a:t> Lake)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 Generation</a:t>
                      </a:r>
                    </a:p>
                    <a:p>
                      <a:pPr algn="ctr"/>
                      <a:r>
                        <a:rPr lang="en-US" sz="1400" dirty="0" smtClean="0"/>
                        <a:t>(Coffee Lake)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0072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PCH support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200-series PCH or later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300-series PCH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2258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Intro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2018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6248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Driver 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RST 15.5 or later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RST 16.02 or later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710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OS</a:t>
                      </a:r>
                      <a:endParaRPr lang="en-US" sz="1400" dirty="0"/>
                    </a:p>
                  </a:txBody>
                  <a:tcPr anchor="ctr"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Windows 10 64-bit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Windows 10 64-bit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513926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500" y="516685"/>
            <a:ext cx="4725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Enhanced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support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404" y="870220"/>
            <a:ext cx="8893588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contrast,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along with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Coffee Lake line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2018 assumes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fast SSD Boot drive and a large HD data drive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this case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serves as 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of the data drive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(see the Table below).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56519" y="5819200"/>
            <a:ext cx="5950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Key features of the 1. and 2. generation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4338" y="649427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051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</a:t>
            </a:r>
            <a:r>
              <a:rPr lang="en-US" sz="1600" dirty="0" smtClean="0"/>
              <a:t>S-series (20) 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344" t="29435" r="34740" b="20246"/>
          <a:stretch/>
        </p:blipFill>
        <p:spPr>
          <a:xfrm>
            <a:off x="90010" y="1088777"/>
            <a:ext cx="8937485" cy="49505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500" y="507100"/>
            <a:ext cx="5997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Benefits of using the 2. generation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427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</a:t>
            </a:r>
            <a:r>
              <a:rPr lang="en-US" sz="1600" dirty="0" smtClean="0"/>
              <a:t>S-series (21)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514275"/>
            <a:ext cx="5705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Introducing the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i9+, Core i7+, Core i5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 branding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313" y="867100"/>
            <a:ext cx="832189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“+” tag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processor designation refers to”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supported by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”.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was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along with the 8. generation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(Coffee Lake line).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new branding has 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dark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blue colored logo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below.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84462" y="2123855"/>
            <a:ext cx="8663013" cy="4107860"/>
            <a:chOff x="184462" y="2123855"/>
            <a:chExt cx="8663013" cy="4107860"/>
          </a:xfrm>
        </p:grpSpPr>
        <p:pic>
          <p:nvPicPr>
            <p:cNvPr id="15" name="Picture 2" descr="https://images.anandtech.com/doci/12607/Near%20Final_8th%20Gen%20Intel%20Core%20April%20Family%20Update%20Overview%20Deck-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00"/>
            <a:stretch/>
          </p:blipFill>
          <p:spPr bwMode="auto">
            <a:xfrm>
              <a:off x="184462" y="2123855"/>
              <a:ext cx="8663013" cy="4107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84462" y="2834487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0957" y="2609462"/>
              <a:ext cx="4106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0327" y="3239532"/>
              <a:ext cx="4106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1007" y="4634687"/>
              <a:ext cx="4106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210957" y="3744035"/>
              <a:ext cx="8636518" cy="761623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6280" y="3901697"/>
              <a:ext cx="4106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0565" y="5287227"/>
              <a:ext cx="4106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54740" y="5191453"/>
              <a:ext cx="244810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for DTs and H-series mobiles)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76545" y="6354325"/>
            <a:ext cx="8714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Introducing dark blue colored logo for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supported “+” tagged processors 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9572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03559"/>
            <a:ext cx="74041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9.4 Example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3: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H-series mobile Coffee Lake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93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9.4 Example 3 : Mobile Coffee Lake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H-series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600" dirty="0" smtClean="0"/>
              <a:t>(1)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1500" y="510933"/>
            <a:ext cx="6210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9.4 Example 3 : Mobile Coffee Lake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H-series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47977" y="1223755"/>
            <a:ext cx="8663013" cy="4872945"/>
            <a:chOff x="184462" y="1178750"/>
            <a:chExt cx="8663013" cy="4872945"/>
          </a:xfrm>
        </p:grpSpPr>
        <p:grpSp>
          <p:nvGrpSpPr>
            <p:cNvPr id="3" name="Group 2"/>
            <p:cNvGrpSpPr/>
            <p:nvPr/>
          </p:nvGrpSpPr>
          <p:grpSpPr>
            <a:xfrm>
              <a:off x="184462" y="1178750"/>
              <a:ext cx="8663013" cy="4872945"/>
              <a:chOff x="0" y="693143"/>
              <a:chExt cx="8663013" cy="4872945"/>
            </a:xfrm>
          </p:grpSpPr>
          <p:pic>
            <p:nvPicPr>
              <p:cNvPr id="26626" name="Picture 2" descr="https://images.anandtech.com/doci/12607/Near%20Final_8th%20Gen%20Intel%20Core%20April%20Family%20Update%20Overview%20Deck-3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93143"/>
                <a:ext cx="8663013" cy="48729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0" y="2168860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6495" y="1943835"/>
                <a:ext cx="41069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55865" y="2573905"/>
                <a:ext cx="41069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76545" y="3969060"/>
                <a:ext cx="41069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</a:t>
                </a:r>
              </a:p>
            </p:txBody>
          </p:sp>
        </p:grpSp>
        <p:sp>
          <p:nvSpPr>
            <p:cNvPr id="6" name="Rounded Rectangle 5"/>
            <p:cNvSpPr/>
            <p:nvPr/>
          </p:nvSpPr>
          <p:spPr bwMode="auto">
            <a:xfrm>
              <a:off x="210957" y="2217327"/>
              <a:ext cx="8636518" cy="761623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6280" y="3721677"/>
              <a:ext cx="4106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0565" y="5107207"/>
              <a:ext cx="4106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54740" y="5011433"/>
              <a:ext cx="244810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for DTs and H-series mobiles)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 flipH="1">
            <a:off x="3880691" y="3917550"/>
            <a:ext cx="11598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Improved)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6515" y="6264315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CL: Coffee Lake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54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9.4 Example 3 : Mobile Coffee Lake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H-series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10794" y="1403775"/>
          <a:ext cx="7451616" cy="4333265"/>
        </p:xfrm>
        <a:graphic>
          <a:graphicData uri="http://schemas.openxmlformats.org/drawingml/2006/table">
            <a:tbl>
              <a:tblPr/>
              <a:tblGrid>
                <a:gridCol w="2483872">
                  <a:extLst>
                    <a:ext uri="{9D8B030D-6E8A-4147-A177-3AD203B41FA5}">
                      <a16:colId xmlns:a16="http://schemas.microsoft.com/office/drawing/2014/main" val="3849126893"/>
                    </a:ext>
                  </a:extLst>
                </a:gridCol>
                <a:gridCol w="2483872">
                  <a:extLst>
                    <a:ext uri="{9D8B030D-6E8A-4147-A177-3AD203B41FA5}">
                      <a16:colId xmlns:a16="http://schemas.microsoft.com/office/drawing/2014/main" val="3897937055"/>
                    </a:ext>
                  </a:extLst>
                </a:gridCol>
                <a:gridCol w="2483872">
                  <a:extLst>
                    <a:ext uri="{9D8B030D-6E8A-4147-A177-3AD203B41FA5}">
                      <a16:colId xmlns:a16="http://schemas.microsoft.com/office/drawing/2014/main" val="459151712"/>
                    </a:ext>
                  </a:extLst>
                </a:gridCol>
              </a:tblGrid>
              <a:tr h="318340">
                <a:tc>
                  <a:txBody>
                    <a:bodyPr/>
                    <a:lstStyle/>
                    <a:p>
                      <a:pPr algn="ctr" fontAlgn="t"/>
                      <a:endParaRPr lang="en-US" sz="1600" b="0" i="0" dirty="0">
                        <a:solidFill>
                          <a:srgbClr val="FFFFFF"/>
                        </a:solidFill>
                        <a:effectLst/>
                        <a:latin typeface="&amp;quot"/>
                      </a:endParaRPr>
                    </a:p>
                  </a:txBody>
                  <a:tcPr marL="34602" marR="34602" marT="34602" marB="3460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Core i9-8950HK</a:t>
                      </a:r>
                    </a:p>
                  </a:txBody>
                  <a:tcPr marL="34602" marR="34602" marT="34602" marB="3460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Core i7-7820HK</a:t>
                      </a:r>
                    </a:p>
                  </a:txBody>
                  <a:tcPr marL="34602" marR="34602" marT="34602" marB="3460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484455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Generation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Coffee Lake-H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Kaby Lake-H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607171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Launch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April 2018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January 2017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177108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TDP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45 W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45 W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559975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Cores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6C / 12T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4C/8T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346413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Base Frequency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2.9 GHz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2.9 GHz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667640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Turbo Frequency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4.6 GHz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3.9 GHz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051883"/>
                  </a:ext>
                </a:extLst>
              </a:tr>
              <a:tr h="3863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dirty="0">
                          <a:solidFill>
                            <a:srgbClr val="FF0000"/>
                          </a:solidFill>
                          <a:effectLst/>
                          <a:latin typeface="&amp;quot"/>
                        </a:rPr>
                        <a:t>Thermal Velocity Boost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dirty="0">
                          <a:solidFill>
                            <a:srgbClr val="FF0000"/>
                          </a:solidFill>
                          <a:effectLst/>
                          <a:latin typeface="&amp;quot"/>
                        </a:rPr>
                        <a:t>+200 MHz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dirty="0" smtClean="0">
                          <a:solidFill>
                            <a:srgbClr val="FF0000"/>
                          </a:solidFill>
                          <a:effectLst/>
                          <a:latin typeface="&amp;quot"/>
                        </a:rPr>
                        <a:t>---</a:t>
                      </a:r>
                      <a:endParaRPr lang="en-US" sz="1600" b="0" i="0" dirty="0">
                        <a:solidFill>
                          <a:srgbClr val="FF0000"/>
                        </a:solidFill>
                        <a:effectLst/>
                        <a:latin typeface="&amp;quot"/>
                      </a:endParaRP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56904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iGPU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UHD 630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HD 630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552195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iGPU Base/Turbo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350 / </a:t>
                      </a:r>
                      <a:r>
                        <a:rPr lang="en-US" sz="16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1200 MHz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350 / 1100 MHz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970722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DRAM Support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DDR4-2666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DDR4-2400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64084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dirty="0" err="1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Optane</a:t>
                      </a:r>
                      <a:r>
                        <a:rPr lang="en-US" sz="16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 Support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Yes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No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992802"/>
                  </a:ext>
                </a:extLst>
              </a:tr>
              <a:tr h="3298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Tray Price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$583</a:t>
                      </a:r>
                      <a:endParaRPr lang="en-US" sz="1600" b="0" i="0">
                        <a:solidFill>
                          <a:srgbClr val="444444"/>
                        </a:solidFill>
                        <a:effectLst/>
                        <a:latin typeface="&amp;quot"/>
                      </a:endParaRP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$378</a:t>
                      </a:r>
                    </a:p>
                  </a:txBody>
                  <a:tcPr marL="40369" marR="40369" marT="40369" marB="4036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35534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500" y="503675"/>
            <a:ext cx="9046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flagship H-series mobile Coffee Lake processor (Core i9-8950HK)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vs. the flagship H-series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processor (Core i7-7820HK)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5277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7.2.2 Enhanced Speed Shift technology (</a:t>
            </a:r>
            <a:r>
              <a:rPr lang="en-US" sz="1600" dirty="0" err="1"/>
              <a:t>v2</a:t>
            </a:r>
            <a:r>
              <a:rPr lang="en-US" sz="1600" dirty="0"/>
              <a:t>)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608" b="6549"/>
          <a:stretch/>
        </p:blipFill>
        <p:spPr>
          <a:xfrm>
            <a:off x="70511" y="1440493"/>
            <a:ext cx="8988542" cy="3780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94498"/>
            <a:ext cx="4886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Benefit of the Speed Shift technology v2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[225]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250" y="863715"/>
            <a:ext cx="7879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results in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faster frequency transitions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the Figure below shows.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385" y="6191145"/>
            <a:ext cx="7745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Faster frequency transitions result in reducing task completion, as also indicated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the Figure.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689" y="5508812"/>
            <a:ext cx="824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Achieving the max. clock frequency with and without the Speed Shift technology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contrasting both versions of this technology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7992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9.4 Example 3 : Mobile Coffee Lake H-series</a:t>
            </a:r>
            <a:r>
              <a:rPr lang="en-US" sz="1600" dirty="0" smtClean="0"/>
              <a:t> (3)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71500" y="889994"/>
            <a:ext cx="65823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H-series (Two-chip designs, BGA1440, 300-series mobile chipset)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11" y="1178135"/>
            <a:ext cx="47099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i9-8950HK,          6C+UHD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630, 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4/2018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Core i7-8850H/8750H, 6C+UHD 630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4/2018 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Core i5-8400H/,8300H 4C+UHD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630, 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4/2018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507282"/>
            <a:ext cx="5873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the H-series mobile Coffee Lake processors</a:t>
            </a:r>
          </a:p>
        </p:txBody>
      </p:sp>
    </p:spTree>
    <p:extLst>
      <p:ext uri="{BB962C8B-B14F-4D97-AF65-F5344CB8AC3E}">
        <p14:creationId xmlns:p14="http://schemas.microsoft.com/office/powerpoint/2010/main" val="14457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9.4 Example 3 : Mobile Coffee Lake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H-series </a:t>
            </a:r>
            <a:r>
              <a:rPr lang="en-US" sz="1600" dirty="0" smtClean="0"/>
              <a:t>(4)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507060"/>
            <a:ext cx="9451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Innovative feature introduced in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i9-8950HK – Thermal Velocity Boost (TVB)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860595"/>
            <a:ext cx="8783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TVB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a means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raise Turbo Boost frequencies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given in specifications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on by 100 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200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MHz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1355650"/>
            <a:ext cx="1600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TVB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1613645"/>
            <a:ext cx="595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temperature of the CPU is less than a certain limit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(53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8518" y="1880555"/>
            <a:ext cx="5717847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turbo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will be raised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200 MHz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multi-core turbo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100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MHz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2435770"/>
            <a:ext cx="8606587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Obviously,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TVB will be more likely applicable in OEM designs with efficient cooling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note here that due to the complex manufacturing process, parameters of individual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processors have a variation, so certain processors may be more inclined to allow activating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TVB than others.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3425880"/>
            <a:ext cx="862768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Actually,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values indicated by Intel already are the increased values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use of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TVB, this however is a questionable praxis since the usability of TVB can not 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guaranteed in all cases.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Presumable, in connection with this,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declines to specify per-core turbo frequencies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saying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‘Intel specifies only base and single-core turbo frequencies for its processors and no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discloses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frequencies beyond this level of detail, as it is proprietary to Intel.’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06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9.4 Example 3 : Mobile Coffee Lake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H-series </a:t>
            </a:r>
            <a:r>
              <a:rPr lang="en-US" sz="1600" dirty="0" smtClean="0"/>
              <a:t>(5)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507289"/>
            <a:ext cx="95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850970"/>
            <a:ext cx="8626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Thermal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Velocity Boost (TVB)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is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similar to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Range)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introduced in the Ryzen desktop line in 03/2017.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1391030"/>
            <a:ext cx="884713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an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automated overclocking over the max. Turbo Boost frequency if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premium cooler system and the operating conditions of the processor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(e.g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temperature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data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allow it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contrast to Intel, however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lists separately the max turbo and the XFR frequencies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234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9.4 Example 3 : Mobile Coffee Lake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H-series </a:t>
            </a:r>
            <a:r>
              <a:rPr lang="en-US" sz="1600" dirty="0" smtClean="0"/>
              <a:t>(6)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61914" y="1243269"/>
          <a:ext cx="8865580" cy="2287024"/>
        </p:xfrm>
        <a:graphic>
          <a:graphicData uri="http://schemas.openxmlformats.org/drawingml/2006/table">
            <a:tbl>
              <a:tblPr/>
              <a:tblGrid>
                <a:gridCol w="1349746">
                  <a:extLst>
                    <a:ext uri="{9D8B030D-6E8A-4147-A177-3AD203B41FA5}">
                      <a16:colId xmlns:a16="http://schemas.microsoft.com/office/drawing/2014/main" val="421335812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033662377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395426195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044313708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799489470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96847057"/>
                    </a:ext>
                  </a:extLst>
                </a:gridCol>
                <a:gridCol w="765085">
                  <a:extLst>
                    <a:ext uri="{9D8B030D-6E8A-4147-A177-3AD203B41FA5}">
                      <a16:colId xmlns:a16="http://schemas.microsoft.com/office/drawing/2014/main" val="17351610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462954434"/>
                    </a:ext>
                  </a:extLst>
                </a:gridCol>
                <a:gridCol w="823631">
                  <a:extLst>
                    <a:ext uri="{9D8B030D-6E8A-4147-A177-3AD203B41FA5}">
                      <a16:colId xmlns:a16="http://schemas.microsoft.com/office/drawing/2014/main" val="3568508229"/>
                    </a:ext>
                  </a:extLst>
                </a:gridCol>
                <a:gridCol w="886558">
                  <a:extLst>
                    <a:ext uri="{9D8B030D-6E8A-4147-A177-3AD203B41FA5}">
                      <a16:colId xmlns:a16="http://schemas.microsoft.com/office/drawing/2014/main" val="236086729"/>
                    </a:ext>
                  </a:extLst>
                </a:gridCol>
              </a:tblGrid>
              <a:tr h="671856">
                <a:tc gridSpan="2">
                  <a:txBody>
                    <a:bodyPr/>
                    <a:lstStyle/>
                    <a:p>
                      <a:pPr algn="ctr" fontAlgn="t"/>
                      <a:endParaRPr lang="en-US" sz="1400" b="0" i="0" dirty="0">
                        <a:solidFill>
                          <a:srgbClr val="FFFFFF"/>
                        </a:solidFill>
                        <a:effectLst/>
                        <a:latin typeface="&amp;quo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Cores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Base</a:t>
                      </a:r>
                      <a:b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</a:br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Freq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Turbo</a:t>
                      </a:r>
                      <a:b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</a:br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Freq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L3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vPro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DRAM</a:t>
                      </a:r>
                      <a:b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</a:br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DDR4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iGPU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iGPU</a:t>
                      </a:r>
                      <a:b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</a:br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Turbo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166274"/>
                  </a:ext>
                </a:extLst>
              </a:tr>
              <a:tr h="4037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Core i7-8850H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$395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 / 12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2.6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4.3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9 MB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Yes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2666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24 EUs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1150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620988"/>
                  </a:ext>
                </a:extLst>
              </a:tr>
              <a:tr h="4037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Core i7-8750H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$395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 / 12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2.2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4.2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9 MB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No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2666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24 EUs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1100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210450"/>
                  </a:ext>
                </a:extLst>
              </a:tr>
              <a:tr h="4037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Core-i5-8400H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$250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 / 8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2.5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4.2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8 MB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Yes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2666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24 EUs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1100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493914"/>
                  </a:ext>
                </a:extLst>
              </a:tr>
              <a:tr h="4037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Core i5-8300H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$250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 / 8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2.3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4.0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8 MB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No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2666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23 EUs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100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01987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500" y="507060"/>
            <a:ext cx="7285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H-series mobile Coffee Lake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2878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9.4 Example 3 : Mobile Coffee Lake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H-series </a:t>
            </a:r>
            <a:r>
              <a:rPr lang="en-US" sz="1600" dirty="0" smtClean="0"/>
              <a:t>(7)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61409" y="1223755"/>
          <a:ext cx="8640960" cy="5135876"/>
        </p:xfrm>
        <a:graphic>
          <a:graphicData uri="http://schemas.openxmlformats.org/drawingml/2006/table">
            <a:tbl>
              <a:tblPr/>
              <a:tblGrid>
                <a:gridCol w="2160240">
                  <a:extLst>
                    <a:ext uri="{9D8B030D-6E8A-4147-A177-3AD203B41FA5}">
                      <a16:colId xmlns:a16="http://schemas.microsoft.com/office/drawing/2014/main" val="213575484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841829398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607305379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129094358"/>
                    </a:ext>
                  </a:extLst>
                </a:gridCol>
              </a:tblGrid>
              <a:tr h="405046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Intel 8th Gen Mobile Chipsets (PCH)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0164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8428" marR="18428" marT="18428" marB="1842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HM370</a:t>
                      </a:r>
                    </a:p>
                  </a:txBody>
                  <a:tcPr marL="18428" marR="18428" marT="18428" marB="1842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QM370</a:t>
                      </a:r>
                    </a:p>
                  </a:txBody>
                  <a:tcPr marL="18428" marR="18428" marT="18428" marB="1842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QMS380</a:t>
                      </a:r>
                    </a:p>
                  </a:txBody>
                  <a:tcPr marL="18428" marR="18428" marT="18428" marB="1842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497264"/>
                  </a:ext>
                </a:extLst>
              </a:tr>
              <a:tr h="1756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Launch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Apr '18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Apr '18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Apr '18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70353"/>
                  </a:ext>
                </a:extLst>
              </a:tr>
              <a:tr h="3083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Market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Consumer</a:t>
                      </a:r>
                      <a:b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  <a:b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Corporate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  <a:b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Corporate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470976"/>
                  </a:ext>
                </a:extLst>
              </a:tr>
              <a:tr h="1756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ME Firmware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689615"/>
                  </a:ext>
                </a:extLst>
              </a:tr>
              <a:tr h="1756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HSIO Lanes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25</a:t>
                      </a:r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30</a:t>
                      </a:r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30</a:t>
                      </a:r>
                      <a:endParaRPr lang="en-US" sz="14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605079"/>
                  </a:ext>
                </a:extLst>
              </a:tr>
              <a:tr h="1756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Total USB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410252"/>
                  </a:ext>
                </a:extLst>
              </a:tr>
              <a:tr h="3083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Max USB 3.1 G2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US" sz="14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893228"/>
                  </a:ext>
                </a:extLst>
              </a:tr>
              <a:tr h="3083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Max USB 3.1 G1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  <a:endParaRPr lang="en-US" sz="14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99426"/>
                  </a:ext>
                </a:extLst>
              </a:tr>
              <a:tr h="1756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SATA 6 Gbps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14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14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14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07489"/>
                  </a:ext>
                </a:extLst>
              </a:tr>
              <a:tr h="3083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PCH </a:t>
                      </a:r>
                      <a:r>
                        <a:rPr lang="en-US" sz="1400" b="1" i="0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PCIe</a:t>
                      </a:r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 3.0 Lanes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</a:t>
                      </a:r>
                      <a:endParaRPr lang="en-US" sz="14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427588"/>
                  </a:ext>
                </a:extLst>
              </a:tr>
              <a:tr h="3083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Supports </a:t>
                      </a:r>
                      <a:r>
                        <a:rPr lang="en-US" sz="1400" b="1" i="0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Optane</a:t>
                      </a:r>
                      <a:endParaRPr lang="en-US" sz="1400" b="1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4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400" b="1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400" b="1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942698"/>
                  </a:ext>
                </a:extLst>
              </a:tr>
              <a:tr h="3083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Integrated 802.11ac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400" b="0" i="0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400" b="0" i="0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400" b="0" i="0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790592"/>
                  </a:ext>
                </a:extLst>
              </a:tr>
              <a:tr h="30836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Intel Smart Sound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4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4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4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783790"/>
                  </a:ext>
                </a:extLst>
              </a:tr>
              <a:tr h="1756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Intel vPro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4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4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024468"/>
                  </a:ext>
                </a:extLst>
              </a:tr>
              <a:tr h="1756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TDP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 W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 W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2.4 W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26515"/>
                  </a:ext>
                </a:extLst>
              </a:tr>
              <a:tr h="1756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Price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$49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$49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N/A</a:t>
                      </a:r>
                    </a:p>
                  </a:txBody>
                  <a:tcPr marL="21500" marR="21500" marT="21500" marB="215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08698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500" y="507058"/>
            <a:ext cx="5408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Coffee Lake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PCHs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6331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03558"/>
            <a:ext cx="7404100" cy="64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9.5 Example 4: Mobile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Coffee Lake U-series with </a:t>
            </a:r>
            <a:endParaRPr kumimoji="0" lang="en-US" alt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Iris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Plus graphics</a:t>
            </a:r>
          </a:p>
        </p:txBody>
      </p:sp>
    </p:spTree>
    <p:extLst>
      <p:ext uri="{BB962C8B-B14F-4D97-AF65-F5344CB8AC3E}">
        <p14:creationId xmlns:p14="http://schemas.microsoft.com/office/powerpoint/2010/main" val="386179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9.5 Example 4:  Mobile Coffee Lake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U-series with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Iris Plus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graphics (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1)</a:t>
            </a:r>
            <a:endParaRPr lang="en-US" sz="1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47977" y="1223755"/>
            <a:ext cx="8663013" cy="4872945"/>
            <a:chOff x="184462" y="1178750"/>
            <a:chExt cx="8663013" cy="4872945"/>
          </a:xfrm>
        </p:grpSpPr>
        <p:grpSp>
          <p:nvGrpSpPr>
            <p:cNvPr id="3" name="Group 2"/>
            <p:cNvGrpSpPr/>
            <p:nvPr/>
          </p:nvGrpSpPr>
          <p:grpSpPr>
            <a:xfrm>
              <a:off x="184462" y="1178750"/>
              <a:ext cx="8663013" cy="4872945"/>
              <a:chOff x="0" y="693143"/>
              <a:chExt cx="8663013" cy="4872945"/>
            </a:xfrm>
          </p:grpSpPr>
          <p:pic>
            <p:nvPicPr>
              <p:cNvPr id="26626" name="Picture 2" descr="https://images.anandtech.com/doci/12607/Near%20Final_8th%20Gen%20Intel%20Core%20April%20Family%20Update%20Overview%20Deck-3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93143"/>
                <a:ext cx="8663013" cy="48729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0" y="2168860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6495" y="1943835"/>
                <a:ext cx="41069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55865" y="2573905"/>
                <a:ext cx="41069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76545" y="3969060"/>
                <a:ext cx="41069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</a:t>
                </a:r>
              </a:p>
            </p:txBody>
          </p:sp>
        </p:grpSp>
        <p:sp>
          <p:nvSpPr>
            <p:cNvPr id="6" name="Rounded Rectangle 5"/>
            <p:cNvSpPr/>
            <p:nvPr/>
          </p:nvSpPr>
          <p:spPr bwMode="auto">
            <a:xfrm>
              <a:off x="210957" y="2837772"/>
              <a:ext cx="8636518" cy="761623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6280" y="3721677"/>
              <a:ext cx="4106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0565" y="5107207"/>
              <a:ext cx="4106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54740" y="5011433"/>
              <a:ext cx="244810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for DTs and H-series mobiles)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 flipH="1">
            <a:off x="3800571" y="3895164"/>
            <a:ext cx="11598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Improved)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99" y="510933"/>
            <a:ext cx="7515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9.5 Example 4:  Mobile Coffee Lake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U-series with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Iris Plus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graphics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00" y="863715"/>
            <a:ext cx="2098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Launched in 04/2018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5327" y="6264315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CL: Coffee Lake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6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9.5 Example 4:  Mobile Coffee Lake U-series with Iris Plus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graphics (2)</a:t>
            </a:r>
            <a:endParaRPr lang="en-US" sz="1600" dirty="0"/>
          </a:p>
        </p:txBody>
      </p:sp>
      <p:pic>
        <p:nvPicPr>
          <p:cNvPr id="30722" name="Picture 2" descr="https://images.anandtech.com/doci/12607/Near%20Final_8th%20Gen%20Intel%20Core%20April%20Family%20Update%20Overview%20Deck-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4718" b="30264"/>
          <a:stretch/>
        </p:blipFill>
        <p:spPr bwMode="auto">
          <a:xfrm>
            <a:off x="81448" y="1268760"/>
            <a:ext cx="8971802" cy="384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510933"/>
            <a:ext cx="8959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mobile Coffee Lake U-series with Iris Plus graphics, 04/2018 -2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[253]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71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9.5 Example 4:  Mobile Coffee Lake U-series with Iris Plus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graphics (3)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1241630" y="1988840"/>
            <a:ext cx="5625624" cy="548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Average Benchmarks Intel Iris Plus Graphics 655 →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100%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Average Benchmarks AMD Radeon RX Vega M GH →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CA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CA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503675"/>
            <a:ext cx="8746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Comparing graphics performance of the Coffee Lake U-series and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G-series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including AMD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Radeon RX Vega M GH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graphics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880" y="1088740"/>
            <a:ext cx="8213980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Coffee Lake U-series models make use of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Iris Plus Graphics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655.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Compared with this graphics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Radeon RX Vega M GH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graphics of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G-series achieves much higher performance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benchmark results show: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6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AutoShape 3"/>
          <p:cNvSpPr>
            <a:spLocks noChangeArrowheads="1"/>
          </p:cNvSpPr>
          <p:nvPr/>
        </p:nvSpPr>
        <p:spPr bwMode="auto">
          <a:xfrm>
            <a:off x="971550" y="158901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10. The Cannon Lake line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1610" y="2668850"/>
            <a:ext cx="7202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(TICK line, nevertheless discussed from technological point of view)</a:t>
            </a:r>
          </a:p>
        </p:txBody>
      </p:sp>
    </p:spTree>
    <p:extLst>
      <p:ext uri="{BB962C8B-B14F-4D97-AF65-F5344CB8AC3E}">
        <p14:creationId xmlns:p14="http://schemas.microsoft.com/office/powerpoint/2010/main" val="132901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38402" y="1147040"/>
            <a:ext cx="81000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7.3 Major innovation of the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Kaby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Lake line: The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Optane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memory </a:t>
            </a:r>
          </a:p>
        </p:txBody>
      </p:sp>
    </p:spTree>
    <p:extLst>
      <p:ext uri="{BB962C8B-B14F-4D97-AF65-F5344CB8AC3E}">
        <p14:creationId xmlns:p14="http://schemas.microsoft.com/office/powerpoint/2010/main" val="75491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10. The Cannon Lake </a:t>
            </a:r>
            <a:r>
              <a:rPr lang="en-US" sz="1600" dirty="0" smtClean="0"/>
              <a:t>line (1)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27013" y="1231561"/>
            <a:ext cx="8730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roadmap from 5/2011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indicates, at that time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company planned to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the 14 nm technology in 2013 and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 nm technology in 2015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a 2 year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cadence for a new technology node (see the Table below)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89415" y="2035355"/>
            <a:ext cx="5633678" cy="2217380"/>
            <a:chOff x="1689415" y="2528900"/>
            <a:chExt cx="5633678" cy="2217380"/>
          </a:xfrm>
        </p:grpSpPr>
        <p:grpSp>
          <p:nvGrpSpPr>
            <p:cNvPr id="9" name="Group 8"/>
            <p:cNvGrpSpPr/>
            <p:nvPr/>
          </p:nvGrpSpPr>
          <p:grpSpPr>
            <a:xfrm>
              <a:off x="1689415" y="2528900"/>
              <a:ext cx="5633678" cy="2217380"/>
              <a:chOff x="1689415" y="2528900"/>
              <a:chExt cx="5633678" cy="221738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t="43164"/>
              <a:stretch/>
            </p:blipFill>
            <p:spPr>
              <a:xfrm>
                <a:off x="1689415" y="3158969"/>
                <a:ext cx="5633678" cy="1542305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4797025" y="3158970"/>
                <a:ext cx="90010" cy="1542305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5607115" y="3203975"/>
                <a:ext cx="90010" cy="1542305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 bwMode="auto">
              <a:xfrm>
                <a:off x="4797025" y="3158970"/>
                <a:ext cx="990110" cy="185487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4842030" y="4509120"/>
                <a:ext cx="990110" cy="185487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t="-3272" b="80053"/>
              <a:stretch/>
            </p:blipFill>
            <p:spPr>
              <a:xfrm>
                <a:off x="1871700" y="2528900"/>
                <a:ext cx="4956338" cy="554316"/>
              </a:xfrm>
              <a:prstGeom prst="rect">
                <a:avLst/>
              </a:prstGeom>
            </p:spPr>
          </p:pic>
        </p:grpSp>
        <p:sp>
          <p:nvSpPr>
            <p:cNvPr id="11" name="Rounded Rectangle 10"/>
            <p:cNvSpPr/>
            <p:nvPr/>
          </p:nvSpPr>
          <p:spPr bwMode="auto">
            <a:xfrm>
              <a:off x="6523345" y="3223225"/>
              <a:ext cx="770873" cy="139515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500" y="818710"/>
            <a:ext cx="4971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pitchFamily="34" charset="0"/>
              </a:rPr>
              <a:t>Intel's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pitchFamily="34" charset="0"/>
              </a:rPr>
              <a:t>technology roadmap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pitchFamily="34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pitchFamily="34" charset="0"/>
              </a:rPr>
              <a:t>published in 5/2011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pitchFamily="34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pitchFamily="34" charset="0"/>
              </a:rPr>
              <a:t>82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pitchFamily="34" charset="0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1770" y="4342745"/>
            <a:ext cx="4412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technology roadmap from 05/2011 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8987" y="4702785"/>
            <a:ext cx="865499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contrast, Intel started production of their 14 nm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of processors in 2014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began small volume production of 10 nm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unambitious 2-core Cannon Lake parts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whereas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volume production slipped to 2019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10 nm model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launched in 5/2018 is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i3-8121.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503675"/>
            <a:ext cx="2717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10. The Cannon Lake line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39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10. The Cannon Lake line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06375" y="1360479"/>
            <a:ext cx="88211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are shipping [10-nm chips] in low volume and yields are improving, but the rate of </a:t>
            </a: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improvement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slower than we anticipated. As a result,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volume production is moving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the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half of 2018 into 2019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didn't say first or second half, but we'll do it as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quickly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 can based on the yield.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understand the yield issues and have defined improvements for them, but they will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take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time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implement and qualify.”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863" y="392405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863" y="844521"/>
            <a:ext cx="8302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Concerning the delay of introducing the 10 nm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Krzanich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during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company’s April 26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2018 earnings call with financial analysts:</a:t>
            </a: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656" y="503239"/>
            <a:ext cx="2836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901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10. The Cannon Lake line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241629" y="1133745"/>
          <a:ext cx="6615736" cy="4644095"/>
        </p:xfrm>
        <a:graphic>
          <a:graphicData uri="http://schemas.openxmlformats.org/drawingml/2006/table">
            <a:tbl>
              <a:tblPr/>
              <a:tblGrid>
                <a:gridCol w="1921993">
                  <a:extLst>
                    <a:ext uri="{9D8B030D-6E8A-4147-A177-3AD203B41FA5}">
                      <a16:colId xmlns:a16="http://schemas.microsoft.com/office/drawing/2014/main" val="2619989051"/>
                    </a:ext>
                  </a:extLst>
                </a:gridCol>
                <a:gridCol w="1921993">
                  <a:extLst>
                    <a:ext uri="{9D8B030D-6E8A-4147-A177-3AD203B41FA5}">
                      <a16:colId xmlns:a16="http://schemas.microsoft.com/office/drawing/2014/main" val="558673492"/>
                    </a:ext>
                  </a:extLst>
                </a:gridCol>
                <a:gridCol w="2771750">
                  <a:extLst>
                    <a:ext uri="{9D8B030D-6E8A-4147-A177-3AD203B41FA5}">
                      <a16:colId xmlns:a16="http://schemas.microsoft.com/office/drawing/2014/main" val="4275702070"/>
                    </a:ext>
                  </a:extLst>
                </a:gridCol>
              </a:tblGrid>
              <a:tr h="207169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effectLst/>
                          <a:hlinkClick r:id="rId2"/>
                        </a:rPr>
                        <a:t>Intel Core i3-8121U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hlinkClick r:id="rId3"/>
                        </a:rPr>
                        <a:t>Intel Core i3-8130U</a:t>
                      </a:r>
                      <a:endParaRPr lang="en-US" sz="12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502541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2.20 GHz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666666"/>
                          </a:solidFill>
                          <a:effectLst/>
                        </a:rPr>
                        <a:t>Frequency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2.20 GHz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708449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3.20 GHz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666666"/>
                          </a:solidFill>
                          <a:effectLst/>
                        </a:rPr>
                        <a:t>Turbo (1 Core)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3.40 GHz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007519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2.70 GHz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666666"/>
                          </a:solidFill>
                          <a:effectLst/>
                        </a:rPr>
                        <a:t>Turbo (All Cores)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2.80 GHz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339467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666666"/>
                          </a:solidFill>
                          <a:effectLst/>
                        </a:rPr>
                        <a:t>Cores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2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493727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666666"/>
                          </a:solidFill>
                          <a:effectLst/>
                        </a:rPr>
                        <a:t>Hyperthreading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Yes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956440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4 MB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666666"/>
                          </a:solidFill>
                          <a:effectLst/>
                        </a:rPr>
                        <a:t>Cache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4 MB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4893485"/>
                  </a:ext>
                </a:extLst>
              </a:tr>
              <a:tr h="203923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effectLst/>
                        </a:rPr>
                        <a:t>No</a:t>
                      </a:r>
                      <a:endParaRPr lang="en-US" sz="1200" b="1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666666"/>
                          </a:solidFill>
                          <a:effectLst/>
                        </a:rPr>
                        <a:t>GPU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Intel UHD Graphics 620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7545935"/>
                  </a:ext>
                </a:extLst>
              </a:tr>
              <a:tr h="101962">
                <a:tc gridSpan="3">
                  <a:txBody>
                    <a:bodyPr/>
                    <a:lstStyle/>
                    <a:p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60268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Cannon Lake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666666"/>
                          </a:solidFill>
                          <a:effectLst/>
                        </a:rPr>
                        <a:t>Architecture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Coffee Lake</a:t>
                      </a:r>
                      <a:endParaRPr lang="en-US" sz="12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7566145"/>
                  </a:ext>
                </a:extLst>
              </a:tr>
              <a:tr h="203923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DDR4-2400 SO-DIMM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666666"/>
                          </a:solidFill>
                          <a:effectLst/>
                        </a:rPr>
                        <a:t>Memory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DDR4-2400 SO-DIMM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6503693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666666"/>
                          </a:solidFill>
                          <a:effectLst/>
                        </a:rPr>
                        <a:t>Memory channels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2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931391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666666"/>
                          </a:solidFill>
                          <a:effectLst/>
                        </a:rPr>
                        <a:t>ECC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Yes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2281126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3.0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666666"/>
                          </a:solidFill>
                          <a:effectLst/>
                        </a:rPr>
                        <a:t>PCIe version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3.0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2027357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16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666666"/>
                          </a:solidFill>
                          <a:effectLst/>
                        </a:rPr>
                        <a:t>PCIe lanes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12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753350"/>
                  </a:ext>
                </a:extLst>
              </a:tr>
              <a:tr h="101962">
                <a:tc gridSpan="3">
                  <a:txBody>
                    <a:bodyPr/>
                    <a:lstStyle/>
                    <a:p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371716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10nm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666666"/>
                          </a:solidFill>
                          <a:effectLst/>
                        </a:rPr>
                        <a:t>Technology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14nm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087951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BGA 1356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666666"/>
                          </a:solidFill>
                          <a:effectLst/>
                        </a:rPr>
                        <a:t>Socket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BGA 1356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701027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15W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666666"/>
                          </a:solidFill>
                          <a:effectLst/>
                        </a:rPr>
                        <a:t>TDP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15W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322570"/>
                  </a:ext>
                </a:extLst>
              </a:tr>
              <a:tr h="101962">
                <a:tc gridSpan="3">
                  <a:txBody>
                    <a:bodyPr/>
                    <a:lstStyle/>
                    <a:p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786192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effectLst/>
                        </a:rPr>
                        <a:t>Yes</a:t>
                      </a:r>
                      <a:endParaRPr lang="en-US" sz="1200" b="1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</a:rPr>
                        <a:t>AVX-512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No</a:t>
                      </a:r>
                      <a:endParaRPr lang="en-US" sz="12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3941614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666666"/>
                          </a:solidFill>
                          <a:effectLst/>
                        </a:rPr>
                        <a:t>AES-NI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Yes</a:t>
                      </a:r>
                      <a:endParaRPr lang="en-US" sz="12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008370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VT-x, VT-x EPT, VT-d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666666"/>
                          </a:solidFill>
                          <a:effectLst/>
                        </a:rPr>
                        <a:t>Virtualization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VT-x, VT-x EPT, Vt-d</a:t>
                      </a:r>
                      <a:endParaRPr lang="en-US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2621177"/>
                  </a:ext>
                </a:extLst>
              </a:tr>
              <a:tr h="101962">
                <a:tc gridSpan="3">
                  <a:txBody>
                    <a:bodyPr/>
                    <a:lstStyle/>
                    <a:p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059855"/>
                  </a:ext>
                </a:extLst>
              </a:tr>
              <a:tr h="101962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effectLst/>
                        </a:rPr>
                        <a:t>Q2/2018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666666"/>
                          </a:solidFill>
                          <a:effectLst/>
                        </a:rPr>
                        <a:t>Release date</a:t>
                      </a:r>
                      <a:endParaRPr lang="en-US" sz="1200" dirty="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Q1/2018</a:t>
                      </a:r>
                      <a:endParaRPr lang="en-US" sz="12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1499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1500" y="503238"/>
            <a:ext cx="9090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Cannon Lake Core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i3-8121U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vs. the previous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Lake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i3-8130U 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363" y="6046548"/>
            <a:ext cx="7740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the 10 nm Cannon Lake part is dubbed as 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gen. 8 part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113120" y="1036083"/>
            <a:ext cx="2295255" cy="483281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10. The Cannon Lake line </a:t>
            </a:r>
            <a:r>
              <a:rPr lang="en-US" sz="1600" dirty="0" smtClean="0"/>
              <a:t>(4)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96525" y="998730"/>
            <a:ext cx="879747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comparison shows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Cannon Lake i3-8121U model has no GPU and does not show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convincing benefits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 the previous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i3-8130U model.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main noteworthy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enhancement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i3-8121U vs. the previous i3-8130U is that 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AVX 512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the previous processor not.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industry sources report, this model appeared already in a Lenovo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IdeaPad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330 laptop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 5/2018. </a:t>
            </a:r>
          </a:p>
        </p:txBody>
      </p:sp>
      <p:sp>
        <p:nvSpPr>
          <p:cNvPr id="5" name="Rectangle 4"/>
          <p:cNvSpPr/>
          <p:nvPr/>
        </p:nvSpPr>
        <p:spPr>
          <a:xfrm>
            <a:off x="71500" y="503238"/>
            <a:ext cx="9135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Cannon Lake Core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i3-8121U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vs. the previous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Lake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i3-8130U 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30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10. The Cannon Lake line </a:t>
            </a:r>
            <a:r>
              <a:rPr lang="en-US" sz="1600" dirty="0" smtClean="0"/>
              <a:t>(5)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090918" y="1247564"/>
          <a:ext cx="6976379" cy="4605957"/>
        </p:xfrm>
        <a:graphic>
          <a:graphicData uri="http://schemas.openxmlformats.org/drawingml/2006/table">
            <a:tbl>
              <a:tblPr/>
              <a:tblGrid>
                <a:gridCol w="1775113">
                  <a:extLst>
                    <a:ext uri="{9D8B030D-6E8A-4147-A177-3AD203B41FA5}">
                      <a16:colId xmlns:a16="http://schemas.microsoft.com/office/drawing/2014/main" val="2319929098"/>
                    </a:ext>
                  </a:extLst>
                </a:gridCol>
                <a:gridCol w="1307476">
                  <a:extLst>
                    <a:ext uri="{9D8B030D-6E8A-4147-A177-3AD203B41FA5}">
                      <a16:colId xmlns:a16="http://schemas.microsoft.com/office/drawing/2014/main" val="2612586429"/>
                    </a:ext>
                  </a:extLst>
                </a:gridCol>
                <a:gridCol w="1297930">
                  <a:extLst>
                    <a:ext uri="{9D8B030D-6E8A-4147-A177-3AD203B41FA5}">
                      <a16:colId xmlns:a16="http://schemas.microsoft.com/office/drawing/2014/main" val="239994306"/>
                    </a:ext>
                  </a:extLst>
                </a:gridCol>
                <a:gridCol w="1297930">
                  <a:extLst>
                    <a:ext uri="{9D8B030D-6E8A-4147-A177-3AD203B41FA5}">
                      <a16:colId xmlns:a16="http://schemas.microsoft.com/office/drawing/2014/main" val="2734660443"/>
                    </a:ext>
                  </a:extLst>
                </a:gridCol>
                <a:gridCol w="1297930">
                  <a:extLst>
                    <a:ext uri="{9D8B030D-6E8A-4147-A177-3AD203B41FA5}">
                      <a16:colId xmlns:a16="http://schemas.microsoft.com/office/drawing/2014/main" val="2553446070"/>
                    </a:ext>
                  </a:extLst>
                </a:gridCol>
              </a:tblGrid>
              <a:tr h="329810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AVX-512 Support </a:t>
                      </a:r>
                      <a:r>
                        <a:rPr lang="en-US" sz="1200" dirty="0" smtClean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Propagation 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by Various Intel CPUs</a:t>
                      </a:r>
                    </a:p>
                  </a:txBody>
                  <a:tcPr marL="0" marR="0" marT="19517" marB="1951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817236"/>
                  </a:ext>
                </a:extLst>
              </a:tr>
              <a:tr h="3454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 </a:t>
                      </a:r>
                    </a:p>
                  </a:txBody>
                  <a:tcPr marL="14638" marR="14638" marT="14638" marB="146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Xeon, Core X</a:t>
                      </a:r>
                    </a:p>
                  </a:txBody>
                  <a:tcPr marL="14638" marR="14638" marT="14638" marB="146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General</a:t>
                      </a:r>
                    </a:p>
                  </a:txBody>
                  <a:tcPr marL="14638" marR="14638" marT="14638" marB="146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Xeon Phi</a:t>
                      </a:r>
                    </a:p>
                  </a:txBody>
                  <a:tcPr marL="14638" marR="14638" marT="14638" marB="146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 </a:t>
                      </a:r>
                    </a:p>
                  </a:txBody>
                  <a:tcPr marL="14638" marR="14638" marT="14638" marB="1463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343982"/>
                  </a:ext>
                </a:extLst>
              </a:tr>
              <a:tr h="6665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Skylake-SP</a:t>
                      </a:r>
                    </a:p>
                  </a:txBody>
                  <a:tcPr marL="17077" marR="17077" marT="17077" marB="1707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AVX512BW</a:t>
                      </a:r>
                      <a:b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AVX512DQ</a:t>
                      </a:r>
                      <a:b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AVX512VL</a:t>
                      </a:r>
                    </a:p>
                  </a:txBody>
                  <a:tcPr marL="17077" marR="17077" marT="17077" marB="1707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AVX512F</a:t>
                      </a:r>
                      <a:b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AVX512CD</a:t>
                      </a:r>
                    </a:p>
                  </a:txBody>
                  <a:tcPr marL="17077" marR="17077" marT="17077" marB="1707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AVX512ER</a:t>
                      </a:r>
                      <a:b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AVX512PF</a:t>
                      </a:r>
                    </a:p>
                  </a:txBody>
                  <a:tcPr marL="17077" marR="17077" marT="17077" marB="1707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Knights Landing</a:t>
                      </a:r>
                    </a:p>
                  </a:txBody>
                  <a:tcPr marL="17077" marR="17077" marT="17077" marB="1707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954016"/>
                  </a:ext>
                </a:extLst>
              </a:tr>
              <a:tr h="6665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Cannon Lake</a:t>
                      </a:r>
                    </a:p>
                  </a:txBody>
                  <a:tcPr marL="17077" marR="17077" marT="17077" marB="1707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AVX512VBMI</a:t>
                      </a:r>
                      <a:b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AVX512IFMA</a:t>
                      </a:r>
                    </a:p>
                  </a:txBody>
                  <a:tcPr marL="17077" marR="17077" marT="17077" marB="1707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AVX512_4FMAPS</a:t>
                      </a:r>
                      <a:b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AVX512_4VNNIW</a:t>
                      </a:r>
                    </a:p>
                  </a:txBody>
                  <a:tcPr marL="17077" marR="17077" marT="17077" marB="1707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Knights Mill</a:t>
                      </a:r>
                    </a:p>
                  </a:txBody>
                  <a:tcPr marL="17077" marR="17077" marT="17077" marB="1707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174201"/>
                  </a:ext>
                </a:extLst>
              </a:tr>
              <a:tr h="21419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Ice Lake</a:t>
                      </a:r>
                    </a:p>
                  </a:txBody>
                  <a:tcPr marL="17077" marR="17077" marT="17077" marB="1707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AVX512_VNNI</a:t>
                      </a:r>
                      <a:b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AVX512_VBMI2</a:t>
                      </a:r>
                      <a:b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AVX512_BITALG</a:t>
                      </a:r>
                      <a:b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AVX512+VAES</a:t>
                      </a:r>
                      <a:b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AVX512+GFNI</a:t>
                      </a:r>
                      <a:b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AVX512+VPCLMULQDQ</a:t>
                      </a:r>
                    </a:p>
                  </a:txBody>
                  <a:tcPr marL="17077" marR="17077" marT="17077" marB="1707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AVX512_VPOPCNTDQ</a:t>
                      </a:r>
                    </a:p>
                  </a:txBody>
                  <a:tcPr marL="17077" marR="17077" marT="17077" marB="1707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943520"/>
                  </a:ext>
                </a:extLst>
              </a:tr>
              <a:tr h="45571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Source: </a:t>
                      </a:r>
                      <a:r>
                        <a:rPr lang="en-US" sz="1200" u="none" strike="noStrike" dirty="0">
                          <a:solidFill>
                            <a:srgbClr val="2295AB"/>
                          </a:solidFill>
                          <a:effectLst/>
                          <a:latin typeface="inherit"/>
                          <a:hlinkClick r:id="rId2"/>
                        </a:rPr>
                        <a:t>Intel Architecture Instruction Set Extensions and Future Features Programming Reference</a:t>
                      </a:r>
                      <a:r>
                        <a:rPr lang="en-US" sz="12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 (pages 12 and 13)</a:t>
                      </a:r>
                    </a:p>
                  </a:txBody>
                  <a:tcPr marL="17077" marR="17077" marT="17077" marB="1707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34253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500" y="513300"/>
            <a:ext cx="5368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AVX-512 in Intel’s processor lines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090918" y="2744300"/>
            <a:ext cx="6976379" cy="3696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63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10. The Cannon Lake line </a:t>
            </a:r>
            <a:r>
              <a:rPr lang="en-US" sz="1600" dirty="0" smtClean="0"/>
              <a:t>(6)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61509" y="1223755"/>
          <a:ext cx="8865986" cy="5222777"/>
        </p:xfrm>
        <a:graphic>
          <a:graphicData uri="http://schemas.openxmlformats.org/drawingml/2006/table">
            <a:tbl>
              <a:tblPr/>
              <a:tblGrid>
                <a:gridCol w="1350151">
                  <a:extLst>
                    <a:ext uri="{9D8B030D-6E8A-4147-A177-3AD203B41FA5}">
                      <a16:colId xmlns:a16="http://schemas.microsoft.com/office/drawing/2014/main" val="1988300034"/>
                    </a:ext>
                  </a:extLst>
                </a:gridCol>
                <a:gridCol w="2430270">
                  <a:extLst>
                    <a:ext uri="{9D8B030D-6E8A-4147-A177-3AD203B41FA5}">
                      <a16:colId xmlns:a16="http://schemas.microsoft.com/office/drawing/2014/main" val="3313106780"/>
                    </a:ext>
                  </a:extLst>
                </a:gridCol>
                <a:gridCol w="2227912">
                  <a:extLst>
                    <a:ext uri="{9D8B030D-6E8A-4147-A177-3AD203B41FA5}">
                      <a16:colId xmlns:a16="http://schemas.microsoft.com/office/drawing/2014/main" val="2123661218"/>
                    </a:ext>
                  </a:extLst>
                </a:gridCol>
                <a:gridCol w="2857653">
                  <a:extLst>
                    <a:ext uri="{9D8B030D-6E8A-4147-A177-3AD203B41FA5}">
                      <a16:colId xmlns:a16="http://schemas.microsoft.com/office/drawing/2014/main" val="4103870381"/>
                    </a:ext>
                  </a:extLst>
                </a:gridCol>
              </a:tblGrid>
              <a:tr h="32905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400" b="0" i="0" dirty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Intel's 300-Series and 240-Series PCHs</a:t>
                      </a:r>
                    </a:p>
                  </a:txBody>
                  <a:tcPr marL="3360" marR="3360" marT="8961" marB="896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333242"/>
                  </a:ext>
                </a:extLst>
              </a:tr>
              <a:tr h="3910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&amp;quot"/>
                        </a:rPr>
                        <a:t>Chipset SKU</a:t>
                      </a:r>
                    </a:p>
                  </a:txBody>
                  <a:tcPr marL="6720" marR="6720" marT="6720" marB="672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6A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Silicon</a:t>
                      </a:r>
                    </a:p>
                  </a:txBody>
                  <a:tcPr marL="6720" marR="6720" marT="6720" marB="672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6A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Supported CPUs</a:t>
                      </a:r>
                    </a:p>
                  </a:txBody>
                  <a:tcPr marL="6720" marR="6720" marT="6720" marB="672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6A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dirty="0" smtClean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Application</a:t>
                      </a:r>
                      <a:endParaRPr lang="en-US" sz="1400" b="0" i="0" dirty="0">
                        <a:solidFill>
                          <a:srgbClr val="FFFFFF"/>
                        </a:solidFill>
                        <a:effectLst/>
                        <a:latin typeface="&amp;quot"/>
                      </a:endParaRPr>
                    </a:p>
                  </a:txBody>
                  <a:tcPr marL="6720" marR="6720" marT="6720" marB="672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6A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375645"/>
                  </a:ext>
                </a:extLst>
              </a:tr>
              <a:tr h="2367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dirty="0">
                          <a:solidFill>
                            <a:srgbClr val="FF0000"/>
                          </a:solidFill>
                          <a:effectLst/>
                          <a:latin typeface="&amp;quot"/>
                        </a:rPr>
                        <a:t>Z390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Cannon Point-H</a:t>
                      </a:r>
                      <a:b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</a:br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CNP-H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DEE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Cannon Lake</a:t>
                      </a:r>
                      <a:b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</a:br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Coffee Lake-S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dirty="0" smtClean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Enthusiast </a:t>
                      </a:r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Desktops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538609"/>
                  </a:ext>
                </a:extLst>
              </a:tr>
              <a:tr h="2367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H370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Desktops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746532"/>
                  </a:ext>
                </a:extLst>
              </a:tr>
              <a:tr h="2367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H310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41326"/>
                  </a:ext>
                </a:extLst>
              </a:tr>
              <a:tr h="2367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Q370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295747"/>
                  </a:ext>
                </a:extLst>
              </a:tr>
              <a:tr h="2367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Q360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692971"/>
                  </a:ext>
                </a:extLst>
              </a:tr>
              <a:tr h="2367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B360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13232"/>
                  </a:ext>
                </a:extLst>
              </a:tr>
              <a:tr h="2367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C246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Workstations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54200"/>
                  </a:ext>
                </a:extLst>
              </a:tr>
              <a:tr h="268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CM246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Cannon Lake</a:t>
                      </a:r>
                      <a:b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</a:br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Coffee Lake-H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Mobile Workstations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978431"/>
                  </a:ext>
                </a:extLst>
              </a:tr>
              <a:tr h="2681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QM370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FC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High-End Laptops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262211"/>
                  </a:ext>
                </a:extLst>
              </a:tr>
              <a:tr h="2681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HM370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FC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171778"/>
                  </a:ext>
                </a:extLst>
              </a:tr>
              <a:tr h="53466">
                <a:tc vMerge="1">
                  <a:txBody>
                    <a:bodyPr/>
                    <a:lstStyle/>
                    <a:p>
                      <a:pPr algn="ctr" fontAlgn="ctr"/>
                      <a:endParaRPr lang="en-US" sz="1400" b="1" i="0">
                        <a:solidFill>
                          <a:srgbClr val="444444"/>
                        </a:solidFill>
                        <a:effectLst/>
                        <a:latin typeface="&amp;quot"/>
                      </a:endParaRP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dirty="0" err="1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Skylake</a:t>
                      </a:r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-X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High-End Desktops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692579"/>
                  </a:ext>
                </a:extLst>
              </a:tr>
              <a:tr h="4104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dirty="0">
                          <a:solidFill>
                            <a:srgbClr val="FF0000"/>
                          </a:solidFill>
                          <a:effectLst/>
                          <a:latin typeface="&amp;quot"/>
                        </a:rPr>
                        <a:t>X399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823216"/>
                  </a:ext>
                </a:extLst>
              </a:tr>
              <a:tr h="15773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9th Gen Core Platform I/O Controller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Cannon Point-LP</a:t>
                      </a:r>
                      <a:b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</a:br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CNP-LP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Cannon Point-U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Low-Power Laptop</a:t>
                      </a:r>
                    </a:p>
                  </a:txBody>
                  <a:tcPr marL="7840" marR="7840" marT="7840" marB="784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55509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500" y="513565"/>
            <a:ext cx="7560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300-Series PCHs, supported CPU models and application areas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1830" y="1619175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PCH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8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AutoShape 3"/>
          <p:cNvSpPr>
            <a:spLocks noChangeArrowheads="1"/>
          </p:cNvSpPr>
          <p:nvPr/>
        </p:nvSpPr>
        <p:spPr bwMode="auto">
          <a:xfrm>
            <a:off x="971550" y="108902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References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61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(1)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182563" y="638175"/>
            <a:ext cx="88979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[1]: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R., 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Next Generation Intel Microarchitecture (Nehalem) Family: Architecture Insight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and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Power Management, IDF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Taipeh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, Oct. 2008, http://intel.wingateweb.com/taiwan08/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published/sessions/TPTS001/FA08%20IDFTaipei_TPTS001_100.pdf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182563" y="1468438"/>
            <a:ext cx="831182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[2]: Bryant D., 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Intel Hitting on All Cylinders,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UBS Conf., Nov. 2007,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://files.shareholder.com/downloads/INTC/0x0x191011/e2b3bcc5-0a37-4d06-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aa5a-0c46e8a1a76d/UBSConfNov2007Bryant.pdf 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87325" y="2238375"/>
            <a:ext cx="8667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[3]: Fisher S., “Technical Overview of the 45 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Penryn),” IDF 2007, ITPS001, http://isdlibrary.intel-dispatch.com/isd/89/45nm.pdf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177800" y="3406775"/>
            <a:ext cx="764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Carmean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D., “Inside the Pentium 4 Processor Micro-architecture,” Aug. 2000,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://people.virginia.edu/~zl4j/CS854/pda_s01_cd.pdf</a:t>
            </a:r>
          </a:p>
        </p:txBody>
      </p:sp>
      <p:sp>
        <p:nvSpPr>
          <p:cNvPr id="314376" name="Text Box 15"/>
          <p:cNvSpPr txBox="1">
            <a:spLocks noChangeArrowheads="1"/>
          </p:cNvSpPr>
          <p:nvPr/>
        </p:nvSpPr>
        <p:spPr bwMode="auto">
          <a:xfrm>
            <a:off x="182563" y="3975100"/>
            <a:ext cx="80089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A. L. &amp; Clark J., “AMD Opteron 248 vs. Intel Xeon 2.8: 2-way Web Servers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go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Head to Head,”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Dec. 17 2003,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://www.anandtech.com/showdoc.aspx?i=1935&amp;p=1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171450" y="4767263"/>
            <a:ext cx="83867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Völkel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F., “Duel of the Titans: Opteron vs. Xeon : Hammer Time: AMD On The Attack,”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Tom’s Hardware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Apr. 22 2003,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://www.tomshardware.com/reviews/duel-titans,620.html</a:t>
            </a:r>
          </a:p>
        </p:txBody>
      </p:sp>
      <p:sp>
        <p:nvSpPr>
          <p:cNvPr id="314378" name="Text Box 17"/>
          <p:cNvSpPr txBox="1">
            <a:spLocks noChangeArrowheads="1"/>
          </p:cNvSpPr>
          <p:nvPr/>
        </p:nvSpPr>
        <p:spPr bwMode="auto">
          <a:xfrm>
            <a:off x="182563" y="5575300"/>
            <a:ext cx="85820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[8]: De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Gelas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J., “Intel Woodcrest, AMD's Opteron and Sun's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UltraSparc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T1: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Server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CPU Shoot-out,” 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June 17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://www.anandtech.com/IT/showdoc.aspx?i=2772&amp;p=1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404" y="2815770"/>
            <a:ext cx="878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[4]:Pabst T., </a:t>
            </a:r>
            <a:r>
              <a:rPr lang="en-US" sz="1400" dirty="0"/>
              <a:t>The New Athlon Processor: AMD Is Finally Overtaking </a:t>
            </a:r>
            <a:r>
              <a:rPr lang="en-US" sz="1400" dirty="0" smtClean="0"/>
              <a:t>Intel, Tom's Hardware,</a:t>
            </a:r>
            <a:endParaRPr lang="en-US" sz="1400" dirty="0"/>
          </a:p>
          <a:p>
            <a:r>
              <a:rPr lang="en-US" sz="1400" dirty="0" smtClean="0"/>
              <a:t>            </a:t>
            </a:r>
            <a:r>
              <a:rPr lang="en-US" sz="1400" dirty="0"/>
              <a:t>August 9, 1999, http://</a:t>
            </a:r>
            <a:r>
              <a:rPr lang="en-US" sz="1400" dirty="0" err="1" smtClean="0"/>
              <a:t>www.tomshardware.com</a:t>
            </a:r>
            <a:r>
              <a:rPr lang="en-US" sz="1400" dirty="0" smtClean="0"/>
              <a:t>/reviews/</a:t>
            </a:r>
            <a:r>
              <a:rPr lang="en-US" sz="1400" dirty="0" err="1" smtClean="0"/>
              <a:t>athlon-processor,121-2.html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861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(2)</a:t>
            </a:r>
          </a:p>
        </p:txBody>
      </p:sp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192088" y="1223963"/>
            <a:ext cx="7513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[10]: Wechsler O., “Inside Intel Core Microarchitecture,” White Paper, Intel, 2006</a:t>
            </a:r>
          </a:p>
        </p:txBody>
      </p:sp>
      <p:sp>
        <p:nvSpPr>
          <p:cNvPr id="315396" name="Text Box 4"/>
          <p:cNvSpPr txBox="1">
            <a:spLocks noChangeArrowheads="1"/>
          </p:cNvSpPr>
          <p:nvPr/>
        </p:nvSpPr>
        <p:spPr bwMode="auto">
          <a:xfrm>
            <a:off x="192088" y="1609725"/>
            <a:ext cx="8851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[11]: Lee V., “Inside the Intel Core Microarchitecture,” IDF, May 2006, Shenzhen,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://www.prcidf.com.cn/sz/systems_conf/track_sz/SMC/Intel%20Core%20uArch.pdf </a:t>
            </a:r>
          </a:p>
        </p:txBody>
      </p:sp>
      <p:sp>
        <p:nvSpPr>
          <p:cNvPr id="315397" name="Text Box 5"/>
          <p:cNvSpPr txBox="1">
            <a:spLocks noChangeArrowheads="1"/>
          </p:cNvSpPr>
          <p:nvPr/>
        </p:nvSpPr>
        <p:spPr bwMode="auto">
          <a:xfrm>
            <a:off x="192088" y="2201863"/>
            <a:ext cx="6962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[12]: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Doweck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J., “Inside Intel Core Microarchitecture,” Hot Chips 18,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http://www.hotchips.org/archives/hc18/</a:t>
            </a:r>
          </a:p>
        </p:txBody>
      </p:sp>
      <p:sp>
        <p:nvSpPr>
          <p:cNvPr id="315398" name="Text Box 6"/>
          <p:cNvSpPr txBox="1">
            <a:spLocks noChangeArrowheads="1"/>
          </p:cNvSpPr>
          <p:nvPr/>
        </p:nvSpPr>
        <p:spPr bwMode="auto">
          <a:xfrm>
            <a:off x="180975" y="2770188"/>
            <a:ext cx="85931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[13]: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Gruen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H., “Intel’s new Core Microarchitecture,” Develop Brighton, AMD Technical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Day, July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http://ati.amd.com/developer/brighton/03%20Intel%20MicroArchitecture.pdf </a:t>
            </a:r>
          </a:p>
        </p:txBody>
      </p:sp>
      <p:sp>
        <p:nvSpPr>
          <p:cNvPr id="315399" name="Text Box 7"/>
          <p:cNvSpPr txBox="1">
            <a:spLocks noChangeArrowheads="1"/>
          </p:cNvSpPr>
          <p:nvPr/>
        </p:nvSpPr>
        <p:spPr bwMode="auto">
          <a:xfrm>
            <a:off x="180975" y="3562350"/>
            <a:ext cx="87058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Doweck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J., “Intel Smart Memory access: Minimizing Latency on Intel Core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Microarchitecture, ” Technology @ intel Magazine, Sept. 2006, pp. 1-7,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ftp://download.intel.com/corporate/pressroom/emea/deu/fotos/06-10-Strategie_Tag/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Intel/Intel_Core2_Prozessoren/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Texte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/ENG-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Smart_Memory_Access_Technology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@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Intel_Magazine_Article.pdf </a:t>
            </a:r>
          </a:p>
        </p:txBody>
      </p:sp>
      <p:sp>
        <p:nvSpPr>
          <p:cNvPr id="315400" name="Text Box 8"/>
          <p:cNvSpPr txBox="1">
            <a:spLocks noChangeArrowheads="1"/>
          </p:cNvSpPr>
          <p:nvPr/>
        </p:nvSpPr>
        <p:spPr bwMode="auto">
          <a:xfrm>
            <a:off x="201613" y="4764088"/>
            <a:ext cx="8345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[15]: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Sima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D., Fountain T.,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Kacsuk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P., Advanced Computer Architectures, Addison Wesley,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Harlow etc., 1997</a:t>
            </a:r>
          </a:p>
        </p:txBody>
      </p:sp>
      <p:sp>
        <p:nvSpPr>
          <p:cNvPr id="315401" name="Text Box 9"/>
          <p:cNvSpPr txBox="1">
            <a:spLocks noChangeArrowheads="1"/>
          </p:cNvSpPr>
          <p:nvPr/>
        </p:nvSpPr>
        <p:spPr bwMode="auto">
          <a:xfrm>
            <a:off x="192088" y="5332413"/>
            <a:ext cx="872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[16]: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Jafarjead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B., “Intel Core Duo Processor,” Intel,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http://masih0111.persiangig.com/document/peresentation/behrooz%20jafarnejad.ppt</a:t>
            </a:r>
          </a:p>
        </p:txBody>
      </p:sp>
      <p:sp>
        <p:nvSpPr>
          <p:cNvPr id="315402" name="Text Box 11"/>
          <p:cNvSpPr txBox="1">
            <a:spLocks noChangeArrowheads="1"/>
          </p:cNvSpPr>
          <p:nvPr/>
        </p:nvSpPr>
        <p:spPr bwMode="auto">
          <a:xfrm>
            <a:off x="192088" y="5916613"/>
            <a:ext cx="7866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[17]: Pawlowski S. &amp; Wechsler O., “Intel Core Microarchitecture,” IDF Spring, 2006,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http://www.intel.com/pressroom/kits/core2duo/pdf/ICM_tech_overview.pdf</a:t>
            </a:r>
          </a:p>
        </p:txBody>
      </p:sp>
      <p:sp>
        <p:nvSpPr>
          <p:cNvPr id="315403" name="Text Box 14"/>
          <p:cNvSpPr txBox="1">
            <a:spLocks noChangeArrowheads="1"/>
          </p:cNvSpPr>
          <p:nvPr/>
        </p:nvSpPr>
        <p:spPr bwMode="auto">
          <a:xfrm>
            <a:off x="192088" y="642938"/>
            <a:ext cx="852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[9]: Hinton G. &amp; al., “The Microarchitecture of the Pentium 4 Processor,”  Intel Technology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Journal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Q1 2001, pp. 1-13 </a:t>
            </a:r>
          </a:p>
        </p:txBody>
      </p:sp>
    </p:spTree>
    <p:extLst>
      <p:ext uri="{BB962C8B-B14F-4D97-AF65-F5344CB8AC3E}">
        <p14:creationId xmlns:p14="http://schemas.microsoft.com/office/powerpoint/2010/main" val="27155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References (3)</a:t>
            </a:r>
          </a:p>
        </p:txBody>
      </p:sp>
      <p:sp>
        <p:nvSpPr>
          <p:cNvPr id="316419" name="Text Box 3"/>
          <p:cNvSpPr txBox="1">
            <a:spLocks noChangeArrowheads="1"/>
          </p:cNvSpPr>
          <p:nvPr/>
        </p:nvSpPr>
        <p:spPr bwMode="auto">
          <a:xfrm>
            <a:off x="196850" y="2201863"/>
            <a:ext cx="8008938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[21]: Kim N. S. et al., „Leakage Current: Moore’s Law Meets Static Power”, Computer,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Dec. 2003, pp. 68-75.</a:t>
            </a: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174625" y="2776538"/>
            <a:ext cx="78422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[22]: Ng P. K., “High End Desktop Platform Design Overview for the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Intel Microarchitecture (Nehalem) Processor,” IDF Taipei, TDPS001, 2008,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http://intel.wingateweb.com/taiwan08/published/sessions/TDPS001/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FA08%20IDF-Taipei_TDPS001_100.pdf</a:t>
            </a: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185738" y="3763963"/>
            <a:ext cx="80232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[23]: Bohr M., Mistry K., Smith S., “Intel Demonstrates High-k + Metal Gate Transistor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Breakthrough in 45 nm Microprocessors,”, Intel, Jan.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http://download.intel.com/pressroom/kits/45nm/Press45nm107_FINAL.pdf</a:t>
            </a:r>
          </a:p>
        </p:txBody>
      </p:sp>
      <p:sp>
        <p:nvSpPr>
          <p:cNvPr id="316422" name="Text Box 6"/>
          <p:cNvSpPr txBox="1">
            <a:spLocks noChangeArrowheads="1"/>
          </p:cNvSpPr>
          <p:nvPr/>
        </p:nvSpPr>
        <p:spPr bwMode="auto">
          <a:xfrm>
            <a:off x="176213" y="4543425"/>
            <a:ext cx="73993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[24]: Scott D. S., “Toward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Petascale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and Beyond,” APAC Conference, Oct.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http://www.apac.edu.au/apac07/pages/program/presentations/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Tuesday%20Harbour%20A%20B/David_Scott.pdf </a:t>
            </a:r>
          </a:p>
        </p:txBody>
      </p:sp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187325" y="5329238"/>
            <a:ext cx="87423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[25]: Smith S. L., “45 nm Product Press Briefing,” IDF Fall,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http://download.intel.com/pressroom/kits/events/idffall_2007/BriefingSmith45nm.pdf </a:t>
            </a:r>
          </a:p>
        </p:txBody>
      </p:sp>
      <p:sp>
        <p:nvSpPr>
          <p:cNvPr id="316424" name="Text Box 8"/>
          <p:cNvSpPr txBox="1">
            <a:spLocks noChangeArrowheads="1"/>
          </p:cNvSpPr>
          <p:nvPr/>
        </p:nvSpPr>
        <p:spPr bwMode="auto">
          <a:xfrm>
            <a:off x="185738" y="5895975"/>
            <a:ext cx="88788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[26]: Fisher S., “Technical Overview of the 45nm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(Penryn),” IPTS001, Fall IDF 2007, http://isdlibrary.intel-dispatch.com/isd/89/45nm.pdf</a:t>
            </a:r>
          </a:p>
        </p:txBody>
      </p:sp>
      <p:sp>
        <p:nvSpPr>
          <p:cNvPr id="316425" name="Text Box 17"/>
          <p:cNvSpPr txBox="1">
            <a:spLocks noChangeArrowheads="1"/>
          </p:cNvSpPr>
          <p:nvPr/>
        </p:nvSpPr>
        <p:spPr bwMode="auto">
          <a:xfrm>
            <a:off x="185738" y="1233488"/>
            <a:ext cx="8250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[19]: SIMD Instruction Sets, http://softpixel.com/~cwright/programming/simd/index.php</a:t>
            </a:r>
          </a:p>
        </p:txBody>
      </p:sp>
      <p:sp>
        <p:nvSpPr>
          <p:cNvPr id="316426" name="Text Box 18"/>
          <p:cNvSpPr txBox="1">
            <a:spLocks noChangeArrowheads="1"/>
          </p:cNvSpPr>
          <p:nvPr/>
        </p:nvSpPr>
        <p:spPr bwMode="auto">
          <a:xfrm>
            <a:off x="185738" y="1601788"/>
            <a:ext cx="7210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[20]: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Platform Environment Control Interface,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http://en.wikipedia.org/wiki/Platform_Environment_Control_Interface</a:t>
            </a:r>
          </a:p>
        </p:txBody>
      </p:sp>
      <p:sp>
        <p:nvSpPr>
          <p:cNvPr id="316427" name="Text Box 19"/>
          <p:cNvSpPr txBox="1">
            <a:spLocks noChangeArrowheads="1"/>
          </p:cNvSpPr>
          <p:nvPr/>
        </p:nvSpPr>
        <p:spPr bwMode="auto">
          <a:xfrm>
            <a:off x="187325" y="646113"/>
            <a:ext cx="85613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[18]: Goto H., Larrrabee architecture can be integrated into CPU”, PC Watch, Oct. 6 2008,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http://pc.watch.impress.co.jp/docs/2008/1006/kaigai470.htm</a:t>
            </a:r>
          </a:p>
        </p:txBody>
      </p:sp>
    </p:spTree>
    <p:extLst>
      <p:ext uri="{BB962C8B-B14F-4D97-AF65-F5344CB8AC3E}">
        <p14:creationId xmlns:p14="http://schemas.microsoft.com/office/powerpoint/2010/main" val="269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7.3 Major innovation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line (1)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96547"/>
            <a:ext cx="6904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7.3 </a:t>
            </a:r>
            <a:r>
              <a:rPr lang="en-US" sz="1400" b="1" dirty="0">
                <a:solidFill>
                  <a:srgbClr val="2D2D8A"/>
                </a:solidFill>
              </a:rPr>
              <a:t>Major innovation of the </a:t>
            </a:r>
            <a:r>
              <a:rPr lang="en-US" sz="1400" b="1" dirty="0" err="1">
                <a:solidFill>
                  <a:srgbClr val="2D2D8A"/>
                </a:solidFill>
              </a:rPr>
              <a:t>Kaby</a:t>
            </a:r>
            <a:r>
              <a:rPr lang="en-US" sz="1400" b="1" dirty="0">
                <a:solidFill>
                  <a:srgbClr val="2D2D8A"/>
                </a:solidFill>
              </a:rPr>
              <a:t> Lake </a:t>
            </a:r>
            <a:r>
              <a:rPr lang="en-US" sz="1400" b="1" dirty="0" smtClean="0">
                <a:solidFill>
                  <a:srgbClr val="2D2D8A"/>
                </a:solidFill>
              </a:rPr>
              <a:t>line: The </a:t>
            </a:r>
            <a:r>
              <a:rPr lang="en-US" sz="1400" b="1" dirty="0" err="1" smtClean="0">
                <a:solidFill>
                  <a:srgbClr val="2D2D8A"/>
                </a:solidFill>
              </a:rPr>
              <a:t>Optane</a:t>
            </a:r>
            <a:r>
              <a:rPr lang="en-US" sz="1400" b="1" dirty="0" smtClean="0">
                <a:solidFill>
                  <a:srgbClr val="2D2D8A"/>
                </a:solidFill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-1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425" y="870657"/>
            <a:ext cx="8677375" cy="1374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an innovation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related to the PCH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nonvolatile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nem-felejtő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typically used as 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of a HDD drive.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has 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typical size of 16 or 32 GB.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mounted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M.2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card that is attached via 2 to 4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lanes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(see the Figure below).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Its use needs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Rapid Storage Technology driver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(Release 15.5 or later).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7363" b="10385"/>
          <a:stretch/>
        </p:blipFill>
        <p:spPr>
          <a:xfrm>
            <a:off x="905333" y="2483895"/>
            <a:ext cx="7333333" cy="39154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1710" y="6541603"/>
            <a:ext cx="5219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installed on a mainboard 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8849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(4)</a:t>
            </a:r>
          </a:p>
        </p:txBody>
      </p:sp>
      <p:sp>
        <p:nvSpPr>
          <p:cNvPr id="317443" name="Text Box 3"/>
          <p:cNvSpPr txBox="1">
            <a:spLocks noChangeArrowheads="1"/>
          </p:cNvSpPr>
          <p:nvPr/>
        </p:nvSpPr>
        <p:spPr bwMode="auto">
          <a:xfrm>
            <a:off x="171450" y="3076575"/>
            <a:ext cx="7807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[31]: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Gelsinger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 P., “Intel Architecture, Press Briefing, March 2008,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http://www.slideshare.net/angsikod/gelsinger-briefing-on-intel-architecture</a:t>
            </a:r>
          </a:p>
        </p:txBody>
      </p:sp>
      <p:sp>
        <p:nvSpPr>
          <p:cNvPr id="317444" name="Text Box 4"/>
          <p:cNvSpPr txBox="1">
            <a:spLocks noChangeArrowheads="1"/>
          </p:cNvSpPr>
          <p:nvPr/>
        </p:nvSpPr>
        <p:spPr bwMode="auto">
          <a:xfrm>
            <a:off x="174625" y="3640138"/>
            <a:ext cx="8683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[32]: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Gelsinger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P., “Invent the new reality,” IDF Fall 2008, San Francisco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http://download.intel.com/pressroom/kits/events/idffall_2008/PatGelsinger_day1.pdf</a:t>
            </a:r>
          </a:p>
        </p:txBody>
      </p:sp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174625" y="4222750"/>
            <a:ext cx="81137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[33]: Brayton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J.,”Nehalem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 Talk of the Tock, Intel Next Generation Microprocessor,” IDF,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April 2008, Shanghai,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http://inteldeveloperforum.com.edgesuite.net/shanghai_2008/ti/TCH001/f.htm</a:t>
            </a:r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168275" y="5040313"/>
            <a:ext cx="8666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[34]: Intel Timna Microprocessor Family, CPU World, http://www.cpu-world.com/CPUs/Timna/</a:t>
            </a:r>
          </a:p>
        </p:txBody>
      </p:sp>
      <p:sp>
        <p:nvSpPr>
          <p:cNvPr id="317447" name="Text Box 7"/>
          <p:cNvSpPr txBox="1">
            <a:spLocks noChangeArrowheads="1"/>
          </p:cNvSpPr>
          <p:nvPr/>
        </p:nvSpPr>
        <p:spPr bwMode="auto">
          <a:xfrm>
            <a:off x="174625" y="5437188"/>
            <a:ext cx="80708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[35]: Smith T., “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Timna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- Intel's first system-on-a-chip, Before '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Tolapai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', before '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Banias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'.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Register Hardware,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Febr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. 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://www.reghardware.co.uk/2007/02/06/forgotten_tech_intel_timna/</a:t>
            </a:r>
          </a:p>
        </p:txBody>
      </p:sp>
      <p:sp>
        <p:nvSpPr>
          <p:cNvPr id="317448" name="Rectangle 14"/>
          <p:cNvSpPr>
            <a:spLocks noChangeArrowheads="1"/>
          </p:cNvSpPr>
          <p:nvPr/>
        </p:nvSpPr>
        <p:spPr bwMode="auto">
          <a:xfrm>
            <a:off x="179388" y="1263650"/>
            <a:ext cx="792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[28]: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Foxton Technology, http://en.wikipedia.org/wiki/Foxton_Technology</a:t>
            </a:r>
          </a:p>
        </p:txBody>
      </p:sp>
      <p:sp>
        <p:nvSpPr>
          <p:cNvPr id="317449" name="Text Box 15"/>
          <p:cNvSpPr txBox="1">
            <a:spLocks noChangeArrowheads="1"/>
          </p:cNvSpPr>
          <p:nvPr/>
        </p:nvSpPr>
        <p:spPr bwMode="auto">
          <a:xfrm>
            <a:off x="185738" y="1644650"/>
            <a:ext cx="85407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[29]: Coke J. &amp; al., “Improvements in the Intel Core Penryn Processor Family Architecture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and Microarchitecture,”  Intel Technology Journal, Vol. 12, No. 3, 2008, pp. 179-192 </a:t>
            </a:r>
          </a:p>
        </p:txBody>
      </p:sp>
      <p:sp>
        <p:nvSpPr>
          <p:cNvPr id="317450" name="Text Box 16"/>
          <p:cNvSpPr txBox="1">
            <a:spLocks noChangeArrowheads="1"/>
          </p:cNvSpPr>
          <p:nvPr/>
        </p:nvSpPr>
        <p:spPr bwMode="auto">
          <a:xfrm>
            <a:off x="185738" y="2259013"/>
            <a:ext cx="8718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[30]: Fisher S., “Technical Overview of the 45nm Next Generation Intel Core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(Penryn),” BMA S004, IDF 2007,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http://my.ocworkbench.com/bbs/attachment.php?attachmentid=318&amp;d=1176911500</a:t>
            </a:r>
          </a:p>
        </p:txBody>
      </p:sp>
      <p:sp>
        <p:nvSpPr>
          <p:cNvPr id="317451" name="Text Box 17"/>
          <p:cNvSpPr txBox="1">
            <a:spLocks noChangeArrowheads="1"/>
          </p:cNvSpPr>
          <p:nvPr/>
        </p:nvSpPr>
        <p:spPr bwMode="auto">
          <a:xfrm>
            <a:off x="185738" y="646113"/>
            <a:ext cx="8616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[27]: George V., 45nm Next Generation Intel Core Microarchitecture (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Penryn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),” Hot Chips 19,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2007, http://www.hotchips.org/archives/hc19/3_Tues/HC19.08/HC19.08.01.pdf</a:t>
            </a:r>
          </a:p>
        </p:txBody>
      </p:sp>
    </p:spTree>
    <p:extLst>
      <p:ext uri="{BB962C8B-B14F-4D97-AF65-F5344CB8AC3E}">
        <p14:creationId xmlns:p14="http://schemas.microsoft.com/office/powerpoint/2010/main" val="19179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ext Box 4"/>
          <p:cNvSpPr txBox="1">
            <a:spLocks noChangeArrowheads="1"/>
          </p:cNvSpPr>
          <p:nvPr/>
        </p:nvSpPr>
        <p:spPr bwMode="auto">
          <a:xfrm>
            <a:off x="174625" y="1617663"/>
            <a:ext cx="7197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[38]: Strong B., “A Look Inside Intel: The Core (Nehalem) Microarchitecture,”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http://www.cs.utexas.edu/users/cart/arch/beeman.ppt</a:t>
            </a:r>
          </a:p>
        </p:txBody>
      </p:sp>
      <p:sp>
        <p:nvSpPr>
          <p:cNvPr id="318467" name="Text Box 5"/>
          <p:cNvSpPr txBox="1">
            <a:spLocks noChangeArrowheads="1"/>
          </p:cNvSpPr>
          <p:nvPr/>
        </p:nvSpPr>
        <p:spPr bwMode="auto">
          <a:xfrm>
            <a:off x="174625" y="2206625"/>
            <a:ext cx="81676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[39]: Valles A. C., Ansari Z.,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Mehrotra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P.: “Tuning Your Software for the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Intel Microarchitecture (Nehalem) Family,” IDF 2008, NGMS002,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://www.benchmark.rs/tests/editorial/Nehalem_munich/presentations/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Software-Tuning_for_Nehalem.pdf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8468" name="Text Box 6"/>
          <p:cNvSpPr txBox="1">
            <a:spLocks noChangeArrowheads="1"/>
          </p:cNvSpPr>
          <p:nvPr/>
        </p:nvSpPr>
        <p:spPr bwMode="auto">
          <a:xfrm>
            <a:off x="165274" y="3198813"/>
            <a:ext cx="6408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[40]: The low cost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Tymna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CPU, Tom’s hardware,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Febr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 25 2000,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http://www.tomshardware.com/reviews/idf-2000,166-3.html</a:t>
            </a:r>
          </a:p>
        </p:txBody>
      </p:sp>
      <p:sp>
        <p:nvSpPr>
          <p:cNvPr id="318469" name="Text Box 7"/>
          <p:cNvSpPr txBox="1">
            <a:spLocks noChangeArrowheads="1"/>
          </p:cNvSpPr>
          <p:nvPr/>
        </p:nvSpPr>
        <p:spPr bwMode="auto">
          <a:xfrm>
            <a:off x="165448" y="3762375"/>
            <a:ext cx="7446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[41]: Intel® Virtualization Technology, Special issue, Vol. 10 No. 03  Aug. 2006,</a:t>
            </a:r>
            <a:br>
              <a:rPr lang="en-US" altLang="en-US" sz="1400" dirty="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http://www.intel.com/technology/itj/2006/v10i3/ </a:t>
            </a:r>
          </a:p>
        </p:txBody>
      </p:sp>
      <p:sp>
        <p:nvSpPr>
          <p:cNvPr id="318470" name="Text Box 8"/>
          <p:cNvSpPr txBox="1">
            <a:spLocks noChangeArrowheads="1"/>
          </p:cNvSpPr>
          <p:nvPr/>
        </p:nvSpPr>
        <p:spPr bwMode="auto">
          <a:xfrm>
            <a:off x="174625" y="1252538"/>
            <a:ext cx="8045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[37]: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R. Intel’s i7,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Podtech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http://www.podtech.net/home/5436/intels-core-i7</a:t>
            </a:r>
          </a:p>
        </p:txBody>
      </p:sp>
      <p:sp>
        <p:nvSpPr>
          <p:cNvPr id="318471" name="Text Box 9"/>
          <p:cNvSpPr txBox="1">
            <a:spLocks noChangeArrowheads="1"/>
          </p:cNvSpPr>
          <p:nvPr/>
        </p:nvSpPr>
        <p:spPr bwMode="auto">
          <a:xfrm>
            <a:off x="180975" y="638175"/>
            <a:ext cx="810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[36]: Images,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Xtreview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 http://xtreview.com/images/K10%20processor%2045nm%20architec%203.jpg</a:t>
            </a:r>
          </a:p>
        </p:txBody>
      </p:sp>
      <p:sp>
        <p:nvSpPr>
          <p:cNvPr id="318472" name="Rectangle 11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</a:t>
            </a:r>
            <a:r>
              <a:rPr lang="en-US" altLang="en-US" smtClean="0"/>
              <a:t>5</a:t>
            </a:r>
            <a:r>
              <a:rPr lang="hu-HU" altLang="en-US" smtClean="0"/>
              <a:t>)</a:t>
            </a:r>
          </a:p>
        </p:txBody>
      </p:sp>
      <p:sp>
        <p:nvSpPr>
          <p:cNvPr id="318473" name="Text Box 12"/>
          <p:cNvSpPr txBox="1">
            <a:spLocks noChangeArrowheads="1"/>
          </p:cNvSpPr>
          <p:nvPr/>
        </p:nvSpPr>
        <p:spPr bwMode="auto">
          <a:xfrm>
            <a:off x="176213" y="4352925"/>
            <a:ext cx="795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[42]: Intel Core 2 Duo Processor E8000 and E7000 Series Datasheet, Intel, Jan. 2009 </a:t>
            </a:r>
          </a:p>
        </p:txBody>
      </p:sp>
      <p:sp>
        <p:nvSpPr>
          <p:cNvPr id="318474" name="Text Box 14"/>
          <p:cNvSpPr txBox="1">
            <a:spLocks noChangeArrowheads="1"/>
          </p:cNvSpPr>
          <p:nvPr/>
        </p:nvSpPr>
        <p:spPr bwMode="auto">
          <a:xfrm>
            <a:off x="176213" y="4746625"/>
            <a:ext cx="6961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[43]: Wikipedia: List of Intel Core 2 microprocessors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http://en.wikipedia.org/wiki/List_of_Intel_Core_2_microprocessors</a:t>
            </a:r>
          </a:p>
        </p:txBody>
      </p:sp>
      <p:sp>
        <p:nvSpPr>
          <p:cNvPr id="318475" name="Text Box 16"/>
          <p:cNvSpPr txBox="1">
            <a:spLocks noChangeArrowheads="1"/>
          </p:cNvSpPr>
          <p:nvPr/>
        </p:nvSpPr>
        <p:spPr bwMode="auto">
          <a:xfrm>
            <a:off x="176213" y="5343525"/>
            <a:ext cx="621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[44]: Wikipedia: Nehalem (microarchitecture)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http://en.wikipedia.org/wiki/Nehalem_(microarchitecture)</a:t>
            </a:r>
          </a:p>
        </p:txBody>
      </p:sp>
      <p:sp>
        <p:nvSpPr>
          <p:cNvPr id="318476" name="Text Box 17"/>
          <p:cNvSpPr txBox="1">
            <a:spLocks noChangeArrowheads="1"/>
          </p:cNvSpPr>
          <p:nvPr/>
        </p:nvSpPr>
        <p:spPr bwMode="auto">
          <a:xfrm>
            <a:off x="176213" y="5978525"/>
            <a:ext cx="8339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[45]: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Glaskowsky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P.: Investigating Intel's Lynnfield mysteries,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cnet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News, Sept. 21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http://news.cnet.com/8301-13512_3-10357328-23.html</a:t>
            </a:r>
          </a:p>
        </p:txBody>
      </p:sp>
    </p:spTree>
    <p:extLst>
      <p:ext uri="{BB962C8B-B14F-4D97-AF65-F5344CB8AC3E}">
        <p14:creationId xmlns:p14="http://schemas.microsoft.com/office/powerpoint/2010/main" val="61140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Text Box 2"/>
          <p:cNvSpPr txBox="1">
            <a:spLocks noChangeArrowheads="1"/>
          </p:cNvSpPr>
          <p:nvPr/>
        </p:nvSpPr>
        <p:spPr bwMode="auto">
          <a:xfrm>
            <a:off x="180975" y="1814513"/>
            <a:ext cx="79517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[48]: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en-US" altLang="en-US" sz="1400" baseline="30000" dirty="0" err="1">
                <a:solidFill>
                  <a:srgbClr val="000000"/>
                </a:solidFill>
                <a:cs typeface="Arial" charset="0"/>
              </a:rPr>
              <a:t>TM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i7-800 and i5-700 Desktop Processor Series Datasheet – Volume 1,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July 2010, http://download.intel.com/design/processor/datashts/322164.pdf</a:t>
            </a:r>
          </a:p>
        </p:txBody>
      </p:sp>
      <p:sp>
        <p:nvSpPr>
          <p:cNvPr id="319491" name="Text Box 4"/>
          <p:cNvSpPr txBox="1">
            <a:spLocks noChangeArrowheads="1"/>
          </p:cNvSpPr>
          <p:nvPr/>
        </p:nvSpPr>
        <p:spPr bwMode="auto">
          <a:xfrm>
            <a:off x="184150" y="2978150"/>
            <a:ext cx="81930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[50]: Intel Core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TM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i7-900 Mobile Processor Extreme Edition Series, Intel Core i7-800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i7-700 Mobile Processor Series, Datasheet – Volume One, Sept.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http://download.intel.com/design/processor/datashts/320765.pdf</a:t>
            </a:r>
          </a:p>
        </p:txBody>
      </p:sp>
      <p:sp>
        <p:nvSpPr>
          <p:cNvPr id="319492" name="Text Box 5"/>
          <p:cNvSpPr txBox="1">
            <a:spLocks noChangeArrowheads="1"/>
          </p:cNvSpPr>
          <p:nvPr/>
        </p:nvSpPr>
        <p:spPr bwMode="auto">
          <a:xfrm>
            <a:off x="184150" y="3770313"/>
            <a:ext cx="8024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[51]: Intel Turbo Boost Technology in Intel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Microarchitecture (Nehalem) Based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Processors, White Paper, Nov. 2008</a:t>
            </a:r>
            <a:br>
              <a:rPr lang="en-US" altLang="en-US" sz="1400" dirty="0">
                <a:solidFill>
                  <a:srgbClr val="000000"/>
                </a:solidFill>
                <a:cs typeface="Arial" charset="0"/>
              </a:rPr>
            </a:b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http://download.intel.com/design/processor/applnots/320354.pdf</a:t>
            </a:r>
          </a:p>
        </p:txBody>
      </p:sp>
      <p:sp>
        <p:nvSpPr>
          <p:cNvPr id="319493" name="Text Box 6"/>
          <p:cNvSpPr txBox="1">
            <a:spLocks noChangeArrowheads="1"/>
          </p:cNvSpPr>
          <p:nvPr/>
        </p:nvSpPr>
        <p:spPr bwMode="auto">
          <a:xfrm>
            <a:off x="180975" y="1235075"/>
            <a:ext cx="7777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[47]: Intel Xeon Processor C5500/C3500 Series, Datasheet – Volume 1, Febr.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http://download.intel.com/embedded/processor/datasheet/323103.pdf</a:t>
            </a:r>
          </a:p>
        </p:txBody>
      </p:sp>
      <p:sp>
        <p:nvSpPr>
          <p:cNvPr id="319494" name="Text Box 7"/>
          <p:cNvSpPr txBox="1">
            <a:spLocks noChangeArrowheads="1"/>
          </p:cNvSpPr>
          <p:nvPr/>
        </p:nvSpPr>
        <p:spPr bwMode="auto">
          <a:xfrm>
            <a:off x="187325" y="646113"/>
            <a:ext cx="83550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[46]: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Shimpi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A. L.: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Intel's Core i7 870 &amp; i5 750, Lynnfield: Harder, Better, Faster Stronger,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Sept. 8 2009, http://www.anandtech.com/show/2832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9495" name="Rectangle 8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(6)</a:t>
            </a:r>
          </a:p>
        </p:txBody>
      </p:sp>
      <p:sp>
        <p:nvSpPr>
          <p:cNvPr id="319496" name="Text Box 10"/>
          <p:cNvSpPr txBox="1">
            <a:spLocks noChangeArrowheads="1"/>
          </p:cNvSpPr>
          <p:nvPr/>
        </p:nvSpPr>
        <p:spPr bwMode="auto">
          <a:xfrm>
            <a:off x="182563" y="4525963"/>
            <a:ext cx="83454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[52]: Power Management in Intel Architecture Servers, White Paper, April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http://download.intel.com/support/motherboards/server/sb/power_management_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of_intel_architecture_servers.pdf</a:t>
            </a:r>
          </a:p>
        </p:txBody>
      </p:sp>
      <p:sp>
        <p:nvSpPr>
          <p:cNvPr id="319497" name="Text Box 12"/>
          <p:cNvSpPr txBox="1">
            <a:spLocks noChangeArrowheads="1"/>
          </p:cNvSpPr>
          <p:nvPr/>
        </p:nvSpPr>
        <p:spPr bwMode="auto">
          <a:xfrm>
            <a:off x="187325" y="5338763"/>
            <a:ext cx="84423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[53]: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Glaskowsky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P.: Explaining Intel’s Turbo Boost technology,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cnet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http://news.cnet.com/8301-13512_3-10362882-23.html</a:t>
            </a:r>
          </a:p>
        </p:txBody>
      </p:sp>
      <p:sp>
        <p:nvSpPr>
          <p:cNvPr id="319498" name="Text Box 13"/>
          <p:cNvSpPr txBox="1">
            <a:spLocks noChangeArrowheads="1"/>
          </p:cNvSpPr>
          <p:nvPr/>
        </p:nvSpPr>
        <p:spPr bwMode="auto">
          <a:xfrm>
            <a:off x="182563" y="2405063"/>
            <a:ext cx="7737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[49]: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Glaskowsky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P.: Intel's Lynnfield mysteries solved,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cnet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http://news.cnet.com/8301-13512_3-10362512-23.html</a:t>
            </a:r>
          </a:p>
        </p:txBody>
      </p:sp>
      <p:sp>
        <p:nvSpPr>
          <p:cNvPr id="319499" name="Text Box 14"/>
          <p:cNvSpPr txBox="1">
            <a:spLocks noChangeArrowheads="1"/>
          </p:cNvSpPr>
          <p:nvPr/>
        </p:nvSpPr>
        <p:spPr bwMode="auto">
          <a:xfrm>
            <a:off x="182563" y="5942013"/>
            <a:ext cx="7031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[54]: Intel Xeon Processor 7500 Series, Datasheet – Volume 2, March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http://www.intel.com/Assets/PDF/datasheet/323341.pdf</a:t>
            </a:r>
          </a:p>
        </p:txBody>
      </p:sp>
    </p:spTree>
    <p:extLst>
      <p:ext uri="{BB962C8B-B14F-4D97-AF65-F5344CB8AC3E}">
        <p14:creationId xmlns:p14="http://schemas.microsoft.com/office/powerpoint/2010/main" val="6791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3"/>
          <p:cNvSpPr txBox="1">
            <a:spLocks noChangeArrowheads="1"/>
          </p:cNvSpPr>
          <p:nvPr/>
        </p:nvSpPr>
        <p:spPr bwMode="auto">
          <a:xfrm>
            <a:off x="190500" y="2546350"/>
            <a:ext cx="86693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[58]: Hill D., Chowdhury M.: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Westmere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Xeon-56xx „Tick” CPU, Hot Chips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3333CC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http://www.hotchips.org/uploads/archive22/HC22.24.620-Hill-Intel-WSM-EP-print.pdf</a:t>
            </a:r>
          </a:p>
        </p:txBody>
      </p:sp>
      <p:sp>
        <p:nvSpPr>
          <p:cNvPr id="320515" name="Text Box 4"/>
          <p:cNvSpPr txBox="1">
            <a:spLocks noChangeArrowheads="1"/>
          </p:cNvSpPr>
          <p:nvPr/>
        </p:nvSpPr>
        <p:spPr bwMode="auto">
          <a:xfrm>
            <a:off x="190500" y="3109913"/>
            <a:ext cx="84915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[59]: Intel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i7-600, i5-500, i5-400 and i3-300 Mobile Processor Series, Datasheet 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Vol.1, Jan. 2010, http://download.intel.com/design/processor/datashts/322812.pdf</a:t>
            </a:r>
          </a:p>
        </p:txBody>
      </p:sp>
      <p:sp>
        <p:nvSpPr>
          <p:cNvPr id="320516" name="Text Box 5"/>
          <p:cNvSpPr txBox="1">
            <a:spLocks noChangeArrowheads="1"/>
          </p:cNvSpPr>
          <p:nvPr/>
        </p:nvSpPr>
        <p:spPr bwMode="auto">
          <a:xfrm>
            <a:off x="187325" y="1235075"/>
            <a:ext cx="86026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[56]: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Kottapalli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S., Baxter J.: Nehalem-EX CPU Architecture, Hot Chips 2009, Sept. 10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http://www.hotchips.org/archives/hc21/2_mon/HC21.24.100.ServerSystemsI-Epub/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HC21.24.122-Kottapalli-Intel-NHM-EX.pdf</a:t>
            </a:r>
          </a:p>
        </p:txBody>
      </p:sp>
      <p:sp>
        <p:nvSpPr>
          <p:cNvPr id="320517" name="Text Box 6"/>
          <p:cNvSpPr txBox="1">
            <a:spLocks noChangeArrowheads="1"/>
          </p:cNvSpPr>
          <p:nvPr/>
        </p:nvSpPr>
        <p:spPr bwMode="auto">
          <a:xfrm>
            <a:off x="193675" y="646113"/>
            <a:ext cx="8562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[55]: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Pawlowski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S.: Intelligent and Expandable High- End Intel Server Platform, Codenamed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 Nehalem-EX,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IDF 2009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0518" name="Rectangle 7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(7)</a:t>
            </a:r>
          </a:p>
        </p:txBody>
      </p:sp>
      <p:sp>
        <p:nvSpPr>
          <p:cNvPr id="320519" name="Text Box 8"/>
          <p:cNvSpPr txBox="1">
            <a:spLocks noChangeArrowheads="1"/>
          </p:cNvSpPr>
          <p:nvPr/>
        </p:nvSpPr>
        <p:spPr bwMode="auto">
          <a:xfrm>
            <a:off x="201613" y="3662363"/>
            <a:ext cx="8647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[60]: Nagaraj D.,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Kottapalli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S.: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Westmere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-EX: A 20 thread server CPU, Hot Chips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300" dirty="0">
                <a:solidFill>
                  <a:srgbClr val="000000"/>
                </a:solidFill>
                <a:cs typeface="Arial" charset="0"/>
              </a:rPr>
              <a:t>http://www.hotchips.org/uploads/archive22/HC22.24.610-Nagara-Intel-6-Westmere-EX.pdf</a:t>
            </a:r>
          </a:p>
        </p:txBody>
      </p:sp>
      <p:sp>
        <p:nvSpPr>
          <p:cNvPr id="320520" name="Text Box 10"/>
          <p:cNvSpPr txBox="1">
            <a:spLocks noChangeArrowheads="1"/>
          </p:cNvSpPr>
          <p:nvPr/>
        </p:nvSpPr>
        <p:spPr bwMode="auto">
          <a:xfrm>
            <a:off x="188913" y="1985963"/>
            <a:ext cx="86566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[57]: Kurd N. A. &amp; all: A Family of 32 nm IA Processors, IEEE Journal of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Solide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-State Circuits,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Vol. 46, Issue 1., Jan. 2011, pp. 119-130</a:t>
            </a:r>
          </a:p>
        </p:txBody>
      </p:sp>
      <p:sp>
        <p:nvSpPr>
          <p:cNvPr id="320521" name="Text Box 13"/>
          <p:cNvSpPr txBox="1">
            <a:spLocks noChangeArrowheads="1"/>
          </p:cNvSpPr>
          <p:nvPr/>
        </p:nvSpPr>
        <p:spPr bwMode="auto">
          <a:xfrm>
            <a:off x="188913" y="4217988"/>
            <a:ext cx="84502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[61]: Kahn O., Piazza T., Valentine B.: Technology Insight: Intel Next Generation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Microarchitecture Codename Sandy Bridge, IDF 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extreme.pcgameshardware.de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/.../281270d1288260884-bonusmaterial-pc- games-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hardware-12-2010-sf10_spcs001_100.pdf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0522" name="Text Box 14"/>
          <p:cNvSpPr txBox="1">
            <a:spLocks noChangeArrowheads="1"/>
          </p:cNvSpPr>
          <p:nvPr/>
        </p:nvSpPr>
        <p:spPr bwMode="auto">
          <a:xfrm>
            <a:off x="188913" y="5195888"/>
            <a:ext cx="6884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[62]: Wikipedia: Sandy Bridge, http://en.wikipedia.org/wiki/Sandy_Bridge</a:t>
            </a:r>
          </a:p>
        </p:txBody>
      </p:sp>
      <p:sp>
        <p:nvSpPr>
          <p:cNvPr id="320523" name="Text Box 16"/>
          <p:cNvSpPr txBox="1">
            <a:spLocks noChangeArrowheads="1"/>
          </p:cNvSpPr>
          <p:nvPr/>
        </p:nvSpPr>
        <p:spPr bwMode="auto">
          <a:xfrm>
            <a:off x="188913" y="5519522"/>
            <a:ext cx="2498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[63]: http://ark.intel.com</a:t>
            </a:r>
          </a:p>
        </p:txBody>
      </p:sp>
      <p:sp>
        <p:nvSpPr>
          <p:cNvPr id="320524" name="Text Box 17"/>
          <p:cNvSpPr txBox="1">
            <a:spLocks noChangeArrowheads="1"/>
          </p:cNvSpPr>
          <p:nvPr/>
        </p:nvSpPr>
        <p:spPr bwMode="auto">
          <a:xfrm>
            <a:off x="188913" y="5814265"/>
            <a:ext cx="87328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[64]: Kahn O., Valentine B.: Intel Next Generation Microarchitecture Codename Sandy Bridge: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New Processor Innovations, IDF 2010</a:t>
            </a:r>
          </a:p>
        </p:txBody>
      </p:sp>
    </p:spTree>
    <p:extLst>
      <p:ext uri="{BB962C8B-B14F-4D97-AF65-F5344CB8AC3E}">
        <p14:creationId xmlns:p14="http://schemas.microsoft.com/office/powerpoint/2010/main" val="6424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5"/>
          <p:cNvSpPr txBox="1">
            <a:spLocks noChangeArrowheads="1"/>
          </p:cNvSpPr>
          <p:nvPr/>
        </p:nvSpPr>
        <p:spPr bwMode="auto">
          <a:xfrm>
            <a:off x="188913" y="646113"/>
            <a:ext cx="7502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[65]: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Shimpi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A. L.: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Pentium 4 1.4GHz &amp; 1.5GHz,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Nov. 20 2000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http://www.anandtech.com/show/661/5 </a:t>
            </a:r>
          </a:p>
        </p:txBody>
      </p:sp>
      <p:sp>
        <p:nvSpPr>
          <p:cNvPr id="321539" name="Rectangle 6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393700"/>
          </a:xfrm>
        </p:spPr>
        <p:txBody>
          <a:bodyPr/>
          <a:lstStyle/>
          <a:p>
            <a:pPr eaLnBrk="1" hangingPunct="1"/>
            <a:r>
              <a:rPr lang="hu-HU" altLang="en-US" smtClean="0"/>
              <a:t>References (8)</a:t>
            </a:r>
          </a:p>
        </p:txBody>
      </p:sp>
      <p:sp>
        <p:nvSpPr>
          <p:cNvPr id="321540" name="Text Box 13"/>
          <p:cNvSpPr txBox="1">
            <a:spLocks noChangeArrowheads="1"/>
          </p:cNvSpPr>
          <p:nvPr/>
        </p:nvSpPr>
        <p:spPr bwMode="auto">
          <a:xfrm>
            <a:off x="188913" y="1204913"/>
            <a:ext cx="8550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[66]: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Yuffe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M., Knoll E.,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Mehalel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M., Shor J.,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Kurts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T.</a:t>
            </a:r>
            <a:r>
              <a:rPr lang="en-US" altLang="en-US" sz="1600" dirty="0">
                <a:solidFill>
                  <a:srgbClr val="000000"/>
                </a:solidFill>
                <a:cs typeface="Times New Roman" pitchFamily="18" charset="0"/>
              </a:rPr>
              <a:t>: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 fully integrated multi-CPU, GPU and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memory controller 32nm processor, ISSCC,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Febr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 20-24 2011, pp. 264-266</a:t>
            </a:r>
          </a:p>
        </p:txBody>
      </p:sp>
      <p:sp>
        <p:nvSpPr>
          <p:cNvPr id="321541" name="Text Box 15"/>
          <p:cNvSpPr txBox="1">
            <a:spLocks noChangeArrowheads="1"/>
          </p:cNvSpPr>
          <p:nvPr/>
        </p:nvSpPr>
        <p:spPr bwMode="auto">
          <a:xfrm>
            <a:off x="180975" y="1830388"/>
            <a:ext cx="8464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[67]: Intel Xeon Processor 7500/6500 Series, Public Gold Presentation, Data Center Group,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March 30. 2010, http://cache-www.intel.com/cd/00/00/44/64/446456_446456.pdf</a:t>
            </a:r>
          </a:p>
        </p:txBody>
      </p:sp>
      <p:sp>
        <p:nvSpPr>
          <p:cNvPr id="321542" name="Text Box 17"/>
          <p:cNvSpPr txBox="1">
            <a:spLocks noChangeArrowheads="1"/>
          </p:cNvSpPr>
          <p:nvPr/>
        </p:nvSpPr>
        <p:spPr bwMode="auto">
          <a:xfrm>
            <a:off x="190500" y="2397125"/>
            <a:ext cx="86248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[68]: Tang H., Cheng H.: Intel Xeon Processor E3 Family Based Servers: A Smart Investment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for Managing Your Small Business, IDF 2011</a:t>
            </a:r>
          </a:p>
        </p:txBody>
      </p:sp>
      <p:sp>
        <p:nvSpPr>
          <p:cNvPr id="321543" name="Text Box 21"/>
          <p:cNvSpPr txBox="1">
            <a:spLocks noChangeArrowheads="1"/>
          </p:cNvSpPr>
          <p:nvPr/>
        </p:nvSpPr>
        <p:spPr bwMode="auto">
          <a:xfrm>
            <a:off x="184150" y="2981325"/>
            <a:ext cx="87614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[69]: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Thomadakis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M. E. PhD: The Architecture of the Nehalem Processor and Nehalem-EP SMP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Platforms, Texas A&amp;M University, March 17 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://alphamike.tamu.edu/web_home/papers/perf_nehalem.pdf</a:t>
            </a:r>
          </a:p>
        </p:txBody>
      </p:sp>
      <p:sp>
        <p:nvSpPr>
          <p:cNvPr id="321544" name="Text Box 15"/>
          <p:cNvSpPr txBox="1">
            <a:spLocks noChangeArrowheads="1"/>
          </p:cNvSpPr>
          <p:nvPr/>
        </p:nvSpPr>
        <p:spPr bwMode="auto">
          <a:xfrm>
            <a:off x="184150" y="3756025"/>
            <a:ext cx="81105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[70]: Intel Xeon Processor E7-8800/4800/2800 Product Families, Datasheet Vol. 1 of 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April 2011, http://www.intel.com/Assets/PDF/datasheet/325119.pdf</a:t>
            </a:r>
          </a:p>
        </p:txBody>
      </p:sp>
      <p:sp>
        <p:nvSpPr>
          <p:cNvPr id="321545" name="Text Box 14"/>
          <p:cNvSpPr txBox="1">
            <a:spLocks noChangeArrowheads="1"/>
          </p:cNvSpPr>
          <p:nvPr/>
        </p:nvSpPr>
        <p:spPr bwMode="auto">
          <a:xfrm>
            <a:off x="188913" y="4321175"/>
            <a:ext cx="7242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[71]: Mitchell D., Intel Nehalem-EX review,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PCPro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 http://www.pcpro.co.uk/reviews/processors/357709/intel-nehalem-ex</a:t>
            </a:r>
          </a:p>
        </p:txBody>
      </p:sp>
      <p:sp>
        <p:nvSpPr>
          <p:cNvPr id="321546" name="Text Box 15"/>
          <p:cNvSpPr txBox="1">
            <a:spLocks noChangeArrowheads="1"/>
          </p:cNvSpPr>
          <p:nvPr/>
        </p:nvSpPr>
        <p:spPr bwMode="auto">
          <a:xfrm>
            <a:off x="261938" y="4913313"/>
            <a:ext cx="88265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[72]: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Rusu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&amp; al.: A 45 nm 8-Core Enterprise Xeon Processor, IEEE journal of Solid State Circuits,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  Vol. 45, No. 1, Jan. 2010, pp. 7-14 </a:t>
            </a:r>
          </a:p>
        </p:txBody>
      </p:sp>
      <p:sp>
        <p:nvSpPr>
          <p:cNvPr id="321547" name="Text Box 16"/>
          <p:cNvSpPr txBox="1">
            <a:spLocks noChangeArrowheads="1"/>
          </p:cNvSpPr>
          <p:nvPr/>
        </p:nvSpPr>
        <p:spPr bwMode="auto">
          <a:xfrm>
            <a:off x="187325" y="5430838"/>
            <a:ext cx="90439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[73]: Wechsler O., Multicore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Archtecture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Challenges and Opportunities, Intel’s Annual Symposium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on VLSI CAD and Validation, Keynote presentation, July 2007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://www3.ee.technion.ac.il/sites/Workshop/upload/Events/ACRC%20-%20Intel/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Ofri-Wechsler%20Keynotes%20Speech.pdf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3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</a:t>
            </a:r>
            <a:r>
              <a:rPr lang="en-US" altLang="en-US" sz="1800">
                <a:solidFill>
                  <a:srgbClr val="FFFFFF"/>
                </a:solidFill>
                <a:cs typeface="Arial" charset="0"/>
              </a:rPr>
              <a:t>9</a:t>
            </a: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)</a:t>
            </a:r>
          </a:p>
        </p:txBody>
      </p:sp>
      <p:sp>
        <p:nvSpPr>
          <p:cNvPr id="322563" name="Text Box 5"/>
          <p:cNvSpPr txBox="1">
            <a:spLocks noChangeArrowheads="1"/>
          </p:cNvSpPr>
          <p:nvPr/>
        </p:nvSpPr>
        <p:spPr bwMode="auto">
          <a:xfrm>
            <a:off x="193675" y="646113"/>
            <a:ext cx="74914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[74]: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Razin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A., Core, Nehalem,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Gesher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 Intel: New Architecture Every Two Years,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Xbit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Laboratories, April 28 2006,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://www.xbitlabs.com/news/cpu/display/20060428162855.html </a:t>
            </a:r>
          </a:p>
        </p:txBody>
      </p:sp>
      <p:sp>
        <p:nvSpPr>
          <p:cNvPr id="322564" name="Text Box 7"/>
          <p:cNvSpPr txBox="1">
            <a:spLocks noChangeArrowheads="1"/>
          </p:cNvSpPr>
          <p:nvPr/>
        </p:nvSpPr>
        <p:spPr bwMode="auto">
          <a:xfrm>
            <a:off x="193675" y="1430338"/>
            <a:ext cx="842645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[75]: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Har_Even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B., Justin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Rattner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Keynote? Trusted Reviews</a:t>
            </a:r>
            <a:r>
              <a:rPr lang="en-US" altLang="en-US" sz="1400" b="1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April 17 2007,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http://www.trustedreviews.com/news/IDF-Spring-2007-Day-One-Opening-Keynote</a:t>
            </a:r>
          </a:p>
        </p:txBody>
      </p:sp>
      <p:sp>
        <p:nvSpPr>
          <p:cNvPr id="322565" name="Text Box 6"/>
          <p:cNvSpPr txBox="1">
            <a:spLocks noChangeArrowheads="1"/>
          </p:cNvSpPr>
          <p:nvPr/>
        </p:nvSpPr>
        <p:spPr bwMode="auto">
          <a:xfrm>
            <a:off x="193675" y="2028825"/>
            <a:ext cx="8442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[76]: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Weatherstone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R., Intel Core i7-3960X Extreme Edition Processor (Sandy Bridge-E)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Review, Nov. 14 2011,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Vortez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http://www.vortez.net/articles_pages/intel_core_i7_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3960x_extreme_edition_processor_sandy_bridge_e,2.html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196850" y="2860675"/>
            <a:ext cx="88582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[77]: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A. L., Intel Core i7 3960X (Sandy Bridge E) Review: Keeping the High End Alive,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Nov. 14 2011,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http://www.anandtech.com/show/5091/intel-core-i7-3960x-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sandy-bridge-e-review-keeping-the-high-end-alive/4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2567" name="Text Box 6"/>
          <p:cNvSpPr txBox="1">
            <a:spLocks noChangeArrowheads="1"/>
          </p:cNvSpPr>
          <p:nvPr/>
        </p:nvSpPr>
        <p:spPr bwMode="auto">
          <a:xfrm>
            <a:off x="187325" y="3648075"/>
            <a:ext cx="8077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[78]: Intel® X79 Express Chipset, http://www.intel.com/content/www/us/en/chipsets/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performance-chipsets/x79-express-chipset.html</a:t>
            </a:r>
          </a:p>
        </p:txBody>
      </p:sp>
      <p:sp>
        <p:nvSpPr>
          <p:cNvPr id="322568" name="Text Box 6"/>
          <p:cNvSpPr txBox="1">
            <a:spLocks noChangeArrowheads="1"/>
          </p:cNvSpPr>
          <p:nvPr/>
        </p:nvSpPr>
        <p:spPr bwMode="auto">
          <a:xfrm>
            <a:off x="192088" y="4246563"/>
            <a:ext cx="83962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[79]: Intel® Desktop Board DX79SI Extreme Series, 2011, http://www.intel.com/content/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dam/doc/product-brief/desktop-board-dx79si-extreme-brief.pdf</a:t>
            </a:r>
          </a:p>
        </p:txBody>
      </p:sp>
      <p:sp>
        <p:nvSpPr>
          <p:cNvPr id="322569" name="Text Box 6"/>
          <p:cNvSpPr txBox="1">
            <a:spLocks noChangeArrowheads="1"/>
          </p:cNvSpPr>
          <p:nvPr/>
        </p:nvSpPr>
        <p:spPr bwMode="auto">
          <a:xfrm>
            <a:off x="174625" y="5432425"/>
            <a:ext cx="7696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[81]: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Olivera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régóta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várt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Intel Ivy Bridge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tesztje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Prohardware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April 13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http://prohardver.hu/teszt/intel_ivy_bridge_teszt/az_ivy_bridge.html</a:t>
            </a:r>
          </a:p>
        </p:txBody>
      </p:sp>
      <p:sp>
        <p:nvSpPr>
          <p:cNvPr id="322570" name="Text Box 17"/>
          <p:cNvSpPr txBox="1">
            <a:spLocks noChangeArrowheads="1"/>
          </p:cNvSpPr>
          <p:nvPr/>
        </p:nvSpPr>
        <p:spPr bwMode="auto">
          <a:xfrm>
            <a:off x="190500" y="4852988"/>
            <a:ext cx="9029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[80]: Chappell R., Toll B.,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R.: Intel Next Generation Microarchitecture Codename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New Processor Innovations, IDF 2012</a:t>
            </a:r>
          </a:p>
        </p:txBody>
      </p:sp>
    </p:spTree>
    <p:extLst>
      <p:ext uri="{BB962C8B-B14F-4D97-AF65-F5344CB8AC3E}">
        <p14:creationId xmlns:p14="http://schemas.microsoft.com/office/powerpoint/2010/main" val="25787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86090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[82]: Bohr M., Mistry K.: Intel’s Revolutionary 22 nm transistor technology, May 2011,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http://download.intel.com/newsroom/kits/22nm/pdfs/22nm-Details_Presentation.pdf</a:t>
            </a:r>
          </a:p>
        </p:txBody>
      </p:sp>
      <p:sp>
        <p:nvSpPr>
          <p:cNvPr id="323587" name="Text Box 17"/>
          <p:cNvSpPr txBox="1">
            <a:spLocks noChangeArrowheads="1"/>
          </p:cNvSpPr>
          <p:nvPr/>
        </p:nvSpPr>
        <p:spPr bwMode="auto">
          <a:xfrm>
            <a:off x="192088" y="1249363"/>
            <a:ext cx="8832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[83]: George V., Piazza T., Jiang H.: Technology Insight: Intel Next Generation Microarchitecture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Codename Ivy Bridge, IDF 2011</a:t>
            </a:r>
          </a:p>
        </p:txBody>
      </p:sp>
      <p:sp>
        <p:nvSpPr>
          <p:cNvPr id="323588" name="Rectangle 9"/>
          <p:cNvSpPr>
            <a:spLocks noChangeArrowheads="1"/>
          </p:cNvSpPr>
          <p:nvPr/>
        </p:nvSpPr>
        <p:spPr bwMode="auto">
          <a:xfrm>
            <a:off x="187325" y="1849438"/>
            <a:ext cx="91455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[84]: 3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rd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Generation Intel Core Processor Family Quad Core Launch Product Information,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April 23 2012, http://download.intel.com/newsroom/kits/core/3rdgen/pdfs/3rd_Generation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_Intel_Core_Product_Information.pdf</a:t>
            </a:r>
          </a:p>
        </p:txBody>
      </p:sp>
      <p:sp>
        <p:nvSpPr>
          <p:cNvPr id="323589" name="Rectangle 10"/>
          <p:cNvSpPr>
            <a:spLocks noChangeArrowheads="1"/>
          </p:cNvSpPr>
          <p:nvPr/>
        </p:nvSpPr>
        <p:spPr bwMode="auto">
          <a:xfrm>
            <a:off x="192088" y="2609850"/>
            <a:ext cx="927258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[85]: Ivy Bridge and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die configurations (estimates included),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March 21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http://forums.anandtech.com/showthread.php?t=2234017</a:t>
            </a:r>
          </a:p>
        </p:txBody>
      </p:sp>
      <p:sp>
        <p:nvSpPr>
          <p:cNvPr id="323590" name="Text Box 17"/>
          <p:cNvSpPr txBox="1">
            <a:spLocks noChangeArrowheads="1"/>
          </p:cNvSpPr>
          <p:nvPr/>
        </p:nvSpPr>
        <p:spPr bwMode="auto">
          <a:xfrm>
            <a:off x="179388" y="3243263"/>
            <a:ext cx="87487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[86]: Piazza T., Jiang H.,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Hammerlund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Singhal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R.: Technology Insight: Intel Next Generation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Microarchitecture Codename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IDF 2012 SPCS001</a:t>
            </a:r>
          </a:p>
        </p:txBody>
      </p:sp>
      <p:sp>
        <p:nvSpPr>
          <p:cNvPr id="323591" name="Text Box 12"/>
          <p:cNvSpPr txBox="1">
            <a:spLocks noChangeArrowheads="1"/>
          </p:cNvSpPr>
          <p:nvPr/>
        </p:nvSpPr>
        <p:spPr bwMode="auto">
          <a:xfrm>
            <a:off x="185738" y="3848100"/>
            <a:ext cx="6573837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[87]: Haynes D.: 2012 Socket Guide, Aug. 4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http://www.ocmodshop.com/cpu-socket-guide-2012/lga2011/</a:t>
            </a:r>
          </a:p>
        </p:txBody>
      </p:sp>
      <p:sp>
        <p:nvSpPr>
          <p:cNvPr id="323592" name="Text Box 6"/>
          <p:cNvSpPr txBox="1">
            <a:spLocks noChangeArrowheads="1"/>
          </p:cNvSpPr>
          <p:nvPr/>
        </p:nvSpPr>
        <p:spPr bwMode="auto">
          <a:xfrm>
            <a:off x="182563" y="4437063"/>
            <a:ext cx="89741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88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O’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Shea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Thermal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management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solutions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include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support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Intel platform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environmental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control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interface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EE Times,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Oct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. 17 2006,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http://www.eetimes.com/document.asp?doc_id=1301982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3593" name="Text Box 6"/>
          <p:cNvSpPr txBox="1">
            <a:spLocks noChangeArrowheads="1"/>
          </p:cNvSpPr>
          <p:nvPr/>
        </p:nvSpPr>
        <p:spPr bwMode="auto">
          <a:xfrm>
            <a:off x="184150" y="5811838"/>
            <a:ext cx="7869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A. L., The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i3 530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- Great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Overclockers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&amp;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Gamers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Jan. 22 2010, http://www.anandtech.com/show/2921</a:t>
            </a:r>
          </a:p>
        </p:txBody>
      </p:sp>
      <p:sp>
        <p:nvSpPr>
          <p:cNvPr id="323594" name="Text Box 17"/>
          <p:cNvSpPr txBox="1">
            <a:spLocks noChangeArrowheads="1"/>
          </p:cNvSpPr>
          <p:nvPr/>
        </p:nvSpPr>
        <p:spPr bwMode="auto">
          <a:xfrm>
            <a:off x="180975" y="5232400"/>
            <a:ext cx="9142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[8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Altavilla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D.,  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Arrandale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Core i5 and Core i3 Mobile Unveiled, Hot Hardware,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Jan. 4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http://hothardware.com/Reviews/Intel-Arrandale-Core-i5-and-Core-i3-Mobile-Unveiled/</a:t>
            </a:r>
          </a:p>
        </p:txBody>
      </p:sp>
      <p:sp>
        <p:nvSpPr>
          <p:cNvPr id="323595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(10)</a:t>
            </a:r>
          </a:p>
        </p:txBody>
      </p:sp>
    </p:spTree>
    <p:extLst>
      <p:ext uri="{BB962C8B-B14F-4D97-AF65-F5344CB8AC3E}">
        <p14:creationId xmlns:p14="http://schemas.microsoft.com/office/powerpoint/2010/main" val="303745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9104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Chiappet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t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a M., Intel Clarkdale Core i5 Desktop Processor Debuts, Hot Hardware,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Jan. 3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http://hothardware.com/Articles/Intel-Clarkdale-Core-i5-Desktop-Processor-Debuts/</a:t>
            </a:r>
          </a:p>
        </p:txBody>
      </p:sp>
      <p:sp>
        <p:nvSpPr>
          <p:cNvPr id="324611" name="Text Box 17"/>
          <p:cNvSpPr txBox="1">
            <a:spLocks noChangeArrowheads="1"/>
          </p:cNvSpPr>
          <p:nvPr/>
        </p:nvSpPr>
        <p:spPr bwMode="auto">
          <a:xfrm>
            <a:off x="192088" y="1249363"/>
            <a:ext cx="85931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Thomas S. L., Desktop Platform Design Overview for Intel Microarchitecture (Nehalem)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Based Platform, Presentation ARCS001, IDF 2009</a:t>
            </a:r>
          </a:p>
        </p:txBody>
      </p:sp>
      <p:sp>
        <p:nvSpPr>
          <p:cNvPr id="324612" name="Rectangle 9"/>
          <p:cNvSpPr>
            <a:spLocks noChangeArrowheads="1"/>
          </p:cNvSpPr>
          <p:nvPr/>
        </p:nvSpPr>
        <p:spPr bwMode="auto">
          <a:xfrm>
            <a:off x="187325" y="1849438"/>
            <a:ext cx="87106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Kirsch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N.,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Core i7-980X Six-Core Processor Extreme Edition Review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Legit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Reviews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11 2010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http://www.legitreviews.com/intel-core-i7-980x-six-core-processor-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extreme-edition-review_1245</a:t>
            </a:r>
          </a:p>
        </p:txBody>
      </p:sp>
      <p:sp>
        <p:nvSpPr>
          <p:cNvPr id="324613" name="Rectangle 10"/>
          <p:cNvSpPr>
            <a:spLocks noChangeArrowheads="1"/>
          </p:cNvSpPr>
          <p:nvPr/>
        </p:nvSpPr>
        <p:spPr bwMode="auto">
          <a:xfrm>
            <a:off x="192088" y="2609850"/>
            <a:ext cx="6399212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Westmere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Arrives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Real World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17 2010,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http://www.realworldtech.com/westmere/2/</a:t>
            </a:r>
          </a:p>
        </p:txBody>
      </p:sp>
      <p:sp>
        <p:nvSpPr>
          <p:cNvPr id="324614" name="Text Box 17"/>
          <p:cNvSpPr txBox="1">
            <a:spLocks noChangeArrowheads="1"/>
          </p:cNvSpPr>
          <p:nvPr/>
        </p:nvSpPr>
        <p:spPr bwMode="auto">
          <a:xfrm>
            <a:off x="179388" y="3243263"/>
            <a:ext cx="89884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Hruska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J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fr-FR" altLang="hu-HU" sz="1400" dirty="0">
                <a:solidFill>
                  <a:srgbClr val="000000"/>
                </a:solidFill>
                <a:cs typeface="Arial" charset="0"/>
              </a:rPr>
              <a:t>Intel Unveils 10-Core Xeons, Mission-Critical Servers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Hot Hardware,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Apr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5 2011,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http://hothardware.com/Reviews/Intel-Unveils-10Core-Xeons-MissionCritical-Servers/</a:t>
            </a:r>
          </a:p>
        </p:txBody>
      </p:sp>
      <p:sp>
        <p:nvSpPr>
          <p:cNvPr id="324615" name="Text Box 12"/>
          <p:cNvSpPr txBox="1">
            <a:spLocks noChangeArrowheads="1"/>
          </p:cNvSpPr>
          <p:nvPr/>
        </p:nvSpPr>
        <p:spPr bwMode="auto">
          <a:xfrm>
            <a:off x="185738" y="3848100"/>
            <a:ext cx="822642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Sandy Bridge Review, Bit-tech, Jan. 3 2011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http://www.bit-tech.net/hardware/cpus/2011/01/03/intel-sandy-bridge-review/1</a:t>
            </a:r>
          </a:p>
        </p:txBody>
      </p:sp>
      <p:sp>
        <p:nvSpPr>
          <p:cNvPr id="324616" name="Text Box 6"/>
          <p:cNvSpPr txBox="1">
            <a:spLocks noChangeArrowheads="1"/>
          </p:cNvSpPr>
          <p:nvPr/>
        </p:nvSpPr>
        <p:spPr bwMode="auto">
          <a:xfrm>
            <a:off x="182563" y="4437063"/>
            <a:ext cx="8920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Toll B., Locktyukhin M., Girkar M., Intel Advanced Vector Extensions 2 and Bit Manipulation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New Instructions, IDF 2012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4617" name="Text Box 6"/>
          <p:cNvSpPr txBox="1">
            <a:spLocks noChangeArrowheads="1"/>
          </p:cNvSpPr>
          <p:nvPr/>
        </p:nvSpPr>
        <p:spPr bwMode="auto">
          <a:xfrm>
            <a:off x="184150" y="5629275"/>
            <a:ext cx="7635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99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Piazza T., Dr. Jiang H.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Microarchitecture Codename Sandy Bridge: Processor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Presentation ARCS002, IDF San Francisco, Sept. 2010</a:t>
            </a:r>
          </a:p>
        </p:txBody>
      </p:sp>
      <p:sp>
        <p:nvSpPr>
          <p:cNvPr id="324618" name="Text Box 17"/>
          <p:cNvSpPr txBox="1">
            <a:spLocks noChangeArrowheads="1"/>
          </p:cNvSpPr>
          <p:nvPr/>
        </p:nvSpPr>
        <p:spPr bwMode="auto">
          <a:xfrm>
            <a:off x="180975" y="5040313"/>
            <a:ext cx="9150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Torres G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Inside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Sandy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Hardware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Secrets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Dec. 30 2010,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300" dirty="0">
                <a:solidFill>
                  <a:srgbClr val="000000"/>
                </a:solidFill>
                <a:cs typeface="Arial" charset="0"/>
              </a:rPr>
              <a:t>http://www.hardwaresecrets.com/article/Inside-the-Intel-Sandy-Bridge-Microarchitecture/1161/2</a:t>
            </a:r>
          </a:p>
        </p:txBody>
      </p:sp>
      <p:sp>
        <p:nvSpPr>
          <p:cNvPr id="32461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(11)</a:t>
            </a:r>
          </a:p>
        </p:txBody>
      </p:sp>
    </p:spTree>
    <p:extLst>
      <p:ext uri="{BB962C8B-B14F-4D97-AF65-F5344CB8AC3E}">
        <p14:creationId xmlns:p14="http://schemas.microsoft.com/office/powerpoint/2010/main" val="77103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7019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: Intel GMA, 2011, http://en.wikipedia.org/wiki/Intel_GMA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35" name="Text Box 17"/>
          <p:cNvSpPr txBox="1">
            <a:spLocks noChangeArrowheads="1"/>
          </p:cNvSpPr>
          <p:nvPr/>
        </p:nvSpPr>
        <p:spPr bwMode="auto">
          <a:xfrm>
            <a:off x="192088" y="1023938"/>
            <a:ext cx="89423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101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Shimpi A. L., The Sandy Bridge Review: Intel Core i7-2600K, i5-2500K and Core i3-2100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Tested, AnandTech, Jan. 3 2011,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http://www.anandtech.com/show/4083/the-sandy-</a:t>
            </a:r>
            <a:endParaRPr lang="hu-HU" altLang="hu-HU" sz="1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bridge-review-intel-core-i7-600k-i5-2500k-core-i3-2100-tested/11</a:t>
            </a:r>
          </a:p>
        </p:txBody>
      </p:sp>
      <p:sp>
        <p:nvSpPr>
          <p:cNvPr id="325636" name="Rectangle 9"/>
          <p:cNvSpPr>
            <a:spLocks noChangeArrowheads="1"/>
          </p:cNvSpPr>
          <p:nvPr/>
        </p:nvSpPr>
        <p:spPr bwMode="auto">
          <a:xfrm>
            <a:off x="187325" y="1817688"/>
            <a:ext cx="814546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Intel® Q67 Express Chipset, http://www.intel.com/content/www/us/en/chipsets/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mainstream-chipsets/q67-express-chipset.html</a:t>
            </a:r>
          </a:p>
        </p:txBody>
      </p:sp>
      <p:sp>
        <p:nvSpPr>
          <p:cNvPr id="325637" name="Rectangle 10"/>
          <p:cNvSpPr>
            <a:spLocks noChangeArrowheads="1"/>
          </p:cNvSpPr>
          <p:nvPr/>
        </p:nvSpPr>
        <p:spPr bwMode="auto">
          <a:xfrm>
            <a:off x="192088" y="2403475"/>
            <a:ext cx="82216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103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Rodolf K.,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Small and Medium Business Server Solutions from Intel, Sept. 20 2012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38" name="Text Box 17"/>
          <p:cNvSpPr txBox="1">
            <a:spLocks noChangeArrowheads="1"/>
          </p:cNvSpPr>
          <p:nvPr/>
        </p:nvSpPr>
        <p:spPr bwMode="auto">
          <a:xfrm>
            <a:off x="179388" y="2779713"/>
            <a:ext cx="89233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i7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Family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LGA-2011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Socket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Datasheet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Vol.1, Nov. 2012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http://www.intel.com/content/www/us/en/processors/core/core-i7-lga-2011-datasheet-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vol-1.html</a:t>
            </a:r>
          </a:p>
        </p:txBody>
      </p:sp>
      <p:sp>
        <p:nvSpPr>
          <p:cNvPr id="328711" name="Text Box 12"/>
          <p:cNvSpPr txBox="1">
            <a:spLocks noChangeArrowheads="1"/>
          </p:cNvSpPr>
          <p:nvPr/>
        </p:nvSpPr>
        <p:spPr bwMode="auto">
          <a:xfrm>
            <a:off x="185738" y="3576638"/>
            <a:ext cx="94186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Crijns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K.,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nVidia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GeForce GTX 680 Quad-SLI review, Hardware.info, March 23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35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http://nl.hardware.info/reviews/2641/nvidia-geforce-gtx-680-quad-sli-review-english-version</a:t>
            </a:r>
            <a:endParaRPr lang="en-US" altLang="en-US" sz="135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8712" name="Text Box 6"/>
          <p:cNvSpPr txBox="1">
            <a:spLocks noChangeArrowheads="1"/>
          </p:cNvSpPr>
          <p:nvPr/>
        </p:nvSpPr>
        <p:spPr bwMode="auto">
          <a:xfrm>
            <a:off x="182563" y="4165600"/>
            <a:ext cx="9502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Wikipedia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List of Intel Xeon microprocessors</a:t>
            </a:r>
            <a:r>
              <a:rPr lang="hu-HU" sz="1400" dirty="0" smtClean="0">
                <a:solidFill>
                  <a:srgbClr val="000000"/>
                </a:solidFill>
                <a:latin typeface="Verdana"/>
                <a:cs typeface="Arial" charset="0"/>
              </a:rPr>
              <a:t>,</a:t>
            </a:r>
            <a:endParaRPr lang="en-US" altLang="en-US" sz="1400" dirty="0" smtClean="0">
              <a:solidFill>
                <a:srgbClr val="000000"/>
              </a:solidFill>
              <a:latin typeface="Verdana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     </a:t>
            </a:r>
            <a:r>
              <a:rPr lang="hu-HU" altLang="en-US" sz="135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http://en.wikipedia.org/wiki/List_of_Intel_Xeon_microprocessors#Sandy_Bridge-based_Xeons</a:t>
            </a:r>
            <a:endParaRPr lang="en-US" altLang="en-US" sz="1350" dirty="0" smtClean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5641" name="Text Box 6"/>
          <p:cNvSpPr txBox="1">
            <a:spLocks noChangeArrowheads="1"/>
          </p:cNvSpPr>
          <p:nvPr/>
        </p:nvSpPr>
        <p:spPr bwMode="auto">
          <a:xfrm>
            <a:off x="184150" y="5570538"/>
            <a:ext cx="8807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E5-2690 001, CPU, Tom’s Hardware,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http://www.tomshardware.com/gallery/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Intel-Xeon-E5-2690-001,0101-320460-0-2-3-1-jpg-.html</a:t>
            </a:r>
          </a:p>
        </p:txBody>
      </p:sp>
      <p:sp>
        <p:nvSpPr>
          <p:cNvPr id="325642" name="Text Box 17"/>
          <p:cNvSpPr txBox="1">
            <a:spLocks noChangeArrowheads="1"/>
          </p:cNvSpPr>
          <p:nvPr/>
        </p:nvSpPr>
        <p:spPr bwMode="auto">
          <a:xfrm>
            <a:off x="180975" y="4768850"/>
            <a:ext cx="8785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Morgan T.P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., Intel plugs both your sockets with '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Jaketown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' Xeon E5-2600s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Register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6 2012, http://www.theregister.co.uk/2012/03/06/intel_xeon_2600_server_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chip_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launch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5643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(12)</a:t>
            </a:r>
          </a:p>
        </p:txBody>
      </p:sp>
    </p:spTree>
    <p:extLst>
      <p:ext uri="{BB962C8B-B14F-4D97-AF65-F5344CB8AC3E}">
        <p14:creationId xmlns:p14="http://schemas.microsoft.com/office/powerpoint/2010/main" val="36005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8066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109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System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and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Configuration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Oct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http://www.qdpma.com/systemarchitecture/SystemArchitecture_2012Q4.html</a:t>
            </a:r>
          </a:p>
        </p:txBody>
      </p:sp>
      <p:sp>
        <p:nvSpPr>
          <p:cNvPr id="326659" name="Text Box 17"/>
          <p:cNvSpPr txBox="1">
            <a:spLocks noChangeArrowheads="1"/>
          </p:cNvSpPr>
          <p:nvPr/>
        </p:nvSpPr>
        <p:spPr bwMode="auto">
          <a:xfrm>
            <a:off x="192088" y="1239838"/>
            <a:ext cx="90106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E5-1600/E5-2600/E5-4600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Product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Families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Datasheet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Vol.1,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May 2012, http://www.intel.la/content/www/xl/es/processors/xeon/xeon-e5-1600-2600-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vol-1-datasheet.html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2035175"/>
            <a:ext cx="77978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Bolaria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Romley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Revamps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Server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Platforms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Linley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Group,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2 2012,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http://www.linleygroup.com/mpr/article.php?id=10879</a:t>
            </a: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613025"/>
            <a:ext cx="92170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Angelini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C.,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Xeon E5-2600: Doing Damage With Two Eight-Core CPUs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Tom’s Hardware,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6 2012, http://www.tomshardware.com/reviews/xeon-e5-2687w-benchmark-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review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,3149-10.html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413125"/>
            <a:ext cx="87010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Ulvr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Fait F.,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Built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Scale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Introducing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E5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Family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2012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http://www-05.ibm.com/cz/events/truck2012/bp/pdf/system_x_cast/Intel_Xeon_E5_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obchodni.pdf</a:t>
            </a:r>
          </a:p>
        </p:txBody>
      </p:sp>
      <p:sp>
        <p:nvSpPr>
          <p:cNvPr id="326663" name="Text Box 12"/>
          <p:cNvSpPr txBox="1">
            <a:spLocks noChangeArrowheads="1"/>
          </p:cNvSpPr>
          <p:nvPr/>
        </p:nvSpPr>
        <p:spPr bwMode="auto">
          <a:xfrm>
            <a:off x="185738" y="4210050"/>
            <a:ext cx="91090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Panagiotidis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N.G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Enabling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Performing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Flexible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&amp;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Energy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efficient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Cloud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Infrastructure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23 2013,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http://www.cisco.com/web/GR/connect2013/pdfs/007_intel_nikos_panagiotidis.pdf</a:t>
            </a:r>
          </a:p>
        </p:txBody>
      </p:sp>
      <p:sp>
        <p:nvSpPr>
          <p:cNvPr id="326664" name="Text Box 6"/>
          <p:cNvSpPr txBox="1">
            <a:spLocks noChangeArrowheads="1"/>
          </p:cNvSpPr>
          <p:nvPr/>
        </p:nvSpPr>
        <p:spPr bwMode="auto">
          <a:xfrm>
            <a:off x="184150" y="5624513"/>
            <a:ext cx="8286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Vilches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Ivy Bridge: everything you need to know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TechSpot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8 2012,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http://www.techspot.com/guides/502-intel-ivy-bridge/page3.html</a:t>
            </a:r>
          </a:p>
        </p:txBody>
      </p:sp>
      <p:sp>
        <p:nvSpPr>
          <p:cNvPr id="326665" name="Text Box 17"/>
          <p:cNvSpPr txBox="1">
            <a:spLocks noChangeArrowheads="1"/>
          </p:cNvSpPr>
          <p:nvPr/>
        </p:nvSpPr>
        <p:spPr bwMode="auto">
          <a:xfrm>
            <a:off x="180975" y="5021263"/>
            <a:ext cx="70786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(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http://en.wikipedia.org/wiki/Ivy_Bridge_%28microarchitecture%29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(13)</a:t>
            </a:r>
          </a:p>
        </p:txBody>
      </p:sp>
    </p:spTree>
    <p:extLst>
      <p:ext uri="{BB962C8B-B14F-4D97-AF65-F5344CB8AC3E}">
        <p14:creationId xmlns:p14="http://schemas.microsoft.com/office/powerpoint/2010/main" val="27221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7.3 Major innovation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1500" y="494150"/>
            <a:ext cx="2893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M.2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interface standard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334" y="827819"/>
            <a:ext cx="82973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an interface specification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internally mounted expansion cards and associated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connectors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PCI-SIG, its 1. version was issued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2013.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replaces the mSATA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while providing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 module widths and lengths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seen below.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M.2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 is particularly suited for small devices, like thin laptops or tablets.</a:t>
            </a:r>
          </a:p>
        </p:txBody>
      </p:sp>
      <p:pic>
        <p:nvPicPr>
          <p:cNvPr id="10" name="Picture 2" descr="https://upload.wikimedia.org/wikipedia/commons/thumb/e/ed/M2_Edge_Connector_Keying.svg/400px-M2_Edge_Connector_Keying.svg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411" y="2235019"/>
            <a:ext cx="6138929" cy="438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07285" y="6502671"/>
            <a:ext cx="4461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M.2 sockets and edge connectors 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5988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026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A.L.,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Iris Pro 5200 Graphics Review: Core i7-4950HQ Tested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1 2013, http://www.anandtech.com/show/6993/intel-iris-pro-5200-graphics-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review-core-i74950hq-tested</a:t>
            </a:r>
          </a:p>
        </p:txBody>
      </p:sp>
      <p:sp>
        <p:nvSpPr>
          <p:cNvPr id="327683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767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Product Brief Intel Xeon Processor E3-1200 v2 Product Family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2012,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http://software.intel.com/sites/products/vcsource/files/xeon-e3-1200v2-brief__2_.pdf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4" name="Rectangle 9"/>
          <p:cNvSpPr>
            <a:spLocks noChangeArrowheads="1"/>
          </p:cNvSpPr>
          <p:nvPr/>
        </p:nvSpPr>
        <p:spPr bwMode="auto">
          <a:xfrm>
            <a:off x="187325" y="2014538"/>
            <a:ext cx="88598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119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Leberecht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M.,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Expanding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Flexibility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Data Center,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20 2013,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http://www.worldhostingdays.com/downloads/2013/hStag2a1.pdf</a:t>
            </a:r>
          </a:p>
        </p:txBody>
      </p:sp>
      <p:sp>
        <p:nvSpPr>
          <p:cNvPr id="327685" name="Rectangle 10"/>
          <p:cNvSpPr>
            <a:spLocks noChangeArrowheads="1"/>
          </p:cNvSpPr>
          <p:nvPr/>
        </p:nvSpPr>
        <p:spPr bwMode="auto">
          <a:xfrm>
            <a:off x="192088" y="2592388"/>
            <a:ext cx="67865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(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http://en.wikipedia.org/wiki/Haswell_%28microarchitecture%29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6" name="Text Box 17"/>
          <p:cNvSpPr txBox="1">
            <a:spLocks noChangeArrowheads="1"/>
          </p:cNvSpPr>
          <p:nvPr/>
        </p:nvSpPr>
        <p:spPr bwMode="auto">
          <a:xfrm>
            <a:off x="179388" y="3190875"/>
            <a:ext cx="89185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Von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Holzbauer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F., Kugler A.,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Neue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Intel-Architektur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mit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Grafik-Fokus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Chip Online,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 2013, http://www.chip.de/artikel/Intel-Haswell-Neue-CPUs-fuer-Notebooks-und-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PCs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_62209040.html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87" name="Text Box 12"/>
          <p:cNvSpPr txBox="1">
            <a:spLocks noChangeArrowheads="1"/>
          </p:cNvSpPr>
          <p:nvPr/>
        </p:nvSpPr>
        <p:spPr bwMode="auto">
          <a:xfrm>
            <a:off x="185738" y="3986213"/>
            <a:ext cx="8843962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122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Valentine B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Intel Next Generation Microarchitecture Codename Haswell: New Processor</a:t>
            </a:r>
            <a:endParaRPr lang="en-US" altLang="en-US" sz="14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Innovations, 2012, http://ftp.software-sources.co.il/Processor_Architecture_Update-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            Bob_Valentine.pdf</a:t>
            </a:r>
          </a:p>
        </p:txBody>
      </p:sp>
      <p:sp>
        <p:nvSpPr>
          <p:cNvPr id="327688" name="Text Box 6"/>
          <p:cNvSpPr txBox="1">
            <a:spLocks noChangeArrowheads="1"/>
          </p:cNvSpPr>
          <p:nvPr/>
        </p:nvSpPr>
        <p:spPr bwMode="auto">
          <a:xfrm>
            <a:off x="184150" y="5402263"/>
            <a:ext cx="917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Scansen D.,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Launches Next Generation of Microprocessors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Engineering, June 10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http://www.engineering.com/ElectronicsDesign/ElectronicsDesignArticles/ArticleID/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5838/Intel-Launches-Next-Generation-of-Microprocessors.aspx</a:t>
            </a:r>
          </a:p>
        </p:txBody>
      </p:sp>
      <p:sp>
        <p:nvSpPr>
          <p:cNvPr id="327689" name="Text Box 17"/>
          <p:cNvSpPr txBox="1">
            <a:spLocks noChangeArrowheads="1"/>
          </p:cNvSpPr>
          <p:nvPr/>
        </p:nvSpPr>
        <p:spPr bwMode="auto">
          <a:xfrm>
            <a:off x="180975" y="4797425"/>
            <a:ext cx="871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123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Brown M.,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lifts the veil on Haswell graphics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PC World, May 2 2013,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http://www.pcworld.com/article/2037063/intel-lifts-the-veil-on-haswell-graphics.html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7690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(14)</a:t>
            </a:r>
          </a:p>
        </p:txBody>
      </p:sp>
    </p:spTree>
    <p:extLst>
      <p:ext uri="{BB962C8B-B14F-4D97-AF65-F5344CB8AC3E}">
        <p14:creationId xmlns:p14="http://schemas.microsoft.com/office/powerpoint/2010/main" val="20131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99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125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Walton J.,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Hit the Road, Jack: Intel’s Mobile Quad-Core Haswell SKUs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AnandTech,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June 1 2013, http://www.anandtech.com/show/7002/hit-the-road-jack-intels-mobile-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quadcore-haswell-skus</a:t>
            </a:r>
          </a:p>
        </p:txBody>
      </p:sp>
      <p:sp>
        <p:nvSpPr>
          <p:cNvPr id="328707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972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126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Walton J.,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Intel’s Haswell: Quad-Core Desktop Processor SKUs, AnandTech, June 1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http://www.anandtech.com/show/7001/intels-haswell-quadcore-desktop-processor-skus</a:t>
            </a:r>
            <a:endParaRPr lang="en-US" altLang="hu-HU" sz="1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08" name="Rectangle 9"/>
          <p:cNvSpPr>
            <a:spLocks noChangeArrowheads="1"/>
          </p:cNvSpPr>
          <p:nvPr/>
        </p:nvSpPr>
        <p:spPr bwMode="auto">
          <a:xfrm>
            <a:off x="187325" y="2014538"/>
            <a:ext cx="921543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>
                <a:solidFill>
                  <a:srgbClr val="000000"/>
                </a:solidFill>
                <a:cs typeface="Arial" charset="0"/>
              </a:rPr>
              <a:t>127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Kirsch N., </a:t>
            </a:r>
            <a:r>
              <a:rPr lang="en-US" altLang="hu-HU" sz="1400">
                <a:solidFill>
                  <a:srgbClr val="000000"/>
                </a:solidFill>
                <a:cs typeface="Arial" charset="0"/>
              </a:rPr>
              <a:t>Intel Core i7-4770K Haswell Processor Performance Review Posted</a:t>
            </a: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, Legit Reviews,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March 18 2013, http://www.legitreviews.com/intel-core-i7-4770k-haswell-processor-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>
                <a:solidFill>
                  <a:srgbClr val="000000"/>
                </a:solidFill>
                <a:cs typeface="Arial" charset="0"/>
              </a:rPr>
              <a:t>            performance-review-posted_15286</a:t>
            </a:r>
          </a:p>
        </p:txBody>
      </p:sp>
      <p:sp>
        <p:nvSpPr>
          <p:cNvPr id="328709" name="Rectangle 10"/>
          <p:cNvSpPr>
            <a:spLocks noChangeArrowheads="1"/>
          </p:cNvSpPr>
          <p:nvPr/>
        </p:nvSpPr>
        <p:spPr bwMode="auto">
          <a:xfrm>
            <a:off x="192088" y="2825750"/>
            <a:ext cx="90297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E3-1200 V3 Series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Compute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Value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Comparison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STH,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13 2013,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http://www.servethehome.com/intel-xeon-e3-1200-v3-series-compute-comparison/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0" name="Text Box 17"/>
          <p:cNvSpPr txBox="1">
            <a:spLocks noChangeArrowheads="1"/>
          </p:cNvSpPr>
          <p:nvPr/>
        </p:nvSpPr>
        <p:spPr bwMode="auto">
          <a:xfrm>
            <a:off x="179388" y="3424238"/>
            <a:ext cx="86455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Leaked Intel Xeon E3-1200 V3 Series and Comparison to V1 and V2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STH,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3 2013, http://www.servethehome.com/leaked-intel-xeon-e3-1200-v3-series-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comparison-v1-v2/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1" name="Text Box 12"/>
          <p:cNvSpPr txBox="1">
            <a:spLocks noChangeArrowheads="1"/>
          </p:cNvSpPr>
          <p:nvPr/>
        </p:nvSpPr>
        <p:spPr bwMode="auto">
          <a:xfrm>
            <a:off x="185738" y="4219575"/>
            <a:ext cx="891857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Intel® Xeon® Processor E3-1200 v3 Product Family with Intel® HD Graphics P4600 and 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Intel® C226 Chipset: Block Diagram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http://www.intel.com/content/www/us/en/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intelligent-systems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denlow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/xeon-e3-1200-v3-c266-chipset-ibd.html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2" name="Text Box 6"/>
          <p:cNvSpPr txBox="1">
            <a:spLocks noChangeArrowheads="1"/>
          </p:cNvSpPr>
          <p:nvPr/>
        </p:nvSpPr>
        <p:spPr bwMode="auto">
          <a:xfrm>
            <a:off x="184150" y="5843588"/>
            <a:ext cx="826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i7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High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End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Desktop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Family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Socket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LGA-2011, Aug. 2013,</a:t>
            </a:r>
          </a:p>
        </p:txBody>
      </p:sp>
      <p:sp>
        <p:nvSpPr>
          <p:cNvPr id="328713" name="Text Box 17"/>
          <p:cNvSpPr txBox="1">
            <a:spLocks noChangeArrowheads="1"/>
          </p:cNvSpPr>
          <p:nvPr/>
        </p:nvSpPr>
        <p:spPr bwMode="auto">
          <a:xfrm>
            <a:off x="180975" y="5030788"/>
            <a:ext cx="86820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Chiappetta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M.,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i7-4960X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Bridge-E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CPU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Hot Hardware,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3 2013, http://hothardware.com/Reviews/Intel-Core-i74690X-Extreme-Edition-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Ivy-Bridge-E-CPU-Review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/?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page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=2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8714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(15)</a:t>
            </a:r>
          </a:p>
        </p:txBody>
      </p:sp>
    </p:spTree>
    <p:extLst>
      <p:ext uri="{BB962C8B-B14F-4D97-AF65-F5344CB8AC3E}">
        <p14:creationId xmlns:p14="http://schemas.microsoft.com/office/powerpoint/2010/main" val="9906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9185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Pop S.,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Releases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i7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Extreme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Central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Processing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Units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Softpedia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9 2013,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http://news.softpedia.com/news/Intel-Releases-Core-i7-Extreme-Central-Processing-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Units-381369.shtml</a:t>
            </a:r>
          </a:p>
        </p:txBody>
      </p:sp>
      <p:sp>
        <p:nvSpPr>
          <p:cNvPr id="329731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256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Shimpi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A.L.,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Core i7 4960X (Ivy Bridge E) 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3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http://www.anandtech.com/show/7255/intel-core-i7-4960x-ivy-bridge-e-review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2" name="Rectangle 9"/>
          <p:cNvSpPr>
            <a:spLocks noChangeArrowheads="1"/>
          </p:cNvSpPr>
          <p:nvPr/>
        </p:nvSpPr>
        <p:spPr bwMode="auto">
          <a:xfrm>
            <a:off x="187325" y="2014538"/>
            <a:ext cx="90598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Hruska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Core i7-4960X Ivy Bridge-E review: Intel’s Great Limp Forward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ExtremeTech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3 2013, http://www.extremetech.com/gaming/165498-core-i7-4960x-ivy-bridge-e-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review-intels-great-limp-forward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3" name="Rectangle 10"/>
          <p:cNvSpPr>
            <a:spLocks noChangeArrowheads="1"/>
          </p:cNvSpPr>
          <p:nvPr/>
        </p:nvSpPr>
        <p:spPr bwMode="auto">
          <a:xfrm>
            <a:off x="192088" y="2798763"/>
            <a:ext cx="8890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Novakovic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N.,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Xeon 2013 update – A bit later, but a bit better too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VR-Zone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9 2013, http://vr-zone.com/articles/intel-xeon-2013-update--a-bit-later-but-a-bit-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better-too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/19581.html?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utm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source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=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feedburner&amp;utm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medium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=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feed&amp;utm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campaign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=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Feed%3A+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TheTomorrowTimes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+%28The+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Tomorrow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+Times%29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4" name="Text Box 12"/>
          <p:cNvSpPr txBox="1">
            <a:spLocks noChangeArrowheads="1"/>
          </p:cNvSpPr>
          <p:nvPr/>
        </p:nvSpPr>
        <p:spPr bwMode="auto">
          <a:xfrm>
            <a:off x="185738" y="3814763"/>
            <a:ext cx="89090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De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Gelas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Intel's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E5-2600 V2: 12-core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EP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Servers,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17 2013, http://www.anandtech.com/show/7285/intel-xeon-e5-2600-v2-12-core-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ivy-bridge-ep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5" name="Text Box 6"/>
          <p:cNvSpPr txBox="1">
            <a:spLocks noChangeArrowheads="1"/>
          </p:cNvSpPr>
          <p:nvPr/>
        </p:nvSpPr>
        <p:spPr bwMode="auto">
          <a:xfrm>
            <a:off x="184150" y="5438775"/>
            <a:ext cx="84883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Eshelman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E., 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E5-2600v2 “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Ivy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”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Microway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10 2013, http://www.microway.com/hpc-tech-tips/intel-xeon-e5-2600v2-ivy-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bridge-processor-review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</a:p>
        </p:txBody>
      </p:sp>
      <p:sp>
        <p:nvSpPr>
          <p:cNvPr id="329736" name="Text Box 17"/>
          <p:cNvSpPr txBox="1">
            <a:spLocks noChangeArrowheads="1"/>
          </p:cNvSpPr>
          <p:nvPr/>
        </p:nvSpPr>
        <p:spPr bwMode="auto">
          <a:xfrm>
            <a:off x="180975" y="4625975"/>
            <a:ext cx="87233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Morgan T.P.,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carves up Xeon E5-2600 v2 chips for two-socket boxes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Register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. 10 2013, http://www.theregister.co.uk/2013/09/10/intel_ivy_bridge_xeon_e5_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2600_v2_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launch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7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(16)</a:t>
            </a:r>
          </a:p>
        </p:txBody>
      </p:sp>
    </p:spTree>
    <p:extLst>
      <p:ext uri="{BB962C8B-B14F-4D97-AF65-F5344CB8AC3E}">
        <p14:creationId xmlns:p14="http://schemas.microsoft.com/office/powerpoint/2010/main" val="399840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3407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[140]: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Shvets A., Intel Xeon E5-1600 v2 and E5-2600 v2 CPUs launched, CPU World,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Sept. 14 2013, http://www.cpu-world.com/news_2013/2013091401_Intel_Xeon_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E5-1600_v2_and_E5-2600_v2_CPUs_launched.html</a:t>
            </a:r>
          </a:p>
        </p:txBody>
      </p:sp>
      <p:sp>
        <p:nvSpPr>
          <p:cNvPr id="330755" name="Text Box 17"/>
          <p:cNvSpPr txBox="1">
            <a:spLocks noChangeArrowheads="1"/>
          </p:cNvSpPr>
          <p:nvPr/>
        </p:nvSpPr>
        <p:spPr bwMode="auto">
          <a:xfrm>
            <a:off x="192088" y="1430338"/>
            <a:ext cx="8523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[141]: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Mujtaba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H.,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Ivy Bridge-EX Confirmed To Feature 15 Cores – Arrives in 2H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WCCF Tech, 2013, http://wccftech.com/intel-ivy-bridge-ex-feature-15-cores/</a:t>
            </a:r>
          </a:p>
        </p:txBody>
      </p:sp>
      <p:sp>
        <p:nvSpPr>
          <p:cNvPr id="330756" name="Rectangle 9"/>
          <p:cNvSpPr>
            <a:spLocks noChangeArrowheads="1"/>
          </p:cNvSpPr>
          <p:nvPr/>
        </p:nvSpPr>
        <p:spPr bwMode="auto">
          <a:xfrm>
            <a:off x="187325" y="2014538"/>
            <a:ext cx="86836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[142]: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Shvets G., Some details of upcoming Intel Xeon E5 v2 and E7 v2 CPUs, CPU World,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April 2 2013, http://www.cpu-world.com/news_2013/2013040201_Some_details_of_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upcoming_Intel_Xeon_E5_v2_and_E7_v2_CPUs.html</a:t>
            </a:r>
          </a:p>
        </p:txBody>
      </p:sp>
      <p:sp>
        <p:nvSpPr>
          <p:cNvPr id="330757" name="Rectangle 10"/>
          <p:cNvSpPr>
            <a:spLocks noChangeArrowheads="1"/>
          </p:cNvSpPr>
          <p:nvPr/>
        </p:nvSpPr>
        <p:spPr bwMode="auto">
          <a:xfrm>
            <a:off x="192088" y="2808288"/>
            <a:ext cx="86423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[143]: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Mouthaan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M.,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-E slides published; DDR4 and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octa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-cores, Hardware Info,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June 16 2013, http://us.hardware.info/news/35581/intel-haswell-e-slides-published-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ddr4-and-octa-cores</a:t>
            </a:r>
          </a:p>
        </p:txBody>
      </p:sp>
      <p:sp>
        <p:nvSpPr>
          <p:cNvPr id="330758" name="Text Box 12"/>
          <p:cNvSpPr txBox="1">
            <a:spLocks noChangeArrowheads="1"/>
          </p:cNvSpPr>
          <p:nvPr/>
        </p:nvSpPr>
        <p:spPr bwMode="auto">
          <a:xfrm>
            <a:off x="173038" y="3589338"/>
            <a:ext cx="8737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[144]: Introducing the 4th Generation Intel Core Processor (code-named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), 2013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http://software.intel.com/sites/default/files/introduction-to-intel-4th-generation-core-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processor.pdf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075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(17)</a:t>
            </a:r>
          </a:p>
        </p:txBody>
      </p:sp>
      <p:sp>
        <p:nvSpPr>
          <p:cNvPr id="330760" name="Text Box 12"/>
          <p:cNvSpPr txBox="1">
            <a:spLocks noChangeArrowheads="1"/>
          </p:cNvSpPr>
          <p:nvPr/>
        </p:nvSpPr>
        <p:spPr bwMode="auto">
          <a:xfrm>
            <a:off x="187325" y="4383088"/>
            <a:ext cx="865346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[145]: Unparalleled Performance and Responsiveness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, Product Brief, Intel Z87 Chipset,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http://www.intel.com/content/dam/www/public/us/en/documents/product-briefs/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z87-chipset-brief.pdf</a:t>
            </a:r>
          </a:p>
        </p:txBody>
      </p:sp>
      <p:sp>
        <p:nvSpPr>
          <p:cNvPr id="2" name="Rectangle 1"/>
          <p:cNvSpPr/>
          <p:nvPr/>
        </p:nvSpPr>
        <p:spPr>
          <a:xfrm>
            <a:off x="174625" y="5156200"/>
            <a:ext cx="884555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146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Haas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J. &amp;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Vogt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Fully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buffered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DIMM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Moves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Enterprise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Platforms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Level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,”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Magazine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2005, pp. 1-7 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450" y="5724525"/>
            <a:ext cx="8291437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Intel Xeon processor E3-1200 v3 Product Family and the Emergence of Graphics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 Cloud, June 3 2013,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http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://www.yumpu.com/en/document/view/18758369/cover-slide-title-intel-newsroom</a:t>
            </a:r>
          </a:p>
        </p:txBody>
      </p:sp>
      <p:sp>
        <p:nvSpPr>
          <p:cNvPr id="330763" name="Rectangle 4"/>
          <p:cNvSpPr>
            <a:spLocks noChangeArrowheads="1"/>
          </p:cNvSpPr>
          <p:nvPr/>
        </p:nvSpPr>
        <p:spPr bwMode="auto">
          <a:xfrm>
            <a:off x="174625" y="5724525"/>
            <a:ext cx="833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147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]: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endParaRPr lang="en-US" altLang="en-US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6"/>
          <p:cNvSpPr txBox="1">
            <a:spLocks noChangeArrowheads="1"/>
          </p:cNvSpPr>
          <p:nvPr/>
        </p:nvSpPr>
        <p:spPr bwMode="auto">
          <a:xfrm>
            <a:off x="182563" y="646113"/>
            <a:ext cx="86090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[148]: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Gasior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G., Leaked slides expose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Haswell's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integrated voltage regulator, May 13, 2013,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http://techreport.com/news/24802/leaked-slides-expose-haswell-integrated-voltage-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           regulator</a:t>
            </a:r>
          </a:p>
        </p:txBody>
      </p:sp>
      <p:sp>
        <p:nvSpPr>
          <p:cNvPr id="331779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References (1</a:t>
            </a:r>
            <a:r>
              <a:rPr lang="en-US" altLang="en-US" sz="1800">
                <a:solidFill>
                  <a:srgbClr val="FFFFFF"/>
                </a:solidFill>
                <a:cs typeface="Arial" charset="0"/>
              </a:rPr>
              <a:t>8</a:t>
            </a:r>
            <a:r>
              <a:rPr lang="hu-HU" altLang="en-US" sz="1800">
                <a:solidFill>
                  <a:srgbClr val="FFFFFF"/>
                </a:solidFill>
                <a:cs typeface="Arial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174625" y="1541335"/>
            <a:ext cx="88455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[149]: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Hammerlund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 &amp; al.,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 The Fourth Generation Intel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Core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Processor, IEEE MICRO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March/April 2014, pp. 6-20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1781" name="Rectangle 6"/>
          <p:cNvSpPr>
            <a:spLocks noChangeArrowheads="1"/>
          </p:cNvSpPr>
          <p:nvPr/>
        </p:nvSpPr>
        <p:spPr bwMode="auto">
          <a:xfrm>
            <a:off x="180975" y="2130760"/>
            <a:ext cx="88455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[150]: Burton E.A. &amp; al., FIVR – Fully Integrated Voltage Regulators on 4</a:t>
            </a:r>
            <a:r>
              <a:rPr lang="en-US" altLang="en-US" sz="1400" baseline="30000" dirty="0">
                <a:solidFill>
                  <a:srgbClr val="000000"/>
                </a:solidFill>
                <a:cs typeface="Arial" charset="0"/>
              </a:rPr>
              <a:t>th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Generation Intel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Core™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SoCs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Proc. Twenty-Ninth Annual IEEE Applied Power Electronics Conference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Exposition (APEC), 2014, pp. </a:t>
            </a: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432 - 439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331782" name="Rectangle 7"/>
          <p:cNvSpPr>
            <a:spLocks noChangeArrowheads="1"/>
          </p:cNvSpPr>
          <p:nvPr/>
        </p:nvSpPr>
        <p:spPr bwMode="auto">
          <a:xfrm>
            <a:off x="180975" y="2938968"/>
            <a:ext cx="8845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[151]: Application Note: Atmel AT04204: Design a Buck Converter with XMEGA E, Atmel Corp.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2013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 http://www.atmel.com/Images/Atmel-42183-Design-a-Buck-Converter-with-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XMEGA-E_AP-Note_AT04204.pdf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863" y="3737130"/>
            <a:ext cx="63214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[152]: Buck converter, http://en.wikipedia.org/wiki/Buck_converter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25" y="4113240"/>
            <a:ext cx="84613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[153]: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Borkar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R., A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Multy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Year Journey,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8275" y="4702203"/>
            <a:ext cx="8462963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[154]: Bohr M., 14 nm Technology Announcement,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925" y="5295928"/>
            <a:ext cx="87264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[155]: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Jourdan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S.,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Microarchitecture Disclosure, Aug. 11 2014, Intel,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://download.intel.com/newsroom/kits/14nm/pdfs/Intel_14nm_New_uArch.pdf 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8275" y="5886478"/>
            <a:ext cx="8921750" cy="7381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[156]: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Chennupaty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S., Jiang H.,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Sreenivas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A., Technology insight: Intel’s Next Generation 14 nm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Microarchitecture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for Client and Server, IDF 2014 SPCS002, San Francisco, 2014,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https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://intel.activeevents.com/sf14/connect/sessionDetail.ww?SESSION_ID=1204</a:t>
            </a:r>
          </a:p>
        </p:txBody>
      </p:sp>
    </p:spTree>
    <p:extLst>
      <p:ext uri="{BB962C8B-B14F-4D97-AF65-F5344CB8AC3E}">
        <p14:creationId xmlns:p14="http://schemas.microsoft.com/office/powerpoint/2010/main" val="38254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78813" y="1458305"/>
            <a:ext cx="9204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[158]: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Smith S.L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Strategy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&amp;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Update,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Barclays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Capital Global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sz="1400" dirty="0" err="1">
                <a:solidFill>
                  <a:srgbClr val="000000"/>
                </a:solidFill>
                <a:cs typeface="Arial" charset="0"/>
              </a:rPr>
              <a:t>Conf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.,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Dec. 2011, http://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files.shareholder.com/downloads/INTC/1576180143x0x526852/c9868a</a:t>
            </a:r>
            <a:endParaRPr lang="hu-HU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3a-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494e-4506-bcc6-a631aca1fd75/Steve%20Smith%20Barclays%20Dec%202011.pdf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73655" y="2262262"/>
            <a:ext cx="9204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159]: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D., Intel’s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merom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Unveiled, Real World Technologies, March 9, 2006,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://www.realworldtech.com/merom/6/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73655" y="2842100"/>
            <a:ext cx="9204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160]: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sz="1400" dirty="0"/>
              <a:t>Inside Barcelona: AMD's Next Generation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, Real World Technologies, May 9, 2007,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         http://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www.hypertransport.org/docs/news/rwtech_inside_barcelona_05-16-07.pdf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73655" y="3427575"/>
            <a:ext cx="92043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161]: </a:t>
            </a:r>
            <a:r>
              <a:rPr lang="en-US" sz="1400" dirty="0" smtClean="0"/>
              <a:t>Intel 64 </a:t>
            </a:r>
            <a:r>
              <a:rPr lang="en-US" sz="1400" dirty="0"/>
              <a:t>and IA-32 </a:t>
            </a:r>
            <a:r>
              <a:rPr lang="en-US" sz="1400" dirty="0" smtClean="0"/>
              <a:t>Architectures Software </a:t>
            </a:r>
            <a:r>
              <a:rPr lang="en-US" sz="1400" dirty="0"/>
              <a:t>Developer’s </a:t>
            </a:r>
            <a:r>
              <a:rPr lang="en-US" sz="1400" dirty="0" smtClean="0"/>
              <a:t>Manual Combined </a:t>
            </a:r>
            <a:r>
              <a:rPr lang="en-US" sz="1400" dirty="0"/>
              <a:t>Volumes:</a:t>
            </a:r>
          </a:p>
          <a:p>
            <a:r>
              <a:rPr lang="en-US" sz="1400" dirty="0" smtClean="0"/>
              <a:t>            1</a:t>
            </a:r>
            <a:r>
              <a:rPr lang="en-US" sz="1400" dirty="0"/>
              <a:t>, 2A, 2B, 2C, 3A, 3B and </a:t>
            </a:r>
            <a:r>
              <a:rPr lang="en-US" sz="1400" dirty="0" smtClean="0"/>
              <a:t>3, Intel, </a:t>
            </a:r>
            <a:r>
              <a:rPr lang="en-US" sz="1400" dirty="0"/>
              <a:t>Order Number: </a:t>
            </a:r>
            <a:r>
              <a:rPr lang="en-US" sz="1400" dirty="0" smtClean="0"/>
              <a:t>325462-052US, September 2014,</a:t>
            </a:r>
          </a:p>
          <a:p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://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www.intel.com/content/dam/www/public/us/en/documents/manuals/64-ia-32-</a:t>
            </a:r>
          </a:p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architectures-software-developer-manual-325462.pdf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73655" y="4397477"/>
            <a:ext cx="9204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162]: SSE, The Free Dictionary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, http://encyclopedia2.thefreedictionary.com/Supplemental+SSE3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77940" y="4791726"/>
            <a:ext cx="87808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163]: </a:t>
            </a:r>
            <a:r>
              <a:rPr lang="en-US" sz="1400" dirty="0" err="1" smtClean="0">
                <a:solidFill>
                  <a:srgbClr val="000000"/>
                </a:solidFill>
                <a:cs typeface="Arial" charset="0"/>
              </a:rPr>
              <a:t>Doweck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J., Inside Intel Core Microarchitecture, Hot Chips 18, 2006,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/>
              <a:t>            http</a:t>
            </a:r>
            <a:r>
              <a:rPr lang="en-US" sz="1400" dirty="0"/>
              <a:t>://</a:t>
            </a:r>
            <a:r>
              <a:rPr lang="en-US" sz="1400" dirty="0" smtClean="0"/>
              <a:t>www.hotchips.org/wp-content/uploads/hc_archives/hc18/3_Tues/HC18.S9/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/>
              <a:t> </a:t>
            </a:r>
            <a:r>
              <a:rPr lang="en-US" sz="1400" dirty="0" smtClean="0"/>
              <a:t>           HC18.S9T4.pdf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177815" y="5525649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[164]: </a:t>
            </a:r>
            <a:r>
              <a:rPr lang="en-US" sz="1400" dirty="0" err="1"/>
              <a:t>Goto</a:t>
            </a:r>
            <a:r>
              <a:rPr lang="en-US" sz="1400" dirty="0"/>
              <a:t> H., ARM Cortex – A Family Architecture, 2010,</a:t>
            </a:r>
          </a:p>
          <a:p>
            <a:r>
              <a:rPr lang="en-US" sz="1400" dirty="0" smtClean="0"/>
              <a:t>            http://pc.watch.impress.co.jp/video/pcw/docs/423/409/p1.pdf</a:t>
            </a:r>
            <a:endParaRPr lang="en-US" sz="1400" dirty="0"/>
          </a:p>
        </p:txBody>
      </p:sp>
      <p:sp>
        <p:nvSpPr>
          <p:cNvPr id="16" name="AutoShape 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1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1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1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1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1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1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1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" name="AutoShape 2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" name="AutoShape 2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7" name="AutoShape 2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8" name="AutoShape 2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9" name="AutoShape 2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0" name="AutoShape 2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1" name="AutoShape 2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2" name="AutoShape 2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3" name="AutoShape 2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4" name="AutoShape 2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5" name="AutoShape 3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6" name="AutoShape 3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7" name="AutoShape 3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8" name="AutoShape 3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9" name="AutoShape 3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0" name="AutoShape 3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1" name="AutoShape 3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2" name="AutoShape 3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3" name="AutoShape 3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4" name="AutoShape 3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5" name="AutoShape 4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6" name="AutoShape 4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7" name="AutoShape 4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8" name="AutoShape 4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9" name="AutoShape 4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0" name="AutoShape 4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1" name="AutoShape 4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2" name="AutoShape 47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3" name="AutoShape 48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4" name="AutoShape 49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5" name="AutoShape 50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0" name="AutoShape 5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1" name="AutoShape 52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3" name="AutoShape 53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4" name="AutoShape 5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5" name="AutoShape 55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06" name="AutoShape 5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173038" y="650823"/>
            <a:ext cx="9093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[157]: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Junkins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S., The Compute Architecture of Intel Processor Graphics Gen8, IDF 2014,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https://software.intel.com/sites/default/files/managed/71/a2/Compute%20Architecture%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 20of%20Intel%20Processor%20Graphics%20Gen8.pdf</a:t>
            </a:r>
          </a:p>
        </p:txBody>
      </p:sp>
      <p:sp>
        <p:nvSpPr>
          <p:cNvPr id="65" name="Rectangle 6"/>
          <p:cNvSpPr>
            <a:spLocks noChangeArrowheads="1"/>
          </p:cNvSpPr>
          <p:nvPr/>
        </p:nvSpPr>
        <p:spPr bwMode="auto">
          <a:xfrm>
            <a:off x="-1588" y="-9525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(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1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9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5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3530" y="1818345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167]: </a:t>
            </a:r>
            <a:r>
              <a:rPr lang="en-US" sz="1400" dirty="0" err="1" smtClean="0">
                <a:solidFill>
                  <a:srgbClr val="000000"/>
                </a:solidFill>
              </a:rPr>
              <a:t>Shimpi</a:t>
            </a:r>
            <a:r>
              <a:rPr lang="en-US" sz="1400" dirty="0" smtClean="0">
                <a:solidFill>
                  <a:srgbClr val="000000"/>
                </a:solidFill>
              </a:rPr>
              <a:t> A. L., Intel’s Core i7 870 C i5 750 Lynnfield: Harder, Better, Faster, Stronger,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sz="1400" dirty="0" smtClean="0">
                <a:solidFill>
                  <a:srgbClr val="000000"/>
                </a:solidFill>
              </a:rPr>
              <a:t>, Sept. 8, 2009</a:t>
            </a:r>
            <a:r>
              <a:rPr lang="en-US" sz="1400" dirty="0">
                <a:solidFill>
                  <a:srgbClr val="000000"/>
                </a:solidFill>
              </a:rPr>
              <a:t>, http://www.anandtech.com/show/2832/2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References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cs typeface="Arial" charset="0"/>
              </a:rPr>
              <a:t>20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3530" y="2406440"/>
            <a:ext cx="89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168]: </a:t>
            </a:r>
            <a:r>
              <a:rPr lang="en-US" sz="1400" dirty="0" err="1" smtClean="0">
                <a:solidFill>
                  <a:srgbClr val="000000"/>
                </a:solidFill>
              </a:rPr>
              <a:t>Lomont</a:t>
            </a:r>
            <a:r>
              <a:rPr lang="en-US" sz="1400" dirty="0" smtClean="0">
                <a:solidFill>
                  <a:srgbClr val="000000"/>
                </a:solidFill>
              </a:rPr>
              <a:t> C</a:t>
            </a:r>
            <a:r>
              <a:rPr lang="en-US" sz="1400" dirty="0">
                <a:solidFill>
                  <a:srgbClr val="000000"/>
                </a:solidFill>
              </a:rPr>
              <a:t>., Introduction to Intel® Advanced Vector </a:t>
            </a:r>
            <a:r>
              <a:rPr lang="en-US" sz="1400" dirty="0" smtClean="0">
                <a:solidFill>
                  <a:srgbClr val="000000"/>
                </a:solidFill>
              </a:rPr>
              <a:t>Extensions, Intel, 23 May 2011,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software.intel.com/sites/default/files/m/d/4/1/d/8/Intro_to_Intel_AVX.pdf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005" y="2958235"/>
            <a:ext cx="94256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169]: Intel </a:t>
            </a:r>
            <a:r>
              <a:rPr lang="en-US" sz="1400" dirty="0" err="1" smtClean="0">
                <a:solidFill>
                  <a:srgbClr val="000000"/>
                </a:solidFill>
              </a:rPr>
              <a:t>QuickPath</a:t>
            </a:r>
            <a:r>
              <a:rPr lang="en-US" sz="1400" dirty="0" smtClean="0">
                <a:solidFill>
                  <a:srgbClr val="000000"/>
                </a:solidFill>
              </a:rPr>
              <a:t> Interconnect Electrical Architecture Overview, Intel, 2010,</a:t>
            </a:r>
          </a:p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            http</a:t>
            </a:r>
            <a:r>
              <a:rPr lang="en-US" sz="1400" dirty="0">
                <a:solidFill>
                  <a:srgbClr val="000000"/>
                </a:solidFill>
              </a:rPr>
              <a:t>://</a:t>
            </a:r>
            <a:r>
              <a:rPr lang="en-US" sz="1400" dirty="0" smtClean="0">
                <a:solidFill>
                  <a:srgbClr val="000000"/>
                </a:solidFill>
              </a:rPr>
              <a:t>jamesstovalldesign.files.wordpress.com/2012/08/pages-from-intel_qpied_final_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03-18-10.pdf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480" y="3759423"/>
            <a:ext cx="9425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[170</a:t>
            </a:r>
            <a:r>
              <a:rPr lang="en-US" sz="1400" dirty="0" smtClean="0">
                <a:solidFill>
                  <a:srgbClr val="000000"/>
                </a:solidFill>
              </a:rPr>
              <a:t>]:</a:t>
            </a:r>
            <a:r>
              <a:rPr lang="en-US" altLang="en-US" sz="1400" dirty="0" smtClean="0"/>
              <a:t> </a:t>
            </a:r>
            <a:r>
              <a:rPr lang="hu-HU" altLang="en-US" sz="1400" dirty="0"/>
              <a:t>Davis L</a:t>
            </a:r>
            <a:r>
              <a:rPr lang="hu-HU" altLang="en-US" sz="1400" dirty="0" smtClean="0"/>
              <a:t>.</a:t>
            </a:r>
            <a:r>
              <a:rPr lang="en-US" altLang="en-US" sz="1400" dirty="0" smtClean="0"/>
              <a:t>,</a:t>
            </a:r>
            <a:r>
              <a:rPr lang="hu-HU" altLang="en-US" sz="1400" dirty="0" smtClean="0"/>
              <a:t> </a:t>
            </a:r>
            <a:r>
              <a:rPr lang="hu-HU" altLang="en-US" sz="1400" dirty="0"/>
              <a:t>PCI Express </a:t>
            </a:r>
            <a:r>
              <a:rPr lang="hu-HU" altLang="en-US" sz="1400" dirty="0" err="1"/>
              <a:t>Bus</a:t>
            </a:r>
            <a:r>
              <a:rPr lang="en-US" altLang="en-US" sz="1400" dirty="0"/>
              <a:t>, </a:t>
            </a:r>
            <a:endParaRPr lang="hu-HU" altLang="en-US" sz="1400" dirty="0"/>
          </a:p>
          <a:p>
            <a:r>
              <a:rPr lang="hu-HU" altLang="en-US" sz="1400" dirty="0"/>
              <a:t>         </a:t>
            </a:r>
            <a:r>
              <a:rPr lang="en-US" altLang="en-US" sz="1400" dirty="0" smtClean="0"/>
              <a:t>   http</a:t>
            </a:r>
            <a:r>
              <a:rPr lang="en-US" altLang="en-US" sz="1400" dirty="0"/>
              <a:t>://www.interfacebus.com/PCI-Express-Bus-PCIe-Description.html</a:t>
            </a:r>
          </a:p>
        </p:txBody>
      </p:sp>
      <p:sp>
        <p:nvSpPr>
          <p:cNvPr id="4" name="Rectangle 3"/>
          <p:cNvSpPr/>
          <p:nvPr/>
        </p:nvSpPr>
        <p:spPr>
          <a:xfrm>
            <a:off x="177800" y="4361972"/>
            <a:ext cx="8866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[171]:</a:t>
            </a:r>
            <a:r>
              <a:rPr lang="en-US" altLang="en-US" sz="1400" dirty="0" smtClean="0"/>
              <a:t> Wasson S</a:t>
            </a:r>
            <a:r>
              <a:rPr lang="hu-HU" altLang="en-US" sz="1400" dirty="0" smtClean="0"/>
              <a:t>.</a:t>
            </a:r>
            <a:r>
              <a:rPr lang="en-US" altLang="en-US" sz="1400" dirty="0" smtClean="0"/>
              <a:t>,</a:t>
            </a:r>
            <a:r>
              <a:rPr lang="hu-HU" altLang="en-US" sz="1400" dirty="0"/>
              <a:t> Intel's </a:t>
            </a:r>
            <a:r>
              <a:rPr lang="hu-HU" altLang="en-US" sz="1400" dirty="0" err="1"/>
              <a:t>Xeon</a:t>
            </a:r>
            <a:r>
              <a:rPr lang="hu-HU" altLang="en-US" sz="1400" dirty="0"/>
              <a:t> E5-2687W v3 </a:t>
            </a:r>
            <a:r>
              <a:rPr lang="hu-HU" altLang="en-US" sz="1400" dirty="0" err="1"/>
              <a:t>processor</a:t>
            </a:r>
            <a:r>
              <a:rPr lang="hu-HU" altLang="en-US" sz="1400" dirty="0"/>
              <a:t> </a:t>
            </a:r>
            <a:r>
              <a:rPr lang="hu-HU" altLang="en-US" sz="1400" dirty="0" err="1" smtClean="0"/>
              <a:t>reviewed</a:t>
            </a:r>
            <a:r>
              <a:rPr lang="en-US" altLang="en-US" sz="1400" dirty="0" smtClean="0"/>
              <a:t>, </a:t>
            </a:r>
            <a:r>
              <a:rPr lang="en-US" altLang="en-US" sz="1400" dirty="0" err="1" smtClean="0"/>
              <a:t>TechReport</a:t>
            </a:r>
            <a:r>
              <a:rPr lang="en-US" altLang="en-US" sz="1400" dirty="0" smtClean="0"/>
              <a:t>, Sept. 8 2014,</a:t>
            </a:r>
          </a:p>
          <a:p>
            <a:r>
              <a:rPr lang="en-US" altLang="en-US" sz="1400" dirty="0" smtClean="0"/>
              <a:t>            </a:t>
            </a:r>
            <a:r>
              <a:rPr lang="hu-HU" altLang="en-US" sz="1400" dirty="0" smtClean="0"/>
              <a:t>http</a:t>
            </a:r>
            <a:r>
              <a:rPr lang="hu-HU" altLang="en-US" sz="1400" dirty="0"/>
              <a:t>://techreport.com/review/27018/intel-xeon-e5-2687w-v3-processor-reviewed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980" y="4965893"/>
            <a:ext cx="91645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[172]: </a:t>
            </a:r>
            <a:r>
              <a:rPr lang="en-US" sz="1400" dirty="0" err="1" smtClean="0"/>
              <a:t>Klemm</a:t>
            </a:r>
            <a:r>
              <a:rPr lang="en-US" sz="1400" dirty="0" smtClean="0"/>
              <a:t> M., The Intel </a:t>
            </a:r>
            <a:r>
              <a:rPr lang="en-US" sz="1400" dirty="0"/>
              <a:t>Platform for High Performance </a:t>
            </a:r>
            <a:r>
              <a:rPr lang="en-US" sz="1400" dirty="0" smtClean="0"/>
              <a:t>Computing, Intel, Oct. 07 2014</a:t>
            </a:r>
          </a:p>
          <a:p>
            <a:r>
              <a:rPr lang="en-US" sz="1400" dirty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sharepoint.campus.rwth-aachen.de/units/rz/HPC/public/Shared%20Documents/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2014-10-07_aiXcelerate-01_Intel_Architecture-Haswell+Xeon_Phi.pdf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73655" y="5762909"/>
            <a:ext cx="8989449" cy="610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[173]: Moen M., Ragland D., Guerrero JJ., Overclocking Unlocked Intel Core Processors for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High Performance Gaming and Content Creation, IDF 2013, San Francisco, Sept. 1 2013,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AIOS001</a:t>
            </a:r>
            <a:endParaRPr lang="en-US" sz="1400" dirty="0"/>
          </a:p>
        </p:txBody>
      </p:sp>
      <p:sp>
        <p:nvSpPr>
          <p:cNvPr id="11" name="Rectangle 13"/>
          <p:cNvSpPr/>
          <p:nvPr/>
        </p:nvSpPr>
        <p:spPr>
          <a:xfrm>
            <a:off x="174010" y="645595"/>
            <a:ext cx="90335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165]: Borges L., Intel Technologies for High Performance Computing, Intel Software Solution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Conference 2014 Brazil, May 2014,</a:t>
            </a:r>
          </a:p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            http</a:t>
            </a:r>
            <a:r>
              <a:rPr lang="en-US" sz="1400" dirty="0">
                <a:solidFill>
                  <a:srgbClr val="000000"/>
                </a:solidFill>
              </a:rPr>
              <a:t>://www.slideshare.net/IntelSoftwareBR/hpc-update-istep2014</a:t>
            </a:r>
          </a:p>
        </p:txBody>
      </p:sp>
      <p:sp>
        <p:nvSpPr>
          <p:cNvPr id="13" name="Rectangle 332809"/>
          <p:cNvSpPr/>
          <p:nvPr/>
        </p:nvSpPr>
        <p:spPr>
          <a:xfrm>
            <a:off x="178750" y="1446513"/>
            <a:ext cx="891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[166]: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Core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2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Duo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www.intel.com/pressroom/kits/core2duo/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6204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174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sz="1400" dirty="0"/>
              <a:t>Intel HD and Iris </a:t>
            </a:r>
            <a:r>
              <a:rPr lang="en-US" sz="1400" dirty="0" smtClean="0"/>
              <a:t>Graphics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https://en.wikipedia.org/wiki/Intel_HD_and_Iris_Graphics</a:t>
            </a:r>
          </a:p>
        </p:txBody>
      </p:sp>
      <p:sp>
        <p:nvSpPr>
          <p:cNvPr id="326659" name="Text Box 17"/>
          <p:cNvSpPr txBox="1">
            <a:spLocks noChangeArrowheads="1"/>
          </p:cNvSpPr>
          <p:nvPr/>
        </p:nvSpPr>
        <p:spPr bwMode="auto">
          <a:xfrm>
            <a:off x="192088" y="1233280"/>
            <a:ext cx="68254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175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hu-HU" sz="1400" dirty="0" err="1">
                <a:solidFill>
                  <a:srgbClr val="000000"/>
                </a:solidFill>
                <a:cs typeface="Arial" charset="0"/>
              </a:rPr>
              <a:t>Xeon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E3-1200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Product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Family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Product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Brief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2011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1619066"/>
            <a:ext cx="8865569" cy="82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176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Refresh Review: Core i7-4790, i5-4690 and i3-4360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Tested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May 11 2014,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www.anandtech.com/show/7963/the-intel-haswell-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refresh-review-core-i7-4790-i5-4690-and-i3-4360-tested/2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512453"/>
            <a:ext cx="898784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177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Altavilla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5th Gen Core Series Mobile Processors A Huge Deal For Thin And Light 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Notebooks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Forbes, Jan. 8 2015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http://www.forbes.com/sites/davealtavilla/2015/01/08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intel-5th-gen-core-series-mobile-processors-a-huge-deal-for-thin-and-light-notebooks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312791"/>
            <a:ext cx="87774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178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Campbell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M.,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to Bring back FIVR after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and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Kaby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Lake CPUs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Overclock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3D,</a:t>
            </a:r>
            <a:endParaRPr lang="en-US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13 2015, http://www.overclock3d.net/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articles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cpu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mainboard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intel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bring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back_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fivr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after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_and_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kaby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lake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_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cpus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/1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3" name="Text Box 12"/>
          <p:cNvSpPr txBox="1">
            <a:spLocks noChangeArrowheads="1"/>
          </p:cNvSpPr>
          <p:nvPr/>
        </p:nvSpPr>
        <p:spPr bwMode="auto">
          <a:xfrm>
            <a:off x="185738" y="4109716"/>
            <a:ext cx="909261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179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Howse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B., Smith R.,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Tick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Tock On The Rocks: Intel Delays 10nm, Adds 3rd Gen 14nm Core 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Product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"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Kaby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Lake„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July 16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2015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 http://www.anandtech.com/show/9447/intel-10nm-and-kaby-lake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4" name="Text Box 6"/>
          <p:cNvSpPr txBox="1">
            <a:spLocks noChangeArrowheads="1"/>
          </p:cNvSpPr>
          <p:nvPr/>
        </p:nvSpPr>
        <p:spPr bwMode="auto">
          <a:xfrm>
            <a:off x="184150" y="5727688"/>
            <a:ext cx="901259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181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Desktop Review: Core i7-5775C and Core i5-5675C Tested 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Part 1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)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2 2015,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://www.anandtech.com/show/9320/intel-broadwell-review-i7-5775c-i5-5675c</a:t>
            </a:r>
          </a:p>
        </p:txBody>
      </p:sp>
      <p:sp>
        <p:nvSpPr>
          <p:cNvPr id="326665" name="Text Box 17"/>
          <p:cNvSpPr txBox="1">
            <a:spLocks noChangeArrowheads="1"/>
          </p:cNvSpPr>
          <p:nvPr/>
        </p:nvSpPr>
        <p:spPr bwMode="auto">
          <a:xfrm>
            <a:off x="180975" y="4920929"/>
            <a:ext cx="88796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180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Intel's (INTC) CEO Brian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Krzanich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on Q2 2015 Results - Earnings Call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Transcript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Seeking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Alpha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July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15 2015,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seekingalpha.com/article/3329035-intels-intc-ceo-brian-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krzanich-on-q2-2015-results-earnings-call-transcript?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page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=2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(21)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38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73517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182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Johnson H.,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Voltage-Regulator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Droop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Signal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Consulting,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. 14 2006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http://www.sigcon.com/Pubs/edn/VoltageRegulatorDroop.htm</a:t>
            </a:r>
          </a:p>
        </p:txBody>
      </p:sp>
      <p:sp>
        <p:nvSpPr>
          <p:cNvPr id="326659" name="Text Box 17"/>
          <p:cNvSpPr txBox="1">
            <a:spLocks noChangeArrowheads="1"/>
          </p:cNvSpPr>
          <p:nvPr/>
        </p:nvSpPr>
        <p:spPr bwMode="auto">
          <a:xfrm>
            <a:off x="192088" y="1239838"/>
            <a:ext cx="7724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183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Chennupaty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S.,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Jiang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H., Intel’s 14 nm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(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), IDF15</a:t>
            </a:r>
            <a:endParaRPr lang="hu-HU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1635705"/>
            <a:ext cx="8308813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184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Hux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A, 5th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: Gen8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Compute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IDF15, GVCS001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263155"/>
            <a:ext cx="838511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185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Woligroski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Intel's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Core M Processor: New Details, SKUs and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Specifics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Tom’s Hardware,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. 5 2014,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http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://www.tomshardware.com/news/intel-broadwell-core-m,27596.html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063493"/>
            <a:ext cx="91669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186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Mujtaba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H.,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Intel’s 14nm Core M Series “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-Y” Processors With 4.5W TDP Detailed – 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Powers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Fanless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and 2 in 1 Mobility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Devices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WCCF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2014,</a:t>
            </a:r>
            <a:endParaRPr lang="en-US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http://wccftech.com/intel-14nm-core-m-broadwell-y-processors-detailed/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3" name="Text Box 12"/>
          <p:cNvSpPr txBox="1">
            <a:spLocks noChangeArrowheads="1"/>
          </p:cNvSpPr>
          <p:nvPr/>
        </p:nvSpPr>
        <p:spPr bwMode="auto">
          <a:xfrm>
            <a:off x="185738" y="3860418"/>
            <a:ext cx="905587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Releases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-U: New SKUs, up to 48 EUs and Iris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6100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Jan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5 2015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http://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www.anandtech.com/show/8814/intel-releases-broadwell-u-new-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skus-up-to-48-eus-and-iris-6100/4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4" name="Text Box 6"/>
          <p:cNvSpPr txBox="1">
            <a:spLocks noChangeArrowheads="1"/>
          </p:cNvSpPr>
          <p:nvPr/>
        </p:nvSpPr>
        <p:spPr bwMode="auto">
          <a:xfrm>
            <a:off x="184150" y="5274205"/>
            <a:ext cx="88941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189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Z97 Chipset Platform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Diagram,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://www.intel.com/content/www/us/en/chipsets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/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performance-chipsets/z97-chipset-diagram.html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5" name="Text Box 17"/>
          <p:cNvSpPr txBox="1">
            <a:spLocks noChangeArrowheads="1"/>
          </p:cNvSpPr>
          <p:nvPr/>
        </p:nvSpPr>
        <p:spPr bwMode="auto">
          <a:xfrm>
            <a:off x="180975" y="4671631"/>
            <a:ext cx="88041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188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Intel 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Launches Five 47W Laptop </a:t>
            </a:r>
            <a:r>
              <a:rPr lang="en-US" altLang="hu-HU" sz="1400" dirty="0" err="1">
                <a:solidFill>
                  <a:srgbClr val="000000"/>
                </a:solidFill>
                <a:cs typeface="Arial" charset="0"/>
              </a:rPr>
              <a:t>Broadwell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SKUs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2 2015,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http</a:t>
            </a:r>
            <a:r>
              <a:rPr lang="en-US" altLang="hu-HU" sz="1400" dirty="0">
                <a:solidFill>
                  <a:srgbClr val="000000"/>
                </a:solidFill>
                <a:cs typeface="Arial" charset="0"/>
              </a:rPr>
              <a:t>://www.anandtech.com/show/9326/intel-launches-five-47w-laptop-broadwell-skus</a:t>
            </a: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(22)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1035" y="5866585"/>
            <a:ext cx="83095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190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es-ES" altLang="en-US" sz="1400" dirty="0">
                <a:solidFill>
                  <a:srgbClr val="000000"/>
                </a:solidFill>
                <a:cs typeface="Arial" charset="0"/>
              </a:rPr>
              <a:t>Detalles de los procesadores Intel “Skylake-S” (6° Gen</a:t>
            </a:r>
            <a:r>
              <a:rPr lang="es-ES" altLang="en-US" sz="1400" dirty="0" smtClean="0">
                <a:solidFill>
                  <a:srgbClr val="000000"/>
                </a:solidFill>
                <a:cs typeface="Arial" charset="0"/>
              </a:rPr>
              <a:t>)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Taringa,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2 2015,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www.taringa.net/posts/info/18522818/Detalles-de-los-procesadores-Intel-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Skylake-S-6-Gen.html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1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909505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191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Nguyen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C.,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Intel's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expected to bring stamina and speed to your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laptop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Techradar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2015, </a:t>
            </a:r>
            <a:r>
              <a:rPr lang="en-US" sz="1400" dirty="0"/>
              <a:t>http://www.techradar.com/news/computing-components/processors</a:t>
            </a:r>
            <a:r>
              <a:rPr lang="en-US" sz="1400" dirty="0" smtClean="0"/>
              <a:t>/</a:t>
            </a:r>
            <a:endParaRPr lang="hu-HU" sz="1400" dirty="0" smtClean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intel-s-skylake-processors-expected-to-bring-stamina-and-speed-to-your-laptop-1300173</a:t>
            </a:r>
            <a:endParaRPr lang="en-US" sz="1400" dirty="0"/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1458305"/>
            <a:ext cx="8663590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192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Shilov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A.,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‘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’ launch schedule revealed: CPUs to arrive in August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Kit Guru,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May 21 2015,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www.kitguru.net/components/cpu/anton-shilov/complete-intel-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skylake-launch-schedule-revealed-chips-to-be-showcased-in-august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92088" y="2308570"/>
            <a:ext cx="906543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193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Novakovic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N.,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Intel’s 2015 Roadmap Conundrum: Tick-Tock is Not a Swiss Clock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VR World,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May 31 2015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www.vrworld.com/2015/05/31/intels-2015-roadmap-conundrum-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tick-tock-is-not-a-swiss-clock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3108908"/>
            <a:ext cx="89441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194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Mujtaba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H.,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14nm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Kaby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Lake “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Refresh” Platform Detailed – Launching in 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2H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2016, 256 MB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eDRAM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H-Series and 91W K-Series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Unveiled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WCCF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2015,</a:t>
            </a:r>
            <a:endParaRPr lang="en-US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http://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wccftech.com/intel-14nm-kaby-lake-haswell-refresh-platform-detailed-launching-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2h-2016-256-mb-edram-hseries-91w-kseries-unveiled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/#ixzz3hczeTsOH</a:t>
            </a: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(23)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84150" y="4743670"/>
            <a:ext cx="85093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196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Blythe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Insight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Intel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Code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Name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SPCS003, IDF15, San Francisco, Aug. 2015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80975" y="4141096"/>
            <a:ext cx="8409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195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Gianos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C., </a:t>
            </a:r>
            <a:r>
              <a:rPr lang="en-US" sz="1400" dirty="0" smtClean="0">
                <a:solidFill>
                  <a:srgbClr val="000000"/>
                </a:solidFill>
              </a:rPr>
              <a:t>Intel Xeon </a:t>
            </a:r>
            <a:r>
              <a:rPr lang="en-US" sz="1400" dirty="0">
                <a:solidFill>
                  <a:srgbClr val="000000"/>
                </a:solidFill>
              </a:rPr>
              <a:t>Processor E5-2600 v3 Product </a:t>
            </a:r>
            <a:r>
              <a:rPr lang="en-US" sz="1400" dirty="0" smtClean="0">
                <a:solidFill>
                  <a:srgbClr val="000000"/>
                </a:solidFill>
              </a:rPr>
              <a:t>Family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Architectural </a:t>
            </a:r>
            <a:r>
              <a:rPr lang="en-US" sz="1400" dirty="0">
                <a:solidFill>
                  <a:srgbClr val="000000"/>
                </a:solidFill>
              </a:rPr>
              <a:t>Overview </a:t>
            </a:r>
            <a:r>
              <a:rPr lang="hu-HU" sz="1400" dirty="0" smtClean="0">
                <a:solidFill>
                  <a:srgbClr val="000000"/>
                </a:solidFill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 </a:t>
            </a:r>
            <a:r>
              <a:rPr lang="en-US" altLang="hu-HU" sz="1400" dirty="0" err="1" smtClean="0">
                <a:solidFill>
                  <a:srgbClr val="000000"/>
                </a:solidFill>
                <a:cs typeface="Arial" charset="0"/>
              </a:rPr>
              <a:t>HPCC'14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Nov. 16 2014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1035" y="5336050"/>
            <a:ext cx="90762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197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Kanter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D.,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Intel’s Ivy Bridge Graphics 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Real World Technologies,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22 2012,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  http://www.realworldtech.com/ivy-bridge-gpu/2/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76253" y="5940165"/>
            <a:ext cx="9222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198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Rotem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E., Intel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Code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Name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Deep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Dive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: A New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to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Manage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Power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Performance and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Energy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Efficiency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IDF15, San Francisco, Aug. 2015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4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7.3 Major innovation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08" y="863715"/>
            <a:ext cx="8223057" cy="5477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503675"/>
            <a:ext cx="6367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M.2 card examples contrasted with mSATA (</a:t>
            </a:r>
            <a:r>
              <a:rPr lang="en-US" sz="1400" b="1" dirty="0" err="1" smtClean="0">
                <a:solidFill>
                  <a:schemeClr val="accent6"/>
                </a:solidFill>
              </a:rPr>
              <a:t>miniSATA</a:t>
            </a:r>
            <a:r>
              <a:rPr lang="en-US" sz="1400" b="1" dirty="0" smtClean="0">
                <a:solidFill>
                  <a:schemeClr val="accent6"/>
                </a:solidFill>
              </a:rPr>
              <a:t>) [290]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6496598"/>
            <a:ext cx="3483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NVMe</a:t>
            </a:r>
            <a:r>
              <a:rPr lang="en-US" sz="1400" dirty="0" smtClean="0"/>
              <a:t>: Non-Volatile Memory express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91913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Text Box 6"/>
          <p:cNvSpPr txBox="1">
            <a:spLocks noChangeArrowheads="1"/>
          </p:cNvSpPr>
          <p:nvPr/>
        </p:nvSpPr>
        <p:spPr bwMode="auto">
          <a:xfrm>
            <a:off x="173038" y="646113"/>
            <a:ext cx="90074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199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Junkins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S., The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Compute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of Intel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Processor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Graphics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Gen7.5, Aug. 1 2014,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://software.intel.com/sites/default/files/managed/f3/13/Compute_Architecture_of</a:t>
            </a:r>
            <a:r>
              <a:rPr lang="en-US" sz="1400" dirty="0" smtClean="0">
                <a:solidFill>
                  <a:srgbClr val="000000"/>
                </a:solidFill>
              </a:rPr>
              <a:t>_</a:t>
            </a:r>
            <a:endParaRPr lang="hu-HU" sz="1400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Intel_Processor_Graphics_Gen7dot5_Aug2014.pdf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26660" name="Rectangle 9"/>
          <p:cNvSpPr>
            <a:spLocks noChangeArrowheads="1"/>
          </p:cNvSpPr>
          <p:nvPr/>
        </p:nvSpPr>
        <p:spPr bwMode="auto">
          <a:xfrm>
            <a:off x="187325" y="1458305"/>
            <a:ext cx="8858451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200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Mandelblat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Technology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Insight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: Intel’s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Microarchitecture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Code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Name</a:t>
            </a:r>
            <a:endParaRPr lang="hu-HU" altLang="en-US" sz="1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, IDF15, San Francisco, Aug. 2015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1" name="Rectangle 10"/>
          <p:cNvSpPr>
            <a:spLocks noChangeArrowheads="1"/>
          </p:cNvSpPr>
          <p:nvPr/>
        </p:nvSpPr>
        <p:spPr bwMode="auto">
          <a:xfrm>
            <a:off x="186910" y="2104805"/>
            <a:ext cx="906280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201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Bright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many tricks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uses to go faster and use less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power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Ars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Technica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Aug. 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19 2015, http://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arstechnica.com/information-technology/2015/08/the-many-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hu-HU" sz="1400" dirty="0" err="1" smtClean="0">
                <a:solidFill>
                  <a:srgbClr val="000000"/>
                </a:solidFill>
                <a:cs typeface="Arial" charset="0"/>
              </a:rPr>
              <a:t>tricks-intel-skylake-uses-to-go-faster-and-use-less-power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/</a:t>
            </a:r>
            <a:endParaRPr lang="hu-HU" altLang="hu-HU" sz="1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2" name="Text Box 17"/>
          <p:cNvSpPr txBox="1">
            <a:spLocks noChangeArrowheads="1"/>
          </p:cNvSpPr>
          <p:nvPr/>
        </p:nvSpPr>
        <p:spPr bwMode="auto">
          <a:xfrm>
            <a:off x="179388" y="2905143"/>
            <a:ext cx="891308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202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Mobile and Desktop Launch, with Architecture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Analysis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Sept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.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 2015, http://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www.anandtech.com/show/9582/intel-skylake-mobile-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desktop-launch-architecture-analysis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66" name="Rectangle 6"/>
          <p:cNvSpPr>
            <a:spLocks noChangeArrowheads="1"/>
          </p:cNvSpPr>
          <p:nvPr/>
        </p:nvSpPr>
        <p:spPr bwMode="auto">
          <a:xfrm>
            <a:off x="-1588" y="0"/>
            <a:ext cx="9144001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err="1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sz="18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hu-HU" altLang="en-US" sz="1800" dirty="0" smtClean="0">
                <a:solidFill>
                  <a:srgbClr val="FFFFFF"/>
                </a:solidFill>
                <a:cs typeface="Arial" charset="0"/>
              </a:rPr>
              <a:t>(24)</a:t>
            </a:r>
            <a:endParaRPr lang="hu-HU" altLang="en-US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80975" y="3720290"/>
            <a:ext cx="92485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203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cs typeface="Arial" charset="0"/>
              </a:rPr>
              <a:t>Chester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E., </a:t>
            </a:r>
            <a:r>
              <a:rPr lang="en-US" sz="1400" dirty="0"/>
              <a:t>Intel </a:t>
            </a:r>
            <a:r>
              <a:rPr lang="en-US" sz="1400" dirty="0" err="1"/>
              <a:t>Skylake</a:t>
            </a:r>
            <a:r>
              <a:rPr lang="en-US" sz="1400" dirty="0"/>
              <a:t> review: Core i7-6700K and Core i5-6600K </a:t>
            </a:r>
            <a:r>
              <a:rPr lang="en-US" sz="1400" dirty="0" smtClean="0"/>
              <a:t>review</a:t>
            </a:r>
            <a:r>
              <a:rPr lang="hu-HU" sz="1400" dirty="0" smtClean="0"/>
              <a:t>, </a:t>
            </a:r>
            <a:r>
              <a:rPr lang="hu-HU" sz="1400" dirty="0" err="1" smtClean="0"/>
              <a:t>Trusted</a:t>
            </a:r>
            <a:r>
              <a:rPr lang="hu-HU" sz="1400" dirty="0" smtClean="0"/>
              <a:t> </a:t>
            </a:r>
            <a:r>
              <a:rPr lang="hu-HU" sz="1400" dirty="0" err="1" smtClean="0"/>
              <a:t>Reviews</a:t>
            </a:r>
            <a:r>
              <a:rPr lang="hu-HU" sz="1400" dirty="0" smtClean="0"/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Aug. </a:t>
            </a:r>
            <a:r>
              <a:rPr lang="hu-HU" sz="1400" dirty="0"/>
              <a:t>5 2015, http://</a:t>
            </a:r>
            <a:r>
              <a:rPr lang="hu-HU" sz="1400" dirty="0" smtClean="0"/>
              <a:t>www.trustedreviews.com/intel-skylake-review-core-i7-6700k-and-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/>
              <a:t> </a:t>
            </a:r>
            <a:r>
              <a:rPr lang="hu-HU" sz="1400" dirty="0" smtClean="0"/>
              <a:t>           core-i5-6600k-review#O6vSUh2MV2ptOwqm.99</a:t>
            </a:r>
            <a:endParaRPr lang="en-US" sz="1400" dirty="0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74210" y="4554125"/>
            <a:ext cx="81018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4]: Torres A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., </a:t>
            </a:r>
            <a:r>
              <a:rPr lang="en-US" sz="1400" dirty="0" smtClean="0"/>
              <a:t>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Generation Intel Core Processor Family, Press Briefing, Spring 2013</a:t>
            </a:r>
            <a:endParaRPr lang="en-US" sz="1400" dirty="0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74210" y="4959170"/>
            <a:ext cx="63241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Wikipedia, </a:t>
            </a: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(microarchitecture),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sz="1400" dirty="0" smtClean="0"/>
              <a:t>https</a:t>
            </a:r>
            <a:r>
              <a:rPr lang="en-US" sz="1400" dirty="0"/>
              <a:t>://en.wikipedia.org/wiki/Haswell_(microarchitecture</a:t>
            </a:r>
            <a:r>
              <a:rPr lang="en-US" sz="1400" dirty="0" smtClean="0"/>
              <a:t>)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endParaRPr lang="en-US" sz="1400" dirty="0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86562" y="5568502"/>
            <a:ext cx="86521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20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]: Hollister S., Intel’s New </a:t>
            </a:r>
            <a:r>
              <a:rPr lang="en-US" altLang="en-US" sz="1400" dirty="0" err="1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 Processors: What You Need To Know, Gizmodo,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sz="1400" dirty="0" smtClean="0"/>
              <a:t>Sept. 5 2015</a:t>
            </a:r>
            <a:r>
              <a:rPr lang="en-US" sz="1400" dirty="0"/>
              <a:t>, http://</a:t>
            </a:r>
            <a:r>
              <a:rPr lang="en-US" sz="1400" dirty="0" smtClean="0"/>
              <a:t>gizmodo.com/intels-new-skylake-processors-what-you-need-to-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      know-1728020921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309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7465" y="657740"/>
            <a:ext cx="89559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[207]: </a:t>
            </a:r>
            <a:r>
              <a:rPr lang="en-US" sz="1400" dirty="0" err="1"/>
              <a:t>Rotem</a:t>
            </a:r>
            <a:r>
              <a:rPr lang="en-US" sz="1400" dirty="0"/>
              <a:t> E., </a:t>
            </a:r>
            <a:r>
              <a:rPr lang="en-US" sz="1400" dirty="0" err="1"/>
              <a:t>Naveh</a:t>
            </a:r>
            <a:r>
              <a:rPr lang="en-US" sz="1400" dirty="0"/>
              <a:t> A., </a:t>
            </a:r>
            <a:r>
              <a:rPr lang="en-US" sz="1400" dirty="0" err="1"/>
              <a:t>Rajwan</a:t>
            </a:r>
            <a:r>
              <a:rPr lang="en-US" sz="1400" dirty="0"/>
              <a:t> D., </a:t>
            </a:r>
            <a:r>
              <a:rPr lang="en-US" sz="1400" dirty="0" err="1"/>
              <a:t>Ananthakrishnan</a:t>
            </a:r>
            <a:r>
              <a:rPr lang="en-US" sz="1400" dirty="0"/>
              <a:t> A. &amp; </a:t>
            </a:r>
            <a:r>
              <a:rPr lang="en-US" sz="1400" dirty="0" err="1"/>
              <a:t>Weissmann</a:t>
            </a:r>
            <a:r>
              <a:rPr lang="en-US" sz="1400" dirty="0"/>
              <a:t> E., Power </a:t>
            </a:r>
            <a:r>
              <a:rPr lang="en-US" sz="1400" dirty="0" smtClean="0"/>
              <a:t>management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architecture </a:t>
            </a:r>
            <a:r>
              <a:rPr lang="en-US" sz="1400" dirty="0"/>
              <a:t>of </a:t>
            </a:r>
            <a:r>
              <a:rPr lang="en-US" sz="1400" dirty="0" smtClean="0"/>
              <a:t>the 2nd </a:t>
            </a:r>
            <a:r>
              <a:rPr lang="en-US" sz="1400" dirty="0"/>
              <a:t>generation Intel® </a:t>
            </a:r>
            <a:r>
              <a:rPr lang="en-US" sz="1400" dirty="0" smtClean="0"/>
              <a:t>Core microarchitecture</a:t>
            </a:r>
            <a:r>
              <a:rPr lang="en-US" sz="1400" dirty="0"/>
              <a:t>, </a:t>
            </a:r>
            <a:r>
              <a:rPr lang="en-US" sz="1400" dirty="0" smtClean="0"/>
              <a:t>formerly codenamed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Sandy Bridge, Hot Chips, Aug. 2011,</a:t>
            </a:r>
          </a:p>
          <a:p>
            <a:r>
              <a:rPr lang="en-US" sz="1400" dirty="0" smtClean="0"/>
              <a:t>            http</a:t>
            </a:r>
            <a:r>
              <a:rPr lang="en-US" sz="1400" dirty="0"/>
              <a:t>://</a:t>
            </a:r>
            <a:r>
              <a:rPr lang="en-US" sz="1400" dirty="0" smtClean="0"/>
              <a:t>www.hotchips.org/wp-content/uploads/hc_archives/hc23/HC23.19.9-Desktop-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CPUs/HC23.19.921.SandyBridge_Power_10-Rotem-Intel.pdf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84290" y="1904070"/>
            <a:ext cx="790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[208</a:t>
            </a:r>
            <a:r>
              <a:rPr lang="en-US" sz="1400" dirty="0"/>
              <a:t>] </a:t>
            </a:r>
            <a:r>
              <a:rPr lang="en-US" sz="1400" dirty="0" smtClean="0"/>
              <a:t>- Intel </a:t>
            </a:r>
            <a:r>
              <a:rPr lang="en-US" sz="1400" dirty="0"/>
              <a:t>"</a:t>
            </a:r>
            <a:r>
              <a:rPr lang="en-US" sz="1400" dirty="0" err="1"/>
              <a:t>Skylake</a:t>
            </a:r>
            <a:r>
              <a:rPr lang="en-US" sz="1400" dirty="0"/>
              <a:t>" Die Layout </a:t>
            </a:r>
            <a:r>
              <a:rPr lang="en-US" sz="1400" dirty="0" smtClean="0"/>
              <a:t>Detailed, </a:t>
            </a:r>
            <a:r>
              <a:rPr lang="en-US" sz="1400" dirty="0" err="1" smtClean="0"/>
              <a:t>TechPowerUp</a:t>
            </a:r>
            <a:r>
              <a:rPr lang="en-US" sz="1400" dirty="0" smtClean="0"/>
              <a:t>, 18.08.2015,</a:t>
            </a:r>
          </a:p>
          <a:p>
            <a:r>
              <a:rPr lang="en-US" sz="1400" dirty="0" smtClean="0"/>
              <a:t>            http</a:t>
            </a:r>
            <a:r>
              <a:rPr lang="en-US" sz="1400" dirty="0"/>
              <a:t>://www.techpowerup.com/215333/intel-skylake-die-layout-detailed.html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035" y="2491755"/>
            <a:ext cx="9025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[209]  </a:t>
            </a:r>
            <a:r>
              <a:rPr lang="en-US" altLang="en-US" sz="1400" dirty="0" err="1" smtClean="0">
                <a:solidFill>
                  <a:srgbClr val="000000"/>
                </a:solidFill>
                <a:cs typeface="Times New Roman" pitchFamily="18" charset="0"/>
              </a:rPr>
              <a:t>Singhal</a:t>
            </a: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R., Next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Generation Intel Microarchitecture (Nehalem) Family: Architecture Insight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and Power </a:t>
            </a:r>
            <a:r>
              <a:rPr lang="en-US" altLang="en-US" sz="1400" dirty="0" smtClean="0">
                <a:solidFill>
                  <a:srgbClr val="000000"/>
                </a:solidFill>
                <a:cs typeface="Times New Roman" pitchFamily="18" charset="0"/>
              </a:rPr>
              <a:t>Management, </a:t>
            </a:r>
            <a:r>
              <a:rPr lang="en-US" sz="1400" dirty="0" smtClean="0"/>
              <a:t>IDF </a:t>
            </a:r>
            <a:r>
              <a:rPr lang="en-US" sz="1400" dirty="0" err="1"/>
              <a:t>Taipeh</a:t>
            </a:r>
            <a:r>
              <a:rPr lang="en-US" sz="1400" dirty="0"/>
              <a:t>, Oct. </a:t>
            </a:r>
            <a:r>
              <a:rPr lang="en-US" sz="1400" dirty="0" smtClean="0"/>
              <a:t>2008,</a:t>
            </a:r>
          </a:p>
          <a:p>
            <a:r>
              <a:rPr lang="en-US" altLang="en-US" sz="1400" dirty="0" smtClean="0"/>
              <a:t>          </a:t>
            </a:r>
            <a:r>
              <a:rPr lang="hu-HU" altLang="en-US" sz="1400" dirty="0" smtClean="0"/>
              <a:t> </a:t>
            </a:r>
            <a:r>
              <a:rPr lang="en-US" altLang="en-US" sz="1400" dirty="0" smtClean="0"/>
              <a:t> http</a:t>
            </a:r>
            <a:r>
              <a:rPr lang="en-US" altLang="en-US" sz="1400" dirty="0"/>
              <a:t>://intel.wingateweb.com/taiwan08/published/sessions/TPTS001/FA08%20IDF </a:t>
            </a:r>
          </a:p>
          <a:p>
            <a:r>
              <a:rPr lang="en-US" altLang="en-US" sz="1400" dirty="0"/>
              <a:t>         </a:t>
            </a:r>
            <a:r>
              <a:rPr lang="hu-HU" altLang="en-US" sz="1400" dirty="0" smtClean="0"/>
              <a:t> </a:t>
            </a:r>
            <a:r>
              <a:rPr lang="en-US" altLang="en-US" sz="1400" dirty="0" smtClean="0"/>
              <a:t>  </a:t>
            </a:r>
            <a:r>
              <a:rPr lang="en-US" altLang="en-US" sz="1400" dirty="0"/>
              <a:t>-</a:t>
            </a:r>
            <a:r>
              <a:rPr lang="en-US" altLang="en-US" sz="1400" dirty="0" smtClean="0"/>
              <a:t>Taipei_TPTS001_100.pdf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72275" y="3526870"/>
            <a:ext cx="911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[</a:t>
            </a:r>
            <a:r>
              <a:rPr lang="en-US" sz="1400" smtClean="0"/>
              <a:t>210</a:t>
            </a:r>
            <a:r>
              <a:rPr lang="en-US" sz="1400" dirty="0"/>
              <a:t>]: Enhanced Intel® </a:t>
            </a:r>
            <a:r>
              <a:rPr lang="en-US" sz="1400" dirty="0" err="1" smtClean="0"/>
              <a:t>SpeedStep</a:t>
            </a:r>
            <a:r>
              <a:rPr lang="en-US" sz="1400" dirty="0" smtClean="0"/>
              <a:t> Technology </a:t>
            </a:r>
            <a:r>
              <a:rPr lang="en-US" sz="1400" dirty="0"/>
              <a:t>for the Intel® </a:t>
            </a:r>
            <a:r>
              <a:rPr lang="en-US" sz="1400" dirty="0" smtClean="0"/>
              <a:t>Pentium M Processor, White Paper,</a:t>
            </a:r>
            <a:endParaRPr lang="en-US" sz="1400" dirty="0"/>
          </a:p>
          <a:p>
            <a:r>
              <a:rPr lang="en-US" sz="1400" dirty="0"/>
              <a:t>            March 2004, http://download.intel.com/design/network/papers/30117401.pdf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185" y="4111935"/>
            <a:ext cx="87281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[211]: Schilling A., </a:t>
            </a:r>
            <a:r>
              <a:rPr lang="en-US" sz="1400" dirty="0"/>
              <a:t>Intel axes Fully Integrated Voltage Regulator for '</a:t>
            </a:r>
            <a:r>
              <a:rPr lang="en-US" sz="1400" dirty="0" err="1"/>
              <a:t>Skylake</a:t>
            </a:r>
            <a:r>
              <a:rPr lang="en-US" sz="1400" dirty="0"/>
              <a:t>' and '</a:t>
            </a:r>
            <a:r>
              <a:rPr lang="en-US" sz="1400" dirty="0" err="1"/>
              <a:t>Kaby</a:t>
            </a:r>
            <a:r>
              <a:rPr lang="en-US" sz="1400" dirty="0"/>
              <a:t> Lake</a:t>
            </a:r>
            <a:r>
              <a:rPr lang="en-US" sz="1400" dirty="0" smtClean="0"/>
              <a:t>'</a:t>
            </a:r>
            <a:r>
              <a:rPr lang="hu-HU" sz="1400" dirty="0" smtClean="0"/>
              <a:t>,</a:t>
            </a:r>
          </a:p>
          <a:p>
            <a:r>
              <a:rPr lang="hu-HU" sz="1400" dirty="0" smtClean="0"/>
              <a:t>            </a:t>
            </a:r>
            <a:r>
              <a:rPr lang="hu-HU" sz="1400" dirty="0" err="1" smtClean="0"/>
              <a:t>HardwareLuxx</a:t>
            </a:r>
            <a:r>
              <a:rPr lang="hu-HU" sz="1400" dirty="0" smtClean="0"/>
              <a:t>, </a:t>
            </a:r>
            <a:r>
              <a:rPr lang="en-US" sz="1400" dirty="0"/>
              <a:t>08 July </a:t>
            </a:r>
            <a:r>
              <a:rPr lang="en-US" sz="1400" dirty="0" smtClean="0"/>
              <a:t>2015</a:t>
            </a:r>
            <a:r>
              <a:rPr lang="hu-HU" sz="1400" dirty="0" smtClean="0"/>
              <a:t>,</a:t>
            </a:r>
          </a:p>
          <a:p>
            <a:r>
              <a:rPr lang="hu-HU" sz="1400" dirty="0" smtClean="0"/>
              <a:t>            </a:t>
            </a:r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smtClean="0"/>
              <a:t>www.hardwareluxx.com/index.php/news/hardware/cpu/36000-intel-axes-fully-</a:t>
            </a:r>
            <a:endParaRPr lang="hu-HU" sz="1400" dirty="0" smtClean="0"/>
          </a:p>
          <a:p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integrated-voltage-regulator-for-skylake-and-kaby-lake.html</a:t>
            </a:r>
            <a:endParaRPr lang="en-US" sz="1400" dirty="0"/>
          </a:p>
        </p:txBody>
      </p:sp>
      <p:pic>
        <p:nvPicPr>
          <p:cNvPr id="2050" name="Picture 2" descr="PDF">
            <a:hlinkClick r:id="rId2" tooltip="PDF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143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rint">
            <a:hlinkClick r:id="rId4" tooltip="Print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143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-mail">
            <a:hlinkClick r:id="rId6" tooltip="E-mail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2143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6407" y="5147050"/>
            <a:ext cx="8216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[212]:  Karedla R., </a:t>
            </a:r>
            <a:r>
              <a:rPr lang="en-US" sz="1400" dirty="0" smtClean="0"/>
              <a:t>Intel Xeon E5-2600 v3 (Haswell) Architecture &amp;</a:t>
            </a:r>
            <a:r>
              <a:rPr lang="hu-HU" sz="1400" dirty="0" smtClean="0"/>
              <a:t> </a:t>
            </a:r>
            <a:r>
              <a:rPr lang="en-US" sz="1400" dirty="0" smtClean="0"/>
              <a:t>Features</a:t>
            </a:r>
            <a:r>
              <a:rPr lang="hu-HU" sz="1400" dirty="0" smtClean="0"/>
              <a:t>, Intel, 2014,</a:t>
            </a:r>
          </a:p>
          <a:p>
            <a:r>
              <a:rPr lang="hu-HU" sz="1400" dirty="0" smtClean="0"/>
              <a:t>            </a:t>
            </a:r>
            <a:r>
              <a:rPr lang="en-US" sz="1400" dirty="0" smtClean="0"/>
              <a:t>http</a:t>
            </a:r>
            <a:r>
              <a:rPr lang="en-US" sz="1400" dirty="0"/>
              <a:t>://repnop.org/pd/slides/PD_Haswell_Architecture.pdf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References (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25)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1185" y="5732115"/>
            <a:ext cx="83815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[213]: Gwennap : L., Sandy Bridge Spans Generations, Microprocessor, </a:t>
            </a:r>
            <a:r>
              <a:rPr lang="en-US" sz="1400" dirty="0" smtClean="0"/>
              <a:t>9/27/10</a:t>
            </a:r>
            <a:r>
              <a:rPr lang="hu-HU" sz="1400" dirty="0" smtClean="0"/>
              <a:t>,</a:t>
            </a:r>
          </a:p>
          <a:p>
            <a:r>
              <a:rPr lang="hu-HU" sz="1400" dirty="0" smtClean="0"/>
              <a:t>            </a:t>
            </a:r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smtClean="0"/>
              <a:t>www.cs.nyu.edu/courses/fall13/CSCI-GA.3033-008/Microprocessor-Report-</a:t>
            </a:r>
            <a:endParaRPr lang="hu-HU" sz="1400" dirty="0" smtClean="0"/>
          </a:p>
          <a:p>
            <a:r>
              <a:rPr lang="hu-HU" sz="1400" dirty="0" smtClean="0"/>
              <a:t>            </a:t>
            </a:r>
            <a:r>
              <a:rPr lang="en-US" sz="1400" dirty="0" smtClean="0"/>
              <a:t>Sandy-Bridge-Spans-Generations-243901.pdf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465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References (25)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4111" y="645411"/>
            <a:ext cx="8861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[214]: Stokes J., Inside the Machine, ars Technica Library, No Starch Press, san Francisco, 2007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80952" y="1036830"/>
            <a:ext cx="80813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hu-HU" sz="1400" dirty="0" smtClean="0"/>
              <a:t>[215]: </a:t>
            </a:r>
            <a:r>
              <a:rPr lang="en-US" altLang="en-US" sz="1400" dirty="0" err="1">
                <a:latin typeface="Verdana" pitchFamily="34" charset="0"/>
              </a:rPr>
              <a:t>Kuppuswamy</a:t>
            </a:r>
            <a:r>
              <a:rPr lang="en-US" altLang="en-US" sz="1400" dirty="0">
                <a:latin typeface="Verdana" pitchFamily="34" charset="0"/>
              </a:rPr>
              <a:t>, R. C al., Over one million TPCC with a 45nm 6-core Xeon® CPU,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>
                <a:latin typeface="Verdana" pitchFamily="34" charset="0"/>
              </a:rPr>
              <a:t>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IEEE </a:t>
            </a:r>
            <a:r>
              <a:rPr lang="en-US" altLang="en-US" sz="1400" dirty="0">
                <a:latin typeface="Verdana" pitchFamily="34" charset="0"/>
              </a:rPr>
              <a:t>International Solid-State Circuits Conference - Digest of Technical Papers, </a:t>
            </a:r>
            <a:endParaRPr lang="hu-HU" altLang="en-US" sz="1400" dirty="0">
              <a:latin typeface="Verdana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en-US" sz="1400" dirty="0">
                <a:latin typeface="Verdana" pitchFamily="34" charset="0"/>
              </a:rPr>
              <a:t> 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ISSCC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2009</a:t>
            </a:r>
            <a:r>
              <a:rPr lang="hu-HU" altLang="en-US" sz="1400" dirty="0">
                <a:latin typeface="Verdana" pitchFamily="34" charset="0"/>
              </a:rPr>
              <a:t>,</a:t>
            </a:r>
            <a:r>
              <a:rPr lang="en-US" altLang="en-US" sz="1400" dirty="0">
                <a:latin typeface="Verdana" pitchFamily="34" charset="0"/>
              </a:rPr>
              <a:t> Feb. 2009, pp. 70 - </a:t>
            </a:r>
            <a:r>
              <a:rPr lang="en-US" altLang="en-US" sz="1400" dirty="0" smtClean="0">
                <a:latin typeface="Verdana" pitchFamily="34" charset="0"/>
              </a:rPr>
              <a:t>71a </a:t>
            </a:r>
            <a:r>
              <a:rPr lang="hu-HU" sz="1400" dirty="0" smtClean="0"/>
              <a:t> 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80952" y="1846920"/>
            <a:ext cx="90040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[216]: Smith R., </a:t>
            </a:r>
            <a:r>
              <a:rPr lang="en-US" sz="1400" dirty="0" smtClean="0"/>
              <a:t>Intel's </a:t>
            </a:r>
            <a:r>
              <a:rPr lang="en-US" sz="1400" dirty="0"/>
              <a:t>Changing Future: Smartphone </a:t>
            </a:r>
            <a:r>
              <a:rPr lang="en-US" sz="1400" dirty="0" err="1"/>
              <a:t>SoCs</a:t>
            </a:r>
            <a:r>
              <a:rPr lang="en-US" sz="1400" dirty="0"/>
              <a:t> Broxton &amp; </a:t>
            </a:r>
            <a:r>
              <a:rPr lang="en-US" sz="1400" dirty="0" err="1"/>
              <a:t>SoFIA</a:t>
            </a:r>
            <a:r>
              <a:rPr lang="en-US" sz="1400" dirty="0"/>
              <a:t> Officially </a:t>
            </a:r>
            <a:r>
              <a:rPr lang="en-US" sz="1400" dirty="0" smtClean="0"/>
              <a:t>Cancelled</a:t>
            </a:r>
            <a:r>
              <a:rPr lang="hu-HU" sz="1400" dirty="0" smtClean="0"/>
              <a:t>,</a:t>
            </a:r>
            <a:endParaRPr lang="en-US" sz="1400" dirty="0">
              <a:hlinkClick r:id="rId2"/>
            </a:endParaRPr>
          </a:p>
          <a:p>
            <a:r>
              <a:rPr lang="hu-HU" sz="1400" dirty="0" smtClean="0"/>
              <a:t>           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</a:t>
            </a:r>
            <a:r>
              <a:rPr lang="en-US" sz="1400" i="1" dirty="0" smtClean="0"/>
              <a:t>April </a:t>
            </a:r>
            <a:r>
              <a:rPr lang="en-US" sz="1400" i="1" dirty="0"/>
              <a:t>29, </a:t>
            </a:r>
            <a:r>
              <a:rPr lang="en-US" sz="1400" i="1" dirty="0" smtClean="0"/>
              <a:t>2016</a:t>
            </a:r>
            <a:r>
              <a:rPr lang="hu-HU" sz="1400" i="1" dirty="0" smtClean="0"/>
              <a:t>,</a:t>
            </a:r>
          </a:p>
          <a:p>
            <a:r>
              <a:rPr lang="hu-HU" sz="1400" dirty="0" smtClean="0"/>
              <a:t>            </a:t>
            </a:r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smtClean="0"/>
              <a:t>www.anandtech.com/show/10288/intel-broxton-sofia-smartphone-socs-cancelled</a:t>
            </a:r>
            <a:r>
              <a:rPr lang="hu-HU" sz="1400" dirty="0" smtClean="0"/>
              <a:t>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71035" y="2657010"/>
            <a:ext cx="88782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hu-HU" sz="1400" dirty="0" smtClean="0"/>
              <a:t>[217]: </a:t>
            </a:r>
            <a:r>
              <a:rPr lang="en-US" sz="1400" dirty="0">
                <a:solidFill>
                  <a:srgbClr val="000000"/>
                </a:solidFill>
              </a:rPr>
              <a:t>Qualcomm dominates smartphone chip and baseband, tablet processor markets, Mobile 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          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Europe</a:t>
            </a:r>
            <a:r>
              <a:rPr lang="en-US" sz="1400" dirty="0">
                <a:solidFill>
                  <a:srgbClr val="000000"/>
                </a:solidFill>
              </a:rPr>
              <a:t>, February 17 2014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          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http</a:t>
            </a:r>
            <a:r>
              <a:rPr lang="en-US" sz="1400" dirty="0">
                <a:solidFill>
                  <a:srgbClr val="000000"/>
                </a:solidFill>
              </a:rPr>
              <a:t>://www.mobileeurope.co.uk/Press-Wire/qualcomm-dominates-smartphone-chip-and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          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-baseband-tablet-processor-markets</a:t>
            </a:r>
            <a:endParaRPr lang="en-US" sz="1400" dirty="0"/>
          </a:p>
        </p:txBody>
      </p:sp>
      <p:sp>
        <p:nvSpPr>
          <p:cNvPr id="8" name="TextBox 5"/>
          <p:cNvSpPr txBox="1"/>
          <p:nvPr/>
        </p:nvSpPr>
        <p:spPr>
          <a:xfrm>
            <a:off x="172275" y="3696876"/>
            <a:ext cx="911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smtClean="0"/>
              <a:t>21</a:t>
            </a:r>
            <a:r>
              <a:rPr lang="hu-HU" sz="1400" dirty="0" smtClean="0"/>
              <a:t>8</a:t>
            </a:r>
            <a:r>
              <a:rPr lang="en-US" sz="1400" dirty="0" smtClean="0"/>
              <a:t>]: </a:t>
            </a:r>
            <a:r>
              <a:rPr lang="hu-HU" sz="1400" dirty="0" err="1" smtClean="0"/>
              <a:t>Passingham</a:t>
            </a:r>
            <a:r>
              <a:rPr lang="hu-HU" sz="1400" dirty="0" smtClean="0"/>
              <a:t> M., </a:t>
            </a:r>
            <a:r>
              <a:rPr lang="en-US" sz="1400" dirty="0"/>
              <a:t>Intel 8th-gen CPUs Revealed: Double the cores, but where’s Coffee Lake</a:t>
            </a:r>
            <a:r>
              <a:rPr lang="en-US" sz="1400" dirty="0" smtClean="0"/>
              <a:t>?</a:t>
            </a:r>
            <a:r>
              <a:rPr lang="hu-HU" sz="1400" dirty="0" smtClean="0"/>
              <a:t>,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hu-HU" sz="1400" dirty="0" err="1" smtClean="0"/>
              <a:t>Trusted</a:t>
            </a:r>
            <a:r>
              <a:rPr lang="hu-HU" sz="1400" dirty="0" smtClean="0"/>
              <a:t> </a:t>
            </a:r>
            <a:r>
              <a:rPr lang="hu-HU" sz="1400" dirty="0" err="1" smtClean="0"/>
              <a:t>Reviews</a:t>
            </a:r>
            <a:r>
              <a:rPr lang="hu-HU" sz="1400" dirty="0" smtClean="0"/>
              <a:t>, Aug. </a:t>
            </a:r>
            <a:r>
              <a:rPr lang="hu-HU" sz="1400" dirty="0"/>
              <a:t>23 2017, http://</a:t>
            </a:r>
            <a:r>
              <a:rPr lang="hu-HU" sz="1400" dirty="0" smtClean="0"/>
              <a:t>www.trustedreviews.com/news/intel-8th-gen-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 core-specs-technology-explained-2952599</a:t>
            </a:r>
            <a:endParaRPr lang="en-US" sz="1400" dirty="0"/>
          </a:p>
        </p:txBody>
      </p:sp>
      <p:sp>
        <p:nvSpPr>
          <p:cNvPr id="9" name="TextBox 6"/>
          <p:cNvSpPr txBox="1"/>
          <p:nvPr/>
        </p:nvSpPr>
        <p:spPr>
          <a:xfrm>
            <a:off x="181185" y="4525960"/>
            <a:ext cx="7098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[219]: </a:t>
            </a:r>
            <a:r>
              <a:rPr lang="en-US" sz="1400" dirty="0"/>
              <a:t>Intel eases up in race to </a:t>
            </a:r>
            <a:r>
              <a:rPr lang="en-US" sz="1400" dirty="0" smtClean="0"/>
              <a:t>10GHz</a:t>
            </a:r>
            <a:r>
              <a:rPr lang="hu-HU" sz="1400" dirty="0" smtClean="0"/>
              <a:t>, The </a:t>
            </a:r>
            <a:r>
              <a:rPr lang="hu-HU" sz="1400" dirty="0" err="1" smtClean="0"/>
              <a:t>Register</a:t>
            </a:r>
            <a:r>
              <a:rPr lang="hu-HU" sz="1400" dirty="0" smtClean="0"/>
              <a:t>, </a:t>
            </a:r>
            <a:r>
              <a:rPr lang="hu-HU" sz="1400" dirty="0" err="1" smtClean="0"/>
              <a:t>Sept</a:t>
            </a:r>
            <a:r>
              <a:rPr lang="hu-HU" sz="1400" dirty="0" smtClean="0"/>
              <a:t>. 25 2002,</a:t>
            </a:r>
          </a:p>
          <a:p>
            <a:r>
              <a:rPr lang="hu-HU" sz="1400" dirty="0" smtClean="0"/>
              <a:t>            </a:t>
            </a:r>
            <a:r>
              <a:rPr lang="en-US" sz="1400" dirty="0" smtClean="0"/>
              <a:t>https</a:t>
            </a:r>
            <a:r>
              <a:rPr lang="en-US" sz="1400" dirty="0"/>
              <a:t>://www.theregister.co.uk/2002/09/25/intel_eases_up_in_race/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407" y="5110615"/>
            <a:ext cx="87516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[220]:  Server </a:t>
            </a:r>
            <a:r>
              <a:rPr lang="hu-HU" sz="1400" dirty="0" err="1"/>
              <a:t>duel</a:t>
            </a:r>
            <a:r>
              <a:rPr lang="hu-HU" sz="1400" dirty="0"/>
              <a:t>: </a:t>
            </a:r>
            <a:r>
              <a:rPr lang="hu-HU" sz="1400" dirty="0" err="1"/>
              <a:t>Xeon</a:t>
            </a:r>
            <a:r>
              <a:rPr lang="hu-HU" sz="1400" dirty="0"/>
              <a:t> </a:t>
            </a:r>
            <a:r>
              <a:rPr lang="hu-HU" sz="1400" dirty="0" err="1"/>
              <a:t>Woodcrest</a:t>
            </a:r>
            <a:r>
              <a:rPr lang="hu-HU" sz="1400" dirty="0"/>
              <a:t> vs. </a:t>
            </a:r>
            <a:r>
              <a:rPr lang="hu-HU" sz="1400" dirty="0" err="1"/>
              <a:t>Opteron</a:t>
            </a:r>
            <a:r>
              <a:rPr lang="hu-HU" sz="1400" dirty="0"/>
              <a:t> </a:t>
            </a:r>
            <a:r>
              <a:rPr lang="hu-HU" sz="1400" dirty="0" err="1"/>
              <a:t>Socket</a:t>
            </a:r>
            <a:r>
              <a:rPr lang="hu-HU" sz="1400" dirty="0"/>
              <a:t> </a:t>
            </a:r>
            <a:r>
              <a:rPr lang="hu-HU" sz="1400" dirty="0" smtClean="0"/>
              <a:t>F, </a:t>
            </a:r>
            <a:r>
              <a:rPr lang="hu-HU" sz="1400" dirty="0" err="1" smtClean="0"/>
              <a:t>Tweakers</a:t>
            </a:r>
            <a:r>
              <a:rPr lang="hu-HU" sz="1400" dirty="0" smtClean="0"/>
              <a:t>, </a:t>
            </a:r>
            <a:r>
              <a:rPr lang="hu-HU" sz="1400" dirty="0" err="1" smtClean="0"/>
              <a:t>Sept</a:t>
            </a:r>
            <a:r>
              <a:rPr lang="hu-HU" sz="1400" dirty="0" smtClean="0"/>
              <a:t>. 7 2006,</a:t>
            </a:r>
          </a:p>
          <a:p>
            <a:r>
              <a:rPr lang="hu-HU" sz="1400" dirty="0" smtClean="0"/>
              <a:t>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tweakers.net/reviews/646/2/server-duel-xeon-woodcrest-vs-opteron-socket-f-</a:t>
            </a:r>
            <a:endParaRPr lang="hu-HU" sz="1400" dirty="0" smtClean="0"/>
          </a:p>
          <a:p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post-mortem-netburst.html</a:t>
            </a:r>
            <a:endParaRPr lang="en-US" sz="1400" dirty="0"/>
          </a:p>
        </p:txBody>
      </p:sp>
      <p:sp>
        <p:nvSpPr>
          <p:cNvPr id="11" name="TextBox 1"/>
          <p:cNvSpPr txBox="1"/>
          <p:nvPr/>
        </p:nvSpPr>
        <p:spPr>
          <a:xfrm>
            <a:off x="181185" y="5902121"/>
            <a:ext cx="91544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[221]: </a:t>
            </a:r>
            <a:r>
              <a:rPr lang="en-US" sz="1400" dirty="0">
                <a:solidFill>
                  <a:srgbClr val="000000"/>
                </a:solidFill>
              </a:rPr>
              <a:t>X299 XPOWER GAMING AC</a:t>
            </a:r>
            <a:r>
              <a:rPr lang="hu-HU" sz="1400" dirty="0">
                <a:solidFill>
                  <a:srgbClr val="000000"/>
                </a:solidFill>
              </a:rPr>
              <a:t>, MSI,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</a:rPr>
              <a:t> 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</a:t>
            </a:r>
            <a:r>
              <a:rPr lang="en-US" sz="1400" dirty="0" smtClean="0">
                <a:solidFill>
                  <a:srgbClr val="000000"/>
                </a:solidFill>
              </a:rPr>
              <a:t>www.msi.com/Motherboard/X299-XPOWER-GAMING-AC.html#productSpecification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-</a:t>
            </a:r>
            <a:r>
              <a:rPr lang="en-US" sz="1400" dirty="0">
                <a:solidFill>
                  <a:srgbClr val="000000"/>
                </a:solidFill>
              </a:rPr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05350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References (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26)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4111" y="645411"/>
            <a:ext cx="91773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[222]: </a:t>
            </a:r>
            <a:r>
              <a:rPr lang="hu-HU" sz="1400" dirty="0">
                <a:solidFill>
                  <a:srgbClr val="000000"/>
                </a:solidFill>
              </a:rPr>
              <a:t>Ung G. M., </a:t>
            </a:r>
            <a:r>
              <a:rPr lang="en-US" sz="1400" dirty="0">
                <a:solidFill>
                  <a:srgbClr val="000000"/>
                </a:solidFill>
              </a:rPr>
              <a:t>Intel Broadwell-E Core i7-6950X Review: The first 10-core enthusiast CPU is a </a:t>
            </a:r>
            <a:endParaRPr lang="hu-HU" sz="1400" dirty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</a:rPr>
              <a:t>  </a:t>
            </a:r>
            <a:r>
              <a:rPr lang="en-US" sz="1400" dirty="0" smtClean="0">
                <a:solidFill>
                  <a:srgbClr val="000000"/>
                </a:solidFill>
              </a:rPr>
              <a:t>beast</a:t>
            </a:r>
            <a:r>
              <a:rPr lang="hu-HU" sz="1400" dirty="0">
                <a:solidFill>
                  <a:srgbClr val="000000"/>
                </a:solidFill>
              </a:rPr>
              <a:t>, PC World, May 30 2016, http://www.pcworld.com/article/3075433/computers/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 </a:t>
            </a:r>
            <a:r>
              <a:rPr lang="hu-HU" sz="1400" dirty="0" smtClean="0">
                <a:solidFill>
                  <a:srgbClr val="000000"/>
                </a:solidFill>
              </a:rPr>
              <a:t>  intel-broadwell-e-core-i7-6950x-review-the-first-10-core-enthusiast-cpu-is-a-monster.html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952" y="1465620"/>
            <a:ext cx="8834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[223]: </a:t>
            </a:r>
            <a:r>
              <a:rPr lang="hu-HU" sz="1400" dirty="0" err="1" smtClean="0">
                <a:solidFill>
                  <a:srgbClr val="000000"/>
                </a:solidFill>
              </a:rPr>
              <a:t>Page</a:t>
            </a:r>
            <a:r>
              <a:rPr lang="hu-HU" sz="1400" dirty="0" smtClean="0">
                <a:solidFill>
                  <a:srgbClr val="000000"/>
                </a:solidFill>
              </a:rPr>
              <a:t> M., </a:t>
            </a:r>
            <a:r>
              <a:rPr lang="en-US" sz="1400" dirty="0">
                <a:solidFill>
                  <a:srgbClr val="000000"/>
                </a:solidFill>
              </a:rPr>
              <a:t>Foxconn P9657AA-8KS2H P965 Express Core 2 Duo Motherboard Review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PC </a:t>
            </a:r>
            <a:r>
              <a:rPr lang="hu-HU" sz="1400" dirty="0" err="1" smtClean="0">
                <a:solidFill>
                  <a:srgbClr val="000000"/>
                </a:solidFill>
              </a:rPr>
              <a:t>Stats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Oct</a:t>
            </a:r>
            <a:r>
              <a:rPr lang="hu-HU" sz="1400" dirty="0" smtClean="0">
                <a:solidFill>
                  <a:srgbClr val="000000"/>
                </a:solidFill>
              </a:rPr>
              <a:t>. 3 2006, </a:t>
            </a:r>
            <a:r>
              <a:rPr lang="en-US" sz="1400" dirty="0" smtClean="0">
                <a:solidFill>
                  <a:srgbClr val="000000"/>
                </a:solidFill>
              </a:rPr>
              <a:t>http</a:t>
            </a:r>
            <a:r>
              <a:rPr lang="en-US" sz="1400" dirty="0">
                <a:solidFill>
                  <a:srgbClr val="000000"/>
                </a:solidFill>
              </a:rPr>
              <a:t>://www.pcstats.com/articleview.cfm?articleid=2012&amp;page=3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035" y="2078850"/>
            <a:ext cx="8829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[224]: </a:t>
            </a:r>
            <a:r>
              <a:rPr lang="hu-HU" sz="1400" dirty="0" err="1" smtClean="0">
                <a:solidFill>
                  <a:srgbClr val="000000"/>
                </a:solidFill>
              </a:rPr>
              <a:t>Altavilla</a:t>
            </a:r>
            <a:r>
              <a:rPr lang="hu-HU" sz="1400" dirty="0" smtClean="0">
                <a:solidFill>
                  <a:srgbClr val="000000"/>
                </a:solidFill>
              </a:rPr>
              <a:t> D., </a:t>
            </a:r>
            <a:r>
              <a:rPr lang="en-US" sz="1400" dirty="0">
                <a:solidFill>
                  <a:srgbClr val="000000"/>
                </a:solidFill>
              </a:rPr>
              <a:t>Intel Core M Broadwell Architecture </a:t>
            </a:r>
            <a:r>
              <a:rPr lang="en-US" sz="1400" dirty="0" smtClean="0">
                <a:solidFill>
                  <a:srgbClr val="000000"/>
                </a:solidFill>
              </a:rPr>
              <a:t>Preview</a:t>
            </a:r>
            <a:r>
              <a:rPr lang="hu-HU" sz="1400" dirty="0" smtClean="0">
                <a:solidFill>
                  <a:srgbClr val="000000"/>
                </a:solidFill>
              </a:rPr>
              <a:t>, Hot Hardware, Aug. 11 2014,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://hothardware.com/reviews/intel-core-m-broadwell-architecture-preview?page=3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172275" y="2670820"/>
            <a:ext cx="911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</a:t>
            </a:r>
            <a:r>
              <a:rPr lang="hu-HU" sz="1400" dirty="0" smtClean="0">
                <a:solidFill>
                  <a:srgbClr val="000000"/>
                </a:solidFill>
              </a:rPr>
              <a:t>25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Cutress</a:t>
            </a:r>
            <a:r>
              <a:rPr lang="hu-HU" sz="1400" dirty="0" smtClean="0">
                <a:solidFill>
                  <a:srgbClr val="000000"/>
                </a:solidFill>
              </a:rPr>
              <a:t> I., </a:t>
            </a:r>
            <a:r>
              <a:rPr lang="en-US" sz="1400" dirty="0">
                <a:solidFill>
                  <a:srgbClr val="000000"/>
                </a:solidFill>
              </a:rPr>
              <a:t>Intel Launches 7th Generation </a:t>
            </a:r>
            <a:r>
              <a:rPr lang="en-US" sz="1400" dirty="0" err="1">
                <a:solidFill>
                  <a:srgbClr val="000000"/>
                </a:solidFill>
              </a:rPr>
              <a:t>Kaby</a:t>
            </a:r>
            <a:r>
              <a:rPr lang="en-US" sz="1400" dirty="0">
                <a:solidFill>
                  <a:srgbClr val="000000"/>
                </a:solidFill>
              </a:rPr>
              <a:t> Lake: 15W/28W with Iris, 35-91W Desktop 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and </a:t>
            </a:r>
            <a:r>
              <a:rPr lang="en-US" sz="1400" dirty="0">
                <a:solidFill>
                  <a:srgbClr val="000000"/>
                </a:solidFill>
              </a:rPr>
              <a:t>Mobile </a:t>
            </a:r>
            <a:r>
              <a:rPr lang="en-US" sz="1400" dirty="0" smtClean="0">
                <a:solidFill>
                  <a:srgbClr val="000000"/>
                </a:solidFill>
              </a:rPr>
              <a:t>Xeon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</a:rPr>
              <a:t>, Jan. 3 </a:t>
            </a:r>
            <a:r>
              <a:rPr lang="hu-HU" sz="1400" dirty="0">
                <a:solidFill>
                  <a:srgbClr val="000000"/>
                </a:solidFill>
              </a:rPr>
              <a:t>2017, http://</a:t>
            </a:r>
            <a:r>
              <a:rPr lang="hu-HU" sz="1400" dirty="0" smtClean="0">
                <a:solidFill>
                  <a:srgbClr val="000000"/>
                </a:solidFill>
              </a:rPr>
              <a:t>www.anandtech.com/print/10959/intel-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launches-7th-generation-kaby-lake-i7-7700k-i5-7600k-i3-7350k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181185" y="3499904"/>
            <a:ext cx="88184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[226]: </a:t>
            </a:r>
            <a:r>
              <a:rPr lang="hu-HU" sz="1400" dirty="0" err="1" smtClean="0">
                <a:solidFill>
                  <a:srgbClr val="000000"/>
                </a:solidFill>
              </a:rPr>
              <a:t>Cutress</a:t>
            </a:r>
            <a:r>
              <a:rPr lang="hu-HU" sz="1400" dirty="0" smtClean="0">
                <a:solidFill>
                  <a:srgbClr val="000000"/>
                </a:solidFill>
              </a:rPr>
              <a:t> I., </a:t>
            </a:r>
            <a:r>
              <a:rPr lang="en-US" sz="1400" dirty="0">
                <a:solidFill>
                  <a:srgbClr val="000000"/>
                </a:solidFill>
              </a:rPr>
              <a:t>Devil’s Canyon Review: Intel Core i7-4790K and </a:t>
            </a:r>
            <a:r>
              <a:rPr lang="en-US" sz="1400" dirty="0" smtClean="0">
                <a:solidFill>
                  <a:srgbClr val="000000"/>
                </a:solidFill>
              </a:rPr>
              <a:t>i5-4690K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</a:rPr>
              <a:t>,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July 11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201</a:t>
            </a:r>
            <a:r>
              <a:rPr lang="hu-HU" sz="1400" dirty="0">
                <a:solidFill>
                  <a:srgbClr val="000000"/>
                </a:solidFill>
              </a:rPr>
              <a:t>4, http://</a:t>
            </a:r>
            <a:r>
              <a:rPr lang="hu-HU" sz="1400" dirty="0" smtClean="0">
                <a:solidFill>
                  <a:srgbClr val="000000"/>
                </a:solidFill>
              </a:rPr>
              <a:t>www.anandtech.com/show/8227/devils-canyon-review-intel-core-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i7-4790k-and-i5-4690k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407" y="4329100"/>
            <a:ext cx="6938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000000"/>
                </a:solidFill>
              </a:rPr>
              <a:t>[227]: </a:t>
            </a:r>
            <a:r>
              <a:rPr lang="hu-HU" sz="1400" dirty="0" err="1" smtClean="0">
                <a:solidFill>
                  <a:srgbClr val="000000"/>
                </a:solidFill>
              </a:rPr>
              <a:t>Wikipedia</a:t>
            </a:r>
            <a:r>
              <a:rPr lang="hu-HU" sz="1400" dirty="0">
                <a:solidFill>
                  <a:srgbClr val="000000"/>
                </a:solidFill>
              </a:rPr>
              <a:t>, PCI Express, https://en.wikipedia.org/wiki/PCI_Express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81185" y="4715095"/>
            <a:ext cx="92098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[228]: </a:t>
            </a:r>
            <a:r>
              <a:rPr lang="en-US" sz="1400" dirty="0">
                <a:solidFill>
                  <a:srgbClr val="000000"/>
                </a:solidFill>
              </a:rPr>
              <a:t>Intel (INTC) Brian M. </a:t>
            </a:r>
            <a:r>
              <a:rPr lang="en-US" sz="1400" dirty="0" err="1">
                <a:solidFill>
                  <a:srgbClr val="000000"/>
                </a:solidFill>
              </a:rPr>
              <a:t>Krzanich</a:t>
            </a:r>
            <a:r>
              <a:rPr lang="en-US" sz="1400" dirty="0">
                <a:solidFill>
                  <a:srgbClr val="000000"/>
                </a:solidFill>
              </a:rPr>
              <a:t> on Q2 2015 Results - Earnings Call </a:t>
            </a:r>
            <a:r>
              <a:rPr lang="en-US" sz="1400" dirty="0" smtClean="0">
                <a:solidFill>
                  <a:srgbClr val="000000"/>
                </a:solidFill>
              </a:rPr>
              <a:t>Transcript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Seeking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</a:rPr>
              <a:t>Alpha</a:t>
            </a:r>
            <a:r>
              <a:rPr lang="hu-HU" sz="14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hu-HU" sz="1400" dirty="0" err="1" smtClean="0">
                <a:solidFill>
                  <a:srgbClr val="000000"/>
                </a:solidFill>
              </a:rPr>
              <a:t>July</a:t>
            </a:r>
            <a:r>
              <a:rPr lang="hu-HU" sz="1400" dirty="0">
                <a:solidFill>
                  <a:srgbClr val="000000"/>
                </a:solidFill>
              </a:rPr>
              <a:t> 15 2015, https://</a:t>
            </a:r>
            <a:r>
              <a:rPr lang="hu-HU" sz="1400" dirty="0" smtClean="0">
                <a:solidFill>
                  <a:srgbClr val="000000"/>
                </a:solidFill>
              </a:rPr>
              <a:t>seekingalpha.com/article/3329035-intel-intc-brian-m-krzanich-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on-q2-2015-results-earnings-call-transcript?</a:t>
            </a:r>
            <a:r>
              <a:rPr lang="hu-HU" sz="1400" dirty="0" err="1" smtClean="0">
                <a:solidFill>
                  <a:srgbClr val="000000"/>
                </a:solidFill>
              </a:rPr>
              <a:t>page</a:t>
            </a:r>
            <a:r>
              <a:rPr lang="hu-HU" sz="1400" dirty="0" smtClean="0">
                <a:solidFill>
                  <a:srgbClr val="000000"/>
                </a:solidFill>
              </a:rPr>
              <a:t>=2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181185" y="5546855"/>
            <a:ext cx="89143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[229]: </a:t>
            </a:r>
            <a:r>
              <a:rPr lang="hu-HU" sz="1400" dirty="0" err="1" smtClean="0">
                <a:solidFill>
                  <a:srgbClr val="000000"/>
                </a:solidFill>
              </a:rPr>
              <a:t>Bott</a:t>
            </a:r>
            <a:r>
              <a:rPr lang="hu-HU" sz="1400" dirty="0" smtClean="0">
                <a:solidFill>
                  <a:srgbClr val="000000"/>
                </a:solidFill>
              </a:rPr>
              <a:t> E., </a:t>
            </a:r>
            <a:r>
              <a:rPr lang="en-US" sz="1400" dirty="0">
                <a:solidFill>
                  <a:srgbClr val="000000"/>
                </a:solidFill>
              </a:rPr>
              <a:t>Intel </a:t>
            </a:r>
            <a:r>
              <a:rPr lang="en-US" sz="1400" dirty="0" err="1">
                <a:solidFill>
                  <a:srgbClr val="000000"/>
                </a:solidFill>
              </a:rPr>
              <a:t>Optane</a:t>
            </a:r>
            <a:r>
              <a:rPr lang="en-US" sz="1400" dirty="0">
                <a:solidFill>
                  <a:srgbClr val="000000"/>
                </a:solidFill>
              </a:rPr>
              <a:t>: Memory acceleration kicks PCs into warp drive on April </a:t>
            </a:r>
            <a:r>
              <a:rPr lang="en-US" sz="1400" dirty="0" smtClean="0">
                <a:solidFill>
                  <a:srgbClr val="000000"/>
                </a:solidFill>
              </a:rPr>
              <a:t>24</a:t>
            </a:r>
            <a:r>
              <a:rPr lang="hu-HU" sz="1400" dirty="0" smtClean="0">
                <a:solidFill>
                  <a:srgbClr val="000000"/>
                </a:solidFill>
              </a:rPr>
              <a:t>, ZD Net,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hu-HU" sz="1400" dirty="0" err="1" smtClean="0">
                <a:solidFill>
                  <a:srgbClr val="000000"/>
                </a:solidFill>
              </a:rPr>
              <a:t>March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>
                <a:solidFill>
                  <a:srgbClr val="000000"/>
                </a:solidFill>
              </a:rPr>
              <a:t>27 2017, http://</a:t>
            </a:r>
            <a:r>
              <a:rPr lang="hu-HU" sz="1400" dirty="0" smtClean="0">
                <a:solidFill>
                  <a:srgbClr val="000000"/>
                </a:solidFill>
              </a:rPr>
              <a:t>www.zdnet.com/article/intel-optane-memory-acceleration-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modules-to-go-on-sale-april-24</a:t>
            </a:r>
            <a:r>
              <a:rPr lang="hu-HU" sz="1400" dirty="0">
                <a:solidFill>
                  <a:srgbClr val="000000"/>
                </a:solidFill>
              </a:rPr>
              <a:t>/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3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References (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27)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4111" y="645411"/>
            <a:ext cx="87229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[230]: </a:t>
            </a:r>
            <a:r>
              <a:rPr lang="hu-HU" sz="1400" dirty="0" err="1" smtClean="0">
                <a:solidFill>
                  <a:srgbClr val="000000"/>
                </a:solidFill>
              </a:rPr>
              <a:t>Cunningham</a:t>
            </a:r>
            <a:r>
              <a:rPr lang="hu-HU" sz="1400" dirty="0" smtClean="0">
                <a:solidFill>
                  <a:srgbClr val="000000"/>
                </a:solidFill>
              </a:rPr>
              <a:t> A., </a:t>
            </a:r>
            <a:r>
              <a:rPr lang="en-US" sz="1400" dirty="0">
                <a:solidFill>
                  <a:srgbClr val="000000"/>
                </a:solidFill>
              </a:rPr>
              <a:t>Understanding M.2, the interface that will speed up your next </a:t>
            </a:r>
            <a:r>
              <a:rPr lang="en-US" sz="1400" dirty="0" smtClean="0">
                <a:solidFill>
                  <a:srgbClr val="000000"/>
                </a:solidFill>
              </a:rPr>
              <a:t>SSD</a:t>
            </a:r>
            <a:r>
              <a:rPr lang="hu-HU" sz="14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Ars </a:t>
            </a:r>
            <a:r>
              <a:rPr lang="hu-HU" sz="1400" dirty="0" err="1" smtClean="0">
                <a:solidFill>
                  <a:srgbClr val="000000"/>
                </a:solidFill>
              </a:rPr>
              <a:t>Technica</a:t>
            </a:r>
            <a:r>
              <a:rPr lang="hu-HU" sz="1400" dirty="0" smtClean="0">
                <a:solidFill>
                  <a:srgbClr val="000000"/>
                </a:solidFill>
              </a:rPr>
              <a:t>, Febr. </a:t>
            </a:r>
            <a:r>
              <a:rPr lang="hu-HU" sz="1400" dirty="0">
                <a:solidFill>
                  <a:srgbClr val="000000"/>
                </a:solidFill>
              </a:rPr>
              <a:t>8 2015, https://</a:t>
            </a:r>
            <a:r>
              <a:rPr lang="hu-HU" sz="1400" dirty="0" smtClean="0">
                <a:solidFill>
                  <a:srgbClr val="000000"/>
                </a:solidFill>
              </a:rPr>
              <a:t>arstechnica.com/gadgets/2015/02/understanding-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m-2-the-interface-that-will-speed-up-your-next-ssd</a:t>
            </a:r>
            <a:r>
              <a:rPr lang="hu-HU" sz="1400" dirty="0">
                <a:solidFill>
                  <a:srgbClr val="000000"/>
                </a:solidFill>
              </a:rPr>
              <a:t>/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952" y="1437045"/>
            <a:ext cx="9154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[231]: 7th </a:t>
            </a:r>
            <a:r>
              <a:rPr lang="hu-HU" sz="1400" dirty="0" err="1" smtClean="0">
                <a:solidFill>
                  <a:srgbClr val="000000"/>
                </a:solidFill>
              </a:rPr>
              <a:t>Generation</a:t>
            </a:r>
            <a:r>
              <a:rPr lang="hu-HU" sz="1400" dirty="0" smtClean="0">
                <a:solidFill>
                  <a:srgbClr val="000000"/>
                </a:solidFill>
              </a:rPr>
              <a:t> Intel </a:t>
            </a:r>
            <a:r>
              <a:rPr lang="hu-HU" sz="1400" dirty="0" err="1" smtClean="0">
                <a:solidFill>
                  <a:srgbClr val="000000"/>
                </a:solidFill>
              </a:rPr>
              <a:t>Processor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</a:rPr>
              <a:t>Families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</a:rPr>
              <a:t>for</a:t>
            </a:r>
            <a:r>
              <a:rPr lang="hu-HU" sz="1400" dirty="0" smtClean="0">
                <a:solidFill>
                  <a:srgbClr val="000000"/>
                </a:solidFill>
              </a:rPr>
              <a:t> U/Y </a:t>
            </a:r>
            <a:r>
              <a:rPr lang="hu-HU" sz="1400" dirty="0" err="1" smtClean="0">
                <a:solidFill>
                  <a:srgbClr val="000000"/>
                </a:solidFill>
              </a:rPr>
              <a:t>Platforms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Datasheet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Vol</a:t>
            </a:r>
            <a:r>
              <a:rPr lang="hu-HU" sz="1400" dirty="0" smtClean="0">
                <a:solidFill>
                  <a:srgbClr val="000000"/>
                </a:solidFill>
              </a:rPr>
              <a:t>. 1 of 2, Aug. 2016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035" y="1822630"/>
            <a:ext cx="85428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[232]: </a:t>
            </a:r>
            <a:r>
              <a:rPr lang="en-US" sz="1400" dirty="0">
                <a:solidFill>
                  <a:srgbClr val="000000"/>
                </a:solidFill>
              </a:rPr>
              <a:t>7th </a:t>
            </a:r>
            <a:r>
              <a:rPr lang="hu-HU" sz="1400" dirty="0" smtClean="0">
                <a:solidFill>
                  <a:srgbClr val="000000"/>
                </a:solidFill>
              </a:rPr>
              <a:t>G</a:t>
            </a:r>
            <a:r>
              <a:rPr lang="en-US" sz="1400" dirty="0" err="1" smtClean="0">
                <a:solidFill>
                  <a:srgbClr val="000000"/>
                </a:solidFill>
              </a:rPr>
              <a:t>eneration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I</a:t>
            </a:r>
            <a:r>
              <a:rPr lang="en-US" sz="1400" dirty="0" err="1" smtClean="0">
                <a:solidFill>
                  <a:srgbClr val="000000"/>
                </a:solidFill>
              </a:rPr>
              <a:t>ntel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P</a:t>
            </a:r>
            <a:r>
              <a:rPr lang="en-US" sz="1400" dirty="0" err="1" smtClean="0">
                <a:solidFill>
                  <a:srgbClr val="000000"/>
                </a:solidFill>
              </a:rPr>
              <a:t>rocessor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F</a:t>
            </a:r>
            <a:r>
              <a:rPr lang="en-US" sz="1400" dirty="0" err="1" smtClean="0">
                <a:solidFill>
                  <a:srgbClr val="000000"/>
                </a:solidFill>
              </a:rPr>
              <a:t>amilies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for </a:t>
            </a:r>
            <a:r>
              <a:rPr lang="hu-HU" sz="1400" dirty="0" smtClean="0">
                <a:solidFill>
                  <a:srgbClr val="000000"/>
                </a:solidFill>
              </a:rPr>
              <a:t>S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P</a:t>
            </a:r>
            <a:r>
              <a:rPr lang="en-US" sz="1400" dirty="0" err="1" smtClean="0">
                <a:solidFill>
                  <a:srgbClr val="000000"/>
                </a:solidFill>
              </a:rPr>
              <a:t>latforms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Datasheet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Vol</a:t>
            </a:r>
            <a:r>
              <a:rPr lang="hu-HU" sz="1400" dirty="0" smtClean="0">
                <a:solidFill>
                  <a:srgbClr val="000000"/>
                </a:solidFill>
              </a:rPr>
              <a:t>. 1 of 2, 2017,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http</a:t>
            </a:r>
            <a:r>
              <a:rPr lang="en-US" sz="1400" dirty="0">
                <a:solidFill>
                  <a:srgbClr val="000000"/>
                </a:solidFill>
              </a:rPr>
              <a:t>://</a:t>
            </a:r>
            <a:r>
              <a:rPr lang="en-US" sz="1400" dirty="0" smtClean="0">
                <a:solidFill>
                  <a:srgbClr val="000000"/>
                </a:solidFill>
              </a:rPr>
              <a:t>www.mouser.com/ds/2/612/7th-gen-core-family-desktop-s-processor-lines-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data-1079425.pdf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172275" y="2594620"/>
            <a:ext cx="911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</a:t>
            </a:r>
            <a:r>
              <a:rPr lang="hu-HU" sz="1400" dirty="0" smtClean="0">
                <a:solidFill>
                  <a:srgbClr val="000000"/>
                </a:solidFill>
              </a:rPr>
              <a:t>33</a:t>
            </a:r>
            <a:r>
              <a:rPr lang="en-US" sz="1400" dirty="0">
                <a:solidFill>
                  <a:srgbClr val="000000"/>
                </a:solidFill>
              </a:rPr>
              <a:t>]: 7th </a:t>
            </a:r>
            <a:r>
              <a:rPr lang="hu-HU" sz="1400" dirty="0">
                <a:solidFill>
                  <a:srgbClr val="000000"/>
                </a:solidFill>
              </a:rPr>
              <a:t>G</a:t>
            </a:r>
            <a:r>
              <a:rPr lang="en-US" sz="1400" dirty="0" err="1">
                <a:solidFill>
                  <a:srgbClr val="000000"/>
                </a:solidFill>
              </a:rPr>
              <a:t>eneration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hu-HU" sz="1400" dirty="0">
                <a:solidFill>
                  <a:srgbClr val="000000"/>
                </a:solidFill>
              </a:rPr>
              <a:t>I</a:t>
            </a:r>
            <a:r>
              <a:rPr lang="en-US" sz="1400" dirty="0" err="1">
                <a:solidFill>
                  <a:srgbClr val="000000"/>
                </a:solidFill>
              </a:rPr>
              <a:t>ntel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hu-HU" sz="1400" dirty="0">
                <a:solidFill>
                  <a:srgbClr val="000000"/>
                </a:solidFill>
              </a:rPr>
              <a:t>P</a:t>
            </a:r>
            <a:r>
              <a:rPr lang="en-US" sz="1400" dirty="0" err="1">
                <a:solidFill>
                  <a:srgbClr val="000000"/>
                </a:solidFill>
              </a:rPr>
              <a:t>rocessor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hu-HU" sz="1400" dirty="0">
                <a:solidFill>
                  <a:srgbClr val="000000"/>
                </a:solidFill>
              </a:rPr>
              <a:t>F</a:t>
            </a:r>
            <a:r>
              <a:rPr lang="en-US" sz="1400" dirty="0" err="1">
                <a:solidFill>
                  <a:srgbClr val="000000"/>
                </a:solidFill>
              </a:rPr>
              <a:t>amilies</a:t>
            </a:r>
            <a:r>
              <a:rPr lang="en-US" sz="1400" dirty="0">
                <a:solidFill>
                  <a:srgbClr val="000000"/>
                </a:solidFill>
              </a:rPr>
              <a:t> for </a:t>
            </a:r>
            <a:r>
              <a:rPr lang="hu-HU" sz="1400" dirty="0" smtClean="0">
                <a:solidFill>
                  <a:srgbClr val="000000"/>
                </a:solidFill>
              </a:rPr>
              <a:t>H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>
                <a:solidFill>
                  <a:srgbClr val="000000"/>
                </a:solidFill>
              </a:rPr>
              <a:t>P</a:t>
            </a:r>
            <a:r>
              <a:rPr lang="en-US" sz="1400" dirty="0" err="1">
                <a:solidFill>
                  <a:srgbClr val="000000"/>
                </a:solidFill>
              </a:rPr>
              <a:t>latforms</a:t>
            </a:r>
            <a:r>
              <a:rPr lang="hu-HU" sz="1400" dirty="0">
                <a:solidFill>
                  <a:srgbClr val="000000"/>
                </a:solidFill>
              </a:rPr>
              <a:t>, </a:t>
            </a:r>
            <a:r>
              <a:rPr lang="hu-HU" sz="1400" dirty="0" err="1">
                <a:solidFill>
                  <a:srgbClr val="000000"/>
                </a:solidFill>
              </a:rPr>
              <a:t>Datasheet</a:t>
            </a:r>
            <a:r>
              <a:rPr lang="hu-HU" sz="1400" dirty="0">
                <a:solidFill>
                  <a:srgbClr val="000000"/>
                </a:solidFill>
              </a:rPr>
              <a:t>, </a:t>
            </a:r>
            <a:r>
              <a:rPr lang="hu-HU" sz="1400" dirty="0" err="1">
                <a:solidFill>
                  <a:srgbClr val="000000"/>
                </a:solidFill>
              </a:rPr>
              <a:t>Vol</a:t>
            </a:r>
            <a:r>
              <a:rPr lang="hu-HU" sz="1400" dirty="0">
                <a:solidFill>
                  <a:srgbClr val="000000"/>
                </a:solidFill>
              </a:rPr>
              <a:t>. 1 of 2, 2017,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</a:t>
            </a:r>
            <a:r>
              <a:rPr lang="en-US" sz="1400" dirty="0" smtClean="0">
                <a:solidFill>
                  <a:srgbClr val="000000"/>
                </a:solidFill>
              </a:rPr>
              <a:t>www.intel.com/content/www/us/en/processors/core/7th-gen-core-family-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mobile-h-processor-lines-datasheet-vol-1.html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181185" y="3423704"/>
            <a:ext cx="8003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000000"/>
                </a:solidFill>
              </a:rPr>
              <a:t>[234]: </a:t>
            </a:r>
            <a:r>
              <a:rPr lang="hu-HU" sz="1400" dirty="0" err="1">
                <a:solidFill>
                  <a:srgbClr val="000000"/>
                </a:solidFill>
              </a:rPr>
              <a:t>Justin</a:t>
            </a:r>
            <a:r>
              <a:rPr lang="hu-HU" sz="1400" dirty="0">
                <a:solidFill>
                  <a:srgbClr val="000000"/>
                </a:solidFill>
              </a:rPr>
              <a:t> M., </a:t>
            </a:r>
            <a:r>
              <a:rPr lang="hu-HU" sz="1400" dirty="0" err="1">
                <a:solidFill>
                  <a:srgbClr val="000000"/>
                </a:solidFill>
              </a:rPr>
              <a:t>Sexton</a:t>
            </a:r>
            <a:r>
              <a:rPr lang="hu-HU" sz="1400" dirty="0">
                <a:solidFill>
                  <a:srgbClr val="000000"/>
                </a:solidFill>
              </a:rPr>
              <a:t> A., Intel's 200-Series </a:t>
            </a:r>
            <a:r>
              <a:rPr lang="hu-HU" sz="1400" dirty="0" err="1" smtClean="0">
                <a:solidFill>
                  <a:srgbClr val="000000"/>
                </a:solidFill>
              </a:rPr>
              <a:t>Chipsets</a:t>
            </a:r>
            <a:r>
              <a:rPr lang="hu-HU" sz="1400" dirty="0" smtClean="0">
                <a:solidFill>
                  <a:srgbClr val="000000"/>
                </a:solidFill>
              </a:rPr>
              <a:t>, Tom’s Hardware, Jan. 3 2017,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http</a:t>
            </a:r>
            <a:r>
              <a:rPr lang="en-US" sz="1400" dirty="0">
                <a:solidFill>
                  <a:srgbClr val="000000"/>
                </a:solidFill>
              </a:rPr>
              <a:t>://www.tomshardware.com/news/intel-200-series-chipsets,33305.html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407" y="4027875"/>
            <a:ext cx="9277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[235]: </a:t>
            </a:r>
            <a:r>
              <a:rPr lang="hu-HU" sz="1400" dirty="0" err="1" smtClean="0">
                <a:solidFill>
                  <a:srgbClr val="000000"/>
                </a:solidFill>
              </a:rPr>
              <a:t>Bright</a:t>
            </a:r>
            <a:r>
              <a:rPr lang="hu-HU" sz="1400" dirty="0" smtClean="0">
                <a:solidFill>
                  <a:srgbClr val="000000"/>
                </a:solidFill>
              </a:rPr>
              <a:t> P., </a:t>
            </a:r>
            <a:r>
              <a:rPr lang="en-US" sz="1400" dirty="0">
                <a:solidFill>
                  <a:srgbClr val="000000"/>
                </a:solidFill>
              </a:rPr>
              <a:t>Intel says 8th-gen Coffee Lake chips will get 30% performance </a:t>
            </a:r>
            <a:r>
              <a:rPr lang="en-US" sz="1400" dirty="0" smtClean="0">
                <a:solidFill>
                  <a:srgbClr val="000000"/>
                </a:solidFill>
              </a:rPr>
              <a:t>boost</a:t>
            </a:r>
            <a:r>
              <a:rPr lang="hu-HU" sz="1400" dirty="0" smtClean="0">
                <a:solidFill>
                  <a:srgbClr val="000000"/>
                </a:solidFill>
              </a:rPr>
              <a:t>, Ars </a:t>
            </a:r>
            <a:r>
              <a:rPr lang="hu-HU" sz="1400" dirty="0" err="1" smtClean="0">
                <a:solidFill>
                  <a:srgbClr val="000000"/>
                </a:solidFill>
              </a:rPr>
              <a:t>Technica</a:t>
            </a:r>
            <a:r>
              <a:rPr lang="hu-HU" sz="14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   May 30 2017, https://arstechnica.co.uk/gadgets/2017/05/intel-coffee-lake-performance/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81185" y="4638895"/>
            <a:ext cx="92198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000000"/>
                </a:solidFill>
              </a:rPr>
              <a:t>[236]: </a:t>
            </a:r>
            <a:r>
              <a:rPr lang="hu-HU" sz="1400" dirty="0" err="1">
                <a:solidFill>
                  <a:srgbClr val="000000"/>
                </a:solidFill>
              </a:rPr>
              <a:t>Mujtaba</a:t>
            </a:r>
            <a:r>
              <a:rPr lang="hu-HU" sz="1400" dirty="0">
                <a:solidFill>
                  <a:srgbClr val="000000"/>
                </a:solidFill>
              </a:rPr>
              <a:t> H., Intel </a:t>
            </a:r>
            <a:r>
              <a:rPr lang="hu-HU" sz="1400" dirty="0" err="1">
                <a:solidFill>
                  <a:srgbClr val="000000"/>
                </a:solidFill>
              </a:rPr>
              <a:t>Coffee</a:t>
            </a:r>
            <a:r>
              <a:rPr lang="hu-HU" sz="1400" dirty="0">
                <a:solidFill>
                  <a:srgbClr val="000000"/>
                </a:solidFill>
              </a:rPr>
              <a:t> Lake </a:t>
            </a:r>
            <a:r>
              <a:rPr lang="hu-HU" sz="1400" dirty="0" err="1">
                <a:solidFill>
                  <a:srgbClr val="000000"/>
                </a:solidFill>
              </a:rPr>
              <a:t>Core</a:t>
            </a:r>
            <a:r>
              <a:rPr lang="hu-HU" sz="1400" dirty="0">
                <a:solidFill>
                  <a:srgbClr val="000000"/>
                </a:solidFill>
              </a:rPr>
              <a:t> i7-8700K </a:t>
            </a:r>
            <a:r>
              <a:rPr lang="hu-HU" sz="1400" dirty="0" err="1">
                <a:solidFill>
                  <a:srgbClr val="000000"/>
                </a:solidFill>
              </a:rPr>
              <a:t>Flagship</a:t>
            </a:r>
            <a:r>
              <a:rPr lang="hu-HU" sz="1400" dirty="0">
                <a:solidFill>
                  <a:srgbClr val="000000"/>
                </a:solidFill>
              </a:rPr>
              <a:t> 6 </a:t>
            </a:r>
            <a:r>
              <a:rPr lang="hu-HU" sz="1400" dirty="0" err="1">
                <a:solidFill>
                  <a:srgbClr val="000000"/>
                </a:solidFill>
              </a:rPr>
              <a:t>Core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Specifications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Leaked</a:t>
            </a:r>
            <a:r>
              <a:rPr lang="hu-HU" sz="1400" dirty="0">
                <a:solidFill>
                  <a:srgbClr val="000000"/>
                </a:solidFill>
              </a:rPr>
              <a:t> – 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4.3 </a:t>
            </a:r>
            <a:r>
              <a:rPr lang="hu-HU" sz="1400" dirty="0" err="1">
                <a:solidFill>
                  <a:srgbClr val="000000"/>
                </a:solidFill>
              </a:rPr>
              <a:t>GHz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Single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Core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Boost</a:t>
            </a:r>
            <a:r>
              <a:rPr lang="hu-HU" sz="1400" dirty="0">
                <a:solidFill>
                  <a:srgbClr val="000000"/>
                </a:solidFill>
              </a:rPr>
              <a:t>, 4.0 </a:t>
            </a:r>
            <a:r>
              <a:rPr lang="hu-HU" sz="1400" dirty="0" err="1">
                <a:solidFill>
                  <a:srgbClr val="000000"/>
                </a:solidFill>
              </a:rPr>
              <a:t>GHz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Six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Core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Boost</a:t>
            </a:r>
            <a:r>
              <a:rPr lang="hu-HU" sz="1400" dirty="0">
                <a:solidFill>
                  <a:srgbClr val="000000"/>
                </a:solidFill>
              </a:rPr>
              <a:t>, 95W TDP, </a:t>
            </a:r>
            <a:r>
              <a:rPr lang="hu-HU" sz="1400" dirty="0" err="1">
                <a:solidFill>
                  <a:srgbClr val="000000"/>
                </a:solidFill>
              </a:rPr>
              <a:t>Supported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on</a:t>
            </a:r>
            <a:r>
              <a:rPr lang="hu-HU" sz="1400" dirty="0">
                <a:solidFill>
                  <a:srgbClr val="000000"/>
                </a:solidFill>
              </a:rPr>
              <a:t> LGA 1151 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hu-HU" sz="1400" dirty="0" err="1" smtClean="0">
                <a:solidFill>
                  <a:srgbClr val="000000"/>
                </a:solidFill>
              </a:rPr>
              <a:t>Socket</a:t>
            </a:r>
            <a:r>
              <a:rPr lang="hu-HU" sz="1400" dirty="0">
                <a:solidFill>
                  <a:srgbClr val="000000"/>
                </a:solidFill>
              </a:rPr>
              <a:t>, </a:t>
            </a:r>
            <a:r>
              <a:rPr lang="hu-HU" sz="1400" dirty="0" err="1">
                <a:solidFill>
                  <a:srgbClr val="000000"/>
                </a:solidFill>
              </a:rPr>
              <a:t>Two</a:t>
            </a:r>
            <a:r>
              <a:rPr lang="hu-HU" sz="1400" dirty="0">
                <a:solidFill>
                  <a:srgbClr val="000000"/>
                </a:solidFill>
              </a:rPr>
              <a:t> More 6 </a:t>
            </a:r>
            <a:r>
              <a:rPr lang="hu-HU" sz="1400" dirty="0" err="1">
                <a:solidFill>
                  <a:srgbClr val="000000"/>
                </a:solidFill>
              </a:rPr>
              <a:t>Core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SKUs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</a:rPr>
              <a:t>Detailed</a:t>
            </a:r>
            <a:r>
              <a:rPr lang="hu-HU" sz="1400" dirty="0" smtClean="0">
                <a:solidFill>
                  <a:srgbClr val="000000"/>
                </a:solidFill>
              </a:rPr>
              <a:t>, WCCF </a:t>
            </a:r>
            <a:r>
              <a:rPr lang="hu-HU" sz="1400" dirty="0" err="1" smtClean="0">
                <a:solidFill>
                  <a:srgbClr val="000000"/>
                </a:solidFill>
              </a:rPr>
              <a:t>Tech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July</a:t>
            </a:r>
            <a:r>
              <a:rPr lang="hu-HU" sz="1400" dirty="0" smtClean="0">
                <a:solidFill>
                  <a:srgbClr val="000000"/>
                </a:solidFill>
              </a:rPr>
              <a:t> 21 2017,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http</a:t>
            </a:r>
            <a:r>
              <a:rPr lang="en-US" sz="1400" dirty="0">
                <a:solidFill>
                  <a:srgbClr val="000000"/>
                </a:solidFill>
              </a:rPr>
              <a:t>://wccftech.com/intel-coffee-lake-core-i7-8700k-6-core-cpu-specifications-details-leak/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181185" y="5655426"/>
            <a:ext cx="89748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[237]: </a:t>
            </a:r>
            <a:r>
              <a:rPr lang="hu-HU" sz="1400" dirty="0" err="1" smtClean="0">
                <a:solidFill>
                  <a:srgbClr val="000000"/>
                </a:solidFill>
              </a:rPr>
              <a:t>Cutress</a:t>
            </a:r>
            <a:r>
              <a:rPr lang="hu-HU" sz="1400" dirty="0" smtClean="0">
                <a:solidFill>
                  <a:srgbClr val="000000"/>
                </a:solidFill>
              </a:rPr>
              <a:t> I., </a:t>
            </a:r>
            <a:r>
              <a:rPr lang="en-US" sz="1400" dirty="0">
                <a:solidFill>
                  <a:srgbClr val="000000"/>
                </a:solidFill>
              </a:rPr>
              <a:t>Intel Launches 8th Generation Core CPUs, Starting with </a:t>
            </a:r>
            <a:r>
              <a:rPr lang="en-US" sz="1400" dirty="0" err="1">
                <a:solidFill>
                  <a:srgbClr val="000000"/>
                </a:solidFill>
              </a:rPr>
              <a:t>Kaby</a:t>
            </a:r>
            <a:r>
              <a:rPr lang="en-US" sz="1400" dirty="0">
                <a:solidFill>
                  <a:srgbClr val="000000"/>
                </a:solidFill>
              </a:rPr>
              <a:t> Lake Refresh for 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15W Mobile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</a:rPr>
              <a:t>, Aug. 21 </a:t>
            </a:r>
            <a:r>
              <a:rPr lang="hu-HU" sz="1400" dirty="0">
                <a:solidFill>
                  <a:srgbClr val="000000"/>
                </a:solidFill>
              </a:rPr>
              <a:t>2017, http://</a:t>
            </a:r>
            <a:r>
              <a:rPr lang="hu-HU" sz="1400" dirty="0" smtClean="0">
                <a:solidFill>
                  <a:srgbClr val="000000"/>
                </a:solidFill>
              </a:rPr>
              <a:t>www.anandtech.com/show/11738/intel-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launches-8th-generation-cpus-starting-with-kaby-lake-refresh-for-15w-mobile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183180" y="6489340"/>
            <a:ext cx="5336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000000"/>
                </a:solidFill>
              </a:rPr>
              <a:t>[238]: </a:t>
            </a:r>
            <a:r>
              <a:rPr lang="hu-HU" sz="1400" dirty="0" err="1">
                <a:solidFill>
                  <a:srgbClr val="000000"/>
                </a:solidFill>
              </a:rPr>
              <a:t>Wikipedia</a:t>
            </a:r>
            <a:r>
              <a:rPr lang="hu-HU" sz="1400" dirty="0">
                <a:solidFill>
                  <a:srgbClr val="000000"/>
                </a:solidFill>
              </a:rPr>
              <a:t>, M.2, https://en.wikipedia.org/wiki/M.2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References (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2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8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6113" y="638690"/>
            <a:ext cx="89816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[23</a:t>
            </a:r>
            <a:r>
              <a:rPr lang="en-US" sz="1400" dirty="0" smtClean="0">
                <a:solidFill>
                  <a:srgbClr val="000000"/>
                </a:solidFill>
              </a:rPr>
              <a:t>9</a:t>
            </a:r>
            <a:r>
              <a:rPr lang="hu-HU" sz="1400" dirty="0" smtClean="0">
                <a:solidFill>
                  <a:srgbClr val="000000"/>
                </a:solidFill>
              </a:rPr>
              <a:t>]:</a:t>
            </a:r>
            <a:r>
              <a:rPr lang="en-US" sz="1400" dirty="0" smtClean="0">
                <a:solidFill>
                  <a:srgbClr val="000000"/>
                </a:solidFill>
              </a:rPr>
              <a:t> Kennedy </a:t>
            </a:r>
            <a:r>
              <a:rPr lang="en-US" sz="1400" dirty="0" err="1" smtClean="0">
                <a:solidFill>
                  <a:srgbClr val="000000"/>
                </a:solidFill>
              </a:rPr>
              <a:t>P</a:t>
            </a:r>
            <a:r>
              <a:rPr lang="en-US" sz="1400" dirty="0" err="1" smtClean="0"/>
              <a:t>Intel</a:t>
            </a:r>
            <a:r>
              <a:rPr lang="en-US" sz="1400" dirty="0" smtClean="0"/>
              <a:t> Xeon Scalable Processor Family Microarchitecture Overview,</a:t>
            </a:r>
          </a:p>
          <a:p>
            <a:r>
              <a:rPr lang="en-US" sz="1400" dirty="0"/>
              <a:t>          </a:t>
            </a:r>
            <a:r>
              <a:rPr lang="en-US" sz="1400" dirty="0" smtClean="0"/>
              <a:t>  </a:t>
            </a:r>
            <a:r>
              <a:rPr lang="en-US" sz="1400" dirty="0" err="1" smtClean="0"/>
              <a:t>STH</a:t>
            </a:r>
            <a:r>
              <a:rPr lang="en-US" sz="1400" dirty="0" smtClean="0"/>
              <a:t>, July </a:t>
            </a:r>
            <a:r>
              <a:rPr lang="en-US" sz="1400" dirty="0"/>
              <a:t>11, </a:t>
            </a:r>
            <a:r>
              <a:rPr lang="en-US" sz="1400" dirty="0" smtClean="0"/>
              <a:t>2017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err="1" smtClean="0"/>
              <a:t>www.servethehome.com</a:t>
            </a:r>
            <a:r>
              <a:rPr lang="en-US" sz="1400" dirty="0" smtClean="0"/>
              <a:t>/intel-</a:t>
            </a:r>
            <a:r>
              <a:rPr lang="en-US" sz="1400" dirty="0" err="1" smtClean="0"/>
              <a:t>xeon</a:t>
            </a:r>
            <a:r>
              <a:rPr lang="en-US" sz="1400" dirty="0" smtClean="0"/>
              <a:t>-scalable-processor-family-microarchitecture-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overview</a:t>
            </a:r>
            <a:r>
              <a:rPr lang="en-US" sz="1400" dirty="0"/>
              <a:t>/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734" y="1583795"/>
            <a:ext cx="7130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[240]: </a:t>
            </a:r>
            <a:r>
              <a:rPr lang="en-US" sz="1400" dirty="0" err="1"/>
              <a:t>Skylake</a:t>
            </a:r>
            <a:r>
              <a:rPr lang="en-US" sz="1400" dirty="0"/>
              <a:t> (client) - Microarchitectures - Intel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</a:t>
            </a:r>
            <a:r>
              <a:rPr lang="en-US" sz="1400" dirty="0"/>
              <a:t>https://en.wikichip.org/wiki/intel/microarchitectures/skylake_(client)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2185700"/>
            <a:ext cx="650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[241]: Broadwell . Microarchitectures - Intel,</a:t>
            </a:r>
          </a:p>
          <a:p>
            <a:r>
              <a:rPr lang="en-US" sz="1400" dirty="0"/>
              <a:t>        </a:t>
            </a:r>
            <a:r>
              <a:rPr lang="en-US" sz="1400" dirty="0" smtClean="0"/>
              <a:t>   </a:t>
            </a:r>
            <a:r>
              <a:rPr lang="en-US" sz="1400" dirty="0"/>
              <a:t>https://en.wikichip.org/wiki/intel/microarchitectures/broadwell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840" y="2763253"/>
            <a:ext cx="843615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[242]:  Ng P. K., High-End Desktop Platform Design Overview for the Next Generation Intel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Microarchitecture (Nehalem) Processor, IDF Taipei, 2008, TDPS001, Intel,</a:t>
            </a:r>
          </a:p>
          <a:p>
            <a:r>
              <a:rPr lang="en-US" sz="1400" dirty="0" smtClean="0"/>
              <a:t>            http</a:t>
            </a:r>
            <a:r>
              <a:rPr lang="en-US" sz="1400" dirty="0"/>
              <a:t>://</a:t>
            </a:r>
            <a:r>
              <a:rPr lang="en-US" sz="1400" dirty="0" smtClean="0"/>
              <a:t>intel.wingateweb.com/taiwan08/published/sessions/TDPS001/FA08%20IDF-</a:t>
            </a:r>
            <a:endParaRPr lang="en-US" sz="1400" dirty="0"/>
          </a:p>
          <a:p>
            <a:r>
              <a:rPr lang="en-US" sz="1400" dirty="0" smtClean="0"/>
              <a:t>            Taipei_TDPS001_100.pdf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75840" y="3798334"/>
            <a:ext cx="824642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[243</a:t>
            </a:r>
            <a:r>
              <a:rPr lang="en-US" sz="1400" dirty="0"/>
              <a:t>]: </a:t>
            </a:r>
            <a:r>
              <a:rPr lang="en-US" sz="1400" dirty="0" smtClean="0"/>
              <a:t>Intel </a:t>
            </a:r>
            <a:r>
              <a:rPr lang="en-US" sz="1400" dirty="0"/>
              <a:t>Turbo Boost Technology Frequency Table for Intel® Core™ i7 </a:t>
            </a:r>
            <a:r>
              <a:rPr lang="en-US" sz="1400" dirty="0" smtClean="0"/>
              <a:t>Processors,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/>
              <a:t>Article ID: </a:t>
            </a:r>
            <a:r>
              <a:rPr lang="en-US" sz="1400" dirty="0" smtClean="0"/>
              <a:t>000006652, Intel, 10-Jun-2016 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://www.intel.com/content/www/us/en/support/processors/000006652.html</a:t>
            </a:r>
            <a:endParaRPr lang="en-US" sz="1400" dirty="0" smtClean="0"/>
          </a:p>
          <a:p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22052" y="4608408"/>
            <a:ext cx="90079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244]: Intel® Turbo Boost Technology in Intel® Core™ Microarchitecture (Nehalem) </a:t>
            </a:r>
            <a:r>
              <a:rPr lang="en-US" sz="1400" dirty="0" smtClean="0"/>
              <a:t>Based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Processors </a:t>
            </a:r>
            <a:r>
              <a:rPr lang="en-US" sz="1400" dirty="0"/>
              <a:t>Intel, Nov. 2008</a:t>
            </a:r>
          </a:p>
          <a:p>
            <a:r>
              <a:rPr lang="en-US" sz="1400" dirty="0" smtClean="0"/>
              <a:t>             http</a:t>
            </a:r>
            <a:r>
              <a:rPr lang="en-US" sz="1400" dirty="0"/>
              <a:t>://</a:t>
            </a:r>
            <a:r>
              <a:rPr lang="en-US" sz="1400" dirty="0" smtClean="0"/>
              <a:t>files.shareholder.com/downloads/INTC/0x0x348508/C9259E98-BE06-42C8-A433-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E28F64CB8EF2/TurboBoostWhitePaper.pdf 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95158" y="5615661"/>
            <a:ext cx="86995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[245]: </a:t>
            </a:r>
            <a:r>
              <a:rPr lang="en-US" sz="1400" dirty="0" err="1" smtClean="0"/>
              <a:t>Papermaster</a:t>
            </a:r>
            <a:r>
              <a:rPr lang="en-US" sz="1400" dirty="0" smtClean="0"/>
              <a:t> M., </a:t>
            </a:r>
            <a:r>
              <a:rPr lang="en-US" sz="1400" dirty="0"/>
              <a:t>Back in High Performance...To </a:t>
            </a:r>
            <a:r>
              <a:rPr lang="en-US" sz="1400" dirty="0" smtClean="0"/>
              <a:t>Stay, AMD 2017 Financial Analyst Day,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May 16, 2017</a:t>
            </a:r>
          </a:p>
          <a:p>
            <a:r>
              <a:rPr lang="en-US" sz="1400" dirty="0" smtClean="0"/>
              <a:t>             http</a:t>
            </a:r>
            <a:r>
              <a:rPr lang="en-US" sz="1400" dirty="0"/>
              <a:t>://</a:t>
            </a:r>
            <a:r>
              <a:rPr lang="en-US" sz="1400" dirty="0" err="1"/>
              <a:t>ir.amd.com</a:t>
            </a:r>
            <a:r>
              <a:rPr lang="en-US" sz="1400" dirty="0"/>
              <a:t>/</a:t>
            </a:r>
            <a:r>
              <a:rPr lang="en-US" sz="1400" dirty="0" err="1"/>
              <a:t>phoenix.zhtml?c</a:t>
            </a:r>
            <a:r>
              <a:rPr lang="en-US" sz="1400" dirty="0"/>
              <a:t>=</a:t>
            </a:r>
            <a:r>
              <a:rPr lang="en-US" sz="1400" dirty="0" err="1"/>
              <a:t>74093&amp;p</a:t>
            </a:r>
            <a:r>
              <a:rPr lang="en-US" sz="1400" dirty="0"/>
              <a:t>=</a:t>
            </a:r>
            <a:r>
              <a:rPr lang="en-US" sz="1400" dirty="0" err="1"/>
              <a:t>irol-analystday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513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smtClean="0">
                <a:solidFill>
                  <a:srgbClr val="FFFFFF"/>
                </a:solidFill>
                <a:cs typeface="Arial" charset="0"/>
              </a:rPr>
              <a:t>References (2</a:t>
            </a:r>
            <a:r>
              <a:rPr lang="en-US" altLang="en-US" kern="0" smtClean="0">
                <a:solidFill>
                  <a:srgbClr val="FFFFFF"/>
                </a:solidFill>
                <a:cs typeface="Arial" charset="0"/>
              </a:rPr>
              <a:t>8</a:t>
            </a:r>
            <a:r>
              <a:rPr lang="hu-HU" altLang="en-US" kern="0" smtClean="0">
                <a:solidFill>
                  <a:srgbClr val="FFFFFF"/>
                </a:solidFill>
                <a:cs typeface="Arial" charset="0"/>
              </a:rPr>
              <a:t>)</a:t>
            </a:r>
            <a:endParaRPr lang="en-US" kern="0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658362"/>
            <a:ext cx="76645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[246]: </a:t>
            </a:r>
            <a:r>
              <a:rPr lang="en-US" sz="1400" dirty="0" err="1" smtClean="0"/>
              <a:t>Allarey</a:t>
            </a:r>
            <a:r>
              <a:rPr lang="en-US" sz="1400" dirty="0" smtClean="0"/>
              <a:t> J. et all, Power management Enhancements in the 45 nm Intel Core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Microarchitecture, Intel Technology Journal, Vol. 12, Issue 3, 2008</a:t>
            </a:r>
            <a:endParaRPr lang="en-US" sz="1400" dirty="0"/>
          </a:p>
          <a:p>
            <a:r>
              <a:rPr lang="en-US" sz="1400" dirty="0" smtClean="0"/>
              <a:t>          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67910" y="1223755"/>
            <a:ext cx="88513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[247]: Bohr M., Leading at the edge, Technology and manufacturing Day, Intel, 28/03/2017, 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err="1"/>
              <a:t>newsroom.intel.com</a:t>
            </a:r>
            <a:r>
              <a:rPr lang="en-US" sz="1400" dirty="0"/>
              <a:t>/newsroom/</a:t>
            </a:r>
            <a:r>
              <a:rPr lang="en-US" sz="1400" dirty="0" err="1"/>
              <a:t>wp</a:t>
            </a:r>
            <a:r>
              <a:rPr lang="en-US" sz="1400" dirty="0"/>
              <a:t>-content/uploads/sites/11/2017/03</a:t>
            </a:r>
            <a:r>
              <a:rPr lang="en-US" sz="1400" dirty="0" smtClean="0"/>
              <a:t>/</a:t>
            </a:r>
          </a:p>
          <a:p>
            <a:r>
              <a:rPr lang="en-US" sz="1400" dirty="0" smtClean="0"/>
              <a:t>            Mark-Bohr-2017-</a:t>
            </a:r>
            <a:r>
              <a:rPr lang="en-US" sz="1400" dirty="0" err="1" smtClean="0"/>
              <a:t>Moores</a:t>
            </a:r>
            <a:r>
              <a:rPr lang="en-US" sz="1400" dirty="0" smtClean="0"/>
              <a:t>-</a:t>
            </a:r>
            <a:r>
              <a:rPr lang="en-US" sz="1400" dirty="0" err="1" smtClean="0"/>
              <a:t>Law.pdf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61510" y="2060266"/>
            <a:ext cx="89878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248</a:t>
            </a:r>
            <a:r>
              <a:rPr lang="hu-HU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>
                <a:solidFill>
                  <a:srgbClr val="000000"/>
                </a:solidFill>
              </a:rPr>
              <a:t>Cutress I., </a:t>
            </a:r>
            <a:r>
              <a:rPr lang="en-US" sz="1400" dirty="0">
                <a:solidFill>
                  <a:srgbClr val="000000"/>
                </a:solidFill>
              </a:rPr>
              <a:t>The Intel </a:t>
            </a:r>
            <a:r>
              <a:rPr lang="en-US" sz="1400" dirty="0" err="1">
                <a:solidFill>
                  <a:srgbClr val="000000"/>
                </a:solidFill>
              </a:rPr>
              <a:t>Skylake</a:t>
            </a:r>
            <a:r>
              <a:rPr lang="en-US" sz="1400" dirty="0">
                <a:solidFill>
                  <a:srgbClr val="000000"/>
                </a:solidFill>
              </a:rPr>
              <a:t>-X Review: Core </a:t>
            </a:r>
            <a:r>
              <a:rPr lang="en-US" sz="1400" dirty="0" err="1">
                <a:solidFill>
                  <a:srgbClr val="000000"/>
                </a:solidFill>
              </a:rPr>
              <a:t>i9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7900X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i7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7820X</a:t>
            </a:r>
            <a:r>
              <a:rPr lang="en-US" sz="1400" dirty="0">
                <a:solidFill>
                  <a:srgbClr val="000000"/>
                </a:solidFill>
              </a:rPr>
              <a:t> and </a:t>
            </a:r>
            <a:r>
              <a:rPr lang="en-US" sz="1400" dirty="0" err="1">
                <a:solidFill>
                  <a:srgbClr val="000000"/>
                </a:solidFill>
              </a:rPr>
              <a:t>i7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7800X</a:t>
            </a:r>
            <a:r>
              <a:rPr lang="en-US" sz="1400" dirty="0">
                <a:solidFill>
                  <a:srgbClr val="000000"/>
                </a:solidFill>
              </a:rPr>
              <a:t> Tested</a:t>
            </a:r>
            <a:r>
              <a:rPr lang="hu-HU" sz="1400" dirty="0">
                <a:solidFill>
                  <a:srgbClr val="000000"/>
                </a:solidFill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AnandTech</a:t>
            </a:r>
            <a:r>
              <a:rPr lang="hu-HU" sz="1400" dirty="0">
                <a:solidFill>
                  <a:srgbClr val="000000"/>
                </a:solidFill>
              </a:rPr>
              <a:t>, June 19 2017, http://www.anandtech.com/print/11550/the-intel-skylakex-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review-core-i9-7900x-i7-7820x-and-i7-7800x-tested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67875" y="2860775"/>
            <a:ext cx="6921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[249]: </a:t>
            </a:r>
            <a:r>
              <a:rPr lang="en-US" sz="1400" dirty="0"/>
              <a:t>Intel® X58 Express </a:t>
            </a:r>
            <a:r>
              <a:rPr lang="en-US" sz="1400" dirty="0" smtClean="0"/>
              <a:t>Chipset Product Brief, Intel, 2008,</a:t>
            </a:r>
          </a:p>
          <a:p>
            <a:r>
              <a:rPr lang="en-US" sz="1400" dirty="0" smtClean="0">
                <a:solidFill>
                  <a:schemeClr val="accent6"/>
                </a:solidFill>
              </a:rPr>
              <a:t>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www.intel.com/Assets/PDF/prodbrief/x58-product-brief.pdf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097" y="3519010"/>
            <a:ext cx="896886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[250]: </a:t>
            </a:r>
            <a:r>
              <a:rPr lang="en-US" sz="1400" dirty="0" err="1"/>
              <a:t>Luk</a:t>
            </a:r>
            <a:r>
              <a:rPr lang="en-US" sz="1400" dirty="0"/>
              <a:t> </a:t>
            </a:r>
            <a:r>
              <a:rPr lang="en-US" sz="1400" dirty="0" smtClean="0"/>
              <a:t>CK C al., Intel </a:t>
            </a:r>
            <a:r>
              <a:rPr lang="en-US" sz="1400" dirty="0"/>
              <a:t>Processor Graphics: Architecture and </a:t>
            </a:r>
            <a:r>
              <a:rPr lang="en-US" sz="1400" dirty="0" smtClean="0"/>
              <a:t>Programming,</a:t>
            </a:r>
          </a:p>
          <a:p>
            <a:r>
              <a:rPr lang="en-US" sz="1400" dirty="0" smtClean="0"/>
              <a:t>            MICRO48-Tutorial </a:t>
            </a:r>
            <a:r>
              <a:rPr lang="en-US" sz="1400" dirty="0"/>
              <a:t>on Intel® Processor Graphics: Architecture and </a:t>
            </a:r>
            <a:r>
              <a:rPr lang="en-US" sz="1400" dirty="0" smtClean="0"/>
              <a:t>Programming,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Aug. 27, 2015,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software.intel.com/en-us/blogs/2015/08/27/micro48-tutorial-on-intel-processor-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graphics-architecture-and-programming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510" y="4734145"/>
            <a:ext cx="89597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[251]: </a:t>
            </a:r>
            <a:r>
              <a:rPr lang="en-US" sz="1400" dirty="0">
                <a:solidFill>
                  <a:srgbClr val="000000"/>
                </a:solidFill>
              </a:rPr>
              <a:t>Intel® 8 Series/C220 Series Chipset Family Platform Controller Hub (PCH) Datasheet, 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  Intel 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smtClean="0"/>
              <a:t>328904-003, 05/2014</a:t>
            </a:r>
            <a:r>
              <a:rPr lang="en-US" sz="1400" dirty="0" smtClean="0">
                <a:solidFill>
                  <a:srgbClr val="000000"/>
                </a:solidFill>
              </a:rPr>
              <a:t>,</a:t>
            </a:r>
            <a:endParaRPr lang="en-US" sz="1100" dirty="0">
              <a:solidFill>
                <a:srgbClr val="2D2D8A"/>
              </a:solidFill>
            </a:endParaRP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www.intel.com/content/dam/www/public/us/en/documents/datasheets/8-series-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chipset-pch-datasheet.pdf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161508" y="5769261"/>
            <a:ext cx="89597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[252]: </a:t>
            </a:r>
            <a:r>
              <a:rPr lang="en-US" sz="1400" dirty="0" err="1"/>
              <a:t>Kozaczuk</a:t>
            </a:r>
            <a:r>
              <a:rPr lang="en-US" sz="1400" dirty="0"/>
              <a:t> T., Microcontroller Architects Look to Embedded FPGAs for </a:t>
            </a:r>
            <a:r>
              <a:rPr lang="en-US" sz="1400" dirty="0" smtClean="0"/>
              <a:t>Flexibility, Chip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Design, Nov. 16 2016,</a:t>
            </a:r>
          </a:p>
          <a:p>
            <a:r>
              <a:rPr lang="en-US" sz="1400" dirty="0" smtClean="0"/>
              <a:t>            http</a:t>
            </a:r>
            <a:r>
              <a:rPr lang="en-US" sz="1400" dirty="0"/>
              <a:t>://</a:t>
            </a:r>
            <a:r>
              <a:rPr lang="en-US" sz="1400" dirty="0" smtClean="0"/>
              <a:t>eecatalog.com/chipdesign/2016/11/16/microcontroller-architects-look-to-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embedded-</a:t>
            </a:r>
            <a:r>
              <a:rPr lang="en-US" sz="1400" dirty="0" err="1" smtClean="0"/>
              <a:t>fpgas</a:t>
            </a:r>
            <a:r>
              <a:rPr lang="en-US" sz="1400" dirty="0" smtClean="0"/>
              <a:t>-for-flexibility</a:t>
            </a:r>
            <a:r>
              <a:rPr lang="en-US" sz="1400" dirty="0"/>
              <a:t>/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555499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dirty="0" err="1" smtClean="0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kern="0" dirty="0" smtClean="0">
                <a:solidFill>
                  <a:srgbClr val="FFFFFF"/>
                </a:solidFill>
                <a:cs typeface="Arial" charset="0"/>
              </a:rPr>
              <a:t> (31)</a:t>
            </a: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035" y="658362"/>
            <a:ext cx="87851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</a:t>
            </a:r>
            <a:r>
              <a:rPr lang="hu-HU" sz="1400" dirty="0" smtClean="0">
                <a:solidFill>
                  <a:srgbClr val="000000"/>
                </a:solidFill>
              </a:rPr>
              <a:t>53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Cutress</a:t>
            </a:r>
            <a:r>
              <a:rPr lang="hu-HU" sz="1400" dirty="0" smtClean="0">
                <a:solidFill>
                  <a:srgbClr val="000000"/>
                </a:solidFill>
              </a:rPr>
              <a:t> I., </a:t>
            </a:r>
            <a:r>
              <a:rPr lang="en-US" sz="1400" dirty="0">
                <a:solidFill>
                  <a:srgbClr val="000000"/>
                </a:solidFill>
              </a:rPr>
              <a:t>Intel Expands 8th Gen Core: Core i9 on Mobile, Iris Plus, Desktop, Chipsets, 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and </a:t>
            </a:r>
            <a:r>
              <a:rPr lang="en-US" sz="1400" dirty="0" err="1" smtClean="0">
                <a:solidFill>
                  <a:srgbClr val="000000"/>
                </a:solidFill>
              </a:rPr>
              <a:t>vPro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April</a:t>
            </a:r>
            <a:r>
              <a:rPr lang="hu-HU" sz="1400" dirty="0" smtClean="0">
                <a:solidFill>
                  <a:srgbClr val="000000"/>
                </a:solidFill>
              </a:rPr>
              <a:t> 3 </a:t>
            </a:r>
            <a:r>
              <a:rPr lang="hu-HU" sz="1400" dirty="0">
                <a:solidFill>
                  <a:srgbClr val="000000"/>
                </a:solidFill>
              </a:rPr>
              <a:t>2018, https://</a:t>
            </a:r>
            <a:r>
              <a:rPr lang="hu-HU" sz="1400" dirty="0" smtClean="0">
                <a:solidFill>
                  <a:srgbClr val="000000"/>
                </a:solidFill>
              </a:rPr>
              <a:t>www.anandtech.com/show/12607/intel-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expands-8th-gen-core-core-i9-on-mobile-iris-plus-desktop-chipsets-and-vpro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435" y="1464011"/>
            <a:ext cx="86155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</a:t>
            </a:r>
            <a:r>
              <a:rPr lang="hu-HU" sz="1400" dirty="0" smtClean="0">
                <a:solidFill>
                  <a:srgbClr val="000000"/>
                </a:solidFill>
              </a:rPr>
              <a:t>54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Demerjian</a:t>
            </a:r>
            <a:r>
              <a:rPr lang="hu-HU" sz="1400" dirty="0" smtClean="0">
                <a:solidFill>
                  <a:srgbClr val="000000"/>
                </a:solidFill>
              </a:rPr>
              <a:t> C., </a:t>
            </a:r>
            <a:r>
              <a:rPr lang="en-US" sz="1400" dirty="0"/>
              <a:t>Intel </a:t>
            </a:r>
            <a:r>
              <a:rPr lang="en-US" sz="1400" dirty="0" err="1"/>
              <a:t>Kaby</a:t>
            </a:r>
            <a:r>
              <a:rPr lang="en-US" sz="1400" dirty="0"/>
              <a:t>-G with “Not AMD” Radeon Vega M graphics fleshed </a:t>
            </a:r>
            <a:r>
              <a:rPr lang="en-US" sz="1400" dirty="0" smtClean="0"/>
              <a:t>out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hu-HU" sz="1400" dirty="0" err="1" smtClean="0">
                <a:solidFill>
                  <a:srgbClr val="000000"/>
                </a:solidFill>
              </a:rPr>
              <a:t>SemiAccurate</a:t>
            </a:r>
            <a:r>
              <a:rPr lang="hu-HU" sz="1400" dirty="0" smtClean="0">
                <a:solidFill>
                  <a:srgbClr val="000000"/>
                </a:solidFill>
              </a:rPr>
              <a:t>, Jan. </a:t>
            </a:r>
            <a:r>
              <a:rPr lang="hu-HU" sz="1400" dirty="0">
                <a:solidFill>
                  <a:srgbClr val="000000"/>
                </a:solidFill>
              </a:rPr>
              <a:t>7 2018, </a:t>
            </a:r>
            <a:r>
              <a:rPr lang="hu-HU" sz="1400" dirty="0" smtClean="0">
                <a:solidFill>
                  <a:srgbClr val="000000"/>
                </a:solidFill>
              </a:rPr>
              <a:t>https</a:t>
            </a:r>
            <a:r>
              <a:rPr lang="hu-HU" sz="1400" dirty="0">
                <a:solidFill>
                  <a:srgbClr val="000000"/>
                </a:solidFill>
              </a:rPr>
              <a:t>://</a:t>
            </a:r>
            <a:r>
              <a:rPr lang="hu-HU" sz="1400" dirty="0" smtClean="0">
                <a:solidFill>
                  <a:srgbClr val="000000"/>
                </a:solidFill>
              </a:rPr>
              <a:t>semiaccurate.com/2018/01/07/intel-kaby-g-not-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hu-HU" sz="1400" dirty="0" err="1" smtClean="0">
                <a:solidFill>
                  <a:srgbClr val="000000"/>
                </a:solidFill>
              </a:rPr>
              <a:t>amd-radeon-vega-m-graphics-fleshed</a:t>
            </a:r>
            <a:r>
              <a:rPr lang="hu-HU" sz="1400" dirty="0">
                <a:solidFill>
                  <a:srgbClr val="000000"/>
                </a:solidFill>
              </a:rPr>
              <a:t>/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71035" y="2278852"/>
            <a:ext cx="86246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2</a:t>
            </a:r>
            <a:r>
              <a:rPr lang="hu-HU" sz="1400" dirty="0">
                <a:solidFill>
                  <a:srgbClr val="000000"/>
                </a:solidFill>
              </a:rPr>
              <a:t>55]: Odapörköl a piacnak a </a:t>
            </a:r>
            <a:r>
              <a:rPr lang="hu-HU" sz="1400" dirty="0" err="1">
                <a:solidFill>
                  <a:srgbClr val="000000"/>
                </a:solidFill>
              </a:rPr>
              <a:t>Kaby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err="1">
                <a:solidFill>
                  <a:srgbClr val="000000"/>
                </a:solidFill>
              </a:rPr>
              <a:t>Lake-G</a:t>
            </a:r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platform, </a:t>
            </a:r>
            <a:r>
              <a:rPr lang="hu-HU" sz="1400" dirty="0" err="1" smtClean="0">
                <a:solidFill>
                  <a:srgbClr val="000000"/>
                </a:solidFill>
              </a:rPr>
              <a:t>Prohardver</a:t>
            </a:r>
            <a:r>
              <a:rPr lang="hu-HU" sz="1400" dirty="0" smtClean="0">
                <a:solidFill>
                  <a:srgbClr val="000000"/>
                </a:solidFill>
              </a:rPr>
              <a:t>, Jan. 8 2018,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://prohardver.hu/teszt/intel_core_radeon_odaporkol_piac_amd_platform/hova</a:t>
            </a:r>
            <a:r>
              <a:rPr lang="en-US" sz="1400" dirty="0" smtClean="0">
                <a:solidFill>
                  <a:srgbClr val="000000"/>
                </a:solidFill>
              </a:rPr>
              <a:t>_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valo_ez.html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400" y="3079361"/>
            <a:ext cx="83745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</a:t>
            </a:r>
            <a:r>
              <a:rPr lang="hu-HU" sz="1400" dirty="0" smtClean="0">
                <a:solidFill>
                  <a:srgbClr val="000000"/>
                </a:solidFill>
              </a:rPr>
              <a:t>56</a:t>
            </a:r>
            <a:r>
              <a:rPr lang="en-US" sz="1400" dirty="0" smtClean="0">
                <a:solidFill>
                  <a:srgbClr val="000000"/>
                </a:solidFill>
              </a:rPr>
              <a:t>]: Intel </a:t>
            </a:r>
            <a:r>
              <a:rPr lang="hu-HU" sz="1400" dirty="0" smtClean="0">
                <a:solidFill>
                  <a:srgbClr val="000000"/>
                </a:solidFill>
              </a:rPr>
              <a:t>NUC Kit NUC8i7HN, </a:t>
            </a:r>
            <a:r>
              <a:rPr lang="hu-HU" sz="1400" dirty="0" err="1" smtClean="0">
                <a:solidFill>
                  <a:srgbClr val="000000"/>
                </a:solidFill>
              </a:rPr>
              <a:t>Technical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</a:rPr>
              <a:t>Product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</a:rPr>
              <a:t>Specification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July</a:t>
            </a:r>
            <a:r>
              <a:rPr lang="hu-HU" sz="1400" dirty="0" smtClean="0">
                <a:solidFill>
                  <a:srgbClr val="000000"/>
                </a:solidFill>
              </a:rPr>
              <a:t> 2018,</a:t>
            </a:r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rgbClr val="2D2D8A"/>
                </a:solidFill>
              </a:rPr>
              <a:t>            </a:t>
            </a:r>
            <a:r>
              <a:rPr lang="en-US" sz="1400" dirty="0">
                <a:solidFill>
                  <a:srgbClr val="000000"/>
                </a:solidFill>
              </a:rPr>
              <a:t>https://www.intel.com/content/dam/support/us/en/documents/mini-pcs/nuc-kits</a:t>
            </a:r>
            <a:r>
              <a:rPr lang="en-US" sz="1400" dirty="0" smtClean="0">
                <a:solidFill>
                  <a:srgbClr val="000000"/>
                </a:solidFill>
              </a:rPr>
              <a:t>/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NUC8i7HNK_TechProdSpec.pdf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097" y="3879516"/>
            <a:ext cx="91543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25</a:t>
            </a:r>
            <a:r>
              <a:rPr lang="hu-HU" sz="1400" dirty="0" smtClean="0">
                <a:solidFill>
                  <a:srgbClr val="000000"/>
                </a:solidFill>
              </a:rPr>
              <a:t>7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Ngo</a:t>
            </a:r>
            <a:r>
              <a:rPr lang="hu-HU" sz="1400" dirty="0" smtClean="0">
                <a:solidFill>
                  <a:srgbClr val="000000"/>
                </a:solidFill>
              </a:rPr>
              <a:t> A., </a:t>
            </a:r>
            <a:r>
              <a:rPr lang="hu-HU" sz="1400" dirty="0"/>
              <a:t>Intel </a:t>
            </a:r>
            <a:r>
              <a:rPr lang="hu-HU" sz="1400" dirty="0" err="1"/>
              <a:t>Hades</a:t>
            </a:r>
            <a:r>
              <a:rPr lang="hu-HU" sz="1400" dirty="0"/>
              <a:t> Canyon NUC8i7HVK (i7-8809G, </a:t>
            </a:r>
            <a:r>
              <a:rPr lang="hu-HU" sz="1400" dirty="0" err="1"/>
              <a:t>Radeon</a:t>
            </a:r>
            <a:r>
              <a:rPr lang="hu-HU" sz="1400" dirty="0"/>
              <a:t> RX Vega M GH) Mini PC </a:t>
            </a:r>
            <a:r>
              <a:rPr lang="hu-HU" sz="1400" dirty="0" err="1" smtClean="0"/>
              <a:t>Review</a:t>
            </a:r>
            <a:r>
              <a:rPr lang="hu-HU" sz="14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Notebook </a:t>
            </a:r>
            <a:r>
              <a:rPr lang="hu-HU" sz="1400" dirty="0" err="1" smtClean="0">
                <a:solidFill>
                  <a:srgbClr val="000000"/>
                </a:solidFill>
              </a:rPr>
              <a:t>Check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March</a:t>
            </a:r>
            <a:r>
              <a:rPr lang="hu-HU" sz="1400" dirty="0">
                <a:solidFill>
                  <a:srgbClr val="000000"/>
                </a:solidFill>
              </a:rPr>
              <a:t> 29 2018, https://</a:t>
            </a:r>
            <a:r>
              <a:rPr lang="hu-HU" sz="1400" dirty="0" smtClean="0">
                <a:solidFill>
                  <a:srgbClr val="000000"/>
                </a:solidFill>
              </a:rPr>
              <a:t>www.notebookcheck.net/Intel-Hades-Canyon-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NUC8i7HVK-i7-8809G-Radeon-RX-Vega-M-GH-Mini-PC-Review.290800.0.html</a:t>
            </a:r>
            <a:endParaRPr lang="hu-H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71035" y="4696045"/>
            <a:ext cx="91886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[25</a:t>
            </a:r>
            <a:r>
              <a:rPr lang="hu-HU" sz="1400" dirty="0" smtClean="0">
                <a:solidFill>
                  <a:srgbClr val="000000"/>
                </a:solidFill>
              </a:rPr>
              <a:t>8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Cutress</a:t>
            </a:r>
            <a:r>
              <a:rPr lang="hu-HU" sz="1400" dirty="0" smtClean="0">
                <a:solidFill>
                  <a:srgbClr val="000000"/>
                </a:solidFill>
              </a:rPr>
              <a:t> I., </a:t>
            </a:r>
            <a:r>
              <a:rPr lang="en-US" sz="1400" dirty="0">
                <a:solidFill>
                  <a:srgbClr val="000000"/>
                </a:solidFill>
              </a:rPr>
              <a:t>The Intel </a:t>
            </a:r>
            <a:r>
              <a:rPr lang="en-US" sz="1400" dirty="0" err="1">
                <a:solidFill>
                  <a:srgbClr val="000000"/>
                </a:solidFill>
              </a:rPr>
              <a:t>Kaby</a:t>
            </a:r>
            <a:r>
              <a:rPr lang="en-US" sz="1400" dirty="0">
                <a:solidFill>
                  <a:srgbClr val="000000"/>
                </a:solidFill>
              </a:rPr>
              <a:t> Lake-X i7 7740X and i5 7640X Review: The New Single-Threaded 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Champion</a:t>
            </a:r>
            <a:r>
              <a:rPr lang="en-US" sz="1400" dirty="0">
                <a:solidFill>
                  <a:srgbClr val="000000"/>
                </a:solidFill>
              </a:rPr>
              <a:t>, OC to </a:t>
            </a:r>
            <a:r>
              <a:rPr lang="en-US" sz="1400" dirty="0" smtClean="0">
                <a:solidFill>
                  <a:srgbClr val="000000"/>
                </a:solidFill>
              </a:rPr>
              <a:t>5GHz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July</a:t>
            </a:r>
            <a:r>
              <a:rPr lang="hu-HU" sz="1400" dirty="0" smtClean="0">
                <a:solidFill>
                  <a:srgbClr val="000000"/>
                </a:solidFill>
              </a:rPr>
              <a:t> 24 </a:t>
            </a:r>
            <a:r>
              <a:rPr lang="hu-HU" sz="1400" dirty="0">
                <a:solidFill>
                  <a:srgbClr val="000000"/>
                </a:solidFill>
              </a:rPr>
              <a:t>2017, 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https</a:t>
            </a:r>
            <a:r>
              <a:rPr lang="hu-HU" sz="1400" dirty="0">
                <a:solidFill>
                  <a:srgbClr val="000000"/>
                </a:solidFill>
              </a:rPr>
              <a:t>://</a:t>
            </a:r>
            <a:r>
              <a:rPr lang="hu-HU" sz="1400" dirty="0" smtClean="0">
                <a:solidFill>
                  <a:srgbClr val="000000"/>
                </a:solidFill>
              </a:rPr>
              <a:t>www.anandtech.com/show/11549/the-intel-kaby-lake-x-i7-7740x-and-i5-7640x-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review-the-new-single-thread-champion-oc-to-5ghz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171033" y="5731161"/>
            <a:ext cx="89597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[25</a:t>
            </a:r>
            <a:r>
              <a:rPr lang="hu-HU" sz="1400" dirty="0" smtClean="0">
                <a:solidFill>
                  <a:srgbClr val="000000"/>
                </a:solidFill>
              </a:rPr>
              <a:t>9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Wanzi</a:t>
            </a:r>
            <a:r>
              <a:rPr lang="hu-HU" sz="1400" dirty="0" smtClean="0">
                <a:solidFill>
                  <a:srgbClr val="000000"/>
                </a:solidFill>
              </a:rPr>
              <a:t> K., </a:t>
            </a:r>
            <a:r>
              <a:rPr lang="en-US" sz="1400" dirty="0">
                <a:solidFill>
                  <a:srgbClr val="000000"/>
                </a:solidFill>
              </a:rPr>
              <a:t>What you need to know about Intel's new X299 </a:t>
            </a:r>
            <a:r>
              <a:rPr lang="en-US" sz="1400" dirty="0" smtClean="0">
                <a:solidFill>
                  <a:srgbClr val="000000"/>
                </a:solidFill>
              </a:rPr>
              <a:t>platform</a:t>
            </a:r>
            <a:r>
              <a:rPr lang="hu-HU" sz="1400" dirty="0" smtClean="0">
                <a:solidFill>
                  <a:srgbClr val="000000"/>
                </a:solidFill>
              </a:rPr>
              <a:t>, Hardware </a:t>
            </a:r>
            <a:r>
              <a:rPr lang="hu-HU" sz="1400" dirty="0" err="1" smtClean="0">
                <a:solidFill>
                  <a:srgbClr val="000000"/>
                </a:solidFill>
              </a:rPr>
              <a:t>Zone</a:t>
            </a:r>
            <a:r>
              <a:rPr lang="hu-HU" sz="14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hu-HU" sz="1400" dirty="0" err="1" smtClean="0">
                <a:solidFill>
                  <a:srgbClr val="000000"/>
                </a:solidFill>
              </a:rPr>
              <a:t>June</a:t>
            </a:r>
            <a:r>
              <a:rPr lang="hu-HU" sz="1400" dirty="0">
                <a:solidFill>
                  <a:srgbClr val="000000"/>
                </a:solidFill>
              </a:rPr>
              <a:t> 23 2017, https://</a:t>
            </a:r>
            <a:r>
              <a:rPr lang="hu-HU" sz="1400" dirty="0" smtClean="0">
                <a:solidFill>
                  <a:srgbClr val="000000"/>
                </a:solidFill>
              </a:rPr>
              <a:t>www.hardwarezone.com.sg/feature-what-you-need-know-about-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intels-new-x299-platform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35892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dirty="0" err="1" smtClean="0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kern="0" dirty="0" smtClean="0">
                <a:solidFill>
                  <a:srgbClr val="FFFFFF"/>
                </a:solidFill>
                <a:cs typeface="Arial" charset="0"/>
              </a:rPr>
              <a:t> (32)</a:t>
            </a: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035" y="658362"/>
            <a:ext cx="90252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</a:t>
            </a:r>
            <a:r>
              <a:rPr lang="hu-HU" sz="1400" dirty="0" smtClean="0">
                <a:solidFill>
                  <a:srgbClr val="000000"/>
                </a:solidFill>
              </a:rPr>
              <a:t>60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Cutress</a:t>
            </a:r>
            <a:r>
              <a:rPr lang="hu-HU" sz="1400" dirty="0" smtClean="0">
                <a:solidFill>
                  <a:srgbClr val="000000"/>
                </a:solidFill>
              </a:rPr>
              <a:t> I., </a:t>
            </a:r>
            <a:r>
              <a:rPr lang="en-US" sz="1400" dirty="0">
                <a:solidFill>
                  <a:srgbClr val="000000"/>
                </a:solidFill>
              </a:rPr>
              <a:t>The </a:t>
            </a:r>
            <a:r>
              <a:rPr lang="en-US" sz="1400" dirty="0" err="1">
                <a:solidFill>
                  <a:srgbClr val="000000"/>
                </a:solidFill>
              </a:rPr>
              <a:t>AnandTech</a:t>
            </a:r>
            <a:r>
              <a:rPr lang="en-US" sz="1400" dirty="0">
                <a:solidFill>
                  <a:srgbClr val="000000"/>
                </a:solidFill>
              </a:rPr>
              <a:t> Coffee Lake Review: Initial Numbers on the Core i7-8700K and 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Core i5-8400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Oct</a:t>
            </a:r>
            <a:r>
              <a:rPr lang="hu-HU" sz="1400" dirty="0" smtClean="0">
                <a:solidFill>
                  <a:srgbClr val="000000"/>
                </a:solidFill>
              </a:rPr>
              <a:t>. 5 </a:t>
            </a:r>
            <a:r>
              <a:rPr lang="hu-HU" sz="1400" dirty="0">
                <a:solidFill>
                  <a:srgbClr val="000000"/>
                </a:solidFill>
              </a:rPr>
              <a:t>2017, https://</a:t>
            </a:r>
            <a:r>
              <a:rPr lang="hu-HU" sz="1400" dirty="0" smtClean="0">
                <a:solidFill>
                  <a:srgbClr val="000000"/>
                </a:solidFill>
              </a:rPr>
              <a:t>www.anandtech.com/show/11859/the-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anandtech-coffee-lake-review-8700k-and-8400-initial-numbers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435" y="1464011"/>
            <a:ext cx="90607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</a:t>
            </a:r>
            <a:r>
              <a:rPr lang="hu-HU" sz="1400" dirty="0" smtClean="0">
                <a:solidFill>
                  <a:srgbClr val="000000"/>
                </a:solidFill>
              </a:rPr>
              <a:t>61</a:t>
            </a:r>
            <a:r>
              <a:rPr lang="en-US" sz="1400" dirty="0">
                <a:solidFill>
                  <a:srgbClr val="000000"/>
                </a:solidFill>
              </a:rPr>
              <a:t>]: 8th Gen Intel Core Processor Families, Datasheet Vol. 1, Rev. 001, April 2018, </a:t>
            </a:r>
            <a:r>
              <a:rPr lang="en-US" sz="1400" dirty="0" smtClean="0">
                <a:solidFill>
                  <a:srgbClr val="000000"/>
                </a:solidFill>
              </a:rPr>
              <a:t>Intel</a:t>
            </a:r>
            <a:r>
              <a:rPr lang="en-US" sz="1400" dirty="0">
                <a:solidFill>
                  <a:srgbClr val="000000"/>
                </a:solidFill>
              </a:rPr>
              <a:t>,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</a:t>
            </a:r>
            <a:r>
              <a:rPr lang="en-US" sz="1400" dirty="0" smtClean="0">
                <a:solidFill>
                  <a:srgbClr val="000000"/>
                </a:solidFill>
              </a:rPr>
              <a:t>www.intel.com/content/www/us/en/products/docs/processors/core/8th-gen-core-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family-datasheet-vol-1.html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035" y="2278852"/>
            <a:ext cx="6195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2</a:t>
            </a:r>
            <a:r>
              <a:rPr lang="hu-HU" sz="1400" dirty="0" smtClean="0">
                <a:solidFill>
                  <a:srgbClr val="000000"/>
                </a:solidFill>
              </a:rPr>
              <a:t>62]: </a:t>
            </a:r>
            <a:r>
              <a:rPr lang="hu-HU" sz="1400" dirty="0" err="1" smtClean="0">
                <a:solidFill>
                  <a:srgbClr val="000000"/>
                </a:solidFill>
              </a:rPr>
              <a:t>Wikipedia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/>
              <a:t>USB </a:t>
            </a:r>
            <a:r>
              <a:rPr lang="hu-HU" sz="1400" dirty="0" smtClean="0"/>
              <a:t>3.0</a:t>
            </a:r>
            <a:r>
              <a:rPr lang="hu-HU" sz="1400" dirty="0">
                <a:solidFill>
                  <a:srgbClr val="000000"/>
                </a:solidFill>
              </a:rPr>
              <a:t>, https://en.wikipedia.org/wiki/USB_3.0</a:t>
            </a:r>
            <a:endParaRPr lang="hu-H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77400" y="2671173"/>
            <a:ext cx="8534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</a:t>
            </a:r>
            <a:r>
              <a:rPr lang="hu-HU" sz="1400" dirty="0" smtClean="0">
                <a:solidFill>
                  <a:srgbClr val="000000"/>
                </a:solidFill>
              </a:rPr>
              <a:t>63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Wikipedia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/>
              <a:t>USB (</a:t>
            </a:r>
            <a:r>
              <a:rPr lang="hu-HU" sz="1400" dirty="0" err="1"/>
              <a:t>Physical</a:t>
            </a:r>
            <a:r>
              <a:rPr lang="hu-HU" sz="1400" dirty="0" smtClean="0"/>
              <a:t>)</a:t>
            </a:r>
            <a:r>
              <a:rPr lang="hu-HU" sz="1400" dirty="0">
                <a:solidFill>
                  <a:srgbClr val="000000"/>
                </a:solidFill>
              </a:rPr>
              <a:t>, https://en.wikipedia.org/wiki/USB_(Physical)#Connectors</a:t>
            </a:r>
            <a:endParaRPr lang="hu-H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73097" y="3057168"/>
            <a:ext cx="6955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2</a:t>
            </a:r>
            <a:r>
              <a:rPr lang="hu-HU" sz="1400" dirty="0" smtClean="0">
                <a:solidFill>
                  <a:srgbClr val="000000"/>
                </a:solidFill>
              </a:rPr>
              <a:t>64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Wikipedia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/>
              <a:t>IEEE </a:t>
            </a:r>
            <a:r>
              <a:rPr lang="hu-HU" sz="1400" dirty="0" smtClean="0"/>
              <a:t>802.11</a:t>
            </a:r>
            <a:r>
              <a:rPr lang="hu-HU" sz="1400" dirty="0">
                <a:solidFill>
                  <a:srgbClr val="000000"/>
                </a:solidFill>
              </a:rPr>
              <a:t>, https://en.wikipedia.org/wiki/IEEE_802.11</a:t>
            </a:r>
            <a:endParaRPr lang="hu-H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71035" y="3429000"/>
            <a:ext cx="8464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</a:t>
            </a:r>
            <a:r>
              <a:rPr lang="hu-HU" sz="1400" dirty="0" smtClean="0">
                <a:solidFill>
                  <a:srgbClr val="000000"/>
                </a:solidFill>
              </a:rPr>
              <a:t>65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Kwok</a:t>
            </a:r>
            <a:r>
              <a:rPr lang="hu-HU" sz="1400" dirty="0" smtClean="0">
                <a:solidFill>
                  <a:srgbClr val="000000"/>
                </a:solidFill>
              </a:rPr>
              <a:t> E., </a:t>
            </a:r>
            <a:r>
              <a:rPr lang="hu-HU" sz="1400" dirty="0" err="1"/>
              <a:t>Wireless</a:t>
            </a:r>
            <a:r>
              <a:rPr lang="hu-HU" sz="1400" dirty="0"/>
              <a:t> </a:t>
            </a:r>
            <a:r>
              <a:rPr lang="hu-HU" sz="1400" dirty="0" err="1" smtClean="0"/>
              <a:t>Fundamental</a:t>
            </a:r>
            <a:r>
              <a:rPr lang="hu-HU" sz="1400" dirty="0" smtClean="0"/>
              <a:t>, 2014,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</a:t>
            </a:r>
            <a:r>
              <a:rPr lang="en-US" sz="1400" dirty="0" smtClean="0">
                <a:solidFill>
                  <a:srgbClr val="000000"/>
                </a:solidFill>
              </a:rPr>
              <a:t>www.netacad.com/sites/default/files/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images/careers/Webinars/BRS/brs_3_wireless_fundamental.pdf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171033" y="4014065"/>
            <a:ext cx="8959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</a:t>
            </a:r>
            <a:r>
              <a:rPr lang="hu-HU" sz="1400" dirty="0" smtClean="0">
                <a:solidFill>
                  <a:srgbClr val="000000"/>
                </a:solidFill>
              </a:rPr>
              <a:t>66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Phanse</a:t>
            </a:r>
            <a:r>
              <a:rPr lang="hu-HU" sz="1400" dirty="0" smtClean="0">
                <a:solidFill>
                  <a:srgbClr val="000000"/>
                </a:solidFill>
              </a:rPr>
              <a:t> K.S., </a:t>
            </a:r>
            <a:r>
              <a:rPr lang="hu-HU" sz="1400" dirty="0" err="1" smtClean="0">
                <a:solidFill>
                  <a:srgbClr val="000000"/>
                </a:solidFill>
              </a:rPr>
              <a:t>Gopinath</a:t>
            </a:r>
            <a:r>
              <a:rPr lang="hu-HU" sz="1400" dirty="0" smtClean="0">
                <a:solidFill>
                  <a:srgbClr val="000000"/>
                </a:solidFill>
              </a:rPr>
              <a:t> K.N., A </a:t>
            </a:r>
            <a:r>
              <a:rPr lang="hu-HU" sz="1400" dirty="0" err="1" smtClean="0">
                <a:solidFill>
                  <a:srgbClr val="000000"/>
                </a:solidFill>
              </a:rPr>
              <a:t>Brief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</a:rPr>
              <a:t>Tutorial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</a:rPr>
              <a:t>on</a:t>
            </a:r>
            <a:r>
              <a:rPr lang="hu-HU" sz="1400" dirty="0" smtClean="0">
                <a:solidFill>
                  <a:srgbClr val="000000"/>
                </a:solidFill>
              </a:rPr>
              <a:t> IEEE 802.11n, </a:t>
            </a:r>
            <a:r>
              <a:rPr lang="hu-HU" sz="1400" dirty="0" err="1" smtClean="0">
                <a:solidFill>
                  <a:srgbClr val="000000"/>
                </a:solidFill>
              </a:rPr>
              <a:t>Slideshare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Sept</a:t>
            </a:r>
            <a:r>
              <a:rPr lang="hu-HU" sz="1400" dirty="0" smtClean="0">
                <a:solidFill>
                  <a:srgbClr val="000000"/>
                </a:solidFill>
              </a:rPr>
              <a:t>. 29 2009,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://www.slideshare.net/gopinathkn/80211n-tutorial?from_action=save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171035" y="4601750"/>
            <a:ext cx="7728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</a:t>
            </a:r>
            <a:r>
              <a:rPr lang="hu-HU" sz="1400" dirty="0" smtClean="0">
                <a:solidFill>
                  <a:srgbClr val="000000"/>
                </a:solidFill>
              </a:rPr>
              <a:t>67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smtClean="0">
                <a:solidFill>
                  <a:srgbClr val="000000"/>
                </a:solidFill>
              </a:rPr>
              <a:t>Intel </a:t>
            </a:r>
            <a:r>
              <a:rPr lang="hu-HU" sz="1400" dirty="0" err="1" smtClean="0">
                <a:solidFill>
                  <a:srgbClr val="000000"/>
                </a:solidFill>
              </a:rPr>
              <a:t>Wireless-AC</a:t>
            </a:r>
            <a:r>
              <a:rPr lang="hu-HU" sz="1400" dirty="0" smtClean="0">
                <a:solidFill>
                  <a:srgbClr val="000000"/>
                </a:solidFill>
              </a:rPr>
              <a:t> 9560 / 9560NGW (Jefferson </a:t>
            </a:r>
            <a:r>
              <a:rPr lang="hu-HU" sz="1400" dirty="0" err="1" smtClean="0">
                <a:solidFill>
                  <a:srgbClr val="000000"/>
                </a:solidFill>
              </a:rPr>
              <a:t>Peak</a:t>
            </a:r>
            <a:r>
              <a:rPr lang="hu-HU" sz="1400" dirty="0" smtClean="0">
                <a:solidFill>
                  <a:srgbClr val="000000"/>
                </a:solidFill>
              </a:rPr>
              <a:t>), </a:t>
            </a:r>
            <a:r>
              <a:rPr lang="hu-HU" sz="1400" dirty="0" err="1" smtClean="0">
                <a:solidFill>
                  <a:srgbClr val="000000"/>
                </a:solidFill>
              </a:rPr>
              <a:t>April</a:t>
            </a:r>
            <a:r>
              <a:rPr lang="hu-HU" sz="1400" dirty="0" smtClean="0">
                <a:solidFill>
                  <a:srgbClr val="000000"/>
                </a:solidFill>
              </a:rPr>
              <a:t> 2017, </a:t>
            </a:r>
            <a:r>
              <a:rPr lang="hu-HU" sz="1400" dirty="0" err="1" smtClean="0">
                <a:solidFill>
                  <a:srgbClr val="000000"/>
                </a:solidFill>
              </a:rPr>
              <a:t>Rev</a:t>
            </a:r>
            <a:r>
              <a:rPr lang="hu-HU" sz="1400" dirty="0" smtClean="0">
                <a:solidFill>
                  <a:srgbClr val="000000"/>
                </a:solidFill>
              </a:rPr>
              <a:t>. 1.0, 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://fccid.io/MSQ9560NG/User-Manual/9560NGW-User-Manual-3645366</a:t>
            </a:r>
          </a:p>
        </p:txBody>
      </p:sp>
      <p:sp>
        <p:nvSpPr>
          <p:cNvPr id="12" name="TextBox 9"/>
          <p:cNvSpPr txBox="1"/>
          <p:nvPr/>
        </p:nvSpPr>
        <p:spPr>
          <a:xfrm flipH="1">
            <a:off x="171033" y="5203245"/>
            <a:ext cx="89597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</a:t>
            </a:r>
            <a:r>
              <a:rPr lang="hu-HU" sz="1400" dirty="0" smtClean="0">
                <a:solidFill>
                  <a:srgbClr val="000000"/>
                </a:solidFill>
              </a:rPr>
              <a:t>68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smtClean="0">
                <a:solidFill>
                  <a:srgbClr val="000000"/>
                </a:solidFill>
              </a:rPr>
              <a:t>Kennedy P., </a:t>
            </a:r>
            <a:r>
              <a:rPr lang="en-US" sz="1400" dirty="0"/>
              <a:t>Intel </a:t>
            </a:r>
            <a:r>
              <a:rPr lang="en-US" sz="1400" dirty="0" err="1"/>
              <a:t>Optane</a:t>
            </a:r>
            <a:r>
              <a:rPr lang="en-US" sz="1400" dirty="0"/>
              <a:t> Memory – 3D </a:t>
            </a:r>
            <a:r>
              <a:rPr lang="en-US" sz="1400" dirty="0" err="1"/>
              <a:t>XPoint</a:t>
            </a:r>
            <a:r>
              <a:rPr lang="en-US" sz="1400" dirty="0"/>
              <a:t> for Client Workloads </a:t>
            </a:r>
            <a:r>
              <a:rPr lang="en-US" sz="1400" dirty="0" smtClean="0"/>
              <a:t>Launched</a:t>
            </a:r>
            <a:r>
              <a:rPr lang="hu-HU" sz="1400" dirty="0" smtClean="0">
                <a:solidFill>
                  <a:srgbClr val="000000"/>
                </a:solidFill>
              </a:rPr>
              <a:t>, STH,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hu-HU" sz="1400" dirty="0" err="1" smtClean="0">
                <a:solidFill>
                  <a:srgbClr val="000000"/>
                </a:solidFill>
              </a:rPr>
              <a:t>March</a:t>
            </a:r>
            <a:r>
              <a:rPr lang="hu-HU" sz="1400" dirty="0">
                <a:solidFill>
                  <a:srgbClr val="000000"/>
                </a:solidFill>
              </a:rPr>
              <a:t> 27 2017, https://</a:t>
            </a:r>
            <a:r>
              <a:rPr lang="hu-HU" sz="1400" dirty="0" smtClean="0">
                <a:solidFill>
                  <a:srgbClr val="000000"/>
                </a:solidFill>
              </a:rPr>
              <a:t>www.servethehome.com/intel-optane-memory-3d-xpoint-client-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hu-HU" sz="1400" dirty="0" err="1" smtClean="0">
                <a:solidFill>
                  <a:srgbClr val="000000"/>
                </a:solidFill>
              </a:rPr>
              <a:t>workloads-launched</a:t>
            </a:r>
            <a:r>
              <a:rPr lang="hu-HU" sz="1400" dirty="0">
                <a:solidFill>
                  <a:srgbClr val="000000"/>
                </a:solidFill>
              </a:rPr>
              <a:t>/</a:t>
            </a:r>
            <a:endParaRPr lang="en-US" sz="1400" dirty="0"/>
          </a:p>
        </p:txBody>
      </p:sp>
      <p:sp>
        <p:nvSpPr>
          <p:cNvPr id="13" name="TextBox 9"/>
          <p:cNvSpPr txBox="1"/>
          <p:nvPr/>
        </p:nvSpPr>
        <p:spPr>
          <a:xfrm flipH="1">
            <a:off x="171033" y="5987846"/>
            <a:ext cx="89597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</a:t>
            </a:r>
            <a:r>
              <a:rPr lang="hu-HU" sz="1400" dirty="0" smtClean="0">
                <a:solidFill>
                  <a:srgbClr val="000000"/>
                </a:solidFill>
              </a:rPr>
              <a:t>69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/>
              <a:t>Intel </a:t>
            </a:r>
            <a:r>
              <a:rPr lang="hu-HU" sz="1400" dirty="0" err="1"/>
              <a:t>Iris</a:t>
            </a:r>
            <a:r>
              <a:rPr lang="hu-HU" sz="1400" dirty="0"/>
              <a:t> Plus </a:t>
            </a:r>
            <a:r>
              <a:rPr lang="hu-HU" sz="1400" dirty="0" err="1"/>
              <a:t>Graphics</a:t>
            </a:r>
            <a:r>
              <a:rPr lang="hu-HU" sz="1400" dirty="0"/>
              <a:t> 655 </a:t>
            </a:r>
            <a:r>
              <a:rPr lang="hu-HU" sz="1400" dirty="0" err="1"/>
              <a:t>vs</a:t>
            </a:r>
            <a:r>
              <a:rPr lang="hu-HU" sz="1400" dirty="0"/>
              <a:t> AMD </a:t>
            </a:r>
            <a:r>
              <a:rPr lang="hu-HU" sz="1400" dirty="0" err="1"/>
              <a:t>Radeon</a:t>
            </a:r>
            <a:r>
              <a:rPr lang="hu-HU" sz="1400" dirty="0"/>
              <a:t> RX Vega M GH </a:t>
            </a:r>
            <a:r>
              <a:rPr lang="hu-HU" sz="1400" dirty="0" err="1"/>
              <a:t>vs</a:t>
            </a:r>
            <a:r>
              <a:rPr lang="hu-HU" sz="1400" dirty="0"/>
              <a:t> Intel HD </a:t>
            </a:r>
            <a:r>
              <a:rPr lang="hu-HU" sz="1400" dirty="0" err="1"/>
              <a:t>Graphics</a:t>
            </a:r>
            <a:r>
              <a:rPr lang="hu-HU" sz="1400" dirty="0"/>
              <a:t> </a:t>
            </a:r>
            <a:r>
              <a:rPr lang="hu-HU" sz="1400" dirty="0" smtClean="0"/>
              <a:t>P630,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 Notebook </a:t>
            </a:r>
            <a:r>
              <a:rPr lang="hu-HU" sz="1400" dirty="0" err="1" smtClean="0"/>
              <a:t>Check</a:t>
            </a:r>
            <a:r>
              <a:rPr lang="hu-HU" sz="1400" dirty="0"/>
              <a:t>, https://</a:t>
            </a:r>
            <a:r>
              <a:rPr lang="hu-HU" sz="1400" dirty="0" smtClean="0"/>
              <a:t>www.notebookcheck.net/Iris-Plus-Graphics-655-vs-Vega-M-GH-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 vs-HD-Graphics-P630_8828_8474_7657.247598.0.html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9764070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dirty="0" err="1" smtClean="0">
                <a:solidFill>
                  <a:srgbClr val="FFFFFF"/>
                </a:solidFill>
                <a:cs typeface="Arial" charset="0"/>
              </a:rPr>
              <a:t>References</a:t>
            </a:r>
            <a:r>
              <a:rPr lang="hu-HU" altLang="en-US" kern="0" dirty="0" smtClean="0">
                <a:solidFill>
                  <a:srgbClr val="FFFFFF"/>
                </a:solidFill>
                <a:cs typeface="Arial" charset="0"/>
              </a:rPr>
              <a:t> (33)</a:t>
            </a: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035" y="658362"/>
            <a:ext cx="90318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</a:t>
            </a:r>
            <a:r>
              <a:rPr lang="hu-HU" sz="1400" dirty="0" smtClean="0">
                <a:solidFill>
                  <a:srgbClr val="000000"/>
                </a:solidFill>
              </a:rPr>
              <a:t>70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Shilov</a:t>
            </a:r>
            <a:r>
              <a:rPr lang="hu-HU" sz="1400" dirty="0" smtClean="0">
                <a:solidFill>
                  <a:srgbClr val="000000"/>
                </a:solidFill>
              </a:rPr>
              <a:t> A., </a:t>
            </a:r>
            <a:r>
              <a:rPr lang="en-US" sz="1400" dirty="0">
                <a:solidFill>
                  <a:srgbClr val="000000"/>
                </a:solidFill>
              </a:rPr>
              <a:t>Intel Delays Mass Production of 10 nm CPUs to </a:t>
            </a:r>
            <a:r>
              <a:rPr lang="en-US" sz="1400" dirty="0" smtClean="0">
                <a:solidFill>
                  <a:srgbClr val="000000"/>
                </a:solidFill>
              </a:rPr>
              <a:t>2019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April</a:t>
            </a:r>
            <a:r>
              <a:rPr lang="hu-HU" sz="1400" dirty="0" smtClean="0">
                <a:solidFill>
                  <a:srgbClr val="000000"/>
                </a:solidFill>
              </a:rPr>
              <a:t> 27 2018,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</a:t>
            </a:r>
            <a:r>
              <a:rPr lang="en-US" sz="1400" dirty="0" smtClean="0">
                <a:solidFill>
                  <a:srgbClr val="000000"/>
                </a:solidFill>
              </a:rPr>
              <a:t>www.anandtech.com/show/12693/intel-delays-mass-production-of-10-nm-cpus-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to-2019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435" y="1464011"/>
            <a:ext cx="85018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</a:t>
            </a:r>
            <a:r>
              <a:rPr lang="hu-HU" sz="1400" dirty="0" smtClean="0">
                <a:solidFill>
                  <a:srgbClr val="000000"/>
                </a:solidFill>
              </a:rPr>
              <a:t>71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it-IT" sz="1400" dirty="0">
                <a:solidFill>
                  <a:srgbClr val="000000"/>
                </a:solidFill>
              </a:rPr>
              <a:t>Intel Core i3-8121U vs. Intel Core </a:t>
            </a:r>
            <a:r>
              <a:rPr lang="it-IT" sz="1400" dirty="0" smtClean="0">
                <a:solidFill>
                  <a:srgbClr val="000000"/>
                </a:solidFill>
              </a:rPr>
              <a:t>i3-8130U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       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://www.cpu-monkey.com/en/compare_cpu-intel_core_i3_8121u-877-vs-intel</a:t>
            </a:r>
            <a:r>
              <a:rPr lang="en-US" sz="1400" dirty="0" smtClean="0">
                <a:solidFill>
                  <a:srgbClr val="000000"/>
                </a:solidFill>
              </a:rPr>
              <a:t>_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core_i3_8130u-879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035" y="2278852"/>
            <a:ext cx="87509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2</a:t>
            </a:r>
            <a:r>
              <a:rPr lang="hu-HU" sz="1400" dirty="0" smtClean="0">
                <a:solidFill>
                  <a:srgbClr val="000000"/>
                </a:solidFill>
              </a:rPr>
              <a:t>72]: </a:t>
            </a:r>
            <a:r>
              <a:rPr lang="hu-HU" sz="1400" dirty="0" err="1" smtClean="0">
                <a:solidFill>
                  <a:srgbClr val="000000"/>
                </a:solidFill>
              </a:rPr>
              <a:t>Shilov</a:t>
            </a:r>
            <a:r>
              <a:rPr lang="hu-HU" sz="1400" dirty="0" smtClean="0">
                <a:solidFill>
                  <a:srgbClr val="000000"/>
                </a:solidFill>
              </a:rPr>
              <a:t> A., </a:t>
            </a:r>
            <a:r>
              <a:rPr lang="en-US" sz="1400" dirty="0">
                <a:solidFill>
                  <a:srgbClr val="000000"/>
                </a:solidFill>
              </a:rPr>
              <a:t>Intel Documents Point to AVX-512 Support for Cannon Lake Consumer </a:t>
            </a:r>
            <a:r>
              <a:rPr lang="en-US" sz="1400" dirty="0" smtClean="0">
                <a:solidFill>
                  <a:srgbClr val="000000"/>
                </a:solidFill>
              </a:rPr>
              <a:t>CPUs</a:t>
            </a:r>
            <a:r>
              <a:rPr lang="hu-HU" sz="14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hu-HU" sz="1400" dirty="0" err="1" smtClean="0">
                <a:solidFill>
                  <a:srgbClr val="000000"/>
                </a:solidFill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Oct</a:t>
            </a:r>
            <a:r>
              <a:rPr lang="hu-HU" sz="1400" dirty="0" smtClean="0">
                <a:solidFill>
                  <a:srgbClr val="000000"/>
                </a:solidFill>
              </a:rPr>
              <a:t>. 19 2017</a:t>
            </a:r>
            <a:r>
              <a:rPr lang="hu-HU" sz="1400" dirty="0">
                <a:solidFill>
                  <a:srgbClr val="000000"/>
                </a:solidFill>
              </a:rPr>
              <a:t>, https://</a:t>
            </a:r>
            <a:r>
              <a:rPr lang="hu-HU" sz="1400" dirty="0" smtClean="0">
                <a:solidFill>
                  <a:srgbClr val="000000"/>
                </a:solidFill>
              </a:rPr>
              <a:t>www.anandtech.com/show/11928/intels-document-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points-to-avx512-support-by-consumer-cannon-lake-cpus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035" y="3068960"/>
            <a:ext cx="89592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</a:t>
            </a:r>
            <a:r>
              <a:rPr lang="hu-HU" sz="1400" dirty="0" smtClean="0">
                <a:solidFill>
                  <a:srgbClr val="000000"/>
                </a:solidFill>
              </a:rPr>
              <a:t>73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Shilov</a:t>
            </a:r>
            <a:r>
              <a:rPr lang="hu-HU" sz="1400" dirty="0" smtClean="0">
                <a:solidFill>
                  <a:srgbClr val="000000"/>
                </a:solidFill>
              </a:rPr>
              <a:t> A., </a:t>
            </a:r>
            <a:r>
              <a:rPr lang="en-US" sz="1400" dirty="0">
                <a:solidFill>
                  <a:srgbClr val="000000"/>
                </a:solidFill>
              </a:rPr>
              <a:t>Intel Outs Z390 &amp; X399 PCHs for Cannon Lake &amp; Coffee Lake </a:t>
            </a:r>
            <a:r>
              <a:rPr lang="en-US" sz="1400" dirty="0" smtClean="0">
                <a:solidFill>
                  <a:srgbClr val="000000"/>
                </a:solidFill>
              </a:rPr>
              <a:t>CPUs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hu-HU" sz="1400" dirty="0" err="1" smtClean="0">
                <a:solidFill>
                  <a:srgbClr val="000000"/>
                </a:solidFill>
              </a:rPr>
              <a:t>April</a:t>
            </a:r>
            <a:r>
              <a:rPr lang="hu-HU" sz="1400" dirty="0" smtClean="0">
                <a:solidFill>
                  <a:srgbClr val="000000"/>
                </a:solidFill>
              </a:rPr>
              <a:t> 26 </a:t>
            </a:r>
            <a:r>
              <a:rPr lang="hu-HU" sz="1400" dirty="0">
                <a:solidFill>
                  <a:srgbClr val="000000"/>
                </a:solidFill>
              </a:rPr>
              <a:t>2018, https://</a:t>
            </a:r>
            <a:r>
              <a:rPr lang="hu-HU" sz="1400" dirty="0" smtClean="0">
                <a:solidFill>
                  <a:srgbClr val="000000"/>
                </a:solidFill>
              </a:rPr>
              <a:t>www.anandtech.com/show/12690/intel-lists-z390-x399-pchs-for-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hu-HU" sz="1400" dirty="0" err="1" smtClean="0">
                <a:solidFill>
                  <a:srgbClr val="000000"/>
                </a:solidFill>
              </a:rPr>
              <a:t>cannon-lake-coffee-lake-cpus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510" y="3834045"/>
            <a:ext cx="6657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400" dirty="0" smtClean="0"/>
              <a:t>[274]: </a:t>
            </a:r>
            <a:r>
              <a:rPr lang="en-US" sz="1400" dirty="0">
                <a:solidFill>
                  <a:srgbClr val="000000"/>
                </a:solidFill>
              </a:rPr>
              <a:t>Embedded Multi-die Interconnect Bridge, Intel, 2017,</a:t>
            </a:r>
          </a:p>
          <a:p>
            <a:pPr lvl="0">
              <a:defRPr/>
            </a:pPr>
            <a:r>
              <a:rPr lang="en-US" sz="1400" dirty="0">
                <a:solidFill>
                  <a:srgbClr val="000000"/>
                </a:solidFill>
              </a:rPr>
              <a:t>            https://</a:t>
            </a:r>
            <a:r>
              <a:rPr lang="en-US" sz="1400" dirty="0" smtClean="0">
                <a:solidFill>
                  <a:srgbClr val="000000"/>
                </a:solidFill>
              </a:rPr>
              <a:t>www.intel.com/content/www/us/en/foundry/emib.htm</a:t>
            </a:r>
            <a:endParaRPr lang="en-US" sz="1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81362" y="4419110"/>
            <a:ext cx="8948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[275]: </a:t>
            </a:r>
            <a:r>
              <a:rPr lang="en-US" sz="1400" dirty="0" err="1" smtClean="0"/>
              <a:t>Cutress</a:t>
            </a:r>
            <a:r>
              <a:rPr lang="en-US" sz="1400" dirty="0" smtClean="0"/>
              <a:t> I., The </a:t>
            </a:r>
            <a:r>
              <a:rPr lang="en-US" sz="1400" dirty="0"/>
              <a:t>AMD </a:t>
            </a:r>
            <a:r>
              <a:rPr lang="en-US" sz="1400" dirty="0" err="1"/>
              <a:t>Threadripper</a:t>
            </a:r>
            <a:r>
              <a:rPr lang="en-US" sz="1400" dirty="0"/>
              <a:t> 2990WX 32-Core and 2950X 16-Core </a:t>
            </a:r>
            <a:r>
              <a:rPr lang="en-US" sz="1400" dirty="0" smtClean="0"/>
              <a:t>Review,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Aug. </a:t>
            </a:r>
            <a:r>
              <a:rPr lang="en-US" sz="1400" dirty="0"/>
              <a:t>13, </a:t>
            </a:r>
            <a:r>
              <a:rPr lang="en-US" sz="1400" dirty="0" smtClean="0"/>
              <a:t>2018,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www.anandtech.com/show/13124/the-amd-threadripper-2990wx-and-2950x-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review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510" y="5364215"/>
            <a:ext cx="9033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 smtClean="0">
                <a:solidFill>
                  <a:srgbClr val="000000"/>
                </a:solidFill>
              </a:rPr>
              <a:t>276]: </a:t>
            </a:r>
            <a:r>
              <a:rPr lang="hu-HU" sz="1400" dirty="0">
                <a:solidFill>
                  <a:srgbClr val="000000"/>
                </a:solidFill>
              </a:rPr>
              <a:t>Eul H., Bell M., Mobile at Intel, Investor Meeting 2012,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</a:rPr>
              <a:t>  </a:t>
            </a:r>
            <a:r>
              <a:rPr lang="hu-HU" sz="1400" dirty="0" smtClean="0">
                <a:solidFill>
                  <a:srgbClr val="000000"/>
                </a:solidFill>
              </a:rPr>
              <a:t>http</a:t>
            </a:r>
            <a:r>
              <a:rPr lang="hu-HU" sz="1400" dirty="0">
                <a:solidFill>
                  <a:srgbClr val="000000"/>
                </a:solidFill>
              </a:rPr>
              <a:t>://www.cnx-software.com/pdf/Intel_2012/2012_Intel_Investor_Meeting_Eul_Bell.pdf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505" y="5994285"/>
            <a:ext cx="92509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277]: </a:t>
            </a:r>
            <a:r>
              <a:rPr lang="en-US" sz="1400" dirty="0" err="1" smtClean="0"/>
              <a:t>Anand</a:t>
            </a:r>
            <a:r>
              <a:rPr lang="en-US" sz="1400" dirty="0" smtClean="0"/>
              <a:t> V</a:t>
            </a:r>
            <a:r>
              <a:rPr lang="en-US" sz="1400" dirty="0"/>
              <a:t>., Showdown: Barcelona vs. </a:t>
            </a:r>
            <a:r>
              <a:rPr lang="en-US" sz="1400" dirty="0" err="1"/>
              <a:t>Clovertown</a:t>
            </a:r>
            <a:r>
              <a:rPr lang="en-US" sz="1400" dirty="0"/>
              <a:t> vs. </a:t>
            </a:r>
            <a:r>
              <a:rPr lang="en-US" sz="1400" dirty="0" err="1" smtClean="0"/>
              <a:t>Harpertown</a:t>
            </a:r>
            <a:r>
              <a:rPr lang="en-US" sz="1400" dirty="0" smtClean="0"/>
              <a:t>, HardwareZone,13/11/2007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www.hardwarezone.com.sg/feature-showdown-barcelona-vs-clovertown-vs-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 err="1" smtClean="0"/>
              <a:t>harpertown</a:t>
            </a:r>
            <a:r>
              <a:rPr lang="en-US" sz="1400" dirty="0" smtClean="0"/>
              <a:t>/harpertown-clovertowns-new-45nm-successor-0</a:t>
            </a:r>
          </a:p>
        </p:txBody>
      </p:sp>
    </p:spTree>
    <p:extLst>
      <p:ext uri="{BB962C8B-B14F-4D97-AF65-F5344CB8AC3E}">
        <p14:creationId xmlns:p14="http://schemas.microsoft.com/office/powerpoint/2010/main" val="170832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7.3 Major innovation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1" t="14702" r="-531" b="1413"/>
          <a:stretch/>
        </p:blipFill>
        <p:spPr>
          <a:xfrm>
            <a:off x="251520" y="1223755"/>
            <a:ext cx="8747731" cy="4504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503675"/>
            <a:ext cx="8370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Sustained throughput of SATA hard rive, SATA SSD and </a:t>
            </a:r>
            <a:r>
              <a:rPr lang="en-US" sz="1400" b="1" dirty="0" err="1" smtClean="0">
                <a:solidFill>
                  <a:schemeClr val="accent6"/>
                </a:solidFill>
              </a:rPr>
              <a:t>NvMe</a:t>
            </a:r>
            <a:r>
              <a:rPr lang="en-US" sz="1400" b="1" dirty="0" smtClean="0">
                <a:solidFill>
                  <a:schemeClr val="accent6"/>
                </a:solidFill>
              </a:rPr>
              <a:t> SSD [MB/s] [291] 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505" y="6181563"/>
            <a:ext cx="5794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HDD = </a:t>
            </a:r>
            <a:r>
              <a:rPr lang="en-US" sz="1400" dirty="0" smtClean="0"/>
              <a:t>200MB/s</a:t>
            </a:r>
            <a:r>
              <a:rPr lang="en-US" sz="1400" dirty="0"/>
              <a:t>, SATA SSD = </a:t>
            </a:r>
            <a:r>
              <a:rPr lang="en-US" sz="1400" dirty="0" smtClean="0"/>
              <a:t>550MB/s</a:t>
            </a:r>
            <a:r>
              <a:rPr lang="en-US" sz="1400" dirty="0"/>
              <a:t>, </a:t>
            </a:r>
            <a:r>
              <a:rPr lang="en-US" sz="1400" dirty="0" err="1"/>
              <a:t>NVMe</a:t>
            </a:r>
            <a:r>
              <a:rPr lang="en-US" sz="1400" dirty="0"/>
              <a:t> SSD = </a:t>
            </a:r>
            <a:r>
              <a:rPr lang="en-US" sz="1400" dirty="0" smtClean="0"/>
              <a:t>3GB/s</a:t>
            </a:r>
            <a:r>
              <a:rPr lang="en-US" sz="1400" dirty="0"/>
              <a:t>. 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4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References (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3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4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359" y="642218"/>
            <a:ext cx="91305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[278]: </a:t>
            </a:r>
            <a:r>
              <a:rPr lang="hu-HU" sz="1400" dirty="0">
                <a:solidFill>
                  <a:srgbClr val="000000"/>
                </a:solidFill>
              </a:rPr>
              <a:t>Luo Y., Yu J., Yang J., Bhuyan L., Low power network processor design using clock gating,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</a:rPr>
              <a:t>  DAC </a:t>
            </a:r>
            <a:r>
              <a:rPr lang="en-US" sz="1400" dirty="0">
                <a:solidFill>
                  <a:srgbClr val="000000"/>
                </a:solidFill>
              </a:rPr>
              <a:t>'05 Proceedings of the 42nd annual Design Automation Conference</a:t>
            </a:r>
            <a:r>
              <a:rPr lang="hu-HU" sz="1400" dirty="0">
                <a:solidFill>
                  <a:srgbClr val="000000"/>
                </a:solidFill>
              </a:rPr>
              <a:t>,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hu-HU" sz="1400" dirty="0">
                <a:solidFill>
                  <a:srgbClr val="000000"/>
                </a:solidFill>
              </a:rPr>
              <a:t>pp.</a:t>
            </a:r>
            <a:r>
              <a:rPr lang="en-US" sz="1400" dirty="0">
                <a:solidFill>
                  <a:srgbClr val="000000"/>
                </a:solidFill>
              </a:rPr>
              <a:t> 712-715</a:t>
            </a:r>
            <a:r>
              <a:rPr lang="hu-HU" sz="1400" dirty="0">
                <a:solidFill>
                  <a:srgbClr val="000000"/>
                </a:solidFill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</a:rPr>
              <a:t>  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Anaheim, California, USA</a:t>
            </a:r>
            <a:r>
              <a:rPr lang="hu-HU" sz="1400" dirty="0">
                <a:solidFill>
                  <a:srgbClr val="000000"/>
                </a:solidFill>
              </a:rPr>
              <a:t>, June 13-17 2005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234" y="1407160"/>
            <a:ext cx="877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2</a:t>
            </a:r>
            <a:r>
              <a:rPr lang="en-US" sz="1400" dirty="0" smtClean="0">
                <a:solidFill>
                  <a:srgbClr val="000000"/>
                </a:solidFill>
              </a:rPr>
              <a:t>7</a:t>
            </a:r>
            <a:r>
              <a:rPr lang="hu-HU" sz="1400" dirty="0" smtClean="0">
                <a:solidFill>
                  <a:srgbClr val="000000"/>
                </a:solidFill>
              </a:rPr>
              <a:t>9</a:t>
            </a:r>
            <a:r>
              <a:rPr lang="en-US" sz="1400" dirty="0">
                <a:solidFill>
                  <a:srgbClr val="000000"/>
                </a:solidFill>
              </a:rPr>
              <a:t>]: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Hammerlund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P. &amp; al.,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Haswell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 The Fourth Generation Intel Core Processor, IEEE MICRO</a:t>
            </a:r>
            <a:r>
              <a:rPr lang="hu-HU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r>
              <a:rPr lang="hu-HU" sz="1400" dirty="0">
                <a:solidFill>
                  <a:srgbClr val="000000"/>
                </a:solidFill>
                <a:cs typeface="Arial" charset="0"/>
              </a:rPr>
              <a:t>       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March/April 2014, pp. 6-20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520" y="1943835"/>
            <a:ext cx="9148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[280]: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Mandelblat J., Technology Insight: Intel’s Next Generation Microarchitecture, Code Name </a:t>
            </a:r>
          </a:p>
          <a:p>
            <a:pPr fontAlgn="base">
              <a:spcAft>
                <a:spcPct val="0"/>
              </a:spcAft>
            </a:pP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en-US" altLang="hu-HU" sz="1400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hu-HU" altLang="hu-HU" sz="1400" dirty="0" smtClean="0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hu-HU" altLang="hu-HU" sz="1400" dirty="0">
                <a:solidFill>
                  <a:srgbClr val="000000"/>
                </a:solidFill>
                <a:cs typeface="Arial" charset="0"/>
              </a:rPr>
              <a:t>, IDF15, San Francisco, Aug. 2015</a:t>
            </a:r>
            <a:endParaRPr lang="en-US" altLang="hu-HU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265" y="2528900"/>
            <a:ext cx="8639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[281]: </a:t>
            </a:r>
            <a:r>
              <a:rPr lang="en-US" sz="1400" dirty="0"/>
              <a:t>Windows Native Processor Performance Control </a:t>
            </a:r>
            <a:r>
              <a:rPr lang="hu-HU" sz="1400" dirty="0"/>
              <a:t>in </a:t>
            </a:r>
            <a:r>
              <a:rPr lang="en-US" sz="1400" dirty="0"/>
              <a:t>Windows Platform Design Notes</a:t>
            </a:r>
            <a:r>
              <a:rPr lang="hu-HU" sz="1400" dirty="0"/>
              <a:t>,</a:t>
            </a:r>
            <a:r>
              <a:rPr lang="en-US" sz="1400" dirty="0"/>
              <a:t> </a:t>
            </a:r>
            <a:endParaRPr lang="hu-HU" sz="1400" dirty="0"/>
          </a:p>
          <a:p>
            <a:r>
              <a:rPr lang="hu-HU" sz="1400" dirty="0"/>
              <a:t>        </a:t>
            </a:r>
            <a:r>
              <a:rPr lang="en-US" sz="1400" dirty="0" smtClean="0"/>
              <a:t>  </a:t>
            </a:r>
            <a:r>
              <a:rPr lang="hu-HU" sz="1400" dirty="0" smtClean="0"/>
              <a:t>  </a:t>
            </a:r>
            <a:r>
              <a:rPr lang="en-US" sz="1400" dirty="0"/>
              <a:t>Microsoft</a:t>
            </a:r>
            <a:r>
              <a:rPr lang="hu-HU" sz="1400" dirty="0"/>
              <a:t>,</a:t>
            </a:r>
            <a:r>
              <a:rPr lang="en-US" sz="1400" dirty="0"/>
              <a:t> 2002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3068960"/>
            <a:ext cx="9354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[282]: </a:t>
            </a:r>
            <a:r>
              <a:rPr lang="en-US" sz="1400" dirty="0"/>
              <a:t>Mobile 4th Generation Intel Core Processor Family, Mobile Intel Pentium Processor Family, </a:t>
            </a:r>
            <a:endParaRPr lang="hu-HU" sz="1400" dirty="0"/>
          </a:p>
          <a:p>
            <a:r>
              <a:rPr lang="hu-HU" sz="1400" dirty="0"/>
              <a:t>            </a:t>
            </a:r>
            <a:r>
              <a:rPr lang="en-US" sz="1400" dirty="0"/>
              <a:t>and Mobile Intel Celeron</a:t>
            </a:r>
            <a:r>
              <a:rPr lang="hu-HU" sz="1400" dirty="0"/>
              <a:t> </a:t>
            </a:r>
            <a:r>
              <a:rPr lang="en-US" sz="1400" dirty="0"/>
              <a:t>Processor Family</a:t>
            </a:r>
            <a:r>
              <a:rPr lang="hu-HU" sz="1400" dirty="0"/>
              <a:t>,</a:t>
            </a:r>
            <a:r>
              <a:rPr lang="en-US" sz="1400" dirty="0"/>
              <a:t> </a:t>
            </a:r>
            <a:r>
              <a:rPr lang="hu-HU" sz="1400" dirty="0"/>
              <a:t>Datasheet, Vol. 1 of 2, </a:t>
            </a:r>
            <a:r>
              <a:rPr lang="en-US" sz="1400" dirty="0"/>
              <a:t>Sept</a:t>
            </a:r>
            <a:r>
              <a:rPr lang="hu-HU" sz="1400" dirty="0"/>
              <a:t>.</a:t>
            </a:r>
            <a:r>
              <a:rPr lang="en-US" sz="1400" dirty="0"/>
              <a:t> 2013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6515" y="3680446"/>
            <a:ext cx="89466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[283]: </a:t>
            </a:r>
            <a:r>
              <a:rPr lang="en-US" sz="1400" dirty="0"/>
              <a:t>Intel Core</a:t>
            </a:r>
            <a:r>
              <a:rPr lang="hu-HU" sz="1400" dirty="0"/>
              <a:t> </a:t>
            </a:r>
            <a:r>
              <a:rPr lang="en-US" sz="1400" dirty="0"/>
              <a:t>2 Duo Processor and Intel Core</a:t>
            </a:r>
            <a:r>
              <a:rPr lang="hu-HU" sz="1400" dirty="0"/>
              <a:t> </a:t>
            </a:r>
            <a:r>
              <a:rPr lang="en-US" sz="1400" dirty="0"/>
              <a:t>2 Extreme Processor on 45-nm Process for </a:t>
            </a:r>
            <a:endParaRPr lang="hu-HU" sz="1400" dirty="0"/>
          </a:p>
          <a:p>
            <a:r>
              <a:rPr lang="hu-HU" sz="1400" dirty="0"/>
              <a:t>            </a:t>
            </a:r>
            <a:r>
              <a:rPr lang="en-US" sz="1400" dirty="0"/>
              <a:t>Platforms Based on Mobile Intel 965 Express Chipset Family</a:t>
            </a:r>
            <a:r>
              <a:rPr lang="hu-HU" sz="1400" dirty="0"/>
              <a:t>, Datasheet, Jan. 2008,</a:t>
            </a:r>
          </a:p>
          <a:p>
            <a:r>
              <a:rPr lang="hu-HU" sz="1400" dirty="0"/>
              <a:t>            318914-001, </a:t>
            </a:r>
            <a:r>
              <a:rPr lang="en-US" sz="1400" dirty="0"/>
              <a:t>http://download.intel.com/design/mobile/datashts/31891401.pdf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6890" y="4518745"/>
            <a:ext cx="92135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[284]: </a:t>
            </a:r>
            <a:r>
              <a:rPr lang="en-US" sz="1400" dirty="0"/>
              <a:t>Intel 64 and IA-32 Architectures Optimization Reference Manual</a:t>
            </a:r>
            <a:r>
              <a:rPr lang="hu-HU" sz="1400" dirty="0"/>
              <a:t>,</a:t>
            </a:r>
            <a:r>
              <a:rPr lang="en-US" sz="1400" dirty="0"/>
              <a:t> Order </a:t>
            </a:r>
            <a:r>
              <a:rPr lang="hu-HU" sz="1400" dirty="0"/>
              <a:t>No.</a:t>
            </a:r>
            <a:r>
              <a:rPr lang="en-US" sz="1400" dirty="0"/>
              <a:t> 248966-033</a:t>
            </a:r>
            <a:r>
              <a:rPr lang="hu-HU" sz="1400" dirty="0"/>
              <a:t>,</a:t>
            </a:r>
          </a:p>
          <a:p>
            <a:r>
              <a:rPr lang="hu-HU" sz="1400" dirty="0"/>
              <a:t>           </a:t>
            </a:r>
            <a:r>
              <a:rPr lang="en-US" sz="1400" dirty="0"/>
              <a:t> June 2016</a:t>
            </a:r>
            <a:r>
              <a:rPr lang="hu-HU" sz="1400" dirty="0"/>
              <a:t>, http://www.intel.com/content/dam/www/public/us/en/documents/manuals/</a:t>
            </a:r>
          </a:p>
          <a:p>
            <a:r>
              <a:rPr lang="hu-HU" sz="1400" dirty="0"/>
              <a:t>            64-ia-32-architectures-optimization-manual.pdf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515" y="5336050"/>
            <a:ext cx="912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[285]: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/>
              <a:t>IA-32 Intel Architecture Software Developer’s Manual</a:t>
            </a:r>
            <a:r>
              <a:rPr lang="hu-HU" sz="1400" dirty="0"/>
              <a:t>,</a:t>
            </a:r>
            <a:r>
              <a:rPr lang="en-US" sz="1400" dirty="0"/>
              <a:t> Volume 3</a:t>
            </a:r>
            <a:r>
              <a:rPr lang="hu-HU" sz="1400" dirty="0"/>
              <a:t>:</a:t>
            </a:r>
            <a:r>
              <a:rPr lang="en-US" sz="1400" dirty="0"/>
              <a:t> System Programming </a:t>
            </a:r>
            <a:endParaRPr lang="hu-HU" sz="1400" dirty="0"/>
          </a:p>
          <a:p>
            <a:r>
              <a:rPr lang="hu-HU" sz="1400" dirty="0"/>
              <a:t>            </a:t>
            </a:r>
            <a:r>
              <a:rPr lang="en-US" sz="1400" dirty="0"/>
              <a:t>Guide</a:t>
            </a:r>
            <a:r>
              <a:rPr lang="hu-HU" sz="1400" dirty="0"/>
              <a:t>,</a:t>
            </a:r>
            <a:r>
              <a:rPr lang="en-US" sz="1400" dirty="0"/>
              <a:t> N</a:t>
            </a:r>
            <a:r>
              <a:rPr lang="hu-HU" sz="1400" dirty="0"/>
              <a:t>o.</a:t>
            </a:r>
            <a:r>
              <a:rPr lang="en-US" sz="1400" dirty="0"/>
              <a:t> 253668</a:t>
            </a:r>
            <a:r>
              <a:rPr lang="hu-HU" sz="1400" dirty="0"/>
              <a:t>,</a:t>
            </a:r>
            <a:r>
              <a:rPr lang="en-US" sz="1400" dirty="0"/>
              <a:t> 2004</a:t>
            </a:r>
            <a:r>
              <a:rPr lang="hu-HU" sz="1400" dirty="0"/>
              <a:t>, http://www.scs.stanford.edu/nyu/04fa/lab/ia32/IA32-3.pdf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81363" y="5972218"/>
            <a:ext cx="9118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[286]: </a:t>
            </a:r>
            <a:r>
              <a:rPr lang="hu-HU" sz="1400" dirty="0">
                <a:solidFill>
                  <a:srgbClr val="000000"/>
                </a:solidFill>
              </a:rPr>
              <a:t>Intel I/O Controller Hub 8 (ICH8) Family, Datasheet, May 2007,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           https://versalogic.com/support/Downloads/Iguana/intel-io-controller-hub-8-datasheet.pdf</a:t>
            </a:r>
          </a:p>
        </p:txBody>
      </p:sp>
    </p:spTree>
    <p:extLst>
      <p:ext uri="{BB962C8B-B14F-4D97-AF65-F5344CB8AC3E}">
        <p14:creationId xmlns:p14="http://schemas.microsoft.com/office/powerpoint/2010/main" val="328934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cs typeface="Arial" charset="0"/>
              </a:rPr>
              <a:t>References (</a:t>
            </a:r>
            <a:r>
              <a:rPr lang="hu-HU" altLang="en-US" dirty="0" smtClean="0">
                <a:solidFill>
                  <a:srgbClr val="FFFFFF"/>
                </a:solidFill>
                <a:cs typeface="Arial" charset="0"/>
              </a:rPr>
              <a:t>3</a:t>
            </a:r>
            <a:r>
              <a:rPr lang="en-US" altLang="en-US" smtClean="0">
                <a:solidFill>
                  <a:srgbClr val="FFFFFF"/>
                </a:solidFill>
                <a:cs typeface="Arial" charset="0"/>
              </a:rPr>
              <a:t>5</a:t>
            </a:r>
            <a:r>
              <a:rPr lang="hu-HU" altLang="en-US" smtClean="0">
                <a:solidFill>
                  <a:srgbClr val="FFFFFF"/>
                </a:solidFill>
                <a:cs typeface="Arial" charset="0"/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986" y="651843"/>
            <a:ext cx="84655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[287]: Intel</a:t>
            </a:r>
            <a:r>
              <a:rPr lang="en-US" sz="1400" dirty="0"/>
              <a:t>® 64 and IA-32 Architectures Software Developer’s Manual Volume 3B: System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  Programming </a:t>
            </a:r>
            <a:r>
              <a:rPr lang="en-US" sz="1400" dirty="0"/>
              <a:t>Guide, Part </a:t>
            </a:r>
            <a:r>
              <a:rPr lang="en-US" sz="1400" dirty="0" smtClean="0"/>
              <a:t>2, Order </a:t>
            </a:r>
            <a:r>
              <a:rPr lang="en-US" sz="1400" dirty="0"/>
              <a:t>Number: 253669-066US March </a:t>
            </a:r>
            <a:r>
              <a:rPr lang="en-US" sz="1400" dirty="0" smtClean="0"/>
              <a:t>2018,</a:t>
            </a:r>
            <a:endParaRPr lang="en-US" sz="1400" dirty="0"/>
          </a:p>
          <a:p>
            <a:r>
              <a:rPr lang="en-US" sz="1400" dirty="0" smtClean="0"/>
              <a:t>            http</a:t>
            </a:r>
            <a:r>
              <a:rPr lang="en-US" sz="1400" dirty="0"/>
              <a:t>://</a:t>
            </a:r>
            <a:r>
              <a:rPr lang="en-US" sz="1400" dirty="0" smtClean="0"/>
              <a:t>kib.kiev.ua/x86docs/SDMs/253669-066.pdf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81363" y="1403775"/>
            <a:ext cx="8693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smtClean="0"/>
              <a:t>288]: </a:t>
            </a:r>
            <a:r>
              <a:rPr lang="en-US" sz="1400" dirty="0" err="1" smtClean="0"/>
              <a:t>Fenger</a:t>
            </a:r>
            <a:r>
              <a:rPr lang="en-US" sz="1400" dirty="0" smtClean="0"/>
              <a:t> </a:t>
            </a:r>
            <a:r>
              <a:rPr lang="en-US" sz="1400" dirty="0"/>
              <a:t>R.J., Aggarwal A., </a:t>
            </a:r>
            <a:r>
              <a:rPr lang="en-US" sz="1400" dirty="0" err="1"/>
              <a:t>Rotem</a:t>
            </a:r>
            <a:r>
              <a:rPr lang="en-US" sz="1400" dirty="0"/>
              <a:t> E., Method and apparatus of power management </a:t>
            </a:r>
            <a:r>
              <a:rPr lang="en-US" sz="1400" dirty="0" smtClean="0"/>
              <a:t>of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processor, US </a:t>
            </a:r>
            <a:r>
              <a:rPr lang="en-US" sz="1400" dirty="0"/>
              <a:t>7818596 B2, Dec. 2006, http://</a:t>
            </a:r>
            <a:r>
              <a:rPr lang="en-US" sz="1400" dirty="0" smtClean="0"/>
              <a:t>www.google.com/patents/US7818596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4520" y="1943835"/>
            <a:ext cx="89073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[289]: </a:t>
            </a:r>
            <a:r>
              <a:rPr lang="hu-HU" sz="1400" dirty="0"/>
              <a:t>Naveh A. et al., </a:t>
            </a:r>
            <a:r>
              <a:rPr lang="en-US" sz="1400" dirty="0"/>
              <a:t>Power and Thermal Management in the Intel Core Duo Processor</a:t>
            </a:r>
            <a:r>
              <a:rPr lang="hu-HU" sz="1400" dirty="0"/>
              <a:t>, Intel</a:t>
            </a:r>
          </a:p>
          <a:p>
            <a:r>
              <a:rPr lang="hu-HU" sz="1400" dirty="0"/>
              <a:t>         </a:t>
            </a:r>
            <a:r>
              <a:rPr lang="en-US" sz="1400" dirty="0" smtClean="0"/>
              <a:t>  </a:t>
            </a:r>
            <a:r>
              <a:rPr lang="hu-HU" sz="1400" dirty="0" smtClean="0"/>
              <a:t> </a:t>
            </a:r>
            <a:r>
              <a:rPr lang="hu-HU" sz="1400" dirty="0"/>
              <a:t>Technology Journal, Vol. 10, Issue 2, 2006, http://www.intel.com/content/dam/www/</a:t>
            </a:r>
          </a:p>
          <a:p>
            <a:r>
              <a:rPr lang="hu-HU" sz="1400" dirty="0"/>
              <a:t>         </a:t>
            </a:r>
            <a:r>
              <a:rPr lang="en-US" sz="1400" dirty="0" smtClean="0"/>
              <a:t>  </a:t>
            </a:r>
            <a:r>
              <a:rPr lang="hu-HU" sz="1400" dirty="0" smtClean="0"/>
              <a:t> </a:t>
            </a:r>
            <a:r>
              <a:rPr lang="hu-HU" sz="1400" dirty="0"/>
              <a:t>public/us/en/documents/research/2006-vol10-iss-2-intel-technology-journal.pdf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3329988"/>
            <a:ext cx="90150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[291]: Jacobi J. L., </a:t>
            </a:r>
            <a:r>
              <a:rPr lang="en-US" sz="1400" dirty="0" err="1"/>
              <a:t>NVMe</a:t>
            </a:r>
            <a:r>
              <a:rPr lang="en-US" sz="1400" dirty="0"/>
              <a:t> SSDs: Everything you need to know about this insanely fast </a:t>
            </a:r>
            <a:r>
              <a:rPr lang="en-US" sz="1400" dirty="0" smtClean="0"/>
              <a:t>storage,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 err="1" smtClean="0"/>
              <a:t>PCWorld</a:t>
            </a:r>
            <a:r>
              <a:rPr lang="en-US" sz="1400" dirty="0"/>
              <a:t>, Aug 6, </a:t>
            </a:r>
            <a:r>
              <a:rPr lang="en-US" sz="1400" dirty="0" smtClean="0"/>
              <a:t>2018,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www.pcworld.com/article/2899351/storage/everything-you-need-to-know-about-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nvme.html   </a:t>
            </a:r>
            <a:r>
              <a:rPr lang="en-US" sz="1400" dirty="0" smtClean="0">
                <a:solidFill>
                  <a:schemeClr val="accent6"/>
                </a:solidFill>
              </a:rPr>
              <a:t> </a:t>
            </a:r>
            <a:endParaRPr lang="en-US" sz="1400" dirty="0" smtClean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111" y="2734933"/>
            <a:ext cx="7994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[290]: </a:t>
            </a:r>
            <a:r>
              <a:rPr lang="en-US" sz="1400" dirty="0"/>
              <a:t>What is M.2? Keys and Sockets </a:t>
            </a:r>
            <a:r>
              <a:rPr lang="en-US" sz="1400" dirty="0" smtClean="0"/>
              <a:t>Explained, </a:t>
            </a:r>
            <a:r>
              <a:rPr lang="en-US" sz="1400" dirty="0"/>
              <a:t>ATP </a:t>
            </a:r>
            <a:r>
              <a:rPr lang="en-US" sz="1400" dirty="0" smtClean="0"/>
              <a:t>Electronics Taiwan Inc.</a:t>
            </a:r>
          </a:p>
          <a:p>
            <a:r>
              <a:rPr lang="en-US" sz="1400" dirty="0" smtClean="0"/>
              <a:t>            http</a:t>
            </a:r>
            <a:r>
              <a:rPr lang="en-US" sz="1400" dirty="0"/>
              <a:t>://</a:t>
            </a:r>
            <a:r>
              <a:rPr lang="en-US" sz="1400" dirty="0" smtClean="0"/>
              <a:t>www.atpinc.com/Memory-insider/what-is-m.2-M-B-BM-key-socket-3</a:t>
            </a:r>
            <a:endParaRPr lang="en-US" sz="1400" dirty="0" smtClean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113" y="4293982"/>
            <a:ext cx="87907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[292]: </a:t>
            </a:r>
            <a:r>
              <a:rPr lang="en-US" sz="1400" dirty="0" err="1" smtClean="0"/>
              <a:t>Hruska</a:t>
            </a:r>
            <a:r>
              <a:rPr lang="en-US" sz="1400" dirty="0" smtClean="0"/>
              <a:t> J., Samsung </a:t>
            </a:r>
            <a:r>
              <a:rPr lang="en-US" sz="1400" dirty="0"/>
              <a:t>Announces High-Speed HBM2 Breakthrough, Codenamed </a:t>
            </a:r>
            <a:r>
              <a:rPr lang="en-US" sz="1400" dirty="0" err="1" smtClean="0"/>
              <a:t>Aquabolt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 err="1" smtClean="0"/>
              <a:t>ExtremeTech</a:t>
            </a:r>
            <a:r>
              <a:rPr lang="en-US" sz="1400" dirty="0" smtClean="0"/>
              <a:t>, Jan. </a:t>
            </a:r>
            <a:r>
              <a:rPr lang="en-US" sz="1400" dirty="0"/>
              <a:t>11, </a:t>
            </a:r>
            <a:r>
              <a:rPr lang="en-US" sz="1400" dirty="0" smtClean="0"/>
              <a:t>2018,</a:t>
            </a:r>
          </a:p>
          <a:p>
            <a:r>
              <a:rPr lang="en-US" sz="1400" dirty="0"/>
              <a:t> </a:t>
            </a:r>
            <a:r>
              <a:rPr lang="en-US" sz="1400" dirty="0"/>
              <a:t>           https://</a:t>
            </a:r>
            <a:r>
              <a:rPr lang="en-US" sz="1400" dirty="0" smtClean="0"/>
              <a:t>www.extremetech.com/computing/261866-samsung-announces-hbm2-high-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speed-breakthrough-codenamed-</a:t>
            </a:r>
            <a:r>
              <a:rPr lang="en-US" sz="1400" dirty="0" err="1" smtClean="0"/>
              <a:t>aquabolt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27010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7.3 Major innovation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262"/>
          <a:stretch/>
        </p:blipFill>
        <p:spPr>
          <a:xfrm>
            <a:off x="249371" y="1313765"/>
            <a:ext cx="8553099" cy="47632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863" y="6226568"/>
            <a:ext cx="8325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HD = 2-5 </a:t>
            </a:r>
            <a:r>
              <a:rPr lang="en-US" sz="1400" dirty="0" err="1"/>
              <a:t>ms</a:t>
            </a:r>
            <a:r>
              <a:rPr lang="en-US" sz="1400" dirty="0"/>
              <a:t> seek, SATA SSD = 0.2 </a:t>
            </a:r>
            <a:r>
              <a:rPr lang="en-US" sz="1400" dirty="0" err="1"/>
              <a:t>ms</a:t>
            </a:r>
            <a:r>
              <a:rPr lang="en-US" sz="1400" dirty="0"/>
              <a:t> seek, </a:t>
            </a:r>
            <a:r>
              <a:rPr lang="en-US" sz="1400" dirty="0" err="1"/>
              <a:t>NVMe</a:t>
            </a:r>
            <a:r>
              <a:rPr lang="en-US" sz="1400" dirty="0"/>
              <a:t> SSD = 0.02 </a:t>
            </a:r>
            <a:r>
              <a:rPr lang="en-US" sz="1400" dirty="0" err="1"/>
              <a:t>ms</a:t>
            </a:r>
            <a:r>
              <a:rPr lang="en-US" sz="1400" dirty="0"/>
              <a:t> seek.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503675"/>
            <a:ext cx="6899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Seek time of SATA hard rive, SATA SSD and </a:t>
            </a:r>
            <a:r>
              <a:rPr lang="en-US" sz="1400" b="1" dirty="0" err="1">
                <a:solidFill>
                  <a:schemeClr val="accent6"/>
                </a:solidFill>
              </a:rPr>
              <a:t>NvMe</a:t>
            </a:r>
            <a:r>
              <a:rPr lang="en-US" sz="1400" b="1" dirty="0">
                <a:solidFill>
                  <a:schemeClr val="accent6"/>
                </a:solidFill>
              </a:rPr>
              <a:t> SSD </a:t>
            </a:r>
            <a:r>
              <a:rPr lang="en-US" sz="1400" b="1" dirty="0" smtClean="0">
                <a:solidFill>
                  <a:schemeClr val="accent6"/>
                </a:solidFill>
              </a:rPr>
              <a:t>[</a:t>
            </a:r>
            <a:r>
              <a:rPr lang="en-US" sz="1400" b="1" dirty="0" err="1" smtClean="0">
                <a:solidFill>
                  <a:schemeClr val="accent6"/>
                </a:solidFill>
              </a:rPr>
              <a:t>ms</a:t>
            </a:r>
            <a:r>
              <a:rPr lang="en-US" sz="1400" b="1" dirty="0" smtClean="0">
                <a:solidFill>
                  <a:schemeClr val="accent6"/>
                </a:solidFill>
              </a:rPr>
              <a:t>] [291] </a:t>
            </a:r>
            <a:endParaRPr lang="en-US" sz="1400" b="1" dirty="0">
              <a:solidFill>
                <a:schemeClr val="accent6"/>
              </a:solidFill>
            </a:endParaRPr>
          </a:p>
          <a:p>
            <a:r>
              <a:rPr lang="en-US" sz="1400" b="1" dirty="0" smtClean="0">
                <a:solidFill>
                  <a:schemeClr val="accent6"/>
                </a:solidFill>
              </a:rPr>
              <a:t> 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4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7.3 Major innovation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55" t="15811"/>
          <a:stretch/>
        </p:blipFill>
        <p:spPr>
          <a:xfrm>
            <a:off x="71500" y="1269592"/>
            <a:ext cx="9020089" cy="4547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00" y="494150"/>
            <a:ext cx="6742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dual M.2 sockets mounted on a motherboard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 rot="21092742">
            <a:off x="2699501" y="3056411"/>
            <a:ext cx="904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mSATA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1092742">
            <a:off x="5052319" y="2410211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M.2 SATA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0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8620"/>
            <a:ext cx="9144000" cy="40011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+mj-lt"/>
                <a:cs typeface="Arial" charset="0"/>
              </a:rPr>
              <a:t>Contents</a:t>
            </a:r>
            <a:endParaRPr lang="en-US" altLang="en-US" sz="2400" dirty="0">
              <a:solidFill>
                <a:srgbClr val="FFFFFF"/>
              </a:solidFill>
              <a:latin typeface="+mj-lt"/>
              <a:cs typeface="Arial" charset="0"/>
            </a:endParaRPr>
          </a:p>
        </p:txBody>
      </p:sp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93799" y="998730"/>
            <a:ext cx="7558088" cy="457200"/>
            <a:chOff x="472" y="2160"/>
            <a:chExt cx="4630" cy="28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1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Introduction</a:t>
              </a: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93799" y="1568052"/>
            <a:ext cx="7558088" cy="457200"/>
            <a:chOff x="472" y="2160"/>
            <a:chExt cx="4630" cy="28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2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Core 2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93799" y="2140421"/>
            <a:ext cx="7558088" cy="457200"/>
            <a:chOff x="472" y="2160"/>
            <a:chExt cx="4630" cy="28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3.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Nehalem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95387" y="2697747"/>
            <a:ext cx="7556500" cy="457200"/>
            <a:chOff x="472" y="2160"/>
            <a:chExt cx="4630" cy="28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4.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Sandy Bridge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73508" y="3266637"/>
            <a:ext cx="7578912" cy="457200"/>
            <a:chOff x="472" y="2160"/>
            <a:chExt cx="4697" cy="28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5.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Haswell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line</a:t>
              </a: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18" name="Group 20"/>
          <p:cNvGrpSpPr>
            <a:grpSpLocks/>
          </p:cNvGrpSpPr>
          <p:nvPr/>
        </p:nvGrpSpPr>
        <p:grpSpPr bwMode="auto">
          <a:xfrm>
            <a:off x="787057" y="3821345"/>
            <a:ext cx="7564830" cy="457200"/>
            <a:chOff x="476" y="2160"/>
            <a:chExt cx="4626" cy="318"/>
          </a:xfrm>
        </p:grpSpPr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6.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Skylake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line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788644" y="4351777"/>
            <a:ext cx="7563243" cy="457200"/>
            <a:chOff x="476" y="2160"/>
            <a:chExt cx="4626" cy="318"/>
          </a:xfrm>
        </p:grpSpPr>
        <p:sp>
          <p:nvSpPr>
            <p:cNvPr id="22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 7.</a:t>
              </a:r>
              <a:r>
                <a:rPr lang="hu-HU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Kaby</a:t>
              </a:r>
              <a:r>
                <a:rPr lang="en-US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Lake line</a:t>
              </a: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0000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4" name="Group 29"/>
          <p:cNvGrpSpPr>
            <a:grpSpLocks/>
          </p:cNvGrpSpPr>
          <p:nvPr/>
        </p:nvGrpSpPr>
        <p:grpSpPr bwMode="auto">
          <a:xfrm>
            <a:off x="784738" y="4873824"/>
            <a:ext cx="7567149" cy="457200"/>
            <a:chOff x="476" y="2160"/>
            <a:chExt cx="4626" cy="318"/>
          </a:xfrm>
        </p:grpSpPr>
        <p:sp>
          <p:nvSpPr>
            <p:cNvPr id="25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8</a:t>
              </a: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.</a:t>
              </a:r>
              <a:r>
                <a:rPr lang="hu-HU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The </a:t>
              </a:r>
              <a:r>
                <a:rPr lang="en-US" altLang="en-US" sz="1900" dirty="0" err="1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Kaby</a:t>
              </a: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Lake Refresh line</a:t>
              </a:r>
              <a:endParaRPr lang="en-US" altLang="en-US" sz="1900" dirty="0">
                <a:solidFill>
                  <a:srgbClr val="FF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0000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7" name="Group 29"/>
          <p:cNvGrpSpPr>
            <a:grpSpLocks/>
          </p:cNvGrpSpPr>
          <p:nvPr/>
        </p:nvGrpSpPr>
        <p:grpSpPr bwMode="auto">
          <a:xfrm>
            <a:off x="784170" y="5416187"/>
            <a:ext cx="7567149" cy="457200"/>
            <a:chOff x="476" y="2160"/>
            <a:chExt cx="4626" cy="318"/>
          </a:xfrm>
        </p:grpSpPr>
        <p:sp>
          <p:nvSpPr>
            <p:cNvPr id="2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 9.</a:t>
              </a:r>
              <a:r>
                <a:rPr lang="hu-HU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The Coffee Lake line</a:t>
              </a:r>
              <a:endParaRPr lang="en-US" altLang="en-US" sz="1900" dirty="0">
                <a:solidFill>
                  <a:srgbClr val="FF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0000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784765" y="5924721"/>
            <a:ext cx="7567149" cy="457200"/>
            <a:chOff x="476" y="2160"/>
            <a:chExt cx="4626" cy="318"/>
          </a:xfrm>
        </p:grpSpPr>
        <p:sp>
          <p:nvSpPr>
            <p:cNvPr id="31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31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10.</a:t>
              </a:r>
              <a:r>
                <a:rPr lang="hu-HU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The Cannon Lake line (outlook)</a:t>
              </a:r>
              <a:endParaRPr lang="en-US" altLang="en-US" sz="1900" dirty="0">
                <a:solidFill>
                  <a:srgbClr val="FF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476" y="2165"/>
              <a:ext cx="24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0000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7.3 Major innovation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7104" y="496547"/>
            <a:ext cx="2199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-2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208" y="832778"/>
            <a:ext cx="88282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based on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3D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XPoint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technology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announced by Intel and Micron in 2016.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3D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Xpoint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(Cross-Point) memory is 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high-density, stackable, bit-level addressable matrix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non-volatile memory,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indicated below.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provides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endurability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than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SSD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devices.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devices with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has been introduced in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2017.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7488" b="1525"/>
          <a:stretch/>
        </p:blipFill>
        <p:spPr>
          <a:xfrm>
            <a:off x="161926" y="2196997"/>
            <a:ext cx="8968704" cy="42023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11860" y="6472408"/>
            <a:ext cx="3155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3D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XPoint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4529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7.3 Major innovation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95043"/>
            <a:ext cx="6272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requirements for using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modules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870" y="818710"/>
            <a:ext cx="68970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 (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with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 series chipset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M.2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type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3.0 interface connected via 2 or 4 lanes,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64-bit Windows 10 OS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Rapid Storage Technology (RST) driver 15.5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later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appropriate system firmware (BIOS)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2230257"/>
            <a:ext cx="898842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memory, as introduced along with the 7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 (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processors is designated as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generation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it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supports only a single HD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drive.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Platforms with both a HD and SSD drive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 be supported by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generation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introduced along with the 8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 (Coffee Lake) processors.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6444335"/>
            <a:ext cx="2879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HD (Hard Drive): </a:t>
            </a:r>
            <a:r>
              <a:rPr lang="en-US" sz="1400" dirty="0" err="1" smtClean="0"/>
              <a:t>Merevlemez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85239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7.3 Major innovation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815" t="4061" b="12624"/>
          <a:stretch/>
        </p:blipFill>
        <p:spPr>
          <a:xfrm>
            <a:off x="71438" y="1088740"/>
            <a:ext cx="9072563" cy="56256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0" y="863600"/>
            <a:ext cx="1421650" cy="18453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967155" y="6666240"/>
            <a:ext cx="540060" cy="9001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503675"/>
            <a:ext cx="6991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Attaching two M.2 connectors to a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S-series DT processor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260" y="6399330"/>
            <a:ext cx="5805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 diagram of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Supermicro’s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MNL-1909 motherboard [253]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7143790" y="4030195"/>
            <a:ext cx="1035115" cy="669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9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295330" y="1340820"/>
            <a:ext cx="84960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7.4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Kaby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Lake-based processor lines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95332" y="2075835"/>
            <a:ext cx="8507138" cy="485647"/>
            <a:chOff x="704" y="1625"/>
            <a:chExt cx="4218" cy="344"/>
          </a:xfrm>
        </p:grpSpPr>
        <p:sp>
          <p:nvSpPr>
            <p:cNvPr id="4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3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7.4.1 Overview of the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Kaby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Lake processor line </a:t>
              </a:r>
            </a:p>
          </p:txBody>
        </p: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98500" y="2581196"/>
            <a:ext cx="8503548" cy="468000"/>
            <a:chOff x="704" y="1616"/>
            <a:chExt cx="4220" cy="346"/>
          </a:xfrm>
        </p:grpSpPr>
        <p:sp>
          <p:nvSpPr>
            <p:cNvPr id="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32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7.4.2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Example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1: The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mobile </a:t>
              </a:r>
              <a:r>
                <a:rPr kumimoji="0" lang="en-US" altLang="en-US" sz="19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Kaby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Lake Y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and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U-series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704" y="161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304857" y="3108663"/>
            <a:ext cx="8497613" cy="572237"/>
            <a:chOff x="704" y="1638"/>
            <a:chExt cx="4201" cy="304"/>
          </a:xfrm>
        </p:grpSpPr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54" cy="24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7.4.3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Example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2: The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8</a:t>
              </a:r>
              <a:r>
                <a:rPr kumimoji="0" lang="en-US" altLang="en-US" sz="19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generation mobile </a:t>
              </a:r>
              <a:r>
                <a:rPr kumimoji="0" lang="en-US" altLang="en-US" sz="19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Kaby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Lake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G-series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704" y="165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309346" y="3622917"/>
            <a:ext cx="8492702" cy="468000"/>
            <a:chOff x="704" y="1638"/>
            <a:chExt cx="4218" cy="295"/>
          </a:xfrm>
        </p:grpSpPr>
        <p:sp>
          <p:nvSpPr>
            <p:cNvPr id="16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7.4.4 Example 3: The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enthusiast mobile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Kaby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Lake  X-series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704" y="1646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31740" y="4530606"/>
            <a:ext cx="3972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Only Section 7.4.3 will be discussed.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952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03559"/>
            <a:ext cx="74041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7.4.1 Overview of the 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Kaby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Lake processor line </a:t>
            </a:r>
            <a:endParaRPr kumimoji="0" lang="en-US" alt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06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7.4.1 Overview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Lake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line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94150"/>
            <a:ext cx="6947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7.4.1 Targeted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market segments of the main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series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15871" r="25634"/>
          <a:stretch/>
        </p:blipFill>
        <p:spPr>
          <a:xfrm>
            <a:off x="836585" y="1124120"/>
            <a:ext cx="7188079" cy="457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0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9076381" y="128572"/>
            <a:ext cx="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6564480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  <a:hlinkClick r:id="rId2"/>
              </a:rPr>
              <a:t>  </a:t>
            </a:r>
            <a:endParaRPr kumimoji="0" lang="en-US" altLang="en-US" sz="500" b="0" i="0" u="none" strike="noStrike" kern="1200" cap="none" spc="0" normalizeH="0" baseline="0" noProof="0" dirty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IMAGE</a:t>
            </a:r>
            <a:endParaRPr kumimoji="0" lang="en-US" altLang="en-US" sz="29400" b="0" i="0" u="none" strike="noStrike" kern="1200" cap="none" spc="0" normalizeH="0" baseline="0" noProof="0" dirty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Helvetica Neue"/>
              <a:ea typeface="+mn-ea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88573" y="1043735"/>
          <a:ext cx="8955426" cy="3805210"/>
        </p:xfrm>
        <a:graphic>
          <a:graphicData uri="http://schemas.openxmlformats.org/drawingml/2006/table">
            <a:tbl>
              <a:tblPr/>
              <a:tblGrid>
                <a:gridCol w="1458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7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2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2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2571">
                  <a:extLst>
                    <a:ext uri="{9D8B030D-6E8A-4147-A177-3AD203B41FA5}">
                      <a16:colId xmlns:a16="http://schemas.microsoft.com/office/drawing/2014/main" val="1432406933"/>
                    </a:ext>
                  </a:extLst>
                </a:gridCol>
                <a:gridCol w="1492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474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Mobiles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Desktops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47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Variant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KBL-Y/Core m3 </a:t>
                      </a:r>
                      <a:r>
                        <a:rPr lang="en-US" sz="1200" b="1" dirty="0"/>
                        <a:t>(</a:t>
                      </a:r>
                      <a:r>
                        <a:rPr lang="en-US" sz="1200" b="1" dirty="0" smtClean="0"/>
                        <a:t>BGA 1515)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KBL</a:t>
                      </a:r>
                      <a:r>
                        <a:rPr lang="en-US" sz="1200" b="1" dirty="0" smtClean="0"/>
                        <a:t>-U</a:t>
                      </a:r>
                    </a:p>
                    <a:p>
                      <a:pPr algn="ctr"/>
                      <a:r>
                        <a:rPr lang="en-US" sz="1200" b="1" dirty="0" smtClean="0"/>
                        <a:t> </a:t>
                      </a:r>
                      <a:r>
                        <a:rPr lang="en-US" sz="1200" b="1" dirty="0"/>
                        <a:t>(</a:t>
                      </a:r>
                      <a:r>
                        <a:rPr lang="en-US" sz="1200" b="1" dirty="0" smtClean="0"/>
                        <a:t>BGA1356)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KBL</a:t>
                      </a:r>
                      <a:r>
                        <a:rPr lang="en-US" sz="1200" b="1" dirty="0"/>
                        <a:t>-H 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(BGA1440)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KBL-G</a:t>
                      </a:r>
                    </a:p>
                    <a:p>
                      <a:pPr algn="ctr"/>
                      <a:r>
                        <a:rPr lang="en-US" sz="1200" b="1" dirty="0" smtClean="0"/>
                        <a:t>(BGA2270)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KBL</a:t>
                      </a:r>
                      <a:r>
                        <a:rPr lang="en-US" sz="1200" b="1" dirty="0" smtClean="0"/>
                        <a:t>-S (T/E/K/X)</a:t>
                      </a:r>
                    </a:p>
                    <a:p>
                      <a:pPr algn="ctr"/>
                      <a:r>
                        <a:rPr lang="en-US" sz="1200" b="1" dirty="0" smtClean="0"/>
                        <a:t> </a:t>
                      </a:r>
                      <a:r>
                        <a:rPr lang="en-US" sz="1200" b="1" dirty="0"/>
                        <a:t>(</a:t>
                      </a:r>
                      <a:r>
                        <a:rPr lang="en-US" sz="1200" b="1" dirty="0" smtClean="0"/>
                        <a:t>LGA1151)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62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Cores/Threads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2/4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4/8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2/4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38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Graphic Configurations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GT2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GT2</a:t>
                      </a:r>
                      <a:r>
                        <a:rPr lang="en-US" sz="1200" dirty="0" smtClean="0"/>
                        <a:t>/</a:t>
                      </a:r>
                      <a:r>
                        <a:rPr lang="en-US" sz="1200" dirty="0" err="1" smtClean="0"/>
                        <a:t>GT3e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GT2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AMD design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GT2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38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eDRAM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N/A / 64 MB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 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HBM2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 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38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SOC Design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No, </a:t>
                      </a:r>
                      <a:endParaRPr lang="hu-HU" sz="1200" dirty="0" smtClean="0"/>
                    </a:p>
                    <a:p>
                      <a:pPr algn="ctr"/>
                      <a:r>
                        <a:rPr lang="en-US" sz="1200" dirty="0" smtClean="0"/>
                        <a:t>200-series </a:t>
                      </a:r>
                      <a:r>
                        <a:rPr lang="en-US" sz="1200" dirty="0"/>
                        <a:t>PCH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</a:t>
                      </a:r>
                    </a:p>
                    <a:p>
                      <a:pPr algn="ctr"/>
                      <a:r>
                        <a:rPr lang="en-US" sz="1200" dirty="0" smtClean="0"/>
                        <a:t>HM175 PCH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No,</a:t>
                      </a:r>
                      <a:endParaRPr lang="hu-HU" sz="1200" dirty="0" smtClean="0"/>
                    </a:p>
                    <a:p>
                      <a:pPr algn="ctr"/>
                      <a:r>
                        <a:rPr lang="en-US" sz="1200" dirty="0" smtClean="0"/>
                        <a:t>200-series </a:t>
                      </a:r>
                      <a:r>
                        <a:rPr lang="en-US" sz="1200" dirty="0"/>
                        <a:t>PCH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192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TDP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4.5W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15W / 28W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35W</a:t>
                      </a:r>
                      <a:r>
                        <a:rPr lang="en-US" sz="1200" dirty="0"/>
                        <a:t> / </a:t>
                      </a:r>
                      <a:r>
                        <a:rPr lang="en-US" sz="1200" dirty="0" err="1"/>
                        <a:t>45W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100W</a:t>
                      </a:r>
                    </a:p>
                    <a:p>
                      <a:pPr algn="ctr"/>
                      <a:r>
                        <a:rPr lang="en-US" sz="1200" dirty="0" smtClean="0"/>
                        <a:t>(Package)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35W</a:t>
                      </a:r>
                      <a:r>
                        <a:rPr lang="en-US" sz="1200" dirty="0" smtClean="0"/>
                        <a:t>/</a:t>
                      </a:r>
                      <a:r>
                        <a:rPr lang="en-US" sz="1200" dirty="0" err="1" smtClean="0"/>
                        <a:t>51W</a:t>
                      </a:r>
                      <a:r>
                        <a:rPr lang="en-US" sz="1200" dirty="0" smtClean="0"/>
                        <a:t>/</a:t>
                      </a:r>
                      <a:r>
                        <a:rPr lang="en-US" sz="1200" dirty="0" err="1" smtClean="0"/>
                        <a:t>60W</a:t>
                      </a:r>
                      <a:r>
                        <a:rPr lang="en-US" sz="1200" dirty="0" smtClean="0"/>
                        <a:t>/ </a:t>
                      </a:r>
                      <a:r>
                        <a:rPr lang="en-US" sz="1200" dirty="0" err="1" smtClean="0"/>
                        <a:t>65W</a:t>
                      </a:r>
                      <a:r>
                        <a:rPr lang="en-US" sz="1200" dirty="0" smtClean="0"/>
                        <a:t>/</a:t>
                      </a:r>
                      <a:r>
                        <a:rPr lang="en-US" sz="1200" dirty="0" err="1" smtClean="0"/>
                        <a:t>91W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1500" y="494150"/>
            <a:ext cx="4599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features of main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series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7.4.1 Overview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processor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86360" y="5249378"/>
            <a:ext cx="8670707" cy="1577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Y series: Mobile processors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 very low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(4.5 W)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Extreme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 clock frequency models of the Y-series (1.0/1.1 GHz)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U-series: Mainline processors with a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15 or 28 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H-series: High performance mobiles with a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35 or 45 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 of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time, and at a level beyond that of the home PC user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environment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G-series:  High performance mobile with AMD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Radeon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RX Vega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M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GH graphics and HBM2 memory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863" y="4972843"/>
            <a:ext cx="337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Subclasses of the Mobile series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82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7.4.1 Overview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processor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06515" y="818710"/>
            <a:ext cx="8631145" cy="1284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suffix: Mainstream CPUs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T-series: Low power CPUs with lower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E-series: Embedded series, Intel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 support for the product for a longer period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of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time, and at a level beyond that of the home PC user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environment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X-series: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Extreme performance desktops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494150"/>
            <a:ext cx="3735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Subclasses of the desktop S-series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2118337"/>
            <a:ext cx="4545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Microserver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2778752"/>
            <a:ext cx="6407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tags used to designate models of the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515" y="3066893"/>
            <a:ext cx="5293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K-tag: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Multiplier-unlocked CPU that can be overclocked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Q-tag: Quad core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2381764"/>
            <a:ext cx="2303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-series: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Microservers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96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71500" y="886448"/>
            <a:ext cx="46201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Mobiles (M/Y/U and H-series)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SoC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designs)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515" y="1182988"/>
            <a:ext cx="4875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4.5 W Core M and Y-series (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SoC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designs,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BGA1515)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1. </a:t>
            </a: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Introduction</a:t>
            </a:r>
            <a:r>
              <a:rPr kumimoji="0" lang="hu-HU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 (2)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7.4.1 Overview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processor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1500" y="494150"/>
            <a:ext cx="5742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the </a:t>
            </a:r>
            <a:r>
              <a:rPr kumimoji="0" lang="en-US" alt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(7</a:t>
            </a:r>
            <a:r>
              <a:rPr kumimoji="0" lang="en-US" alt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Gen) processor series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0650" y="1458611"/>
            <a:ext cx="50211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i7-7Y75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2C+HD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615, HT, 8/2016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i5-7Y5x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2C+HD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615, HT,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8/2016 and 1/2017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m3-7Y3x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2C+HD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615, HT,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8/2016 and 7/2017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435050" y="2575498"/>
            <a:ext cx="65117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i7-76x0U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/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75x0U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2C+HD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620/640/650,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8/2016 and 1/2017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i5-73x0U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/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72x0U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2C+HD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620/640/650,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8/2016 and 1/2017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i3-71xxU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          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2C+HD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620/650,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8/2016 and 7/2017 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3347" y="2287357"/>
            <a:ext cx="3752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 W U-series (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SoC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designs,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BGA1356)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433620" y="3606566"/>
            <a:ext cx="450956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i7-7567U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2C+HD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650,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1/2017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i5-7287U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/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7267U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2C+HD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650,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1/2017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i3-7167U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2C+HD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650, 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1/2017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4729" y="3354030"/>
            <a:ext cx="3752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28 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U-series (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SoC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designs,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BGA1356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6515" y="4392538"/>
            <a:ext cx="547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H-series (2-chip designs, 200-series PCH, BGA1440)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9012" y="4665183"/>
            <a:ext cx="3975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i3-7100H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2C+HD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630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1/2017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787" y="5064039"/>
            <a:ext cx="5472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H-series (2-chip designs, 200-series PCH, BGA1440)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388" y="5352180"/>
            <a:ext cx="6470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i7-7920HQ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/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7820HQ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/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7820HK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/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7700HQ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4C+HD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630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HT, 1/2017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i5-7440HQ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/,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7300HQ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4C+HD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630, HT, 1/2017 </a:t>
            </a:r>
            <a:endParaRPr kumimoji="0" lang="en-US" altLang="en-US" sz="14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84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7.4.1 Overview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processor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44550" y="1081482"/>
            <a:ext cx="851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i7-8809G/8709G/8706G/8705G/8305G, 4C+HD 630+AMD Vega M GH/GL + HBM2, 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1/2018 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4925" y="818710"/>
            <a:ext cx="68974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100 W (in package integrated AMD Vega graphics and HBM2, BGA2270)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1500" y="503675"/>
            <a:ext cx="62872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Enthusiast mobiles (G-series)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(2-chip designs, HM175 chipset)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69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927100" y="1138932"/>
            <a:ext cx="7380288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Kaby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Lake line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002591" y="2235351"/>
            <a:ext cx="7291681" cy="409575"/>
            <a:chOff x="704" y="1625"/>
            <a:chExt cx="4218" cy="306"/>
          </a:xfrm>
        </p:grpSpPr>
        <p:sp>
          <p:nvSpPr>
            <p:cNvPr id="4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7.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Introduction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1005759" y="2700489"/>
            <a:ext cx="7292131" cy="409575"/>
            <a:chOff x="704" y="1626"/>
            <a:chExt cx="4220" cy="305"/>
          </a:xfrm>
        </p:grpSpPr>
        <p:sp>
          <p:nvSpPr>
            <p:cNvPr id="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7.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2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Major enhancements of the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Kaby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Lake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012116" y="3148326"/>
            <a:ext cx="7291681" cy="701363"/>
            <a:chOff x="704" y="1625"/>
            <a:chExt cx="4218" cy="524"/>
          </a:xfrm>
        </p:grpSpPr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51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7.3 Major innovation of the 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Kaby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Lake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line: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        The </a:t>
              </a:r>
              <a:r>
                <a:rPr lang="en-US" altLang="en-US" sz="1900" dirty="0" err="1" smtClean="0">
                  <a:solidFill>
                    <a:srgbClr val="FFFFFF"/>
                  </a:solidFill>
                  <a:cs typeface="Arial" charset="0"/>
                </a:rPr>
                <a:t>Optane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 memory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1009377" y="3924055"/>
            <a:ext cx="7292131" cy="409575"/>
            <a:chOff x="704" y="1626"/>
            <a:chExt cx="4220" cy="305"/>
          </a:xfrm>
        </p:grpSpPr>
        <p:sp>
          <p:nvSpPr>
            <p:cNvPr id="1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7.4 </a:t>
              </a:r>
              <a:r>
                <a:rPr kumimoji="0" lang="en-US" altLang="en-US" sz="19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Kaby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Lake-based processor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lines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21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7.4.1 Overview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processor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6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1500" y="522131"/>
            <a:ext cx="56268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Desktops (S-series)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(2-chip designs, 200-series chipset)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21663" y="1080930"/>
            <a:ext cx="58544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i7-7700T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           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4C+HD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630, HT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1/2017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i5-7600T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/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7500T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/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7400T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4C+HD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630,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1/2015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i3-7300T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/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7100T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/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7101TE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         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2C+HD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630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1/2017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5480" y="838074"/>
            <a:ext cx="26207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T-tagged (LGA1151)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40713" y="3658873"/>
            <a:ext cx="38347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i7-7700K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4C+HD630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1/2017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i5-7500K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4C+HD630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1/2017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5480" y="3396101"/>
            <a:ext cx="36004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K-tagged, unlocked (LGA1151)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34363" y="2085894"/>
            <a:ext cx="52838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i3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-7100/7300/7320,      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2C+HD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630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1/2017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1830" y="1823254"/>
            <a:ext cx="26691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51 W untagged (LGA 1151)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428013" y="2650179"/>
            <a:ext cx="48702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i7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-7700,                 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4C+HD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630,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1/2017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i5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-7600/7500/7400 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4C+HD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630,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1/2017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i3-7350K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(60 W),    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2C+HD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630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1/2017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1830" y="2405991"/>
            <a:ext cx="32590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untagged series (LGA1151)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9130" y="4603978"/>
            <a:ext cx="35982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X-series, unlocked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LGA2066)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3962" y="4866750"/>
            <a:ext cx="5567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i7-7740X, 4C, (no integrated graphics),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7/2017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i5-7640X, 4C (no integrated graphics), no HT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7/2017 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71500" y="4325076"/>
            <a:ext cx="67441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Enthusiast desktops (X-series)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(2-chip designs, model 299 chipset)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2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7.4.1 Overview of the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processor line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sz="16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1500" y="510774"/>
            <a:ext cx="30412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Microservers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(E3 v6-series) 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4920" y="833067"/>
            <a:ext cx="29799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E3 v6-series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BGA 1440)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015" y="110309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Xeon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E3-1505L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v6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4C+HD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P630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HT, 1/2017 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320" y="1422796"/>
            <a:ext cx="29642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E3 v6-series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BGA 1440)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2115" y="1692826"/>
            <a:ext cx="5764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Xeon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E3-1505M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/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1535M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v6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4C+HD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P630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HT, 1/2017 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4370" y="2003742"/>
            <a:ext cx="30458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E3 v6-series (LGA 1151)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115" y="2246878"/>
            <a:ext cx="36041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Xeon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E3-12x0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v6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4C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HT, 1/2017 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0720" y="2633812"/>
            <a:ext cx="2938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73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E3 v6-series (LGA 1151)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9415" y="2876948"/>
            <a:ext cx="4504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Xeon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E3-12x5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v6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4C+HD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alt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P630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HT, 1/2017 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91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03559"/>
            <a:ext cx="74041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7.4.2 Example 1: The mobile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Kaby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Lake Y and U-series</a:t>
            </a:r>
            <a:endParaRPr kumimoji="0" lang="en-US" alt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57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7.4.2 Example 1: The mobile </a:t>
            </a:r>
            <a:r>
              <a:rPr lang="en-US" altLang="en-US" sz="1600" dirty="0" err="1">
                <a:solidFill>
                  <a:srgbClr val="FFFFFF"/>
                </a:solidFill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 Lake Y and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U-series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(1)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61924" y="1236572"/>
          <a:ext cx="8820568" cy="5515111"/>
        </p:xfrm>
        <a:graphic>
          <a:graphicData uri="http://schemas.openxmlformats.org/drawingml/2006/table">
            <a:tbl>
              <a:tblPr/>
              <a:tblGrid>
                <a:gridCol w="1102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2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2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2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2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2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25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25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9720">
                <a:tc gridSpan="8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Intel </a:t>
                      </a:r>
                      <a:r>
                        <a:rPr lang="en-US" sz="1300" dirty="0" err="1"/>
                        <a:t>Kaby</a:t>
                      </a:r>
                      <a:r>
                        <a:rPr lang="en-US" sz="1300" dirty="0"/>
                        <a:t> Lake </a:t>
                      </a:r>
                      <a:r>
                        <a:rPr lang="en-US" sz="1300" dirty="0" smtClean="0"/>
                        <a:t>Y and U </a:t>
                      </a:r>
                      <a:r>
                        <a:rPr lang="en-US" sz="1300" dirty="0"/>
                        <a:t>SKUs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0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 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Cores/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Threads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Base/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Turbo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IGP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L3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eDRAM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TDP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Cost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B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0">
                <a:tc gridSpan="8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Y-Series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1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i7-7Y75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1.3/3.6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HD 615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-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4.5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$353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1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i5-7Y57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1.2/3.3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HD 615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-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4.5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$253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01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i5-7Y54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1.2/3.2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HD 615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-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4.5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$253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98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m3-7Y30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1.0/2.0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HD 615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-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4.5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$253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720">
                <a:tc gridSpan="8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U-Series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01"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i7-7660U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2.5/4.0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Iris Plus 640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64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15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$373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01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i7-7600U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2.8/3.9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HD 620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-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15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$353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0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i7-7567U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3.5/4.0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Iris Plus 650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64 MB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28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$373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0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i7-7560U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2.4/3.8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Iris Plus 640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15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$373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2011"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i7-7500U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2.7/3.5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HD 620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-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15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$353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01"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i5-7360U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2.3/3.6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Iris Plus 640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15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$273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2011"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i5-7300U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2.6/3.5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HD 620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-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15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$253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2011"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i5-7200U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2.5/3.1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HD 620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-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15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$253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4301"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i5-7287U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3.3/3.7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Iris Plus 650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64 MB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28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$273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430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i5-7267U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3.1/3.5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Iris Plus 650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64 MB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28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$273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430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i5-7260U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2.2/3.4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Iris Plus 640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64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15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$273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430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i3-7167U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2.8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Iris Plus 650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64 MB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28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$273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01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i3-7100U</a:t>
                      </a:r>
                      <a:endParaRPr lang="en-US" sz="1300" dirty="0"/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D3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2.4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HD 620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 MB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-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15 W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$253</a:t>
                      </a:r>
                    </a:p>
                  </a:txBody>
                  <a:tcPr marL="27430" marR="27430" marT="13715" marB="1371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500" y="494150"/>
            <a:ext cx="6245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7.4.2 Example 1: The mobile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Y and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U-series [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225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818710"/>
            <a:ext cx="5630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mobile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Y and U-series </a:t>
            </a:r>
          </a:p>
        </p:txBody>
      </p:sp>
    </p:spTree>
    <p:extLst>
      <p:ext uri="{BB962C8B-B14F-4D97-AF65-F5344CB8AC3E}">
        <p14:creationId xmlns:p14="http://schemas.microsoft.com/office/powerpoint/2010/main" val="396337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50" y="0"/>
            <a:ext cx="9144000" cy="393700"/>
          </a:xfrm>
        </p:spPr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7.4.2 Example 1: The mobile </a:t>
            </a:r>
            <a:r>
              <a:rPr lang="en-US" altLang="en-US" sz="1600" dirty="0" err="1">
                <a:solidFill>
                  <a:srgbClr val="FFFFFF"/>
                </a:solidFill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 Lake Y and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U-series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61515" y="1239620"/>
          <a:ext cx="8982486" cy="4779813"/>
        </p:xfrm>
        <a:graphic>
          <a:graphicData uri="http://schemas.openxmlformats.org/drawingml/2006/table">
            <a:tbl>
              <a:tblPr/>
              <a:tblGrid>
                <a:gridCol w="998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8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5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151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366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847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</a:rPr>
                        <a:t>Market</a:t>
                      </a:r>
                    </a:p>
                    <a:p>
                      <a:pPr algn="ctr"/>
                      <a:r>
                        <a:rPr lang="en-US" sz="1200" dirty="0" smtClean="0">
                          <a:effectLst/>
                        </a:rPr>
                        <a:t>segment</a:t>
                      </a:r>
                      <a:endParaRPr lang="en-US" sz="1200" dirty="0">
                        <a:effectLst/>
                      </a:endParaRP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Model number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Tier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Execution units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effectLst/>
                        </a:rPr>
                        <a:t>eDRAM</a:t>
                      </a:r>
                      <a:endParaRPr lang="en-US" sz="1200" dirty="0" smtClean="0">
                        <a:effectLst/>
                      </a:endParaRPr>
                    </a:p>
                    <a:p>
                      <a:pPr algn="ctr"/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(MB)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Base clock (MHz)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Boost clock (MHz)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GFLOPS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3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Used in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B3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116">
                <a:tc rowSpan="6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Consumer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HD Graphics 610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9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GT1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12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-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300−350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900−1100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≈ 200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Desktop Celeron, Desktop Pentium G45**, i3-7101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7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HD Graphics 615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9AD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GT2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24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−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300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900–1050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345.6 – 403.2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m3-7Y30, i5-7Y54</a:t>
                      </a:r>
                      <a:r>
                        <a:rPr lang="en-US" sz="1200" dirty="0" smtClean="0">
                          <a:effectLst/>
                        </a:rPr>
                        <a:t>,</a:t>
                      </a:r>
                    </a:p>
                    <a:p>
                      <a:pPr algn="ctr"/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i7-7Y75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51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HD Graphics 620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9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1000–1050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384 – 403.2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>
                          <a:effectLst/>
                        </a:rPr>
                        <a:t>i3-7100U, i5-7200U, i5-7300U, i7-7500U, i7-7600U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29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HD Graphics 630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9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350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1000–1150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384 − 441.6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Desktop Pentium G46**, i3, i5 and i7, and Laptop </a:t>
                      </a:r>
                      <a:r>
                        <a:rPr lang="en-US" sz="1200" dirty="0" smtClean="0">
                          <a:effectLst/>
                        </a:rPr>
                        <a:t>H-series</a:t>
                      </a:r>
                    </a:p>
                    <a:p>
                      <a:pPr algn="ctr"/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i3, i5 and i7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5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Iris Plus Graphics 640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9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GT3e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48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64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300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950–1050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729.6 − 806.4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i5-7260U, i5-7360U, i7-7560U, i7-7660U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5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Iris Plus Graphics 650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9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1050–1150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806.4 − 883.2</a:t>
                      </a: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effectLst/>
                        </a:rPr>
                        <a:t>i3-7167U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i5-7267U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i5-7287U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i7-7567U</a:t>
                      </a:r>
                      <a:endParaRPr lang="en-US" sz="1200" dirty="0">
                        <a:effectLst/>
                      </a:endParaRPr>
                    </a:p>
                  </a:txBody>
                  <a:tcPr marL="23092" marR="23092" marT="11546" marB="11546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500" y="494150"/>
            <a:ext cx="8860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Intel's 10th generation graphics included in the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174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17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7.4.2 Example 1: The mobile </a:t>
            </a:r>
            <a:r>
              <a:rPr lang="en-US" altLang="en-US" sz="1600" dirty="0" err="1">
                <a:solidFill>
                  <a:srgbClr val="FFFFFF"/>
                </a:solidFill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 Lake Y and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U-series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94150"/>
            <a:ext cx="3945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Y/m and U-series platform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114" y="1164726"/>
            <a:ext cx="5536037" cy="5549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3941930" y="2978950"/>
            <a:ext cx="125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EAED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5EAED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EAED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</a:t>
            </a:r>
          </a:p>
        </p:txBody>
      </p:sp>
    </p:spTree>
    <p:extLst>
      <p:ext uri="{BB962C8B-B14F-4D97-AF65-F5344CB8AC3E}">
        <p14:creationId xmlns:p14="http://schemas.microsoft.com/office/powerpoint/2010/main" val="253393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7.4.2 Example 1: The mobile </a:t>
            </a:r>
            <a:r>
              <a:rPr lang="en-US" altLang="en-US" sz="1600" dirty="0" err="1">
                <a:solidFill>
                  <a:srgbClr val="FFFFFF"/>
                </a:solidFill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 Lake Y and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U-series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55" y="1169811"/>
            <a:ext cx="6210690" cy="54960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00" y="501055"/>
            <a:ext cx="786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contrast The mobile H-series and desktop S-series platforms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3887300" y="4683588"/>
            <a:ext cx="1259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EAED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200-series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3987649" y="2573905"/>
            <a:ext cx="1259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EAED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5EAED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EAED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</a:t>
            </a:r>
          </a:p>
        </p:txBody>
      </p:sp>
    </p:spTree>
    <p:extLst>
      <p:ext uri="{BB962C8B-B14F-4D97-AF65-F5344CB8AC3E}">
        <p14:creationId xmlns:p14="http://schemas.microsoft.com/office/powerpoint/2010/main" val="316117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7.4.2 Example 1: The mobile </a:t>
            </a:r>
            <a:r>
              <a:rPr lang="en-US" altLang="en-US" sz="1600" dirty="0" err="1">
                <a:solidFill>
                  <a:srgbClr val="FFFFFF"/>
                </a:solidFill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 Lake Y and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U-series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5888" y="1263734"/>
          <a:ext cx="8911606" cy="4460521"/>
        </p:xfrm>
        <a:graphic>
          <a:graphicData uri="http://schemas.openxmlformats.org/drawingml/2006/table">
            <a:tbl>
              <a:tblPr/>
              <a:tblGrid>
                <a:gridCol w="1620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1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24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76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35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65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92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358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039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0972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779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4732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03511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05045">
                <a:tc gridSpan="15"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Intel 200-series Chipsets</a:t>
                      </a:r>
                    </a:p>
                  </a:txBody>
                  <a:tcPr marL="12404" marR="12404" marT="12404" marB="1240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13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 </a:t>
                      </a:r>
                    </a:p>
                  </a:txBody>
                  <a:tcPr marL="19847" marR="19847" marT="16539" marB="1653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Z270</a:t>
                      </a:r>
                    </a:p>
                  </a:txBody>
                  <a:tcPr marL="19847" marR="19847" marT="16539" marB="1653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H270</a:t>
                      </a:r>
                    </a:p>
                  </a:txBody>
                  <a:tcPr marL="19847" marR="19847" marT="16539" marB="1653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19847" marR="19847" marT="16539" marB="1653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B250</a:t>
                      </a:r>
                    </a:p>
                  </a:txBody>
                  <a:tcPr marL="19847" marR="19847" marT="16539" marB="1653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19847" marR="19847" marT="16539" marB="1653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Q270</a:t>
                      </a:r>
                    </a:p>
                  </a:txBody>
                  <a:tcPr marL="19847" marR="19847" marT="16539" marB="1653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19847" marR="19847" marT="16539" marB="1653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Q250</a:t>
                      </a:r>
                    </a:p>
                  </a:txBody>
                  <a:tcPr marL="19847" marR="19847" marT="16539" marB="1653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19847" marR="19847" marT="16539" marB="1653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HM175</a:t>
                      </a:r>
                    </a:p>
                  </a:txBody>
                  <a:tcPr marL="19847" marR="19847" marT="16539" marB="1653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19847" marR="19847" marT="16539" marB="1653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QM175</a:t>
                      </a:r>
                    </a:p>
                  </a:txBody>
                  <a:tcPr marL="19847" marR="19847" marT="16539" marB="1653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FFFFFF"/>
                        </a:solidFill>
                        <a:effectLst/>
                        <a:latin typeface="Rokkitt"/>
                      </a:endParaRPr>
                    </a:p>
                  </a:txBody>
                  <a:tcPr marL="19847" marR="19847" marT="16539" marB="16539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FFFFFF"/>
                          </a:solidFill>
                          <a:effectLst/>
                          <a:latin typeface="Rokkitt"/>
                        </a:rPr>
                        <a:t>CM238</a:t>
                      </a:r>
                    </a:p>
                  </a:txBody>
                  <a:tcPr marL="19847" marR="19847" marT="16539" marB="1653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56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DMI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3.0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3.0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3.0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3.0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3.0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3.0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3.0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3.0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1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PCIe</a:t>
                      </a:r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 3.0 Lanes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24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20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12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24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16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16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20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7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SATA 6 Gbps Ports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4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65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USB 3.0 Ports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&gt;= 10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6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&gt;= 10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&gt;= 8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&gt;= 8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&gt;= 10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65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Total USB 2/3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12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14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160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PCIe</a:t>
                      </a:r>
                      <a:r>
                        <a:rPr lang="en-US" sz="1300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Config</a:t>
                      </a:r>
                      <a:endParaRPr lang="en-US" sz="1300" b="1" dirty="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x16</a:t>
                      </a:r>
                      <a:b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x8/x8</a:t>
                      </a:r>
                      <a:b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x8/x4/x4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x16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x16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x16</a:t>
                      </a:r>
                      <a:b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x8/x8</a:t>
                      </a:r>
                      <a:b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x8/x4/x4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x16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300">
                        <a:solidFill>
                          <a:srgbClr val="444444"/>
                        </a:solidFill>
                        <a:effectLst/>
                        <a:latin typeface="inherit"/>
                      </a:endParaRPr>
                    </a:p>
                  </a:txBody>
                  <a:tcPr marL="14472" marR="14472" marT="14472" marB="14472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x16</a:t>
                      </a:r>
                      <a:b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x8/x8</a:t>
                      </a:r>
                      <a:b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x8/x4/x4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65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Overclocking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56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vPro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57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Intel Manageability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No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30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Yes</a:t>
                      </a:r>
                    </a:p>
                  </a:txBody>
                  <a:tcPr marL="14472" marR="14472" marT="14472" marB="14472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500" y="501055"/>
            <a:ext cx="903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Intel 200-series chipsets of the mobile H and desktop S series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6615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66554" y="1628800"/>
            <a:ext cx="8145905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7.4.3 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Example 2: The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8</a:t>
            </a:r>
            <a:r>
              <a:rPr kumimoji="0" lang="en-US" altLang="en-US" sz="19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generation mobile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Kaby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Lake G-series</a:t>
            </a:r>
          </a:p>
        </p:txBody>
      </p:sp>
    </p:spTree>
    <p:extLst>
      <p:ext uri="{BB962C8B-B14F-4D97-AF65-F5344CB8AC3E}">
        <p14:creationId xmlns:p14="http://schemas.microsoft.com/office/powerpoint/2010/main" val="140043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7.4.3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Example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2: The 8th generation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G-series mobile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 (1)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-13652" y="1231013"/>
            <a:ext cx="9157652" cy="4815535"/>
            <a:chOff x="-13652" y="1043735"/>
            <a:chExt cx="9157652" cy="4815535"/>
          </a:xfrm>
        </p:grpSpPr>
        <p:pic>
          <p:nvPicPr>
            <p:cNvPr id="1026" name="Picture 2" descr="https://images.anandtech.com/doci/12607/Near%20Final_8th%20Gen%20Intel%20Core%20April%20Family%20Update%20Overview%20Deck-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16"/>
            <a:stretch/>
          </p:blipFill>
          <p:spPr bwMode="auto">
            <a:xfrm>
              <a:off x="-13652" y="1043735"/>
              <a:ext cx="9157652" cy="4815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1500" y="2660066"/>
              <a:ext cx="54854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KLR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375" y="4055221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3182" y="3875201"/>
              <a:ext cx="4683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3490" y="5097594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KL G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1500" y="6271573"/>
            <a:ext cx="7425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KLR: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Refresh  CL: Coffee Lake  KL G: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G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510933"/>
            <a:ext cx="8592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7.4.3 Example 2: The 8</a:t>
            </a:r>
            <a:r>
              <a:rPr kumimoji="0" 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G-series mobile processors -1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13652" y="4786408"/>
            <a:ext cx="9041147" cy="117013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1898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590112"/>
            <a:ext cx="74041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7.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360966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3"/>
          <p:cNvSpPr/>
          <p:nvPr/>
        </p:nvSpPr>
        <p:spPr bwMode="auto">
          <a:xfrm>
            <a:off x="53975" y="1088740"/>
            <a:ext cx="8928515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3" name="Téglalap 4"/>
          <p:cNvSpPr/>
          <p:nvPr/>
        </p:nvSpPr>
        <p:spPr bwMode="auto">
          <a:xfrm>
            <a:off x="16655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2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4" name="Téglalap 5"/>
          <p:cNvSpPr/>
          <p:nvPr/>
        </p:nvSpPr>
        <p:spPr bwMode="auto">
          <a:xfrm>
            <a:off x="1257188" y="1619987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Penryn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5" name="Téglalap 11"/>
          <p:cNvSpPr/>
          <p:nvPr/>
        </p:nvSpPr>
        <p:spPr bwMode="auto">
          <a:xfrm>
            <a:off x="2318066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Nehalem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" name="Téglalap 12"/>
          <p:cNvSpPr/>
          <p:nvPr/>
        </p:nvSpPr>
        <p:spPr bwMode="auto">
          <a:xfrm>
            <a:off x="3411504" y="1620651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mere</a:t>
            </a:r>
            <a:endParaRPr lang="en-US" sz="12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en-US" sz="9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7" name="Téglalap 13"/>
          <p:cNvSpPr/>
          <p:nvPr/>
        </p:nvSpPr>
        <p:spPr bwMode="auto">
          <a:xfrm>
            <a:off x="449064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8" name="Téglalap 14"/>
          <p:cNvSpPr/>
          <p:nvPr/>
        </p:nvSpPr>
        <p:spPr bwMode="auto">
          <a:xfrm>
            <a:off x="5589449" y="1617334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" name="Téglalap 15"/>
          <p:cNvSpPr/>
          <p:nvPr/>
        </p:nvSpPr>
        <p:spPr bwMode="auto">
          <a:xfrm>
            <a:off x="665733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" name="Szövegdoboz 16"/>
          <p:cNvSpPr txBox="1">
            <a:spLocks noChangeArrowheads="1"/>
          </p:cNvSpPr>
          <p:nvPr/>
        </p:nvSpPr>
        <p:spPr bwMode="auto">
          <a:xfrm>
            <a:off x="324195" y="3040330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1" name="Szövegdoboz 17"/>
          <p:cNvSpPr txBox="1">
            <a:spLocks noChangeArrowheads="1"/>
          </p:cNvSpPr>
          <p:nvPr/>
        </p:nvSpPr>
        <p:spPr bwMode="auto">
          <a:xfrm>
            <a:off x="1476629" y="3042196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2" name="Szövegdoboz 18"/>
          <p:cNvSpPr txBox="1">
            <a:spLocks noChangeArrowheads="1"/>
          </p:cNvSpPr>
          <p:nvPr/>
        </p:nvSpPr>
        <p:spPr bwMode="auto">
          <a:xfrm>
            <a:off x="2565106" y="3040806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3" name="Szövegdoboz 19"/>
          <p:cNvSpPr txBox="1">
            <a:spLocks noChangeArrowheads="1"/>
          </p:cNvSpPr>
          <p:nvPr/>
        </p:nvSpPr>
        <p:spPr bwMode="auto">
          <a:xfrm>
            <a:off x="3658843" y="3042672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4" name="Szövegdoboz 20"/>
          <p:cNvSpPr txBox="1">
            <a:spLocks noChangeArrowheads="1"/>
          </p:cNvSpPr>
          <p:nvPr/>
        </p:nvSpPr>
        <p:spPr bwMode="auto">
          <a:xfrm>
            <a:off x="4691186" y="3042672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5" name="Szövegdoboz 21"/>
          <p:cNvSpPr txBox="1">
            <a:spLocks noChangeArrowheads="1"/>
          </p:cNvSpPr>
          <p:nvPr/>
        </p:nvSpPr>
        <p:spPr bwMode="auto">
          <a:xfrm>
            <a:off x="5856127" y="3044538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6" name="Szövegdoboz 22"/>
          <p:cNvSpPr txBox="1">
            <a:spLocks noChangeArrowheads="1"/>
          </p:cNvSpPr>
          <p:nvPr/>
        </p:nvSpPr>
        <p:spPr bwMode="auto">
          <a:xfrm>
            <a:off x="6860563" y="3043147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7" name="Szövegdoboz 25"/>
          <p:cNvSpPr txBox="1"/>
          <p:nvPr/>
        </p:nvSpPr>
        <p:spPr bwMode="auto">
          <a:xfrm>
            <a:off x="313731" y="1146624"/>
            <a:ext cx="76014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algn="ctr" fontAlgn="base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Szövegdoboz 26"/>
          <p:cNvSpPr txBox="1"/>
          <p:nvPr/>
        </p:nvSpPr>
        <p:spPr bwMode="auto">
          <a:xfrm>
            <a:off x="4664162" y="1149799"/>
            <a:ext cx="7777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Szövegdoboz 27"/>
          <p:cNvSpPr txBox="1"/>
          <p:nvPr/>
        </p:nvSpPr>
        <p:spPr bwMode="auto">
          <a:xfrm>
            <a:off x="5826463" y="1151387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Szövegdoboz 28"/>
          <p:cNvSpPr txBox="1"/>
          <p:nvPr/>
        </p:nvSpPr>
        <p:spPr bwMode="auto">
          <a:xfrm>
            <a:off x="6864186" y="1149799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958021" y="1165674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Verdana"/>
                <a:cs typeface="Arial" charset="0"/>
              </a:rPr>
              <a:t>5. </a:t>
            </a:r>
            <a:r>
              <a:rPr lang="en-US" sz="1100" b="1" dirty="0" smtClean="0">
                <a:solidFill>
                  <a:srgbClr val="000000"/>
                </a:solidFill>
                <a:latin typeface="Verdana"/>
                <a:cs typeface="Arial" charset="0"/>
              </a:rPr>
              <a:t>gen.</a:t>
            </a:r>
          </a:p>
        </p:txBody>
      </p:sp>
      <p:sp>
        <p:nvSpPr>
          <p:cNvPr id="22" name="Téglalap 14"/>
          <p:cNvSpPr/>
          <p:nvPr/>
        </p:nvSpPr>
        <p:spPr bwMode="auto">
          <a:xfrm>
            <a:off x="7743708" y="1624879"/>
            <a:ext cx="1077564" cy="13567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23" name="Szövegdoboz 21"/>
          <p:cNvSpPr txBox="1">
            <a:spLocks noChangeArrowheads="1"/>
          </p:cNvSpPr>
          <p:nvPr/>
        </p:nvSpPr>
        <p:spPr bwMode="auto">
          <a:xfrm>
            <a:off x="7984932" y="3037880"/>
            <a:ext cx="562047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6525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(2006)</a:t>
            </a:r>
            <a:endParaRPr lang="en-US" sz="13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86876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(2007)</a:t>
            </a:r>
            <a:endParaRPr lang="en-US" sz="13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2553077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(2008)</a:t>
            </a:r>
            <a:endParaRPr lang="en-US" sz="13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360446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(2010)</a:t>
            </a:r>
            <a:endParaRPr lang="en-US" sz="13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4750011" y="3489772"/>
            <a:ext cx="6563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(2011)</a:t>
            </a:r>
            <a:endParaRPr lang="en-US" sz="1300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579357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(2012)</a:t>
            </a:r>
            <a:endParaRPr lang="en-US" sz="1300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687044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(2013)</a:t>
            </a:r>
            <a:endParaRPr lang="en-US" sz="1300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7957139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(2014)</a:t>
            </a:r>
            <a:endParaRPr lang="en-US" sz="1300" i="1" dirty="0"/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76369" y="496770"/>
            <a:ext cx="40847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8</a:t>
            </a:r>
            <a:r>
              <a:rPr lang="en-US" altLang="en-US" sz="1400" b="1" baseline="30000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generation of the Core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family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smtClean="0"/>
              <a:t>1. </a:t>
            </a:r>
            <a:r>
              <a:rPr lang="en-US" altLang="en-US" kern="0" smtClean="0"/>
              <a:t>Introduction</a:t>
            </a:r>
            <a:r>
              <a:rPr lang="hu-HU" altLang="en-US" kern="0" smtClean="0"/>
              <a:t> (1)</a:t>
            </a:r>
            <a:endParaRPr lang="hu-HU" altLang="en-US" kern="0" dirty="0" smtClean="0"/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Example 2: The 8th generation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G-series mobile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(1b)</a:t>
            </a:r>
            <a:endParaRPr lang="en-US" sz="1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71499" y="3955608"/>
            <a:ext cx="5045272" cy="2689851"/>
            <a:chOff x="71499" y="3955608"/>
            <a:chExt cx="5045272" cy="2689851"/>
          </a:xfrm>
        </p:grpSpPr>
        <p:sp>
          <p:nvSpPr>
            <p:cNvPr id="49" name="TextBox 48"/>
            <p:cNvSpPr txBox="1"/>
            <p:nvPr/>
          </p:nvSpPr>
          <p:spPr>
            <a:xfrm>
              <a:off x="410439" y="6348407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(2015)</a:t>
              </a:r>
              <a:endParaRPr lang="en-US" sz="1300" i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4991" y="6343688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(2016)</a:t>
              </a:r>
              <a:endParaRPr lang="en-US" sz="1300" i="1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89385" y="6348407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(2017)</a:t>
              </a:r>
              <a:endParaRPr lang="en-US" sz="1300" i="1" dirty="0"/>
            </a:p>
          </p:txBody>
        </p:sp>
        <p:sp>
          <p:nvSpPr>
            <p:cNvPr id="52" name="Téglalap 3"/>
            <p:cNvSpPr/>
            <p:nvPr/>
          </p:nvSpPr>
          <p:spPr bwMode="auto">
            <a:xfrm>
              <a:off x="71499" y="3955608"/>
              <a:ext cx="4619687" cy="23317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54" name="Téglalap 4"/>
            <p:cNvSpPr/>
            <p:nvPr/>
          </p:nvSpPr>
          <p:spPr bwMode="auto">
            <a:xfrm>
              <a:off x="168379" y="4546162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6" name="Szövegdoboz 16"/>
            <p:cNvSpPr txBox="1">
              <a:spLocks noChangeArrowheads="1"/>
            </p:cNvSpPr>
            <p:nvPr/>
          </p:nvSpPr>
          <p:spPr bwMode="auto">
            <a:xfrm>
              <a:off x="396199" y="5967499"/>
              <a:ext cx="6084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" name="Szövegdoboz 17"/>
            <p:cNvSpPr txBox="1">
              <a:spLocks noChangeArrowheads="1"/>
            </p:cNvSpPr>
            <p:nvPr/>
          </p:nvSpPr>
          <p:spPr bwMode="auto">
            <a:xfrm>
              <a:off x="1520286" y="5969365"/>
              <a:ext cx="6495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</a:t>
              </a: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</a:t>
              </a: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CK</a:t>
              </a:r>
              <a:endPara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" name="Szövegdoboz 25"/>
            <p:cNvSpPr txBox="1"/>
            <p:nvPr/>
          </p:nvSpPr>
          <p:spPr bwMode="auto">
            <a:xfrm>
              <a:off x="341094" y="4073793"/>
              <a:ext cx="729687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Szövegdoboz 17"/>
            <p:cNvSpPr txBox="1">
              <a:spLocks noChangeArrowheads="1"/>
            </p:cNvSpPr>
            <p:nvPr/>
          </p:nvSpPr>
          <p:spPr bwMode="auto">
            <a:xfrm>
              <a:off x="2631140" y="5973848"/>
              <a:ext cx="6495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</a:t>
              </a:r>
              <a:r>
                <a:rPr lang="en-US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OC</a:t>
              </a: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K</a:t>
              </a:r>
              <a:endPara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" name="Szövegdoboz 25"/>
            <p:cNvSpPr txBox="1"/>
            <p:nvPr/>
          </p:nvSpPr>
          <p:spPr bwMode="auto">
            <a:xfrm>
              <a:off x="1499353" y="4071531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2" name="Szövegdoboz 25"/>
            <p:cNvSpPr txBox="1"/>
            <p:nvPr/>
          </p:nvSpPr>
          <p:spPr bwMode="auto">
            <a:xfrm>
              <a:off x="2543648" y="4071531"/>
              <a:ext cx="79701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r>
                <a:rPr lang="en-US" sz="1100" b="1" baseline="30000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</a:p>
          </p:txBody>
        </p:sp>
        <p:sp>
          <p:nvSpPr>
            <p:cNvPr id="67" name="Téglalap 4"/>
            <p:cNvSpPr/>
            <p:nvPr/>
          </p:nvSpPr>
          <p:spPr bwMode="auto">
            <a:xfrm>
              <a:off x="1272333" y="4551763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Kaby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8" name="Téglalap 4"/>
            <p:cNvSpPr/>
            <p:nvPr/>
          </p:nvSpPr>
          <p:spPr bwMode="auto">
            <a:xfrm>
              <a:off x="2391624" y="4552454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Kaby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</a:p>
            <a:p>
              <a:pPr algn="ctr" fontAlgn="base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Refresh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ts val="150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9" name="Téglalap 14"/>
            <p:cNvSpPr/>
            <p:nvPr/>
          </p:nvSpPr>
          <p:spPr bwMode="auto">
            <a:xfrm>
              <a:off x="3505327" y="4558772"/>
              <a:ext cx="1077564" cy="1356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Ice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Lake?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70" name="Szövegdoboz 21"/>
            <p:cNvSpPr txBox="1">
              <a:spLocks noChangeArrowheads="1"/>
            </p:cNvSpPr>
            <p:nvPr/>
          </p:nvSpPr>
          <p:spPr bwMode="auto">
            <a:xfrm>
              <a:off x="3739923" y="5982127"/>
              <a:ext cx="562047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71" name="Szövegdoboz 25"/>
            <p:cNvSpPr txBox="1"/>
            <p:nvPr/>
          </p:nvSpPr>
          <p:spPr bwMode="auto">
            <a:xfrm>
              <a:off x="3675117" y="4070846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655972" y="6353071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(2018)</a:t>
              </a:r>
              <a:endParaRPr lang="en-US" sz="1300" i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932040" y="4217405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dirty="0">
                <a:latin typeface="+mj-lt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112060" y="4464115"/>
            <a:ext cx="325390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beyond </a:t>
            </a: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also the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Lake G with AMD Vega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graphics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 and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10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nm Cannon Lake designs [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218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]. 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32040" y="4232121"/>
            <a:ext cx="4081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Astonishingly, the 8th generation encompasses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2353308" y="3955608"/>
            <a:ext cx="1152019" cy="268985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4932040" y="4144751"/>
            <a:ext cx="3889232" cy="129022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5367909" y="4914165"/>
            <a:ext cx="2959555" cy="392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831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Example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2: The 8th generation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G-series mobile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35200" y="790545"/>
            <a:ext cx="84518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Initial details were released in 11/2017.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Released in 01/2018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marked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8. generation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510933"/>
            <a:ext cx="5352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G-series mobile processors -2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97530" y="1392350"/>
            <a:ext cx="4877349" cy="5051985"/>
            <a:chOff x="2119086" y="1219630"/>
            <a:chExt cx="5481143" cy="53360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9086" y="1219630"/>
              <a:ext cx="5481143" cy="533603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621023" y="2062480"/>
              <a:ext cx="670375" cy="292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HBM2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19363" y="2062480"/>
              <a:ext cx="1220782" cy="518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AMD’s Vega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GPU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08443" y="2062480"/>
              <a:ext cx="1445780" cy="518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Intel’s 8. gen.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Kaby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Lake CPU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52925" y="5501842"/>
            <a:ext cx="12089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BGA2270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31 x 58 mm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6841" y="1556680"/>
            <a:ext cx="1498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Lake-G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i7-8809G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510" y="2352463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Lake-G line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integrates  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6438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3564884"/>
            <a:ext cx="2173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into </a:t>
            </a:r>
            <a:r>
              <a:rPr lang="en-US" sz="1400" dirty="0">
                <a:solidFill>
                  <a:srgbClr val="000000"/>
                </a:solidFill>
              </a:rPr>
              <a:t>an </a:t>
            </a:r>
            <a:r>
              <a:rPr lang="en-US" sz="1400" dirty="0">
                <a:solidFill>
                  <a:srgbClr val="FF0000"/>
                </a:solidFill>
              </a:rPr>
              <a:t>MCM </a:t>
            </a:r>
            <a:r>
              <a:rPr lang="en-US" sz="1400" dirty="0" smtClean="0">
                <a:solidFill>
                  <a:srgbClr val="FF0000"/>
                </a:solidFill>
              </a:rPr>
              <a:t>package.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6515" y="2603617"/>
            <a:ext cx="3445174" cy="1005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a </a:t>
            </a:r>
            <a:r>
              <a:rPr lang="en-US" sz="1400" dirty="0" err="1" smtClean="0">
                <a:solidFill>
                  <a:srgbClr val="FF0000"/>
                </a:solidFill>
              </a:rPr>
              <a:t>Kaby</a:t>
            </a:r>
            <a:r>
              <a:rPr lang="en-US" sz="1400" dirty="0" smtClean="0">
                <a:solidFill>
                  <a:srgbClr val="FF0000"/>
                </a:solidFill>
              </a:rPr>
              <a:t> Lake CPU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an </a:t>
            </a:r>
            <a:r>
              <a:rPr lang="en-US" sz="1400" dirty="0">
                <a:solidFill>
                  <a:srgbClr val="FF0000"/>
                </a:solidFill>
              </a:rPr>
              <a:t>AMD graphics unit </a:t>
            </a:r>
          </a:p>
          <a:p>
            <a:pPr lvl="0">
              <a:spcAft>
                <a:spcPts val="20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      (</a:t>
            </a:r>
            <a:r>
              <a:rPr lang="en-US" sz="1400" dirty="0">
                <a:solidFill>
                  <a:srgbClr val="000000"/>
                </a:solidFill>
              </a:rPr>
              <a:t>Radeon RX Vega M GH or GL)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</a:rPr>
              <a:t> along with a </a:t>
            </a:r>
            <a:r>
              <a:rPr lang="en-US" sz="1400" dirty="0">
                <a:solidFill>
                  <a:srgbClr val="FF0000"/>
                </a:solidFill>
              </a:rPr>
              <a:t>4 GB HBM2 </a:t>
            </a:r>
            <a:r>
              <a:rPr lang="en-US" sz="1400" dirty="0">
                <a:solidFill>
                  <a:srgbClr val="000000"/>
                </a:solidFill>
              </a:rPr>
              <a:t>VRAM</a:t>
            </a:r>
            <a:r>
              <a:rPr lang="en-US" sz="1400" dirty="0" smtClean="0">
                <a:solidFill>
                  <a:srgbClr val="000000"/>
                </a:solidFill>
              </a:rPr>
              <a:t>,</a:t>
            </a:r>
            <a:endParaRPr lang="en-US" sz="1400" dirty="0">
              <a:solidFill>
                <a:srgbClr val="44444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95" y="3902276"/>
            <a:ext cx="4213013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400" dirty="0">
                <a:solidFill>
                  <a:srgbClr val="0070C0"/>
                </a:solidFill>
              </a:rPr>
              <a:t>The GPU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</a:rPr>
              <a:t>is interconnected to the CPU</a:t>
            </a:r>
          </a:p>
          <a:p>
            <a:pPr lvl="0"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</a:rPr>
              <a:t>   by an x8 PCI 3.0 </a:t>
            </a:r>
            <a:r>
              <a:rPr lang="en-US" sz="1400" dirty="0">
                <a:solidFill>
                  <a:srgbClr val="000000"/>
                </a:solidFill>
              </a:rPr>
              <a:t>lane whereas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the </a:t>
            </a:r>
            <a:r>
              <a:rPr lang="en-US" sz="1400" dirty="0">
                <a:solidFill>
                  <a:srgbClr val="0070C0"/>
                </a:solidFill>
              </a:rPr>
              <a:t>GPU is interconnected with the </a:t>
            </a:r>
          </a:p>
          <a:p>
            <a:pPr lvl="0"/>
            <a:r>
              <a:rPr lang="en-US" sz="1400" dirty="0">
                <a:solidFill>
                  <a:srgbClr val="0070C0"/>
                </a:solidFill>
              </a:rPr>
              <a:t>   HBM2 memory via Intel’s </a:t>
            </a:r>
            <a:r>
              <a:rPr lang="en-US" sz="1400" dirty="0">
                <a:solidFill>
                  <a:srgbClr val="FF0000"/>
                </a:solidFill>
              </a:rPr>
              <a:t>EMIB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  (Embedded Multi-Die Interconnect Bridge)</a:t>
            </a:r>
          </a:p>
          <a:p>
            <a:pPr lvl="0"/>
            <a:r>
              <a:rPr lang="en-US" sz="1400" dirty="0">
                <a:solidFill>
                  <a:srgbClr val="000000"/>
                </a:solidFill>
              </a:rPr>
              <a:t>   technology, as the Figure shows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0" grpId="0"/>
      <p:bldP spid="15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Example 2: The 8th generation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G-series mobile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2b)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68" y="1223755"/>
            <a:ext cx="7902370" cy="35626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8" y="503675"/>
            <a:ext cx="5798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Principle of the HBM2 (High Bandwidth Memory) [292]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2180" y="2086108"/>
            <a:ext cx="21674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Stacked DRAM dies 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00481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7.4.3 Example 2: The 8th generation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G-series mobile processors (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2c)</a:t>
            </a:r>
            <a:endParaRPr lang="en-US" sz="1800" dirty="0"/>
          </a:p>
        </p:txBody>
      </p:sp>
      <p:pic>
        <p:nvPicPr>
          <p:cNvPr id="2050" name="Picture 2" descr="https://www.intel.com/content/dam/www/public/us/en/images/foundry/emib-heterogeneous-die-trans-16x9-graphic.png.rendition.intel.web.480.2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8947"/>
            <a:ext cx="5813613" cy="327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intel.com/content/dam/www/public/us/en/images/foundry/emib-die-zoom-blue-16x9-graphic.png.rendition.intel.web.480.2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90" y="3982572"/>
            <a:ext cx="456247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827" y="515073"/>
            <a:ext cx="7136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concept for interconnecting multiple dies through EMIB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[274]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54" y="6271573"/>
            <a:ext cx="4551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EMIB: Embedded </a:t>
            </a:r>
            <a:r>
              <a:rPr lang="en-US" sz="1400" dirty="0">
                <a:solidFill>
                  <a:srgbClr val="000000"/>
                </a:solidFill>
              </a:rPr>
              <a:t>Multi-Die Interconnect </a:t>
            </a:r>
            <a:r>
              <a:rPr lang="en-US" sz="1400" dirty="0" smtClean="0">
                <a:solidFill>
                  <a:srgbClr val="000000"/>
                </a:solidFill>
              </a:rPr>
              <a:t>Bridge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2444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7.4.3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Example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2: The 8th generation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G-series mobile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510933"/>
            <a:ext cx="5352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G-series mobile processors -3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713" y="877360"/>
            <a:ext cx="8841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Vega GPU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has 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considerable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integrated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HD Graphics 630.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6463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" t="12973"/>
          <a:stretch/>
        </p:blipFill>
        <p:spPr>
          <a:xfrm>
            <a:off x="49129" y="1249841"/>
            <a:ext cx="9027495" cy="424938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7.4.3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Example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2: The 8th generation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G-series mobile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514318"/>
            <a:ext cx="8900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benefit of the integrated CPU/GPU/HBM2 solution – less board space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704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929325"/>
              </p:ext>
            </p:extLst>
          </p:nvPr>
        </p:nvGraphicFramePr>
        <p:xfrm>
          <a:off x="296865" y="1268760"/>
          <a:ext cx="8460599" cy="4525961"/>
        </p:xfrm>
        <a:graphic>
          <a:graphicData uri="http://schemas.openxmlformats.org/drawingml/2006/table">
            <a:tbl>
              <a:tblPr/>
              <a:tblGrid>
                <a:gridCol w="1208657">
                  <a:extLst>
                    <a:ext uri="{9D8B030D-6E8A-4147-A177-3AD203B41FA5}">
                      <a16:colId xmlns:a16="http://schemas.microsoft.com/office/drawing/2014/main" val="4032453141"/>
                    </a:ext>
                  </a:extLst>
                </a:gridCol>
                <a:gridCol w="1208657">
                  <a:extLst>
                    <a:ext uri="{9D8B030D-6E8A-4147-A177-3AD203B41FA5}">
                      <a16:colId xmlns:a16="http://schemas.microsoft.com/office/drawing/2014/main" val="3553491947"/>
                    </a:ext>
                  </a:extLst>
                </a:gridCol>
                <a:gridCol w="1208657">
                  <a:extLst>
                    <a:ext uri="{9D8B030D-6E8A-4147-A177-3AD203B41FA5}">
                      <a16:colId xmlns:a16="http://schemas.microsoft.com/office/drawing/2014/main" val="532516002"/>
                    </a:ext>
                  </a:extLst>
                </a:gridCol>
                <a:gridCol w="1208657">
                  <a:extLst>
                    <a:ext uri="{9D8B030D-6E8A-4147-A177-3AD203B41FA5}">
                      <a16:colId xmlns:a16="http://schemas.microsoft.com/office/drawing/2014/main" val="3799453420"/>
                    </a:ext>
                  </a:extLst>
                </a:gridCol>
                <a:gridCol w="1208657">
                  <a:extLst>
                    <a:ext uri="{9D8B030D-6E8A-4147-A177-3AD203B41FA5}">
                      <a16:colId xmlns:a16="http://schemas.microsoft.com/office/drawing/2014/main" val="3729125729"/>
                    </a:ext>
                  </a:extLst>
                </a:gridCol>
                <a:gridCol w="1208657">
                  <a:extLst>
                    <a:ext uri="{9D8B030D-6E8A-4147-A177-3AD203B41FA5}">
                      <a16:colId xmlns:a16="http://schemas.microsoft.com/office/drawing/2014/main" val="1453214741"/>
                    </a:ext>
                  </a:extLst>
                </a:gridCol>
                <a:gridCol w="1208657">
                  <a:extLst>
                    <a:ext uri="{9D8B030D-6E8A-4147-A177-3AD203B41FA5}">
                      <a16:colId xmlns:a16="http://schemas.microsoft.com/office/drawing/2014/main" val="155576919"/>
                    </a:ext>
                  </a:extLst>
                </a:gridCol>
              </a:tblGrid>
              <a:tr h="10144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 smtClean="0">
                          <a:solidFill>
                            <a:srgbClr val="FFFFFF"/>
                          </a:solidFill>
                          <a:effectLst/>
                        </a:rPr>
                        <a:t>Model</a:t>
                      </a:r>
                      <a:endParaRPr lang="en-US" sz="1400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13708" marR="13708" marT="13708" marB="13708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smtClean="0">
                          <a:solidFill>
                            <a:srgbClr val="FBD94F"/>
                          </a:solidFill>
                          <a:effectLst/>
                        </a:rPr>
                        <a:t>Base/Turbo</a:t>
                      </a:r>
                    </a:p>
                    <a:p>
                      <a:pPr algn="ctr" fontAlgn="t"/>
                      <a:r>
                        <a:rPr lang="en-US" sz="1400" dirty="0" err="1" smtClean="0">
                          <a:solidFill>
                            <a:srgbClr val="FBD94F"/>
                          </a:solidFill>
                          <a:effectLst/>
                        </a:rPr>
                        <a:t>frequencyl</a:t>
                      </a:r>
                      <a:r>
                        <a:rPr lang="en-US" sz="1400" dirty="0">
                          <a:solidFill>
                            <a:srgbClr val="FBD94F"/>
                          </a:solidFill>
                          <a:effectLst/>
                        </a:rPr>
                        <a:t/>
                      </a:r>
                      <a:br>
                        <a:rPr lang="en-US" sz="1400" dirty="0">
                          <a:solidFill>
                            <a:srgbClr val="FBD94F"/>
                          </a:solidFill>
                          <a:effectLst/>
                        </a:rPr>
                      </a:br>
                      <a:endParaRPr lang="en-US" sz="1400" dirty="0">
                        <a:solidFill>
                          <a:srgbClr val="FBD94F"/>
                        </a:solidFill>
                        <a:effectLst/>
                      </a:endParaRPr>
                    </a:p>
                  </a:txBody>
                  <a:tcPr marL="13708" marR="13708" marT="13708" marB="13708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smtClean="0">
                          <a:solidFill>
                            <a:srgbClr val="FBD94F"/>
                          </a:solidFill>
                          <a:effectLst/>
                        </a:rPr>
                        <a:t>Cores/</a:t>
                      </a:r>
                    </a:p>
                    <a:p>
                      <a:pPr algn="ctr" fontAlgn="t"/>
                      <a:r>
                        <a:rPr lang="en-US" sz="1400" dirty="0" smtClean="0">
                          <a:solidFill>
                            <a:srgbClr val="FBD94F"/>
                          </a:solidFill>
                          <a:effectLst/>
                        </a:rPr>
                        <a:t>Threads</a:t>
                      </a:r>
                      <a:endParaRPr lang="en-US" sz="1400" dirty="0">
                        <a:solidFill>
                          <a:srgbClr val="FBD94F"/>
                        </a:solidFill>
                        <a:effectLst/>
                      </a:endParaRPr>
                    </a:p>
                  </a:txBody>
                  <a:tcPr marL="13708" marR="13708" marT="13708" marB="13708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BD94F"/>
                          </a:solidFill>
                          <a:effectLst/>
                        </a:rPr>
                        <a:t>L3 cache</a:t>
                      </a:r>
                    </a:p>
                  </a:txBody>
                  <a:tcPr marL="13708" marR="13708" marT="13708" marB="13708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smtClean="0">
                          <a:solidFill>
                            <a:srgbClr val="FBD94F"/>
                          </a:solidFill>
                          <a:effectLst/>
                        </a:rPr>
                        <a:t>TDP</a:t>
                      </a:r>
                      <a:endParaRPr lang="en-US" sz="1400" dirty="0">
                        <a:solidFill>
                          <a:srgbClr val="FBD94F"/>
                        </a:solidFill>
                        <a:effectLst/>
                      </a:endParaRPr>
                    </a:p>
                  </a:txBody>
                  <a:tcPr marL="13708" marR="13708" marT="13708" marB="13708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AMD Radeon RX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</a:rPr>
                        <a:t>pGPU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b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</a:br>
                      <a:endParaRPr lang="en-US" sz="1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3708" marR="13708" marT="13708" marB="13708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BD94F"/>
                          </a:solidFill>
                          <a:effectLst/>
                        </a:rPr>
                        <a:t>HD Graphics IGP </a:t>
                      </a:r>
                      <a:r>
                        <a:rPr lang="en-US" sz="1400" dirty="0" err="1">
                          <a:solidFill>
                            <a:srgbClr val="FBD94F"/>
                          </a:solidFill>
                          <a:effectLst/>
                        </a:rPr>
                        <a:t>típusa</a:t>
                      </a:r>
                      <a:r>
                        <a:rPr lang="en-US" sz="1400" dirty="0">
                          <a:solidFill>
                            <a:srgbClr val="FBD94F"/>
                          </a:solidFill>
                          <a:effectLst/>
                        </a:rPr>
                        <a:t/>
                      </a:r>
                      <a:br>
                        <a:rPr lang="en-US" sz="1400" dirty="0">
                          <a:solidFill>
                            <a:srgbClr val="FBD94F"/>
                          </a:solidFill>
                          <a:effectLst/>
                        </a:rPr>
                      </a:br>
                      <a:endParaRPr lang="en-US" sz="1400" dirty="0">
                        <a:solidFill>
                          <a:srgbClr val="FBD94F"/>
                        </a:solidFill>
                        <a:effectLst/>
                      </a:endParaRPr>
                    </a:p>
                  </a:txBody>
                  <a:tcPr marL="13708" marR="13708" marT="13708" marB="13708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007589"/>
                  </a:ext>
                </a:extLst>
              </a:tr>
              <a:tr h="7023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>
                          <a:solidFill>
                            <a:srgbClr val="222222"/>
                          </a:solidFill>
                          <a:effectLst/>
                        </a:rPr>
                        <a:t>i7-8809G 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effectLst/>
                        </a:rPr>
                        <a:t>3,1/4,2 GHz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smtClean="0">
                          <a:effectLst/>
                        </a:rPr>
                        <a:t>4/8</a:t>
                      </a:r>
                      <a:endParaRPr lang="en-US" sz="1400" dirty="0">
                        <a:effectLst/>
                      </a:endParaRP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effectLst/>
                        </a:rPr>
                        <a:t>8 MB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effectLst/>
                        </a:rPr>
                        <a:t>100 W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Vega M GH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effectLst/>
                        </a:rPr>
                        <a:t>630</a:t>
                      </a:r>
                      <a:br>
                        <a:rPr lang="en-US" sz="1400">
                          <a:effectLst/>
                        </a:rPr>
                      </a:br>
                      <a:endParaRPr lang="en-US" sz="1400">
                        <a:effectLst/>
                      </a:endParaRP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807088"/>
                  </a:ext>
                </a:extLst>
              </a:tr>
              <a:tr h="7023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</a:rPr>
                        <a:t>i7-8709G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3,1/4,1 GHz</a:t>
                      </a:r>
                      <a:b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1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smtClean="0">
                          <a:effectLst/>
                        </a:rPr>
                        <a:t>4/8</a:t>
                      </a:r>
                      <a:endParaRPr lang="en-US" sz="1400" dirty="0">
                        <a:effectLst/>
                      </a:endParaRP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8 MB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100 W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Vega M GH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630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49891"/>
                  </a:ext>
                </a:extLst>
              </a:tr>
              <a:tr h="7023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 smtClean="0">
                          <a:solidFill>
                            <a:srgbClr val="222222"/>
                          </a:solidFill>
                          <a:effectLst/>
                        </a:rPr>
                        <a:t>i7-8706G</a:t>
                      </a:r>
                      <a:endParaRPr lang="en-US" sz="1400" b="1" dirty="0">
                        <a:solidFill>
                          <a:srgbClr val="222222"/>
                        </a:solidFill>
                        <a:effectLst/>
                      </a:endParaRP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effectLst/>
                        </a:rPr>
                        <a:t>3,1/4,1 GHz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smtClean="0">
                          <a:effectLst/>
                        </a:rPr>
                        <a:t>4/8</a:t>
                      </a:r>
                      <a:endParaRPr lang="en-US" sz="1400" dirty="0">
                        <a:effectLst/>
                      </a:endParaRP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effectLst/>
                        </a:rPr>
                        <a:t>8 MB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effectLst/>
                        </a:rPr>
                        <a:t>65 W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Vega M GL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effectLst/>
                        </a:rPr>
                        <a:t>630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680677"/>
                  </a:ext>
                </a:extLst>
              </a:tr>
              <a:tr h="7023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</a:rPr>
                        <a:t>i7-8705G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3,1/4,1 GHz</a:t>
                      </a:r>
                      <a:b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1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smtClean="0">
                          <a:effectLst/>
                        </a:rPr>
                        <a:t>4/8</a:t>
                      </a:r>
                      <a:endParaRPr lang="en-US" sz="1400" dirty="0">
                        <a:effectLst/>
                      </a:endParaRP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8 MB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65 W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Vega M GL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630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78603"/>
                  </a:ext>
                </a:extLst>
              </a:tr>
              <a:tr h="7023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dirty="0" smtClean="0">
                          <a:solidFill>
                            <a:srgbClr val="222222"/>
                          </a:solidFill>
                          <a:effectLst/>
                        </a:rPr>
                        <a:t>i5-8305G</a:t>
                      </a:r>
                      <a:endParaRPr lang="en-US" sz="1400" b="1" dirty="0">
                        <a:solidFill>
                          <a:srgbClr val="222222"/>
                        </a:solidFill>
                        <a:effectLst/>
                      </a:endParaRP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effectLst/>
                        </a:rPr>
                        <a:t>2,8/3,8 GHz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smtClean="0">
                          <a:effectLst/>
                        </a:rPr>
                        <a:t>4/8</a:t>
                      </a:r>
                      <a:endParaRPr lang="en-US" sz="1400" dirty="0">
                        <a:effectLst/>
                      </a:endParaRP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effectLst/>
                        </a:rPr>
                        <a:t>6 MB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effectLst/>
                        </a:rPr>
                        <a:t>65 W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Vega M GL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effectLst/>
                        </a:rPr>
                        <a:t>630</a:t>
                      </a:r>
                    </a:p>
                  </a:txBody>
                  <a:tcPr marL="13708" marR="13708" marT="4569" marB="6854" anchor="ctr">
                    <a:lnL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97090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6865" y="6001543"/>
            <a:ext cx="675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Vega M GH has about 10% higher performance than the Vega M GL.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7.4.3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Example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2: The 8th generation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G-series mobile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515303"/>
            <a:ext cx="6736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G-series mobile processors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8259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905" y="494050"/>
            <a:ext cx="5310590" cy="63175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7.4.3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Example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2: The 8th generation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G-series mobile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513300"/>
            <a:ext cx="33922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 diagram of a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Lake-G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platform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(Intel’s NUC8i7HN kit)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6372200" y="1493785"/>
            <a:ext cx="585065" cy="67507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1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7.4.3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Example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2: The 8th generation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G-series mobile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344" t="8434" r="38871" b="5808"/>
          <a:stretch/>
        </p:blipFill>
        <p:spPr>
          <a:xfrm>
            <a:off x="2856382" y="522679"/>
            <a:ext cx="6216118" cy="6146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92" y="504910"/>
            <a:ext cx="3187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R15 single thread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benchmark comparison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267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7.4.3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Example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2: The 8th generation </a:t>
            </a:r>
            <a:r>
              <a:rPr lang="en-US" altLang="en-US" sz="16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Lake G-series mobile processors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589" t="10183" r="50563" b="9746"/>
          <a:stretch/>
        </p:blipFill>
        <p:spPr>
          <a:xfrm>
            <a:off x="4121950" y="707337"/>
            <a:ext cx="4877510" cy="5962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01" y="505769"/>
            <a:ext cx="3187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R15 multi-thread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benchmark comparison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6689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 smtClean="0"/>
              <a:t>7.</a:t>
            </a:r>
            <a:r>
              <a:rPr lang="en-US" sz="1600" dirty="0" smtClean="0"/>
              <a:t>1 Introduction</a:t>
            </a:r>
            <a:r>
              <a:rPr lang="hu-HU" sz="1600" dirty="0" smtClean="0"/>
              <a:t> (1)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94150"/>
            <a:ext cx="1901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7.1 Introduction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435" y="876725"/>
            <a:ext cx="8873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actually a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refresh line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(T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ock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manufacture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14 nm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technology.  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982" y="6494275"/>
            <a:ext cx="8530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 chips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the same socket type (LGA1151) as the preceeding Skylake chips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030" y="4995462"/>
            <a:ext cx="8727646" cy="151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important to note that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14 nm technology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cadence of Intel’s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transitions slowed down to about 2.5 years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Kranich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Intel’s CEO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stated at Intel’s</a:t>
            </a:r>
          </a:p>
          <a:p>
            <a:pPr>
              <a:spcAft>
                <a:spcPts val="600"/>
              </a:spcAf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lang="en-US" sz="1400" dirty="0">
                <a:solidFill>
                  <a:srgbClr val="0070C0"/>
                </a:solidFill>
              </a:rPr>
              <a:t>Q2 2015 I</a:t>
            </a:r>
            <a:r>
              <a:rPr lang="en-US" sz="1400" dirty="0">
                <a:solidFill>
                  <a:srgbClr val="000000"/>
                </a:solidFill>
              </a:rPr>
              <a:t>nvestor's conference call (07/2015</a:t>
            </a:r>
            <a:r>
              <a:rPr lang="en-US" sz="1400" dirty="0" smtClean="0">
                <a:solidFill>
                  <a:srgbClr val="000000"/>
                </a:solidFill>
              </a:rPr>
              <a:t>).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The last two technology transitions have signaled that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our cadence today is closer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2.5 years than two."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aunch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08/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2016 (U and Y platforms) and in 01/2017 (H and S platforms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692" y="1371780"/>
            <a:ext cx="868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designates it as a new generation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contrast to the Devil’s Cannon models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that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were similar optimizations then of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(4. generation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line.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50158" y="1910159"/>
            <a:ext cx="7707307" cy="3009493"/>
            <a:chOff x="1050158" y="1910159"/>
            <a:chExt cx="7707307" cy="3009493"/>
          </a:xfrm>
        </p:grpSpPr>
        <p:pic>
          <p:nvPicPr>
            <p:cNvPr id="4098" name="Picture 2" descr="http://images.anandtech.com/doci/10959/PA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384" y="1910159"/>
              <a:ext cx="7628081" cy="2238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656300" y="4611875"/>
              <a:ext cx="68087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Figure: Enhancing the Tick-Tock model with an optimization phase [</a:t>
              </a:r>
              <a:r>
                <a:rPr kumimoji="0" lang="hu-H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225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]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67685" y="4059070"/>
              <a:ext cx="112562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Broadwell</a:t>
              </a:r>
              <a:endPara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5. gen.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37780" y="4059070"/>
              <a:ext cx="91563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Skylake</a:t>
              </a:r>
              <a:endPara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6. gen.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27295" y="4059070"/>
              <a:ext cx="114646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Kaby</a:t>
              </a: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Lake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7. gen.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91680" y="4059070"/>
              <a:ext cx="116410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Ivy Bridge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3. gen.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56865" y="4059070"/>
              <a:ext cx="92365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Haswell</a:t>
              </a:r>
              <a:endPara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4. gen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0158" y="3564015"/>
              <a:ext cx="6415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22 nm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26630" y="3564015"/>
              <a:ext cx="6190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14 nm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7227295" y="4059070"/>
            <a:ext cx="1146468" cy="49505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03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7.4.3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Example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2: The 8th generation mobile </a:t>
            </a:r>
            <a:r>
              <a:rPr lang="en-US" altLang="en-US" sz="1600" dirty="0" err="1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Lake </a:t>
            </a:r>
            <a:r>
              <a:rPr lang="en-US" altLang="en-US" sz="16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G-series (9)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51950" y="857210"/>
            <a:ext cx="8937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real-world cross platform test suite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evaluates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computer's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capabilities.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MAXON's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animation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software Cinema 4D, which is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extensively by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studios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and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production houses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worldwide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3D content creation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often used to assess graphics capabilities of processors.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522925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140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11560" y="1603559"/>
            <a:ext cx="76680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7.4.4 Example 3: The enthusiast mobile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Kaby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Lake 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X-series</a:t>
            </a:r>
            <a:endParaRPr kumimoji="0" lang="en-US" alt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7.4.4 Example 3: The enthusiast mobile </a:t>
            </a:r>
            <a:r>
              <a:rPr lang="en-US" altLang="en-US" sz="1600" dirty="0" err="1">
                <a:solidFill>
                  <a:srgbClr val="FFFFFF"/>
                </a:solidFill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 Lake 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X-series </a:t>
            </a:r>
            <a:r>
              <a:rPr lang="en-US" sz="1600" dirty="0" smtClean="0"/>
              <a:t>(1)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1499" y="510933"/>
            <a:ext cx="7155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7.4.4 Example 3: The enthusiast mobile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 X-series -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025" y="857210"/>
            <a:ext cx="7353295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Announced in 05/2017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Launched in 07/2017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X-series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includes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highest performance models of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has only two models (i7-7740-X and i5-7640X), as seen below.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2027340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16506" y="3152465"/>
          <a:ext cx="8865983" cy="1889280"/>
        </p:xfrm>
        <a:graphic>
          <a:graphicData uri="http://schemas.openxmlformats.org/drawingml/2006/table">
            <a:tbl>
              <a:tblPr firstRow="1" firstCol="1" bandRow="1"/>
              <a:tblGrid>
                <a:gridCol w="1202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36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36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36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36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36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360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787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29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Processor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Techn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.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Date 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intro.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Max. no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cores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Platform topology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Highest mem./ </a:t>
                      </a:r>
                      <a:r>
                        <a:rPr lang="en-US" sz="900" b="1" dirty="0" smtClean="0">
                          <a:effectLst/>
                          <a:latin typeface="Verdana"/>
                          <a:ea typeface="Calibri"/>
                          <a:cs typeface="Times New Roman"/>
                        </a:rPr>
                        <a:t>speed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PCIe</a:t>
                      </a:r>
                      <a:endParaRPr lang="en-US" sz="900" b="1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lanes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Verdana"/>
                          <a:ea typeface="Calibri"/>
                          <a:cs typeface="Times New Roman"/>
                        </a:rPr>
                        <a:t>No. of mem. channels 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PCH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Processor socket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Skylake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-X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14 nm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6/2017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18C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On-die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MC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DDR4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-2666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PCI-3.0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on the die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X299</a:t>
                      </a:r>
                      <a:endParaRPr lang="en-US" sz="900" dirty="0" smtClean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(Basin Falls)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LGA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-2066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Kaby</a:t>
                      </a:r>
                      <a:r>
                        <a:rPr lang="en-US" sz="900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-Lake-X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 err="1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4C</a:t>
                      </a: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  <a:latin typeface="Verdana"/>
                          <a:ea typeface="MS Mincho"/>
                          <a:cs typeface="Times New Roman"/>
                        </a:rPr>
                        <a:t>16</a:t>
                      </a: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b="1" dirty="0">
                        <a:effectLst/>
                        <a:latin typeface="Verdana"/>
                        <a:ea typeface="MS Mincho"/>
                        <a:cs typeface="Times New Roman"/>
                      </a:endParaRPr>
                    </a:p>
                  </a:txBody>
                  <a:tcPr marL="57922" marR="579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500" y="2342375"/>
            <a:ext cx="8553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designation of these models is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X-series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order to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emphasize the vast difference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“ordinary” X-series used for HEDs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the Table below shows.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555" y="5267700"/>
            <a:ext cx="8112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Main features of the HED oriented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-X and the enthusiast mobile oriented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X-series  </a:t>
            </a:r>
          </a:p>
        </p:txBody>
      </p:sp>
    </p:spTree>
    <p:extLst>
      <p:ext uri="{BB962C8B-B14F-4D97-AF65-F5344CB8AC3E}">
        <p14:creationId xmlns:p14="http://schemas.microsoft.com/office/powerpoint/2010/main" val="320519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7.4.4 Example 3: The enthusiast mobile </a:t>
            </a:r>
            <a:r>
              <a:rPr lang="en-US" altLang="en-US" sz="1600" dirty="0" err="1">
                <a:solidFill>
                  <a:srgbClr val="FFFFFF"/>
                </a:solidFill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 Lake 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X-series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76545" y="1243005"/>
          <a:ext cx="7786395" cy="4705400"/>
        </p:xfrm>
        <a:graphic>
          <a:graphicData uri="http://schemas.openxmlformats.org/drawingml/2006/table">
            <a:tbl>
              <a:tblPr/>
              <a:tblGrid>
                <a:gridCol w="1557279">
                  <a:extLst>
                    <a:ext uri="{9D8B030D-6E8A-4147-A177-3AD203B41FA5}">
                      <a16:colId xmlns:a16="http://schemas.microsoft.com/office/drawing/2014/main" val="1499551101"/>
                    </a:ext>
                  </a:extLst>
                </a:gridCol>
                <a:gridCol w="1557279">
                  <a:extLst>
                    <a:ext uri="{9D8B030D-6E8A-4147-A177-3AD203B41FA5}">
                      <a16:colId xmlns:a16="http://schemas.microsoft.com/office/drawing/2014/main" val="1634372305"/>
                    </a:ext>
                  </a:extLst>
                </a:gridCol>
                <a:gridCol w="1557279">
                  <a:extLst>
                    <a:ext uri="{9D8B030D-6E8A-4147-A177-3AD203B41FA5}">
                      <a16:colId xmlns:a16="http://schemas.microsoft.com/office/drawing/2014/main" val="644465418"/>
                    </a:ext>
                  </a:extLst>
                </a:gridCol>
                <a:gridCol w="1557279">
                  <a:extLst>
                    <a:ext uri="{9D8B030D-6E8A-4147-A177-3AD203B41FA5}">
                      <a16:colId xmlns:a16="http://schemas.microsoft.com/office/drawing/2014/main" val="3981487794"/>
                    </a:ext>
                  </a:extLst>
                </a:gridCol>
                <a:gridCol w="1557279">
                  <a:extLst>
                    <a:ext uri="{9D8B030D-6E8A-4147-A177-3AD203B41FA5}">
                      <a16:colId xmlns:a16="http://schemas.microsoft.com/office/drawing/2014/main" val="2672341514"/>
                    </a:ext>
                  </a:extLst>
                </a:gridCol>
              </a:tblGrid>
              <a:tr h="345476"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Intel Kaby Lake Processors</a:t>
                      </a:r>
                    </a:p>
                  </a:txBody>
                  <a:tcPr marL="11170" marR="11170" marT="29786" marB="2978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619596"/>
                  </a:ext>
                </a:extLst>
              </a:tr>
              <a:tr h="20552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100" b="0" i="0" dirty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 </a:t>
                      </a:r>
                    </a:p>
                  </a:txBody>
                  <a:tcPr marL="22339" marR="22339" marT="22339" marB="2233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Core i7</a:t>
                      </a:r>
                    </a:p>
                  </a:txBody>
                  <a:tcPr marL="22339" marR="22339" marT="22339" marB="2233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Core i5</a:t>
                      </a:r>
                    </a:p>
                  </a:txBody>
                  <a:tcPr marL="22339" marR="22339" marT="22339" marB="2233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334094"/>
                  </a:ext>
                </a:extLst>
              </a:tr>
              <a:tr h="366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dirty="0">
                          <a:solidFill>
                            <a:schemeClr val="bg1"/>
                          </a:solidFill>
                          <a:effectLst/>
                          <a:latin typeface="&amp;quot"/>
                        </a:rPr>
                        <a:t>Core i7-7740X</a:t>
                      </a:r>
                    </a:p>
                  </a:txBody>
                  <a:tcPr marL="22339" marR="22339" marT="22339" marB="2233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Core i7-7700K</a:t>
                      </a:r>
                    </a:p>
                  </a:txBody>
                  <a:tcPr marL="22339" marR="22339" marT="22339" marB="2233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dirty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Core i5-7640X</a:t>
                      </a:r>
                    </a:p>
                  </a:txBody>
                  <a:tcPr marL="22339" marR="22339" marT="22339" marB="2233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Core i5-7600K</a:t>
                      </a:r>
                    </a:p>
                  </a:txBody>
                  <a:tcPr marL="22339" marR="22339" marT="22339" marB="22339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176440"/>
                  </a:ext>
                </a:extLst>
              </a:tr>
              <a:tr h="2129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Socket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LGA2066</a:t>
                      </a:r>
                      <a:endParaRPr lang="en-US" sz="1100" b="0" i="0">
                        <a:solidFill>
                          <a:srgbClr val="444444"/>
                        </a:solidFill>
                        <a:effectLst/>
                        <a:latin typeface="&amp;quot"/>
                      </a:endParaRP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LGA1151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&amp;quot"/>
                        </a:rPr>
                        <a:t>LGA2066</a:t>
                      </a:r>
                      <a:endParaRPr lang="en-US" sz="1100" b="0" i="0">
                        <a:solidFill>
                          <a:srgbClr val="444444"/>
                        </a:solidFill>
                        <a:effectLst/>
                        <a:latin typeface="&amp;quot"/>
                      </a:endParaRP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LGA1151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153399"/>
                  </a:ext>
                </a:extLst>
              </a:tr>
              <a:tr h="3738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Cores/Threads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4/8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4/8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4/4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4/4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74119"/>
                  </a:ext>
                </a:extLst>
              </a:tr>
              <a:tr h="3738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Base Frequency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4.3 GHz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4.2 GHz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4.0 GHz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3.8 GHz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538426"/>
                  </a:ext>
                </a:extLst>
              </a:tr>
              <a:tr h="3738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Turbo Frequency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4.5 GHz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4.5 GHz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4.2 GHz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4.2 GHz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058415"/>
                  </a:ext>
                </a:extLst>
              </a:tr>
              <a:tr h="2129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TDP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112 W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91 W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112 W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91 W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42548"/>
                  </a:ext>
                </a:extLst>
              </a:tr>
              <a:tr h="2129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L2 Cache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256 KB/core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328952"/>
                  </a:ext>
                </a:extLst>
              </a:tr>
              <a:tr h="2129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L3 Cache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8 MB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 MB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395519"/>
                  </a:ext>
                </a:extLst>
              </a:tr>
              <a:tr h="3738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DRAM Channels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534991"/>
                  </a:ext>
                </a:extLst>
              </a:tr>
              <a:tr h="3738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DRAM Support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DDR4-2666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DDR4-2400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DDR4-2666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DDR4-2400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080201"/>
                  </a:ext>
                </a:extLst>
              </a:tr>
              <a:tr h="2129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Graphics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None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HD 620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None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HD 620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389892"/>
                  </a:ext>
                </a:extLst>
              </a:tr>
              <a:tr h="3738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Price (MSRP)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$350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$250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808699"/>
                  </a:ext>
                </a:extLst>
              </a:tr>
              <a:tr h="2129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Price (7/21)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2295AB"/>
                          </a:solidFill>
                          <a:effectLst/>
                          <a:latin typeface="&amp;quot"/>
                          <a:hlinkClick r:id="rId2"/>
                        </a:rPr>
                        <a:t>$349</a:t>
                      </a:r>
                      <a:endParaRPr lang="en-US" sz="1100" b="0" i="0">
                        <a:solidFill>
                          <a:srgbClr val="444444"/>
                        </a:solidFill>
                        <a:effectLst/>
                        <a:latin typeface="&amp;quot"/>
                      </a:endParaRP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2295AB"/>
                          </a:solidFill>
                          <a:effectLst/>
                          <a:latin typeface="&amp;quot"/>
                          <a:hlinkClick r:id="rId3"/>
                        </a:rPr>
                        <a:t>$309</a:t>
                      </a:r>
                      <a:endParaRPr lang="en-US" sz="1100" b="0" i="0">
                        <a:solidFill>
                          <a:srgbClr val="444444"/>
                        </a:solidFill>
                        <a:effectLst/>
                        <a:latin typeface="&amp;quot"/>
                      </a:endParaRP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2295AB"/>
                          </a:solidFill>
                          <a:effectLst/>
                          <a:latin typeface="&amp;quot"/>
                          <a:hlinkClick r:id="rId4"/>
                        </a:rPr>
                        <a:t>$248</a:t>
                      </a:r>
                      <a:endParaRPr lang="en-US" sz="1100" b="0" i="0">
                        <a:solidFill>
                          <a:srgbClr val="444444"/>
                        </a:solidFill>
                        <a:effectLst/>
                        <a:latin typeface="&amp;quot"/>
                      </a:endParaRP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2295AB"/>
                          </a:solidFill>
                          <a:effectLst/>
                          <a:latin typeface="&amp;quot"/>
                          <a:hlinkClick r:id="rId5"/>
                        </a:rPr>
                        <a:t>$239</a:t>
                      </a:r>
                      <a:endParaRPr lang="en-US" sz="1100" b="0" i="0">
                        <a:solidFill>
                          <a:srgbClr val="444444"/>
                        </a:solidFill>
                        <a:effectLst/>
                        <a:latin typeface="&amp;quot"/>
                      </a:endParaRP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777114"/>
                  </a:ext>
                </a:extLst>
              </a:tr>
              <a:tr h="2129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Launched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July 2017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Jan 2017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July 2017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Jan 2017</a:t>
                      </a:r>
                    </a:p>
                  </a:txBody>
                  <a:tcPr marL="26063" marR="26063" marT="26063" marB="2606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59639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500" y="510933"/>
            <a:ext cx="7031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enthusiast mobile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X-series -1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4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7.4.4 Example 3: The enthusiast mobile </a:t>
            </a:r>
            <a:r>
              <a:rPr lang="en-US" altLang="en-US" sz="1600" dirty="0" err="1">
                <a:solidFill>
                  <a:srgbClr val="FFFFFF"/>
                </a:solidFill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 Lake 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X-series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873340"/>
            <a:ext cx="8521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differences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between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enthusiast mobile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Lake-X and desktop H-series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models in the Table above: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905" y="1413400"/>
            <a:ext cx="85123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clock rates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(e.g. 4.3 GHz base clock rate for the i7_7740X vs. 4.2 GHz for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i7-7700K)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TDP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(112 W vs. 91 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memory rates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DDR4-2666 for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Lake-X series vs. up to DDR4-2400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for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Lake-H series)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integrated graphics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prices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510793"/>
            <a:ext cx="5894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Lake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X-series models -2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18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7.4.4 Example 3: The enthusiast mobile </a:t>
            </a:r>
            <a:r>
              <a:rPr lang="en-US" altLang="en-US" sz="1600" dirty="0" err="1">
                <a:solidFill>
                  <a:srgbClr val="FFFFFF"/>
                </a:solidFill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 Lake  X-series</a:t>
            </a:r>
            <a:r>
              <a:rPr lang="en-US" sz="1600" dirty="0" smtClean="0"/>
              <a:t> (4)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0809"/>
          <a:stretch/>
        </p:blipFill>
        <p:spPr>
          <a:xfrm>
            <a:off x="582456" y="1094715"/>
            <a:ext cx="7949984" cy="55573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500" y="508217"/>
            <a:ext cx="5697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Lake-X platform with the X299 chipset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2140" y="2450299"/>
            <a:ext cx="2890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Lake-X processors have only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 memory channels, in contrast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-X processors 4.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863" y="2267290"/>
            <a:ext cx="2971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Lake-X processors have only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16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3.0 lanes, in contrast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-X processors up to 44.</a:t>
            </a:r>
          </a:p>
        </p:txBody>
      </p:sp>
    </p:spTree>
    <p:extLst>
      <p:ext uri="{BB962C8B-B14F-4D97-AF65-F5344CB8AC3E}">
        <p14:creationId xmlns:p14="http://schemas.microsoft.com/office/powerpoint/2010/main" val="315371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7.4.4 Example 3: The enthusiast mobile </a:t>
            </a:r>
            <a:r>
              <a:rPr lang="en-US" altLang="en-US" sz="1600" dirty="0" err="1">
                <a:solidFill>
                  <a:srgbClr val="FFFFFF"/>
                </a:solidFill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 Lake 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X-series </a:t>
            </a:r>
            <a:r>
              <a:rPr lang="en-US" sz="1600" dirty="0" smtClean="0"/>
              <a:t>(5)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r="4730"/>
          <a:stretch/>
        </p:blipFill>
        <p:spPr>
          <a:xfrm>
            <a:off x="194979" y="1252445"/>
            <a:ext cx="8761108" cy="5325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503675"/>
            <a:ext cx="6417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Optional liquid cooling solution for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Lake-X models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4752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7.4.4 Example 3: The enthusiast mobile </a:t>
            </a:r>
            <a:r>
              <a:rPr lang="en-US" altLang="en-US" sz="1600" dirty="0" err="1">
                <a:solidFill>
                  <a:srgbClr val="FFFFFF"/>
                </a:solidFill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 Lake 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X-series </a:t>
            </a:r>
            <a:r>
              <a:rPr lang="en-US" sz="1600" dirty="0" smtClean="0"/>
              <a:t>(6)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1239620"/>
            <a:ext cx="8457186" cy="3903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503675"/>
            <a:ext cx="8284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R15 single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threaded benchmark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comparison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7.4.4 Example 3: The enthusiast mobile </a:t>
            </a:r>
            <a:r>
              <a:rPr lang="en-US" altLang="en-US" sz="1600" dirty="0" err="1">
                <a:solidFill>
                  <a:srgbClr val="FFFFFF"/>
                </a:solidFill>
                <a:cs typeface="Arial" charset="0"/>
              </a:rPr>
              <a:t>Kaby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 Lake 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X-series </a:t>
            </a:r>
            <a:r>
              <a:rPr lang="en-US" sz="1600" dirty="0" smtClean="0"/>
              <a:t>(7)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1279867"/>
            <a:ext cx="8361865" cy="38593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503675"/>
            <a:ext cx="8284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R15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 threaded benchmark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comparison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746575" y="1591665"/>
            <a:ext cx="7831137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8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Kaby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Lake Refresh line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64063" y="4509120"/>
            <a:ext cx="2323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It will not be discussed.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7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3"/>
          <p:cNvSpPr/>
          <p:nvPr/>
        </p:nvSpPr>
        <p:spPr bwMode="auto">
          <a:xfrm>
            <a:off x="53975" y="1088740"/>
            <a:ext cx="8928515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3" name="Téglalap 4"/>
          <p:cNvSpPr/>
          <p:nvPr/>
        </p:nvSpPr>
        <p:spPr bwMode="auto">
          <a:xfrm>
            <a:off x="16655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2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4" name="Téglalap 5"/>
          <p:cNvSpPr/>
          <p:nvPr/>
        </p:nvSpPr>
        <p:spPr bwMode="auto">
          <a:xfrm>
            <a:off x="1257188" y="1619987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Penryn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5" name="Téglalap 11"/>
          <p:cNvSpPr/>
          <p:nvPr/>
        </p:nvSpPr>
        <p:spPr bwMode="auto">
          <a:xfrm>
            <a:off x="2318066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Nehalem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" name="Téglalap 12"/>
          <p:cNvSpPr/>
          <p:nvPr/>
        </p:nvSpPr>
        <p:spPr bwMode="auto">
          <a:xfrm>
            <a:off x="3411504" y="1620651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mere</a:t>
            </a:r>
            <a:endParaRPr lang="en-US" sz="12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en-US" sz="9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7" name="Téglalap 13"/>
          <p:cNvSpPr/>
          <p:nvPr/>
        </p:nvSpPr>
        <p:spPr bwMode="auto">
          <a:xfrm>
            <a:off x="449064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8" name="Téglalap 14"/>
          <p:cNvSpPr/>
          <p:nvPr/>
        </p:nvSpPr>
        <p:spPr bwMode="auto">
          <a:xfrm>
            <a:off x="5589449" y="1617334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" name="Téglalap 15"/>
          <p:cNvSpPr/>
          <p:nvPr/>
        </p:nvSpPr>
        <p:spPr bwMode="auto">
          <a:xfrm>
            <a:off x="665733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" name="Szövegdoboz 16"/>
          <p:cNvSpPr txBox="1">
            <a:spLocks noChangeArrowheads="1"/>
          </p:cNvSpPr>
          <p:nvPr/>
        </p:nvSpPr>
        <p:spPr bwMode="auto">
          <a:xfrm>
            <a:off x="324195" y="3040330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1" name="Szövegdoboz 17"/>
          <p:cNvSpPr txBox="1">
            <a:spLocks noChangeArrowheads="1"/>
          </p:cNvSpPr>
          <p:nvPr/>
        </p:nvSpPr>
        <p:spPr bwMode="auto">
          <a:xfrm>
            <a:off x="1476629" y="3042196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2" name="Szövegdoboz 18"/>
          <p:cNvSpPr txBox="1">
            <a:spLocks noChangeArrowheads="1"/>
          </p:cNvSpPr>
          <p:nvPr/>
        </p:nvSpPr>
        <p:spPr bwMode="auto">
          <a:xfrm>
            <a:off x="2565106" y="3040806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3" name="Szövegdoboz 19"/>
          <p:cNvSpPr txBox="1">
            <a:spLocks noChangeArrowheads="1"/>
          </p:cNvSpPr>
          <p:nvPr/>
        </p:nvSpPr>
        <p:spPr bwMode="auto">
          <a:xfrm>
            <a:off x="3658843" y="3042672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4" name="Szövegdoboz 20"/>
          <p:cNvSpPr txBox="1">
            <a:spLocks noChangeArrowheads="1"/>
          </p:cNvSpPr>
          <p:nvPr/>
        </p:nvSpPr>
        <p:spPr bwMode="auto">
          <a:xfrm>
            <a:off x="4691186" y="3042672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5" name="Szövegdoboz 21"/>
          <p:cNvSpPr txBox="1">
            <a:spLocks noChangeArrowheads="1"/>
          </p:cNvSpPr>
          <p:nvPr/>
        </p:nvSpPr>
        <p:spPr bwMode="auto">
          <a:xfrm>
            <a:off x="5856127" y="3044538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6" name="Szövegdoboz 22"/>
          <p:cNvSpPr txBox="1">
            <a:spLocks noChangeArrowheads="1"/>
          </p:cNvSpPr>
          <p:nvPr/>
        </p:nvSpPr>
        <p:spPr bwMode="auto">
          <a:xfrm>
            <a:off x="6860563" y="3043147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7" name="Szövegdoboz 25"/>
          <p:cNvSpPr txBox="1"/>
          <p:nvPr/>
        </p:nvSpPr>
        <p:spPr bwMode="auto">
          <a:xfrm>
            <a:off x="313731" y="1146624"/>
            <a:ext cx="76014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algn="ctr" fontAlgn="base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Szövegdoboz 26"/>
          <p:cNvSpPr txBox="1"/>
          <p:nvPr/>
        </p:nvSpPr>
        <p:spPr bwMode="auto">
          <a:xfrm>
            <a:off x="4664162" y="1149799"/>
            <a:ext cx="7777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Szövegdoboz 27"/>
          <p:cNvSpPr txBox="1"/>
          <p:nvPr/>
        </p:nvSpPr>
        <p:spPr bwMode="auto">
          <a:xfrm>
            <a:off x="5826463" y="1151387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Szövegdoboz 28"/>
          <p:cNvSpPr txBox="1"/>
          <p:nvPr/>
        </p:nvSpPr>
        <p:spPr bwMode="auto">
          <a:xfrm>
            <a:off x="6864186" y="1149799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958021" y="1165674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Verdana"/>
                <a:cs typeface="Arial" charset="0"/>
              </a:rPr>
              <a:t>5. </a:t>
            </a:r>
            <a:r>
              <a:rPr lang="en-US" sz="1100" b="1" dirty="0" smtClean="0">
                <a:solidFill>
                  <a:srgbClr val="000000"/>
                </a:solidFill>
                <a:latin typeface="Verdana"/>
                <a:cs typeface="Arial" charset="0"/>
              </a:rPr>
              <a:t>gen.</a:t>
            </a:r>
          </a:p>
        </p:txBody>
      </p:sp>
      <p:sp>
        <p:nvSpPr>
          <p:cNvPr id="22" name="Téglalap 14"/>
          <p:cNvSpPr/>
          <p:nvPr/>
        </p:nvSpPr>
        <p:spPr bwMode="auto">
          <a:xfrm>
            <a:off x="7743708" y="1624879"/>
            <a:ext cx="1077564" cy="13567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23" name="Szövegdoboz 21"/>
          <p:cNvSpPr txBox="1">
            <a:spLocks noChangeArrowheads="1"/>
          </p:cNvSpPr>
          <p:nvPr/>
        </p:nvSpPr>
        <p:spPr bwMode="auto">
          <a:xfrm>
            <a:off x="7984932" y="3037880"/>
            <a:ext cx="562047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6525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(2006)</a:t>
            </a:r>
            <a:endParaRPr lang="en-US" sz="13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86876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(2007)</a:t>
            </a:r>
            <a:endParaRPr lang="en-US" sz="13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2553077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(2008)</a:t>
            </a:r>
            <a:endParaRPr lang="en-US" sz="13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360446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(2010)</a:t>
            </a:r>
            <a:endParaRPr lang="en-US" sz="13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4750011" y="3489772"/>
            <a:ext cx="6563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(2011)</a:t>
            </a:r>
            <a:endParaRPr lang="en-US" sz="1300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579357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(2012)</a:t>
            </a:r>
            <a:endParaRPr lang="en-US" sz="1300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687044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(2013)</a:t>
            </a:r>
            <a:endParaRPr lang="en-US" sz="1300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7957139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(2014)</a:t>
            </a:r>
            <a:endParaRPr lang="en-US" sz="1300" i="1" dirty="0"/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76369" y="496770"/>
            <a:ext cx="62167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The 7</a:t>
            </a:r>
            <a:r>
              <a:rPr lang="en-US" altLang="en-US" sz="1400" b="1" baseline="30000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th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generation of the Core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2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family: The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Kaby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 Lake lines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smtClean="0"/>
              <a:t>1. </a:t>
            </a:r>
            <a:r>
              <a:rPr lang="en-US" altLang="en-US" kern="0" smtClean="0"/>
              <a:t>Introduction</a:t>
            </a:r>
            <a:r>
              <a:rPr lang="hu-HU" altLang="en-US" kern="0" smtClean="0"/>
              <a:t> (1)</a:t>
            </a:r>
            <a:endParaRPr lang="hu-HU" altLang="en-US" kern="0" dirty="0" smtClean="0"/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7.</a:t>
            </a:r>
            <a:r>
              <a:rPr lang="en-US" sz="1600" dirty="0"/>
              <a:t>1 Introduction</a:t>
            </a:r>
            <a:r>
              <a:rPr lang="hu-HU" sz="1600" dirty="0"/>
              <a:t> (</a:t>
            </a:r>
            <a:r>
              <a:rPr lang="hu-HU" sz="1600" dirty="0" smtClean="0"/>
              <a:t>1</a:t>
            </a:r>
            <a:r>
              <a:rPr lang="en-US" sz="1600" dirty="0" smtClean="0"/>
              <a:t>b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71499" y="3955608"/>
            <a:ext cx="5045272" cy="2689851"/>
            <a:chOff x="71499" y="3955608"/>
            <a:chExt cx="5045272" cy="2689851"/>
          </a:xfrm>
        </p:grpSpPr>
        <p:sp>
          <p:nvSpPr>
            <p:cNvPr id="49" name="TextBox 48"/>
            <p:cNvSpPr txBox="1"/>
            <p:nvPr/>
          </p:nvSpPr>
          <p:spPr>
            <a:xfrm>
              <a:off x="410439" y="6348407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(2015)</a:t>
              </a:r>
              <a:endParaRPr lang="en-US" sz="1300" i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4991" y="6343688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(2016)</a:t>
              </a:r>
              <a:endParaRPr lang="en-US" sz="1300" i="1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89385" y="6348407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(2017)</a:t>
              </a:r>
              <a:endParaRPr lang="en-US" sz="1300" i="1" dirty="0"/>
            </a:p>
          </p:txBody>
        </p:sp>
        <p:sp>
          <p:nvSpPr>
            <p:cNvPr id="52" name="Téglalap 3"/>
            <p:cNvSpPr/>
            <p:nvPr/>
          </p:nvSpPr>
          <p:spPr bwMode="auto">
            <a:xfrm>
              <a:off x="71499" y="3955608"/>
              <a:ext cx="4619687" cy="23317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54" name="Téglalap 4"/>
            <p:cNvSpPr/>
            <p:nvPr/>
          </p:nvSpPr>
          <p:spPr bwMode="auto">
            <a:xfrm>
              <a:off x="168379" y="4546162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6" name="Szövegdoboz 16"/>
            <p:cNvSpPr txBox="1">
              <a:spLocks noChangeArrowheads="1"/>
            </p:cNvSpPr>
            <p:nvPr/>
          </p:nvSpPr>
          <p:spPr bwMode="auto">
            <a:xfrm>
              <a:off x="396199" y="5967499"/>
              <a:ext cx="6084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" name="Szövegdoboz 17"/>
            <p:cNvSpPr txBox="1">
              <a:spLocks noChangeArrowheads="1"/>
            </p:cNvSpPr>
            <p:nvPr/>
          </p:nvSpPr>
          <p:spPr bwMode="auto">
            <a:xfrm>
              <a:off x="1520286" y="5969365"/>
              <a:ext cx="6495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</a:t>
              </a: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</a:t>
              </a: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CK</a:t>
              </a:r>
              <a:endPara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" name="Szövegdoboz 25"/>
            <p:cNvSpPr txBox="1"/>
            <p:nvPr/>
          </p:nvSpPr>
          <p:spPr bwMode="auto">
            <a:xfrm>
              <a:off x="341094" y="4073793"/>
              <a:ext cx="729687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Szövegdoboz 17"/>
            <p:cNvSpPr txBox="1">
              <a:spLocks noChangeArrowheads="1"/>
            </p:cNvSpPr>
            <p:nvPr/>
          </p:nvSpPr>
          <p:spPr bwMode="auto">
            <a:xfrm>
              <a:off x="2631140" y="5973848"/>
              <a:ext cx="6495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</a:t>
              </a:r>
              <a:r>
                <a:rPr lang="en-US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OC</a:t>
              </a: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K</a:t>
              </a:r>
              <a:endPara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" name="Szövegdoboz 25"/>
            <p:cNvSpPr txBox="1"/>
            <p:nvPr/>
          </p:nvSpPr>
          <p:spPr bwMode="auto">
            <a:xfrm>
              <a:off x="1499353" y="4071531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2" name="Szövegdoboz 25"/>
            <p:cNvSpPr txBox="1"/>
            <p:nvPr/>
          </p:nvSpPr>
          <p:spPr bwMode="auto">
            <a:xfrm>
              <a:off x="2543648" y="4071531"/>
              <a:ext cx="79701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r>
                <a:rPr lang="en-US" sz="1100" b="1" baseline="30000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</a:p>
          </p:txBody>
        </p:sp>
        <p:sp>
          <p:nvSpPr>
            <p:cNvPr id="67" name="Téglalap 4"/>
            <p:cNvSpPr/>
            <p:nvPr/>
          </p:nvSpPr>
          <p:spPr bwMode="auto">
            <a:xfrm>
              <a:off x="1272333" y="4551763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Kaby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8" name="Téglalap 4"/>
            <p:cNvSpPr/>
            <p:nvPr/>
          </p:nvSpPr>
          <p:spPr bwMode="auto">
            <a:xfrm>
              <a:off x="2391624" y="4552454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Kaby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</a:p>
            <a:p>
              <a:pPr algn="ctr" fontAlgn="base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Refresh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ts val="150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9" name="Téglalap 14"/>
            <p:cNvSpPr/>
            <p:nvPr/>
          </p:nvSpPr>
          <p:spPr bwMode="auto">
            <a:xfrm>
              <a:off x="3505327" y="4558772"/>
              <a:ext cx="1077564" cy="1356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Ice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Lake?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70" name="Szövegdoboz 21"/>
            <p:cNvSpPr txBox="1">
              <a:spLocks noChangeArrowheads="1"/>
            </p:cNvSpPr>
            <p:nvPr/>
          </p:nvSpPr>
          <p:spPr bwMode="auto">
            <a:xfrm>
              <a:off x="3739923" y="5982127"/>
              <a:ext cx="562047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71" name="Szövegdoboz 25"/>
            <p:cNvSpPr txBox="1"/>
            <p:nvPr/>
          </p:nvSpPr>
          <p:spPr bwMode="auto">
            <a:xfrm>
              <a:off x="3675117" y="4070846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655972" y="6353071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(2018)</a:t>
              </a:r>
              <a:endParaRPr lang="en-US" sz="1300" i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932040" y="4217405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dirty="0">
                <a:latin typeface="+mj-lt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112060" y="4464115"/>
            <a:ext cx="325390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beyond </a:t>
            </a: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also the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Lake G with AMD Vega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graphics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 and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10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nm Cannon Lake designs [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218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]. 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32040" y="4232121"/>
            <a:ext cx="4081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Astonishingly, the 8th generation encompasses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1251255" y="3955608"/>
            <a:ext cx="1107641" cy="268985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4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 The </a:t>
            </a:r>
            <a:r>
              <a:rPr lang="en-US" sz="1600" dirty="0" err="1"/>
              <a:t>Kaby</a:t>
            </a:r>
            <a:r>
              <a:rPr lang="en-US" sz="1600" dirty="0"/>
              <a:t> Lake Refresh line </a:t>
            </a:r>
            <a:r>
              <a:rPr lang="en-US" sz="1600" dirty="0" smtClean="0"/>
              <a:t>(1)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-18510" y="1236500"/>
            <a:ext cx="9157652" cy="4815535"/>
            <a:chOff x="-18510" y="1043735"/>
            <a:chExt cx="9157652" cy="4815535"/>
          </a:xfrm>
        </p:grpSpPr>
        <p:pic>
          <p:nvPicPr>
            <p:cNvPr id="1026" name="Picture 2" descr="https://images.anandtech.com/doci/12607/Near%20Final_8th%20Gen%20Intel%20Core%20April%20Family%20Update%20Overview%20Deck-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16"/>
            <a:stretch/>
          </p:blipFill>
          <p:spPr bwMode="auto">
            <a:xfrm>
              <a:off x="-18510" y="1043735"/>
              <a:ext cx="9157652" cy="4815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6495" y="2660066"/>
              <a:ext cx="54854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KLR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375" y="4055221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3202" y="3875201"/>
              <a:ext cx="4683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3510" y="5097594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KL G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1500" y="6284318"/>
            <a:ext cx="7425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KLR: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Refresh  CL: Coffee Lake  KL G: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G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510933"/>
            <a:ext cx="4086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8. The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Refresh line -1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13652" y="2361625"/>
            <a:ext cx="9157652" cy="1116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3598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 The </a:t>
            </a:r>
            <a:r>
              <a:rPr lang="en-US" sz="1600" dirty="0" err="1"/>
              <a:t>Kaby</a:t>
            </a:r>
            <a:r>
              <a:rPr lang="en-US" sz="1600" dirty="0"/>
              <a:t> Lake Refresh line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89611" y="504765"/>
            <a:ext cx="3191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Refresh line -2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4614" y="880598"/>
            <a:ext cx="7920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refreshment of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 (as seen in the Figure below.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730" t="22871" r="4222" b="20605"/>
          <a:stretch/>
        </p:blipFill>
        <p:spPr>
          <a:xfrm>
            <a:off x="746575" y="1323390"/>
            <a:ext cx="7605845" cy="26271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8499" y="3325815"/>
            <a:ext cx="888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1874" y="3325815"/>
            <a:ext cx="1110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0612" y="3325815"/>
            <a:ext cx="1854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Refresh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5338" y="4182789"/>
            <a:ext cx="5294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8th generation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Refresh line 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544" y="5454225"/>
            <a:ext cx="7784775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Lake G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series with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Vega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graphics (based on a 14 nm+) process,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Coffee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Lake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 (based on the 14 nm++ process and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Cannon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Lake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 (based on the 14 nm++ process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515" y="4904005"/>
            <a:ext cx="885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Here we note that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8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does not only include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refresh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which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based on the enhanced 14 nm process (designated as 14 nm+),  but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contains models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6514" y="4599130"/>
            <a:ext cx="6525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dubs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as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belonging to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8th generation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architecture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988" y="6216190"/>
            <a:ext cx="299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in the next Figure.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0227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5" grpId="0"/>
      <p:bldP spid="7" grpId="0"/>
      <p:bldP spid="14" grpId="0"/>
      <p:bldP spid="16" grpId="0"/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3"/>
          <p:cNvSpPr/>
          <p:nvPr/>
        </p:nvSpPr>
        <p:spPr bwMode="auto">
          <a:xfrm>
            <a:off x="53975" y="1088740"/>
            <a:ext cx="8928515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3" name="Téglalap 4"/>
          <p:cNvSpPr/>
          <p:nvPr/>
        </p:nvSpPr>
        <p:spPr bwMode="auto">
          <a:xfrm>
            <a:off x="16655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2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4" name="Téglalap 5"/>
          <p:cNvSpPr/>
          <p:nvPr/>
        </p:nvSpPr>
        <p:spPr bwMode="auto">
          <a:xfrm>
            <a:off x="1257188" y="1619987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Penryn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5" name="Téglalap 11"/>
          <p:cNvSpPr/>
          <p:nvPr/>
        </p:nvSpPr>
        <p:spPr bwMode="auto">
          <a:xfrm>
            <a:off x="2318066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Nehalem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" name="Téglalap 12"/>
          <p:cNvSpPr/>
          <p:nvPr/>
        </p:nvSpPr>
        <p:spPr bwMode="auto">
          <a:xfrm>
            <a:off x="3411504" y="1620651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mere</a:t>
            </a:r>
            <a:endParaRPr lang="en-US" sz="12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en-US" sz="9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7" name="Téglalap 13"/>
          <p:cNvSpPr/>
          <p:nvPr/>
        </p:nvSpPr>
        <p:spPr bwMode="auto">
          <a:xfrm>
            <a:off x="449064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8" name="Téglalap 14"/>
          <p:cNvSpPr/>
          <p:nvPr/>
        </p:nvSpPr>
        <p:spPr bwMode="auto">
          <a:xfrm>
            <a:off x="5589449" y="1617334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" name="Téglalap 15"/>
          <p:cNvSpPr/>
          <p:nvPr/>
        </p:nvSpPr>
        <p:spPr bwMode="auto">
          <a:xfrm>
            <a:off x="665733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" name="Szövegdoboz 16"/>
          <p:cNvSpPr txBox="1">
            <a:spLocks noChangeArrowheads="1"/>
          </p:cNvSpPr>
          <p:nvPr/>
        </p:nvSpPr>
        <p:spPr bwMode="auto">
          <a:xfrm>
            <a:off x="324195" y="3040330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1" name="Szövegdoboz 17"/>
          <p:cNvSpPr txBox="1">
            <a:spLocks noChangeArrowheads="1"/>
          </p:cNvSpPr>
          <p:nvPr/>
        </p:nvSpPr>
        <p:spPr bwMode="auto">
          <a:xfrm>
            <a:off x="1476629" y="3042196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2" name="Szövegdoboz 18"/>
          <p:cNvSpPr txBox="1">
            <a:spLocks noChangeArrowheads="1"/>
          </p:cNvSpPr>
          <p:nvPr/>
        </p:nvSpPr>
        <p:spPr bwMode="auto">
          <a:xfrm>
            <a:off x="2565106" y="3040806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3" name="Szövegdoboz 19"/>
          <p:cNvSpPr txBox="1">
            <a:spLocks noChangeArrowheads="1"/>
          </p:cNvSpPr>
          <p:nvPr/>
        </p:nvSpPr>
        <p:spPr bwMode="auto">
          <a:xfrm>
            <a:off x="3658843" y="3042672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4" name="Szövegdoboz 20"/>
          <p:cNvSpPr txBox="1">
            <a:spLocks noChangeArrowheads="1"/>
          </p:cNvSpPr>
          <p:nvPr/>
        </p:nvSpPr>
        <p:spPr bwMode="auto">
          <a:xfrm>
            <a:off x="4691186" y="3042672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5" name="Szövegdoboz 21"/>
          <p:cNvSpPr txBox="1">
            <a:spLocks noChangeArrowheads="1"/>
          </p:cNvSpPr>
          <p:nvPr/>
        </p:nvSpPr>
        <p:spPr bwMode="auto">
          <a:xfrm>
            <a:off x="5856127" y="3044538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6" name="Szövegdoboz 22"/>
          <p:cNvSpPr txBox="1">
            <a:spLocks noChangeArrowheads="1"/>
          </p:cNvSpPr>
          <p:nvPr/>
        </p:nvSpPr>
        <p:spPr bwMode="auto">
          <a:xfrm>
            <a:off x="6860563" y="3043147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7" name="Szövegdoboz 25"/>
          <p:cNvSpPr txBox="1"/>
          <p:nvPr/>
        </p:nvSpPr>
        <p:spPr bwMode="auto">
          <a:xfrm>
            <a:off x="313731" y="1146624"/>
            <a:ext cx="76014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algn="ctr" fontAlgn="base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Szövegdoboz 26"/>
          <p:cNvSpPr txBox="1"/>
          <p:nvPr/>
        </p:nvSpPr>
        <p:spPr bwMode="auto">
          <a:xfrm>
            <a:off x="4664162" y="1149799"/>
            <a:ext cx="7777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Szövegdoboz 27"/>
          <p:cNvSpPr txBox="1"/>
          <p:nvPr/>
        </p:nvSpPr>
        <p:spPr bwMode="auto">
          <a:xfrm>
            <a:off x="5826463" y="1151387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Szövegdoboz 28"/>
          <p:cNvSpPr txBox="1"/>
          <p:nvPr/>
        </p:nvSpPr>
        <p:spPr bwMode="auto">
          <a:xfrm>
            <a:off x="6864186" y="1149799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958021" y="1165674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Verdana"/>
                <a:cs typeface="Arial" charset="0"/>
              </a:rPr>
              <a:t>5. </a:t>
            </a:r>
            <a:r>
              <a:rPr lang="en-US" sz="1100" b="1" dirty="0" smtClean="0">
                <a:solidFill>
                  <a:srgbClr val="000000"/>
                </a:solidFill>
                <a:latin typeface="Verdana"/>
                <a:cs typeface="Arial" charset="0"/>
              </a:rPr>
              <a:t>gen.</a:t>
            </a:r>
          </a:p>
        </p:txBody>
      </p:sp>
      <p:sp>
        <p:nvSpPr>
          <p:cNvPr id="22" name="Téglalap 14"/>
          <p:cNvSpPr/>
          <p:nvPr/>
        </p:nvSpPr>
        <p:spPr bwMode="auto">
          <a:xfrm>
            <a:off x="7743708" y="1624879"/>
            <a:ext cx="1077564" cy="13567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23" name="Szövegdoboz 21"/>
          <p:cNvSpPr txBox="1">
            <a:spLocks noChangeArrowheads="1"/>
          </p:cNvSpPr>
          <p:nvPr/>
        </p:nvSpPr>
        <p:spPr bwMode="auto">
          <a:xfrm>
            <a:off x="7984932" y="3037880"/>
            <a:ext cx="562047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6525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(2006)</a:t>
            </a:r>
            <a:endParaRPr lang="en-US" sz="13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86876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(2007)</a:t>
            </a:r>
            <a:endParaRPr lang="en-US" sz="13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2553077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(2008)</a:t>
            </a:r>
            <a:endParaRPr lang="en-US" sz="13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360446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(2010)</a:t>
            </a:r>
            <a:endParaRPr lang="en-US" sz="13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4750011" y="3489772"/>
            <a:ext cx="6563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(2011)</a:t>
            </a:r>
            <a:endParaRPr lang="en-US" sz="1300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579357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(2012)</a:t>
            </a:r>
            <a:endParaRPr lang="en-US" sz="1300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687044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(2013)</a:t>
            </a:r>
            <a:endParaRPr lang="en-US" sz="1300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7957139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(2014)</a:t>
            </a:r>
            <a:endParaRPr lang="en-US" sz="1300" i="1" dirty="0"/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76369" y="496770"/>
            <a:ext cx="31918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The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Kaby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Lake Refresh line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-3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smtClean="0"/>
              <a:t>1. </a:t>
            </a:r>
            <a:r>
              <a:rPr lang="en-US" altLang="en-US" kern="0" smtClean="0"/>
              <a:t>Introduction</a:t>
            </a:r>
            <a:r>
              <a:rPr lang="hu-HU" altLang="en-US" kern="0" smtClean="0"/>
              <a:t> (1)</a:t>
            </a:r>
            <a:endParaRPr lang="hu-HU" altLang="en-US" kern="0" dirty="0" smtClean="0"/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 The </a:t>
            </a:r>
            <a:r>
              <a:rPr lang="en-US" sz="1600" dirty="0" err="1"/>
              <a:t>Kaby</a:t>
            </a:r>
            <a:r>
              <a:rPr lang="en-US" sz="1600" dirty="0"/>
              <a:t> Lake Refresh line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71499" y="3955608"/>
            <a:ext cx="5045272" cy="2689851"/>
            <a:chOff x="71499" y="3955608"/>
            <a:chExt cx="5045272" cy="2689851"/>
          </a:xfrm>
        </p:grpSpPr>
        <p:sp>
          <p:nvSpPr>
            <p:cNvPr id="49" name="TextBox 48"/>
            <p:cNvSpPr txBox="1"/>
            <p:nvPr/>
          </p:nvSpPr>
          <p:spPr>
            <a:xfrm>
              <a:off x="410439" y="6348407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(2015)</a:t>
              </a:r>
              <a:endParaRPr lang="en-US" sz="1300" i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4991" y="6343688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(2016)</a:t>
              </a:r>
              <a:endParaRPr lang="en-US" sz="1300" i="1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89385" y="6348407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(2017)</a:t>
              </a:r>
              <a:endParaRPr lang="en-US" sz="1300" i="1" dirty="0"/>
            </a:p>
          </p:txBody>
        </p:sp>
        <p:sp>
          <p:nvSpPr>
            <p:cNvPr id="52" name="Téglalap 3"/>
            <p:cNvSpPr/>
            <p:nvPr/>
          </p:nvSpPr>
          <p:spPr bwMode="auto">
            <a:xfrm>
              <a:off x="71499" y="3955608"/>
              <a:ext cx="4619687" cy="23317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54" name="Téglalap 4"/>
            <p:cNvSpPr/>
            <p:nvPr/>
          </p:nvSpPr>
          <p:spPr bwMode="auto">
            <a:xfrm>
              <a:off x="168379" y="4546162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6" name="Szövegdoboz 16"/>
            <p:cNvSpPr txBox="1">
              <a:spLocks noChangeArrowheads="1"/>
            </p:cNvSpPr>
            <p:nvPr/>
          </p:nvSpPr>
          <p:spPr bwMode="auto">
            <a:xfrm>
              <a:off x="396199" y="5967499"/>
              <a:ext cx="6084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" name="Szövegdoboz 17"/>
            <p:cNvSpPr txBox="1">
              <a:spLocks noChangeArrowheads="1"/>
            </p:cNvSpPr>
            <p:nvPr/>
          </p:nvSpPr>
          <p:spPr bwMode="auto">
            <a:xfrm>
              <a:off x="1520286" y="5969365"/>
              <a:ext cx="6495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</a:t>
              </a: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</a:t>
              </a: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CK</a:t>
              </a:r>
              <a:endPara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" name="Szövegdoboz 25"/>
            <p:cNvSpPr txBox="1"/>
            <p:nvPr/>
          </p:nvSpPr>
          <p:spPr bwMode="auto">
            <a:xfrm>
              <a:off x="341094" y="4073793"/>
              <a:ext cx="729687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Szövegdoboz 17"/>
            <p:cNvSpPr txBox="1">
              <a:spLocks noChangeArrowheads="1"/>
            </p:cNvSpPr>
            <p:nvPr/>
          </p:nvSpPr>
          <p:spPr bwMode="auto">
            <a:xfrm>
              <a:off x="2631140" y="5973848"/>
              <a:ext cx="6495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</a:t>
              </a:r>
              <a:r>
                <a:rPr lang="en-US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OC</a:t>
              </a: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K</a:t>
              </a:r>
              <a:endPara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" name="Szövegdoboz 25"/>
            <p:cNvSpPr txBox="1"/>
            <p:nvPr/>
          </p:nvSpPr>
          <p:spPr bwMode="auto">
            <a:xfrm>
              <a:off x="1499353" y="4071531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2" name="Szövegdoboz 25"/>
            <p:cNvSpPr txBox="1"/>
            <p:nvPr/>
          </p:nvSpPr>
          <p:spPr bwMode="auto">
            <a:xfrm>
              <a:off x="2543648" y="4071531"/>
              <a:ext cx="79701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r>
                <a:rPr lang="en-US" sz="1100" b="1" baseline="30000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</a:p>
          </p:txBody>
        </p:sp>
        <p:sp>
          <p:nvSpPr>
            <p:cNvPr id="67" name="Téglalap 4"/>
            <p:cNvSpPr/>
            <p:nvPr/>
          </p:nvSpPr>
          <p:spPr bwMode="auto">
            <a:xfrm>
              <a:off x="1272333" y="4551763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Kaby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8" name="Téglalap 4"/>
            <p:cNvSpPr/>
            <p:nvPr/>
          </p:nvSpPr>
          <p:spPr bwMode="auto">
            <a:xfrm>
              <a:off x="2391624" y="4552454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Kaby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</a:p>
            <a:p>
              <a:pPr algn="ctr" fontAlgn="base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Refresh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ts val="150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9" name="Téglalap 14"/>
            <p:cNvSpPr/>
            <p:nvPr/>
          </p:nvSpPr>
          <p:spPr bwMode="auto">
            <a:xfrm>
              <a:off x="3505327" y="4558772"/>
              <a:ext cx="1077564" cy="1356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Ice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Lake?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70" name="Szövegdoboz 21"/>
            <p:cNvSpPr txBox="1">
              <a:spLocks noChangeArrowheads="1"/>
            </p:cNvSpPr>
            <p:nvPr/>
          </p:nvSpPr>
          <p:spPr bwMode="auto">
            <a:xfrm>
              <a:off x="3739923" y="5982127"/>
              <a:ext cx="562047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71" name="Szövegdoboz 25"/>
            <p:cNvSpPr txBox="1"/>
            <p:nvPr/>
          </p:nvSpPr>
          <p:spPr bwMode="auto">
            <a:xfrm>
              <a:off x="3675117" y="4070846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655972" y="6353071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(2018)</a:t>
              </a:r>
              <a:endParaRPr lang="en-US" sz="1300" i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932040" y="4217405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dirty="0">
                <a:latin typeface="+mj-lt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112060" y="4464115"/>
            <a:ext cx="325390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beyond </a:t>
            </a: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also the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Lake G with AMD Vega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graphics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 and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10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nm Cannon Lake designs [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218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]. 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32040" y="4232121"/>
            <a:ext cx="4081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Astonishingly, the 8th generation encompasses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2353308" y="3955608"/>
            <a:ext cx="1152019" cy="268985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4932040" y="4144751"/>
            <a:ext cx="3889232" cy="129022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6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54415" y="1268760"/>
          <a:ext cx="7598005" cy="4712647"/>
        </p:xfrm>
        <a:graphic>
          <a:graphicData uri="http://schemas.openxmlformats.org/drawingml/2006/table">
            <a:tbl>
              <a:tblPr/>
              <a:tblGrid>
                <a:gridCol w="1133213">
                  <a:extLst>
                    <a:ext uri="{9D8B030D-6E8A-4147-A177-3AD203B41FA5}">
                      <a16:colId xmlns:a16="http://schemas.microsoft.com/office/drawing/2014/main" val="2281165251"/>
                    </a:ext>
                  </a:extLst>
                </a:gridCol>
                <a:gridCol w="2878161">
                  <a:extLst>
                    <a:ext uri="{9D8B030D-6E8A-4147-A177-3AD203B41FA5}">
                      <a16:colId xmlns:a16="http://schemas.microsoft.com/office/drawing/2014/main" val="797805433"/>
                    </a:ext>
                  </a:extLst>
                </a:gridCol>
                <a:gridCol w="1800697">
                  <a:extLst>
                    <a:ext uri="{9D8B030D-6E8A-4147-A177-3AD203B41FA5}">
                      <a16:colId xmlns:a16="http://schemas.microsoft.com/office/drawing/2014/main" val="3488402130"/>
                    </a:ext>
                  </a:extLst>
                </a:gridCol>
                <a:gridCol w="1785934">
                  <a:extLst>
                    <a:ext uri="{9D8B030D-6E8A-4147-A177-3AD203B41FA5}">
                      <a16:colId xmlns:a16="http://schemas.microsoft.com/office/drawing/2014/main" val="1691893458"/>
                    </a:ext>
                  </a:extLst>
                </a:gridCol>
              </a:tblGrid>
              <a:tr h="436618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Intel's Core Architecture Cadence (8/20)</a:t>
                      </a:r>
                    </a:p>
                  </a:txBody>
                  <a:tcPr marL="0" marR="0" marT="26522" marB="26522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84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316416"/>
                  </a:ext>
                </a:extLst>
              </a:tr>
              <a:tr h="9179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Core Generation</a:t>
                      </a:r>
                    </a:p>
                  </a:txBody>
                  <a:tcPr marL="19891" marR="19891" marT="19891" marB="198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Microarchitecture</a:t>
                      </a:r>
                    </a:p>
                  </a:txBody>
                  <a:tcPr marL="19891" marR="19891" marT="19891" marB="198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Process Node</a:t>
                      </a:r>
                    </a:p>
                  </a:txBody>
                  <a:tcPr marL="19891" marR="19891" marT="19891" marB="198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Release Year</a:t>
                      </a:r>
                    </a:p>
                  </a:txBody>
                  <a:tcPr marL="19891" marR="19891" marT="19891" marB="198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552152"/>
                  </a:ext>
                </a:extLst>
              </a:tr>
              <a:tr h="3398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2nd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Sandy Bridge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32nm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2011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258824"/>
                  </a:ext>
                </a:extLst>
              </a:tr>
              <a:tr h="26678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3rd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Ivy Bridge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22nm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2012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350635"/>
                  </a:ext>
                </a:extLst>
              </a:tr>
              <a:tr h="26678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4th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Haswell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22nm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270916"/>
                  </a:ext>
                </a:extLst>
              </a:tr>
              <a:tr h="26678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5th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Broadwell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14nm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2014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684584"/>
                  </a:ext>
                </a:extLst>
              </a:tr>
              <a:tr h="26678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6th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Skylake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14nm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2015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314209"/>
                  </a:ext>
                </a:extLst>
              </a:tr>
              <a:tr h="3398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7th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Kaby Lake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14nm+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2016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910632"/>
                  </a:ext>
                </a:extLst>
              </a:tr>
              <a:tr h="9247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8th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 err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Kaby</a:t>
                      </a: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 Lake Refresh</a:t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Coffee </a:t>
                      </a:r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Lake</a:t>
                      </a:r>
                    </a:p>
                    <a:p>
                      <a:pPr algn="ctr" fontAlgn="t"/>
                      <a:r>
                        <a:rPr lang="en-US" sz="1400" dirty="0" err="1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Kaby</a:t>
                      </a:r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 Lake G</a:t>
                      </a: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Cannon Lake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14nm+</a:t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14nm</a:t>
                      </a:r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++</a:t>
                      </a:r>
                    </a:p>
                    <a:p>
                      <a:pPr algn="ctr" fontAlgn="t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 nm+</a:t>
                      </a:r>
                    </a:p>
                    <a:p>
                      <a:pPr algn="ctr" fontAlgn="t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10nm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2017</a:t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2017</a:t>
                      </a:r>
                    </a:p>
                    <a:p>
                      <a:pPr algn="ctr" fontAlgn="t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2018</a:t>
                      </a:r>
                    </a:p>
                    <a:p>
                      <a:pPr algn="ctr" fontAlgn="t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2018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724895"/>
                  </a:ext>
                </a:extLst>
              </a:tr>
              <a:tr h="48590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9th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400" dirty="0" smtClean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  <a:p>
                      <a:pPr algn="ctr" fontAlgn="t"/>
                      <a:r>
                        <a:rPr lang="en-US" sz="1400" dirty="0" smtClean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Ice </a:t>
                      </a: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Lake?</a:t>
                      </a:r>
                      <a:b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...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10nm+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2018?</a:t>
                      </a:r>
                    </a:p>
                  </a:txBody>
                  <a:tcPr marL="23207" marR="23207" marT="23207" marB="23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768520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 The </a:t>
            </a:r>
            <a:r>
              <a:rPr lang="en-US" sz="1600" dirty="0" err="1"/>
              <a:t>Kaby</a:t>
            </a:r>
            <a:r>
              <a:rPr lang="en-US" sz="1600" dirty="0"/>
              <a:t> Lake Refresh line </a:t>
            </a:r>
            <a:r>
              <a:rPr lang="en-US" sz="1600" dirty="0" smtClean="0"/>
              <a:t>(4)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503675"/>
            <a:ext cx="5049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8</a:t>
            </a:r>
            <a:r>
              <a:rPr kumimoji="0" 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generation of Intel’s Core 2 family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754415" y="4374105"/>
            <a:ext cx="7598005" cy="94510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6235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 The </a:t>
            </a:r>
            <a:r>
              <a:rPr lang="en-US" sz="1600" dirty="0" err="1"/>
              <a:t>Kaby</a:t>
            </a:r>
            <a:r>
              <a:rPr lang="en-US" sz="1600" dirty="0"/>
              <a:t> Lake Refresh line </a:t>
            </a:r>
            <a:r>
              <a:rPr lang="en-US" sz="1600" dirty="0" smtClean="0"/>
              <a:t>(5)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32470" y="857210"/>
            <a:ext cx="510755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was introduced in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8/2017.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incorporates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 series 15 W mobile processors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00" y="513300"/>
            <a:ext cx="3191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Refresh line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-3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06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 The </a:t>
            </a:r>
            <a:r>
              <a:rPr lang="en-US" sz="1600" dirty="0" err="1"/>
              <a:t>Kaby</a:t>
            </a:r>
            <a:r>
              <a:rPr lang="en-US" sz="1600" dirty="0"/>
              <a:t> Lake Refresh line </a:t>
            </a:r>
            <a:r>
              <a:rPr lang="en-US" sz="1600" dirty="0" smtClean="0"/>
              <a:t>(6)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06920" y="1213865"/>
          <a:ext cx="8775570" cy="3397970"/>
        </p:xfrm>
        <a:graphic>
          <a:graphicData uri="http://schemas.openxmlformats.org/drawingml/2006/table">
            <a:tbl>
              <a:tblPr/>
              <a:tblGrid>
                <a:gridCol w="1079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75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2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26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74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76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75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7468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7th </a:t>
                      </a:r>
                      <a:r>
                        <a:rPr lang="en-US" sz="14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Generation (</a:t>
                      </a:r>
                      <a:r>
                        <a:rPr lang="en-US" sz="1400" dirty="0" err="1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Kaby</a:t>
                      </a:r>
                      <a:r>
                        <a:rPr lang="en-US" sz="14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Lake)</a:t>
                      </a:r>
                      <a:endParaRPr lang="en-US" sz="1400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47244" marR="47244" marT="47244" marB="4724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8th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Generation (</a:t>
                      </a:r>
                      <a:r>
                        <a:rPr lang="en-US" sz="14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Kaby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Lake Refresh)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47244" marR="47244" marT="47244" marB="4724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1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7244" marR="47244" marT="47244" marB="4724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Cores</a:t>
                      </a:r>
                    </a:p>
                  </a:txBody>
                  <a:tcPr marL="47244" marR="47244" marT="47244" marB="4724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 err="1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Freq</a:t>
                      </a: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 +</a:t>
                      </a:r>
                      <a:b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Turbo</a:t>
                      </a:r>
                    </a:p>
                  </a:txBody>
                  <a:tcPr marL="47244" marR="47244" marT="47244" marB="4724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L3</a:t>
                      </a:r>
                    </a:p>
                  </a:txBody>
                  <a:tcPr marL="47244" marR="47244" marT="47244" marB="4724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Price</a:t>
                      </a:r>
                    </a:p>
                  </a:txBody>
                  <a:tcPr marL="47244" marR="47244" marT="47244" marB="4724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47244" marR="47244" marT="47244" marB="4724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Cores</a:t>
                      </a:r>
                    </a:p>
                  </a:txBody>
                  <a:tcPr marL="47244" marR="47244" marT="47244" marB="4724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Freq +</a:t>
                      </a:r>
                      <a:br>
                        <a:rPr lang="en-US" sz="14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Turbo</a:t>
                      </a:r>
                    </a:p>
                  </a:txBody>
                  <a:tcPr marL="47244" marR="47244" marT="47244" marB="4724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L3</a:t>
                      </a:r>
                    </a:p>
                  </a:txBody>
                  <a:tcPr marL="47244" marR="47244" marT="47244" marB="4724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Price</a:t>
                      </a:r>
                    </a:p>
                  </a:txBody>
                  <a:tcPr marL="47244" marR="47244" marT="47244" marB="4724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0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i7-7660U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2/4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2.5/4.0 GHz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 MB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$415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i7-8650U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4/8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1.9/4.2 GHz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 MB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$409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0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i7-7560U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2.4/3.8 GHz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$415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i7-8550U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1.8/4.0 GHz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$409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0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i5-7360U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2/4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2.3/3.6 GHz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 MB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$304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i5-8350U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4/8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1.7/3.6 GHz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 MB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$297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0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i5-7260U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2.2/3.4 GHz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$304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i5-8250U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1.6/3.4 GHz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$297</a:t>
                      </a:r>
                    </a:p>
                  </a:txBody>
                  <a:tcPr marL="55118" marR="55118" marT="55118" marB="55118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243" y="503675"/>
            <a:ext cx="822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Intel's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Refresh U line 15 W mobile processors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[237]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920" y="4904275"/>
            <a:ext cx="8922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refresh models are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4+2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silicon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they include 4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and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GT2 level integrated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graphics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whereas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previous generation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U series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models were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2+2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4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 The </a:t>
            </a:r>
            <a:r>
              <a:rPr lang="en-US" sz="1600" dirty="0" err="1"/>
              <a:t>Kaby</a:t>
            </a:r>
            <a:r>
              <a:rPr lang="en-US" sz="1600" dirty="0"/>
              <a:t> Lake Refresh line </a:t>
            </a:r>
            <a:r>
              <a:rPr lang="en-US" sz="1600" dirty="0" smtClean="0"/>
              <a:t>(7)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652" t="1696" r="18906" b="1594"/>
          <a:stretch/>
        </p:blipFill>
        <p:spPr>
          <a:xfrm>
            <a:off x="1692275" y="953725"/>
            <a:ext cx="5670035" cy="55860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500" y="498617"/>
            <a:ext cx="6024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Wafer with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Refresh U-series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98" y="6489340"/>
            <a:ext cx="8739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wafer is assumed to have a 14” diameter and including about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480 dies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237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2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 The </a:t>
            </a:r>
            <a:r>
              <a:rPr lang="en-US" sz="1600" dirty="0" err="1"/>
              <a:t>Kaby</a:t>
            </a:r>
            <a:r>
              <a:rPr lang="en-US" sz="1600" dirty="0"/>
              <a:t> Lake Refresh line </a:t>
            </a:r>
            <a:r>
              <a:rPr lang="en-US" sz="1600" dirty="0" smtClean="0"/>
              <a:t>(8)</a:t>
            </a:r>
            <a:endParaRPr lang="en-US" sz="1600" dirty="0"/>
          </a:p>
        </p:txBody>
      </p:sp>
      <p:pic>
        <p:nvPicPr>
          <p:cNvPr id="3" name="Picture 2" descr="http://images.anandtech.com/doci/11738/8th_gen_intel_core_waf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2" t="37256" r="38755" b="55626"/>
          <a:stretch/>
        </p:blipFill>
        <p:spPr bwMode="auto">
          <a:xfrm>
            <a:off x="836585" y="1271880"/>
            <a:ext cx="7425825" cy="33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495240"/>
            <a:ext cx="6954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Enlarged part of the wafer with U-series processors (4 cores)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41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8. The </a:t>
            </a:r>
            <a:r>
              <a:rPr lang="en-US" sz="1600" dirty="0" err="1"/>
              <a:t>Kaby</a:t>
            </a:r>
            <a:r>
              <a:rPr lang="en-US" sz="1600" dirty="0"/>
              <a:t> Lake Refresh line </a:t>
            </a:r>
            <a:r>
              <a:rPr lang="en-US" sz="1600" dirty="0" smtClean="0"/>
              <a:t>(9)</a:t>
            </a:r>
            <a:endParaRPr lang="en-US" sz="1600" dirty="0"/>
          </a:p>
        </p:txBody>
      </p:sp>
      <p:pic>
        <p:nvPicPr>
          <p:cNvPr id="3" name="Picture 19" descr="http://images.anandtech.com/doci/11738/intel-8th-gen_core-3_575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7909"/>
            <a:ext cx="645795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497571"/>
            <a:ext cx="6688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photograph of a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Refresh U-series processor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01" y="5904275"/>
            <a:ext cx="3439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die size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about 124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mm</a:t>
            </a:r>
            <a:r>
              <a:rPr kumimoji="0" lang="en-US" sz="16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9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AutoShape 3"/>
          <p:cNvSpPr>
            <a:spLocks noChangeArrowheads="1"/>
          </p:cNvSpPr>
          <p:nvPr/>
        </p:nvSpPr>
        <p:spPr bwMode="auto">
          <a:xfrm>
            <a:off x="1002590" y="1133745"/>
            <a:ext cx="7575122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9</a:t>
            </a:r>
            <a:r>
              <a:rPr kumimoji="0" lang="hu-HU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The Coffee Lake line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967136" y="1950346"/>
            <a:ext cx="7596000" cy="511056"/>
            <a:chOff x="704" y="1625"/>
            <a:chExt cx="4218" cy="362"/>
          </a:xfrm>
        </p:grpSpPr>
        <p:sp>
          <p:nvSpPr>
            <p:cNvPr id="4" name="AutoShape 26"/>
            <p:cNvSpPr>
              <a:spLocks noChangeArrowheads="1"/>
            </p:cNvSpPr>
            <p:nvPr/>
          </p:nvSpPr>
          <p:spPr bwMode="auto">
            <a:xfrm>
              <a:off x="951" y="1694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9.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Introduction to the Coffee Lake line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704" y="1625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1005758" y="2481156"/>
            <a:ext cx="7596000" cy="653433"/>
            <a:chOff x="704" y="1616"/>
            <a:chExt cx="4220" cy="346"/>
          </a:xfrm>
        </p:grpSpPr>
        <p:sp>
          <p:nvSpPr>
            <p:cNvPr id="7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32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9.2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Example 1: The first wave of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Coffee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Lake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lines: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                the up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to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6-core DT S-series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8" name="Text Box 27"/>
            <p:cNvSpPr txBox="1">
              <a:spLocks noChangeArrowheads="1"/>
            </p:cNvSpPr>
            <p:nvPr/>
          </p:nvSpPr>
          <p:spPr bwMode="auto">
            <a:xfrm>
              <a:off x="704" y="161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012115" y="3149562"/>
            <a:ext cx="7596000" cy="645648"/>
            <a:chOff x="704" y="1620"/>
            <a:chExt cx="4218" cy="343"/>
          </a:xfrm>
        </p:grpSpPr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32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9.3 Example 2: The second wave of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DT Coffee Lake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                                        S-series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704" y="1620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1009377" y="4303345"/>
            <a:ext cx="7596000" cy="634544"/>
            <a:chOff x="704" y="1626"/>
            <a:chExt cx="4220" cy="336"/>
          </a:xfrm>
        </p:grpSpPr>
        <p:sp>
          <p:nvSpPr>
            <p:cNvPr id="13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3" cy="32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9.5 Example 4: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Mobile Coffee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Lake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U-series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      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with Iris Plus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graphics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704" y="1626"/>
              <a:ext cx="23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1016604" y="3845895"/>
            <a:ext cx="7596000" cy="416471"/>
            <a:chOff x="704" y="1638"/>
            <a:chExt cx="4218" cy="295"/>
          </a:xfrm>
        </p:grpSpPr>
        <p:sp>
          <p:nvSpPr>
            <p:cNvPr id="16" name="AutoShape 26"/>
            <p:cNvSpPr>
              <a:spLocks noChangeArrowheads="1"/>
            </p:cNvSpPr>
            <p:nvPr/>
          </p:nvSpPr>
          <p:spPr bwMode="auto">
            <a:xfrm>
              <a:off x="951" y="1638"/>
              <a:ext cx="3971" cy="293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9.4 Example 3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: Mobile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Coffee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Lake H-series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704" y="1646"/>
              <a:ext cx="233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71249" y="5274205"/>
            <a:ext cx="4631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Only Sections </a:t>
            </a:r>
            <a:r>
              <a:rPr lang="en-US" sz="1600" dirty="0" smtClean="0">
                <a:solidFill>
                  <a:schemeClr val="bg1"/>
                </a:solidFill>
              </a:rPr>
              <a:t>9.1 to </a:t>
            </a:r>
            <a:r>
              <a:rPr lang="en-US" sz="1600" dirty="0" smtClean="0">
                <a:solidFill>
                  <a:schemeClr val="bg1"/>
                </a:solidFill>
              </a:rPr>
              <a:t>9.3 will be discussed.</a:t>
            </a:r>
          </a:p>
        </p:txBody>
      </p:sp>
    </p:spTree>
    <p:extLst>
      <p:ext uri="{BB962C8B-B14F-4D97-AF65-F5344CB8AC3E}">
        <p14:creationId xmlns:p14="http://schemas.microsoft.com/office/powerpoint/2010/main" val="61462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7.</a:t>
            </a:r>
            <a:r>
              <a:rPr lang="en-US" sz="1600" dirty="0"/>
              <a:t>1 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2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98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24144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</a:t>
            </a:r>
            <a:r>
              <a:rPr kumimoji="0" lang="en-US" alt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Kaby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Lake line -1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0" name="Text Box 3"/>
          <p:cNvSpPr txBox="1">
            <a:spLocks noChangeArrowheads="1"/>
          </p:cNvSpPr>
          <p:nvPr/>
        </p:nvSpPr>
        <p:spPr bwMode="auto">
          <a:xfrm>
            <a:off x="1085210" y="652235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123" name="Group 122"/>
          <p:cNvGrpSpPr/>
          <p:nvPr/>
        </p:nvGrpSpPr>
        <p:grpSpPr>
          <a:xfrm>
            <a:off x="323850" y="951986"/>
            <a:ext cx="8897152" cy="5560742"/>
            <a:chOff x="323850" y="951986"/>
            <a:chExt cx="8897152" cy="5453141"/>
          </a:xfrm>
        </p:grpSpPr>
        <p:grpSp>
          <p:nvGrpSpPr>
            <p:cNvPr id="124" name="Group 123"/>
            <p:cNvGrpSpPr/>
            <p:nvPr/>
          </p:nvGrpSpPr>
          <p:grpSpPr>
            <a:xfrm>
              <a:off x="323850" y="951986"/>
              <a:ext cx="8897152" cy="5453141"/>
              <a:chOff x="323850" y="951986"/>
              <a:chExt cx="8897152" cy="5453141"/>
            </a:xfrm>
          </p:grpSpPr>
          <p:grpSp>
            <p:nvGrpSpPr>
              <p:cNvPr id="126" name="Group 125"/>
              <p:cNvGrpSpPr/>
              <p:nvPr/>
            </p:nvGrpSpPr>
            <p:grpSpPr>
              <a:xfrm>
                <a:off x="323850" y="951986"/>
                <a:ext cx="8841977" cy="5452070"/>
                <a:chOff x="323850" y="951986"/>
                <a:chExt cx="8841977" cy="5684972"/>
              </a:xfrm>
            </p:grpSpPr>
            <p:sp>
              <p:nvSpPr>
                <p:cNvPr id="137" name="Text Box 28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25037" y="1285868"/>
                  <a:ext cx="699279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dirty="0">
                      <a:solidFill>
                        <a:srgbClr val="FFFFFF"/>
                      </a:solidFill>
                      <a:cs typeface="Arial" charset="0"/>
                    </a:rPr>
                    <a:t>2 YEARS</a:t>
                  </a:r>
                </a:p>
              </p:txBody>
            </p:sp>
            <p:sp>
              <p:nvSpPr>
                <p:cNvPr id="138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5957354" y="951986"/>
                  <a:ext cx="2664512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Key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new features of the ISP </a:t>
                  </a:r>
                </a:p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and the microarchitecture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39" name="Rectangle 54"/>
                <p:cNvSpPr>
                  <a:spLocks noChangeArrowheads="1"/>
                </p:cNvSpPr>
                <p:nvPr/>
              </p:nvSpPr>
              <p:spPr bwMode="auto">
                <a:xfrm>
                  <a:off x="5820671" y="984356"/>
                  <a:ext cx="2990850" cy="438718"/>
                </a:xfrm>
                <a:prstGeom prst="rect">
                  <a:avLst/>
                </a:prstGeom>
                <a:solidFill>
                  <a:srgbClr val="333333">
                    <a:alpha val="14902"/>
                  </a:srgbClr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40" name="Rectangle 46"/>
                <p:cNvSpPr>
                  <a:spLocks noChangeArrowheads="1"/>
                </p:cNvSpPr>
                <p:nvPr/>
              </p:nvSpPr>
              <p:spPr bwMode="auto">
                <a:xfrm>
                  <a:off x="2546775" y="1164089"/>
                  <a:ext cx="3108960" cy="5472869"/>
                </a:xfrm>
                <a:prstGeom prst="rect">
                  <a:avLst/>
                </a:prstGeom>
                <a:solidFill>
                  <a:srgbClr val="0000FF">
                    <a:alpha val="14117"/>
                  </a:srgbClr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200" dirty="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41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5472100" y="1513400"/>
                  <a:ext cx="3693727" cy="7795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New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microarch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.: 4-wide core,</a:t>
                  </a:r>
                </a:p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128-bit SIMD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FX/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FP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EUs,</a:t>
                  </a:r>
                </a:p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shared L2 , no HT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42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643438" y="2033632"/>
                  <a:ext cx="936625" cy="331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200" b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11/2007</a:t>
                  </a:r>
                  <a:endPara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43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4608513" y="1329725"/>
                  <a:ext cx="1022350" cy="331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0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1/200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6</a:t>
                  </a:r>
                </a:p>
              </p:txBody>
            </p:sp>
            <p:sp>
              <p:nvSpPr>
                <p:cNvPr id="144" name="Rectangle 31"/>
                <p:cNvSpPr>
                  <a:spLocks noChangeArrowheads="1"/>
                </p:cNvSpPr>
                <p:nvPr/>
              </p:nvSpPr>
              <p:spPr bwMode="auto">
                <a:xfrm>
                  <a:off x="323850" y="1223719"/>
                  <a:ext cx="4121150" cy="73715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hu-HU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45" name="AutoShape 32"/>
                <p:cNvSpPr>
                  <a:spLocks noChangeArrowheads="1"/>
                </p:cNvSpPr>
                <p:nvPr/>
              </p:nvSpPr>
              <p:spPr bwMode="auto">
                <a:xfrm>
                  <a:off x="393700" y="1194910"/>
                  <a:ext cx="3735388" cy="76809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46" name="Oval 33"/>
                <p:cNvSpPr>
                  <a:spLocks noChangeArrowheads="1"/>
                </p:cNvSpPr>
                <p:nvPr/>
              </p:nvSpPr>
              <p:spPr bwMode="auto">
                <a:xfrm>
                  <a:off x="3665538" y="1204528"/>
                  <a:ext cx="774700" cy="739069"/>
                </a:xfrm>
                <a:prstGeom prst="ellipse">
                  <a:avLst/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200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47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878263" y="1430505"/>
                  <a:ext cx="590550" cy="2948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b="1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65nm</a:t>
                  </a:r>
                </a:p>
              </p:txBody>
            </p:sp>
            <p:sp>
              <p:nvSpPr>
                <p:cNvPr id="148" name="Rectangle 35"/>
                <p:cNvSpPr>
                  <a:spLocks noChangeArrowheads="1"/>
                </p:cNvSpPr>
                <p:nvPr/>
              </p:nvSpPr>
              <p:spPr bwMode="auto">
                <a:xfrm>
                  <a:off x="736600" y="1202599"/>
                  <a:ext cx="3240088" cy="739069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100000">
                      <a:srgbClr val="FFAD5B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49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746125" y="1296402"/>
                  <a:ext cx="3121025" cy="414527"/>
                </a:xfrm>
                <a:prstGeom prst="rect">
                  <a:avLst/>
                </a:prstGeom>
                <a:solidFill>
                  <a:srgbClr val="FFFFC9">
                    <a:alpha val="58038"/>
                  </a:srgbClr>
                </a:solidFill>
                <a:ln w="19050" algn="ctr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lnSpc>
                      <a:spcPts val="1000"/>
                    </a:lnSpc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150" b="1" i="1" dirty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TICK</a:t>
                  </a:r>
                  <a:r>
                    <a:rPr lang="en-US" altLang="en-US" sz="1150" b="1" dirty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  Pentium 4 </a:t>
                  </a:r>
                  <a:r>
                    <a:rPr lang="en-US" altLang="en-US" sz="1150" b="1" dirty="0" smtClean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( </a:t>
                  </a:r>
                  <a:r>
                    <a:rPr lang="hu-HU" altLang="en-US" sz="1150" b="1" dirty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Cedar </a:t>
                  </a:r>
                  <a:r>
                    <a:rPr lang="hu-HU" altLang="en-US" sz="1150" b="1" dirty="0" smtClean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Mill</a:t>
                  </a:r>
                  <a:r>
                    <a:rPr lang="en-US" altLang="en-US" sz="1150" b="1" dirty="0" smtClean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)</a:t>
                  </a:r>
                </a:p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150" b="1" dirty="0" smtClean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Pentium D (</a:t>
                  </a:r>
                  <a:r>
                    <a:rPr lang="en-US" altLang="en-US" sz="1150" b="1" dirty="0" err="1" smtClean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Presler</a:t>
                  </a:r>
                  <a:r>
                    <a:rPr lang="en-US" altLang="en-US" sz="1150" b="1" dirty="0" smtClean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)           </a:t>
                  </a:r>
                  <a:endParaRPr lang="en-US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50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54063" y="1660488"/>
                  <a:ext cx="3121025" cy="274320"/>
                </a:xfrm>
                <a:prstGeom prst="rect">
                  <a:avLst/>
                </a:prstGeom>
                <a:solidFill>
                  <a:srgbClr val="6148F6">
                    <a:alpha val="22745"/>
                  </a:srgbClr>
                </a:solidFill>
                <a:ln w="19050" algn="ctr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1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TOCK</a:t>
                  </a:r>
                  <a:r>
                    <a:rPr lang="en-US" altLang="en-US" sz="14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 </a:t>
                  </a:r>
                  <a:r>
                    <a:rPr lang="hu-HU" altLang="en-US" sz="12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Core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2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       </a:t>
                  </a:r>
                </a:p>
              </p:txBody>
            </p:sp>
            <p:sp>
              <p:nvSpPr>
                <p:cNvPr id="151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4622800" y="1695109"/>
                  <a:ext cx="989013" cy="331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 0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7/2006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52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3438" y="2401252"/>
                  <a:ext cx="936625" cy="331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200" b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11/2008</a:t>
                  </a:r>
                  <a:endPara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53" name="Rectangle 48"/>
                <p:cNvSpPr>
                  <a:spLocks noChangeArrowheads="1"/>
                </p:cNvSpPr>
                <p:nvPr/>
              </p:nvSpPr>
              <p:spPr bwMode="auto">
                <a:xfrm>
                  <a:off x="5673693" y="3121636"/>
                  <a:ext cx="3291286" cy="481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New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microarch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.: 256-bit 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(FP)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AVX,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ring bus, integrated GPU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54" name="Line 57"/>
                <p:cNvSpPr>
                  <a:spLocks noChangeShapeType="1"/>
                </p:cNvSpPr>
                <p:nvPr/>
              </p:nvSpPr>
              <p:spPr bwMode="auto">
                <a:xfrm>
                  <a:off x="361950" y="1699827"/>
                  <a:ext cx="5292000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55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643438" y="3220738"/>
                  <a:ext cx="936625" cy="331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0</a:t>
                  </a:r>
                  <a:r>
                    <a:rPr lang="hu-HU" altLang="en-US" sz="1200" b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1/20</a:t>
                  </a:r>
                  <a:r>
                    <a:rPr lang="en-US" altLang="en-US" sz="1200" b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11</a:t>
                  </a:r>
                </a:p>
              </p:txBody>
            </p:sp>
            <p:sp>
              <p:nvSpPr>
                <p:cNvPr id="156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4643438" y="2822483"/>
                  <a:ext cx="936625" cy="331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0</a:t>
                  </a:r>
                  <a:r>
                    <a:rPr lang="hu-HU" altLang="en-US" sz="1200" b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1/20</a:t>
                  </a:r>
                  <a:r>
                    <a:rPr lang="en-US" altLang="en-US" sz="1200" b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10</a:t>
                  </a:r>
                </a:p>
              </p:txBody>
            </p:sp>
            <p:sp>
              <p:nvSpPr>
                <p:cNvPr id="157" name="Rectangle 16"/>
                <p:cNvSpPr>
                  <a:spLocks noChangeArrowheads="1"/>
                </p:cNvSpPr>
                <p:nvPr/>
              </p:nvSpPr>
              <p:spPr bwMode="auto">
                <a:xfrm>
                  <a:off x="323850" y="2818654"/>
                  <a:ext cx="4121150" cy="739069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hu-HU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58" name="AutoShape 17"/>
                <p:cNvSpPr>
                  <a:spLocks noChangeArrowheads="1"/>
                </p:cNvSpPr>
                <p:nvPr/>
              </p:nvSpPr>
              <p:spPr bwMode="auto">
                <a:xfrm>
                  <a:off x="393700" y="2820568"/>
                  <a:ext cx="3735388" cy="7390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59" name="Oval 18"/>
                <p:cNvSpPr>
                  <a:spLocks noChangeArrowheads="1"/>
                </p:cNvSpPr>
                <p:nvPr/>
              </p:nvSpPr>
              <p:spPr bwMode="auto">
                <a:xfrm>
                  <a:off x="3665538" y="2799507"/>
                  <a:ext cx="774700" cy="739069"/>
                </a:xfrm>
                <a:prstGeom prst="ellipse">
                  <a:avLst/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200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60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865743" y="3042672"/>
                  <a:ext cx="593725" cy="296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b="1" dirty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32nm</a:t>
                  </a:r>
                </a:p>
              </p:txBody>
            </p:sp>
            <p:sp>
              <p:nvSpPr>
                <p:cNvPr id="161" name="Rectangle 22"/>
                <p:cNvSpPr>
                  <a:spLocks noChangeArrowheads="1"/>
                </p:cNvSpPr>
                <p:nvPr/>
              </p:nvSpPr>
              <p:spPr bwMode="auto">
                <a:xfrm>
                  <a:off x="323850" y="1985764"/>
                  <a:ext cx="4121150" cy="73715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hu-HU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62" name="AutoShape 23"/>
                <p:cNvSpPr>
                  <a:spLocks noChangeArrowheads="1"/>
                </p:cNvSpPr>
                <p:nvPr/>
              </p:nvSpPr>
              <p:spPr bwMode="auto">
                <a:xfrm>
                  <a:off x="393700" y="1999168"/>
                  <a:ext cx="3735388" cy="7390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63" name="Oval 24"/>
                <p:cNvSpPr>
                  <a:spLocks noChangeArrowheads="1"/>
                </p:cNvSpPr>
                <p:nvPr/>
              </p:nvSpPr>
              <p:spPr bwMode="auto">
                <a:xfrm>
                  <a:off x="3665538" y="2004911"/>
                  <a:ext cx="774700" cy="739069"/>
                </a:xfrm>
                <a:prstGeom prst="ellipse">
                  <a:avLst/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200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64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876675" y="2217442"/>
                  <a:ext cx="593725" cy="2967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b="1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45nm</a:t>
                  </a:r>
                </a:p>
              </p:txBody>
            </p:sp>
            <p:sp>
              <p:nvSpPr>
                <p:cNvPr id="165" name="Text Box 29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37194" y="2981577"/>
                  <a:ext cx="865439" cy="244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dirty="0">
                      <a:solidFill>
                        <a:srgbClr val="FFFFFF"/>
                      </a:solidFill>
                      <a:cs typeface="Arial" charset="0"/>
                    </a:rPr>
                    <a:t>2 YEARS</a:t>
                  </a:r>
                </a:p>
              </p:txBody>
            </p:sp>
            <p:sp>
              <p:nvSpPr>
                <p:cNvPr id="166" name="Text Box 30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27669" y="2156051"/>
                  <a:ext cx="865439" cy="244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dirty="0">
                      <a:solidFill>
                        <a:srgbClr val="FFFFFF"/>
                      </a:solidFill>
                      <a:cs typeface="Arial" charset="0"/>
                    </a:rPr>
                    <a:t>2 YEARS</a:t>
                  </a:r>
                </a:p>
              </p:txBody>
            </p:sp>
            <p:sp>
              <p:nvSpPr>
                <p:cNvPr id="167" name="Rectangle 31"/>
                <p:cNvSpPr>
                  <a:spLocks noChangeArrowheads="1"/>
                </p:cNvSpPr>
                <p:nvPr/>
              </p:nvSpPr>
              <p:spPr bwMode="auto">
                <a:xfrm>
                  <a:off x="323850" y="3634311"/>
                  <a:ext cx="4121150" cy="739069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hu-HU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68" name="AutoShape 32"/>
                <p:cNvSpPr>
                  <a:spLocks noChangeArrowheads="1"/>
                </p:cNvSpPr>
                <p:nvPr/>
              </p:nvSpPr>
              <p:spPr bwMode="auto">
                <a:xfrm>
                  <a:off x="393700" y="3618993"/>
                  <a:ext cx="3735388" cy="73715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69" name="Oval 33"/>
                <p:cNvSpPr>
                  <a:spLocks noChangeArrowheads="1"/>
                </p:cNvSpPr>
                <p:nvPr/>
              </p:nvSpPr>
              <p:spPr bwMode="auto">
                <a:xfrm>
                  <a:off x="3665538" y="3634266"/>
                  <a:ext cx="774700" cy="739069"/>
                </a:xfrm>
                <a:prstGeom prst="ellipse">
                  <a:avLst/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200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7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870325" y="3864073"/>
                  <a:ext cx="595313" cy="2967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b="1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22nm</a:t>
                  </a:r>
                </a:p>
              </p:txBody>
            </p:sp>
            <p:sp>
              <p:nvSpPr>
                <p:cNvPr id="171" name="Text Box 38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41957" y="3805903"/>
                  <a:ext cx="865439" cy="244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dirty="0">
                      <a:solidFill>
                        <a:srgbClr val="FFFFFF"/>
                      </a:solidFill>
                      <a:cs typeface="Arial" charset="0"/>
                    </a:rPr>
                    <a:t>2 YEARS</a:t>
                  </a:r>
                </a:p>
              </p:txBody>
            </p:sp>
            <p:sp>
              <p:nvSpPr>
                <p:cNvPr id="172" name="Rectangle 35"/>
                <p:cNvSpPr>
                  <a:spLocks noChangeArrowheads="1"/>
                </p:cNvSpPr>
                <p:nvPr/>
              </p:nvSpPr>
              <p:spPr bwMode="auto">
                <a:xfrm>
                  <a:off x="736600" y="2004911"/>
                  <a:ext cx="3240088" cy="739069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100000">
                      <a:srgbClr val="FFAD5B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73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746125" y="2012570"/>
                  <a:ext cx="3121025" cy="276999"/>
                </a:xfrm>
                <a:prstGeom prst="rect">
                  <a:avLst/>
                </a:prstGeom>
                <a:solidFill>
                  <a:srgbClr val="FFFFC9">
                    <a:alpha val="58038"/>
                  </a:srgbClr>
                </a:solidFill>
                <a:ln w="19050" algn="ctr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1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TICK</a:t>
                  </a:r>
                  <a:r>
                    <a:rPr lang="en-US" altLang="en-US" sz="11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Penryn</a:t>
                  </a:r>
                  <a:r>
                    <a:rPr lang="hu-HU" altLang="en-US" sz="11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hu-HU" altLang="en-US" sz="11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Family</a:t>
                  </a:r>
                  <a:r>
                    <a:rPr lang="en-US" altLang="en-US" sz="11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       </a:t>
                  </a:r>
                </a:p>
              </p:txBody>
            </p:sp>
            <p:sp>
              <p:nvSpPr>
                <p:cNvPr id="174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46125" y="2399337"/>
                  <a:ext cx="3121025" cy="276999"/>
                </a:xfrm>
                <a:prstGeom prst="rect">
                  <a:avLst/>
                </a:prstGeom>
                <a:solidFill>
                  <a:srgbClr val="3366FF">
                    <a:alpha val="23137"/>
                  </a:srgbClr>
                </a:solidFill>
                <a:ln w="19050" algn="ctr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TOCK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N</a:t>
                  </a:r>
                  <a:r>
                    <a:rPr lang="en-US" altLang="en-US" sz="12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ehalem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       </a:t>
                  </a:r>
                </a:p>
              </p:txBody>
            </p:sp>
            <p:sp>
              <p:nvSpPr>
                <p:cNvPr id="175" name="Rectangle 35"/>
                <p:cNvSpPr>
                  <a:spLocks noChangeArrowheads="1"/>
                </p:cNvSpPr>
                <p:nvPr/>
              </p:nvSpPr>
              <p:spPr bwMode="auto">
                <a:xfrm>
                  <a:off x="736600" y="2805250"/>
                  <a:ext cx="3240088" cy="739069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100000">
                      <a:srgbClr val="FFAD5B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7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746125" y="2814825"/>
                  <a:ext cx="3121025" cy="276999"/>
                </a:xfrm>
                <a:prstGeom prst="rect">
                  <a:avLst/>
                </a:prstGeom>
                <a:solidFill>
                  <a:srgbClr val="FFFFC9">
                    <a:alpha val="58038"/>
                  </a:srgbClr>
                </a:solidFill>
                <a:ln w="19050" algn="ctr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TICK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W</a:t>
                  </a:r>
                  <a:r>
                    <a:rPr lang="en-US" altLang="en-US" sz="12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estmere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77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46125" y="3199676"/>
                  <a:ext cx="3121025" cy="276999"/>
                </a:xfrm>
                <a:prstGeom prst="rect">
                  <a:avLst/>
                </a:prstGeom>
                <a:solidFill>
                  <a:srgbClr val="3366FF">
                    <a:alpha val="23137"/>
                  </a:srgbClr>
                </a:solidFill>
                <a:ln w="19050" algn="ctr">
                  <a:solidFill>
                    <a:srgbClr val="3366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TOCK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S</a:t>
                  </a:r>
                  <a:r>
                    <a:rPr lang="en-US" altLang="en-US" sz="12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andy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Bridge</a:t>
                  </a:r>
                </a:p>
              </p:txBody>
            </p:sp>
            <p:sp>
              <p:nvSpPr>
                <p:cNvPr id="178" name="Rectangle 35"/>
                <p:cNvSpPr>
                  <a:spLocks noChangeArrowheads="1"/>
                </p:cNvSpPr>
                <p:nvPr/>
              </p:nvSpPr>
              <p:spPr bwMode="auto">
                <a:xfrm>
                  <a:off x="736600" y="3622823"/>
                  <a:ext cx="3240088" cy="737154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100000">
                      <a:srgbClr val="FFAD5B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79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746125" y="3661116"/>
                  <a:ext cx="3121025" cy="276999"/>
                </a:xfrm>
                <a:prstGeom prst="rect">
                  <a:avLst/>
                </a:prstGeom>
                <a:solidFill>
                  <a:srgbClr val="FFFFC9">
                    <a:alpha val="58038"/>
                  </a:srgbClr>
                </a:solidFill>
                <a:ln w="19050" algn="ctr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TICK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I</a:t>
                  </a:r>
                  <a:r>
                    <a:rPr lang="en-US" altLang="en-US" sz="12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vy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Bridge</a:t>
                  </a:r>
                </a:p>
              </p:txBody>
            </p:sp>
            <p:sp>
              <p:nvSpPr>
                <p:cNvPr id="180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54063" y="4032566"/>
                  <a:ext cx="3108960" cy="333156"/>
                </a:xfrm>
                <a:prstGeom prst="rect">
                  <a:avLst/>
                </a:prstGeom>
                <a:solidFill>
                  <a:srgbClr val="3366FF">
                    <a:alpha val="23137"/>
                  </a:srgbClr>
                </a:solidFill>
                <a:ln w="19050" algn="ctr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TOCK</a:t>
                  </a:r>
                  <a:r>
                    <a:rPr lang="hu-HU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H</a:t>
                  </a:r>
                  <a:r>
                    <a:rPr lang="en-US" altLang="en-US" sz="12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aswell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81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643438" y="3664736"/>
                  <a:ext cx="944562" cy="333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0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4/20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2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82" name="Rectangle 48"/>
                <p:cNvSpPr>
                  <a:spLocks noChangeArrowheads="1"/>
                </p:cNvSpPr>
                <p:nvPr/>
              </p:nvSpPr>
              <p:spPr bwMode="auto">
                <a:xfrm>
                  <a:off x="5787135" y="3921514"/>
                  <a:ext cx="3352201" cy="481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New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microarch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.: 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256-bit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(FX)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AVX2, 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L4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cache (discrete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eDRAM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),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TSX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83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649788" y="4050637"/>
                  <a:ext cx="944562" cy="333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06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/20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13</a:t>
                  </a:r>
                </a:p>
              </p:txBody>
            </p:sp>
            <p:sp>
              <p:nvSpPr>
                <p:cNvPr id="184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625975" y="4480603"/>
                  <a:ext cx="944489" cy="3340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09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/20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14</a:t>
                  </a:r>
                </a:p>
              </p:txBody>
            </p:sp>
            <p:sp>
              <p:nvSpPr>
                <p:cNvPr id="185" name="Rectangle 48"/>
                <p:cNvSpPr>
                  <a:spLocks noChangeArrowheads="1"/>
                </p:cNvSpPr>
                <p:nvPr/>
              </p:nvSpPr>
              <p:spPr bwMode="auto">
                <a:xfrm>
                  <a:off x="6185627" y="4466731"/>
                  <a:ext cx="2279791" cy="288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 smtClean="0">
                      <a:solidFill>
                        <a:schemeClr val="bg2"/>
                      </a:solidFill>
                      <a:latin typeface="Verdana" pitchFamily="34" charset="0"/>
                      <a:cs typeface="Times New Roman" pitchFamily="18" charset="0"/>
                    </a:rPr>
                    <a:t>Shared Virtual Memory</a:t>
                  </a:r>
                  <a:endParaRPr lang="en-US" altLang="en-US" sz="1200" b="1" dirty="0">
                    <a:solidFill>
                      <a:schemeClr val="bg2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86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535488" y="4850137"/>
                  <a:ext cx="1050288" cy="288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10/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20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15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87" name="Rectangle 48"/>
                <p:cNvSpPr>
                  <a:spLocks noChangeArrowheads="1"/>
                </p:cNvSpPr>
                <p:nvPr/>
              </p:nvSpPr>
              <p:spPr bwMode="auto">
                <a:xfrm>
                  <a:off x="5759014" y="4702673"/>
                  <a:ext cx="3403496" cy="481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New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microarch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.: 5-wide core,</a:t>
                  </a:r>
                </a:p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ISP, Memory Side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L4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cache, no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FIVR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88" name="Rectangle 48"/>
                <p:cNvSpPr>
                  <a:spLocks noChangeArrowheads="1"/>
                </p:cNvSpPr>
                <p:nvPr/>
              </p:nvSpPr>
              <p:spPr bwMode="auto">
                <a:xfrm>
                  <a:off x="5828857" y="2802695"/>
                  <a:ext cx="2677336" cy="288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 smtClean="0">
                      <a:solidFill>
                        <a:schemeClr val="bg2"/>
                      </a:solidFill>
                      <a:latin typeface="Verdana" pitchFamily="34" charset="0"/>
                      <a:cs typeface="Times New Roman" pitchFamily="18" charset="0"/>
                    </a:rPr>
                    <a:t>In package integrated GPU</a:t>
                  </a:r>
                  <a:endParaRPr lang="en-US" altLang="en-US" sz="1200" b="1" dirty="0">
                    <a:solidFill>
                      <a:schemeClr val="bg2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89" name="Rectangle 31"/>
                <p:cNvSpPr>
                  <a:spLocks noChangeArrowheads="1"/>
                </p:cNvSpPr>
                <p:nvPr/>
              </p:nvSpPr>
              <p:spPr bwMode="auto">
                <a:xfrm>
                  <a:off x="338718" y="4407955"/>
                  <a:ext cx="4087345" cy="14320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hu-HU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90" name="AutoShape 32"/>
                <p:cNvSpPr>
                  <a:spLocks noChangeArrowheads="1"/>
                </p:cNvSpPr>
                <p:nvPr/>
              </p:nvSpPr>
              <p:spPr bwMode="auto">
                <a:xfrm>
                  <a:off x="397795" y="4437277"/>
                  <a:ext cx="3657600" cy="13716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91" name="Oval 33"/>
                <p:cNvSpPr>
                  <a:spLocks noChangeArrowheads="1"/>
                </p:cNvSpPr>
                <p:nvPr/>
              </p:nvSpPr>
              <p:spPr bwMode="auto">
                <a:xfrm>
                  <a:off x="3690938" y="4432942"/>
                  <a:ext cx="774700" cy="1414631"/>
                </a:xfrm>
                <a:prstGeom prst="ellipse">
                  <a:avLst/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200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92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886955" y="5001523"/>
                  <a:ext cx="595035" cy="2969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000" b="1" dirty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1</a:t>
                  </a:r>
                  <a:r>
                    <a:rPr lang="en-US" altLang="en-US" sz="1000" b="1" dirty="0" smtClean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4</a:t>
                  </a:r>
                  <a:r>
                    <a:rPr lang="hu-HU" altLang="en-US" sz="1000" b="1" dirty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nm</a:t>
                  </a:r>
                </a:p>
              </p:txBody>
            </p:sp>
            <p:sp>
              <p:nvSpPr>
                <p:cNvPr id="193" name="Text Box 38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29557" y="4860181"/>
                  <a:ext cx="905186" cy="244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000" dirty="0" smtClean="0">
                      <a:solidFill>
                        <a:srgbClr val="FFFFFF"/>
                      </a:solidFill>
                      <a:cs typeface="Arial" charset="0"/>
                    </a:rPr>
                    <a:t>4</a:t>
                  </a:r>
                  <a:r>
                    <a:rPr lang="hu-HU" altLang="en-US" sz="1000" dirty="0" smtClean="0">
                      <a:solidFill>
                        <a:srgbClr val="FFFFFF"/>
                      </a:solidFill>
                      <a:cs typeface="Arial" charset="0"/>
                    </a:rPr>
                    <a:t> </a:t>
                  </a:r>
                  <a:r>
                    <a:rPr lang="hu-HU" altLang="en-US" sz="1000" dirty="0">
                      <a:solidFill>
                        <a:srgbClr val="FFFFFF"/>
                      </a:solidFill>
                      <a:cs typeface="Arial" charset="0"/>
                    </a:rPr>
                    <a:t>YEARS</a:t>
                  </a:r>
                </a:p>
              </p:txBody>
            </p:sp>
            <p:sp>
              <p:nvSpPr>
                <p:cNvPr id="194" name="Rectangle 35"/>
                <p:cNvSpPr>
                  <a:spLocks noChangeArrowheads="1"/>
                </p:cNvSpPr>
                <p:nvPr/>
              </p:nvSpPr>
              <p:spPr bwMode="auto">
                <a:xfrm>
                  <a:off x="762000" y="4447800"/>
                  <a:ext cx="3240088" cy="1409554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100000">
                      <a:srgbClr val="FFAD5B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95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759573" y="4451838"/>
                  <a:ext cx="3121025" cy="276999"/>
                </a:xfrm>
                <a:prstGeom prst="rect">
                  <a:avLst/>
                </a:prstGeom>
                <a:solidFill>
                  <a:srgbClr val="FFFFC9">
                    <a:alpha val="58038"/>
                  </a:srgbClr>
                </a:solidFill>
                <a:ln w="19050" algn="ctr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1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TICK</a:t>
                  </a:r>
                  <a:r>
                    <a:rPr lang="en-US" altLang="en-US" sz="11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Broadwell</a:t>
                  </a:r>
                  <a:endPara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96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67511" y="4797162"/>
                  <a:ext cx="3108960" cy="316726"/>
                </a:xfrm>
                <a:prstGeom prst="rect">
                  <a:avLst/>
                </a:prstGeom>
                <a:solidFill>
                  <a:srgbClr val="6148F6">
                    <a:alpha val="22745"/>
                  </a:srgbClr>
                </a:solidFill>
                <a:ln w="19050" algn="ctr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TOCK</a:t>
                  </a:r>
                  <a:r>
                    <a:rPr lang="hu-HU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en-US" altLang="en-US" sz="1200" b="1" i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Skylake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9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5726833" y="2285059"/>
                  <a:ext cx="3390672" cy="481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New </a:t>
                  </a:r>
                  <a:r>
                    <a:rPr lang="en-US" altLang="en-US" sz="12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microarch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.: 4 cores,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integr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. MC,</a:t>
                  </a:r>
                </a:p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QPI, private L2, (inclusive) L3, HT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98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64688" y="5504936"/>
                  <a:ext cx="3108960" cy="288832"/>
                </a:xfrm>
                <a:prstGeom prst="rect">
                  <a:avLst/>
                </a:prstGeom>
                <a:solidFill>
                  <a:srgbClr val="6148F6">
                    <a:alpha val="23137"/>
                  </a:srgbClr>
                </a:solidFill>
                <a:ln w="19050" algn="ctr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TOCK</a:t>
                  </a:r>
                  <a:r>
                    <a:rPr lang="hu-HU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en-US" altLang="en-US" sz="1200" b="1" i="1" dirty="0" smtClean="0">
                      <a:latin typeface="Verdana" pitchFamily="34" charset="0"/>
                      <a:cs typeface="Times New Roman" pitchFamily="18" charset="0"/>
                    </a:rPr>
                    <a:t>Coffee Lake</a:t>
                  </a:r>
                  <a:endParaRPr lang="en-US" altLang="en-US" sz="1200" b="1" dirty="0"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99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66181" y="5156083"/>
                  <a:ext cx="3108960" cy="283243"/>
                </a:xfrm>
                <a:prstGeom prst="rect">
                  <a:avLst/>
                </a:prstGeom>
                <a:solidFill>
                  <a:srgbClr val="6148F6">
                    <a:alpha val="23137"/>
                  </a:srgbClr>
                </a:solidFill>
                <a:ln w="19050" algn="ctr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TOCK</a:t>
                  </a:r>
                  <a:r>
                    <a:rPr lang="hu-HU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en-US" altLang="en-US" sz="1200" b="1" i="1" dirty="0" err="1" smtClean="0">
                      <a:solidFill>
                        <a:srgbClr val="FF0000"/>
                      </a:solidFill>
                      <a:latin typeface="Verdana" pitchFamily="34" charset="0"/>
                      <a:cs typeface="Times New Roman" pitchFamily="18" charset="0"/>
                    </a:rPr>
                    <a:t>Kaby</a:t>
                  </a:r>
                  <a:r>
                    <a:rPr lang="en-US" altLang="en-US" sz="1200" b="1" i="1" dirty="0" smtClean="0">
                      <a:solidFill>
                        <a:srgbClr val="FF0000"/>
                      </a:solidFill>
                      <a:latin typeface="Verdana" pitchFamily="34" charset="0"/>
                      <a:cs typeface="Times New Roman" pitchFamily="18" charset="0"/>
                    </a:rPr>
                    <a:t> Lake</a:t>
                  </a:r>
                  <a:endParaRPr lang="en-US" altLang="en-US" sz="1200" b="1" dirty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200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526995" y="5232981"/>
                  <a:ext cx="1050288" cy="3340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08/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20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16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201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567336" y="5547829"/>
                  <a:ext cx="997389" cy="288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10/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20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17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202" name="Text Box 38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41957" y="1371918"/>
                  <a:ext cx="865439" cy="244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dirty="0">
                      <a:solidFill>
                        <a:srgbClr val="FFFFFF"/>
                      </a:solidFill>
                      <a:cs typeface="Arial" charset="0"/>
                    </a:rPr>
                    <a:t>2 YEARS</a:t>
                  </a:r>
                </a:p>
              </p:txBody>
            </p:sp>
            <p:sp>
              <p:nvSpPr>
                <p:cNvPr id="203" name="Rectangle 31"/>
                <p:cNvSpPr>
                  <a:spLocks noChangeArrowheads="1"/>
                </p:cNvSpPr>
                <p:nvPr/>
              </p:nvSpPr>
              <p:spPr bwMode="auto">
                <a:xfrm>
                  <a:off x="336615" y="5894703"/>
                  <a:ext cx="4121150" cy="739069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hu-HU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204" name="AutoShape 32"/>
                <p:cNvSpPr>
                  <a:spLocks noChangeArrowheads="1"/>
                </p:cNvSpPr>
                <p:nvPr/>
              </p:nvSpPr>
              <p:spPr bwMode="auto">
                <a:xfrm>
                  <a:off x="406465" y="5893406"/>
                  <a:ext cx="3735388" cy="66742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205" name="Oval 33"/>
                <p:cNvSpPr>
                  <a:spLocks noChangeArrowheads="1"/>
                </p:cNvSpPr>
                <p:nvPr/>
              </p:nvSpPr>
              <p:spPr bwMode="auto">
                <a:xfrm>
                  <a:off x="3678303" y="5894658"/>
                  <a:ext cx="774700" cy="739069"/>
                </a:xfrm>
                <a:prstGeom prst="ellipse">
                  <a:avLst/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200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06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883090" y="6124465"/>
                  <a:ext cx="595035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000" b="1" dirty="0" smtClean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10</a:t>
                  </a:r>
                  <a:r>
                    <a:rPr lang="hu-HU" altLang="en-US" sz="1000" b="1" dirty="0" smtClean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nm</a:t>
                  </a:r>
                  <a:endPara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207" name="Rectangle 35"/>
                <p:cNvSpPr>
                  <a:spLocks noChangeArrowheads="1"/>
                </p:cNvSpPr>
                <p:nvPr/>
              </p:nvSpPr>
              <p:spPr bwMode="auto">
                <a:xfrm>
                  <a:off x="749365" y="5883215"/>
                  <a:ext cx="3240088" cy="737154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100000">
                      <a:srgbClr val="FFAD5B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20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758890" y="5935529"/>
                  <a:ext cx="3121025" cy="276999"/>
                </a:xfrm>
                <a:prstGeom prst="rect">
                  <a:avLst/>
                </a:prstGeom>
                <a:solidFill>
                  <a:srgbClr val="FFFFC9">
                    <a:alpha val="58038"/>
                  </a:srgbClr>
                </a:solidFill>
                <a:ln w="19050" algn="ctr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TICK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Cannonlake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209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66828" y="6280659"/>
                  <a:ext cx="3108960" cy="288832"/>
                </a:xfrm>
                <a:prstGeom prst="rect">
                  <a:avLst/>
                </a:prstGeom>
                <a:solidFill>
                  <a:srgbClr val="3366FF">
                    <a:alpha val="23137"/>
                  </a:srgbClr>
                </a:solidFill>
                <a:ln w="19050" algn="ctr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TOCK</a:t>
                  </a:r>
                  <a:r>
                    <a:rPr lang="hu-HU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en-US" altLang="en-US" sz="1200" b="1" i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I</a:t>
                  </a:r>
                  <a:r>
                    <a:rPr lang="en-US" altLang="en-US" sz="1200" b="1" i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celake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210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656203" y="5925128"/>
                  <a:ext cx="944489" cy="288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05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/20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18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211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662553" y="6311029"/>
                  <a:ext cx="915635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??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/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20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19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27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206798" y="5901373"/>
                <a:ext cx="761286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dirty="0" smtClean="0">
                    <a:solidFill>
                      <a:srgbClr val="FFFFFF"/>
                    </a:solidFill>
                    <a:cs typeface="Arial" charset="0"/>
                  </a:rPr>
                  <a:t>?? </a:t>
                </a:r>
                <a:r>
                  <a:rPr lang="hu-HU" altLang="en-US" sz="1000" dirty="0" smtClean="0">
                    <a:solidFill>
                      <a:srgbClr val="FFFFFF"/>
                    </a:solidFill>
                    <a:cs typeface="Arial" charset="0"/>
                  </a:rPr>
                  <a:t>YEARS</a:t>
                </a:r>
                <a:endParaRPr lang="hu-HU" altLang="en-US" sz="10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5832140" y="4918512"/>
                <a:ext cx="33888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 smtClean="0">
                    <a:solidFill>
                      <a:srgbClr val="FF0000"/>
                    </a:solidFill>
                    <a:latin typeface="+mj-lt"/>
                  </a:rPr>
                  <a:t>Optane</a:t>
                </a:r>
                <a:r>
                  <a:rPr lang="en-US" sz="1200" b="1" dirty="0" smtClean="0">
                    <a:solidFill>
                      <a:srgbClr val="FF0000"/>
                    </a:solidFill>
                    <a:latin typeface="+mj-lt"/>
                  </a:rPr>
                  <a:t> memory, in KBL G series:</a:t>
                </a:r>
              </a:p>
              <a:p>
                <a:pPr algn="ctr"/>
                <a:r>
                  <a:rPr lang="en-US" sz="1200" b="1" dirty="0">
                    <a:solidFill>
                      <a:srgbClr val="FF0000"/>
                    </a:solidFill>
                    <a:latin typeface="+mj-lt"/>
                  </a:rPr>
                  <a:t>i</a:t>
                </a:r>
                <a:r>
                  <a:rPr lang="en-US" sz="1200" b="1" dirty="0" smtClean="0">
                    <a:solidFill>
                      <a:srgbClr val="FF0000"/>
                    </a:solidFill>
                    <a:latin typeface="+mj-lt"/>
                  </a:rPr>
                  <a:t>n package </a:t>
                </a:r>
                <a:r>
                  <a:rPr lang="en-US" sz="1200" b="1" dirty="0" err="1" smtClean="0">
                    <a:solidFill>
                      <a:srgbClr val="FF0000"/>
                    </a:solidFill>
                    <a:latin typeface="+mj-lt"/>
                  </a:rPr>
                  <a:t>integr</a:t>
                </a:r>
                <a:r>
                  <a:rPr lang="en-US" sz="1200" b="1" dirty="0" smtClean="0">
                    <a:solidFill>
                      <a:srgbClr val="FF0000"/>
                    </a:solidFill>
                    <a:latin typeface="+mj-lt"/>
                  </a:rPr>
                  <a:t>. CPU, GPU, HBM2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6867255" y="5720056"/>
                <a:ext cx="8659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+mj-lt"/>
                  </a:rPr>
                  <a:t>AVX512</a:t>
                </a:r>
              </a:p>
            </p:txBody>
          </p:sp>
          <p:sp>
            <p:nvSpPr>
              <p:cNvPr id="130" name="Left Brace 129"/>
              <p:cNvSpPr/>
              <p:nvPr/>
            </p:nvSpPr>
            <p:spPr bwMode="auto">
              <a:xfrm>
                <a:off x="5742129" y="4644135"/>
                <a:ext cx="90000" cy="324000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1" name="Left Brace 130"/>
              <p:cNvSpPr/>
              <p:nvPr/>
            </p:nvSpPr>
            <p:spPr bwMode="auto">
              <a:xfrm>
                <a:off x="5742130" y="3905465"/>
                <a:ext cx="90000" cy="324000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2" name="Left Brace 131"/>
              <p:cNvSpPr/>
              <p:nvPr/>
            </p:nvSpPr>
            <p:spPr bwMode="auto">
              <a:xfrm>
                <a:off x="5740015" y="3105000"/>
                <a:ext cx="90000" cy="324000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3" name="Left Brace 132"/>
              <p:cNvSpPr/>
              <p:nvPr/>
            </p:nvSpPr>
            <p:spPr bwMode="auto">
              <a:xfrm>
                <a:off x="5742130" y="2303875"/>
                <a:ext cx="93600" cy="324000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4" name="Left Brace 133"/>
              <p:cNvSpPr/>
              <p:nvPr/>
            </p:nvSpPr>
            <p:spPr bwMode="auto">
              <a:xfrm>
                <a:off x="5742130" y="1541910"/>
                <a:ext cx="93600" cy="504000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5" name="Left Brace 134"/>
              <p:cNvSpPr/>
              <p:nvPr/>
            </p:nvSpPr>
            <p:spPr bwMode="auto">
              <a:xfrm>
                <a:off x="5742130" y="5021338"/>
                <a:ext cx="90000" cy="324000"/>
              </a:xfrm>
              <a:prstGeom prst="leftBrac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5877734" y="5372349"/>
                <a:ext cx="3185487" cy="387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n-US" sz="1200" b="1" dirty="0" smtClean="0">
                    <a:latin typeface="+mj-lt"/>
                  </a:rPr>
                  <a:t>  6C, (USB G2, </a:t>
                </a:r>
                <a:r>
                  <a:rPr lang="en-US" sz="1200" b="1" dirty="0" err="1" smtClean="0">
                    <a:latin typeface="+mj-lt"/>
                  </a:rPr>
                  <a:t>integr</a:t>
                </a:r>
                <a:r>
                  <a:rPr lang="en-US" sz="1200" b="1" dirty="0" smtClean="0">
                    <a:latin typeface="+mj-lt"/>
                  </a:rPr>
                  <a:t>. </a:t>
                </a:r>
                <a:r>
                  <a:rPr lang="en-US" sz="1200" b="1" dirty="0" smtClean="0">
                    <a:latin typeface="+mj-lt"/>
                  </a:rPr>
                  <a:t>connectivity,</a:t>
                </a:r>
              </a:p>
              <a:p>
                <a:pPr>
                  <a:lnSpc>
                    <a:spcPts val="1200"/>
                  </a:lnSpc>
                </a:pPr>
                <a:r>
                  <a:rPr lang="en-US" sz="1200" b="1" dirty="0" smtClean="0">
                    <a:latin typeface="+mj-lt"/>
                  </a:rPr>
                  <a:t>                  </a:t>
                </a:r>
                <a:r>
                  <a:rPr lang="en-US" sz="1200" b="1" dirty="0" err="1" smtClean="0">
                    <a:latin typeface="+mj-lt"/>
                  </a:rPr>
                  <a:t>Optane</a:t>
                </a:r>
                <a:r>
                  <a:rPr lang="en-US" sz="1200" b="1" dirty="0" smtClean="0">
                    <a:latin typeface="+mj-lt"/>
                  </a:rPr>
                  <a:t> </a:t>
                </a:r>
                <a:r>
                  <a:rPr lang="en-US" sz="1200" b="1" dirty="0" smtClean="0">
                    <a:latin typeface="+mj-lt"/>
                  </a:rPr>
                  <a:t>2)</a:t>
                </a:r>
              </a:p>
            </p:txBody>
          </p:sp>
        </p:grpSp>
        <p:sp>
          <p:nvSpPr>
            <p:cNvPr id="125" name="Left Brace 124"/>
            <p:cNvSpPr/>
            <p:nvPr/>
          </p:nvSpPr>
          <p:spPr bwMode="auto">
            <a:xfrm>
              <a:off x="5742130" y="540025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88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03559"/>
            <a:ext cx="74041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9.1 Introduction to the Coffee Lake line</a:t>
            </a:r>
          </a:p>
        </p:txBody>
      </p:sp>
    </p:spTree>
    <p:extLst>
      <p:ext uri="{BB962C8B-B14F-4D97-AF65-F5344CB8AC3E}">
        <p14:creationId xmlns:p14="http://schemas.microsoft.com/office/powerpoint/2010/main" val="29494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3"/>
          <p:cNvSpPr/>
          <p:nvPr/>
        </p:nvSpPr>
        <p:spPr bwMode="auto">
          <a:xfrm>
            <a:off x="53975" y="1088740"/>
            <a:ext cx="8928515" cy="23317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400" b="1" dirty="0">
              <a:solidFill>
                <a:srgbClr val="FFFFFF"/>
              </a:solidFill>
            </a:endParaRPr>
          </a:p>
        </p:txBody>
      </p:sp>
      <p:sp>
        <p:nvSpPr>
          <p:cNvPr id="3" name="Téglalap 4"/>
          <p:cNvSpPr/>
          <p:nvPr/>
        </p:nvSpPr>
        <p:spPr bwMode="auto">
          <a:xfrm>
            <a:off x="16655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2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4" name="Téglalap 5"/>
          <p:cNvSpPr/>
          <p:nvPr/>
        </p:nvSpPr>
        <p:spPr bwMode="auto">
          <a:xfrm>
            <a:off x="1257188" y="1619987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Penryn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5" name="Téglalap 11"/>
          <p:cNvSpPr/>
          <p:nvPr/>
        </p:nvSpPr>
        <p:spPr bwMode="auto">
          <a:xfrm>
            <a:off x="2318066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Nehalem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6" name="Téglalap 12"/>
          <p:cNvSpPr/>
          <p:nvPr/>
        </p:nvSpPr>
        <p:spPr bwMode="auto">
          <a:xfrm>
            <a:off x="3411504" y="1620651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West</a:t>
            </a: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mere</a:t>
            </a:r>
            <a:endParaRPr lang="en-US" sz="12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en-US" sz="900" b="1" dirty="0" smtClean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7" name="Téglalap 13"/>
          <p:cNvSpPr/>
          <p:nvPr/>
        </p:nvSpPr>
        <p:spPr bwMode="auto">
          <a:xfrm>
            <a:off x="449064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8" name="Téglalap 14"/>
          <p:cNvSpPr/>
          <p:nvPr/>
        </p:nvSpPr>
        <p:spPr bwMode="auto">
          <a:xfrm>
            <a:off x="5589449" y="1617334"/>
            <a:ext cx="1080975" cy="13642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Ivy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Bridge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9" name="Téglalap 15"/>
          <p:cNvSpPr/>
          <p:nvPr/>
        </p:nvSpPr>
        <p:spPr bwMode="auto">
          <a:xfrm>
            <a:off x="6657334" y="1618993"/>
            <a:ext cx="1080975" cy="13642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Microarchi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10" name="Szövegdoboz 16"/>
          <p:cNvSpPr txBox="1">
            <a:spLocks noChangeArrowheads="1"/>
          </p:cNvSpPr>
          <p:nvPr/>
        </p:nvSpPr>
        <p:spPr bwMode="auto">
          <a:xfrm>
            <a:off x="324195" y="3040330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1" name="Szövegdoboz 17"/>
          <p:cNvSpPr txBox="1">
            <a:spLocks noChangeArrowheads="1"/>
          </p:cNvSpPr>
          <p:nvPr/>
        </p:nvSpPr>
        <p:spPr bwMode="auto">
          <a:xfrm>
            <a:off x="1476629" y="3042196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2" name="Szövegdoboz 18"/>
          <p:cNvSpPr txBox="1">
            <a:spLocks noChangeArrowheads="1"/>
          </p:cNvSpPr>
          <p:nvPr/>
        </p:nvSpPr>
        <p:spPr bwMode="auto">
          <a:xfrm>
            <a:off x="2565106" y="3040806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3" name="Szövegdoboz 19"/>
          <p:cNvSpPr txBox="1">
            <a:spLocks noChangeArrowheads="1"/>
          </p:cNvSpPr>
          <p:nvPr/>
        </p:nvSpPr>
        <p:spPr bwMode="auto">
          <a:xfrm>
            <a:off x="3658843" y="3042672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4" name="Szövegdoboz 20"/>
          <p:cNvSpPr txBox="1">
            <a:spLocks noChangeArrowheads="1"/>
          </p:cNvSpPr>
          <p:nvPr/>
        </p:nvSpPr>
        <p:spPr bwMode="auto">
          <a:xfrm>
            <a:off x="4691186" y="3042672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5" name="Szövegdoboz 21"/>
          <p:cNvSpPr txBox="1">
            <a:spLocks noChangeArrowheads="1"/>
          </p:cNvSpPr>
          <p:nvPr/>
        </p:nvSpPr>
        <p:spPr bwMode="auto">
          <a:xfrm>
            <a:off x="5856127" y="3044538"/>
            <a:ext cx="563406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16" name="Szövegdoboz 22"/>
          <p:cNvSpPr txBox="1">
            <a:spLocks noChangeArrowheads="1"/>
          </p:cNvSpPr>
          <p:nvPr/>
        </p:nvSpPr>
        <p:spPr bwMode="auto">
          <a:xfrm>
            <a:off x="6860563" y="3043147"/>
            <a:ext cx="608454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TOCK</a:t>
            </a:r>
          </a:p>
        </p:txBody>
      </p:sp>
      <p:sp>
        <p:nvSpPr>
          <p:cNvPr id="17" name="Szövegdoboz 25"/>
          <p:cNvSpPr txBox="1"/>
          <p:nvPr/>
        </p:nvSpPr>
        <p:spPr bwMode="auto">
          <a:xfrm>
            <a:off x="313731" y="1146624"/>
            <a:ext cx="76014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28600" indent="-228600" algn="ctr" fontAlgn="base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Szövegdoboz 26"/>
          <p:cNvSpPr txBox="1"/>
          <p:nvPr/>
        </p:nvSpPr>
        <p:spPr bwMode="auto">
          <a:xfrm>
            <a:off x="4664162" y="1149799"/>
            <a:ext cx="77777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u-HU" sz="1100" b="1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Szövegdoboz 27"/>
          <p:cNvSpPr txBox="1"/>
          <p:nvPr/>
        </p:nvSpPr>
        <p:spPr bwMode="auto">
          <a:xfrm>
            <a:off x="5826463" y="1151387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Szövegdoboz 28"/>
          <p:cNvSpPr txBox="1"/>
          <p:nvPr/>
        </p:nvSpPr>
        <p:spPr bwMode="auto">
          <a:xfrm>
            <a:off x="6864186" y="1149799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gen</a:t>
            </a:r>
            <a:r>
              <a:rPr lang="hu-HU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1100" b="1" dirty="0" smtClean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958021" y="1165674"/>
            <a:ext cx="72968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Verdana"/>
                <a:cs typeface="Arial" charset="0"/>
              </a:rPr>
              <a:t>5. </a:t>
            </a:r>
            <a:r>
              <a:rPr lang="en-US" sz="1100" b="1" dirty="0" smtClean="0">
                <a:solidFill>
                  <a:srgbClr val="000000"/>
                </a:solidFill>
                <a:latin typeface="Verdana"/>
                <a:cs typeface="Arial" charset="0"/>
              </a:rPr>
              <a:t>gen.</a:t>
            </a:r>
          </a:p>
        </p:txBody>
      </p:sp>
      <p:sp>
        <p:nvSpPr>
          <p:cNvPr id="22" name="Téglalap 14"/>
          <p:cNvSpPr/>
          <p:nvPr/>
        </p:nvSpPr>
        <p:spPr bwMode="auto">
          <a:xfrm>
            <a:off x="7743708" y="1624879"/>
            <a:ext cx="1077564" cy="13567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Broad-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endParaRPr lang="hu-HU" sz="1200" b="1" baseline="300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4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9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</a:t>
            </a:r>
            <a:endParaRPr lang="hu-HU" sz="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</a:t>
            </a:r>
            <a:r>
              <a: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</a:t>
            </a:r>
          </a:p>
        </p:txBody>
      </p:sp>
      <p:sp>
        <p:nvSpPr>
          <p:cNvPr id="23" name="Szövegdoboz 21"/>
          <p:cNvSpPr txBox="1">
            <a:spLocks noChangeArrowheads="1"/>
          </p:cNvSpPr>
          <p:nvPr/>
        </p:nvSpPr>
        <p:spPr bwMode="auto">
          <a:xfrm>
            <a:off x="7984932" y="3037880"/>
            <a:ext cx="562047" cy="2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TICK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6525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(2006)</a:t>
            </a:r>
            <a:endParaRPr lang="en-US" sz="13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86876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(2007)</a:t>
            </a:r>
            <a:endParaRPr lang="en-US" sz="13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2553077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(2008)</a:t>
            </a:r>
            <a:endParaRPr lang="en-US" sz="13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360446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(2010)</a:t>
            </a:r>
            <a:endParaRPr lang="en-US" sz="13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4750011" y="3489772"/>
            <a:ext cx="6563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(2011)</a:t>
            </a:r>
            <a:endParaRPr lang="en-US" sz="1300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579357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(2012)</a:t>
            </a:r>
            <a:endParaRPr lang="en-US" sz="1300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6870444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(2013)</a:t>
            </a:r>
            <a:endParaRPr lang="en-US" sz="1300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7957139" y="3489772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/>
              <a:t>(2014)</a:t>
            </a:r>
            <a:endParaRPr lang="en-US" sz="1300" i="1" dirty="0"/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76369" y="496770"/>
            <a:ext cx="4437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9.1 Introduction to the Coffee Lake line -1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en-US" kern="0" smtClean="0"/>
              <a:t>1. </a:t>
            </a:r>
            <a:r>
              <a:rPr lang="en-US" altLang="en-US" kern="0" smtClean="0"/>
              <a:t>Introduction</a:t>
            </a:r>
            <a:r>
              <a:rPr lang="hu-HU" altLang="en-US" kern="0" smtClean="0"/>
              <a:t> (1)</a:t>
            </a:r>
            <a:endParaRPr lang="hu-HU" altLang="en-US" kern="0" dirty="0" smtClean="0"/>
          </a:p>
        </p:txBody>
      </p:sp>
      <p:sp>
        <p:nvSpPr>
          <p:cNvPr id="66" name="Tit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9.1 Introduction (1)</a:t>
            </a:r>
            <a:endParaRPr lang="en-US" sz="1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71499" y="3955608"/>
            <a:ext cx="5045272" cy="2689851"/>
            <a:chOff x="71499" y="3955608"/>
            <a:chExt cx="5045272" cy="2689851"/>
          </a:xfrm>
        </p:grpSpPr>
        <p:sp>
          <p:nvSpPr>
            <p:cNvPr id="49" name="TextBox 48"/>
            <p:cNvSpPr txBox="1"/>
            <p:nvPr/>
          </p:nvSpPr>
          <p:spPr>
            <a:xfrm>
              <a:off x="410439" y="6348407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(2015)</a:t>
              </a:r>
              <a:endParaRPr lang="en-US" sz="1300" i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84991" y="6343688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(2016)</a:t>
              </a:r>
              <a:endParaRPr lang="en-US" sz="1300" i="1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89385" y="6348407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(2017)</a:t>
              </a:r>
              <a:endParaRPr lang="en-US" sz="1300" i="1" dirty="0"/>
            </a:p>
          </p:txBody>
        </p:sp>
        <p:sp>
          <p:nvSpPr>
            <p:cNvPr id="52" name="Téglalap 3"/>
            <p:cNvSpPr/>
            <p:nvPr/>
          </p:nvSpPr>
          <p:spPr bwMode="auto">
            <a:xfrm>
              <a:off x="71499" y="3955608"/>
              <a:ext cx="4619687" cy="23317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54" name="Téglalap 4"/>
            <p:cNvSpPr/>
            <p:nvPr/>
          </p:nvSpPr>
          <p:spPr bwMode="auto">
            <a:xfrm>
              <a:off x="168379" y="4546162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Skylake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56" name="Szövegdoboz 16"/>
            <p:cNvSpPr txBox="1">
              <a:spLocks noChangeArrowheads="1"/>
            </p:cNvSpPr>
            <p:nvPr/>
          </p:nvSpPr>
          <p:spPr bwMode="auto">
            <a:xfrm>
              <a:off x="396199" y="5967499"/>
              <a:ext cx="608454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TOCK</a:t>
              </a:r>
            </a:p>
          </p:txBody>
        </p:sp>
        <p:sp>
          <p:nvSpPr>
            <p:cNvPr id="57" name="Szövegdoboz 17"/>
            <p:cNvSpPr txBox="1">
              <a:spLocks noChangeArrowheads="1"/>
            </p:cNvSpPr>
            <p:nvPr/>
          </p:nvSpPr>
          <p:spPr bwMode="auto">
            <a:xfrm>
              <a:off x="1520286" y="5969365"/>
              <a:ext cx="6495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</a:t>
              </a: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</a:t>
              </a: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CK</a:t>
              </a:r>
              <a:endPara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58" name="Szövegdoboz 25"/>
            <p:cNvSpPr txBox="1"/>
            <p:nvPr/>
          </p:nvSpPr>
          <p:spPr bwMode="auto">
            <a:xfrm>
              <a:off x="341094" y="4073793"/>
              <a:ext cx="729687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100" b="1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Szövegdoboz 17"/>
            <p:cNvSpPr txBox="1">
              <a:spLocks noChangeArrowheads="1"/>
            </p:cNvSpPr>
            <p:nvPr/>
          </p:nvSpPr>
          <p:spPr bwMode="auto">
            <a:xfrm>
              <a:off x="2631140" y="5973848"/>
              <a:ext cx="6495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</a:t>
              </a:r>
              <a:r>
                <a:rPr lang="en-US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OC</a:t>
              </a:r>
              <a:r>
                <a:rPr lang="hu-HU" altLang="en-US" sz="1200" b="1" i="1" dirty="0" smtClean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K</a:t>
              </a:r>
              <a:endParaRPr lang="hu-HU" altLang="en-US" sz="1200" b="1" i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1" name="Szövegdoboz 25"/>
            <p:cNvSpPr txBox="1"/>
            <p:nvPr/>
          </p:nvSpPr>
          <p:spPr bwMode="auto">
            <a:xfrm>
              <a:off x="1499353" y="4071531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2" name="Szövegdoboz 25"/>
            <p:cNvSpPr txBox="1"/>
            <p:nvPr/>
          </p:nvSpPr>
          <p:spPr bwMode="auto">
            <a:xfrm>
              <a:off x="2543648" y="4071531"/>
              <a:ext cx="797013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r>
                <a:rPr lang="en-US" sz="1100" b="1" baseline="30000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</a:p>
          </p:txBody>
        </p:sp>
        <p:sp>
          <p:nvSpPr>
            <p:cNvPr id="67" name="Téglalap 4"/>
            <p:cNvSpPr/>
            <p:nvPr/>
          </p:nvSpPr>
          <p:spPr bwMode="auto">
            <a:xfrm>
              <a:off x="1272333" y="4551763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Kaby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ts val="50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8" name="Téglalap 4"/>
            <p:cNvSpPr/>
            <p:nvPr/>
          </p:nvSpPr>
          <p:spPr bwMode="auto">
            <a:xfrm>
              <a:off x="2391624" y="4552454"/>
              <a:ext cx="1080975" cy="13642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200" b="1" dirty="0" err="1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Kaby</a:t>
              </a: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</a:t>
              </a:r>
            </a:p>
            <a:p>
              <a:pPr algn="ctr" fontAlgn="base">
                <a:spcBef>
                  <a:spcPct val="0"/>
                </a:spcBef>
                <a:spcAft>
                  <a:spcPts val="30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Refresh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ts val="150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Microarch</a:t>
              </a:r>
              <a:r>
                <a:rPr lang="en-US" sz="9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14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69" name="Téglalap 14"/>
            <p:cNvSpPr/>
            <p:nvPr/>
          </p:nvSpPr>
          <p:spPr bwMode="auto">
            <a:xfrm>
              <a:off x="3505327" y="4558772"/>
              <a:ext cx="1077564" cy="1356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Ice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Lake?</a:t>
              </a:r>
              <a:endParaRPr lang="hu-HU" sz="1200" b="1" baseline="30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New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900" b="1" dirty="0" err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</a:t>
              </a:r>
              <a:endParaRPr lang="hu-HU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2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 </a:t>
              </a:r>
              <a:r>
                <a:rPr lang="hu-HU" sz="12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nm</a:t>
              </a:r>
            </a:p>
          </p:txBody>
        </p:sp>
        <p:sp>
          <p:nvSpPr>
            <p:cNvPr id="70" name="Szövegdoboz 21"/>
            <p:cNvSpPr txBox="1">
              <a:spLocks noChangeArrowheads="1"/>
            </p:cNvSpPr>
            <p:nvPr/>
          </p:nvSpPr>
          <p:spPr bwMode="auto">
            <a:xfrm>
              <a:off x="3739923" y="5982127"/>
              <a:ext cx="562047" cy="26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TICK</a:t>
              </a:r>
            </a:p>
          </p:txBody>
        </p:sp>
        <p:sp>
          <p:nvSpPr>
            <p:cNvPr id="71" name="Szövegdoboz 25"/>
            <p:cNvSpPr txBox="1"/>
            <p:nvPr/>
          </p:nvSpPr>
          <p:spPr bwMode="auto">
            <a:xfrm>
              <a:off x="3675117" y="4070846"/>
              <a:ext cx="729687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9. g</a:t>
              </a:r>
              <a:r>
                <a:rPr lang="hu-HU" sz="1100" b="1" dirty="0" smtClean="0">
                  <a:solidFill>
                    <a:srgbClr val="000000"/>
                  </a:solidFill>
                  <a:latin typeface="Verdana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en.</a:t>
              </a:r>
              <a:endParaRPr lang="en-US" sz="1100" b="1" dirty="0" smtClean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655972" y="6353071"/>
              <a:ext cx="66877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 smtClean="0"/>
                <a:t>(2018)</a:t>
              </a:r>
              <a:endParaRPr lang="en-US" sz="1300" i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932040" y="4217405"/>
              <a:ext cx="1847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dirty="0">
                <a:latin typeface="+mj-lt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112060" y="4464115"/>
            <a:ext cx="325390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beyond </a:t>
            </a:r>
            <a:r>
              <a:rPr lang="en-US" sz="1200" dirty="0" err="1" smtClean="0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Lake Refresh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also the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Verdana"/>
              </a:rPr>
              <a:t>Kaby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Lake G with AMD Vega </a:t>
            </a: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graphics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Coffee Lake and</a:t>
            </a:r>
          </a:p>
          <a:p>
            <a:pPr marL="171450" lvl="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/>
              </a:rPr>
              <a:t>10 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nm Cannon Lake designs [</a:t>
            </a:r>
            <a:r>
              <a:rPr lang="hu-HU" sz="1200" dirty="0">
                <a:solidFill>
                  <a:srgbClr val="000000"/>
                </a:solidFill>
                <a:latin typeface="Verdana"/>
              </a:rPr>
              <a:t>218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]. 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32040" y="4232121"/>
            <a:ext cx="4081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baseline="30000" dirty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Astonishingly, the 8th generation encompasses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4932040" y="4929649"/>
            <a:ext cx="3755668" cy="20954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2374614" y="3955608"/>
            <a:ext cx="1107641" cy="268985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08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9.1 Introduction (</a:t>
            </a:r>
            <a:r>
              <a:rPr lang="en-US" sz="1600" dirty="0" smtClean="0"/>
              <a:t>1b)</a:t>
            </a:r>
            <a:endParaRPr lang="en-US" sz="1600" dirty="0"/>
          </a:p>
        </p:txBody>
      </p:sp>
      <p:sp>
        <p:nvSpPr>
          <p:cNvPr id="98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45656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9.1 Introduction to the Coffee Lake line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-2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85210" y="652235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3850" y="951986"/>
            <a:ext cx="8897152" cy="5560742"/>
            <a:chOff x="323850" y="951986"/>
            <a:chExt cx="8897152" cy="5453141"/>
          </a:xfrm>
        </p:grpSpPr>
        <p:grpSp>
          <p:nvGrpSpPr>
            <p:cNvPr id="11" name="Group 10"/>
            <p:cNvGrpSpPr/>
            <p:nvPr/>
          </p:nvGrpSpPr>
          <p:grpSpPr>
            <a:xfrm>
              <a:off x="323850" y="951986"/>
              <a:ext cx="8897152" cy="5453141"/>
              <a:chOff x="323850" y="951986"/>
              <a:chExt cx="8897152" cy="545314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323850" y="951986"/>
                <a:ext cx="8841977" cy="5452070"/>
                <a:chOff x="323850" y="951986"/>
                <a:chExt cx="8841977" cy="5684972"/>
              </a:xfrm>
            </p:grpSpPr>
            <p:sp>
              <p:nvSpPr>
                <p:cNvPr id="25" name="Text Box 28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25037" y="1285868"/>
                  <a:ext cx="699279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dirty="0">
                      <a:solidFill>
                        <a:srgbClr val="FFFFFF"/>
                      </a:solidFill>
                      <a:cs typeface="Arial" charset="0"/>
                    </a:rPr>
                    <a:t>2 YEARS</a:t>
                  </a:r>
                </a:p>
              </p:txBody>
            </p:sp>
            <p:sp>
              <p:nvSpPr>
                <p:cNvPr id="49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5957354" y="951986"/>
                  <a:ext cx="2664512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Key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new features of the ISP </a:t>
                  </a:r>
                </a:p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and the microarchitecture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50" name="Rectangle 54"/>
                <p:cNvSpPr>
                  <a:spLocks noChangeArrowheads="1"/>
                </p:cNvSpPr>
                <p:nvPr/>
              </p:nvSpPr>
              <p:spPr bwMode="auto">
                <a:xfrm>
                  <a:off x="5820671" y="984356"/>
                  <a:ext cx="2990850" cy="438718"/>
                </a:xfrm>
                <a:prstGeom prst="rect">
                  <a:avLst/>
                </a:prstGeom>
                <a:solidFill>
                  <a:srgbClr val="333333">
                    <a:alpha val="14902"/>
                  </a:srgbClr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4" name="Rectangle 46"/>
                <p:cNvSpPr>
                  <a:spLocks noChangeArrowheads="1"/>
                </p:cNvSpPr>
                <p:nvPr/>
              </p:nvSpPr>
              <p:spPr bwMode="auto">
                <a:xfrm>
                  <a:off x="2546775" y="1164089"/>
                  <a:ext cx="3108960" cy="5472869"/>
                </a:xfrm>
                <a:prstGeom prst="rect">
                  <a:avLst/>
                </a:prstGeom>
                <a:solidFill>
                  <a:srgbClr val="0000FF">
                    <a:alpha val="14117"/>
                  </a:srgbClr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200" dirty="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7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5472100" y="1513400"/>
                  <a:ext cx="3693727" cy="7795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New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microarch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.: 4-wide core,</a:t>
                  </a:r>
                </a:p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128-bit SIMD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FX/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FP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EUs,</a:t>
                  </a:r>
                </a:p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shared L2 , no HT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643438" y="2033632"/>
                  <a:ext cx="936625" cy="331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200" b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11/2007</a:t>
                  </a:r>
                  <a:endPara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9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4608513" y="1329725"/>
                  <a:ext cx="1022350" cy="331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0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1/200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6</a:t>
                  </a:r>
                </a:p>
              </p:txBody>
            </p:sp>
            <p:sp>
              <p:nvSpPr>
                <p:cNvPr id="28" name="Rectangle 31"/>
                <p:cNvSpPr>
                  <a:spLocks noChangeArrowheads="1"/>
                </p:cNvSpPr>
                <p:nvPr/>
              </p:nvSpPr>
              <p:spPr bwMode="auto">
                <a:xfrm>
                  <a:off x="323850" y="1223719"/>
                  <a:ext cx="4121150" cy="73715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hu-HU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29" name="AutoShape 32"/>
                <p:cNvSpPr>
                  <a:spLocks noChangeArrowheads="1"/>
                </p:cNvSpPr>
                <p:nvPr/>
              </p:nvSpPr>
              <p:spPr bwMode="auto">
                <a:xfrm>
                  <a:off x="393700" y="1194910"/>
                  <a:ext cx="3735388" cy="768097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30" name="Oval 33"/>
                <p:cNvSpPr>
                  <a:spLocks noChangeArrowheads="1"/>
                </p:cNvSpPr>
                <p:nvPr/>
              </p:nvSpPr>
              <p:spPr bwMode="auto">
                <a:xfrm>
                  <a:off x="3665538" y="1204528"/>
                  <a:ext cx="774700" cy="739069"/>
                </a:xfrm>
                <a:prstGeom prst="ellipse">
                  <a:avLst/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200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31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878263" y="1430505"/>
                  <a:ext cx="590550" cy="2948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b="1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65nm</a:t>
                  </a:r>
                </a:p>
              </p:txBody>
            </p:sp>
            <p:sp>
              <p:nvSpPr>
                <p:cNvPr id="32" name="Rectangle 35"/>
                <p:cNvSpPr>
                  <a:spLocks noChangeArrowheads="1"/>
                </p:cNvSpPr>
                <p:nvPr/>
              </p:nvSpPr>
              <p:spPr bwMode="auto">
                <a:xfrm>
                  <a:off x="736600" y="1202599"/>
                  <a:ext cx="3240088" cy="739069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100000">
                      <a:srgbClr val="FFAD5B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33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746125" y="1296402"/>
                  <a:ext cx="3121025" cy="414527"/>
                </a:xfrm>
                <a:prstGeom prst="rect">
                  <a:avLst/>
                </a:prstGeom>
                <a:solidFill>
                  <a:srgbClr val="FFFFC9">
                    <a:alpha val="58038"/>
                  </a:srgbClr>
                </a:solidFill>
                <a:ln w="19050" algn="ctr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lnSpc>
                      <a:spcPts val="1000"/>
                    </a:lnSpc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150" b="1" i="1" dirty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TICK</a:t>
                  </a:r>
                  <a:r>
                    <a:rPr lang="en-US" altLang="en-US" sz="1150" b="1" dirty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  Pentium 4 </a:t>
                  </a:r>
                  <a:r>
                    <a:rPr lang="en-US" altLang="en-US" sz="1150" b="1" dirty="0" smtClean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( </a:t>
                  </a:r>
                  <a:r>
                    <a:rPr lang="hu-HU" altLang="en-US" sz="1150" b="1" dirty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Cedar </a:t>
                  </a:r>
                  <a:r>
                    <a:rPr lang="hu-HU" altLang="en-US" sz="1150" b="1" dirty="0" smtClean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Mill</a:t>
                  </a:r>
                  <a:r>
                    <a:rPr lang="en-US" altLang="en-US" sz="1150" b="1" dirty="0" smtClean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)</a:t>
                  </a:r>
                </a:p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150" b="1" dirty="0" smtClean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Pentium D (</a:t>
                  </a:r>
                  <a:r>
                    <a:rPr lang="en-US" altLang="en-US" sz="1150" b="1" dirty="0" err="1" smtClean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Presler</a:t>
                  </a:r>
                  <a:r>
                    <a:rPr lang="en-US" altLang="en-US" sz="1150" b="1" dirty="0" smtClean="0">
                      <a:solidFill>
                        <a:schemeClr val="bg2">
                          <a:lumMod val="75000"/>
                        </a:schemeClr>
                      </a:solidFill>
                      <a:latin typeface="Verdana" pitchFamily="34" charset="0"/>
                      <a:cs typeface="Times New Roman" pitchFamily="18" charset="0"/>
                    </a:rPr>
                    <a:t>)           </a:t>
                  </a:r>
                  <a:endParaRPr lang="en-US" altLang="en-US" sz="1150" b="1" dirty="0">
                    <a:solidFill>
                      <a:schemeClr val="bg2">
                        <a:lumMod val="75000"/>
                      </a:schemeClr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34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54063" y="1660488"/>
                  <a:ext cx="3121025" cy="274320"/>
                </a:xfrm>
                <a:prstGeom prst="rect">
                  <a:avLst/>
                </a:prstGeom>
                <a:solidFill>
                  <a:srgbClr val="6148F6">
                    <a:alpha val="22745"/>
                  </a:srgbClr>
                </a:solidFill>
                <a:ln w="19050" algn="ctr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1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TOCK</a:t>
                  </a:r>
                  <a:r>
                    <a:rPr lang="en-US" altLang="en-US" sz="14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 </a:t>
                  </a:r>
                  <a:r>
                    <a:rPr lang="hu-HU" altLang="en-US" sz="12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Core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2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       </a:t>
                  </a:r>
                </a:p>
              </p:txBody>
            </p:sp>
            <p:sp>
              <p:nvSpPr>
                <p:cNvPr id="43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4622800" y="1695109"/>
                  <a:ext cx="989013" cy="331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 0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7/2006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44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3438" y="2401252"/>
                  <a:ext cx="936625" cy="331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200" b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11/2008</a:t>
                  </a:r>
                  <a:endParaRPr lang="en-US" altLang="en-US" sz="1200" b="1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45" name="Rectangle 48"/>
                <p:cNvSpPr>
                  <a:spLocks noChangeArrowheads="1"/>
                </p:cNvSpPr>
                <p:nvPr/>
              </p:nvSpPr>
              <p:spPr bwMode="auto">
                <a:xfrm>
                  <a:off x="5673693" y="3121636"/>
                  <a:ext cx="3291286" cy="481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New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microarch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.: 256-bit 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(FP)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AVX,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ring bus, integrated GPU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52" name="Line 57"/>
                <p:cNvSpPr>
                  <a:spLocks noChangeShapeType="1"/>
                </p:cNvSpPr>
                <p:nvPr/>
              </p:nvSpPr>
              <p:spPr bwMode="auto">
                <a:xfrm>
                  <a:off x="361950" y="1699827"/>
                  <a:ext cx="5292000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53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643438" y="3220738"/>
                  <a:ext cx="936625" cy="331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0</a:t>
                  </a:r>
                  <a:r>
                    <a:rPr lang="hu-HU" altLang="en-US" sz="1200" b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1/20</a:t>
                  </a:r>
                  <a:r>
                    <a:rPr lang="en-US" altLang="en-US" sz="1200" b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11</a:t>
                  </a:r>
                </a:p>
              </p:txBody>
            </p:sp>
            <p:sp>
              <p:nvSpPr>
                <p:cNvPr id="54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4643438" y="2822483"/>
                  <a:ext cx="936625" cy="331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0</a:t>
                  </a:r>
                  <a:r>
                    <a:rPr lang="hu-HU" altLang="en-US" sz="1200" b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1/20</a:t>
                  </a:r>
                  <a:r>
                    <a:rPr lang="en-US" altLang="en-US" sz="1200" b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10</a:t>
                  </a:r>
                </a:p>
              </p:txBody>
            </p:sp>
            <p:sp>
              <p:nvSpPr>
                <p:cNvPr id="55" name="Rectangle 16"/>
                <p:cNvSpPr>
                  <a:spLocks noChangeArrowheads="1"/>
                </p:cNvSpPr>
                <p:nvPr/>
              </p:nvSpPr>
              <p:spPr bwMode="auto">
                <a:xfrm>
                  <a:off x="323850" y="2818654"/>
                  <a:ext cx="4121150" cy="739069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hu-HU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56" name="AutoShape 17"/>
                <p:cNvSpPr>
                  <a:spLocks noChangeArrowheads="1"/>
                </p:cNvSpPr>
                <p:nvPr/>
              </p:nvSpPr>
              <p:spPr bwMode="auto">
                <a:xfrm>
                  <a:off x="393700" y="2820568"/>
                  <a:ext cx="3735388" cy="7390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57" name="Oval 18"/>
                <p:cNvSpPr>
                  <a:spLocks noChangeArrowheads="1"/>
                </p:cNvSpPr>
                <p:nvPr/>
              </p:nvSpPr>
              <p:spPr bwMode="auto">
                <a:xfrm>
                  <a:off x="3665538" y="2799507"/>
                  <a:ext cx="774700" cy="739069"/>
                </a:xfrm>
                <a:prstGeom prst="ellipse">
                  <a:avLst/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200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58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865743" y="3042672"/>
                  <a:ext cx="593725" cy="296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b="1" dirty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32nm</a:t>
                  </a:r>
                </a:p>
              </p:txBody>
            </p:sp>
            <p:sp>
              <p:nvSpPr>
                <p:cNvPr id="59" name="Rectangle 22"/>
                <p:cNvSpPr>
                  <a:spLocks noChangeArrowheads="1"/>
                </p:cNvSpPr>
                <p:nvPr/>
              </p:nvSpPr>
              <p:spPr bwMode="auto">
                <a:xfrm>
                  <a:off x="323850" y="1985764"/>
                  <a:ext cx="4121150" cy="737155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hu-HU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60" name="AutoShape 23"/>
                <p:cNvSpPr>
                  <a:spLocks noChangeArrowheads="1"/>
                </p:cNvSpPr>
                <p:nvPr/>
              </p:nvSpPr>
              <p:spPr bwMode="auto">
                <a:xfrm>
                  <a:off x="393700" y="1999168"/>
                  <a:ext cx="3735388" cy="7390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61" name="Oval 24"/>
                <p:cNvSpPr>
                  <a:spLocks noChangeArrowheads="1"/>
                </p:cNvSpPr>
                <p:nvPr/>
              </p:nvSpPr>
              <p:spPr bwMode="auto">
                <a:xfrm>
                  <a:off x="3665538" y="2004911"/>
                  <a:ext cx="774700" cy="739069"/>
                </a:xfrm>
                <a:prstGeom prst="ellipse">
                  <a:avLst/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200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62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876675" y="2217442"/>
                  <a:ext cx="593725" cy="2967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b="1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45nm</a:t>
                  </a:r>
                </a:p>
              </p:txBody>
            </p:sp>
            <p:sp>
              <p:nvSpPr>
                <p:cNvPr id="63" name="Text Box 29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37194" y="2981577"/>
                  <a:ext cx="865439" cy="244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dirty="0">
                      <a:solidFill>
                        <a:srgbClr val="FFFFFF"/>
                      </a:solidFill>
                      <a:cs typeface="Arial" charset="0"/>
                    </a:rPr>
                    <a:t>2 YEARS</a:t>
                  </a:r>
                </a:p>
              </p:txBody>
            </p:sp>
            <p:sp>
              <p:nvSpPr>
                <p:cNvPr id="64" name="Text Box 30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27669" y="2156051"/>
                  <a:ext cx="865439" cy="244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dirty="0">
                      <a:solidFill>
                        <a:srgbClr val="FFFFFF"/>
                      </a:solidFill>
                      <a:cs typeface="Arial" charset="0"/>
                    </a:rPr>
                    <a:t>2 YEARS</a:t>
                  </a:r>
                </a:p>
              </p:txBody>
            </p:sp>
            <p:sp>
              <p:nvSpPr>
                <p:cNvPr id="65" name="Rectangle 31"/>
                <p:cNvSpPr>
                  <a:spLocks noChangeArrowheads="1"/>
                </p:cNvSpPr>
                <p:nvPr/>
              </p:nvSpPr>
              <p:spPr bwMode="auto">
                <a:xfrm>
                  <a:off x="323850" y="3634311"/>
                  <a:ext cx="4121150" cy="739069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hu-HU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66" name="AutoShape 32"/>
                <p:cNvSpPr>
                  <a:spLocks noChangeArrowheads="1"/>
                </p:cNvSpPr>
                <p:nvPr/>
              </p:nvSpPr>
              <p:spPr bwMode="auto">
                <a:xfrm>
                  <a:off x="393700" y="3618993"/>
                  <a:ext cx="3735388" cy="73715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67" name="Oval 33"/>
                <p:cNvSpPr>
                  <a:spLocks noChangeArrowheads="1"/>
                </p:cNvSpPr>
                <p:nvPr/>
              </p:nvSpPr>
              <p:spPr bwMode="auto">
                <a:xfrm>
                  <a:off x="3665538" y="3634266"/>
                  <a:ext cx="774700" cy="739069"/>
                </a:xfrm>
                <a:prstGeom prst="ellipse">
                  <a:avLst/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200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68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870325" y="3864073"/>
                  <a:ext cx="595313" cy="2967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b="1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22nm</a:t>
                  </a:r>
                </a:p>
              </p:txBody>
            </p:sp>
            <p:sp>
              <p:nvSpPr>
                <p:cNvPr id="69" name="Text Box 38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41957" y="3805903"/>
                  <a:ext cx="865439" cy="244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dirty="0">
                      <a:solidFill>
                        <a:srgbClr val="FFFFFF"/>
                      </a:solidFill>
                      <a:cs typeface="Arial" charset="0"/>
                    </a:rPr>
                    <a:t>2 YEARS</a:t>
                  </a:r>
                </a:p>
              </p:txBody>
            </p:sp>
            <p:sp>
              <p:nvSpPr>
                <p:cNvPr id="70" name="Rectangle 35"/>
                <p:cNvSpPr>
                  <a:spLocks noChangeArrowheads="1"/>
                </p:cNvSpPr>
                <p:nvPr/>
              </p:nvSpPr>
              <p:spPr bwMode="auto">
                <a:xfrm>
                  <a:off x="736600" y="2004911"/>
                  <a:ext cx="3240088" cy="739069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100000">
                      <a:srgbClr val="FFAD5B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71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746125" y="2012570"/>
                  <a:ext cx="3121025" cy="276999"/>
                </a:xfrm>
                <a:prstGeom prst="rect">
                  <a:avLst/>
                </a:prstGeom>
                <a:solidFill>
                  <a:srgbClr val="FFFFC9">
                    <a:alpha val="58038"/>
                  </a:srgbClr>
                </a:solidFill>
                <a:ln w="19050" algn="ctr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1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TICK</a:t>
                  </a:r>
                  <a:r>
                    <a:rPr lang="en-US" altLang="en-US" sz="11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Penryn</a:t>
                  </a:r>
                  <a:r>
                    <a:rPr lang="hu-HU" altLang="en-US" sz="11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hu-HU" altLang="en-US" sz="11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Family</a:t>
                  </a:r>
                  <a:r>
                    <a:rPr lang="en-US" altLang="en-US" sz="11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       </a:t>
                  </a:r>
                </a:p>
              </p:txBody>
            </p:sp>
            <p:sp>
              <p:nvSpPr>
                <p:cNvPr id="72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46125" y="2399337"/>
                  <a:ext cx="3121025" cy="276999"/>
                </a:xfrm>
                <a:prstGeom prst="rect">
                  <a:avLst/>
                </a:prstGeom>
                <a:solidFill>
                  <a:srgbClr val="3366FF">
                    <a:alpha val="23137"/>
                  </a:srgbClr>
                </a:solidFill>
                <a:ln w="19050" algn="ctr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TOCK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N</a:t>
                  </a:r>
                  <a:r>
                    <a:rPr lang="en-US" altLang="en-US" sz="12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ehalem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       </a:t>
                  </a:r>
                </a:p>
              </p:txBody>
            </p:sp>
            <p:sp>
              <p:nvSpPr>
                <p:cNvPr id="73" name="Rectangle 35"/>
                <p:cNvSpPr>
                  <a:spLocks noChangeArrowheads="1"/>
                </p:cNvSpPr>
                <p:nvPr/>
              </p:nvSpPr>
              <p:spPr bwMode="auto">
                <a:xfrm>
                  <a:off x="736600" y="2805250"/>
                  <a:ext cx="3240088" cy="739069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100000">
                      <a:srgbClr val="FFAD5B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7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746125" y="2814825"/>
                  <a:ext cx="3121025" cy="276999"/>
                </a:xfrm>
                <a:prstGeom prst="rect">
                  <a:avLst/>
                </a:prstGeom>
                <a:solidFill>
                  <a:srgbClr val="FFFFC9">
                    <a:alpha val="58038"/>
                  </a:srgbClr>
                </a:solidFill>
                <a:ln w="19050" algn="ctr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TICK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W</a:t>
                  </a:r>
                  <a:r>
                    <a:rPr lang="en-US" altLang="en-US" sz="12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estmere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7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46125" y="3199676"/>
                  <a:ext cx="3121025" cy="276999"/>
                </a:xfrm>
                <a:prstGeom prst="rect">
                  <a:avLst/>
                </a:prstGeom>
                <a:solidFill>
                  <a:srgbClr val="3366FF">
                    <a:alpha val="23137"/>
                  </a:srgbClr>
                </a:solidFill>
                <a:ln w="19050" algn="ctr">
                  <a:solidFill>
                    <a:srgbClr val="3366FF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TOCK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S</a:t>
                  </a:r>
                  <a:r>
                    <a:rPr lang="en-US" altLang="en-US" sz="12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andy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Bridge</a:t>
                  </a:r>
                </a:p>
              </p:txBody>
            </p:sp>
            <p:sp>
              <p:nvSpPr>
                <p:cNvPr id="76" name="Rectangle 35"/>
                <p:cNvSpPr>
                  <a:spLocks noChangeArrowheads="1"/>
                </p:cNvSpPr>
                <p:nvPr/>
              </p:nvSpPr>
              <p:spPr bwMode="auto">
                <a:xfrm>
                  <a:off x="736600" y="3622823"/>
                  <a:ext cx="3240088" cy="737154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100000">
                      <a:srgbClr val="FFAD5B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77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746125" y="3661116"/>
                  <a:ext cx="3121025" cy="276999"/>
                </a:xfrm>
                <a:prstGeom prst="rect">
                  <a:avLst/>
                </a:prstGeom>
                <a:solidFill>
                  <a:srgbClr val="FFFFC9">
                    <a:alpha val="58038"/>
                  </a:srgbClr>
                </a:solidFill>
                <a:ln w="19050" algn="ctr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TICK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I</a:t>
                  </a:r>
                  <a:r>
                    <a:rPr lang="en-US" altLang="en-US" sz="12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vy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Bridge</a:t>
                  </a:r>
                </a:p>
              </p:txBody>
            </p:sp>
            <p:sp>
              <p:nvSpPr>
                <p:cNvPr id="78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54063" y="4032566"/>
                  <a:ext cx="3108960" cy="333156"/>
                </a:xfrm>
                <a:prstGeom prst="rect">
                  <a:avLst/>
                </a:prstGeom>
                <a:solidFill>
                  <a:srgbClr val="3366FF">
                    <a:alpha val="23137"/>
                  </a:srgbClr>
                </a:solidFill>
                <a:ln w="19050" algn="ctr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TOCK</a:t>
                  </a:r>
                  <a:r>
                    <a:rPr lang="hu-HU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H</a:t>
                  </a:r>
                  <a:r>
                    <a:rPr lang="en-US" altLang="en-US" sz="12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aswell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79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643438" y="3664736"/>
                  <a:ext cx="944562" cy="333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0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4/20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2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1" name="Rectangle 48"/>
                <p:cNvSpPr>
                  <a:spLocks noChangeArrowheads="1"/>
                </p:cNvSpPr>
                <p:nvPr/>
              </p:nvSpPr>
              <p:spPr bwMode="auto">
                <a:xfrm>
                  <a:off x="5787135" y="3921514"/>
                  <a:ext cx="3352201" cy="481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New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microarch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.: 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256-bit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(FX)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AVX2, 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L4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cache (discrete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eDRAM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),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TSX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2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649788" y="4050637"/>
                  <a:ext cx="944562" cy="333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06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/20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13</a:t>
                  </a:r>
                </a:p>
              </p:txBody>
            </p:sp>
            <p:sp>
              <p:nvSpPr>
                <p:cNvPr id="83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625975" y="4480603"/>
                  <a:ext cx="944489" cy="3340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09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/20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14</a:t>
                  </a:r>
                </a:p>
              </p:txBody>
            </p:sp>
            <p:sp>
              <p:nvSpPr>
                <p:cNvPr id="84" name="Rectangle 48"/>
                <p:cNvSpPr>
                  <a:spLocks noChangeArrowheads="1"/>
                </p:cNvSpPr>
                <p:nvPr/>
              </p:nvSpPr>
              <p:spPr bwMode="auto">
                <a:xfrm>
                  <a:off x="6185627" y="4466731"/>
                  <a:ext cx="2279791" cy="288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 smtClean="0">
                      <a:solidFill>
                        <a:schemeClr val="bg2"/>
                      </a:solidFill>
                      <a:latin typeface="Verdana" pitchFamily="34" charset="0"/>
                      <a:cs typeface="Times New Roman" pitchFamily="18" charset="0"/>
                    </a:rPr>
                    <a:t>Shared Virtual Memory</a:t>
                  </a:r>
                  <a:endParaRPr lang="en-US" altLang="en-US" sz="1200" b="1" dirty="0">
                    <a:solidFill>
                      <a:schemeClr val="bg2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5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535488" y="4850137"/>
                  <a:ext cx="1050288" cy="288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10/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20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15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6" name="Rectangle 48"/>
                <p:cNvSpPr>
                  <a:spLocks noChangeArrowheads="1"/>
                </p:cNvSpPr>
                <p:nvPr/>
              </p:nvSpPr>
              <p:spPr bwMode="auto">
                <a:xfrm>
                  <a:off x="5759014" y="4702673"/>
                  <a:ext cx="3403496" cy="481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New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microarch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.: 5-wide core,</a:t>
                  </a:r>
                </a:p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ISP, Memory Side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L4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cache, no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FIVR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7" name="Rectangle 48"/>
                <p:cNvSpPr>
                  <a:spLocks noChangeArrowheads="1"/>
                </p:cNvSpPr>
                <p:nvPr/>
              </p:nvSpPr>
              <p:spPr bwMode="auto">
                <a:xfrm>
                  <a:off x="5828857" y="2802695"/>
                  <a:ext cx="2677336" cy="288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 smtClean="0">
                      <a:solidFill>
                        <a:schemeClr val="bg2"/>
                      </a:solidFill>
                      <a:latin typeface="Verdana" pitchFamily="34" charset="0"/>
                      <a:cs typeface="Times New Roman" pitchFamily="18" charset="0"/>
                    </a:rPr>
                    <a:t>In package integrated GPU</a:t>
                  </a:r>
                  <a:endParaRPr lang="en-US" altLang="en-US" sz="1200" b="1" dirty="0">
                    <a:solidFill>
                      <a:schemeClr val="bg2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88" name="Rectangle 31"/>
                <p:cNvSpPr>
                  <a:spLocks noChangeArrowheads="1"/>
                </p:cNvSpPr>
                <p:nvPr/>
              </p:nvSpPr>
              <p:spPr bwMode="auto">
                <a:xfrm>
                  <a:off x="338718" y="4407955"/>
                  <a:ext cx="4087345" cy="1432072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hu-HU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89" name="AutoShape 32"/>
                <p:cNvSpPr>
                  <a:spLocks noChangeArrowheads="1"/>
                </p:cNvSpPr>
                <p:nvPr/>
              </p:nvSpPr>
              <p:spPr bwMode="auto">
                <a:xfrm>
                  <a:off x="397795" y="4437277"/>
                  <a:ext cx="3657600" cy="13716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90" name="Oval 33"/>
                <p:cNvSpPr>
                  <a:spLocks noChangeArrowheads="1"/>
                </p:cNvSpPr>
                <p:nvPr/>
              </p:nvSpPr>
              <p:spPr bwMode="auto">
                <a:xfrm>
                  <a:off x="3690938" y="4432942"/>
                  <a:ext cx="774700" cy="1414631"/>
                </a:xfrm>
                <a:prstGeom prst="ellipse">
                  <a:avLst/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200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91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886955" y="5001523"/>
                  <a:ext cx="595035" cy="2969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000" b="1" dirty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1</a:t>
                  </a:r>
                  <a:r>
                    <a:rPr lang="en-US" altLang="en-US" sz="1000" b="1" dirty="0" smtClean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4</a:t>
                  </a:r>
                  <a:r>
                    <a:rPr lang="hu-HU" altLang="en-US" sz="1000" b="1" dirty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nm</a:t>
                  </a:r>
                </a:p>
              </p:txBody>
            </p:sp>
            <p:sp>
              <p:nvSpPr>
                <p:cNvPr id="92" name="Text Box 38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29557" y="4860181"/>
                  <a:ext cx="905186" cy="244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000" dirty="0" smtClean="0">
                      <a:solidFill>
                        <a:srgbClr val="FFFFFF"/>
                      </a:solidFill>
                      <a:cs typeface="Arial" charset="0"/>
                    </a:rPr>
                    <a:t>4</a:t>
                  </a:r>
                  <a:r>
                    <a:rPr lang="hu-HU" altLang="en-US" sz="1000" dirty="0" smtClean="0">
                      <a:solidFill>
                        <a:srgbClr val="FFFFFF"/>
                      </a:solidFill>
                      <a:cs typeface="Arial" charset="0"/>
                    </a:rPr>
                    <a:t> </a:t>
                  </a:r>
                  <a:r>
                    <a:rPr lang="hu-HU" altLang="en-US" sz="1000" dirty="0">
                      <a:solidFill>
                        <a:srgbClr val="FFFFFF"/>
                      </a:solidFill>
                      <a:cs typeface="Arial" charset="0"/>
                    </a:rPr>
                    <a:t>YEARS</a:t>
                  </a:r>
                </a:p>
              </p:txBody>
            </p:sp>
            <p:sp>
              <p:nvSpPr>
                <p:cNvPr id="93" name="Rectangle 35"/>
                <p:cNvSpPr>
                  <a:spLocks noChangeArrowheads="1"/>
                </p:cNvSpPr>
                <p:nvPr/>
              </p:nvSpPr>
              <p:spPr bwMode="auto">
                <a:xfrm>
                  <a:off x="762000" y="4447800"/>
                  <a:ext cx="3240088" cy="1409554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100000">
                      <a:srgbClr val="FFAD5B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9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759573" y="4451838"/>
                  <a:ext cx="3121025" cy="276999"/>
                </a:xfrm>
                <a:prstGeom prst="rect">
                  <a:avLst/>
                </a:prstGeom>
                <a:solidFill>
                  <a:srgbClr val="FFFFC9">
                    <a:alpha val="58038"/>
                  </a:srgbClr>
                </a:solidFill>
                <a:ln w="19050" algn="ctr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1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TICK</a:t>
                  </a:r>
                  <a:r>
                    <a:rPr lang="en-US" altLang="en-US" sz="11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Broadwell</a:t>
                  </a:r>
                  <a:endParaRPr lang="en-US" altLang="en-US" sz="11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9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67511" y="4797162"/>
                  <a:ext cx="3108960" cy="316726"/>
                </a:xfrm>
                <a:prstGeom prst="rect">
                  <a:avLst/>
                </a:prstGeom>
                <a:solidFill>
                  <a:srgbClr val="6148F6">
                    <a:alpha val="22745"/>
                  </a:srgbClr>
                </a:solidFill>
                <a:ln w="19050" algn="ctr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TOCK</a:t>
                  </a:r>
                  <a:r>
                    <a:rPr lang="hu-HU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en-US" altLang="en-US" sz="1200" b="1" i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Skylake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9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5726833" y="2285059"/>
                  <a:ext cx="3390672" cy="481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New </a:t>
                  </a:r>
                  <a:r>
                    <a:rPr lang="en-US" altLang="en-US" sz="1200" b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microarch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.: 4 cores,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integr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. MC,</a:t>
                  </a:r>
                </a:p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QPI, private L2, (inclusive) L3, HT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99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64688" y="5504936"/>
                  <a:ext cx="3108960" cy="288832"/>
                </a:xfrm>
                <a:prstGeom prst="rect">
                  <a:avLst/>
                </a:prstGeom>
                <a:solidFill>
                  <a:srgbClr val="6148F6">
                    <a:alpha val="23137"/>
                  </a:srgbClr>
                </a:solidFill>
                <a:ln w="19050" algn="ctr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TOCK</a:t>
                  </a:r>
                  <a:r>
                    <a:rPr lang="hu-HU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en-US" altLang="en-US" sz="1200" b="1" i="1" dirty="0" smtClean="0">
                      <a:solidFill>
                        <a:srgbClr val="FF0000"/>
                      </a:solidFill>
                      <a:latin typeface="Verdana" pitchFamily="34" charset="0"/>
                      <a:cs typeface="Times New Roman" pitchFamily="18" charset="0"/>
                    </a:rPr>
                    <a:t>Coffee Lake</a:t>
                  </a:r>
                  <a:endParaRPr lang="en-US" altLang="en-US" sz="1200" b="1" dirty="0">
                    <a:solidFill>
                      <a:srgbClr val="FF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00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66181" y="5156083"/>
                  <a:ext cx="3108960" cy="316726"/>
                </a:xfrm>
                <a:prstGeom prst="rect">
                  <a:avLst/>
                </a:prstGeom>
                <a:solidFill>
                  <a:srgbClr val="6148F6">
                    <a:alpha val="23137"/>
                  </a:srgbClr>
                </a:solidFill>
                <a:ln w="19050" algn="ctr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TOCK</a:t>
                  </a:r>
                  <a:r>
                    <a:rPr lang="hu-HU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en-US" altLang="en-US" sz="1200" b="1" i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Kaby</a:t>
                  </a:r>
                  <a:r>
                    <a:rPr lang="en-US" altLang="en-US" sz="1200" b="1" i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Lake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01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526995" y="5232981"/>
                  <a:ext cx="1050288" cy="3340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08/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20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16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02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567336" y="5547829"/>
                  <a:ext cx="997389" cy="288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10/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20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17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96" name="Text Box 38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41957" y="1371918"/>
                  <a:ext cx="865439" cy="244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hu-HU" altLang="en-US" sz="1000" dirty="0">
                      <a:solidFill>
                        <a:srgbClr val="FFFFFF"/>
                      </a:solidFill>
                      <a:cs typeface="Arial" charset="0"/>
                    </a:rPr>
                    <a:t>2 YEARS</a:t>
                  </a:r>
                </a:p>
              </p:txBody>
            </p:sp>
            <p:sp>
              <p:nvSpPr>
                <p:cNvPr id="103" name="Rectangle 31"/>
                <p:cNvSpPr>
                  <a:spLocks noChangeArrowheads="1"/>
                </p:cNvSpPr>
                <p:nvPr/>
              </p:nvSpPr>
              <p:spPr bwMode="auto">
                <a:xfrm>
                  <a:off x="336615" y="5894703"/>
                  <a:ext cx="4121150" cy="739069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2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hu-HU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04" name="AutoShape 32"/>
                <p:cNvSpPr>
                  <a:spLocks noChangeArrowheads="1"/>
                </p:cNvSpPr>
                <p:nvPr/>
              </p:nvSpPr>
              <p:spPr bwMode="auto">
                <a:xfrm>
                  <a:off x="406465" y="5893406"/>
                  <a:ext cx="3735388" cy="66742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05" name="Oval 33"/>
                <p:cNvSpPr>
                  <a:spLocks noChangeArrowheads="1"/>
                </p:cNvSpPr>
                <p:nvPr/>
              </p:nvSpPr>
              <p:spPr bwMode="auto">
                <a:xfrm>
                  <a:off x="3678303" y="5894658"/>
                  <a:ext cx="774700" cy="739069"/>
                </a:xfrm>
                <a:prstGeom prst="ellipse">
                  <a:avLst/>
                </a:prstGeom>
                <a:solidFill>
                  <a:srgbClr val="FFAD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200" b="1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106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883090" y="6124465"/>
                  <a:ext cx="595035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000" b="1" dirty="0" smtClean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10</a:t>
                  </a:r>
                  <a:r>
                    <a:rPr lang="hu-HU" altLang="en-US" sz="1000" b="1" dirty="0" smtClean="0">
                      <a:solidFill>
                        <a:srgbClr val="000000"/>
                      </a:solidFill>
                      <a:latin typeface="Verdana" pitchFamily="34" charset="0"/>
                      <a:cs typeface="Arial" charset="0"/>
                    </a:rPr>
                    <a:t>nm</a:t>
                  </a:r>
                  <a:endParaRPr lang="hu-HU" altLang="en-US" sz="1000" b="1" dirty="0">
                    <a:solidFill>
                      <a:srgbClr val="000000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08" name="Rectangle 35"/>
                <p:cNvSpPr>
                  <a:spLocks noChangeArrowheads="1"/>
                </p:cNvSpPr>
                <p:nvPr/>
              </p:nvSpPr>
              <p:spPr bwMode="auto">
                <a:xfrm>
                  <a:off x="749365" y="5883215"/>
                  <a:ext cx="3240088" cy="737154"/>
                </a:xfrm>
                <a:prstGeom prst="rect">
                  <a:avLst/>
                </a:prstGeom>
                <a:gradFill rotWithShape="1">
                  <a:gsLst>
                    <a:gs pos="0">
                      <a:srgbClr val="B2B2B2"/>
                    </a:gs>
                    <a:gs pos="100000">
                      <a:srgbClr val="FFAD5B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hu-HU" altLang="en-US" sz="1400">
                    <a:solidFill>
                      <a:srgbClr val="3333CC"/>
                    </a:solidFill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09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758890" y="5935529"/>
                  <a:ext cx="3121025" cy="276999"/>
                </a:xfrm>
                <a:prstGeom prst="rect">
                  <a:avLst/>
                </a:prstGeom>
                <a:solidFill>
                  <a:srgbClr val="FFFFC9">
                    <a:alpha val="58038"/>
                  </a:srgbClr>
                </a:solidFill>
                <a:ln w="19050" algn="ctr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TICK</a:t>
                  </a:r>
                  <a:r>
                    <a:rPr lang="en-US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 </a:t>
                  </a:r>
                  <a:r>
                    <a:rPr lang="en-US" altLang="en-US" sz="1200" b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Cannonlake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10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766828" y="6280659"/>
                  <a:ext cx="3108960" cy="288832"/>
                </a:xfrm>
                <a:prstGeom prst="rect">
                  <a:avLst/>
                </a:prstGeom>
                <a:solidFill>
                  <a:srgbClr val="3366FF">
                    <a:alpha val="23137"/>
                  </a:srgbClr>
                </a:solidFill>
                <a:ln w="19050" algn="ctr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TOCK</a:t>
                  </a:r>
                  <a:r>
                    <a:rPr lang="hu-HU" altLang="en-US" sz="1200" b="1" i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 </a:t>
                  </a:r>
                  <a:r>
                    <a:rPr lang="en-US" altLang="en-US" sz="1200" b="1" i="1" dirty="0" err="1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I</a:t>
                  </a:r>
                  <a:r>
                    <a:rPr lang="en-US" altLang="en-US" sz="1200" b="1" i="1" dirty="0" err="1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celake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11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656203" y="5925128"/>
                  <a:ext cx="944489" cy="288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05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/20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18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  <p:sp>
              <p:nvSpPr>
                <p:cNvPr id="112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4662553" y="6311029"/>
                  <a:ext cx="915635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??</a:t>
                  </a:r>
                  <a:r>
                    <a:rPr lang="hu-HU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/</a:t>
                  </a:r>
                  <a:r>
                    <a:rPr lang="hu-HU" altLang="en-US" sz="1200" b="1" dirty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20</a:t>
                  </a:r>
                  <a:r>
                    <a:rPr lang="en-US" altLang="en-US" sz="1200" b="1" dirty="0" smtClean="0">
                      <a:solidFill>
                        <a:srgbClr val="000000"/>
                      </a:solidFill>
                      <a:latin typeface="Verdana" pitchFamily="34" charset="0"/>
                      <a:cs typeface="Times New Roman" pitchFamily="18" charset="0"/>
                    </a:rPr>
                    <a:t>19</a:t>
                  </a:r>
                  <a:endParaRPr lang="en-US" altLang="en-US" sz="1200" b="1" dirty="0">
                    <a:solidFill>
                      <a:srgbClr val="000000"/>
                    </a:solidFill>
                    <a:latin typeface="Verdana" pitchFamily="34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13" name="Text Box 38"/>
              <p:cNvSpPr txBox="1">
                <a:spLocks noChangeArrowheads="1"/>
              </p:cNvSpPr>
              <p:nvPr/>
            </p:nvSpPr>
            <p:spPr bwMode="auto">
              <a:xfrm rot="16200000">
                <a:off x="206798" y="5901373"/>
                <a:ext cx="761286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000" dirty="0" smtClean="0">
                    <a:solidFill>
                      <a:srgbClr val="FFFFFF"/>
                    </a:solidFill>
                    <a:cs typeface="Arial" charset="0"/>
                  </a:rPr>
                  <a:t>?? </a:t>
                </a:r>
                <a:r>
                  <a:rPr lang="hu-HU" altLang="en-US" sz="1000" dirty="0" smtClean="0">
                    <a:solidFill>
                      <a:srgbClr val="FFFFFF"/>
                    </a:solidFill>
                    <a:cs typeface="Arial" charset="0"/>
                  </a:rPr>
                  <a:t>YEARS</a:t>
                </a:r>
                <a:endParaRPr lang="hu-HU" altLang="en-US" sz="1000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832140" y="4918512"/>
                <a:ext cx="33888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 smtClean="0">
                    <a:latin typeface="+mj-lt"/>
                  </a:rPr>
                  <a:t>Optane</a:t>
                </a:r>
                <a:r>
                  <a:rPr lang="en-US" sz="1200" b="1" dirty="0" smtClean="0">
                    <a:latin typeface="+mj-lt"/>
                  </a:rPr>
                  <a:t> memory, in KBL G series:</a:t>
                </a:r>
              </a:p>
              <a:p>
                <a:pPr algn="ctr"/>
                <a:r>
                  <a:rPr lang="en-US" sz="1200" b="1" dirty="0">
                    <a:latin typeface="+mj-lt"/>
                  </a:rPr>
                  <a:t>i</a:t>
                </a:r>
                <a:r>
                  <a:rPr lang="en-US" sz="1200" b="1" dirty="0" smtClean="0">
                    <a:latin typeface="+mj-lt"/>
                  </a:rPr>
                  <a:t>n package </a:t>
                </a:r>
                <a:r>
                  <a:rPr lang="en-US" sz="1200" b="1" dirty="0" err="1" smtClean="0">
                    <a:latin typeface="+mj-lt"/>
                  </a:rPr>
                  <a:t>integr</a:t>
                </a:r>
                <a:r>
                  <a:rPr lang="en-US" sz="1200" b="1" dirty="0" smtClean="0">
                    <a:latin typeface="+mj-lt"/>
                  </a:rPr>
                  <a:t>. CPU, GPU, HBM2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867255" y="5720056"/>
                <a:ext cx="8659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+mj-lt"/>
                  </a:rPr>
                  <a:t>AVX512</a:t>
                </a:r>
              </a:p>
            </p:txBody>
          </p:sp>
          <p:sp>
            <p:nvSpPr>
              <p:cNvPr id="114" name="Left Brace 113"/>
              <p:cNvSpPr/>
              <p:nvPr/>
            </p:nvSpPr>
            <p:spPr bwMode="auto">
              <a:xfrm>
                <a:off x="5742129" y="4644135"/>
                <a:ext cx="90000" cy="324000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6" name="Left Brace 115"/>
              <p:cNvSpPr/>
              <p:nvPr/>
            </p:nvSpPr>
            <p:spPr bwMode="auto">
              <a:xfrm>
                <a:off x="5742130" y="3905465"/>
                <a:ext cx="90000" cy="324000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7" name="Left Brace 116"/>
              <p:cNvSpPr/>
              <p:nvPr/>
            </p:nvSpPr>
            <p:spPr bwMode="auto">
              <a:xfrm>
                <a:off x="5740015" y="3105000"/>
                <a:ext cx="90000" cy="324000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8" name="Left Brace 117"/>
              <p:cNvSpPr/>
              <p:nvPr/>
            </p:nvSpPr>
            <p:spPr bwMode="auto">
              <a:xfrm>
                <a:off x="5742130" y="2303875"/>
                <a:ext cx="93600" cy="324000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9" name="Left Brace 118"/>
              <p:cNvSpPr/>
              <p:nvPr/>
            </p:nvSpPr>
            <p:spPr bwMode="auto">
              <a:xfrm>
                <a:off x="5742130" y="1541910"/>
                <a:ext cx="93600" cy="504000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21" name="Left Brace 120"/>
              <p:cNvSpPr/>
              <p:nvPr/>
            </p:nvSpPr>
            <p:spPr bwMode="auto">
              <a:xfrm>
                <a:off x="5742130" y="5021338"/>
                <a:ext cx="90000" cy="324000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5877734" y="5372349"/>
                <a:ext cx="3185487" cy="387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n-US" sz="1200" b="1" dirty="0" smtClean="0">
                    <a:solidFill>
                      <a:srgbClr val="FF0000"/>
                    </a:solidFill>
                    <a:latin typeface="+mj-lt"/>
                  </a:rPr>
                  <a:t>  6C, (USB G2, </a:t>
                </a:r>
                <a:r>
                  <a:rPr lang="en-US" sz="1200" b="1" dirty="0" err="1" smtClean="0">
                    <a:solidFill>
                      <a:srgbClr val="FF0000"/>
                    </a:solidFill>
                    <a:latin typeface="+mj-lt"/>
                  </a:rPr>
                  <a:t>integr</a:t>
                </a:r>
                <a:r>
                  <a:rPr lang="en-US" sz="1200" b="1" dirty="0" smtClean="0">
                    <a:solidFill>
                      <a:srgbClr val="FF0000"/>
                    </a:solidFill>
                    <a:latin typeface="+mj-lt"/>
                  </a:rPr>
                  <a:t>. </a:t>
                </a:r>
                <a:r>
                  <a:rPr lang="en-US" sz="1200" b="1" dirty="0" smtClean="0">
                    <a:solidFill>
                      <a:srgbClr val="FF0000"/>
                    </a:solidFill>
                    <a:latin typeface="+mj-lt"/>
                  </a:rPr>
                  <a:t>connectivity,</a:t>
                </a:r>
              </a:p>
              <a:p>
                <a:pPr>
                  <a:lnSpc>
                    <a:spcPts val="1200"/>
                  </a:lnSpc>
                </a:pPr>
                <a:r>
                  <a:rPr lang="en-US" sz="1200" b="1" dirty="0" smtClean="0">
                    <a:solidFill>
                      <a:srgbClr val="FF0000"/>
                    </a:solidFill>
                    <a:latin typeface="+mj-lt"/>
                  </a:rPr>
                  <a:t>                  </a:t>
                </a:r>
                <a:r>
                  <a:rPr lang="en-US" sz="1200" b="1" dirty="0" err="1" smtClean="0">
                    <a:solidFill>
                      <a:srgbClr val="FF0000"/>
                    </a:solidFill>
                    <a:latin typeface="+mj-lt"/>
                  </a:rPr>
                  <a:t>Optane</a:t>
                </a:r>
                <a:r>
                  <a:rPr lang="en-US" sz="1200" b="1" dirty="0" smtClean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1200" b="1" dirty="0" smtClean="0">
                    <a:solidFill>
                      <a:srgbClr val="FF0000"/>
                    </a:solidFill>
                    <a:latin typeface="+mj-lt"/>
                  </a:rPr>
                  <a:t>2)</a:t>
                </a:r>
              </a:p>
            </p:txBody>
          </p:sp>
        </p:grpSp>
        <p:sp>
          <p:nvSpPr>
            <p:cNvPr id="115" name="Left Brace 114"/>
            <p:cNvSpPr/>
            <p:nvPr/>
          </p:nvSpPr>
          <p:spPr bwMode="auto">
            <a:xfrm>
              <a:off x="5742130" y="5400255"/>
              <a:ext cx="90000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92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9.1 Introduction (</a:t>
            </a:r>
            <a:r>
              <a:rPr lang="en-US" sz="1600" dirty="0" smtClean="0"/>
              <a:t>1c)</a:t>
            </a:r>
            <a:endParaRPr lang="en-US" sz="1600" dirty="0"/>
          </a:p>
        </p:txBody>
      </p:sp>
      <p:sp>
        <p:nvSpPr>
          <p:cNvPr id="81" name="TextBox 8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3850" y="951990"/>
            <a:ext cx="8523625" cy="5551113"/>
            <a:chOff x="323850" y="951990"/>
            <a:chExt cx="8523625" cy="5452065"/>
          </a:xfrm>
        </p:grpSpPr>
        <p:sp>
          <p:nvSpPr>
            <p:cNvPr id="5" name="Text Box 28"/>
            <p:cNvSpPr txBox="1">
              <a:spLocks noChangeArrowheads="1"/>
            </p:cNvSpPr>
            <p:nvPr/>
          </p:nvSpPr>
          <p:spPr bwMode="auto">
            <a:xfrm rot="16200000">
              <a:off x="239361" y="1263997"/>
              <a:ext cx="67063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6" name="Text Box 53"/>
            <p:cNvSpPr txBox="1">
              <a:spLocks noChangeArrowheads="1"/>
            </p:cNvSpPr>
            <p:nvPr/>
          </p:nvSpPr>
          <p:spPr bwMode="auto">
            <a:xfrm>
              <a:off x="6198610" y="951990"/>
              <a:ext cx="21820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Key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new features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in power management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7" name="Rectangle 54"/>
            <p:cNvSpPr>
              <a:spLocks noChangeArrowheads="1"/>
            </p:cNvSpPr>
            <p:nvPr/>
          </p:nvSpPr>
          <p:spPr bwMode="auto">
            <a:xfrm>
              <a:off x="5820671" y="978439"/>
              <a:ext cx="2990850" cy="420745"/>
            </a:xfrm>
            <a:prstGeom prst="rect">
              <a:avLst/>
            </a:prstGeom>
            <a:solidFill>
              <a:srgbClr val="333333">
                <a:alpha val="14902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Rectangle 46"/>
            <p:cNvSpPr>
              <a:spLocks noChangeArrowheads="1"/>
            </p:cNvSpPr>
            <p:nvPr/>
          </p:nvSpPr>
          <p:spPr bwMode="auto">
            <a:xfrm>
              <a:off x="2546775" y="1155403"/>
              <a:ext cx="3108960" cy="5248652"/>
            </a:xfrm>
            <a:prstGeom prst="rect">
              <a:avLst/>
            </a:prstGeom>
            <a:solidFill>
              <a:srgbClr val="0000FF">
                <a:alpha val="14117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dirty="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4643438" y="1989322"/>
              <a:ext cx="936625" cy="317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11/2007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4608513" y="1266125"/>
              <a:ext cx="1022350" cy="317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0</a:t>
              </a:r>
              <a:r>
                <a:rPr lang="hu-HU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1/200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12" name="Rectangle 31"/>
            <p:cNvSpPr>
              <a:spLocks noChangeArrowheads="1"/>
            </p:cNvSpPr>
            <p:nvPr/>
          </p:nvSpPr>
          <p:spPr bwMode="auto">
            <a:xfrm>
              <a:off x="323850" y="1212590"/>
              <a:ext cx="4121150" cy="706955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3" name="AutoShape 32"/>
            <p:cNvSpPr>
              <a:spLocks noChangeArrowheads="1"/>
            </p:cNvSpPr>
            <p:nvPr/>
          </p:nvSpPr>
          <p:spPr bwMode="auto">
            <a:xfrm>
              <a:off x="393700" y="1184962"/>
              <a:ext cx="3735388" cy="736629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4" name="Oval 33"/>
            <p:cNvSpPr>
              <a:spLocks noChangeArrowheads="1"/>
            </p:cNvSpPr>
            <p:nvPr/>
          </p:nvSpPr>
          <p:spPr bwMode="auto">
            <a:xfrm>
              <a:off x="3665538" y="1194186"/>
              <a:ext cx="774700" cy="708790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5" name="Text Box 34"/>
            <p:cNvSpPr txBox="1">
              <a:spLocks noChangeArrowheads="1"/>
            </p:cNvSpPr>
            <p:nvPr/>
          </p:nvSpPr>
          <p:spPr bwMode="auto">
            <a:xfrm>
              <a:off x="3878263" y="1410905"/>
              <a:ext cx="590550" cy="282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65nm</a:t>
              </a:r>
            </a:p>
          </p:txBody>
        </p:sp>
        <p:sp>
          <p:nvSpPr>
            <p:cNvPr id="16" name="Rectangle 35"/>
            <p:cNvSpPr>
              <a:spLocks noChangeArrowheads="1"/>
            </p:cNvSpPr>
            <p:nvPr/>
          </p:nvSpPr>
          <p:spPr bwMode="auto">
            <a:xfrm>
              <a:off x="736600" y="1192336"/>
              <a:ext cx="3240088" cy="708790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7" name="Text Box 36"/>
            <p:cNvSpPr txBox="1">
              <a:spLocks noChangeArrowheads="1"/>
            </p:cNvSpPr>
            <p:nvPr/>
          </p:nvSpPr>
          <p:spPr bwMode="auto">
            <a:xfrm>
              <a:off x="746125" y="1282296"/>
              <a:ext cx="3121025" cy="397544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ts val="1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50" b="1" i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r>
                <a:rPr lang="en-US" altLang="en-US" sz="115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  Pentium 4 </a:t>
              </a:r>
              <a:r>
                <a:rPr lang="en-US" altLang="en-US" sz="1150" b="1" dirty="0" smtClean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( </a:t>
              </a:r>
              <a:r>
                <a:rPr lang="hu-HU" altLang="en-US" sz="1150" b="1" dirty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Cedar </a:t>
              </a:r>
              <a:r>
                <a:rPr lang="hu-HU" altLang="en-US" sz="1150" b="1" dirty="0" smtClean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Mill</a:t>
              </a:r>
              <a:r>
                <a:rPr lang="en-US" altLang="en-US" sz="1150" b="1" dirty="0" smtClean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)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50" b="1" dirty="0" smtClean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Pentium D (</a:t>
              </a:r>
              <a:r>
                <a:rPr lang="en-US" altLang="en-US" sz="1150" b="1" dirty="0" err="1" smtClean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Presler</a:t>
              </a:r>
              <a:r>
                <a:rPr lang="en-US" altLang="en-US" sz="1150" b="1" dirty="0" smtClean="0">
                  <a:solidFill>
                    <a:schemeClr val="bg2">
                      <a:lumMod val="75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)           </a:t>
              </a:r>
              <a:endParaRPr lang="en-US" altLang="en-US" sz="115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8" name="Text Box 37"/>
            <p:cNvSpPr txBox="1">
              <a:spLocks noChangeArrowheads="1"/>
            </p:cNvSpPr>
            <p:nvPr/>
          </p:nvSpPr>
          <p:spPr bwMode="auto">
            <a:xfrm>
              <a:off x="754063" y="1631466"/>
              <a:ext cx="3121025" cy="263081"/>
            </a:xfrm>
            <a:prstGeom prst="rect">
              <a:avLst/>
            </a:prstGeom>
            <a:solidFill>
              <a:srgbClr val="6148F6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  <a:r>
                <a:rPr lang="en-US" altLang="en-US" sz="14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 </a:t>
              </a:r>
              <a:r>
                <a:rPr lang="hu-HU" altLang="en-US" sz="1200" b="1" dirty="0" err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Core</a:t>
              </a:r>
              <a:r>
                <a:rPr lang="hu-HU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2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19" name="Text Box 44"/>
            <p:cNvSpPr txBox="1">
              <a:spLocks noChangeArrowheads="1"/>
            </p:cNvSpPr>
            <p:nvPr/>
          </p:nvSpPr>
          <p:spPr bwMode="auto">
            <a:xfrm>
              <a:off x="4622800" y="1626165"/>
              <a:ext cx="989013" cy="317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0</a:t>
              </a:r>
              <a:r>
                <a:rPr lang="hu-HU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7/2006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0" name="Text Box 45"/>
            <p:cNvSpPr txBox="1">
              <a:spLocks noChangeArrowheads="1"/>
            </p:cNvSpPr>
            <p:nvPr/>
          </p:nvSpPr>
          <p:spPr bwMode="auto">
            <a:xfrm>
              <a:off x="4643438" y="2341881"/>
              <a:ext cx="936625" cy="317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11/2008</a:t>
              </a:r>
              <a:endParaRPr lang="en-US" altLang="en-US" sz="1200" b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3" name="Text Box 58"/>
            <p:cNvSpPr txBox="1">
              <a:spLocks noChangeArrowheads="1"/>
            </p:cNvSpPr>
            <p:nvPr/>
          </p:nvSpPr>
          <p:spPr bwMode="auto">
            <a:xfrm>
              <a:off x="4643438" y="3127794"/>
              <a:ext cx="936625" cy="317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1/20</a:t>
              </a: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24" name="Text Box 61"/>
            <p:cNvSpPr txBox="1">
              <a:spLocks noChangeArrowheads="1"/>
            </p:cNvSpPr>
            <p:nvPr/>
          </p:nvSpPr>
          <p:spPr bwMode="auto">
            <a:xfrm>
              <a:off x="4643438" y="2745855"/>
              <a:ext cx="936625" cy="317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0</a:t>
              </a:r>
              <a:r>
                <a:rPr lang="hu-HU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1/20</a:t>
              </a:r>
              <a:r>
                <a:rPr lang="en-US" altLang="en-US" sz="1200" b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323850" y="2742183"/>
              <a:ext cx="4121150" cy="708790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6" name="AutoShape 17"/>
            <p:cNvSpPr>
              <a:spLocks noChangeArrowheads="1"/>
            </p:cNvSpPr>
            <p:nvPr/>
          </p:nvSpPr>
          <p:spPr bwMode="auto">
            <a:xfrm>
              <a:off x="393700" y="2744019"/>
              <a:ext cx="3735388" cy="708790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7" name="Oval 18"/>
            <p:cNvSpPr>
              <a:spLocks noChangeArrowheads="1"/>
            </p:cNvSpPr>
            <p:nvPr/>
          </p:nvSpPr>
          <p:spPr bwMode="auto">
            <a:xfrm>
              <a:off x="3665538" y="2723820"/>
              <a:ext cx="774700" cy="708790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865743" y="2957023"/>
              <a:ext cx="593725" cy="284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32nm</a:t>
              </a:r>
            </a:p>
          </p:txBody>
        </p:sp>
        <p:sp>
          <p:nvSpPr>
            <p:cNvPr id="29" name="Rectangle 22"/>
            <p:cNvSpPr>
              <a:spLocks noChangeArrowheads="1"/>
            </p:cNvSpPr>
            <p:nvPr/>
          </p:nvSpPr>
          <p:spPr bwMode="auto">
            <a:xfrm>
              <a:off x="323850" y="1943415"/>
              <a:ext cx="4121150" cy="706955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0" name="AutoShape 23"/>
            <p:cNvSpPr>
              <a:spLocks noChangeArrowheads="1"/>
            </p:cNvSpPr>
            <p:nvPr/>
          </p:nvSpPr>
          <p:spPr bwMode="auto">
            <a:xfrm>
              <a:off x="393700" y="1956270"/>
              <a:ext cx="3735388" cy="708790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1" name="Oval 24"/>
            <p:cNvSpPr>
              <a:spLocks noChangeArrowheads="1"/>
            </p:cNvSpPr>
            <p:nvPr/>
          </p:nvSpPr>
          <p:spPr bwMode="auto">
            <a:xfrm>
              <a:off x="3665538" y="1961778"/>
              <a:ext cx="774700" cy="708790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2" name="Text Box 25"/>
            <p:cNvSpPr txBox="1">
              <a:spLocks noChangeArrowheads="1"/>
            </p:cNvSpPr>
            <p:nvPr/>
          </p:nvSpPr>
          <p:spPr bwMode="auto">
            <a:xfrm>
              <a:off x="3876675" y="2165602"/>
              <a:ext cx="593725" cy="284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45nm</a:t>
              </a:r>
            </a:p>
          </p:txBody>
        </p:sp>
        <p:sp>
          <p:nvSpPr>
            <p:cNvPr id="33" name="Text Box 29"/>
            <p:cNvSpPr txBox="1">
              <a:spLocks noChangeArrowheads="1"/>
            </p:cNvSpPr>
            <p:nvPr/>
          </p:nvSpPr>
          <p:spPr bwMode="auto">
            <a:xfrm rot="16200000">
              <a:off x="154922" y="2893423"/>
              <a:ext cx="82998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34" name="Text Box 30"/>
            <p:cNvSpPr txBox="1">
              <a:spLocks noChangeArrowheads="1"/>
            </p:cNvSpPr>
            <p:nvPr/>
          </p:nvSpPr>
          <p:spPr bwMode="auto">
            <a:xfrm rot="16200000">
              <a:off x="145397" y="2101718"/>
              <a:ext cx="82998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35" name="Rectangle 31"/>
            <p:cNvSpPr>
              <a:spLocks noChangeArrowheads="1"/>
            </p:cNvSpPr>
            <p:nvPr/>
          </p:nvSpPr>
          <p:spPr bwMode="auto">
            <a:xfrm>
              <a:off x="323850" y="3524423"/>
              <a:ext cx="4121150" cy="708790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6" name="AutoShape 32"/>
            <p:cNvSpPr>
              <a:spLocks noChangeArrowheads="1"/>
            </p:cNvSpPr>
            <p:nvPr/>
          </p:nvSpPr>
          <p:spPr bwMode="auto">
            <a:xfrm>
              <a:off x="393700" y="3509733"/>
              <a:ext cx="3735388" cy="706954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3665538" y="3524380"/>
              <a:ext cx="774700" cy="708790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8" name="Text Box 34"/>
            <p:cNvSpPr txBox="1">
              <a:spLocks noChangeArrowheads="1"/>
            </p:cNvSpPr>
            <p:nvPr/>
          </p:nvSpPr>
          <p:spPr bwMode="auto">
            <a:xfrm>
              <a:off x="3870325" y="3744772"/>
              <a:ext cx="595313" cy="284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b="1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22nm</a:t>
              </a: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 rot="16200000">
              <a:off x="159685" y="3683978"/>
              <a:ext cx="82998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40" name="Rectangle 35"/>
            <p:cNvSpPr>
              <a:spLocks noChangeArrowheads="1"/>
            </p:cNvSpPr>
            <p:nvPr/>
          </p:nvSpPr>
          <p:spPr bwMode="auto">
            <a:xfrm>
              <a:off x="736600" y="1961778"/>
              <a:ext cx="3240088" cy="708790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1" name="Text Box 36"/>
            <p:cNvSpPr txBox="1">
              <a:spLocks noChangeArrowheads="1"/>
            </p:cNvSpPr>
            <p:nvPr/>
          </p:nvSpPr>
          <p:spPr bwMode="auto">
            <a:xfrm>
              <a:off x="746125" y="1969123"/>
              <a:ext cx="3121025" cy="265651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r>
                <a: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Penryn</a:t>
              </a:r>
              <a:r>
                <a:rPr lang="hu-HU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hu-HU" altLang="en-US" sz="1100" b="1" dirty="0" err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Family</a:t>
              </a:r>
              <a:r>
                <a: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42" name="Text Box 37"/>
            <p:cNvSpPr txBox="1">
              <a:spLocks noChangeArrowheads="1"/>
            </p:cNvSpPr>
            <p:nvPr/>
          </p:nvSpPr>
          <p:spPr bwMode="auto">
            <a:xfrm>
              <a:off x="746125" y="2340045"/>
              <a:ext cx="3121025" cy="265651"/>
            </a:xfrm>
            <a:prstGeom prst="rect">
              <a:avLst/>
            </a:prstGeom>
            <a:solidFill>
              <a:srgbClr val="3366FF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hu-HU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N</a:t>
              </a:r>
              <a:r>
                <a:rPr lang="en-US" altLang="en-US" sz="1200" b="1" dirty="0" err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ehalem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43" name="Rectangle 35"/>
            <p:cNvSpPr>
              <a:spLocks noChangeArrowheads="1"/>
            </p:cNvSpPr>
            <p:nvPr/>
          </p:nvSpPr>
          <p:spPr bwMode="auto">
            <a:xfrm>
              <a:off x="736600" y="2729328"/>
              <a:ext cx="3240088" cy="708790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4" name="Text Box 36"/>
            <p:cNvSpPr txBox="1">
              <a:spLocks noChangeArrowheads="1"/>
            </p:cNvSpPr>
            <p:nvPr/>
          </p:nvSpPr>
          <p:spPr bwMode="auto">
            <a:xfrm>
              <a:off x="746125" y="2738511"/>
              <a:ext cx="3121025" cy="265651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hu-HU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W</a:t>
              </a:r>
              <a:r>
                <a:rPr lang="en-US" altLang="en-US" sz="1200" b="1" dirty="0" err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estmere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5" name="Text Box 37"/>
            <p:cNvSpPr txBox="1">
              <a:spLocks noChangeArrowheads="1"/>
            </p:cNvSpPr>
            <p:nvPr/>
          </p:nvSpPr>
          <p:spPr bwMode="auto">
            <a:xfrm>
              <a:off x="746125" y="3107595"/>
              <a:ext cx="3121025" cy="265651"/>
            </a:xfrm>
            <a:prstGeom prst="rect">
              <a:avLst/>
            </a:prstGeom>
            <a:solidFill>
              <a:srgbClr val="3366FF">
                <a:alpha val="23137"/>
              </a:srgbClr>
            </a:solidFill>
            <a:ln w="19050" algn="ctr">
              <a:solidFill>
                <a:srgbClr val="3366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hu-HU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S</a:t>
              </a:r>
              <a:r>
                <a:rPr lang="en-US" altLang="en-US" sz="1200" b="1" dirty="0" err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andy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Bridge</a:t>
              </a:r>
            </a:p>
          </p:txBody>
        </p:sp>
        <p:sp>
          <p:nvSpPr>
            <p:cNvPr id="46" name="Rectangle 35"/>
            <p:cNvSpPr>
              <a:spLocks noChangeArrowheads="1"/>
            </p:cNvSpPr>
            <p:nvPr/>
          </p:nvSpPr>
          <p:spPr bwMode="auto">
            <a:xfrm>
              <a:off x="736600" y="3513406"/>
              <a:ext cx="3240088" cy="70695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7" name="Text Box 36"/>
            <p:cNvSpPr txBox="1">
              <a:spLocks noChangeArrowheads="1"/>
            </p:cNvSpPr>
            <p:nvPr/>
          </p:nvSpPr>
          <p:spPr bwMode="auto">
            <a:xfrm>
              <a:off x="746125" y="3550130"/>
              <a:ext cx="3121025" cy="265651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hu-HU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I</a:t>
              </a:r>
              <a:r>
                <a:rPr lang="en-US" altLang="en-US" sz="1200" b="1" dirty="0" err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vy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Bridge</a:t>
              </a:r>
            </a:p>
          </p:txBody>
        </p:sp>
        <p:sp>
          <p:nvSpPr>
            <p:cNvPr id="48" name="Text Box 37"/>
            <p:cNvSpPr txBox="1">
              <a:spLocks noChangeArrowheads="1"/>
            </p:cNvSpPr>
            <p:nvPr/>
          </p:nvSpPr>
          <p:spPr bwMode="auto">
            <a:xfrm>
              <a:off x="754063" y="3906362"/>
              <a:ext cx="3108960" cy="319507"/>
            </a:xfrm>
            <a:prstGeom prst="rect">
              <a:avLst/>
            </a:prstGeom>
            <a:solidFill>
              <a:srgbClr val="3366FF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hu-HU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H</a:t>
              </a:r>
              <a:r>
                <a:rPr lang="en-US" altLang="en-US" sz="1200" b="1" dirty="0" err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aswell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49" name="Text Box 58"/>
            <p:cNvSpPr txBox="1">
              <a:spLocks noChangeArrowheads="1"/>
            </p:cNvSpPr>
            <p:nvPr/>
          </p:nvSpPr>
          <p:spPr bwMode="auto">
            <a:xfrm>
              <a:off x="4643438" y="3553602"/>
              <a:ext cx="944562" cy="319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0</a:t>
              </a:r>
              <a:r>
                <a:rPr lang="hu-HU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4/20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</a:t>
              </a:r>
              <a:r>
                <a:rPr lang="hu-HU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2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51" name="Text Box 58"/>
            <p:cNvSpPr txBox="1">
              <a:spLocks noChangeArrowheads="1"/>
            </p:cNvSpPr>
            <p:nvPr/>
          </p:nvSpPr>
          <p:spPr bwMode="auto">
            <a:xfrm>
              <a:off x="4649788" y="3923693"/>
              <a:ext cx="944562" cy="319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06</a:t>
              </a:r>
              <a:r>
                <a:rPr lang="hu-HU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/20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13</a:t>
              </a:r>
            </a:p>
          </p:txBody>
        </p:sp>
        <p:sp>
          <p:nvSpPr>
            <p:cNvPr id="52" name="Text Box 58"/>
            <p:cNvSpPr txBox="1">
              <a:spLocks noChangeArrowheads="1"/>
            </p:cNvSpPr>
            <p:nvPr/>
          </p:nvSpPr>
          <p:spPr bwMode="auto">
            <a:xfrm>
              <a:off x="4625975" y="4336044"/>
              <a:ext cx="944489" cy="320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09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/20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14</a:t>
              </a:r>
            </a:p>
          </p:txBody>
        </p:sp>
        <p:sp>
          <p:nvSpPr>
            <p:cNvPr id="54" name="Text Box 58"/>
            <p:cNvSpPr txBox="1">
              <a:spLocks noChangeArrowheads="1"/>
            </p:cNvSpPr>
            <p:nvPr/>
          </p:nvSpPr>
          <p:spPr bwMode="auto">
            <a:xfrm>
              <a:off x="4535488" y="4690439"/>
              <a:ext cx="10502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10/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20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15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57" name="Rectangle 31"/>
            <p:cNvSpPr>
              <a:spLocks noChangeArrowheads="1"/>
            </p:cNvSpPr>
            <p:nvPr/>
          </p:nvSpPr>
          <p:spPr bwMode="auto">
            <a:xfrm>
              <a:off x="338718" y="4266372"/>
              <a:ext cx="4087345" cy="137340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8" name="AutoShape 32"/>
            <p:cNvSpPr>
              <a:spLocks noChangeArrowheads="1"/>
            </p:cNvSpPr>
            <p:nvPr/>
          </p:nvSpPr>
          <p:spPr bwMode="auto">
            <a:xfrm>
              <a:off x="397795" y="4294493"/>
              <a:ext cx="3657600" cy="1315407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9" name="Oval 33"/>
            <p:cNvSpPr>
              <a:spLocks noChangeArrowheads="1"/>
            </p:cNvSpPr>
            <p:nvPr/>
          </p:nvSpPr>
          <p:spPr bwMode="auto">
            <a:xfrm>
              <a:off x="3690938" y="4290336"/>
              <a:ext cx="774700" cy="1356675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0" name="Text Box 34"/>
            <p:cNvSpPr txBox="1">
              <a:spLocks noChangeArrowheads="1"/>
            </p:cNvSpPr>
            <p:nvPr/>
          </p:nvSpPr>
          <p:spPr bwMode="auto">
            <a:xfrm>
              <a:off x="3886955" y="4835623"/>
              <a:ext cx="595035" cy="284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</a:t>
              </a:r>
              <a:r>
                <a:rPr lang="en-US" altLang="en-US" sz="1000" b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4</a:t>
              </a:r>
              <a:r>
                <a:rPr lang="hu-HU" altLang="en-US" sz="10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nm</a:t>
              </a:r>
            </a:p>
          </p:txBody>
        </p:sp>
        <p:sp>
          <p:nvSpPr>
            <p:cNvPr id="61" name="Text Box 38"/>
            <p:cNvSpPr txBox="1">
              <a:spLocks noChangeArrowheads="1"/>
            </p:cNvSpPr>
            <p:nvPr/>
          </p:nvSpPr>
          <p:spPr bwMode="auto">
            <a:xfrm rot="16200000">
              <a:off x="148099" y="4695063"/>
              <a:ext cx="86810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 smtClean="0">
                  <a:solidFill>
                    <a:srgbClr val="FFFFFF"/>
                  </a:solidFill>
                  <a:cs typeface="Arial" charset="0"/>
                </a:rPr>
                <a:t>4</a:t>
              </a:r>
              <a:r>
                <a:rPr lang="hu-HU" altLang="en-US" sz="10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hu-HU" altLang="en-US" sz="1000" dirty="0">
                  <a:solidFill>
                    <a:srgbClr val="FFFFFF"/>
                  </a:solidFill>
                  <a:cs typeface="Arial" charset="0"/>
                </a:rPr>
                <a:t>YEARS</a:t>
              </a:r>
            </a:p>
          </p:txBody>
        </p:sp>
        <p:sp>
          <p:nvSpPr>
            <p:cNvPr id="62" name="Rectangle 35"/>
            <p:cNvSpPr>
              <a:spLocks noChangeArrowheads="1"/>
            </p:cNvSpPr>
            <p:nvPr/>
          </p:nvSpPr>
          <p:spPr bwMode="auto">
            <a:xfrm>
              <a:off x="762000" y="4304585"/>
              <a:ext cx="3240088" cy="1351806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63" name="Text Box 36"/>
            <p:cNvSpPr txBox="1">
              <a:spLocks noChangeArrowheads="1"/>
            </p:cNvSpPr>
            <p:nvPr/>
          </p:nvSpPr>
          <p:spPr bwMode="auto">
            <a:xfrm>
              <a:off x="759573" y="4308457"/>
              <a:ext cx="3121025" cy="265651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r>
                <a:rPr lang="en-US" altLang="en-US" sz="11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en-US" altLang="en-US" sz="1200" b="1" dirty="0" err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Broadwell</a:t>
              </a:r>
              <a:endParaRPr lang="en-US" altLang="en-US" sz="11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64" name="Text Box 37"/>
            <p:cNvSpPr txBox="1">
              <a:spLocks noChangeArrowheads="1"/>
            </p:cNvSpPr>
            <p:nvPr/>
          </p:nvSpPr>
          <p:spPr bwMode="auto">
            <a:xfrm>
              <a:off x="767511" y="4639634"/>
              <a:ext cx="3108960" cy="303750"/>
            </a:xfrm>
            <a:prstGeom prst="rect">
              <a:avLst/>
            </a:prstGeom>
            <a:solidFill>
              <a:srgbClr val="6148F6">
                <a:alpha val="22745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en-US" altLang="en-US" sz="1200" b="1" i="1" dirty="0" err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Skylake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66" name="Text Box 37"/>
            <p:cNvSpPr txBox="1">
              <a:spLocks noChangeArrowheads="1"/>
            </p:cNvSpPr>
            <p:nvPr/>
          </p:nvSpPr>
          <p:spPr bwMode="auto">
            <a:xfrm>
              <a:off x="764688" y="5318411"/>
              <a:ext cx="3108960" cy="276999"/>
            </a:xfrm>
            <a:prstGeom prst="rect">
              <a:avLst/>
            </a:prstGeom>
            <a:solidFill>
              <a:srgbClr val="6148F6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en-US" altLang="en-US" sz="1200" b="1" i="1" dirty="0" smtClean="0">
                  <a:solidFill>
                    <a:srgbClr val="FF0000"/>
                  </a:solidFill>
                  <a:latin typeface="Verdana" pitchFamily="34" charset="0"/>
                  <a:cs typeface="Times New Roman" pitchFamily="18" charset="0"/>
                </a:rPr>
                <a:t>Coffee Lake</a:t>
              </a:r>
              <a:endParaRPr lang="en-US" altLang="en-US" sz="1200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67" name="Text Box 37"/>
            <p:cNvSpPr txBox="1">
              <a:spLocks noChangeArrowheads="1"/>
            </p:cNvSpPr>
            <p:nvPr/>
          </p:nvSpPr>
          <p:spPr bwMode="auto">
            <a:xfrm>
              <a:off x="766181" y="4983850"/>
              <a:ext cx="3108960" cy="303750"/>
            </a:xfrm>
            <a:prstGeom prst="rect">
              <a:avLst/>
            </a:prstGeom>
            <a:solidFill>
              <a:srgbClr val="6148F6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en-US" altLang="en-US" sz="1200" b="1" i="1" dirty="0" err="1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Kaby</a:t>
              </a:r>
              <a:r>
                <a:rPr lang="en-US" altLang="en-US" sz="1200" b="1" i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Lake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68" name="Text Box 58"/>
            <p:cNvSpPr txBox="1">
              <a:spLocks noChangeArrowheads="1"/>
            </p:cNvSpPr>
            <p:nvPr/>
          </p:nvSpPr>
          <p:spPr bwMode="auto">
            <a:xfrm>
              <a:off x="4526995" y="5057598"/>
              <a:ext cx="1050288" cy="320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08/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20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16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69" name="Text Box 58"/>
            <p:cNvSpPr txBox="1">
              <a:spLocks noChangeArrowheads="1"/>
            </p:cNvSpPr>
            <p:nvPr/>
          </p:nvSpPr>
          <p:spPr bwMode="auto">
            <a:xfrm>
              <a:off x="4567336" y="5359547"/>
              <a:ext cx="9973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10/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20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17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71" name="Text Box 38"/>
            <p:cNvSpPr txBox="1">
              <a:spLocks noChangeArrowheads="1"/>
            </p:cNvSpPr>
            <p:nvPr/>
          </p:nvSpPr>
          <p:spPr bwMode="auto">
            <a:xfrm rot="16200000">
              <a:off x="159685" y="1349710"/>
              <a:ext cx="82998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FFFFFF"/>
                  </a:solidFill>
                  <a:cs typeface="Arial" charset="0"/>
                </a:rPr>
                <a:t>2 YEARS</a:t>
              </a:r>
            </a:p>
          </p:txBody>
        </p:sp>
        <p:sp>
          <p:nvSpPr>
            <p:cNvPr id="72" name="Rectangle 31"/>
            <p:cNvSpPr>
              <a:spLocks noChangeArrowheads="1"/>
            </p:cNvSpPr>
            <p:nvPr/>
          </p:nvSpPr>
          <p:spPr bwMode="auto">
            <a:xfrm>
              <a:off x="336615" y="5692210"/>
              <a:ext cx="4121150" cy="708790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73" name="AutoShape 32"/>
            <p:cNvSpPr>
              <a:spLocks noChangeArrowheads="1"/>
            </p:cNvSpPr>
            <p:nvPr/>
          </p:nvSpPr>
          <p:spPr bwMode="auto">
            <a:xfrm>
              <a:off x="406465" y="5690966"/>
              <a:ext cx="3735388" cy="640080"/>
            </a:xfrm>
            <a:prstGeom prst="roundRect">
              <a:avLst>
                <a:gd name="adj" fmla="val 16667"/>
              </a:avLst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74" name="Oval 33"/>
            <p:cNvSpPr>
              <a:spLocks noChangeArrowheads="1"/>
            </p:cNvSpPr>
            <p:nvPr/>
          </p:nvSpPr>
          <p:spPr bwMode="auto">
            <a:xfrm>
              <a:off x="3678303" y="5692167"/>
              <a:ext cx="774700" cy="708790"/>
            </a:xfrm>
            <a:prstGeom prst="ellipse">
              <a:avLst/>
            </a:prstGeom>
            <a:solidFill>
              <a:srgbClr val="FFA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2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5" name="Text Box 34"/>
            <p:cNvSpPr txBox="1">
              <a:spLocks noChangeArrowheads="1"/>
            </p:cNvSpPr>
            <p:nvPr/>
          </p:nvSpPr>
          <p:spPr bwMode="auto">
            <a:xfrm>
              <a:off x="3883090" y="5912559"/>
              <a:ext cx="595035" cy="236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b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10</a:t>
              </a:r>
              <a:r>
                <a:rPr lang="hu-HU" altLang="en-US" sz="1000" b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nm</a:t>
              </a:r>
              <a:endParaRPr lang="hu-HU" altLang="en-US" sz="1000" b="1" dirty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76" name="Rectangle 35"/>
            <p:cNvSpPr>
              <a:spLocks noChangeArrowheads="1"/>
            </p:cNvSpPr>
            <p:nvPr/>
          </p:nvSpPr>
          <p:spPr bwMode="auto">
            <a:xfrm>
              <a:off x="749365" y="5681193"/>
              <a:ext cx="3240088" cy="706954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AD5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3333CC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77" name="Text Box 36"/>
            <p:cNvSpPr txBox="1">
              <a:spLocks noChangeArrowheads="1"/>
            </p:cNvSpPr>
            <p:nvPr/>
          </p:nvSpPr>
          <p:spPr bwMode="auto">
            <a:xfrm>
              <a:off x="758890" y="5731363"/>
              <a:ext cx="3121025" cy="265651"/>
            </a:xfrm>
            <a:prstGeom prst="rect">
              <a:avLst/>
            </a:prstGeom>
            <a:solidFill>
              <a:srgbClr val="FFFFC9">
                <a:alpha val="58038"/>
              </a:srgbClr>
            </a:solidFill>
            <a:ln w="19050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TICK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Cannonlake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78" name="Text Box 37"/>
            <p:cNvSpPr txBox="1">
              <a:spLocks noChangeArrowheads="1"/>
            </p:cNvSpPr>
            <p:nvPr/>
          </p:nvSpPr>
          <p:spPr bwMode="auto">
            <a:xfrm>
              <a:off x="766828" y="6062354"/>
              <a:ext cx="3108960" cy="276999"/>
            </a:xfrm>
            <a:prstGeom prst="rect">
              <a:avLst/>
            </a:prstGeom>
            <a:solidFill>
              <a:srgbClr val="3366FF">
                <a:alpha val="23137"/>
              </a:srgbClr>
            </a:solidFill>
            <a:ln w="19050" algn="ctr">
              <a:solidFill>
                <a:srgbClr val="996633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TOCK</a:t>
              </a:r>
              <a:r>
                <a:rPr lang="hu-HU" altLang="en-US" sz="1200" b="1" i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</a:t>
              </a:r>
              <a:r>
                <a:rPr lang="en-US" altLang="en-US" sz="1200" b="1" i="1" dirty="0" err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I</a:t>
              </a:r>
              <a:r>
                <a:rPr lang="en-US" altLang="en-US" sz="1200" b="1" i="1" dirty="0" err="1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celake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79" name="Text Box 58"/>
            <p:cNvSpPr txBox="1">
              <a:spLocks noChangeArrowheads="1"/>
            </p:cNvSpPr>
            <p:nvPr/>
          </p:nvSpPr>
          <p:spPr bwMode="auto">
            <a:xfrm>
              <a:off x="4656203" y="5721389"/>
              <a:ext cx="9444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05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/20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18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80" name="Text Box 58"/>
            <p:cNvSpPr txBox="1">
              <a:spLocks noChangeArrowheads="1"/>
            </p:cNvSpPr>
            <p:nvPr/>
          </p:nvSpPr>
          <p:spPr bwMode="auto">
            <a:xfrm>
              <a:off x="4662553" y="6091480"/>
              <a:ext cx="915635" cy="265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??</a:t>
              </a:r>
              <a:r>
                <a:rPr lang="hu-HU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/</a:t>
              </a:r>
              <a:r>
                <a:rPr lang="hu-HU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20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19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715635" y="1468426"/>
              <a:ext cx="31318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Clock gating, </a:t>
              </a:r>
              <a:r>
                <a:rPr lang="en-US" altLang="en-US" sz="1200" b="1" dirty="0" err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PECI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, 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Platform Thermal Control by</a:t>
              </a:r>
              <a:endParaRPr lang="hu-HU" altLang="en-US" sz="1200" b="1" dirty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3. party controller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989215" y="2033845"/>
              <a:ext cx="6431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EDAT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985665" y="2236235"/>
              <a:ext cx="281680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Integrated Power Gates, </a:t>
              </a:r>
              <a:r>
                <a:rPr lang="en-US" altLang="en-US" sz="1200" b="1" dirty="0" err="1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PCU</a:t>
              </a: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,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Turbo Boost</a:t>
              </a:r>
            </a:p>
          </p:txBody>
        </p:sp>
        <p:sp>
          <p:nvSpPr>
            <p:cNvPr id="86" name="Rectangle 48"/>
            <p:cNvSpPr>
              <a:spLocks noChangeArrowheads="1"/>
            </p:cNvSpPr>
            <p:nvPr/>
          </p:nvSpPr>
          <p:spPr bwMode="auto">
            <a:xfrm>
              <a:off x="6373147" y="3132076"/>
              <a:ext cx="16642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Turbo Boost 2.0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87" name="Rectangle 48"/>
            <p:cNvSpPr>
              <a:spLocks noChangeArrowheads="1"/>
            </p:cNvSpPr>
            <p:nvPr/>
          </p:nvSpPr>
          <p:spPr bwMode="auto">
            <a:xfrm>
              <a:off x="6944005" y="3879050"/>
              <a:ext cx="6046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FIVR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88" name="Rectangle 48"/>
            <p:cNvSpPr>
              <a:spLocks noChangeArrowheads="1"/>
            </p:cNvSpPr>
            <p:nvPr/>
          </p:nvSpPr>
          <p:spPr bwMode="auto">
            <a:xfrm>
              <a:off x="6674789" y="4266492"/>
              <a:ext cx="12506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chemeClr val="bg1">
                      <a:lumMod val="50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2. gen. </a:t>
              </a:r>
              <a:r>
                <a:rPr lang="en-US" altLang="en-US" sz="1200" b="1" dirty="0" err="1" smtClean="0">
                  <a:solidFill>
                    <a:schemeClr val="bg1">
                      <a:lumMod val="50000"/>
                    </a:schemeClr>
                  </a:solidFill>
                  <a:latin typeface="Verdana" pitchFamily="34" charset="0"/>
                  <a:cs typeface="Times New Roman" pitchFamily="18" charset="0"/>
                </a:rPr>
                <a:t>FIVR</a:t>
              </a:r>
              <a:endParaRPr lang="en-US" altLang="en-US" sz="1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90" name="Rectangle 48"/>
            <p:cNvSpPr>
              <a:spLocks noChangeArrowheads="1"/>
            </p:cNvSpPr>
            <p:nvPr/>
          </p:nvSpPr>
          <p:spPr bwMode="auto">
            <a:xfrm>
              <a:off x="5970569" y="4479948"/>
              <a:ext cx="263405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Speed Shift Technology,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Duty Cycle control, No </a:t>
              </a: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FIVR</a:t>
              </a:r>
              <a:endParaRPr lang="en-US" altLang="en-US" sz="1200" b="1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(except </a:t>
              </a: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Skylake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X)</a:t>
              </a:r>
              <a:endPara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089425" y="5069118"/>
              <a:ext cx="2473754" cy="251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Speed Shift </a:t>
              </a:r>
              <a:r>
                <a:rPr lang="en-US" altLang="en-US" sz="1200" b="1" dirty="0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Technology </a:t>
              </a:r>
              <a:r>
                <a:rPr lang="en-US" altLang="en-US" sz="1200" b="1" dirty="0" err="1" smtClean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v2</a:t>
              </a:r>
              <a:endParaRPr lang="en-US" sz="1400" dirty="0" smtClean="0">
                <a:latin typeface="+mj-lt"/>
              </a:endParaRPr>
            </a:p>
          </p:txBody>
        </p:sp>
        <p:sp>
          <p:nvSpPr>
            <p:cNvPr id="84" name="Rectangle 48"/>
            <p:cNvSpPr>
              <a:spLocks noChangeArrowheads="1"/>
            </p:cNvSpPr>
            <p:nvPr/>
          </p:nvSpPr>
          <p:spPr bwMode="auto">
            <a:xfrm>
              <a:off x="6057165" y="5274205"/>
              <a:ext cx="23503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en-US" altLang="en-US" sz="1200" b="1" dirty="0" smtClean="0">
                  <a:solidFill>
                    <a:srgbClr val="FF0000"/>
                  </a:solidFill>
                  <a:latin typeface="Verdana" pitchFamily="34" charset="0"/>
                  <a:cs typeface="Times New Roman" pitchFamily="18" charset="0"/>
                </a:rPr>
                <a:t>In H-series: TVB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 smtClean="0">
                  <a:solidFill>
                    <a:srgbClr val="FF0000"/>
                  </a:solidFill>
                  <a:latin typeface="Verdana" pitchFamily="34" charset="0"/>
                  <a:cs typeface="Times New Roman" pitchFamily="18" charset="0"/>
                </a:rPr>
                <a:t>(Thermal Velocity Boost)</a:t>
              </a:r>
              <a:endParaRPr lang="en-US" altLang="en-US" sz="1200" b="1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95" name="Left Brace 94"/>
            <p:cNvSpPr/>
            <p:nvPr/>
          </p:nvSpPr>
          <p:spPr bwMode="auto">
            <a:xfrm>
              <a:off x="5912773" y="5355250"/>
              <a:ext cx="92882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7" name="Left Brace 96"/>
            <p:cNvSpPr/>
            <p:nvPr/>
          </p:nvSpPr>
          <p:spPr bwMode="auto">
            <a:xfrm>
              <a:off x="5922150" y="4567772"/>
              <a:ext cx="92882" cy="50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8" name="Left Brace 97"/>
            <p:cNvSpPr/>
            <p:nvPr/>
          </p:nvSpPr>
          <p:spPr bwMode="auto">
            <a:xfrm>
              <a:off x="5922150" y="2317522"/>
              <a:ext cx="92882" cy="32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9" name="Left Brace 98"/>
            <p:cNvSpPr/>
            <p:nvPr/>
          </p:nvSpPr>
          <p:spPr bwMode="auto">
            <a:xfrm>
              <a:off x="5922150" y="1529845"/>
              <a:ext cx="92882" cy="504000"/>
            </a:xfrm>
            <a:prstGeom prst="leftBrac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102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9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45656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9.1 Introduction to the Coffee Lake line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Arial" charset="0"/>
              </a:rPr>
              <a:t>-3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22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9.1 Introduction (</a:t>
            </a:r>
            <a:r>
              <a:rPr lang="en-US" sz="1600" dirty="0" smtClean="0"/>
              <a:t>1d)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09085"/>
            <a:ext cx="7661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Models of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Coffee Lake line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launched in two waves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until now (08/2018):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120" y="1116862"/>
            <a:ext cx="6120681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10/2017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04/2018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2689935"/>
            <a:ext cx="3389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subsequent Figures indicate.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3917" y="1374889"/>
            <a:ext cx="5211325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U-series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models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H-series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mobile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models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S-series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 models,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M-series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models as well as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300-series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PCHs.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397715" y="1123367"/>
            <a:ext cx="2835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S-series desktop lines and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503675"/>
            <a:ext cx="4825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to the Coffee Lake line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-4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[253]</a:t>
            </a:r>
          </a:p>
        </p:txBody>
      </p:sp>
    </p:spTree>
    <p:extLst>
      <p:ext uri="{BB962C8B-B14F-4D97-AF65-F5344CB8AC3E}">
        <p14:creationId xmlns:p14="http://schemas.microsoft.com/office/powerpoint/2010/main" val="222922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9.1 Introduction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-18510" y="1448780"/>
            <a:ext cx="9157652" cy="4815535"/>
            <a:chOff x="-18510" y="1043735"/>
            <a:chExt cx="9157652" cy="4815535"/>
          </a:xfrm>
        </p:grpSpPr>
        <p:pic>
          <p:nvPicPr>
            <p:cNvPr id="1026" name="Picture 2" descr="https://images.anandtech.com/doci/12607/Near%20Final_8th%20Gen%20Intel%20Core%20April%20Family%20Update%20Overview%20Deck-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16"/>
            <a:stretch/>
          </p:blipFill>
          <p:spPr bwMode="auto">
            <a:xfrm>
              <a:off x="-18510" y="1043735"/>
              <a:ext cx="9157652" cy="4815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6495" y="2660066"/>
              <a:ext cx="54854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KLR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375" y="4055221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3202" y="3875201"/>
              <a:ext cx="4683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3510" y="5097594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KL G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1500" y="6496598"/>
            <a:ext cx="7425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KLR: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Refresh  CL: Coffee Lake  KL G: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G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375" y="510933"/>
            <a:ext cx="3060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Coffee Lake line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-4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13652" y="3753160"/>
            <a:ext cx="9157652" cy="122067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6515" y="773705"/>
            <a:ext cx="5198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1. wave of Coffee Lake processors (10/2017)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r>
              <a:rPr lang="en-US" sz="1600" dirty="0"/>
              <a:t>9.1 Introduction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1500" y="510933"/>
            <a:ext cx="3060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Coffee Lake line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-5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7977" y="1268760"/>
            <a:ext cx="8663013" cy="4872945"/>
            <a:chOff x="184462" y="1178750"/>
            <a:chExt cx="8663013" cy="4872945"/>
          </a:xfrm>
        </p:grpSpPr>
        <p:grpSp>
          <p:nvGrpSpPr>
            <p:cNvPr id="13" name="Group 12"/>
            <p:cNvGrpSpPr/>
            <p:nvPr/>
          </p:nvGrpSpPr>
          <p:grpSpPr>
            <a:xfrm>
              <a:off x="184462" y="1178750"/>
              <a:ext cx="8663013" cy="4872945"/>
              <a:chOff x="0" y="693143"/>
              <a:chExt cx="8663013" cy="4872945"/>
            </a:xfrm>
          </p:grpSpPr>
          <p:pic>
            <p:nvPicPr>
              <p:cNvPr id="19" name="Picture 2" descr="https://images.anandtech.com/doci/12607/Near%20Final_8th%20Gen%20Intel%20Core%20April%20Family%20Update%20Overview%20Deck-3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93143"/>
                <a:ext cx="8663013" cy="48729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0" y="2168860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6495" y="1943835"/>
                <a:ext cx="41069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55865" y="2573905"/>
                <a:ext cx="41069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76545" y="3969060"/>
                <a:ext cx="41069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06280" y="3721677"/>
              <a:ext cx="4106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0565" y="5107207"/>
              <a:ext cx="4106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54740" y="5011433"/>
              <a:ext cx="237436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for DTs and H-series mobiles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 flipH="1">
            <a:off x="3737056" y="3962555"/>
            <a:ext cx="11598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Improved)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64" y="773705"/>
            <a:ext cx="5198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The 2. wave of Coffee Lake processors (4/2018)</a:t>
            </a:r>
            <a:endParaRPr lang="en-US" sz="1400" b="1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9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9076381" y="128572"/>
            <a:ext cx="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36564480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  <a:hlinkClick r:id="rId2"/>
              </a:rPr>
              <a:t>  </a:t>
            </a:r>
            <a:endParaRPr kumimoji="0" lang="en-US" altLang="en-US" sz="500" b="0" i="0" u="none" strike="noStrike" kern="1200" cap="none" spc="0" normalizeH="0" baseline="0" noProof="0" dirty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Helvetica Neue"/>
                <a:ea typeface="+mn-ea"/>
                <a:cs typeface="Arial" pitchFamily="34" charset="0"/>
              </a:rPr>
              <a:t>IMAGE</a:t>
            </a:r>
            <a:endParaRPr kumimoji="0" lang="en-US" altLang="en-US" sz="29400" b="0" i="0" u="none" strike="noStrike" kern="1200" cap="none" spc="0" normalizeH="0" baseline="0" noProof="0" dirty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Helvetica Neue"/>
              <a:ea typeface="+mn-ea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131812"/>
              </p:ext>
            </p:extLst>
          </p:nvPr>
        </p:nvGraphicFramePr>
        <p:xfrm>
          <a:off x="789019" y="1241943"/>
          <a:ext cx="7428386" cy="3537207"/>
        </p:xfrm>
        <a:graphic>
          <a:graphicData uri="http://schemas.openxmlformats.org/drawingml/2006/table">
            <a:tbl>
              <a:tblPr/>
              <a:tblGrid>
                <a:gridCol w="1458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2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2571">
                  <a:extLst>
                    <a:ext uri="{9D8B030D-6E8A-4147-A177-3AD203B41FA5}">
                      <a16:colId xmlns:a16="http://schemas.microsoft.com/office/drawing/2014/main" val="1432406933"/>
                    </a:ext>
                  </a:extLst>
                </a:gridCol>
                <a:gridCol w="1492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474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Mobiles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Desktops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47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Variant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U-series</a:t>
                      </a:r>
                    </a:p>
                    <a:p>
                      <a:pPr algn="ctr"/>
                      <a:r>
                        <a:rPr lang="en-US" sz="1200" b="1" dirty="0" smtClean="0"/>
                        <a:t> </a:t>
                      </a:r>
                      <a:r>
                        <a:rPr lang="en-US" sz="1200" b="1" dirty="0"/>
                        <a:t>(</a:t>
                      </a:r>
                      <a:r>
                        <a:rPr lang="en-US" sz="1200" b="1" dirty="0" smtClean="0"/>
                        <a:t>BGA1528)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H-series </a:t>
                      </a:r>
                    </a:p>
                    <a:p>
                      <a:pPr algn="ctr"/>
                      <a:r>
                        <a:rPr lang="en-US" sz="1200" b="1" dirty="0" smtClean="0"/>
                        <a:t>(BGA1440)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H-series Xeon</a:t>
                      </a:r>
                    </a:p>
                    <a:p>
                      <a:pPr algn="ctr"/>
                      <a:r>
                        <a:rPr lang="en-US" sz="1200" b="1" dirty="0" smtClean="0"/>
                        <a:t>(BGA1440)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S-series)</a:t>
                      </a:r>
                    </a:p>
                    <a:p>
                      <a:pPr algn="ctr"/>
                      <a:r>
                        <a:rPr lang="en-US" sz="1200" b="1" dirty="0" smtClean="0"/>
                        <a:t> </a:t>
                      </a:r>
                      <a:r>
                        <a:rPr lang="en-US" sz="1200" b="1" dirty="0"/>
                        <a:t>(</a:t>
                      </a:r>
                      <a:r>
                        <a:rPr lang="en-US" sz="1200" b="1" dirty="0" smtClean="0"/>
                        <a:t>LGA1151)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62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Cores/Threads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2/4, 4/8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4/8,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6/12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4/8,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6/12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4/4, 6/6,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6/12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38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Graphic Configurations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GT3e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GT2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GT2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GT2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38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eDRAM</a:t>
                      </a:r>
                      <a:endParaRPr lang="en-US" sz="1200" b="1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128 </a:t>
                      </a:r>
                      <a:r>
                        <a:rPr lang="en-US" sz="1200" dirty="0"/>
                        <a:t>MB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 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 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38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SOC Design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No,</a:t>
                      </a:r>
                    </a:p>
                    <a:p>
                      <a:pPr algn="ctr"/>
                      <a:r>
                        <a:rPr lang="en-US" sz="1200" dirty="0" smtClean="0"/>
                        <a:t>with PCH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No,</a:t>
                      </a:r>
                    </a:p>
                    <a:p>
                      <a:pPr algn="ctr"/>
                      <a:r>
                        <a:rPr lang="en-US" sz="1200" dirty="0" smtClean="0"/>
                        <a:t>with PCH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No,</a:t>
                      </a:r>
                      <a:endParaRPr lang="hu-HU" sz="1200" dirty="0" smtClean="0"/>
                    </a:p>
                    <a:p>
                      <a:pPr algn="ctr"/>
                      <a:r>
                        <a:rPr lang="en-US" sz="1200" dirty="0" smtClean="0"/>
                        <a:t>with </a:t>
                      </a:r>
                      <a:r>
                        <a:rPr lang="en-US" sz="1200" dirty="0"/>
                        <a:t>PCH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49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TDP</a:t>
                      </a:r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28W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45W 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45W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35W/62W/65W</a:t>
                      </a:r>
                      <a:endParaRPr lang="en-US" sz="1200" dirty="0"/>
                    </a:p>
                  </a:txBody>
                  <a:tcPr marL="79403" marR="79403" marT="39701" marB="39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1500" y="494150"/>
            <a:ext cx="4721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features of main Coffee Lake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9.1 Introduction </a:t>
            </a:r>
            <a:r>
              <a:rPr lang="en-US" sz="1600" dirty="0" smtClean="0"/>
              <a:t>(4)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93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9.1 Introduction </a:t>
            </a:r>
            <a:r>
              <a:rPr lang="en-US" sz="1600" dirty="0" smtClean="0"/>
              <a:t>(5)</a:t>
            </a:r>
            <a:endParaRPr lang="en-US" sz="1600" dirty="0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1500" y="857210"/>
            <a:ext cx="52229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Mobiles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(300 series mobile chipset, 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Optane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supported)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94150"/>
            <a:ext cx="5857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the Coffee Lake (8</a:t>
            </a:r>
            <a:r>
              <a:rPr kumimoji="0" lang="en-US" alt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Gen) processor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36524" y="1486807"/>
            <a:ext cx="621356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i7-8559U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4C+Iris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Plus Graphics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655HD,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4/2018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i5-8269U/8259U, 4C+Iris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Plus Graphics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655HD,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4/2018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i3-8109U,           2C+Iris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Plus Graphics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655HD,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4/2018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9130" y="1217250"/>
            <a:ext cx="3122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28 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U-series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BGA1528)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4925" y="2260675"/>
            <a:ext cx="4176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H-series (Two-chip designs, BGA1440)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5307" y="2548816"/>
            <a:ext cx="47099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i9-8950HK,          6C+UHD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630, 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4/2018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Core i7-8850H/8750H, 6C+UHD 630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4/2018 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Core i5-8400H/,8300H 4C+UHD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630, 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4/2018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6739" y="3737530"/>
            <a:ext cx="44582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M-series (BGA1440, 300-series chipset)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7871" y="3995568"/>
            <a:ext cx="4802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Xeon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E2176M/E2186M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6C+UHD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P630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HT, 4/2018 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1500" y="3384748"/>
            <a:ext cx="80507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Mobile Xeon-E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(Two-chip designs, 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Optane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supported, ECC supported, CM246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PCH)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82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9.1 Introduction </a:t>
            </a:r>
            <a:r>
              <a:rPr lang="en-US" sz="1600" dirty="0" smtClean="0"/>
              <a:t>(6)</a:t>
            </a:r>
            <a:endParaRPr lang="en-US" sz="16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1500" y="853186"/>
            <a:ext cx="84816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Desktops (S-series)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(2-chip designs, LGA1151, 300-series desktop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PCHs but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overclocking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(in K-tagged (unlocked) models) requires the Z370 PCH, </a:t>
            </a:r>
            <a:r>
              <a:rPr kumimoji="0" lang="en-US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Optane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supported)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28013" y="1712463"/>
            <a:ext cx="565892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i7-87700T                       6C+UHD 630,     HT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4/2018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i5-8600T/8500T/8400T    6C+UHD 630, no HT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4/2018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i3-8300T/8100T              4C+UHD 630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no HT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4/2018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430" y="1451900"/>
            <a:ext cx="27442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T-tagged (low-power)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28013" y="5114145"/>
            <a:ext cx="43652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i7-8700K, 6C+UHD630,     HT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10/2017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i5-8600K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6C+UHD630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no HT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10/2017 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180" y="4851373"/>
            <a:ext cx="25633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K-tagged (unlocked)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34363" y="3281712"/>
            <a:ext cx="48926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i7-8700,          6C+UHD 630,     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10/2017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i5-8400          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6C+UHD 630, no 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10/2017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i5-8600/8500  6C+UHD 630, no HT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4/2018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i3-8100           4C+UHD 630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no HT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10/2017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1830" y="3037524"/>
            <a:ext cx="1627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untagged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5480" y="2421103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untagged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1540" y="2691133"/>
            <a:ext cx="4314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i3-8300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4C+UHD 630, no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HT,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4/2018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28013" y="4498591"/>
            <a:ext cx="44165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i3-8350K, 4C+UHD630, no HT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10/2017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8180" y="4235819"/>
            <a:ext cx="25633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K-tagged (unlocked)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500" y="494150"/>
            <a:ext cx="5976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the Coffee Lake (8</a:t>
            </a:r>
            <a:r>
              <a:rPr kumimoji="0" lang="en-US" alt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Gen) processor </a:t>
            </a:r>
            <a:r>
              <a:rPr kumimoji="0" lang="en-US" alt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leines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97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7.</a:t>
            </a:r>
            <a:r>
              <a:rPr lang="en-US" sz="1600" dirty="0"/>
              <a:t>1 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3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 rot="16200000">
            <a:off x="239361" y="1263997"/>
            <a:ext cx="670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6" name="Text Box 53"/>
          <p:cNvSpPr txBox="1">
            <a:spLocks noChangeArrowheads="1"/>
          </p:cNvSpPr>
          <p:nvPr/>
        </p:nvSpPr>
        <p:spPr bwMode="auto">
          <a:xfrm>
            <a:off x="6198610" y="951990"/>
            <a:ext cx="2182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Key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features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in power management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Rectangle 54"/>
          <p:cNvSpPr>
            <a:spLocks noChangeArrowheads="1"/>
          </p:cNvSpPr>
          <p:nvPr/>
        </p:nvSpPr>
        <p:spPr bwMode="auto">
          <a:xfrm>
            <a:off x="5820671" y="978439"/>
            <a:ext cx="2990850" cy="420745"/>
          </a:xfrm>
          <a:prstGeom prst="rect">
            <a:avLst/>
          </a:prstGeom>
          <a:solidFill>
            <a:srgbClr val="333333">
              <a:alpha val="14902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2546775" y="1155403"/>
            <a:ext cx="3108960" cy="5248652"/>
          </a:xfrm>
          <a:prstGeom prst="rect">
            <a:avLst/>
          </a:prstGeom>
          <a:solidFill>
            <a:srgbClr val="0000FF">
              <a:alpha val="14117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43438" y="1989322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11/2007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608513" y="1266125"/>
            <a:ext cx="1022350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0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1/200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323850" y="1212590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>
            <a:off x="393700" y="1184962"/>
            <a:ext cx="3735388" cy="736629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" name="Oval 33"/>
          <p:cNvSpPr>
            <a:spLocks noChangeArrowheads="1"/>
          </p:cNvSpPr>
          <p:nvPr/>
        </p:nvSpPr>
        <p:spPr bwMode="auto">
          <a:xfrm>
            <a:off x="3665538" y="1194186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3878263" y="1410905"/>
            <a:ext cx="590550" cy="28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65nm</a:t>
            </a: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736600" y="1192336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746125" y="1282296"/>
            <a:ext cx="3121025" cy="397544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1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Pentium 4 </a:t>
            </a:r>
            <a:r>
              <a:rPr kumimoji="0" lang="en-US" altLang="en-US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 </a:t>
            </a:r>
            <a:r>
              <a:rPr kumimoji="0" lang="hu-HU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Cedar </a:t>
            </a:r>
            <a:r>
              <a:rPr kumimoji="0" lang="hu-HU" altLang="en-US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Mill</a:t>
            </a:r>
            <a:r>
              <a:rPr kumimoji="0" lang="en-US" altLang="en-US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Pentium D (</a:t>
            </a:r>
            <a:r>
              <a:rPr kumimoji="0" lang="en-US" altLang="en-US" sz="11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Presler</a:t>
            </a:r>
            <a:r>
              <a:rPr kumimoji="0" lang="en-US" altLang="en-US" sz="1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           </a:t>
            </a:r>
            <a:endParaRPr kumimoji="0" lang="en-US" altLang="en-US" sz="1150" b="1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 Box 37"/>
          <p:cNvSpPr txBox="1">
            <a:spLocks noChangeArrowheads="1"/>
          </p:cNvSpPr>
          <p:nvPr/>
        </p:nvSpPr>
        <p:spPr bwMode="auto">
          <a:xfrm>
            <a:off x="754063" y="1631466"/>
            <a:ext cx="3121025" cy="263081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</a:t>
            </a:r>
            <a:r>
              <a:rPr kumimoji="0" lang="hu-HU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Core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4622800" y="1626165"/>
            <a:ext cx="989013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0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7/2006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0" name="Text Box 45"/>
          <p:cNvSpPr txBox="1">
            <a:spLocks noChangeArrowheads="1"/>
          </p:cNvSpPr>
          <p:nvPr/>
        </p:nvSpPr>
        <p:spPr bwMode="auto">
          <a:xfrm>
            <a:off x="4643438" y="2341881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11/2008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3" name="Text Box 58"/>
          <p:cNvSpPr txBox="1">
            <a:spLocks noChangeArrowheads="1"/>
          </p:cNvSpPr>
          <p:nvPr/>
        </p:nvSpPr>
        <p:spPr bwMode="auto">
          <a:xfrm>
            <a:off x="4643438" y="3127794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</a:t>
            </a: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1/20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</a:t>
            </a: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4643438" y="2745855"/>
            <a:ext cx="936625" cy="3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</a:t>
            </a:r>
            <a:r>
              <a:rPr kumimoji="0" lang="hu-HU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1/20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323850" y="274218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393700" y="2744019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3665538" y="272382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865743" y="2957023"/>
            <a:ext cx="593725" cy="28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32nm</a:t>
            </a: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323850" y="1943415"/>
            <a:ext cx="4121150" cy="706955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393700" y="1956270"/>
            <a:ext cx="3735388" cy="70879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3665538" y="1961778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3876675" y="2165602"/>
            <a:ext cx="593725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45nm</a:t>
            </a: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 rot="16200000">
            <a:off x="154922" y="2893423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 rot="16200000">
            <a:off x="145397" y="210171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323850" y="3524423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6" name="AutoShape 32"/>
          <p:cNvSpPr>
            <a:spLocks noChangeArrowheads="1"/>
          </p:cNvSpPr>
          <p:nvPr/>
        </p:nvSpPr>
        <p:spPr bwMode="auto">
          <a:xfrm>
            <a:off x="393700" y="3509733"/>
            <a:ext cx="3735388" cy="706954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3665538" y="3524380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3870325" y="3744772"/>
            <a:ext cx="595313" cy="28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22nm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 rot="16200000">
            <a:off x="159685" y="3683978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736600" y="196177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746125" y="196912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Penryn</a:t>
            </a:r>
            <a:r>
              <a:rPr kumimoji="0" lang="hu-HU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Family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746125" y="234004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ehalem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</a:t>
            </a:r>
          </a:p>
        </p:txBody>
      </p: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736600" y="2729328"/>
            <a:ext cx="3240088" cy="70879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746125" y="2738511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estmere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5" name="Text Box 37"/>
          <p:cNvSpPr txBox="1">
            <a:spLocks noChangeArrowheads="1"/>
          </p:cNvSpPr>
          <p:nvPr/>
        </p:nvSpPr>
        <p:spPr bwMode="auto">
          <a:xfrm>
            <a:off x="746125" y="3107595"/>
            <a:ext cx="3121025" cy="265651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andy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Bridge</a:t>
            </a:r>
          </a:p>
        </p:txBody>
      </p:sp>
      <p:sp>
        <p:nvSpPr>
          <p:cNvPr id="46" name="Rectangle 35"/>
          <p:cNvSpPr>
            <a:spLocks noChangeArrowheads="1"/>
          </p:cNvSpPr>
          <p:nvPr/>
        </p:nvSpPr>
        <p:spPr bwMode="auto">
          <a:xfrm>
            <a:off x="736600" y="3513406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7" name="Text Box 36"/>
          <p:cNvSpPr txBox="1">
            <a:spLocks noChangeArrowheads="1"/>
          </p:cNvSpPr>
          <p:nvPr/>
        </p:nvSpPr>
        <p:spPr bwMode="auto">
          <a:xfrm>
            <a:off x="746125" y="3550130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vy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Bridge</a:t>
            </a:r>
          </a:p>
        </p:txBody>
      </p:sp>
      <p:sp>
        <p:nvSpPr>
          <p:cNvPr id="48" name="Text Box 37"/>
          <p:cNvSpPr txBox="1">
            <a:spLocks noChangeArrowheads="1"/>
          </p:cNvSpPr>
          <p:nvPr/>
        </p:nvSpPr>
        <p:spPr bwMode="auto">
          <a:xfrm>
            <a:off x="754063" y="3906362"/>
            <a:ext cx="3108960" cy="319507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hu-HU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aswell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4643438" y="3553602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4/20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4649788" y="3923693"/>
            <a:ext cx="944562" cy="31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06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/20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13</a:t>
            </a:r>
          </a:p>
        </p:txBody>
      </p:sp>
      <p:sp>
        <p:nvSpPr>
          <p:cNvPr id="52" name="Text Box 58"/>
          <p:cNvSpPr txBox="1">
            <a:spLocks noChangeArrowheads="1"/>
          </p:cNvSpPr>
          <p:nvPr/>
        </p:nvSpPr>
        <p:spPr bwMode="auto">
          <a:xfrm>
            <a:off x="4625975" y="4336044"/>
            <a:ext cx="944489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09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/20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14</a:t>
            </a:r>
          </a:p>
        </p:txBody>
      </p: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4535488" y="4690439"/>
            <a:ext cx="1050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10/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15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7" name="Rectangle 31"/>
          <p:cNvSpPr>
            <a:spLocks noChangeArrowheads="1"/>
          </p:cNvSpPr>
          <p:nvPr/>
        </p:nvSpPr>
        <p:spPr bwMode="auto">
          <a:xfrm>
            <a:off x="338718" y="4266372"/>
            <a:ext cx="4087345" cy="1373402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8" name="AutoShape 32"/>
          <p:cNvSpPr>
            <a:spLocks noChangeArrowheads="1"/>
          </p:cNvSpPr>
          <p:nvPr/>
        </p:nvSpPr>
        <p:spPr bwMode="auto">
          <a:xfrm>
            <a:off x="397795" y="4294493"/>
            <a:ext cx="3657600" cy="1315407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9" name="Oval 33"/>
          <p:cNvSpPr>
            <a:spLocks noChangeArrowheads="1"/>
          </p:cNvSpPr>
          <p:nvPr/>
        </p:nvSpPr>
        <p:spPr bwMode="auto">
          <a:xfrm>
            <a:off x="3690938" y="4290336"/>
            <a:ext cx="774700" cy="1356675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0" name="Text Box 34"/>
          <p:cNvSpPr txBox="1">
            <a:spLocks noChangeArrowheads="1"/>
          </p:cNvSpPr>
          <p:nvPr/>
        </p:nvSpPr>
        <p:spPr bwMode="auto">
          <a:xfrm>
            <a:off x="3886955" y="4835623"/>
            <a:ext cx="595035" cy="28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</a:t>
            </a: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</a:t>
            </a:r>
            <a:r>
              <a:rPr kumimoji="0" lang="hu-HU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nm</a:t>
            </a:r>
          </a:p>
        </p:txBody>
      </p:sp>
      <p:sp>
        <p:nvSpPr>
          <p:cNvPr id="61" name="Text Box 38"/>
          <p:cNvSpPr txBox="1">
            <a:spLocks noChangeArrowheads="1"/>
          </p:cNvSpPr>
          <p:nvPr/>
        </p:nvSpPr>
        <p:spPr bwMode="auto">
          <a:xfrm rot="16200000">
            <a:off x="148099" y="4695063"/>
            <a:ext cx="86810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  <a:r>
              <a:rPr kumimoji="0" lang="hu-HU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YEARS</a:t>
            </a:r>
          </a:p>
        </p:txBody>
      </p:sp>
      <p:sp>
        <p:nvSpPr>
          <p:cNvPr id="62" name="Rectangle 35"/>
          <p:cNvSpPr>
            <a:spLocks noChangeArrowheads="1"/>
          </p:cNvSpPr>
          <p:nvPr/>
        </p:nvSpPr>
        <p:spPr bwMode="auto">
          <a:xfrm>
            <a:off x="762000" y="4304585"/>
            <a:ext cx="3240088" cy="1351806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759573" y="4308457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Broadwell</a:t>
            </a: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767511" y="4639634"/>
            <a:ext cx="3108960" cy="303750"/>
          </a:xfrm>
          <a:prstGeom prst="rect">
            <a:avLst/>
          </a:prstGeom>
          <a:solidFill>
            <a:srgbClr val="6148F6">
              <a:alpha val="22745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hu-HU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6" name="Text Box 37"/>
          <p:cNvSpPr txBox="1">
            <a:spLocks noChangeArrowheads="1"/>
          </p:cNvSpPr>
          <p:nvPr/>
        </p:nvSpPr>
        <p:spPr bwMode="auto">
          <a:xfrm>
            <a:off x="764688" y="5318411"/>
            <a:ext cx="3108960" cy="303750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hu-HU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Coffee Lake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7" name="Text Box 37"/>
          <p:cNvSpPr txBox="1">
            <a:spLocks noChangeArrowheads="1"/>
          </p:cNvSpPr>
          <p:nvPr/>
        </p:nvSpPr>
        <p:spPr bwMode="auto">
          <a:xfrm>
            <a:off x="766181" y="4983850"/>
            <a:ext cx="3108960" cy="276999"/>
          </a:xfrm>
          <a:prstGeom prst="rect">
            <a:avLst/>
          </a:prstGeom>
          <a:solidFill>
            <a:srgbClr val="6148F6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hu-HU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Kaby</a:t>
            </a:r>
            <a:r>
              <a:rPr kumimoji="0" lang="en-US" alt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Lake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8" name="Text Box 58"/>
          <p:cNvSpPr txBox="1">
            <a:spLocks noChangeArrowheads="1"/>
          </p:cNvSpPr>
          <p:nvPr/>
        </p:nvSpPr>
        <p:spPr bwMode="auto">
          <a:xfrm>
            <a:off x="4526995" y="5057598"/>
            <a:ext cx="1050288" cy="32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08/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16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9" name="Text Box 58"/>
          <p:cNvSpPr txBox="1">
            <a:spLocks noChangeArrowheads="1"/>
          </p:cNvSpPr>
          <p:nvPr/>
        </p:nvSpPr>
        <p:spPr bwMode="auto">
          <a:xfrm>
            <a:off x="4567336" y="5359547"/>
            <a:ext cx="99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10/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17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1" name="Text Box 38"/>
          <p:cNvSpPr txBox="1">
            <a:spLocks noChangeArrowheads="1"/>
          </p:cNvSpPr>
          <p:nvPr/>
        </p:nvSpPr>
        <p:spPr bwMode="auto">
          <a:xfrm rot="16200000">
            <a:off x="159685" y="1349710"/>
            <a:ext cx="82998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 YEARS</a:t>
            </a:r>
          </a:p>
        </p:txBody>
      </p:sp>
      <p:sp>
        <p:nvSpPr>
          <p:cNvPr id="72" name="Rectangle 31"/>
          <p:cNvSpPr>
            <a:spLocks noChangeArrowheads="1"/>
          </p:cNvSpPr>
          <p:nvPr/>
        </p:nvSpPr>
        <p:spPr bwMode="auto">
          <a:xfrm>
            <a:off x="336615" y="5692210"/>
            <a:ext cx="4121150" cy="708790"/>
          </a:xfrm>
          <a:prstGeom prst="rect">
            <a:avLst/>
          </a:prstGeom>
          <a:gradFill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>
            <a:off x="406465" y="5690966"/>
            <a:ext cx="3735388" cy="640080"/>
          </a:xfrm>
          <a:prstGeom prst="roundRect">
            <a:avLst>
              <a:gd name="adj" fmla="val 16667"/>
            </a:avLst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4" name="Oval 33"/>
          <p:cNvSpPr>
            <a:spLocks noChangeArrowheads="1"/>
          </p:cNvSpPr>
          <p:nvPr/>
        </p:nvSpPr>
        <p:spPr bwMode="auto">
          <a:xfrm>
            <a:off x="3678303" y="5692167"/>
            <a:ext cx="774700" cy="708790"/>
          </a:xfrm>
          <a:prstGeom prst="ellipse">
            <a:avLst/>
          </a:prstGeom>
          <a:solidFill>
            <a:srgbClr val="FFAD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5" name="Text Box 34"/>
          <p:cNvSpPr txBox="1">
            <a:spLocks noChangeArrowheads="1"/>
          </p:cNvSpPr>
          <p:nvPr/>
        </p:nvSpPr>
        <p:spPr bwMode="auto">
          <a:xfrm>
            <a:off x="3883090" y="5912559"/>
            <a:ext cx="595035" cy="23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10</a:t>
            </a:r>
            <a:r>
              <a:rPr kumimoji="0" lang="hu-HU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nm</a:t>
            </a:r>
            <a:endParaRPr kumimoji="0" lang="hu-HU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749365" y="5681193"/>
            <a:ext cx="3240088" cy="706954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100000">
                <a:srgbClr val="FFAD5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7" name="Text Box 36"/>
          <p:cNvSpPr txBox="1">
            <a:spLocks noChangeArrowheads="1"/>
          </p:cNvSpPr>
          <p:nvPr/>
        </p:nvSpPr>
        <p:spPr bwMode="auto">
          <a:xfrm>
            <a:off x="758890" y="5731363"/>
            <a:ext cx="3121025" cy="265651"/>
          </a:xfrm>
          <a:prstGeom prst="rect">
            <a:avLst/>
          </a:prstGeom>
          <a:solidFill>
            <a:srgbClr val="FFFFC9">
              <a:alpha val="58038"/>
            </a:srgbClr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TICK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Cannonlake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8" name="Text Box 37"/>
          <p:cNvSpPr txBox="1">
            <a:spLocks noChangeArrowheads="1"/>
          </p:cNvSpPr>
          <p:nvPr/>
        </p:nvSpPr>
        <p:spPr bwMode="auto">
          <a:xfrm>
            <a:off x="766828" y="6062354"/>
            <a:ext cx="3108960" cy="276999"/>
          </a:xfrm>
          <a:prstGeom prst="rect">
            <a:avLst/>
          </a:prstGeom>
          <a:solidFill>
            <a:srgbClr val="3366FF">
              <a:alpha val="23137"/>
            </a:srgbClr>
          </a:solidFill>
          <a:ln w="19050" algn="ctr">
            <a:solidFill>
              <a:srgbClr val="9966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TOCK</a:t>
            </a:r>
            <a:r>
              <a:rPr kumimoji="0" lang="hu-HU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</a:t>
            </a:r>
            <a:r>
              <a:rPr kumimoji="0" lang="en-US" altLang="en-US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celake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9" name="Text Box 58"/>
          <p:cNvSpPr txBox="1">
            <a:spLocks noChangeArrowheads="1"/>
          </p:cNvSpPr>
          <p:nvPr/>
        </p:nvSpPr>
        <p:spPr bwMode="auto">
          <a:xfrm>
            <a:off x="4656203" y="5721389"/>
            <a:ext cx="94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05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18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4662553" y="6091480"/>
            <a:ext cx="915635" cy="2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??</a:t>
            </a:r>
            <a:r>
              <a:rPr kumimoji="0" lang="hu-HU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19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715635" y="1468426"/>
            <a:ext cx="313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Clock gating,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PECI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Platform Thermal Control by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 party controller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89215" y="2033845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985665" y="2236235"/>
            <a:ext cx="2816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Integrated Power Gates, </a:t>
            </a: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PCU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Turbo Boost</a:t>
            </a:r>
          </a:p>
        </p:txBody>
      </p:sp>
      <p:sp>
        <p:nvSpPr>
          <p:cNvPr id="86" name="Rectangle 48"/>
          <p:cNvSpPr>
            <a:spLocks noChangeArrowheads="1"/>
          </p:cNvSpPr>
          <p:nvPr/>
        </p:nvSpPr>
        <p:spPr bwMode="auto">
          <a:xfrm>
            <a:off x="6373147" y="3132076"/>
            <a:ext cx="16642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Turbo Boost 2.0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7" name="Rectangle 48"/>
          <p:cNvSpPr>
            <a:spLocks noChangeArrowheads="1"/>
          </p:cNvSpPr>
          <p:nvPr/>
        </p:nvSpPr>
        <p:spPr bwMode="auto">
          <a:xfrm>
            <a:off x="6944005" y="3879050"/>
            <a:ext cx="6046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8" name="Rectangle 48"/>
          <p:cNvSpPr>
            <a:spLocks noChangeArrowheads="1"/>
          </p:cNvSpPr>
          <p:nvPr/>
        </p:nvSpPr>
        <p:spPr bwMode="auto">
          <a:xfrm>
            <a:off x="6674789" y="4266492"/>
            <a:ext cx="12506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2. gen.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0" name="Rectangle 48"/>
          <p:cNvSpPr>
            <a:spLocks noChangeArrowheads="1"/>
          </p:cNvSpPr>
          <p:nvPr/>
        </p:nvSpPr>
        <p:spPr bwMode="auto">
          <a:xfrm>
            <a:off x="5970569" y="4479948"/>
            <a:ext cx="2634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Speed Shift Technology,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Duty Cycle control, No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FIVR</a:t>
            </a:r>
            <a:endParaRPr kumimoji="0" lang="en-US" altLang="en-US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(except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Skylake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X)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89425" y="5069118"/>
            <a:ext cx="2473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Speed Shift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Technology </a:t>
            </a:r>
            <a:r>
              <a:rPr kumimoji="0" lang="en-US" alt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v2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84" name="Rectangle 48"/>
          <p:cNvSpPr>
            <a:spLocks noChangeArrowheads="1"/>
          </p:cNvSpPr>
          <p:nvPr/>
        </p:nvSpPr>
        <p:spPr bwMode="auto">
          <a:xfrm>
            <a:off x="6057165" y="5274205"/>
            <a:ext cx="2350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</a:t>
            </a: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 H-series: TVB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(Thermal Velocity Boost)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5" name="Left Brace 94"/>
          <p:cNvSpPr/>
          <p:nvPr/>
        </p:nvSpPr>
        <p:spPr bwMode="auto">
          <a:xfrm>
            <a:off x="5912773" y="5355250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7" name="Left Brace 96"/>
          <p:cNvSpPr/>
          <p:nvPr/>
        </p:nvSpPr>
        <p:spPr bwMode="auto">
          <a:xfrm>
            <a:off x="5922150" y="4567772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8" name="Left Brace 97"/>
          <p:cNvSpPr/>
          <p:nvPr/>
        </p:nvSpPr>
        <p:spPr bwMode="auto">
          <a:xfrm>
            <a:off x="5922150" y="2317522"/>
            <a:ext cx="92882" cy="32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9" name="Left Brace 98"/>
          <p:cNvSpPr/>
          <p:nvPr/>
        </p:nvSpPr>
        <p:spPr bwMode="auto">
          <a:xfrm>
            <a:off x="5922150" y="1529845"/>
            <a:ext cx="92882" cy="504000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9" name="Text Box 56"/>
          <p:cNvSpPr txBox="1">
            <a:spLocks noChangeArrowheads="1"/>
          </p:cNvSpPr>
          <p:nvPr/>
        </p:nvSpPr>
        <p:spPr bwMode="auto">
          <a:xfrm>
            <a:off x="75092" y="497122"/>
            <a:ext cx="29274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7.4.1 The </a:t>
            </a:r>
            <a:r>
              <a:rPr kumimoji="0" lang="en-US" alt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Kaby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Lake line -2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1" name="Text Box 3"/>
          <p:cNvSpPr txBox="1">
            <a:spLocks noChangeArrowheads="1"/>
          </p:cNvSpPr>
          <p:nvPr/>
        </p:nvSpPr>
        <p:spPr bwMode="auto">
          <a:xfrm>
            <a:off x="283780" y="6503103"/>
            <a:ext cx="23166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Figure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is based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on [3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])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9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03559"/>
            <a:ext cx="7404100" cy="70031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9.2 Example 1: The first wave of the Coffee Lake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lines: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up to 6-core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DT S-series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58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33137"/>
          </a:xfrm>
        </p:spPr>
        <p:txBody>
          <a:bodyPr/>
          <a:lstStyle/>
          <a:p>
            <a:r>
              <a:rPr lang="en-US" sz="1600" dirty="0"/>
              <a:t>9.2 Example 1: The first wave of </a:t>
            </a:r>
            <a:r>
              <a:rPr lang="en-US" sz="1600" dirty="0" smtClean="0"/>
              <a:t>Coffee </a:t>
            </a:r>
            <a:r>
              <a:rPr lang="en-US" sz="1600" dirty="0"/>
              <a:t>Lake lines: 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the up to 6-core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DT S-series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(1)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99" y="507060"/>
            <a:ext cx="9226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9.2 Example 1: The first wave of the Coffee Lake lines: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6-core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S-series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[253]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3652" y="1361890"/>
            <a:ext cx="9157652" cy="4815535"/>
            <a:chOff x="-13652" y="1043735"/>
            <a:chExt cx="9157652" cy="4815535"/>
          </a:xfrm>
        </p:grpSpPr>
        <p:pic>
          <p:nvPicPr>
            <p:cNvPr id="6" name="Picture 2" descr="https://images.anandtech.com/doci/12607/Near%20Final_8th%20Gen%20Intel%20Core%20April%20Family%20Update%20Overview%20Deck-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16"/>
            <a:stretch/>
          </p:blipFill>
          <p:spPr bwMode="auto">
            <a:xfrm>
              <a:off x="-13652" y="1043735"/>
              <a:ext cx="9157652" cy="4815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1500" y="2660066"/>
              <a:ext cx="54854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KLR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6375" y="4055221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3182" y="3875201"/>
              <a:ext cx="4683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3490" y="5097594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KL G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1500" y="6361583"/>
            <a:ext cx="7425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KLR: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Refresh  CL: Coffee Lake  KL G: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G  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31353" y="3657145"/>
            <a:ext cx="9041147" cy="117013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818710"/>
            <a:ext cx="2098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Launched in 10/2017</a:t>
            </a:r>
          </a:p>
        </p:txBody>
      </p:sp>
    </p:spTree>
    <p:extLst>
      <p:ext uri="{BB962C8B-B14F-4D97-AF65-F5344CB8AC3E}">
        <p14:creationId xmlns:p14="http://schemas.microsoft.com/office/powerpoint/2010/main" val="10361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9.2 Example 1: The first wave of Coffee Lake lines: 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the up to 6-core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DT S-series </a:t>
            </a:r>
            <a:r>
              <a:rPr lang="en-US" sz="1600" dirty="0" smtClean="0"/>
              <a:t>(2)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636" t="11059" r="35725" b="13684"/>
          <a:stretch/>
        </p:blipFill>
        <p:spPr>
          <a:xfrm>
            <a:off x="928232" y="1179280"/>
            <a:ext cx="7202210" cy="55800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00" y="507060"/>
            <a:ext cx="7598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6-core DT S-series, launched in 10/2017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984080" y="2194615"/>
            <a:ext cx="3330370" cy="27003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04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869571"/>
              </p:ext>
            </p:extLst>
          </p:nvPr>
        </p:nvGraphicFramePr>
        <p:xfrm>
          <a:off x="462027" y="1062292"/>
          <a:ext cx="8205702" cy="5024616"/>
        </p:xfrm>
        <a:graphic>
          <a:graphicData uri="http://schemas.openxmlformats.org/drawingml/2006/table">
            <a:tbl>
              <a:tblPr/>
              <a:tblGrid>
                <a:gridCol w="2702182">
                  <a:extLst>
                    <a:ext uri="{9D8B030D-6E8A-4147-A177-3AD203B41FA5}">
                      <a16:colId xmlns:a16="http://schemas.microsoft.com/office/drawing/2014/main" val="75102273"/>
                    </a:ext>
                  </a:extLst>
                </a:gridCol>
                <a:gridCol w="3112647">
                  <a:extLst>
                    <a:ext uri="{9D8B030D-6E8A-4147-A177-3AD203B41FA5}">
                      <a16:colId xmlns:a16="http://schemas.microsoft.com/office/drawing/2014/main" val="3508670534"/>
                    </a:ext>
                  </a:extLst>
                </a:gridCol>
                <a:gridCol w="2390873">
                  <a:extLst>
                    <a:ext uri="{9D8B030D-6E8A-4147-A177-3AD203B41FA5}">
                      <a16:colId xmlns:a16="http://schemas.microsoft.com/office/drawing/2014/main" val="3907982491"/>
                    </a:ext>
                  </a:extLst>
                </a:gridCol>
              </a:tblGrid>
              <a:tr h="320203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Kaby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Lake i7-K vs Coffee Lake i7-K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261740"/>
                  </a:ext>
                </a:extLst>
              </a:tr>
              <a:tr h="42910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i7-7700K</a:t>
                      </a:r>
                    </a:p>
                  </a:txBody>
                  <a:tcPr marL="7214" marR="7214" marT="7214" marB="72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7214" marR="7214" marT="7214" marB="7214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i7-8700K</a:t>
                      </a:r>
                    </a:p>
                  </a:txBody>
                  <a:tcPr marL="7214" marR="7214" marT="7214" marB="72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690867"/>
                  </a:ext>
                </a:extLst>
              </a:tr>
              <a:tr h="3278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4C / 8T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Cores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6C / 12T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944790"/>
                  </a:ext>
                </a:extLst>
              </a:tr>
              <a:tr h="3278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4.2 GHz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Base Frequency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3.7 GHz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877244"/>
                  </a:ext>
                </a:extLst>
              </a:tr>
              <a:tr h="3278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4.5 GHz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Turbo Boost 2.0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4.7 GHz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60921"/>
                  </a:ext>
                </a:extLst>
              </a:tr>
              <a:tr h="231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 MB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L3 Cache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 MB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570940"/>
                  </a:ext>
                </a:extLst>
              </a:tr>
              <a:tr h="4833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DDR4-2400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DRAM Support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DDR4-2666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101972"/>
                  </a:ext>
                </a:extLst>
              </a:tr>
              <a:tr h="4833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GT2: 24 EUs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Integrated Graphics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GT2: 24 EUs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365041"/>
                  </a:ext>
                </a:extLst>
              </a:tr>
              <a:tr h="3278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350 MHz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IGP Base Freq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350 MHz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12336"/>
                  </a:ext>
                </a:extLst>
              </a:tr>
              <a:tr h="3796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1.15 GHz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IGP Turbo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1.20 GHz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013800"/>
                  </a:ext>
                </a:extLst>
              </a:tr>
              <a:tr h="231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PCIe Lanes (CPU)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16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384474"/>
                  </a:ext>
                </a:extLst>
              </a:tr>
              <a:tr h="231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&lt; 24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PCIe Lanes (Chipset)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&lt; 24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884765"/>
                  </a:ext>
                </a:extLst>
              </a:tr>
              <a:tr h="231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95W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TDP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95 W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211308"/>
                  </a:ext>
                </a:extLst>
              </a:tr>
              <a:tr h="231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$339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Price (tray)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$359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70289"/>
                  </a:ext>
                </a:extLst>
              </a:tr>
              <a:tr h="231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2"/>
                        </a:rPr>
                        <a:t>$340</a:t>
                      </a:r>
                      <a:endParaRPr lang="en-US" sz="14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Price (Newegg)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3"/>
                        </a:rPr>
                        <a:t>$380</a:t>
                      </a:r>
                      <a:endParaRPr lang="en-US" sz="14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993510"/>
                  </a:ext>
                </a:extLst>
              </a:tr>
              <a:tr h="231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4"/>
                        </a:rPr>
                        <a:t>$351</a:t>
                      </a:r>
                      <a:endParaRPr lang="en-US" sz="140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Price (Amazon)</a:t>
                      </a: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solidFill>
                            <a:srgbClr val="2295AB"/>
                          </a:solidFill>
                          <a:effectLst/>
                          <a:latin typeface="+mj-lt"/>
                          <a:hlinkClick r:id="rId5"/>
                        </a:rPr>
                        <a:t>$N/A</a:t>
                      </a:r>
                      <a:endParaRPr lang="en-US" sz="140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8416" marR="8416" marT="8416" marB="8416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580335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9.2 Example 1: The first wave of Coffee Lake lines: 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the up to 6-core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DT S-series </a:t>
            </a:r>
            <a:r>
              <a:rPr lang="en-US" sz="1600" dirty="0" smtClean="0"/>
              <a:t>(3)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1500" y="514318"/>
            <a:ext cx="8986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Comparing the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i7 K-tagged and the Coffee Lake i7 K-tagged models -1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461112" y="1838781"/>
            <a:ext cx="8244204" cy="163522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7446" y="1553078"/>
            <a:ext cx="949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(14 nm+)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6444" y="1538790"/>
            <a:ext cx="1075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(14 nm++)</a:t>
            </a:r>
          </a:p>
        </p:txBody>
      </p:sp>
    </p:spTree>
    <p:extLst>
      <p:ext uri="{BB962C8B-B14F-4D97-AF65-F5344CB8AC3E}">
        <p14:creationId xmlns:p14="http://schemas.microsoft.com/office/powerpoint/2010/main" val="278843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9.2 Example 1: The first wave of Coffee Lake </a:t>
            </a:r>
            <a:r>
              <a:rPr lang="en-US" sz="1600" dirty="0" smtClean="0"/>
              <a:t>lines: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the up to 6-core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DT S-series (</a:t>
            </a:r>
            <a:r>
              <a:rPr lang="en-US" sz="1600" dirty="0" smtClean="0"/>
              <a:t>4)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514318"/>
            <a:ext cx="8986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Comparing the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i7 K-tagged and the Coffee Lake i7 K-tagged models -2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5425" y="879845"/>
            <a:ext cx="833317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 introduced Coffee Lake DT models are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first 6-core DT processors.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Presumably, this move is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triggered by AMD’s introduction of 8-core Ryzen DT models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93885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</a:rPr>
              <a:t>9.2 Example 1: The first wave of Coffee Lake lines: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 the up to 6-core DT S-series (</a:t>
            </a:r>
            <a:r>
              <a:rPr lang="en-US" sz="1600" dirty="0" smtClean="0">
                <a:solidFill>
                  <a:srgbClr val="FFFFFF"/>
                </a:solidFill>
              </a:rPr>
              <a:t>4b)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3"/>
          <a:stretch/>
        </p:blipFill>
        <p:spPr>
          <a:xfrm>
            <a:off x="301504" y="1384781"/>
            <a:ext cx="8501184" cy="5014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8" y="513300"/>
            <a:ext cx="8071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Power distribution </a:t>
            </a:r>
            <a:r>
              <a:rPr lang="en-US" sz="1400" b="1" dirty="0" smtClean="0">
                <a:solidFill>
                  <a:schemeClr val="accent6"/>
                </a:solidFill>
              </a:rPr>
              <a:t>between </a:t>
            </a:r>
            <a:r>
              <a:rPr lang="en-US" sz="1400" b="1" dirty="0" smtClean="0">
                <a:solidFill>
                  <a:schemeClr val="accent6"/>
                </a:solidFill>
              </a:rPr>
              <a:t>“</a:t>
            </a:r>
            <a:r>
              <a:rPr lang="en-US" sz="1400" b="1" dirty="0" err="1" smtClean="0">
                <a:solidFill>
                  <a:schemeClr val="accent6"/>
                </a:solidFill>
              </a:rPr>
              <a:t>uncore</a:t>
            </a:r>
            <a:r>
              <a:rPr lang="en-US" sz="1400" b="1" dirty="0" smtClean="0">
                <a:solidFill>
                  <a:schemeClr val="accent6"/>
                </a:solidFill>
              </a:rPr>
              <a:t>” </a:t>
            </a:r>
            <a:r>
              <a:rPr lang="en-US" sz="1400" b="1" dirty="0">
                <a:solidFill>
                  <a:schemeClr val="accent6"/>
                </a:solidFill>
              </a:rPr>
              <a:t>and cores </a:t>
            </a:r>
            <a:r>
              <a:rPr lang="en-US" sz="1400" b="1" dirty="0" smtClean="0">
                <a:solidFill>
                  <a:schemeClr val="accent6"/>
                </a:solidFill>
              </a:rPr>
              <a:t>in the </a:t>
            </a:r>
            <a:r>
              <a:rPr lang="en-US" sz="1400" b="1" dirty="0">
                <a:solidFill>
                  <a:schemeClr val="accent6"/>
                </a:solidFill>
              </a:rPr>
              <a:t>i7-8700K with </a:t>
            </a:r>
            <a:r>
              <a:rPr lang="en-US" sz="1400" b="1" dirty="0" smtClean="0">
                <a:solidFill>
                  <a:schemeClr val="accent6"/>
                </a:solidFill>
              </a:rPr>
              <a:t>ring </a:t>
            </a:r>
            <a:r>
              <a:rPr lang="en-US" sz="1400" b="1" dirty="0" smtClean="0">
                <a:solidFill>
                  <a:schemeClr val="accent6"/>
                </a:solidFill>
              </a:rPr>
              <a:t>bus, </a:t>
            </a: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depending on </a:t>
            </a:r>
            <a:r>
              <a:rPr lang="en-US" sz="1400" b="1" dirty="0" smtClean="0">
                <a:solidFill>
                  <a:schemeClr val="accent6"/>
                </a:solidFill>
              </a:rPr>
              <a:t>loading [275]</a:t>
            </a:r>
          </a:p>
        </p:txBody>
      </p:sp>
    </p:spTree>
    <p:extLst>
      <p:ext uri="{BB962C8B-B14F-4D97-AF65-F5344CB8AC3E}">
        <p14:creationId xmlns:p14="http://schemas.microsoft.com/office/powerpoint/2010/main" val="11403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FFFFFF"/>
                </a:solidFill>
              </a:rPr>
              <a:t>9.2 Example 1: The first wave of Coffee Lake lines: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 the up to 6-core DT S-series (</a:t>
            </a:r>
            <a:r>
              <a:rPr lang="en-US" sz="1600" dirty="0" smtClean="0">
                <a:solidFill>
                  <a:srgbClr val="FFFFFF"/>
                </a:solidFill>
              </a:rPr>
              <a:t>4c)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" t="8218" r="782" b="3009"/>
          <a:stretch/>
        </p:blipFill>
        <p:spPr>
          <a:xfrm>
            <a:off x="161510" y="1268760"/>
            <a:ext cx="8910990" cy="5310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8" y="513300"/>
            <a:ext cx="8536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By contrast: Power </a:t>
            </a:r>
            <a:r>
              <a:rPr lang="en-US" sz="1400" b="1" dirty="0" smtClean="0">
                <a:solidFill>
                  <a:schemeClr val="accent6"/>
                </a:solidFill>
              </a:rPr>
              <a:t>distribution </a:t>
            </a:r>
            <a:r>
              <a:rPr lang="en-US" sz="1400" b="1" dirty="0">
                <a:solidFill>
                  <a:schemeClr val="accent6"/>
                </a:solidFill>
              </a:rPr>
              <a:t>between the  “</a:t>
            </a:r>
            <a:r>
              <a:rPr lang="en-US" sz="1400" b="1" dirty="0" err="1">
                <a:solidFill>
                  <a:schemeClr val="accent6"/>
                </a:solidFill>
              </a:rPr>
              <a:t>uncore</a:t>
            </a:r>
            <a:r>
              <a:rPr lang="en-US" sz="1400" b="1" dirty="0">
                <a:solidFill>
                  <a:schemeClr val="accent6"/>
                </a:solidFill>
              </a:rPr>
              <a:t>” and cores in </a:t>
            </a:r>
            <a:r>
              <a:rPr lang="en-US" sz="1400" b="1" dirty="0" smtClean="0">
                <a:solidFill>
                  <a:schemeClr val="accent6"/>
                </a:solidFill>
              </a:rPr>
              <a:t>the i9-7980XE </a:t>
            </a:r>
            <a:endParaRPr lang="en-US" sz="1400" b="1" dirty="0" smtClean="0">
              <a:solidFill>
                <a:schemeClr val="accent6"/>
              </a:solidFill>
            </a:endParaRPr>
          </a:p>
          <a:p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smtClean="0">
                <a:solidFill>
                  <a:schemeClr val="accent6"/>
                </a:solidFill>
              </a:rPr>
              <a:t>  </a:t>
            </a:r>
            <a:r>
              <a:rPr lang="en-US" sz="1400" b="1" dirty="0" smtClean="0">
                <a:solidFill>
                  <a:schemeClr val="accent6"/>
                </a:solidFill>
              </a:rPr>
              <a:t>(</a:t>
            </a:r>
            <a:r>
              <a:rPr lang="en-US" sz="1400" b="1" dirty="0" smtClean="0">
                <a:solidFill>
                  <a:schemeClr val="accent6"/>
                </a:solidFill>
              </a:rPr>
              <a:t>based on the </a:t>
            </a:r>
            <a:r>
              <a:rPr lang="en-US" sz="1400" b="1" dirty="0" err="1" smtClean="0">
                <a:solidFill>
                  <a:schemeClr val="accent6"/>
                </a:solidFill>
              </a:rPr>
              <a:t>Skylake</a:t>
            </a:r>
            <a:r>
              <a:rPr lang="en-US" sz="1400" b="1" dirty="0" smtClean="0">
                <a:solidFill>
                  <a:schemeClr val="accent6"/>
                </a:solidFill>
              </a:rPr>
              <a:t>-X core </a:t>
            </a:r>
            <a:r>
              <a:rPr lang="en-US" sz="1400" b="1" dirty="0" smtClean="0">
                <a:solidFill>
                  <a:schemeClr val="accent6"/>
                </a:solidFill>
              </a:rPr>
              <a:t>with 2D </a:t>
            </a:r>
            <a:r>
              <a:rPr lang="en-US" sz="1400" b="1" dirty="0" smtClean="0">
                <a:solidFill>
                  <a:schemeClr val="accent6"/>
                </a:solidFill>
              </a:rPr>
              <a:t>mesh</a:t>
            </a:r>
            <a:r>
              <a:rPr lang="en-US" sz="1400" b="1" dirty="0" smtClean="0">
                <a:solidFill>
                  <a:schemeClr val="accent6"/>
                </a:solidFill>
              </a:rPr>
              <a:t>), depending </a:t>
            </a:r>
            <a:r>
              <a:rPr lang="en-US" sz="1400" b="1" dirty="0" smtClean="0">
                <a:solidFill>
                  <a:schemeClr val="accent6"/>
                </a:solidFill>
              </a:rPr>
              <a:t>on loading [275]</a:t>
            </a:r>
          </a:p>
        </p:txBody>
      </p:sp>
    </p:spTree>
    <p:extLst>
      <p:ext uri="{BB962C8B-B14F-4D97-AF65-F5344CB8AC3E}">
        <p14:creationId xmlns:p14="http://schemas.microsoft.com/office/powerpoint/2010/main" val="398099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8" y="1268760"/>
            <a:ext cx="8989082" cy="490554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9.2 Example 1: The first wave of Coffee Lake lines: 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the up to 6-core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DT S-series </a:t>
            </a:r>
            <a:r>
              <a:rPr lang="en-US" sz="1600" dirty="0" smtClean="0"/>
              <a:t>(5)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503675"/>
            <a:ext cx="6745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photograph of a 6-core Coffee Lake desktop processor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40144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49" y="1235993"/>
            <a:ext cx="8572726" cy="223801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9.2 Example 1: The first wave of Coffee Lake lines: 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the up to 6-core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DT S-series </a:t>
            </a:r>
            <a:r>
              <a:rPr lang="en-US" sz="1600" dirty="0" smtClean="0"/>
              <a:t>(6)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510933"/>
            <a:ext cx="9045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Per-core (non-AVX) turbo frequencies of first wave Coffee Lake DT processors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99" y="3789040"/>
            <a:ext cx="913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note that turbo frequency data were not provided by Intel by measured by the reviewer 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i.e.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values may vary individually in the processors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632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9.2 Example 1: The first wave of Coffee Lake lines: 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the up to 6-core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DT S-series </a:t>
            </a:r>
            <a:r>
              <a:rPr lang="en-US" sz="1600" dirty="0" smtClean="0"/>
              <a:t>(7)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503675"/>
            <a:ext cx="4495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Socketing of Coffee Lake DT processors -1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870220"/>
            <a:ext cx="83604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and the Coffee Lake DT processors make use of the LGA1151 socket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pin-outs of both sockets differ from each other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i.e. they are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 socket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compatible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shown in the Figure below.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49668" y="2078850"/>
            <a:ext cx="7773365" cy="3870430"/>
            <a:chOff x="-2336000" y="-711460"/>
            <a:chExt cx="12915093" cy="64579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21950" y="-711460"/>
              <a:ext cx="6457143" cy="6457143"/>
            </a:xfrm>
            <a:prstGeom prst="rect">
              <a:avLst/>
            </a:prstGeom>
          </p:spPr>
        </p:pic>
        <p:pic>
          <p:nvPicPr>
            <p:cNvPr id="9" name="Picture 2" descr="https://images.anandtech.com/doci/11859/coffee_575px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36000" y="-711460"/>
              <a:ext cx="6457950" cy="645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872295" y="1816078"/>
            <a:ext cx="15745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Coffee Lake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07115" y="1808820"/>
            <a:ext cx="15745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510" y="6146140"/>
            <a:ext cx="922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Pin-out differences of the LGA1151 sockets of the Coffee Lake and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DT processors 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1910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7" y="1135931"/>
            <a:ext cx="7615897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7.</a:t>
            </a: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Major enhancements of the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Kaby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Lake line</a:t>
            </a:r>
          </a:p>
        </p:txBody>
      </p:sp>
      <p:sp>
        <p:nvSpPr>
          <p:cNvPr id="4" name="AutoShape 14"/>
          <p:cNvSpPr>
            <a:spLocks noChangeArrowheads="1"/>
          </p:cNvSpPr>
          <p:nvPr/>
        </p:nvSpPr>
        <p:spPr bwMode="auto">
          <a:xfrm>
            <a:off x="1373996" y="1977307"/>
            <a:ext cx="7113438" cy="639794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7.2.1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Use of an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optimized 14 nm process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termed the 14 nm+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959569" y="2070035"/>
            <a:ext cx="401869" cy="38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1374512" y="2671933"/>
            <a:ext cx="7112922" cy="400158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7.2.2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Enhanced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Speed Shift technology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(termed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v2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)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949887" y="2650886"/>
            <a:ext cx="403125" cy="39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543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9.2 Example 1: The first wave of Coffee Lake lines: 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the up to 6-core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DT S-series </a:t>
            </a:r>
            <a:r>
              <a:rPr lang="en-US" sz="1600" dirty="0" smtClean="0"/>
              <a:t>(8)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503675"/>
            <a:ext cx="5136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Socketing of Coffee Lake DT processors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-2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66835"/>
            <a:ext cx="743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difference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socketing is that from the until now reserved (RSVD) pins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785" y="1143370"/>
            <a:ext cx="5123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18 are converted to red colored power (VSS)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14 to grey colored ground (VSS) pins.</a:t>
            </a:r>
          </a:p>
        </p:txBody>
      </p:sp>
    </p:spTree>
    <p:extLst>
      <p:ext uri="{BB962C8B-B14F-4D97-AF65-F5344CB8AC3E}">
        <p14:creationId xmlns:p14="http://schemas.microsoft.com/office/powerpoint/2010/main" val="372957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468" r="15052"/>
          <a:stretch/>
        </p:blipFill>
        <p:spPr>
          <a:xfrm>
            <a:off x="2467448" y="1133745"/>
            <a:ext cx="6515042" cy="557985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9.2 Example 1: The first wave of Coffee Lake lines: 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the up to 6-core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DT S-series </a:t>
            </a:r>
            <a:r>
              <a:rPr lang="en-US" sz="1600" dirty="0" smtClean="0"/>
              <a:t>(9)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5309" y="510933"/>
            <a:ext cx="5175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Coffee Lake DT platform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300" y="2483895"/>
            <a:ext cx="2149948" cy="2728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supported by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Z370 chipset.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Z370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functionally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almost equivalent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Z270 chipset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the Z270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can’t be used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Cannon Lake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platform.</a:t>
            </a:r>
          </a:p>
        </p:txBody>
      </p:sp>
    </p:spTree>
    <p:extLst>
      <p:ext uri="{BB962C8B-B14F-4D97-AF65-F5344CB8AC3E}">
        <p14:creationId xmlns:p14="http://schemas.microsoft.com/office/powerpoint/2010/main" val="69317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Rendering: CineBench 15 SingleThread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5" y="1272488"/>
            <a:ext cx="8016825" cy="431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9.2 Example 1: The first wave of Coffee Lake lines: 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the up to 6-core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DT S-series </a:t>
            </a:r>
            <a:r>
              <a:rPr lang="en-US" sz="1600" dirty="0" smtClean="0"/>
              <a:t>(10)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3025" y="507060"/>
            <a:ext cx="7277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R15 single threaded benchmark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results - comparison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701570" y="2258870"/>
            <a:ext cx="37354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207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ndering: CineBench 15 MultiThread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5" y="1286462"/>
            <a:ext cx="8325196" cy="448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9.2 Example 1: The first wave of Coffee Lake lines: 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the up to 6-core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DT S-series </a:t>
            </a:r>
            <a:r>
              <a:rPr lang="en-US" sz="1600" dirty="0" smtClean="0"/>
              <a:t>(11)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16505" y="500710"/>
            <a:ext cx="7201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R15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threaded benchmark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results - comparison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863" y="5949280"/>
            <a:ext cx="87134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worth noting that the Coffee Lake i7-8700K has only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about 3 % higher single threaded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than the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i7-7700K but provides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about 45 % higher multi-threaded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 due to its higher core count (6 vs. 4).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746575" y="2753925"/>
            <a:ext cx="37354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4637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9.2 Example 1: The first wave of Coffee Lake lines: 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the up to 6-core 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DT S-series </a:t>
            </a:r>
            <a:r>
              <a:rPr lang="en-US" sz="1600" dirty="0" smtClean="0"/>
              <a:t>(12)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97656"/>
            <a:ext cx="1445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857210"/>
            <a:ext cx="90725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interesting to note that the high-end Core i7-8700K essentially kills the related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Lake-X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i7-7740K model since the former provides for less price more cores and performance.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move can probably be explained again by Intel’s intention to encounter AMD’s Ryzen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introductions.</a:t>
            </a:r>
          </a:p>
        </p:txBody>
      </p:sp>
    </p:spTree>
    <p:extLst>
      <p:ext uri="{BB962C8B-B14F-4D97-AF65-F5344CB8AC3E}">
        <p14:creationId xmlns:p14="http://schemas.microsoft.com/office/powerpoint/2010/main" val="266095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56565" y="1603559"/>
            <a:ext cx="7884000" cy="468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9.3 Example 2: The second wave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of DT Coffee Lake S-series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72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</a:t>
            </a:r>
            <a:r>
              <a:rPr lang="en-US" sz="1600" dirty="0" smtClean="0"/>
              <a:t>DT </a:t>
            </a:r>
            <a:r>
              <a:rPr lang="en-US" sz="1600" dirty="0" err="1" smtClean="0"/>
              <a:t>Coffe</a:t>
            </a:r>
            <a:r>
              <a:rPr lang="en-US" sz="1600" dirty="0" smtClean="0"/>
              <a:t> Lake S-series (1)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1500" y="510933"/>
            <a:ext cx="6702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9.3 Example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2: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second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wave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Coffe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S-series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[253]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4462" y="1268760"/>
            <a:ext cx="8663013" cy="4872945"/>
            <a:chOff x="184462" y="1178750"/>
            <a:chExt cx="8663013" cy="4872945"/>
          </a:xfrm>
        </p:grpSpPr>
        <p:grpSp>
          <p:nvGrpSpPr>
            <p:cNvPr id="3" name="Group 2"/>
            <p:cNvGrpSpPr/>
            <p:nvPr/>
          </p:nvGrpSpPr>
          <p:grpSpPr>
            <a:xfrm>
              <a:off x="184462" y="1178750"/>
              <a:ext cx="8663013" cy="4872945"/>
              <a:chOff x="0" y="693143"/>
              <a:chExt cx="8663013" cy="4872945"/>
            </a:xfrm>
          </p:grpSpPr>
          <p:pic>
            <p:nvPicPr>
              <p:cNvPr id="26626" name="Picture 2" descr="https://images.anandtech.com/doci/12607/Near%20Final_8th%20Gen%20Intel%20Core%20April%20Family%20Update%20Overview%20Deck-3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93143"/>
                <a:ext cx="8663013" cy="48729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0" y="2168860"/>
                <a:ext cx="428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6495" y="1943835"/>
                <a:ext cx="41069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55865" y="2573905"/>
                <a:ext cx="41069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76545" y="3969060"/>
                <a:ext cx="41069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CL</a:t>
                </a:r>
              </a:p>
            </p:txBody>
          </p:sp>
        </p:grpSp>
        <p:sp>
          <p:nvSpPr>
            <p:cNvPr id="6" name="Rounded Rectangle 5"/>
            <p:cNvSpPr/>
            <p:nvPr/>
          </p:nvSpPr>
          <p:spPr bwMode="auto">
            <a:xfrm>
              <a:off x="210957" y="4197546"/>
              <a:ext cx="8636518" cy="761623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6280" y="3721677"/>
              <a:ext cx="4106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0565" y="5107207"/>
              <a:ext cx="4106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54740" y="5011433"/>
              <a:ext cx="244810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for DTs and H-series mobiles)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 flipH="1">
            <a:off x="3737056" y="3940169"/>
            <a:ext cx="11598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Improved)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505" y="818710"/>
            <a:ext cx="2098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Launched in 04/2018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505" y="6309320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CL: Coffee Lake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1758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</a:t>
            </a:r>
            <a:r>
              <a:rPr lang="en-US" sz="1600" dirty="0" smtClean="0"/>
              <a:t>S-series (2) 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13795" y="1239885"/>
          <a:ext cx="8910580" cy="4421666"/>
        </p:xfrm>
        <a:graphic>
          <a:graphicData uri="http://schemas.openxmlformats.org/drawingml/2006/table">
            <a:tbl>
              <a:tblPr/>
              <a:tblGrid>
                <a:gridCol w="891058">
                  <a:extLst>
                    <a:ext uri="{9D8B030D-6E8A-4147-A177-3AD203B41FA5}">
                      <a16:colId xmlns:a16="http://schemas.microsoft.com/office/drawing/2014/main" val="3043755189"/>
                    </a:ext>
                  </a:extLst>
                </a:gridCol>
                <a:gridCol w="891058">
                  <a:extLst>
                    <a:ext uri="{9D8B030D-6E8A-4147-A177-3AD203B41FA5}">
                      <a16:colId xmlns:a16="http://schemas.microsoft.com/office/drawing/2014/main" val="733405681"/>
                    </a:ext>
                  </a:extLst>
                </a:gridCol>
                <a:gridCol w="891058">
                  <a:extLst>
                    <a:ext uri="{9D8B030D-6E8A-4147-A177-3AD203B41FA5}">
                      <a16:colId xmlns:a16="http://schemas.microsoft.com/office/drawing/2014/main" val="2654853581"/>
                    </a:ext>
                  </a:extLst>
                </a:gridCol>
                <a:gridCol w="891058">
                  <a:extLst>
                    <a:ext uri="{9D8B030D-6E8A-4147-A177-3AD203B41FA5}">
                      <a16:colId xmlns:a16="http://schemas.microsoft.com/office/drawing/2014/main" val="1687220658"/>
                    </a:ext>
                  </a:extLst>
                </a:gridCol>
                <a:gridCol w="891058">
                  <a:extLst>
                    <a:ext uri="{9D8B030D-6E8A-4147-A177-3AD203B41FA5}">
                      <a16:colId xmlns:a16="http://schemas.microsoft.com/office/drawing/2014/main" val="1205039219"/>
                    </a:ext>
                  </a:extLst>
                </a:gridCol>
                <a:gridCol w="891058">
                  <a:extLst>
                    <a:ext uri="{9D8B030D-6E8A-4147-A177-3AD203B41FA5}">
                      <a16:colId xmlns:a16="http://schemas.microsoft.com/office/drawing/2014/main" val="1472007293"/>
                    </a:ext>
                  </a:extLst>
                </a:gridCol>
                <a:gridCol w="891058">
                  <a:extLst>
                    <a:ext uri="{9D8B030D-6E8A-4147-A177-3AD203B41FA5}">
                      <a16:colId xmlns:a16="http://schemas.microsoft.com/office/drawing/2014/main" val="682496048"/>
                    </a:ext>
                  </a:extLst>
                </a:gridCol>
                <a:gridCol w="891058">
                  <a:extLst>
                    <a:ext uri="{9D8B030D-6E8A-4147-A177-3AD203B41FA5}">
                      <a16:colId xmlns:a16="http://schemas.microsoft.com/office/drawing/2014/main" val="4137770185"/>
                    </a:ext>
                  </a:extLst>
                </a:gridCol>
                <a:gridCol w="891058">
                  <a:extLst>
                    <a:ext uri="{9D8B030D-6E8A-4147-A177-3AD203B41FA5}">
                      <a16:colId xmlns:a16="http://schemas.microsoft.com/office/drawing/2014/main" val="2611274899"/>
                    </a:ext>
                  </a:extLst>
                </a:gridCol>
                <a:gridCol w="891058">
                  <a:extLst>
                    <a:ext uri="{9D8B030D-6E8A-4147-A177-3AD203B41FA5}">
                      <a16:colId xmlns:a16="http://schemas.microsoft.com/office/drawing/2014/main" val="3535092491"/>
                    </a:ext>
                  </a:extLst>
                </a:gridCol>
              </a:tblGrid>
              <a:tr h="305562">
                <a:tc gridSpan="2">
                  <a:txBody>
                    <a:bodyPr/>
                    <a:lstStyle/>
                    <a:p>
                      <a:pPr algn="ctr" fontAlgn="t"/>
                      <a:endParaRPr lang="en-US" sz="1400" b="0" i="0" dirty="0">
                        <a:solidFill>
                          <a:srgbClr val="FFFFFF"/>
                        </a:solidFill>
                        <a:effectLst/>
                        <a:latin typeface="&amp;quot"/>
                      </a:endParaRP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Cores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TDP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Freq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L3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vPro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DRAM</a:t>
                      </a:r>
                      <a:b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</a:br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DDR4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iGPU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iGPU</a:t>
                      </a:r>
                      <a:b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</a:br>
                      <a:r>
                        <a:rPr lang="en-US" sz="1400" b="0" i="0">
                          <a:solidFill>
                            <a:srgbClr val="FFFFFF"/>
                          </a:solidFill>
                          <a:effectLst/>
                          <a:latin typeface="&amp;quot"/>
                        </a:rPr>
                        <a:t>Turbo</a:t>
                      </a:r>
                    </a:p>
                  </a:txBody>
                  <a:tcPr marL="38100" marR="38100" marT="38100" marB="3810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923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Core i7-8700T*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$303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 / 12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35 W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2.4 / 4.0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12 MB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Yes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2666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24 EUs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1200</a:t>
                      </a:r>
                    </a:p>
                  </a:txBody>
                  <a:tcPr marL="44450" marR="44450" marT="44450" marB="4445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798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Core i5-8600*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$213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 / 6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65 W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3.1 / 4.3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9 MB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Yes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2666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24 EUs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1150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50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Core i5-8500*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$192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 / 6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65 W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3.0 / 4.1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9 MB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Yes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2666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24 EUs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1100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950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Core i5-8500T*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$192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 / 6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35 W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2.1 / 3.5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9 MB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Yes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2666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24 EUs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1100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5866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Core i5-8400T*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$192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 / 6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35 W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1.7 / 3.3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9 MB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No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2666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24 EUs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1050</a:t>
                      </a:r>
                    </a:p>
                  </a:txBody>
                  <a:tcPr marL="25691" marR="25691" marT="25691" marB="25691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150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Core i3-8300*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$138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 / 4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65 W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3.7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8 MB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No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2400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23 EUs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1150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777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Core i3-8300T*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$138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 / 4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35 W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3.2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8 MB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No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2400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23 EUs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1100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668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Core i3-8100T*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$117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4 / 4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35 W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3.1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6 MB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No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2400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23 EUs 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dirty="0">
                          <a:solidFill>
                            <a:srgbClr val="444444"/>
                          </a:solidFill>
                          <a:effectLst/>
                          <a:latin typeface="&amp;quot"/>
                        </a:rPr>
                        <a:t>1100</a:t>
                      </a:r>
                    </a:p>
                  </a:txBody>
                  <a:tcPr marL="35093" marR="35093" marT="35093" marB="35093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16868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500" y="507060"/>
            <a:ext cx="781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the second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wave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Coffee Lake S-series processors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265" y="5875665"/>
            <a:ext cx="8705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numbered models support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vPro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(for enhanced business use)</a:t>
            </a:r>
          </a:p>
        </p:txBody>
      </p:sp>
    </p:spTree>
    <p:extLst>
      <p:ext uri="{BB962C8B-B14F-4D97-AF65-F5344CB8AC3E}">
        <p14:creationId xmlns:p14="http://schemas.microsoft.com/office/powerpoint/2010/main" val="182248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</a:t>
            </a:r>
            <a:r>
              <a:rPr lang="en-US" sz="1600" dirty="0" smtClean="0"/>
              <a:t>S-series (3) 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829534"/>
              </p:ext>
            </p:extLst>
          </p:nvPr>
        </p:nvGraphicFramePr>
        <p:xfrm>
          <a:off x="119625" y="1189251"/>
          <a:ext cx="8910989" cy="5390099"/>
        </p:xfrm>
        <a:graphic>
          <a:graphicData uri="http://schemas.openxmlformats.org/drawingml/2006/table">
            <a:tbl>
              <a:tblPr/>
              <a:tblGrid>
                <a:gridCol w="1912830">
                  <a:extLst>
                    <a:ext uri="{9D8B030D-6E8A-4147-A177-3AD203B41FA5}">
                      <a16:colId xmlns:a16="http://schemas.microsoft.com/office/drawing/2014/main" val="3094599166"/>
                    </a:ext>
                  </a:extLst>
                </a:gridCol>
                <a:gridCol w="1446286">
                  <a:extLst>
                    <a:ext uri="{9D8B030D-6E8A-4147-A177-3AD203B41FA5}">
                      <a16:colId xmlns:a16="http://schemas.microsoft.com/office/drawing/2014/main" val="481493454"/>
                    </a:ext>
                  </a:extLst>
                </a:gridCol>
                <a:gridCol w="1446286">
                  <a:extLst>
                    <a:ext uri="{9D8B030D-6E8A-4147-A177-3AD203B41FA5}">
                      <a16:colId xmlns:a16="http://schemas.microsoft.com/office/drawing/2014/main" val="2340581786"/>
                    </a:ext>
                  </a:extLst>
                </a:gridCol>
                <a:gridCol w="1321874">
                  <a:extLst>
                    <a:ext uri="{9D8B030D-6E8A-4147-A177-3AD203B41FA5}">
                      <a16:colId xmlns:a16="http://schemas.microsoft.com/office/drawing/2014/main" val="2283476176"/>
                    </a:ext>
                  </a:extLst>
                </a:gridCol>
                <a:gridCol w="1531819">
                  <a:extLst>
                    <a:ext uri="{9D8B030D-6E8A-4147-A177-3AD203B41FA5}">
                      <a16:colId xmlns:a16="http://schemas.microsoft.com/office/drawing/2014/main" val="479788524"/>
                    </a:ext>
                  </a:extLst>
                </a:gridCol>
                <a:gridCol w="1251894">
                  <a:extLst>
                    <a:ext uri="{9D8B030D-6E8A-4147-A177-3AD203B41FA5}">
                      <a16:colId xmlns:a16="http://schemas.microsoft.com/office/drawing/2014/main" val="2477058544"/>
                    </a:ext>
                  </a:extLst>
                </a:gridCol>
              </a:tblGrid>
              <a:tr h="356255">
                <a:tc gridSpan="6">
                  <a:txBody>
                    <a:bodyPr/>
                    <a:lstStyle/>
                    <a:p>
                      <a:pPr algn="ctr" fontAlgn="t"/>
                      <a:r>
                        <a:rPr lang="en-US" sz="1300" b="0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Intel 8th Gen </a:t>
                      </a:r>
                      <a:r>
                        <a:rPr lang="en-US" sz="1300" b="0" i="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desktop </a:t>
                      </a:r>
                      <a:r>
                        <a:rPr lang="en-US" sz="1300" b="0" i="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chipsets </a:t>
                      </a:r>
                      <a:r>
                        <a:rPr lang="en-US" sz="1300" b="0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(PCH)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918901"/>
                  </a:ext>
                </a:extLst>
              </a:tr>
              <a:tr h="1491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16207" marR="16207" marT="16207" marB="16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Z370</a:t>
                      </a:r>
                    </a:p>
                  </a:txBody>
                  <a:tcPr marL="16207" marR="16207" marT="16207" marB="16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H370</a:t>
                      </a:r>
                    </a:p>
                  </a:txBody>
                  <a:tcPr marL="16207" marR="16207" marT="16207" marB="16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Q370</a:t>
                      </a:r>
                    </a:p>
                  </a:txBody>
                  <a:tcPr marL="16207" marR="16207" marT="16207" marB="16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B360</a:t>
                      </a:r>
                    </a:p>
                  </a:txBody>
                  <a:tcPr marL="16207" marR="16207" marT="16207" marB="16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H310</a:t>
                      </a:r>
                    </a:p>
                  </a:txBody>
                  <a:tcPr marL="16207" marR="16207" marT="16207" marB="16207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9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603693"/>
                  </a:ext>
                </a:extLst>
              </a:tr>
              <a:tr h="15450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Launch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Oct '17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Apr '18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Apr '18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Apr '18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Apr '18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6D6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019286"/>
                  </a:ext>
                </a:extLst>
              </a:tr>
              <a:tr h="271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Market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Consumer</a:t>
                      </a:r>
                      <a:b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Consumer</a:t>
                      </a:r>
                      <a:b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Corporate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  <a:b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Corporate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Consumer</a:t>
                      </a:r>
                      <a:b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Corporate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Consumer</a:t>
                      </a:r>
                      <a:b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1462"/>
                  </a:ext>
                </a:extLst>
              </a:tr>
              <a:tr h="271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ME Firmware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864117"/>
                  </a:ext>
                </a:extLst>
              </a:tr>
              <a:tr h="271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HSIO Lanes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31977"/>
                  </a:ext>
                </a:extLst>
              </a:tr>
              <a:tr h="15450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Total USB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743683"/>
                  </a:ext>
                </a:extLst>
              </a:tr>
              <a:tr h="271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Max USB 3.1 G2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374184"/>
                  </a:ext>
                </a:extLst>
              </a:tr>
              <a:tr h="271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Max USB 3.1 G1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  <a:endParaRPr lang="en-US" sz="1300" b="0" i="0" dirty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572079"/>
                  </a:ext>
                </a:extLst>
              </a:tr>
              <a:tr h="271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SATA 6 Gbps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148539"/>
                  </a:ext>
                </a:extLst>
              </a:tr>
              <a:tr h="271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PCH PCIe 3.0 Lanes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58112"/>
                  </a:ext>
                </a:extLst>
              </a:tr>
              <a:tr h="271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PCH PCIe 2.0 Lanes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284971"/>
                  </a:ext>
                </a:extLst>
              </a:tr>
              <a:tr h="3878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Max RST PCIe Storage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599845"/>
                  </a:ext>
                </a:extLst>
              </a:tr>
              <a:tr h="271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Supports Optane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520639"/>
                  </a:ext>
                </a:extLst>
              </a:tr>
              <a:tr h="3878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Integrated 802.11ac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210643"/>
                  </a:ext>
                </a:extLst>
              </a:tr>
              <a:tr h="3878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Intel Smart Sound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260962"/>
                  </a:ext>
                </a:extLst>
              </a:tr>
              <a:tr h="15450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Intel vPro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  <a:endParaRPr lang="en-US" sz="1300" b="0" i="0">
                        <a:solidFill>
                          <a:srgbClr val="444444"/>
                        </a:solidFill>
                        <a:effectLst/>
                        <a:latin typeface="+mj-lt"/>
                      </a:endParaRP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21212"/>
                  </a:ext>
                </a:extLst>
              </a:tr>
              <a:tr h="15450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1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TDP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 W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 W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 W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 W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300" b="0" i="0" dirty="0">
                          <a:solidFill>
                            <a:srgbClr val="444444"/>
                          </a:solidFill>
                          <a:effectLst/>
                          <a:latin typeface="+mj-lt"/>
                        </a:rPr>
                        <a:t>6 W</a:t>
                      </a:r>
                    </a:p>
                  </a:txBody>
                  <a:tcPr marL="18908" marR="18908" marT="18908" marB="18908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13004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500" y="507060"/>
            <a:ext cx="8073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 DT chipset launched providing enhancements to the previous Z370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6579350"/>
            <a:ext cx="453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RST: Rapid Storage technology (Software RAID)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6995" y="6579350"/>
            <a:ext cx="2135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HSIO: High-Speed IO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5804" y="6588975"/>
            <a:ext cx="243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ME: Management Engine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19625" y="3203975"/>
            <a:ext cx="8910989" cy="27003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16505" y="5274205"/>
            <a:ext cx="8910989" cy="4500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7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9.3 Example 2: The second wave of DT </a:t>
            </a:r>
            <a:r>
              <a:rPr lang="en-US" sz="1600" dirty="0" err="1"/>
              <a:t>Coffe</a:t>
            </a:r>
            <a:r>
              <a:rPr lang="en-US" sz="1600" dirty="0"/>
              <a:t> Lake </a:t>
            </a:r>
            <a:r>
              <a:rPr lang="en-US" sz="1600" dirty="0" smtClean="0"/>
              <a:t>S-series (4)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507060"/>
            <a:ext cx="7047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Enhancements introduced along with the new 8</a:t>
            </a:r>
            <a:r>
              <a:rPr kumimoji="0" lang="en-US" sz="1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DT chipsets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889507"/>
            <a:ext cx="276229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USB Gen. 2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Integrated connectivity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Enhanced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support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874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324587</TotalTime>
  <Words>19870</Words>
  <Application>Microsoft Office PowerPoint</Application>
  <PresentationFormat>On-screen Show (4:3)</PresentationFormat>
  <Paragraphs>3545</Paragraphs>
  <Slides>171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171</vt:i4>
      </vt:variant>
    </vt:vector>
  </HeadingPairs>
  <TitlesOfParts>
    <vt:vector size="184" baseType="lpstr">
      <vt:lpstr>&amp;quot</vt:lpstr>
      <vt:lpstr>Arial</vt:lpstr>
      <vt:lpstr>Calibri</vt:lpstr>
      <vt:lpstr>Helvetica Neue</vt:lpstr>
      <vt:lpstr>inherit</vt:lpstr>
      <vt:lpstr>MS Mincho</vt:lpstr>
      <vt:lpstr>Rokkitt</vt:lpstr>
      <vt:lpstr>Times New Roman</vt:lpstr>
      <vt:lpstr>Verdana</vt:lpstr>
      <vt:lpstr>3_Default Design</vt:lpstr>
      <vt:lpstr>1_Default Design</vt:lpstr>
      <vt:lpstr>6_Default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7.1 Introduction (1)</vt:lpstr>
      <vt:lpstr>7.1 Introduction (1b)</vt:lpstr>
      <vt:lpstr>7.1 Introduction (2)</vt:lpstr>
      <vt:lpstr>7.1 Introduction (3)</vt:lpstr>
      <vt:lpstr>PowerPoint Presentation</vt:lpstr>
      <vt:lpstr>7.2.1 Use of an optimized 14 nm process, termed the 14 nm+ process (1) </vt:lpstr>
      <vt:lpstr>7.2.2 Enhanced Speed Shift technology (v2) (1)</vt:lpstr>
      <vt:lpstr>7.2.2 Enhanced Speed Shift technology (v2) (2)</vt:lpstr>
      <vt:lpstr>PowerPoint Presentation</vt:lpstr>
      <vt:lpstr>7.3 Major innovation of the Kaby Lake line (1)</vt:lpstr>
      <vt:lpstr>7.3 Major innovation of the Kaby Lake line (2)</vt:lpstr>
      <vt:lpstr>7.3 Major innovation of the Kaby Lake line (3)</vt:lpstr>
      <vt:lpstr>7.3 Major innovation of the Kaby Lake line (4)</vt:lpstr>
      <vt:lpstr>7.3 Major innovation of the Kaby Lake line (5)</vt:lpstr>
      <vt:lpstr>7.3 Major innovation of the Kaby Lake line (6)</vt:lpstr>
      <vt:lpstr>7.3 Major innovation of the Kaby Lake line (7)</vt:lpstr>
      <vt:lpstr>7.3 Major innovation of the Kaby Lake line (8)</vt:lpstr>
      <vt:lpstr>7.3 Major innovation of the Kaby Lake line (9)</vt:lpstr>
      <vt:lpstr>PowerPoint Presentation</vt:lpstr>
      <vt:lpstr>PowerPoint Presentation</vt:lpstr>
      <vt:lpstr>7.4.1 Overview of the Kaby Lake processor line (1)</vt:lpstr>
      <vt:lpstr>7.4.1 Overview of the Kaby Lake processor line (2)</vt:lpstr>
      <vt:lpstr>7.4.1 Overview of the Kaby Lake processor line (3)</vt:lpstr>
      <vt:lpstr>7.4.1 Overview of the Kaby Lake processor line (4)</vt:lpstr>
      <vt:lpstr>7.4.1 Overview of the Kaby Lake processor line (5)</vt:lpstr>
      <vt:lpstr>7.4.1 Overview of the Kaby Lake processor line (6)</vt:lpstr>
      <vt:lpstr>7.4.1 Overview of the Kaby Lake processor line (7)</vt:lpstr>
      <vt:lpstr>PowerPoint Presentation</vt:lpstr>
      <vt:lpstr>7.4.2 Example 1: The mobile Kaby Lake Y and U-series (1)</vt:lpstr>
      <vt:lpstr>7.4.2 Example 1: The mobile Kaby Lake Y and U-series (2)</vt:lpstr>
      <vt:lpstr>7.4.2 Example 1: The mobile Kaby Lake Y and U-series (3)</vt:lpstr>
      <vt:lpstr>7.4.2 Example 1: The mobile Kaby Lake Y and U-series (4)</vt:lpstr>
      <vt:lpstr>7.4.2 Example 1: The mobile Kaby Lake Y and U-series (5)</vt:lpstr>
      <vt:lpstr>PowerPoint Presentation</vt:lpstr>
      <vt:lpstr>7.4.3 Example 2: The 8th generation Kaby Lake G-series mobile processors (1)</vt:lpstr>
      <vt:lpstr>Example 2: The 8th generation Kaby Lake G-series mobile processors (1b)</vt:lpstr>
      <vt:lpstr>Example 2: The 8th generation Kaby Lake G-series mobile processors (2)</vt:lpstr>
      <vt:lpstr>Example 2: The 8th generation Kaby Lake G-series mobile processors (2b)</vt:lpstr>
      <vt:lpstr>7.4.3 Example 2: The 8th generation Kaby Lake G-series mobile processors (2c)</vt:lpstr>
      <vt:lpstr>7.4.3 Example 2: The 8th generation Kaby Lake G-series mobile processors (3)</vt:lpstr>
      <vt:lpstr>7.4.3 Example 2: The 8th generation Kaby Lake G-series mobile processors (4)</vt:lpstr>
      <vt:lpstr>7.4.3 Example 2: The 8th generation Kaby Lake G-series mobile processors (5)</vt:lpstr>
      <vt:lpstr>7.4.3 Example 2: The 8th generation Kaby Lake G-series mobile processors (6)</vt:lpstr>
      <vt:lpstr>7.4.3 Example 2: The 8th generation Kaby Lake G-series mobile processors (7)</vt:lpstr>
      <vt:lpstr>7.4.3 Example 2: The 8th generation Kaby Lake G-series mobile processors (8)</vt:lpstr>
      <vt:lpstr>7.4.3 Example 2: The 8th generation mobile Kaby Lake G-series (9)</vt:lpstr>
      <vt:lpstr>PowerPoint Presentation</vt:lpstr>
      <vt:lpstr>7.4.4 Example 3: The enthusiast mobile Kaby Lake  X-series (1)</vt:lpstr>
      <vt:lpstr>7.4.4 Example 3: The enthusiast mobile Kaby Lake  X-series (2)</vt:lpstr>
      <vt:lpstr>7.4.4 Example 3: The enthusiast mobile Kaby Lake  X-series (3)</vt:lpstr>
      <vt:lpstr>7.4.4 Example 3: The enthusiast mobile Kaby Lake  X-series (4)</vt:lpstr>
      <vt:lpstr>7.4.4 Example 3: The enthusiast mobile Kaby Lake  X-series (5)</vt:lpstr>
      <vt:lpstr>7.4.4 Example 3: The enthusiast mobile Kaby Lake  X-series (6)</vt:lpstr>
      <vt:lpstr>7.4.4 Example 3: The enthusiast mobile Kaby Lake  X-series (7)</vt:lpstr>
      <vt:lpstr>PowerPoint Presentation</vt:lpstr>
      <vt:lpstr>8. The Kaby Lake Refresh line (1)</vt:lpstr>
      <vt:lpstr>8. The Kaby Lake Refresh line (2)</vt:lpstr>
      <vt:lpstr>8. The Kaby Lake Refresh line (3)</vt:lpstr>
      <vt:lpstr>8. The Kaby Lake Refresh line (4)</vt:lpstr>
      <vt:lpstr>8. The Kaby Lake Refresh line (5)</vt:lpstr>
      <vt:lpstr>8. The Kaby Lake Refresh line (6)</vt:lpstr>
      <vt:lpstr>8. The Kaby Lake Refresh line (7)</vt:lpstr>
      <vt:lpstr>8. The Kaby Lake Refresh line (8)</vt:lpstr>
      <vt:lpstr>8. The Kaby Lake Refresh line (9)</vt:lpstr>
      <vt:lpstr>PowerPoint Presentation</vt:lpstr>
      <vt:lpstr>PowerPoint Presentation</vt:lpstr>
      <vt:lpstr>9.1 Introduction (1)</vt:lpstr>
      <vt:lpstr>9.1 Introduction (1b)</vt:lpstr>
      <vt:lpstr>9.1 Introduction (1c)</vt:lpstr>
      <vt:lpstr>9.1 Introduction (1d)</vt:lpstr>
      <vt:lpstr>9.1 Introduction (2)</vt:lpstr>
      <vt:lpstr>9.1 Introduction (3)</vt:lpstr>
      <vt:lpstr>9.1 Introduction (4)</vt:lpstr>
      <vt:lpstr>9.1 Introduction (5)</vt:lpstr>
      <vt:lpstr>9.1 Introduction (6)</vt:lpstr>
      <vt:lpstr>PowerPoint Presentation</vt:lpstr>
      <vt:lpstr>9.2 Example 1: The first wave of Coffee Lake lines: the up to 6-core DT S-series (1)</vt:lpstr>
      <vt:lpstr>9.2 Example 1: The first wave of Coffee Lake lines: the up to 6-core DT S-series (2)</vt:lpstr>
      <vt:lpstr>9.2 Example 1: The first wave of Coffee Lake lines: the up to 6-core DT S-series (3)</vt:lpstr>
      <vt:lpstr>9.2 Example 1: The first wave of Coffee Lake lines: the up to 6-core DT S-series (4)</vt:lpstr>
      <vt:lpstr>9.2 Example 1: The first wave of Coffee Lake lines: the up to 6-core DT S-series (4b)</vt:lpstr>
      <vt:lpstr>9.2 Example 1: The first wave of Coffee Lake lines: the up to 6-core DT S-series (4c)</vt:lpstr>
      <vt:lpstr>9.2 Example 1: The first wave of Coffee Lake lines: the up to 6-core DT S-series (5)</vt:lpstr>
      <vt:lpstr>9.2 Example 1: The first wave of Coffee Lake lines: the up to 6-core DT S-series (6)</vt:lpstr>
      <vt:lpstr>9.2 Example 1: The first wave of Coffee Lake lines: the up to 6-core DT S-series (7)</vt:lpstr>
      <vt:lpstr>9.2 Example 1: The first wave of Coffee Lake lines: the up to 6-core DT S-series (8)</vt:lpstr>
      <vt:lpstr>9.2 Example 1: The first wave of Coffee Lake lines: the up to 6-core DT S-series (9)</vt:lpstr>
      <vt:lpstr>9.2 Example 1: The first wave of Coffee Lake lines: the up to 6-core DT S-series (10)</vt:lpstr>
      <vt:lpstr>9.2 Example 1: The first wave of Coffee Lake lines: the up to 6-core DT S-series (11)</vt:lpstr>
      <vt:lpstr>9.2 Example 1: The first wave of Coffee Lake lines: the up to 6-core DT S-series (12)</vt:lpstr>
      <vt:lpstr>PowerPoint Presentation</vt:lpstr>
      <vt:lpstr>9.3 Example 2: The second wave of DT Coffe Lake S-series (1) </vt:lpstr>
      <vt:lpstr>9.3 Example 2: The second wave of DT Coffe Lake S-series (2) </vt:lpstr>
      <vt:lpstr>9.3 Example 2: The second wave of DT Coffe Lake S-series (3) </vt:lpstr>
      <vt:lpstr>9.3 Example 2: The second wave of DT Coffe Lake S-series (4) </vt:lpstr>
      <vt:lpstr>9.3 Example 2: The second wave of DT Coffe Lake S-series (5) </vt:lpstr>
      <vt:lpstr>9.3 Example 2: The second wave of DT Coffe Lake S-series (6) </vt:lpstr>
      <vt:lpstr>9.3 Example 2: The second wave of DT Coffe Lake S-series (7) </vt:lpstr>
      <vt:lpstr>9.3 Example 2: The second wave of DT Coffe Lake S-series (8) </vt:lpstr>
      <vt:lpstr>9.3 Example 2: The second wave of DT Coffe Lake S-series (9) </vt:lpstr>
      <vt:lpstr>9.3 Example 2: The second wave of DT Coffe Lake S-series (10) </vt:lpstr>
      <vt:lpstr>9.3 Example 2: The second wave of DT Coffe Lake S-series (11) </vt:lpstr>
      <vt:lpstr>9.3 Example 2: The second wave of DT Coffe Lake S-series (12) </vt:lpstr>
      <vt:lpstr>9.3 Example 2: The second wave of DT Coffe Lake S-series (13) </vt:lpstr>
      <vt:lpstr>9.3 Example 2: The second wave of DT Coffe Lake S-series (14) </vt:lpstr>
      <vt:lpstr>9.3 Example 2: The second wave of DT Coffe Lake S-series (15) </vt:lpstr>
      <vt:lpstr>9.3 Example 2: The second wave of DT Coffe Lake S-series (16) </vt:lpstr>
      <vt:lpstr>9.3 Example 2: The second wave of DT Coffe Lake S-series (17) </vt:lpstr>
      <vt:lpstr>9.3 Example 2: The second wave of DT Coffe Lake S-series (18) </vt:lpstr>
      <vt:lpstr>9.3 Example 2: The second wave of DT Coffe Lake S-series (19) </vt:lpstr>
      <vt:lpstr>9.3 Example 2: The second wave of DT Coffe Lake S-series (20) </vt:lpstr>
      <vt:lpstr>9.3 Example 2: The second wave of DT Coffe Lake S-series (21) </vt:lpstr>
      <vt:lpstr>PowerPoint Presentation</vt:lpstr>
      <vt:lpstr>9.4 Example 3 : Mobile Coffee Lake H-series (1)</vt:lpstr>
      <vt:lpstr>9.4 Example 3 : Mobile Coffee Lake H-series (2)</vt:lpstr>
      <vt:lpstr>9.4 Example 3 : Mobile Coffee Lake H-series (3)</vt:lpstr>
      <vt:lpstr>9.4 Example 3 : Mobile Coffee Lake H-series (4)</vt:lpstr>
      <vt:lpstr>9.4 Example 3 : Mobile Coffee Lake H-series (5)</vt:lpstr>
      <vt:lpstr>9.4 Example 3 : Mobile Coffee Lake H-series (6)</vt:lpstr>
      <vt:lpstr>9.4 Example 3 : Mobile Coffee Lake H-series (7)</vt:lpstr>
      <vt:lpstr>PowerPoint Presentation</vt:lpstr>
      <vt:lpstr>9.5 Example 4:  Mobile Coffee Lake U-series with Iris Plus graphics (1)</vt:lpstr>
      <vt:lpstr>9.5 Example 4:  Mobile Coffee Lake U-series with Iris Plus graphics (2)</vt:lpstr>
      <vt:lpstr>9.5 Example 4:  Mobile Coffee Lake U-series with Iris Plus graphics (3)</vt:lpstr>
      <vt:lpstr>PowerPoint Presentation</vt:lpstr>
      <vt:lpstr>10. The Cannon Lake line (1)</vt:lpstr>
      <vt:lpstr>10. The Cannon Lake line (2)</vt:lpstr>
      <vt:lpstr>10. The Cannon Lake line (3)</vt:lpstr>
      <vt:lpstr>10. The Cannon Lake line (4)</vt:lpstr>
      <vt:lpstr>10. The Cannon Lake line (5)</vt:lpstr>
      <vt:lpstr>10. The Cannon Lake line (6)</vt:lpstr>
      <vt:lpstr>PowerPoint Presentation</vt:lpstr>
      <vt:lpstr>References (1)</vt:lpstr>
      <vt:lpstr>References (2)</vt:lpstr>
      <vt:lpstr>References (3)</vt:lpstr>
      <vt:lpstr>References (4)</vt:lpstr>
      <vt:lpstr>References (5)</vt:lpstr>
      <vt:lpstr>References (6)</vt:lpstr>
      <vt:lpstr>References (7)</vt:lpstr>
      <vt:lpstr>References (8)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 (25)</vt:lpstr>
      <vt:lpstr>References (25)</vt:lpstr>
      <vt:lpstr>References (26)</vt:lpstr>
      <vt:lpstr>References (27)</vt:lpstr>
      <vt:lpstr>References (28)</vt:lpstr>
      <vt:lpstr>PowerPoint Presentation</vt:lpstr>
      <vt:lpstr>PowerPoint Presentation</vt:lpstr>
      <vt:lpstr>PowerPoint Presentation</vt:lpstr>
      <vt:lpstr>PowerPoint Presentation</vt:lpstr>
      <vt:lpstr>References (34)</vt:lpstr>
      <vt:lpstr>References (35)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</cp:lastModifiedBy>
  <cp:revision>2709</cp:revision>
  <cp:lastPrinted>2017-10-09T06:38:03Z</cp:lastPrinted>
  <dcterms:created xsi:type="dcterms:W3CDTF">2014-10-25T02:34:30Z</dcterms:created>
  <dcterms:modified xsi:type="dcterms:W3CDTF">2018-10-17T05:36:26Z</dcterms:modified>
</cp:coreProperties>
</file>