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  <p:sldMasterId id="2147483724" r:id="rId4"/>
    <p:sldMasterId id="2147483737" r:id="rId5"/>
    <p:sldMasterId id="2147483749" r:id="rId6"/>
    <p:sldMasterId id="2147483762" r:id="rId7"/>
    <p:sldMasterId id="2147483775" r:id="rId8"/>
    <p:sldMasterId id="2147483787" r:id="rId9"/>
    <p:sldMasterId id="2147483800" r:id="rId10"/>
    <p:sldMasterId id="2147483813" r:id="rId11"/>
  </p:sldMasterIdLst>
  <p:notesMasterIdLst>
    <p:notesMasterId r:id="rId116"/>
  </p:notesMasterIdLst>
  <p:sldIdLst>
    <p:sldId id="410" r:id="rId12"/>
    <p:sldId id="748" r:id="rId13"/>
    <p:sldId id="1338" r:id="rId14"/>
    <p:sldId id="1399" r:id="rId15"/>
    <p:sldId id="1406" r:id="rId16"/>
    <p:sldId id="1400" r:id="rId17"/>
    <p:sldId id="1401" r:id="rId18"/>
    <p:sldId id="1402" r:id="rId19"/>
    <p:sldId id="1403" r:id="rId20"/>
    <p:sldId id="1404" r:id="rId21"/>
    <p:sldId id="1405" r:id="rId22"/>
    <p:sldId id="1739" r:id="rId23"/>
    <p:sldId id="1737" r:id="rId24"/>
    <p:sldId id="1738" r:id="rId25"/>
    <p:sldId id="1004" r:id="rId26"/>
    <p:sldId id="1396" r:id="rId27"/>
    <p:sldId id="1733" r:id="rId28"/>
    <p:sldId id="1734" r:id="rId29"/>
    <p:sldId id="1735" r:id="rId30"/>
    <p:sldId id="1736" r:id="rId31"/>
    <p:sldId id="1042" r:id="rId32"/>
    <p:sldId id="1407" r:id="rId33"/>
    <p:sldId id="1740" r:id="rId34"/>
    <p:sldId id="1741" r:id="rId35"/>
    <p:sldId id="1415" r:id="rId36"/>
    <p:sldId id="1727" r:id="rId37"/>
    <p:sldId id="1334" r:id="rId38"/>
    <p:sldId id="1269" r:id="rId39"/>
    <p:sldId id="1339" r:id="rId40"/>
    <p:sldId id="1744" r:id="rId41"/>
    <p:sldId id="1749" r:id="rId42"/>
    <p:sldId id="1745" r:id="rId43"/>
    <p:sldId id="1732" r:id="rId44"/>
    <p:sldId id="1747" r:id="rId45"/>
    <p:sldId id="1343" r:id="rId46"/>
    <p:sldId id="1746" r:id="rId47"/>
    <p:sldId id="1757" r:id="rId48"/>
    <p:sldId id="1307" r:id="rId49"/>
    <p:sldId id="1344" r:id="rId50"/>
    <p:sldId id="1748" r:id="rId51"/>
    <p:sldId id="1410" r:id="rId52"/>
    <p:sldId id="1324" r:id="rId53"/>
    <p:sldId id="1753" r:id="rId54"/>
    <p:sldId id="1325" r:id="rId55"/>
    <p:sldId id="1754" r:id="rId56"/>
    <p:sldId id="1326" r:id="rId57"/>
    <p:sldId id="1327" r:id="rId58"/>
    <p:sldId id="1408" r:id="rId59"/>
    <p:sldId id="1409" r:id="rId60"/>
    <p:sldId id="1328" r:id="rId61"/>
    <p:sldId id="1329" r:id="rId62"/>
    <p:sldId id="1330" r:id="rId63"/>
    <p:sldId id="1331" r:id="rId64"/>
    <p:sldId id="1755" r:id="rId65"/>
    <p:sldId id="1756" r:id="rId66"/>
    <p:sldId id="1332" r:id="rId67"/>
    <p:sldId id="1335" r:id="rId68"/>
    <p:sldId id="1272" r:id="rId69"/>
    <p:sldId id="1286" r:id="rId70"/>
    <p:sldId id="1273" r:id="rId71"/>
    <p:sldId id="1274" r:id="rId72"/>
    <p:sldId id="1380" r:id="rId73"/>
    <p:sldId id="1275" r:id="rId74"/>
    <p:sldId id="1279" r:id="rId75"/>
    <p:sldId id="1716" r:id="rId76"/>
    <p:sldId id="1278" r:id="rId77"/>
    <p:sldId id="1281" r:id="rId78"/>
    <p:sldId id="1283" r:id="rId79"/>
    <p:sldId id="1282" r:id="rId80"/>
    <p:sldId id="1379" r:id="rId81"/>
    <p:sldId id="1336" r:id="rId82"/>
    <p:sldId id="1285" r:id="rId83"/>
    <p:sldId id="1284" r:id="rId84"/>
    <p:sldId id="1723" r:id="rId85"/>
    <p:sldId id="1724" r:id="rId86"/>
    <p:sldId id="1742" r:id="rId87"/>
    <p:sldId id="1290" r:id="rId88"/>
    <p:sldId id="1293" r:id="rId89"/>
    <p:sldId id="1291" r:id="rId90"/>
    <p:sldId id="1451" r:id="rId91"/>
    <p:sldId id="1384" r:id="rId92"/>
    <p:sldId id="1450" r:id="rId93"/>
    <p:sldId id="1398" r:id="rId94"/>
    <p:sldId id="1296" r:id="rId95"/>
    <p:sldId id="1305" r:id="rId96"/>
    <p:sldId id="1306" r:id="rId97"/>
    <p:sldId id="1337" r:id="rId98"/>
    <p:sldId id="1308" r:id="rId99"/>
    <p:sldId id="1358" r:id="rId100"/>
    <p:sldId id="1309" r:id="rId101"/>
    <p:sldId id="1310" r:id="rId102"/>
    <p:sldId id="1311" r:id="rId103"/>
    <p:sldId id="1312" r:id="rId104"/>
    <p:sldId id="1313" r:id="rId105"/>
    <p:sldId id="1717" r:id="rId106"/>
    <p:sldId id="1320" r:id="rId107"/>
    <p:sldId id="1750" r:id="rId108"/>
    <p:sldId id="1321" r:id="rId109"/>
    <p:sldId id="1322" r:id="rId110"/>
    <p:sldId id="1314" r:id="rId111"/>
    <p:sldId id="1315" r:id="rId112"/>
    <p:sldId id="1317" r:id="rId113"/>
    <p:sldId id="1725" r:id="rId114"/>
    <p:sldId id="1751" r:id="rId115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748"/>
            <p14:sldId id="1338"/>
            <p14:sldId id="1399"/>
            <p14:sldId id="1406"/>
            <p14:sldId id="1400"/>
            <p14:sldId id="1401"/>
            <p14:sldId id="1402"/>
            <p14:sldId id="1403"/>
            <p14:sldId id="1404"/>
            <p14:sldId id="1405"/>
          </p14:sldIdLst>
        </p14:section>
        <p14:section name="Untitled Section" id="{C502D39B-7B0F-408B-9318-C54260733FCA}">
          <p14:sldIdLst>
            <p14:sldId id="1739"/>
            <p14:sldId id="1737"/>
            <p14:sldId id="1738"/>
            <p14:sldId id="1004"/>
            <p14:sldId id="1396"/>
            <p14:sldId id="1733"/>
            <p14:sldId id="1734"/>
            <p14:sldId id="1735"/>
            <p14:sldId id="1736"/>
            <p14:sldId id="1042"/>
            <p14:sldId id="1407"/>
            <p14:sldId id="1740"/>
            <p14:sldId id="1741"/>
            <p14:sldId id="1415"/>
            <p14:sldId id="1727"/>
            <p14:sldId id="1334"/>
            <p14:sldId id="1269"/>
            <p14:sldId id="1339"/>
            <p14:sldId id="1744"/>
            <p14:sldId id="1749"/>
            <p14:sldId id="1745"/>
            <p14:sldId id="1732"/>
            <p14:sldId id="1747"/>
            <p14:sldId id="1343"/>
            <p14:sldId id="1746"/>
            <p14:sldId id="1757"/>
            <p14:sldId id="1307"/>
            <p14:sldId id="1344"/>
            <p14:sldId id="1748"/>
            <p14:sldId id="1410"/>
            <p14:sldId id="1324"/>
            <p14:sldId id="1753"/>
            <p14:sldId id="1325"/>
            <p14:sldId id="1754"/>
            <p14:sldId id="1326"/>
            <p14:sldId id="1327"/>
            <p14:sldId id="1408"/>
            <p14:sldId id="1409"/>
            <p14:sldId id="1328"/>
            <p14:sldId id="1329"/>
            <p14:sldId id="1330"/>
            <p14:sldId id="1331"/>
            <p14:sldId id="1755"/>
            <p14:sldId id="1756"/>
            <p14:sldId id="1332"/>
            <p14:sldId id="1335"/>
            <p14:sldId id="1272"/>
            <p14:sldId id="1286"/>
            <p14:sldId id="1273"/>
            <p14:sldId id="1274"/>
            <p14:sldId id="1380"/>
            <p14:sldId id="1275"/>
            <p14:sldId id="1279"/>
            <p14:sldId id="1716"/>
            <p14:sldId id="1278"/>
            <p14:sldId id="1281"/>
            <p14:sldId id="1283"/>
            <p14:sldId id="1282"/>
            <p14:sldId id="1379"/>
            <p14:sldId id="1336"/>
            <p14:sldId id="1285"/>
            <p14:sldId id="1284"/>
            <p14:sldId id="1723"/>
            <p14:sldId id="1724"/>
            <p14:sldId id="1742"/>
            <p14:sldId id="1290"/>
            <p14:sldId id="1293"/>
            <p14:sldId id="1291"/>
            <p14:sldId id="1451"/>
            <p14:sldId id="1384"/>
            <p14:sldId id="1450"/>
            <p14:sldId id="1398"/>
            <p14:sldId id="1296"/>
            <p14:sldId id="1305"/>
            <p14:sldId id="1306"/>
            <p14:sldId id="1337"/>
            <p14:sldId id="1308"/>
            <p14:sldId id="1358"/>
            <p14:sldId id="1309"/>
            <p14:sldId id="1310"/>
            <p14:sldId id="1311"/>
            <p14:sldId id="1312"/>
            <p14:sldId id="1313"/>
            <p14:sldId id="1717"/>
            <p14:sldId id="1320"/>
            <p14:sldId id="1750"/>
            <p14:sldId id="1321"/>
            <p14:sldId id="1322"/>
            <p14:sldId id="1314"/>
            <p14:sldId id="1315"/>
            <p14:sldId id="1317"/>
            <p14:sldId id="1725"/>
            <p14:sldId id="17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4031" userDrawn="1">
          <p15:clr>
            <a:srgbClr val="A4A3A4"/>
          </p15:clr>
        </p15:guide>
        <p15:guide id="3" orient="horz" pos="1565" userDrawn="1">
          <p15:clr>
            <a:srgbClr val="A4A3A4"/>
          </p15:clr>
        </p15:guide>
        <p15:guide id="4" pos="5545" userDrawn="1">
          <p15:clr>
            <a:srgbClr val="A4A3A4"/>
          </p15:clr>
        </p15:guide>
        <p15:guide id="6" pos="1207" userDrawn="1">
          <p15:clr>
            <a:srgbClr val="A4A3A4"/>
          </p15:clr>
        </p15:guide>
        <p15:guide id="7" pos="3816" userDrawn="1">
          <p15:clr>
            <a:srgbClr val="A4A3A4"/>
          </p15:clr>
        </p15:guide>
        <p15:guide id="8" pos="2511" userDrawn="1">
          <p15:clr>
            <a:srgbClr val="A4A3A4"/>
          </p15:clr>
        </p15:guide>
        <p15:guide id="9" orient="horz" pos="1423" userDrawn="1">
          <p15:clr>
            <a:srgbClr val="A4A3A4"/>
          </p15:clr>
        </p15:guide>
        <p15:guide id="10" orient="horz" pos="799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3F3F3"/>
    <a:srgbClr val="6491D4"/>
    <a:srgbClr val="A4FAF4"/>
    <a:srgbClr val="5EAEDA"/>
    <a:srgbClr val="6B9ECD"/>
    <a:srgbClr val="A6A6A6"/>
    <a:srgbClr val="72BFC5"/>
    <a:srgbClr val="00B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3979" autoAdjust="0"/>
  </p:normalViewPr>
  <p:slideViewPr>
    <p:cSldViewPr snapToObjects="1" showGuides="1">
      <p:cViewPr varScale="1">
        <p:scale>
          <a:sx n="66" d="100"/>
          <a:sy n="66" d="100"/>
        </p:scale>
        <p:origin x="1008" y="-32"/>
      </p:cViewPr>
      <p:guideLst>
        <p:guide orient="horz" pos="176"/>
        <p:guide orient="horz" pos="4031"/>
        <p:guide orient="horz" pos="1565"/>
        <p:guide pos="5545"/>
        <p:guide pos="1207"/>
        <p:guide pos="3816"/>
        <p:guide pos="2511"/>
        <p:guide orient="horz" pos="1423"/>
        <p:guide orient="horz" pos="799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presProps" Target="presProps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viewProps" Target="viewProps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37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3219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7373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5760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0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30824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828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26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3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5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95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97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7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68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65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73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6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36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28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01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0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09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11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8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31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00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377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97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0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9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12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98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941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02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12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4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9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4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7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2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82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1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22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2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1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81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01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49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32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8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0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0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7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7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9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0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44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0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4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5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4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4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6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3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480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81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9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62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4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7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0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81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5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58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2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93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53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1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96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90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8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2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1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6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2 family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Overview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15472" y="6119388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06088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95670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054912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054912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99167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05415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03202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low power consumption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84" y="503675"/>
            <a:ext cx="904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Remark: A further change of the design paradigm for designing the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821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75" y="494487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Worldwide market share of smartphone and tablet application processors</a:t>
            </a:r>
            <a:r>
              <a:rPr lang="hu-HU" sz="1400" b="1" dirty="0" smtClean="0">
                <a:solidFill>
                  <a:srgbClr val="2D2D8A"/>
                </a:solidFill>
              </a:rPr>
              <a:t> in 2015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 (based on revenue)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217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33987"/>
              </p:ext>
            </p:extLst>
          </p:nvPr>
        </p:nvGraphicFramePr>
        <p:xfrm>
          <a:off x="611560" y="1313765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43233"/>
              </p:ext>
            </p:extLst>
          </p:nvPr>
        </p:nvGraphicFramePr>
        <p:xfrm>
          <a:off x="4797025" y="1319728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3962091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00"/>
                </a:solidFill>
              </a:rPr>
              <a:t>[Source</a:t>
            </a:r>
            <a:r>
              <a:rPr lang="hu-HU" sz="1200" dirty="0">
                <a:solidFill>
                  <a:srgbClr val="000000"/>
                </a:solidFill>
              </a:rPr>
              <a:t>: </a:t>
            </a:r>
            <a:r>
              <a:rPr lang="hu-HU" sz="1200" dirty="0" smtClean="0">
                <a:solidFill>
                  <a:srgbClr val="000000"/>
                </a:solidFill>
              </a:rPr>
              <a:t>Related press releases of Strategy </a:t>
            </a:r>
            <a:r>
              <a:rPr lang="hu-HU" sz="1200" dirty="0">
                <a:solidFill>
                  <a:srgbClr val="000000"/>
                </a:solidFill>
              </a:rPr>
              <a:t>Analytics</a:t>
            </a:r>
            <a:r>
              <a:rPr lang="en-US" sz="1200" dirty="0" smtClean="0">
                <a:solidFill>
                  <a:srgbClr val="000000"/>
                </a:solidFill>
              </a:rPr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675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0" y="498072"/>
            <a:ext cx="678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</a:rPr>
              <a:t>Intel's withdrawal from the smartphone and mobil market </a:t>
            </a:r>
            <a:r>
              <a:rPr lang="hu-HU" sz="1400" dirty="0" smtClean="0"/>
              <a:t>[216]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10" y="864873"/>
            <a:ext cx="8759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4/2016 Intel announced their withdrawal from the mobil market.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Intel's </a:t>
            </a:r>
            <a:r>
              <a:rPr lang="hu-HU" sz="1400" dirty="0" err="1" smtClean="0">
                <a:solidFill>
                  <a:srgbClr val="0070C0"/>
                </a:solidFill>
              </a:rPr>
              <a:t>statement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says</a:t>
            </a:r>
            <a:r>
              <a:rPr lang="hu-HU" sz="1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"</a:t>
            </a:r>
            <a:r>
              <a:rPr lang="en-US" sz="1400" dirty="0">
                <a:solidFill>
                  <a:srgbClr val="000000"/>
                </a:solidFill>
              </a:rPr>
              <a:t>I can confirm that the changes included canceling the Broxton platform </a:t>
            </a:r>
            <a:r>
              <a:rPr lang="en-US" sz="1400" dirty="0" smtClean="0">
                <a:solidFill>
                  <a:srgbClr val="000000"/>
                </a:solidFill>
              </a:rPr>
              <a:t>as well </a:t>
            </a:r>
            <a:r>
              <a:rPr lang="en-US" sz="1400" dirty="0">
                <a:solidFill>
                  <a:srgbClr val="000000"/>
                </a:solidFill>
              </a:rPr>
              <a:t>as </a:t>
            </a:r>
            <a:r>
              <a:rPr lang="en-US" sz="1400" dirty="0" err="1" smtClean="0">
                <a:solidFill>
                  <a:srgbClr val="000000"/>
                </a:solidFill>
              </a:rPr>
              <a:t>SoFIA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3GX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 and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LTE2 commercial platforms </a:t>
            </a:r>
            <a:r>
              <a:rPr lang="en-US" sz="1400" dirty="0" smtClean="0">
                <a:solidFill>
                  <a:srgbClr val="000000"/>
                </a:solidFill>
              </a:rPr>
              <a:t>to </a:t>
            </a:r>
            <a:r>
              <a:rPr lang="en-US" sz="1400" dirty="0">
                <a:solidFill>
                  <a:srgbClr val="000000"/>
                </a:solidFill>
              </a:rPr>
              <a:t>enable us to move resources 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to </a:t>
            </a:r>
            <a:r>
              <a:rPr lang="en-US" sz="1400" dirty="0">
                <a:solidFill>
                  <a:srgbClr val="000000"/>
                </a:solidFill>
              </a:rPr>
              <a:t>products that deliver higher returns </a:t>
            </a:r>
            <a:r>
              <a:rPr lang="en-US" sz="1400" dirty="0" smtClean="0">
                <a:solidFill>
                  <a:srgbClr val="000000"/>
                </a:solidFill>
              </a:rPr>
              <a:t>and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advance </a:t>
            </a:r>
            <a:r>
              <a:rPr lang="en-US" sz="1400" dirty="0">
                <a:solidFill>
                  <a:srgbClr val="000000"/>
                </a:solidFill>
              </a:rPr>
              <a:t>our strategy. </a:t>
            </a:r>
            <a:endParaRPr lang="hu-HU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</a:t>
            </a:r>
            <a:r>
              <a:rPr lang="en-US" sz="1400" dirty="0" smtClean="0">
                <a:solidFill>
                  <a:srgbClr val="000000"/>
                </a:solidFill>
              </a:rPr>
              <a:t>These </a:t>
            </a:r>
            <a:r>
              <a:rPr lang="en-US" sz="1400" dirty="0">
                <a:solidFill>
                  <a:srgbClr val="000000"/>
                </a:solidFill>
              </a:rPr>
              <a:t>changes are effective immediately.</a:t>
            </a:r>
            <a:r>
              <a:rPr lang="hu-HU" sz="1400" dirty="0" smtClean="0">
                <a:solidFill>
                  <a:srgbClr val="000000"/>
                </a:solidFill>
              </a:rPr>
              <a:t>"</a:t>
            </a:r>
            <a:endParaRPr lang="hu-HU" sz="1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workforce).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68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85" y="498072"/>
            <a:ext cx="463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AMD’s c</a:t>
            </a:r>
            <a:r>
              <a:rPr lang="hu-HU" sz="1400" b="1" dirty="0" smtClean="0">
                <a:solidFill>
                  <a:srgbClr val="2D2D8A"/>
                </a:solidFill>
              </a:rPr>
              <a:t>ancellation of </a:t>
            </a:r>
            <a:r>
              <a:rPr lang="en-US" sz="1400" b="1" dirty="0" smtClean="0">
                <a:solidFill>
                  <a:srgbClr val="2D2D8A"/>
                </a:solidFill>
              </a:rPr>
              <a:t>their </a:t>
            </a:r>
            <a:r>
              <a:rPr lang="hu-HU" sz="1400" b="1" dirty="0" smtClean="0">
                <a:solidFill>
                  <a:srgbClr val="2D2D8A"/>
                </a:solidFill>
              </a:rPr>
              <a:t>Cat line in 2015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27" y="868467"/>
            <a:ext cx="851733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The </a:t>
            </a:r>
            <a:r>
              <a:rPr lang="hu-HU" sz="1400" dirty="0" smtClean="0">
                <a:solidFill>
                  <a:srgbClr val="3333FF"/>
                </a:solidFill>
              </a:rPr>
              <a:t>last core of AMD's Cat line </a:t>
            </a:r>
            <a:r>
              <a:rPr lang="hu-HU" sz="1400" dirty="0" smtClean="0">
                <a:solidFill>
                  <a:srgbClr val="000000"/>
                </a:solidFill>
              </a:rPr>
              <a:t>was the </a:t>
            </a:r>
            <a:r>
              <a:rPr lang="hu-HU" sz="1400" dirty="0" smtClean="0">
                <a:solidFill>
                  <a:srgbClr val="FF0000"/>
                </a:solidFill>
              </a:rPr>
              <a:t>Puma+ core</a:t>
            </a:r>
            <a:r>
              <a:rPr lang="hu-HU" sz="1400" dirty="0" smtClean="0">
                <a:solidFill>
                  <a:srgbClr val="000000"/>
                </a:solidFill>
              </a:rPr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AMD's 2016 Mobility roadmap there is no sign of an APU powered by the Puma+ core </a:t>
            </a:r>
            <a:endParaRPr lang="en-US" sz="14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</a:t>
            </a:r>
            <a:r>
              <a:rPr lang="hu-HU" sz="1400" dirty="0" smtClean="0">
                <a:solidFill>
                  <a:srgbClr val="0070C0"/>
                </a:solidFill>
              </a:rPr>
              <a:t>or a derivative of </a:t>
            </a:r>
            <a:r>
              <a:rPr lang="en-US" sz="1400" dirty="0" smtClean="0">
                <a:solidFill>
                  <a:srgbClr val="0070C0"/>
                </a:solidFill>
              </a:rPr>
              <a:t>it</a:t>
            </a:r>
            <a:r>
              <a:rPr lang="hu-HU" sz="1400" dirty="0" smtClean="0">
                <a:solidFill>
                  <a:srgbClr val="0070C0"/>
                </a:solidFill>
              </a:rPr>
              <a:t>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Instead AMD </a:t>
            </a:r>
            <a:r>
              <a:rPr lang="en-US" sz="1400" dirty="0" smtClean="0">
                <a:solidFill>
                  <a:srgbClr val="000000"/>
                </a:solidFill>
              </a:rPr>
              <a:t>has been </a:t>
            </a:r>
            <a:r>
              <a:rPr lang="hu-HU" sz="1400" dirty="0" smtClean="0">
                <a:solidFill>
                  <a:srgbClr val="000000"/>
                </a:solidFill>
              </a:rPr>
              <a:t>place</a:t>
            </a:r>
            <a:r>
              <a:rPr lang="en-US" sz="1400" dirty="0" smtClean="0">
                <a:solidFill>
                  <a:srgbClr val="000000"/>
                </a:solidFill>
              </a:rPr>
              <a:t>d</a:t>
            </a:r>
            <a:r>
              <a:rPr lang="hu-HU" sz="1400" dirty="0" smtClean="0">
                <a:solidFill>
                  <a:srgbClr val="000000"/>
                </a:solidFill>
              </a:rPr>
              <a:t> emphasis on the Zen architecture </a:t>
            </a:r>
            <a:r>
              <a:rPr lang="en-US" sz="1400" dirty="0" smtClean="0">
                <a:solidFill>
                  <a:srgbClr val="000000"/>
                </a:solidFill>
              </a:rPr>
              <a:t>that has been </a:t>
            </a:r>
            <a:r>
              <a:rPr lang="hu-HU" sz="1400" dirty="0" smtClean="0">
                <a:solidFill>
                  <a:srgbClr val="000000"/>
                </a:solidFill>
              </a:rPr>
              <a:t>launched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</a:t>
            </a:r>
            <a:r>
              <a:rPr lang="hu-HU" sz="1400" dirty="0" smtClean="0">
                <a:solidFill>
                  <a:srgbClr val="000000"/>
                </a:solidFill>
              </a:rPr>
              <a:t> in 2017. 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732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86" y="515355"/>
            <a:ext cx="719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NVidia's leaving the smartphone and tablet market in June 2016 [81]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8" y="929183"/>
            <a:ext cx="884762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6/2016 </a:t>
            </a:r>
            <a:r>
              <a:rPr lang="en-US" sz="1400" dirty="0" smtClean="0">
                <a:latin typeface="+mj-lt"/>
              </a:rPr>
              <a:t>(at </a:t>
            </a:r>
            <a:r>
              <a:rPr lang="en-US" sz="1400" dirty="0" err="1" smtClean="0">
                <a:latin typeface="+mj-lt"/>
              </a:rPr>
              <a:t>Computex</a:t>
            </a:r>
            <a:r>
              <a:rPr lang="en-US" sz="1400" dirty="0" smtClean="0">
                <a:latin typeface="+mj-lt"/>
              </a:rPr>
              <a:t>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NVIDIA's CEO J. Huang</a:t>
            </a:r>
            <a:r>
              <a:rPr lang="en-US" sz="1400" dirty="0" smtClean="0">
                <a:latin typeface="+mj-lt"/>
              </a:rPr>
              <a:t> declared the firm's leaving the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smartphone and tablet market by saying: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are no longer interested in that market”. He adds, “Anybody can build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smartphones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we’re happy to enjoy these devices, but we’ll let someone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else build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them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”.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356" y="1988840"/>
            <a:ext cx="89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Instead NVIDIA became interested in designing in-car computers and car infotainment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systems (beyond graphics cards where they have the leading position). </a:t>
            </a:r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370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35" r="10410" b="9288"/>
          <a:stretch/>
        </p:blipFill>
        <p:spPr>
          <a:xfrm>
            <a:off x="26495" y="558787"/>
            <a:ext cx="9046005" cy="56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(8)</a:t>
            </a:r>
            <a:endParaRPr lang="en-US" sz="1600" dirty="0"/>
          </a:p>
        </p:txBody>
      </p:sp>
      <p:sp>
        <p:nvSpPr>
          <p:cNvPr id="4" name="Text Box 56"/>
          <p:cNvSpPr txBox="1">
            <a:spLocks noChangeArrowheads="1"/>
          </p:cNvSpPr>
          <p:nvPr/>
        </p:nvSpPr>
        <p:spPr bwMode="auto">
          <a:xfrm>
            <a:off x="96278" y="506647"/>
            <a:ext cx="8775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Introducing a two-phase development model (Tick-Tock model)for the Core 2 family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908720"/>
            <a:ext cx="644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two-phase model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reduces the complexity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of the development</a:t>
            </a:r>
            <a:r>
              <a:rPr lang="en-US" sz="1400" dirty="0" smtClean="0">
                <a:latin typeface="+mj-lt"/>
              </a:rPr>
              <a:t>,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853" y="1228472"/>
            <a:ext cx="669664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Tick phase </a:t>
            </a:r>
            <a:r>
              <a:rPr lang="en-US" sz="1400" dirty="0" smtClean="0">
                <a:latin typeface="+mj-lt"/>
              </a:rPr>
              <a:t>focuses on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reduction of the feature size </a:t>
            </a:r>
            <a:r>
              <a:rPr lang="en-US" sz="1400" dirty="0" smtClean="0">
                <a:latin typeface="+mj-lt"/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Tock phase </a:t>
            </a:r>
            <a:r>
              <a:rPr lang="en-US" sz="1400" dirty="0" smtClean="0">
                <a:latin typeface="+mj-lt"/>
              </a:rPr>
              <a:t>focuses 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enhancing the microarchitecture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976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107865" y="1159235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22044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311078" y="1690482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71956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65394" y="1691146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54453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643339" y="1687829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71122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78085" y="3110825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530519" y="3112691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618996" y="3111301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712733" y="3113167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745076" y="311316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910017" y="3115033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914453" y="311364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67621" y="1217119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718052" y="1220294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gen.</a:t>
            </a:r>
            <a:r>
              <a: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80353" y="1221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918076" y="122029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8011911" y="123616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97598" y="1695374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8038822" y="3108375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7109589" y="6527376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6804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500425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2582554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3685248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7" name="TextBox 66"/>
          <p:cNvSpPr txBox="1"/>
          <p:nvPr/>
        </p:nvSpPr>
        <p:spPr>
          <a:xfrm>
            <a:off x="4782584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5874358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6951228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70" name="TextBox 69"/>
          <p:cNvSpPr txBox="1"/>
          <p:nvPr/>
        </p:nvSpPr>
        <p:spPr>
          <a:xfrm>
            <a:off x="8037923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527262" y="6308674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1642155" y="63039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2746549" y="6308674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99" name="TextBox 98"/>
          <p:cNvSpPr txBox="1"/>
          <p:nvPr/>
        </p:nvSpPr>
        <p:spPr>
          <a:xfrm>
            <a:off x="464329" y="629803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0" name="TextBox 99"/>
          <p:cNvSpPr txBox="1"/>
          <p:nvPr/>
        </p:nvSpPr>
        <p:spPr>
          <a:xfrm>
            <a:off x="1538881" y="6293318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2547025" y="629803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902362" y="6302701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498" y="507060"/>
            <a:ext cx="7402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Development sites of subsequent generations of Intel's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C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ore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67934" y="631894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986935" y="6327067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76" name="Téglalap 3"/>
          <p:cNvSpPr/>
          <p:nvPr/>
        </p:nvSpPr>
        <p:spPr bwMode="auto">
          <a:xfrm>
            <a:off x="100337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77" name="Téglalap 4"/>
          <p:cNvSpPr/>
          <p:nvPr/>
        </p:nvSpPr>
        <p:spPr bwMode="auto">
          <a:xfrm>
            <a:off x="222971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8" name="Szövegdoboz 16"/>
          <p:cNvSpPr txBox="1">
            <a:spLocks noChangeArrowheads="1"/>
          </p:cNvSpPr>
          <p:nvPr/>
        </p:nvSpPr>
        <p:spPr bwMode="auto">
          <a:xfrm>
            <a:off x="450791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2" name="Szövegdoboz 17"/>
          <p:cNvSpPr txBox="1">
            <a:spLocks noChangeArrowheads="1"/>
          </p:cNvSpPr>
          <p:nvPr/>
        </p:nvSpPr>
        <p:spPr bwMode="auto">
          <a:xfrm>
            <a:off x="1536378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8" name="Szövegdoboz 25"/>
          <p:cNvSpPr txBox="1"/>
          <p:nvPr/>
        </p:nvSpPr>
        <p:spPr bwMode="auto">
          <a:xfrm>
            <a:off x="395686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Szövegdoboz 17"/>
          <p:cNvSpPr txBox="1">
            <a:spLocks noChangeArrowheads="1"/>
          </p:cNvSpPr>
          <p:nvPr/>
        </p:nvSpPr>
        <p:spPr bwMode="auto">
          <a:xfrm>
            <a:off x="2896887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" name="Szövegdoboz 25"/>
          <p:cNvSpPr txBox="1"/>
          <p:nvPr/>
        </p:nvSpPr>
        <p:spPr bwMode="auto">
          <a:xfrm>
            <a:off x="1553945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Szövegdoboz 25"/>
          <p:cNvSpPr txBox="1"/>
          <p:nvPr/>
        </p:nvSpPr>
        <p:spPr bwMode="auto">
          <a:xfrm>
            <a:off x="2810594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08" name="Téglalap 4"/>
          <p:cNvSpPr/>
          <p:nvPr/>
        </p:nvSpPr>
        <p:spPr bwMode="auto">
          <a:xfrm>
            <a:off x="1326925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9" name="Téglalap 4"/>
          <p:cNvSpPr/>
          <p:nvPr/>
        </p:nvSpPr>
        <p:spPr bwMode="auto">
          <a:xfrm>
            <a:off x="2465464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0" name="Téglalap 14"/>
          <p:cNvSpPr/>
          <p:nvPr/>
        </p:nvSpPr>
        <p:spPr bwMode="auto">
          <a:xfrm>
            <a:off x="4084772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1" name="Szövegdoboz 21"/>
          <p:cNvSpPr txBox="1">
            <a:spLocks noChangeArrowheads="1"/>
          </p:cNvSpPr>
          <p:nvPr/>
        </p:nvSpPr>
        <p:spPr bwMode="auto">
          <a:xfrm>
            <a:off x="4247085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2" name="Szövegdoboz 25"/>
          <p:cNvSpPr txBox="1"/>
          <p:nvPr/>
        </p:nvSpPr>
        <p:spPr bwMode="auto">
          <a:xfrm>
            <a:off x="4149359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124049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17748" y="4464115"/>
            <a:ext cx="20277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 AMD Vega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 smtClean="0">
                <a:latin typeface="Verdana"/>
              </a:rPr>
              <a:t>Lake</a:t>
            </a: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   </a:t>
            </a:r>
            <a:r>
              <a:rPr lang="en-US" sz="1200" dirty="0" smtClean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552220" y="3879050"/>
            <a:ext cx="23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encompasses the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following processor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6" name="Téglalap 14"/>
          <p:cNvSpPr/>
          <p:nvPr/>
        </p:nvSpPr>
        <p:spPr bwMode="auto">
          <a:xfrm>
            <a:off x="5130288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7" name="Szövegdoboz 21"/>
          <p:cNvSpPr txBox="1">
            <a:spLocks noChangeArrowheads="1"/>
          </p:cNvSpPr>
          <p:nvPr/>
        </p:nvSpPr>
        <p:spPr bwMode="auto">
          <a:xfrm>
            <a:off x="5358182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8" name="Szövegdoboz 25"/>
          <p:cNvSpPr txBox="1"/>
          <p:nvPr/>
        </p:nvSpPr>
        <p:spPr bwMode="auto">
          <a:xfrm>
            <a:off x="5223993" y="41006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711501" y="6264315"/>
            <a:ext cx="1082348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lines </a:t>
            </a:r>
            <a:r>
              <a:rPr lang="en-US" sz="1200" dirty="0">
                <a:solidFill>
                  <a:schemeClr val="accent6"/>
                </a:solidFill>
              </a:rPr>
              <a:t>[218].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4" grpId="0"/>
      <p:bldP spid="67" grpId="0"/>
      <p:bldP spid="68" grpId="0"/>
      <p:bldP spid="69" grpId="0"/>
      <p:bldP spid="70" grpId="0"/>
      <p:bldP spid="71" grpId="0"/>
      <p:bldP spid="75" grpId="0"/>
      <p:bldP spid="94" grpId="0"/>
      <p:bldP spid="103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92475" y="1156115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20505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95688" y="1687362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56566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50004" y="1688026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52914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627949" y="1684709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9583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62695" y="3107705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515129" y="3109571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603606" y="3108181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97343" y="3110047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729686" y="31100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94627" y="3111913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99063" y="311052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52231" y="1213999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702662" y="1217174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gen.</a:t>
            </a:r>
            <a:r>
              <a: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64963" y="121876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902686" y="12171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96521" y="123304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82208" y="1692254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8023432" y="3105255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5025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(2006)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5376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(2007)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91577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(2008)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4296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(2010)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88511" y="3557147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(2011)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3207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(2012)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0894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(2013)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95639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(2014)</a:t>
            </a: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516020"/>
            <a:ext cx="61045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Arriving of subsequent generations in Intel's Core 2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7080769" y="6534345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48939" y="630990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(2015)</a:t>
            </a:r>
            <a:endParaRPr lang="en-US" sz="1300" i="1" dirty="0"/>
          </a:p>
        </p:txBody>
      </p:sp>
      <p:sp>
        <p:nvSpPr>
          <p:cNvPr id="77" name="TextBox 76"/>
          <p:cNvSpPr txBox="1"/>
          <p:nvPr/>
        </p:nvSpPr>
        <p:spPr>
          <a:xfrm>
            <a:off x="1523491" y="6305188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(2016)</a:t>
            </a:r>
            <a:endParaRPr lang="en-US" sz="1300" i="1" dirty="0"/>
          </a:p>
        </p:txBody>
      </p:sp>
      <p:sp>
        <p:nvSpPr>
          <p:cNvPr id="78" name="TextBox 77"/>
          <p:cNvSpPr txBox="1"/>
          <p:nvPr/>
        </p:nvSpPr>
        <p:spPr>
          <a:xfrm>
            <a:off x="2531635" y="6309907"/>
            <a:ext cx="10454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(2017/18)</a:t>
            </a:r>
            <a:endParaRPr lang="en-US" sz="1300" i="1" dirty="0"/>
          </a:p>
        </p:txBody>
      </p:sp>
      <p:sp>
        <p:nvSpPr>
          <p:cNvPr id="92" name="TextBox 91"/>
          <p:cNvSpPr txBox="1"/>
          <p:nvPr/>
        </p:nvSpPr>
        <p:spPr>
          <a:xfrm>
            <a:off x="3886972" y="6314571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(2018)</a:t>
            </a:r>
            <a:endParaRPr lang="en-US" sz="1300" i="1" dirty="0"/>
          </a:p>
        </p:txBody>
      </p:sp>
      <p:sp>
        <p:nvSpPr>
          <p:cNvPr id="98" name="TextBox 97"/>
          <p:cNvSpPr txBox="1"/>
          <p:nvPr/>
        </p:nvSpPr>
        <p:spPr>
          <a:xfrm>
            <a:off x="5002079" y="6319324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(2019)</a:t>
            </a:r>
            <a:endParaRPr lang="en-US" sz="1300" i="1" dirty="0"/>
          </a:p>
        </p:txBody>
      </p:sp>
      <p:sp>
        <p:nvSpPr>
          <p:cNvPr id="60" name="Téglalap 3"/>
          <p:cNvSpPr/>
          <p:nvPr/>
        </p:nvSpPr>
        <p:spPr bwMode="auto">
          <a:xfrm>
            <a:off x="83412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61" name="Téglalap 4"/>
          <p:cNvSpPr/>
          <p:nvPr/>
        </p:nvSpPr>
        <p:spPr bwMode="auto">
          <a:xfrm>
            <a:off x="206046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2" name="Szövegdoboz 16"/>
          <p:cNvSpPr txBox="1">
            <a:spLocks noChangeArrowheads="1"/>
          </p:cNvSpPr>
          <p:nvPr/>
        </p:nvSpPr>
        <p:spPr bwMode="auto">
          <a:xfrm>
            <a:off x="433866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64" name="Szövegdoboz 17"/>
          <p:cNvSpPr txBox="1">
            <a:spLocks noChangeArrowheads="1"/>
          </p:cNvSpPr>
          <p:nvPr/>
        </p:nvSpPr>
        <p:spPr bwMode="auto">
          <a:xfrm>
            <a:off x="1519453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7" name="Szövegdoboz 25"/>
          <p:cNvSpPr txBox="1"/>
          <p:nvPr/>
        </p:nvSpPr>
        <p:spPr bwMode="auto">
          <a:xfrm>
            <a:off x="378761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Szövegdoboz 17"/>
          <p:cNvSpPr txBox="1">
            <a:spLocks noChangeArrowheads="1"/>
          </p:cNvSpPr>
          <p:nvPr/>
        </p:nvSpPr>
        <p:spPr bwMode="auto">
          <a:xfrm>
            <a:off x="2879962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Szövegdoboz 25"/>
          <p:cNvSpPr txBox="1"/>
          <p:nvPr/>
        </p:nvSpPr>
        <p:spPr bwMode="auto">
          <a:xfrm>
            <a:off x="1537020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Szövegdoboz 25"/>
          <p:cNvSpPr txBox="1"/>
          <p:nvPr/>
        </p:nvSpPr>
        <p:spPr bwMode="auto">
          <a:xfrm>
            <a:off x="2793669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71" name="Téglalap 4"/>
          <p:cNvSpPr/>
          <p:nvPr/>
        </p:nvSpPr>
        <p:spPr bwMode="auto">
          <a:xfrm>
            <a:off x="1310000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5" name="Téglalap 4"/>
          <p:cNvSpPr/>
          <p:nvPr/>
        </p:nvSpPr>
        <p:spPr bwMode="auto">
          <a:xfrm>
            <a:off x="2448539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4" name="Téglalap 14"/>
          <p:cNvSpPr/>
          <p:nvPr/>
        </p:nvSpPr>
        <p:spPr bwMode="auto">
          <a:xfrm>
            <a:off x="4067847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9" name="Szövegdoboz 21"/>
          <p:cNvSpPr txBox="1">
            <a:spLocks noChangeArrowheads="1"/>
          </p:cNvSpPr>
          <p:nvPr/>
        </p:nvSpPr>
        <p:spPr bwMode="auto">
          <a:xfrm>
            <a:off x="4230160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0" name="Szövegdoboz 25"/>
          <p:cNvSpPr txBox="1"/>
          <p:nvPr/>
        </p:nvSpPr>
        <p:spPr bwMode="auto">
          <a:xfrm>
            <a:off x="4132434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107124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9763" y="4464115"/>
            <a:ext cx="20277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 AMD Vega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 smtClean="0">
                <a:latin typeface="Verdana"/>
              </a:rPr>
              <a:t>Lake</a:t>
            </a: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   </a:t>
            </a:r>
            <a:r>
              <a:rPr lang="en-US" sz="1200" dirty="0" smtClean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44235" y="3879050"/>
            <a:ext cx="23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encompasses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following processor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4" name="Téglalap 14"/>
          <p:cNvSpPr/>
          <p:nvPr/>
        </p:nvSpPr>
        <p:spPr bwMode="auto">
          <a:xfrm>
            <a:off x="5113363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5" name="Szövegdoboz 21"/>
          <p:cNvSpPr txBox="1">
            <a:spLocks noChangeArrowheads="1"/>
          </p:cNvSpPr>
          <p:nvPr/>
        </p:nvSpPr>
        <p:spPr bwMode="auto">
          <a:xfrm>
            <a:off x="5341257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" name="Szövegdoboz 25"/>
          <p:cNvSpPr txBox="1"/>
          <p:nvPr/>
        </p:nvSpPr>
        <p:spPr bwMode="auto">
          <a:xfrm>
            <a:off x="5207068" y="41006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703516" y="6264315"/>
            <a:ext cx="1082348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lines </a:t>
            </a:r>
            <a:r>
              <a:rPr lang="en-US" sz="1200" dirty="0">
                <a:solidFill>
                  <a:schemeClr val="accent6"/>
                </a:solidFill>
              </a:rPr>
              <a:t>[218].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3229" y="501408"/>
            <a:ext cx="7992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Designations of Intel’s processor series within the Core 2 processor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18796" y="1041079"/>
            <a:ext cx="9016609" cy="2819774"/>
            <a:chOff x="58204" y="1090203"/>
            <a:chExt cx="9016609" cy="2819774"/>
          </a:xfrm>
        </p:grpSpPr>
        <p:sp>
          <p:nvSpPr>
            <p:cNvPr id="2" name="Téglalap 3"/>
            <p:cNvSpPr/>
            <p:nvPr/>
          </p:nvSpPr>
          <p:spPr bwMode="auto">
            <a:xfrm>
              <a:off x="660289" y="1090203"/>
              <a:ext cx="8414524" cy="228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EE</a:t>
              </a: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753701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791853" y="1611204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801680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842501" y="1611868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869712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915641" y="1608551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932138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903757" y="3031547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2000734" y="3033413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3036833" y="3032023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4077938" y="3033889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5060603" y="3033889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6169486" y="3035755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7125588" y="3034364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875508" y="1122260"/>
              <a:ext cx="760143" cy="612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ts val="100"/>
                </a:spcAft>
                <a:buFontTx/>
                <a:buAutoNum type="arabicPeriod"/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4/5/</a:t>
              </a:r>
              <a:r>
                <a:rPr lang="en-US" sz="1100" dirty="0" err="1">
                  <a:solidFill>
                    <a:srgbClr val="000000"/>
                  </a:solidFill>
                </a:rPr>
                <a:t>6xxx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994525" y="1111988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2. gen.</a:t>
              </a:r>
              <a:endParaRPr lang="en-US" sz="1100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2xxx</a:t>
              </a:r>
              <a:endParaRPr lang="hu-HU" sz="1100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6080151" y="1113576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3xxx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7082451" y="1111988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4xxx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123650" y="1127863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5xxx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966235" y="1616096"/>
              <a:ext cx="1025710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195851" y="3029097"/>
              <a:ext cx="535001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8384" y="3464912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HED</a:t>
              </a:r>
              <a:endParaRPr lang="en-US" sz="1100" b="1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S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94986" y="3466266"/>
              <a:ext cx="135806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38/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39xx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E3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E7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-xxxx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8722" y="3466266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48/</a:t>
              </a: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49xx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v2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0301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58/</a:t>
              </a: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59xx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v3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82773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  <a:cs typeface="Arial" charset="0"/>
                </a:rPr>
                <a:t>68/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  <a:cs typeface="Arial" charset="0"/>
                </a:rPr>
                <a:t>69xx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/>
                  <a:cs typeface="Arial" charset="0"/>
                </a:rPr>
                <a:t>v4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74802" y="1288113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27096" y="3462820"/>
              <a:ext cx="787395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980/990</a:t>
              </a:r>
            </a:p>
            <a:p>
              <a:pPr algn="ctr"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00325" y="3466266"/>
              <a:ext cx="100059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-965/975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</a:t>
              </a:r>
              <a:r>
                <a:rPr lang="en-US" sz="1100" dirty="0" err="1">
                  <a:solidFill>
                    <a:srgbClr val="000000"/>
                  </a:solidFill>
                </a:rPr>
                <a:t>5xxx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90938" y="1284737"/>
              <a:ext cx="11416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i3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204" y="1311631"/>
              <a:ext cx="628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M/DT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53160" y="3466266"/>
              <a:ext cx="103105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QX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 96/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97xx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3/5/</a:t>
              </a:r>
              <a:r>
                <a:rPr lang="en-US" sz="1100" dirty="0" err="1">
                  <a:solidFill>
                    <a:srgbClr val="000000"/>
                  </a:solidFill>
                </a:rPr>
                <a:t>7xxx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8812" y="3466266"/>
              <a:ext cx="941283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X/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QX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6xxx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3/5/</a:t>
              </a:r>
              <a:r>
                <a:rPr lang="en-US" sz="1100" dirty="0" err="1">
                  <a:solidFill>
                    <a:srgbClr val="000000"/>
                  </a:solidFill>
                </a:rPr>
                <a:t>7xxx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82616" y="1289401"/>
              <a:ext cx="986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6/7/8/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9xxx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78" name="Title 6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138" name="Téglalap 3"/>
          <p:cNvSpPr/>
          <p:nvPr/>
        </p:nvSpPr>
        <p:spPr bwMode="auto">
          <a:xfrm>
            <a:off x="562337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139" name="Téglalap 4"/>
          <p:cNvSpPr/>
          <p:nvPr/>
        </p:nvSpPr>
        <p:spPr bwMode="auto">
          <a:xfrm>
            <a:off x="684971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0" name="Szövegdoboz 16"/>
          <p:cNvSpPr txBox="1">
            <a:spLocks noChangeArrowheads="1"/>
          </p:cNvSpPr>
          <p:nvPr/>
        </p:nvSpPr>
        <p:spPr bwMode="auto">
          <a:xfrm>
            <a:off x="912791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41" name="Szövegdoboz 17"/>
          <p:cNvSpPr txBox="1">
            <a:spLocks noChangeArrowheads="1"/>
          </p:cNvSpPr>
          <p:nvPr/>
        </p:nvSpPr>
        <p:spPr bwMode="auto">
          <a:xfrm>
            <a:off x="1998378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2" name="Szövegdoboz 25"/>
          <p:cNvSpPr txBox="1"/>
          <p:nvPr/>
        </p:nvSpPr>
        <p:spPr bwMode="auto">
          <a:xfrm>
            <a:off x="857686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" name="Szövegdoboz 17"/>
          <p:cNvSpPr txBox="1">
            <a:spLocks noChangeArrowheads="1"/>
          </p:cNvSpPr>
          <p:nvPr/>
        </p:nvSpPr>
        <p:spPr bwMode="auto">
          <a:xfrm>
            <a:off x="3358887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4" name="Szövegdoboz 25"/>
          <p:cNvSpPr txBox="1"/>
          <p:nvPr/>
        </p:nvSpPr>
        <p:spPr bwMode="auto">
          <a:xfrm>
            <a:off x="2015945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5" name="Szövegdoboz 25"/>
          <p:cNvSpPr txBox="1"/>
          <p:nvPr/>
        </p:nvSpPr>
        <p:spPr bwMode="auto">
          <a:xfrm>
            <a:off x="3272594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46" name="Téglalap 4"/>
          <p:cNvSpPr/>
          <p:nvPr/>
        </p:nvSpPr>
        <p:spPr bwMode="auto">
          <a:xfrm>
            <a:off x="1788925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7" name="Téglalap 4"/>
          <p:cNvSpPr/>
          <p:nvPr/>
        </p:nvSpPr>
        <p:spPr bwMode="auto">
          <a:xfrm>
            <a:off x="2927464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8" name="Téglalap 14"/>
          <p:cNvSpPr/>
          <p:nvPr/>
        </p:nvSpPr>
        <p:spPr bwMode="auto">
          <a:xfrm>
            <a:off x="4546772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9" name="Szövegdoboz 21"/>
          <p:cNvSpPr txBox="1">
            <a:spLocks noChangeArrowheads="1"/>
          </p:cNvSpPr>
          <p:nvPr/>
        </p:nvSpPr>
        <p:spPr bwMode="auto">
          <a:xfrm>
            <a:off x="4709085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0" name="Szövegdoboz 25"/>
          <p:cNvSpPr txBox="1"/>
          <p:nvPr/>
        </p:nvSpPr>
        <p:spPr bwMode="auto">
          <a:xfrm>
            <a:off x="4611359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586049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639338" y="6534345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079793" y="4464115"/>
            <a:ext cx="20277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 AMD Vega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 smtClean="0">
                <a:latin typeface="Verdana"/>
              </a:rPr>
              <a:t>Lake</a:t>
            </a: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   </a:t>
            </a:r>
            <a:r>
              <a:rPr lang="en-US" sz="1200" dirty="0" smtClean="0">
                <a:latin typeface="Verdana"/>
              </a:rPr>
              <a:t>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814265" y="3879050"/>
            <a:ext cx="23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encompasses the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following processor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5" name="Téglalap 14"/>
          <p:cNvSpPr/>
          <p:nvPr/>
        </p:nvSpPr>
        <p:spPr bwMode="auto">
          <a:xfrm>
            <a:off x="5592288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56" name="Szövegdoboz 21"/>
          <p:cNvSpPr txBox="1">
            <a:spLocks noChangeArrowheads="1"/>
          </p:cNvSpPr>
          <p:nvPr/>
        </p:nvSpPr>
        <p:spPr bwMode="auto">
          <a:xfrm>
            <a:off x="5820182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7" name="Szövegdoboz 25"/>
          <p:cNvSpPr txBox="1"/>
          <p:nvPr/>
        </p:nvSpPr>
        <p:spPr bwMode="auto">
          <a:xfrm>
            <a:off x="5685993" y="41006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973546" y="6264315"/>
            <a:ext cx="1082348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lines </a:t>
            </a:r>
            <a:r>
              <a:rPr lang="en-US" sz="1200" dirty="0">
                <a:solidFill>
                  <a:schemeClr val="accent6"/>
                </a:solidFill>
              </a:rPr>
              <a:t>[218].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07906" y="6347973"/>
            <a:ext cx="134684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i7-78xx</a:t>
            </a: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b="1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i9</a:t>
            </a:r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-79xx</a:t>
            </a:r>
            <a:endParaRPr lang="en-US" sz="1100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v5</a:t>
            </a: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</a:t>
            </a:r>
            <a:endParaRPr lang="en-US" sz="1100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021431" y="6343254"/>
            <a:ext cx="359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v6</a:t>
            </a:r>
            <a:endParaRPr lang="en-US" sz="1100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33" y="6349795"/>
            <a:ext cx="51648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 err="1" smtClean="0">
                <a:latin typeface="+mj-lt"/>
              </a:rPr>
              <a:t>HED</a:t>
            </a:r>
            <a:endParaRPr lang="en-US" sz="1100" b="1" dirty="0" smtClean="0">
              <a:latin typeface="+mj-lt"/>
            </a:endParaRPr>
          </a:p>
          <a:p>
            <a:pPr algn="ctr"/>
            <a:r>
              <a:rPr lang="en-US" sz="1100" b="1" dirty="0" smtClean="0">
                <a:latin typeface="+mj-lt"/>
              </a:rPr>
              <a:t>S</a:t>
            </a:r>
            <a:endParaRPr lang="en-US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8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43817"/>
              </p:ext>
            </p:extLst>
          </p:nvPr>
        </p:nvGraphicFramePr>
        <p:xfrm>
          <a:off x="1241630" y="1313765"/>
          <a:ext cx="6705600" cy="53077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14 nm      Coffee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10 nm      Cannon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       10 nm        Ice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373635"/>
                  </a:ext>
                </a:extLst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75576" y="49259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73281" y="863715"/>
            <a:ext cx="7193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(the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40" y="5662410"/>
            <a:ext cx="896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last two technology transitions have signaled that </a:t>
            </a:r>
            <a:r>
              <a:rPr lang="en-US" sz="1400" dirty="0">
                <a:solidFill>
                  <a:srgbClr val="FF0000"/>
                </a:solidFill>
              </a:rPr>
              <a:t>our cadence today is closer to 2.5 years than </a:t>
            </a:r>
            <a:r>
              <a:rPr lang="en-US" sz="1400" dirty="0" smtClean="0">
                <a:solidFill>
                  <a:srgbClr val="FF0000"/>
                </a:solidFill>
              </a:rPr>
              <a:t>two“ </a:t>
            </a:r>
            <a:r>
              <a:rPr lang="en-US" sz="1400" dirty="0" smtClean="0">
                <a:solidFill>
                  <a:srgbClr val="000000"/>
                </a:solidFill>
              </a:rPr>
              <a:t>[180].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1" y="5139190"/>
            <a:ext cx="931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On Intel’s Q2 2015 earnings conference call, </a:t>
            </a:r>
            <a:r>
              <a:rPr lang="en-US" sz="1400" dirty="0" smtClean="0">
                <a:solidFill>
                  <a:srgbClr val="0070C0"/>
                </a:solidFill>
              </a:rPr>
              <a:t>on July 16 2015</a:t>
            </a:r>
            <a:r>
              <a:rPr lang="en-US" sz="1400" dirty="0" smtClean="0">
                <a:solidFill>
                  <a:srgbClr val="000000"/>
                </a:solidFill>
              </a:rPr>
              <a:t>,  </a:t>
            </a:r>
            <a:r>
              <a:rPr lang="en-US" sz="1400" dirty="0" err="1" smtClean="0">
                <a:solidFill>
                  <a:srgbClr val="0070C0"/>
                </a:solidFill>
              </a:rPr>
              <a:t>Krzanich</a:t>
            </a:r>
            <a:r>
              <a:rPr lang="en-US" sz="1400" dirty="0" smtClean="0">
                <a:solidFill>
                  <a:srgbClr val="0070C0"/>
                </a:solidFill>
              </a:rPr>
              <a:t>, Intel's CEO </a:t>
            </a:r>
            <a:r>
              <a:rPr lang="en-US" sz="1400" dirty="0" smtClean="0"/>
              <a:t>(Chief Executive Officer) told: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in </a:t>
            </a:r>
            <a:r>
              <a:rPr lang="en-US" sz="1400" dirty="0">
                <a:solidFill>
                  <a:srgbClr val="0070C0"/>
                </a:solidFill>
              </a:rPr>
              <a:t>the second half of 2017</a:t>
            </a:r>
            <a:r>
              <a:rPr lang="en-US" sz="1400" dirty="0">
                <a:solidFill>
                  <a:srgbClr val="000000"/>
                </a:solidFill>
              </a:rPr>
              <a:t>, we </a:t>
            </a:r>
            <a:r>
              <a:rPr lang="en-US" sz="1400" dirty="0" smtClean="0">
                <a:solidFill>
                  <a:srgbClr val="000000"/>
                </a:solidFill>
              </a:rPr>
              <a:t>expect </a:t>
            </a:r>
            <a:r>
              <a:rPr lang="hu-HU" sz="1400" dirty="0" smtClean="0">
                <a:solidFill>
                  <a:srgbClr val="000000"/>
                </a:solidFill>
              </a:rPr>
              <a:t> to </a:t>
            </a:r>
            <a:r>
              <a:rPr lang="en-US" sz="1400" dirty="0" smtClean="0">
                <a:solidFill>
                  <a:srgbClr val="000000"/>
                </a:solidFill>
              </a:rPr>
              <a:t>launch </a:t>
            </a:r>
            <a:r>
              <a:rPr lang="en-US" sz="1400" dirty="0">
                <a:solidFill>
                  <a:srgbClr val="000000"/>
                </a:solidFill>
              </a:rPr>
              <a:t>our first </a:t>
            </a:r>
            <a:r>
              <a:rPr lang="en-US" sz="1400" dirty="0">
                <a:solidFill>
                  <a:srgbClr val="0070C0"/>
                </a:solidFill>
              </a:rPr>
              <a:t>10-nanometer product</a:t>
            </a:r>
            <a:r>
              <a:rPr lang="en-US" sz="1400" dirty="0">
                <a:solidFill>
                  <a:srgbClr val="000000"/>
                </a:solidFill>
              </a:rPr>
              <a:t>, code named </a:t>
            </a:r>
            <a:r>
              <a:rPr lang="en-US" sz="1400" dirty="0" err="1">
                <a:solidFill>
                  <a:srgbClr val="FF0000"/>
                </a:solidFill>
              </a:rPr>
              <a:t>Cannonlake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96" y="506500"/>
            <a:ext cx="362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Evolution of Intel’s IC technology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32" y="998730"/>
            <a:ext cx="9122957" cy="3952116"/>
            <a:chOff x="-2632" y="1133745"/>
            <a:chExt cx="9122957" cy="3952116"/>
          </a:xfrm>
        </p:grpSpPr>
        <p:sp>
          <p:nvSpPr>
            <p:cNvPr id="31" name="Téglalap 30"/>
            <p:cNvSpPr/>
            <p:nvPr/>
          </p:nvSpPr>
          <p:spPr bwMode="auto">
            <a:xfrm>
              <a:off x="825136" y="4048177"/>
              <a:ext cx="4134200" cy="20863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 bwMode="auto">
            <a:xfrm>
              <a:off x="825137" y="3401085"/>
              <a:ext cx="2293142" cy="35882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 bwMode="auto">
            <a:xfrm>
              <a:off x="825138" y="2073052"/>
              <a:ext cx="495303" cy="73152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4" name="Téglalap 33"/>
            <p:cNvSpPr/>
            <p:nvPr/>
          </p:nvSpPr>
          <p:spPr bwMode="auto">
            <a:xfrm>
              <a:off x="825139" y="2816795"/>
              <a:ext cx="1445178" cy="576291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5" name="Téglalap 34"/>
            <p:cNvSpPr/>
            <p:nvPr/>
          </p:nvSpPr>
          <p:spPr bwMode="auto">
            <a:xfrm>
              <a:off x="825136" y="4565116"/>
              <a:ext cx="8060639" cy="8798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6" name="Téglalap 35"/>
            <p:cNvSpPr/>
            <p:nvPr/>
          </p:nvSpPr>
          <p:spPr bwMode="auto">
            <a:xfrm>
              <a:off x="825136" y="4377232"/>
              <a:ext cx="6185946" cy="10380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Téglalap 36"/>
            <p:cNvSpPr/>
            <p:nvPr/>
          </p:nvSpPr>
          <p:spPr bwMode="auto">
            <a:xfrm>
              <a:off x="825136" y="4274649"/>
              <a:ext cx="5093870" cy="9301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Téglalap 37"/>
            <p:cNvSpPr/>
            <p:nvPr/>
          </p:nvSpPr>
          <p:spPr bwMode="auto">
            <a:xfrm>
              <a:off x="825136" y="3773918"/>
              <a:ext cx="3108329" cy="27425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Téglalap 38"/>
            <p:cNvSpPr/>
            <p:nvPr/>
          </p:nvSpPr>
          <p:spPr bwMode="auto">
            <a:xfrm>
              <a:off x="825136" y="4485063"/>
              <a:ext cx="7568969" cy="6517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362120" y="4591790"/>
              <a:ext cx="8525351" cy="205717"/>
              <a:chOff x="384897" y="5508949"/>
              <a:chExt cx="8676000" cy="216024"/>
            </a:xfrm>
          </p:grpSpPr>
          <p:cxnSp>
            <p:nvCxnSpPr>
              <p:cNvPr id="113" name="Egyenes összekötő 112"/>
              <p:cNvCxnSpPr/>
              <p:nvPr/>
            </p:nvCxnSpPr>
            <p:spPr bwMode="auto">
              <a:xfrm>
                <a:off x="384897" y="5580957"/>
                <a:ext cx="8676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Egyenes összekötő 113"/>
              <p:cNvCxnSpPr/>
              <p:nvPr/>
            </p:nvCxnSpPr>
            <p:spPr bwMode="auto">
              <a:xfrm>
                <a:off x="87652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Egyenes összekötő 114"/>
              <p:cNvCxnSpPr/>
              <p:nvPr/>
            </p:nvCxnSpPr>
            <p:spPr bwMode="auto">
              <a:xfrm>
                <a:off x="133737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Egyenes összekötő 115"/>
              <p:cNvCxnSpPr/>
              <p:nvPr/>
            </p:nvCxnSpPr>
            <p:spPr bwMode="auto">
              <a:xfrm>
                <a:off x="2259082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Egyenes összekötő 116"/>
              <p:cNvCxnSpPr/>
              <p:nvPr/>
            </p:nvCxnSpPr>
            <p:spPr bwMode="auto">
              <a:xfrm>
                <a:off x="179823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Egyenes összekötő 117"/>
              <p:cNvCxnSpPr/>
              <p:nvPr/>
            </p:nvCxnSpPr>
            <p:spPr bwMode="auto">
              <a:xfrm>
                <a:off x="3180784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Egyenes összekötő 118"/>
              <p:cNvCxnSpPr/>
              <p:nvPr/>
            </p:nvCxnSpPr>
            <p:spPr bwMode="auto">
              <a:xfrm>
                <a:off x="2719933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Egyenes összekötő 119"/>
              <p:cNvCxnSpPr/>
              <p:nvPr/>
            </p:nvCxnSpPr>
            <p:spPr bwMode="auto">
              <a:xfrm>
                <a:off x="7328445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Egyenes összekötő 120"/>
              <p:cNvCxnSpPr/>
              <p:nvPr/>
            </p:nvCxnSpPr>
            <p:spPr bwMode="auto">
              <a:xfrm>
                <a:off x="7789296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Egyenes összekötő 121"/>
              <p:cNvCxnSpPr/>
              <p:nvPr/>
            </p:nvCxnSpPr>
            <p:spPr bwMode="auto">
              <a:xfrm>
                <a:off x="6867594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8710999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8250147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4102487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Egyenes összekötő 125"/>
              <p:cNvCxnSpPr/>
              <p:nvPr/>
            </p:nvCxnSpPr>
            <p:spPr bwMode="auto">
              <a:xfrm>
                <a:off x="456333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Egyenes összekötő 126"/>
              <p:cNvCxnSpPr/>
              <p:nvPr/>
            </p:nvCxnSpPr>
            <p:spPr bwMode="auto">
              <a:xfrm>
                <a:off x="3641635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Egyenes összekötő 127"/>
              <p:cNvCxnSpPr/>
              <p:nvPr/>
            </p:nvCxnSpPr>
            <p:spPr bwMode="auto">
              <a:xfrm>
                <a:off x="5485040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Egyenes összekötő 128"/>
              <p:cNvCxnSpPr/>
              <p:nvPr/>
            </p:nvCxnSpPr>
            <p:spPr bwMode="auto">
              <a:xfrm>
                <a:off x="502418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Egyenes összekötő 129"/>
              <p:cNvCxnSpPr/>
              <p:nvPr/>
            </p:nvCxnSpPr>
            <p:spPr bwMode="auto">
              <a:xfrm>
                <a:off x="6406743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Egyenes összekötő 130"/>
              <p:cNvCxnSpPr/>
              <p:nvPr/>
            </p:nvCxnSpPr>
            <p:spPr bwMode="auto">
              <a:xfrm>
                <a:off x="594589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364393" y="4736823"/>
              <a:ext cx="8623373" cy="219819"/>
              <a:chOff x="343669" y="5703202"/>
              <a:chExt cx="8775754" cy="230832"/>
            </a:xfrm>
          </p:grpSpPr>
          <p:sp>
            <p:nvSpPr>
              <p:cNvPr id="103" name="Szövegdoboz 4101"/>
              <p:cNvSpPr txBox="1"/>
              <p:nvPr/>
            </p:nvSpPr>
            <p:spPr>
              <a:xfrm>
                <a:off x="34366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Szövegdoboz 67"/>
              <p:cNvSpPr txBox="1"/>
              <p:nvPr/>
            </p:nvSpPr>
            <p:spPr>
              <a:xfrm>
                <a:off x="1279773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68"/>
              <p:cNvSpPr txBox="1"/>
              <p:nvPr/>
            </p:nvSpPr>
            <p:spPr>
              <a:xfrm>
                <a:off x="218684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69"/>
              <p:cNvSpPr txBox="1"/>
              <p:nvPr/>
            </p:nvSpPr>
            <p:spPr>
              <a:xfrm>
                <a:off x="3115330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70"/>
              <p:cNvSpPr txBox="1"/>
              <p:nvPr/>
            </p:nvSpPr>
            <p:spPr>
              <a:xfrm>
                <a:off x="402391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Szövegdoboz 71"/>
              <p:cNvSpPr txBox="1"/>
              <p:nvPr/>
            </p:nvSpPr>
            <p:spPr>
              <a:xfrm>
                <a:off x="496541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72"/>
              <p:cNvSpPr txBox="1"/>
              <p:nvPr/>
            </p:nvSpPr>
            <p:spPr>
              <a:xfrm>
                <a:off x="587375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73"/>
              <p:cNvSpPr txBox="1"/>
              <p:nvPr/>
            </p:nvSpPr>
            <p:spPr>
              <a:xfrm>
                <a:off x="6795361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Szövegdoboz 74"/>
              <p:cNvSpPr txBox="1"/>
              <p:nvPr/>
            </p:nvSpPr>
            <p:spPr>
              <a:xfrm>
                <a:off x="7723842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Szövegdoboz 75"/>
              <p:cNvSpPr txBox="1"/>
              <p:nvPr/>
            </p:nvSpPr>
            <p:spPr>
              <a:xfrm>
                <a:off x="8639805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Csoportba foglalás 41"/>
            <p:cNvGrpSpPr/>
            <p:nvPr/>
          </p:nvGrpSpPr>
          <p:grpSpPr>
            <a:xfrm>
              <a:off x="321607" y="1549029"/>
              <a:ext cx="141500" cy="3195029"/>
              <a:chOff x="179512" y="2366269"/>
              <a:chExt cx="144000" cy="3355103"/>
            </a:xfrm>
          </p:grpSpPr>
          <p:cxnSp>
            <p:nvCxnSpPr>
              <p:cNvPr id="92" name="Egyenes összekötő 91"/>
              <p:cNvCxnSpPr/>
              <p:nvPr/>
            </p:nvCxnSpPr>
            <p:spPr bwMode="auto">
              <a:xfrm flipV="1">
                <a:off x="251520" y="2366269"/>
                <a:ext cx="0" cy="335510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 flipH="1">
                <a:off x="179512" y="259663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Egyenes összekötő 93"/>
              <p:cNvCxnSpPr/>
              <p:nvPr/>
            </p:nvCxnSpPr>
            <p:spPr bwMode="auto">
              <a:xfrm flipH="1">
                <a:off x="179512" y="291019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 flipH="1">
                <a:off x="179512" y="352877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 flipH="1">
                <a:off x="179512" y="322376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 flipH="1">
                <a:off x="179512" y="383892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 flipH="1">
                <a:off x="179512" y="414908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 flipH="1">
                <a:off x="179512" y="445750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 flipH="1">
                <a:off x="179512" y="476765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 flipH="1">
                <a:off x="179512" y="507781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 flipH="1">
                <a:off x="179512" y="5387964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" name="Szövegdoboz 64"/>
            <p:cNvSpPr txBox="1"/>
            <p:nvPr/>
          </p:nvSpPr>
          <p:spPr>
            <a:xfrm>
              <a:off x="-2632" y="166877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65"/>
            <p:cNvSpPr txBox="1"/>
            <p:nvPr/>
          </p:nvSpPr>
          <p:spPr>
            <a:xfrm>
              <a:off x="4499" y="1957726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5" name="Szövegdoboz 66"/>
            <p:cNvSpPr txBox="1"/>
            <p:nvPr/>
          </p:nvSpPr>
          <p:spPr>
            <a:xfrm>
              <a:off x="-566" y="225026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6" name="Szövegdoboz 76"/>
            <p:cNvSpPr txBox="1"/>
            <p:nvPr/>
          </p:nvSpPr>
          <p:spPr>
            <a:xfrm>
              <a:off x="-2055" y="254612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7"/>
            <p:cNvSpPr txBox="1"/>
            <p:nvPr/>
          </p:nvSpPr>
          <p:spPr>
            <a:xfrm>
              <a:off x="4499" y="284225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8" name="Szövegdoboz 82"/>
            <p:cNvSpPr txBox="1"/>
            <p:nvPr/>
          </p:nvSpPr>
          <p:spPr>
            <a:xfrm>
              <a:off x="4499" y="3134793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9" name="Szövegdoboz 83"/>
            <p:cNvSpPr txBox="1"/>
            <p:nvPr/>
          </p:nvSpPr>
          <p:spPr>
            <a:xfrm>
              <a:off x="67592" y="3430653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0" name="Szövegdoboz 85"/>
            <p:cNvSpPr txBox="1"/>
            <p:nvPr/>
          </p:nvSpPr>
          <p:spPr>
            <a:xfrm>
              <a:off x="67592" y="3731382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1" name="Szövegdoboz 88"/>
            <p:cNvSpPr txBox="1"/>
            <p:nvPr/>
          </p:nvSpPr>
          <p:spPr>
            <a:xfrm>
              <a:off x="74723" y="4021365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Szövegdoboz 92"/>
            <p:cNvSpPr txBox="1"/>
            <p:nvPr/>
          </p:nvSpPr>
          <p:spPr>
            <a:xfrm>
              <a:off x="133663" y="4553806"/>
              <a:ext cx="253917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3" name="Szövegdoboz 91"/>
            <p:cNvSpPr txBox="1"/>
            <p:nvPr/>
          </p:nvSpPr>
          <p:spPr>
            <a:xfrm>
              <a:off x="74723" y="4324411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4" name="Szövegdoboz 23"/>
            <p:cNvSpPr txBox="1"/>
            <p:nvPr/>
          </p:nvSpPr>
          <p:spPr>
            <a:xfrm>
              <a:off x="750777" y="1691613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180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Szövegdoboz 113"/>
            <p:cNvSpPr txBox="1"/>
            <p:nvPr/>
          </p:nvSpPr>
          <p:spPr>
            <a:xfrm>
              <a:off x="1493069" y="2554205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130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Szövegdoboz 114"/>
            <p:cNvSpPr txBox="1"/>
            <p:nvPr/>
          </p:nvSpPr>
          <p:spPr>
            <a:xfrm>
              <a:off x="2438702" y="3160209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90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Szövegdoboz 115"/>
            <p:cNvSpPr txBox="1"/>
            <p:nvPr/>
          </p:nvSpPr>
          <p:spPr>
            <a:xfrm>
              <a:off x="3250271" y="350398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65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Szövegdoboz 116"/>
            <p:cNvSpPr txBox="1"/>
            <p:nvPr/>
          </p:nvSpPr>
          <p:spPr>
            <a:xfrm>
              <a:off x="4188924" y="377736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45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Szövegdoboz 117"/>
            <p:cNvSpPr txBox="1"/>
            <p:nvPr/>
          </p:nvSpPr>
          <p:spPr>
            <a:xfrm>
              <a:off x="5167593" y="4011654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32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Szövegdoboz 118"/>
            <p:cNvSpPr txBox="1"/>
            <p:nvPr/>
          </p:nvSpPr>
          <p:spPr>
            <a:xfrm>
              <a:off x="6194337" y="412293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>
                  <a:solidFill>
                    <a:srgbClr val="FF0000"/>
                  </a:solidFill>
                </a:rPr>
                <a:t>2</a:t>
              </a:r>
              <a:r>
                <a:rPr lang="hu-HU" sz="900" b="1" dirty="0" smtClean="0">
                  <a:solidFill>
                    <a:srgbClr val="FF0000"/>
                  </a:solidFill>
                </a:rPr>
                <a:t>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Szövegdoboz 119"/>
            <p:cNvSpPr txBox="1"/>
            <p:nvPr/>
          </p:nvSpPr>
          <p:spPr>
            <a:xfrm>
              <a:off x="7477335" y="422824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14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Szövegdoboz 120"/>
            <p:cNvSpPr txBox="1"/>
            <p:nvPr/>
          </p:nvSpPr>
          <p:spPr>
            <a:xfrm>
              <a:off x="8475643" y="4306338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1412913" y="1565792"/>
              <a:ext cx="888711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Pentium </a:t>
              </a:r>
              <a:r>
                <a:rPr lang="en-US" altLang="en-US" sz="900" b="1" dirty="0">
                  <a:solidFill>
                    <a:srgbClr val="00000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Northwood</a:t>
              </a:r>
              <a:endParaRPr lang="en-US" altLang="en-US" sz="9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TextBox 9"/>
            <p:cNvSpPr txBox="1"/>
            <p:nvPr/>
          </p:nvSpPr>
          <p:spPr>
            <a:xfrm>
              <a:off x="2373632" y="2266821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Prescott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3141053" y="2853606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Cedar Mill</a:t>
              </a:r>
            </a:p>
          </p:txBody>
        </p:sp>
        <p:sp>
          <p:nvSpPr>
            <p:cNvPr id="66" name="TextBox 12"/>
            <p:cNvSpPr txBox="1"/>
            <p:nvPr/>
          </p:nvSpPr>
          <p:spPr>
            <a:xfrm>
              <a:off x="4108408" y="3365926"/>
              <a:ext cx="63195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Penryn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4985831" y="3590693"/>
              <a:ext cx="83200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Westmere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Box 14"/>
            <p:cNvSpPr txBox="1"/>
            <p:nvPr/>
          </p:nvSpPr>
          <p:spPr>
            <a:xfrm>
              <a:off x="5991040" y="3845381"/>
              <a:ext cx="846180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Ivy </a:t>
              </a:r>
              <a:r>
                <a:rPr lang="en-US" sz="900" b="1" dirty="0">
                  <a:solidFill>
                    <a:srgbClr val="000000"/>
                  </a:solidFill>
                </a:rPr>
                <a:t>Bridge</a:t>
              </a:r>
            </a:p>
          </p:txBody>
        </p:sp>
        <p:sp>
          <p:nvSpPr>
            <p:cNvPr id="69" name="TextBox 15"/>
            <p:cNvSpPr txBox="1"/>
            <p:nvPr/>
          </p:nvSpPr>
          <p:spPr>
            <a:xfrm>
              <a:off x="7254756" y="3983079"/>
              <a:ext cx="822554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Broadwell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21"/>
            <p:cNvSpPr txBox="1"/>
            <p:nvPr/>
          </p:nvSpPr>
          <p:spPr>
            <a:xfrm>
              <a:off x="605580" y="1133745"/>
              <a:ext cx="877684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Willamette</a:t>
              </a:r>
            </a:p>
          </p:txBody>
        </p:sp>
        <p:sp>
          <p:nvSpPr>
            <p:cNvPr id="71" name="TextBox 22"/>
            <p:cNvSpPr txBox="1"/>
            <p:nvPr/>
          </p:nvSpPr>
          <p:spPr>
            <a:xfrm>
              <a:off x="8249574" y="4026693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Cannon lake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Egyenes összekötő 71"/>
            <p:cNvCxnSpPr/>
            <p:nvPr/>
          </p:nvCxnSpPr>
          <p:spPr bwMode="auto">
            <a:xfrm flipV="1">
              <a:off x="395975" y="38362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/>
            <p:nvPr/>
          </p:nvCxnSpPr>
          <p:spPr bwMode="auto">
            <a:xfrm flipV="1">
              <a:off x="393967" y="3541299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Egyenes összekötő 73"/>
            <p:cNvCxnSpPr/>
            <p:nvPr/>
          </p:nvCxnSpPr>
          <p:spPr bwMode="auto">
            <a:xfrm flipV="1">
              <a:off x="386836" y="4131008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Egyenes összekötő 74"/>
            <p:cNvCxnSpPr/>
            <p:nvPr/>
          </p:nvCxnSpPr>
          <p:spPr bwMode="auto">
            <a:xfrm flipV="1">
              <a:off x="395975" y="442818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/>
            <p:nvPr/>
          </p:nvCxnSpPr>
          <p:spPr bwMode="auto">
            <a:xfrm flipV="1">
              <a:off x="392357" y="2657072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Egyenes összekötő 76"/>
            <p:cNvCxnSpPr/>
            <p:nvPr/>
          </p:nvCxnSpPr>
          <p:spPr bwMode="auto">
            <a:xfrm flipV="1">
              <a:off x="390349" y="23667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Egyenes összekötő 77"/>
            <p:cNvCxnSpPr/>
            <p:nvPr/>
          </p:nvCxnSpPr>
          <p:spPr bwMode="auto">
            <a:xfrm flipV="1">
              <a:off x="383218" y="2951877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Egyenes összekötő 78"/>
            <p:cNvCxnSpPr/>
            <p:nvPr/>
          </p:nvCxnSpPr>
          <p:spPr bwMode="auto">
            <a:xfrm flipV="1">
              <a:off x="392357" y="3246781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/>
            <p:nvPr/>
          </p:nvCxnSpPr>
          <p:spPr bwMode="auto">
            <a:xfrm flipV="1">
              <a:off x="406646" y="2063834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Egyenes összekötő 80"/>
            <p:cNvCxnSpPr/>
            <p:nvPr/>
          </p:nvCxnSpPr>
          <p:spPr bwMode="auto">
            <a:xfrm flipV="1">
              <a:off x="404637" y="176893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TextBox 8"/>
            <p:cNvSpPr txBox="1"/>
            <p:nvPr/>
          </p:nvSpPr>
          <p:spPr>
            <a:xfrm>
              <a:off x="107228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0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1/02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TextBox 9"/>
            <p:cNvSpPr txBox="1"/>
            <p:nvPr/>
          </p:nvSpPr>
          <p:spPr>
            <a:xfrm>
              <a:off x="2019614" y="257718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02/04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3658679" y="3527972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11/07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4681062" y="381951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01/10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Box 14"/>
            <p:cNvSpPr txBox="1"/>
            <p:nvPr/>
          </p:nvSpPr>
          <p:spPr>
            <a:xfrm>
              <a:off x="5654219" y="403710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04/12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Box 15"/>
            <p:cNvSpPr txBox="1"/>
            <p:nvPr/>
          </p:nvSpPr>
          <p:spPr>
            <a:xfrm>
              <a:off x="6735314" y="415014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09/14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Box 21"/>
            <p:cNvSpPr txBox="1"/>
            <p:nvPr/>
          </p:nvSpPr>
          <p:spPr>
            <a:xfrm>
              <a:off x="56077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1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</a:t>
              </a:r>
              <a:r>
                <a:rPr lang="en-US" altLang="en-US" sz="900" dirty="0" smtClean="0">
                  <a:solidFill>
                    <a:srgbClr val="000000"/>
                  </a:solidFill>
                  <a:cs typeface="Arial" charset="0"/>
                </a:rPr>
                <a:t>0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TextBox 22"/>
            <p:cNvSpPr txBox="1"/>
            <p:nvPr/>
          </p:nvSpPr>
          <p:spPr>
            <a:xfrm>
              <a:off x="8103989" y="4233636"/>
              <a:ext cx="535873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2H/17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12"/>
            <p:cNvSpPr txBox="1"/>
            <p:nvPr/>
          </p:nvSpPr>
          <p:spPr>
            <a:xfrm>
              <a:off x="2858137" y="3153260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900" dirty="0">
                  <a:solidFill>
                    <a:srgbClr val="000000"/>
                  </a:solidFill>
                </a:rPr>
                <a:t>0</a:t>
              </a:r>
              <a:r>
                <a:rPr lang="en-US" sz="900" dirty="0" smtClean="0">
                  <a:solidFill>
                    <a:srgbClr val="000000"/>
                  </a:solidFill>
                </a:rPr>
                <a:t>1/0</a:t>
              </a:r>
              <a:r>
                <a:rPr lang="hu-HU" sz="900" dirty="0" smtClean="0">
                  <a:solidFill>
                    <a:srgbClr val="000000"/>
                  </a:solidFill>
                </a:rPr>
                <a:t>6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1" name="TextBox 2"/>
            <p:cNvSpPr txBox="1"/>
            <p:nvPr/>
          </p:nvSpPr>
          <p:spPr>
            <a:xfrm>
              <a:off x="218652" y="1308201"/>
              <a:ext cx="36417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>
                  <a:solidFill>
                    <a:srgbClr val="000000"/>
                  </a:solidFill>
                </a:rPr>
                <a:t>nm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5"/>
            <p:cNvSpPr/>
            <p:nvPr/>
          </p:nvSpPr>
          <p:spPr bwMode="auto">
            <a:xfrm>
              <a:off x="5915854" y="3700611"/>
              <a:ext cx="2478251" cy="138525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32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(13)</a:t>
            </a:r>
            <a:endParaRPr lang="en-US" altLang="en-US" sz="1600" dirty="0"/>
          </a:p>
        </p:txBody>
      </p:sp>
      <p:sp>
        <p:nvSpPr>
          <p:cNvPr id="133" name="Szövegdoboz 75"/>
          <p:cNvSpPr txBox="1"/>
          <p:nvPr/>
        </p:nvSpPr>
        <p:spPr>
          <a:xfrm>
            <a:off x="8077208" y="4622447"/>
            <a:ext cx="471290" cy="219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900" dirty="0" smtClean="0">
                <a:solidFill>
                  <a:srgbClr val="000000"/>
                </a:solidFill>
              </a:rPr>
              <a:t>2018</a:t>
            </a:r>
            <a:endParaRPr lang="hu-HU" sz="900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45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7740" y="510933"/>
            <a:ext cx="8390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ISA and microarchitecture innovations of the Core 2 family (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based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[3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])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(14)</a:t>
            </a:r>
            <a:endParaRPr lang="en-US" sz="1600" dirty="0"/>
          </a:p>
        </p:txBody>
      </p:sp>
      <p:sp>
        <p:nvSpPr>
          <p:cNvPr id="103" name="Text Box 53"/>
          <p:cNvSpPr txBox="1">
            <a:spLocks noChangeArrowheads="1"/>
          </p:cNvSpPr>
          <p:nvPr/>
        </p:nvSpPr>
        <p:spPr bwMode="auto">
          <a:xfrm>
            <a:off x="5929014" y="818710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of the ISA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microarchitecture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5777831" y="82552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3" name="Text Box 5"/>
          <p:cNvSpPr txBox="1">
            <a:spLocks noChangeArrowheads="1"/>
          </p:cNvSpPr>
          <p:nvPr/>
        </p:nvSpPr>
        <p:spPr bwMode="auto">
          <a:xfrm>
            <a:off x="5424868" y="1375813"/>
            <a:ext cx="3740264" cy="77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4-wide core,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128-bit SIMD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FX/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FP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EUs,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shared L2 , no HT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8" name="Rectangle 48"/>
          <p:cNvSpPr>
            <a:spLocks noChangeArrowheads="1"/>
          </p:cNvSpPr>
          <p:nvPr/>
        </p:nvSpPr>
        <p:spPr bwMode="auto">
          <a:xfrm>
            <a:off x="5629001" y="2971700"/>
            <a:ext cx="3332753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256-bit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(FP)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AVX,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ring bus, integrated GPU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5" name="Rectangle 48"/>
          <p:cNvSpPr>
            <a:spLocks noChangeArrowheads="1"/>
          </p:cNvSpPr>
          <p:nvPr/>
        </p:nvSpPr>
        <p:spPr bwMode="auto">
          <a:xfrm>
            <a:off x="5743872" y="3765436"/>
            <a:ext cx="3394435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256-bit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(FX)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AVX2,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L4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cache (discrete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eDRAM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TSX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6" name="Rectangle 48"/>
          <p:cNvSpPr>
            <a:spLocks noChangeArrowheads="1"/>
          </p:cNvSpPr>
          <p:nvPr/>
        </p:nvSpPr>
        <p:spPr bwMode="auto">
          <a:xfrm>
            <a:off x="6147385" y="4238120"/>
            <a:ext cx="2308514" cy="28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Shared Virtual Memory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7" name="Rectangle 48"/>
          <p:cNvSpPr>
            <a:spLocks noChangeArrowheads="1"/>
          </p:cNvSpPr>
          <p:nvPr/>
        </p:nvSpPr>
        <p:spPr bwMode="auto">
          <a:xfrm>
            <a:off x="5786120" y="2655208"/>
            <a:ext cx="2711067" cy="28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package integrated GPU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8" name="Text Box 7"/>
          <p:cNvSpPr txBox="1">
            <a:spLocks noChangeArrowheads="1"/>
          </p:cNvSpPr>
          <p:nvPr/>
        </p:nvSpPr>
        <p:spPr bwMode="auto">
          <a:xfrm>
            <a:off x="5682811" y="2141547"/>
            <a:ext cx="3433391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4 cores,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MC,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QPI, private L2, (inclusive) L3, HT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9" name="Left Brace 128"/>
          <p:cNvSpPr/>
          <p:nvPr/>
        </p:nvSpPr>
        <p:spPr bwMode="auto">
          <a:xfrm>
            <a:off x="5698300" y="3857286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0" name="Left Brace 129"/>
          <p:cNvSpPr/>
          <p:nvPr/>
        </p:nvSpPr>
        <p:spPr bwMode="auto">
          <a:xfrm>
            <a:off x="5696159" y="3046458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 bwMode="auto">
          <a:xfrm>
            <a:off x="5698300" y="2217525"/>
            <a:ext cx="94779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6" name="Left Brace 135"/>
          <p:cNvSpPr/>
          <p:nvPr/>
        </p:nvSpPr>
        <p:spPr bwMode="auto">
          <a:xfrm>
            <a:off x="5698300" y="1429111"/>
            <a:ext cx="94779" cy="521495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" name="Rectangle 48"/>
          <p:cNvSpPr>
            <a:spLocks noChangeArrowheads="1"/>
          </p:cNvSpPr>
          <p:nvPr/>
        </p:nvSpPr>
        <p:spPr bwMode="auto">
          <a:xfrm>
            <a:off x="5715397" y="4441566"/>
            <a:ext cx="3446376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5-wide core,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ISP, Memory Side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L4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cache, no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789444" y="4832032"/>
            <a:ext cx="3431558" cy="47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memory, in KBL G series: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package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CPU, GPU, HBM2</a:t>
            </a:r>
          </a:p>
        </p:txBody>
      </p:sp>
      <p:sp>
        <p:nvSpPr>
          <p:cNvPr id="187" name="Left Brace 186"/>
          <p:cNvSpPr/>
          <p:nvPr/>
        </p:nvSpPr>
        <p:spPr bwMode="auto">
          <a:xfrm>
            <a:off x="5698299" y="4528703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1" name="Left Brace 190"/>
          <p:cNvSpPr/>
          <p:nvPr/>
        </p:nvSpPr>
        <p:spPr bwMode="auto">
          <a:xfrm>
            <a:off x="5698300" y="4907564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775479" y="5524536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6C, (PCHs of S-series DTs support: 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USB G2,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conn.,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2)</a:t>
            </a:r>
          </a:p>
        </p:txBody>
      </p:sp>
      <p:sp>
        <p:nvSpPr>
          <p:cNvPr id="196" name="Left Brace 195"/>
          <p:cNvSpPr/>
          <p:nvPr/>
        </p:nvSpPr>
        <p:spPr bwMode="auto">
          <a:xfrm>
            <a:off x="5697125" y="5552480"/>
            <a:ext cx="90000" cy="330393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7138052" y="6276596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8C</a:t>
            </a:r>
          </a:p>
        </p:txBody>
      </p:sp>
      <p:grpSp>
        <p:nvGrpSpPr>
          <p:cNvPr id="199" name="Group 198"/>
          <p:cNvGrpSpPr/>
          <p:nvPr/>
        </p:nvGrpSpPr>
        <p:grpSpPr>
          <a:xfrm>
            <a:off x="211756" y="927320"/>
            <a:ext cx="5399060" cy="5920602"/>
            <a:chOff x="211756" y="927320"/>
            <a:chExt cx="5399060" cy="5920602"/>
          </a:xfrm>
        </p:grpSpPr>
        <p:sp>
          <p:nvSpPr>
            <p:cNvPr id="203" name="Text Box 28"/>
            <p:cNvSpPr txBox="1">
              <a:spLocks noChangeArrowheads="1"/>
            </p:cNvSpPr>
            <p:nvPr/>
          </p:nvSpPr>
          <p:spPr bwMode="auto">
            <a:xfrm rot="16200000">
              <a:off x="118788" y="1145972"/>
              <a:ext cx="693909" cy="4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04" name="Rectangle 46"/>
            <p:cNvSpPr>
              <a:spLocks noChangeArrowheads="1"/>
            </p:cNvSpPr>
            <p:nvPr/>
          </p:nvSpPr>
          <p:spPr bwMode="auto">
            <a:xfrm>
              <a:off x="2462687" y="1029183"/>
              <a:ext cx="3148129" cy="5818739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5" name="Text Box 6"/>
            <p:cNvSpPr txBox="1">
              <a:spLocks noChangeArrowheads="1"/>
            </p:cNvSpPr>
            <p:nvPr/>
          </p:nvSpPr>
          <p:spPr bwMode="auto">
            <a:xfrm>
              <a:off x="4585766" y="1892050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11/2007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6" name="Text Box 8"/>
            <p:cNvSpPr txBox="1">
              <a:spLocks noChangeArrowheads="1"/>
            </p:cNvSpPr>
            <p:nvPr/>
          </p:nvSpPr>
          <p:spPr bwMode="auto">
            <a:xfrm>
              <a:off x="4550401" y="1193548"/>
              <a:ext cx="1035230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211756" y="1088356"/>
              <a:ext cx="4173072" cy="73149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8" name="AutoShape 32"/>
            <p:cNvSpPr>
              <a:spLocks noChangeArrowheads="1"/>
            </p:cNvSpPr>
            <p:nvPr/>
          </p:nvSpPr>
          <p:spPr bwMode="auto">
            <a:xfrm>
              <a:off x="282486" y="1059769"/>
              <a:ext cx="3782450" cy="762199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9" name="Oval 33"/>
            <p:cNvSpPr>
              <a:spLocks noChangeArrowheads="1"/>
            </p:cNvSpPr>
            <p:nvPr/>
          </p:nvSpPr>
          <p:spPr bwMode="auto">
            <a:xfrm>
              <a:off x="3595546" y="1069313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3" name="Text Box 34"/>
            <p:cNvSpPr txBox="1">
              <a:spLocks noChangeArrowheads="1"/>
            </p:cNvSpPr>
            <p:nvPr/>
          </p:nvSpPr>
          <p:spPr bwMode="auto">
            <a:xfrm>
              <a:off x="3810951" y="1293555"/>
              <a:ext cx="597990" cy="29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65nm</a:t>
              </a:r>
            </a:p>
          </p:txBody>
        </p:sp>
        <p:sp>
          <p:nvSpPr>
            <p:cNvPr id="214" name="Rectangle 35"/>
            <p:cNvSpPr>
              <a:spLocks noChangeArrowheads="1"/>
            </p:cNvSpPr>
            <p:nvPr/>
          </p:nvSpPr>
          <p:spPr bwMode="auto">
            <a:xfrm>
              <a:off x="629706" y="1067399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5" name="Text Box 36"/>
            <p:cNvSpPr txBox="1">
              <a:spLocks noChangeArrowheads="1"/>
            </p:cNvSpPr>
            <p:nvPr/>
          </p:nvSpPr>
          <p:spPr bwMode="auto">
            <a:xfrm>
              <a:off x="648976" y="1160481"/>
              <a:ext cx="3160346" cy="411344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1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Pentium 4 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 </a:t>
              </a:r>
              <a:r>
                <a:rPr kumimoji="0" lang="hu-HU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Cedar </a:t>
              </a:r>
              <a:r>
                <a:rPr kumimoji="0" lang="hu-HU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Mill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Pentium D (</a:t>
              </a:r>
              <a:r>
                <a:rPr kumimoji="0" lang="en-US" altLang="en-US" sz="11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Presler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           </a:t>
              </a:r>
              <a:endPara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6" name="Text Box 37"/>
            <p:cNvSpPr txBox="1">
              <a:spLocks noChangeArrowheads="1"/>
            </p:cNvSpPr>
            <p:nvPr/>
          </p:nvSpPr>
          <p:spPr bwMode="auto">
            <a:xfrm>
              <a:off x="647389" y="1521772"/>
              <a:ext cx="3160346" cy="272214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hu-HU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2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17" name="Text Box 44"/>
            <p:cNvSpPr txBox="1">
              <a:spLocks noChangeArrowheads="1"/>
            </p:cNvSpPr>
            <p:nvPr/>
          </p:nvSpPr>
          <p:spPr bwMode="auto">
            <a:xfrm>
              <a:off x="4564868" y="1556127"/>
              <a:ext cx="1001473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7/2006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8" name="Text Box 45"/>
            <p:cNvSpPr txBox="1">
              <a:spLocks noChangeArrowheads="1"/>
            </p:cNvSpPr>
            <p:nvPr/>
          </p:nvSpPr>
          <p:spPr bwMode="auto">
            <a:xfrm>
              <a:off x="4585766" y="2256848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11/2008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9" name="Line 57"/>
            <p:cNvSpPr>
              <a:spLocks noChangeShapeType="1"/>
            </p:cNvSpPr>
            <p:nvPr/>
          </p:nvSpPr>
          <p:spPr bwMode="auto">
            <a:xfrm>
              <a:off x="250336" y="1560809"/>
              <a:ext cx="5358673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222" name="Text Box 58"/>
            <p:cNvSpPr txBox="1">
              <a:spLocks noChangeArrowheads="1"/>
            </p:cNvSpPr>
            <p:nvPr/>
          </p:nvSpPr>
          <p:spPr bwMode="auto">
            <a:xfrm>
              <a:off x="4585766" y="3070041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23" name="Text Box 61"/>
            <p:cNvSpPr txBox="1">
              <a:spLocks noChangeArrowheads="1"/>
            </p:cNvSpPr>
            <p:nvPr/>
          </p:nvSpPr>
          <p:spPr bwMode="auto">
            <a:xfrm>
              <a:off x="4585766" y="2674844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24" name="Rectangle 16"/>
            <p:cNvSpPr>
              <a:spLocks noChangeArrowheads="1"/>
            </p:cNvSpPr>
            <p:nvPr/>
          </p:nvSpPr>
          <p:spPr bwMode="auto">
            <a:xfrm>
              <a:off x="221381" y="2671044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5" name="AutoShape 17"/>
            <p:cNvSpPr>
              <a:spLocks noChangeArrowheads="1"/>
            </p:cNvSpPr>
            <p:nvPr/>
          </p:nvSpPr>
          <p:spPr bwMode="auto">
            <a:xfrm>
              <a:off x="294495" y="2662524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6" name="Oval 18"/>
            <p:cNvSpPr>
              <a:spLocks noChangeArrowheads="1"/>
            </p:cNvSpPr>
            <p:nvPr/>
          </p:nvSpPr>
          <p:spPr bwMode="auto">
            <a:xfrm>
              <a:off x="3595546" y="2652045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7" name="Text Box 19"/>
            <p:cNvSpPr txBox="1">
              <a:spLocks noChangeArrowheads="1"/>
            </p:cNvSpPr>
            <p:nvPr/>
          </p:nvSpPr>
          <p:spPr bwMode="auto">
            <a:xfrm>
              <a:off x="3798273" y="2893342"/>
              <a:ext cx="601205" cy="29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32nm</a:t>
              </a:r>
            </a:p>
          </p:txBody>
        </p:sp>
        <p:sp>
          <p:nvSpPr>
            <p:cNvPr id="228" name="Rectangle 22"/>
            <p:cNvSpPr>
              <a:spLocks noChangeArrowheads="1"/>
            </p:cNvSpPr>
            <p:nvPr/>
          </p:nvSpPr>
          <p:spPr bwMode="auto">
            <a:xfrm>
              <a:off x="211756" y="1844550"/>
              <a:ext cx="4173072" cy="752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9" name="AutoShape 23"/>
            <p:cNvSpPr>
              <a:spLocks noChangeArrowheads="1"/>
            </p:cNvSpPr>
            <p:nvPr/>
          </p:nvSpPr>
          <p:spPr bwMode="auto">
            <a:xfrm>
              <a:off x="282486" y="1857851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0" name="Oval 24"/>
            <p:cNvSpPr>
              <a:spLocks noChangeArrowheads="1"/>
            </p:cNvSpPr>
            <p:nvPr/>
          </p:nvSpPr>
          <p:spPr bwMode="auto">
            <a:xfrm>
              <a:off x="3595546" y="1863550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1" name="Text Box 25"/>
            <p:cNvSpPr txBox="1">
              <a:spLocks noChangeArrowheads="1"/>
            </p:cNvSpPr>
            <p:nvPr/>
          </p:nvSpPr>
          <p:spPr bwMode="auto">
            <a:xfrm>
              <a:off x="3809343" y="2074449"/>
              <a:ext cx="601205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45nm</a:t>
              </a:r>
            </a:p>
          </p:txBody>
        </p:sp>
        <p:sp>
          <p:nvSpPr>
            <p:cNvPr id="232" name="Text Box 30"/>
            <p:cNvSpPr txBox="1">
              <a:spLocks noChangeArrowheads="1"/>
            </p:cNvSpPr>
            <p:nvPr/>
          </p:nvSpPr>
          <p:spPr bwMode="auto">
            <a:xfrm rot="16200000">
              <a:off x="21879" y="2011051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33" name="Rectangle 31"/>
            <p:cNvSpPr>
              <a:spLocks noChangeArrowheads="1"/>
            </p:cNvSpPr>
            <p:nvPr/>
          </p:nvSpPr>
          <p:spPr bwMode="auto">
            <a:xfrm>
              <a:off x="211756" y="3444781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4" name="AutoShape 32"/>
            <p:cNvSpPr>
              <a:spLocks noChangeArrowheads="1"/>
            </p:cNvSpPr>
            <p:nvPr/>
          </p:nvSpPr>
          <p:spPr bwMode="auto">
            <a:xfrm>
              <a:off x="275258" y="3447816"/>
              <a:ext cx="3782450" cy="7314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5" name="Oval 33"/>
            <p:cNvSpPr>
              <a:spLocks noChangeArrowheads="1"/>
            </p:cNvSpPr>
            <p:nvPr/>
          </p:nvSpPr>
          <p:spPr bwMode="auto">
            <a:xfrm>
              <a:off x="3595546" y="3462972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6" name="Text Box 34"/>
            <p:cNvSpPr txBox="1">
              <a:spLocks noChangeArrowheads="1"/>
            </p:cNvSpPr>
            <p:nvPr/>
          </p:nvSpPr>
          <p:spPr bwMode="auto">
            <a:xfrm>
              <a:off x="3802913" y="3691014"/>
              <a:ext cx="602813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22nm</a:t>
              </a:r>
            </a:p>
          </p:txBody>
        </p:sp>
        <p:sp>
          <p:nvSpPr>
            <p:cNvPr id="237" name="Text Box 38"/>
            <p:cNvSpPr txBox="1">
              <a:spLocks noChangeArrowheads="1"/>
            </p:cNvSpPr>
            <p:nvPr/>
          </p:nvSpPr>
          <p:spPr bwMode="auto">
            <a:xfrm rot="16200000">
              <a:off x="36346" y="3630812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38" name="Rectangle 35"/>
            <p:cNvSpPr>
              <a:spLocks noChangeArrowheads="1"/>
            </p:cNvSpPr>
            <p:nvPr/>
          </p:nvSpPr>
          <p:spPr bwMode="auto">
            <a:xfrm>
              <a:off x="629706" y="1863550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9" name="Text Box 36"/>
            <p:cNvSpPr txBox="1">
              <a:spLocks noChangeArrowheads="1"/>
            </p:cNvSpPr>
            <p:nvPr/>
          </p:nvSpPr>
          <p:spPr bwMode="auto">
            <a:xfrm>
              <a:off x="639351" y="189040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</a:t>
              </a:r>
              <a:r>
                <a:rPr kumimoji="0" lang="hu-H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Family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40" name="Text Box 37"/>
            <p:cNvSpPr txBox="1">
              <a:spLocks noChangeArrowheads="1"/>
            </p:cNvSpPr>
            <p:nvPr/>
          </p:nvSpPr>
          <p:spPr bwMode="auto">
            <a:xfrm>
              <a:off x="639351" y="2254947"/>
              <a:ext cx="3160346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ehalem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41" name="Rectangle 35"/>
            <p:cNvSpPr>
              <a:spLocks noChangeArrowheads="1"/>
            </p:cNvSpPr>
            <p:nvPr/>
          </p:nvSpPr>
          <p:spPr bwMode="auto">
            <a:xfrm>
              <a:off x="629706" y="2657743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42" name="Text Box 36"/>
            <p:cNvSpPr txBox="1">
              <a:spLocks noChangeArrowheads="1"/>
            </p:cNvSpPr>
            <p:nvPr/>
          </p:nvSpPr>
          <p:spPr bwMode="auto">
            <a:xfrm>
              <a:off x="639351" y="266985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W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estmere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3" name="Text Box 37"/>
            <p:cNvSpPr txBox="1">
              <a:spLocks noChangeArrowheads="1"/>
            </p:cNvSpPr>
            <p:nvPr/>
          </p:nvSpPr>
          <p:spPr bwMode="auto">
            <a:xfrm>
              <a:off x="639351" y="3049141"/>
              <a:ext cx="3150000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andy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244" name="Rectangle 35"/>
            <p:cNvSpPr>
              <a:spLocks noChangeArrowheads="1"/>
            </p:cNvSpPr>
            <p:nvPr/>
          </p:nvSpPr>
          <p:spPr bwMode="auto">
            <a:xfrm>
              <a:off x="629706" y="3451617"/>
              <a:ext cx="3280909" cy="7314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45" name="Text Box 37"/>
            <p:cNvSpPr txBox="1">
              <a:spLocks noChangeArrowheads="1"/>
            </p:cNvSpPr>
            <p:nvPr/>
          </p:nvSpPr>
          <p:spPr bwMode="auto">
            <a:xfrm>
              <a:off x="657014" y="3858213"/>
              <a:ext cx="3148129" cy="270000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H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aswell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6" name="Text Box 58"/>
            <p:cNvSpPr txBox="1">
              <a:spLocks noChangeArrowheads="1"/>
            </p:cNvSpPr>
            <p:nvPr/>
          </p:nvSpPr>
          <p:spPr bwMode="auto">
            <a:xfrm>
              <a:off x="4585766" y="3493208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4/20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7" name="Text Box 58"/>
            <p:cNvSpPr txBox="1">
              <a:spLocks noChangeArrowheads="1"/>
            </p:cNvSpPr>
            <p:nvPr/>
          </p:nvSpPr>
          <p:spPr bwMode="auto">
            <a:xfrm>
              <a:off x="4592196" y="3876145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06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248" name="Text Box 58"/>
            <p:cNvSpPr txBox="1">
              <a:spLocks noChangeArrowheads="1"/>
            </p:cNvSpPr>
            <p:nvPr/>
          </p:nvSpPr>
          <p:spPr bwMode="auto">
            <a:xfrm>
              <a:off x="4568083" y="4254685"/>
              <a:ext cx="956389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249" name="Text Box 58"/>
            <p:cNvSpPr txBox="1">
              <a:spLocks noChangeArrowheads="1"/>
            </p:cNvSpPr>
            <p:nvPr/>
          </p:nvSpPr>
          <p:spPr bwMode="auto">
            <a:xfrm>
              <a:off x="4476456" y="4544381"/>
              <a:ext cx="1063520" cy="28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15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0" name="Rectangle 31"/>
            <p:cNvSpPr>
              <a:spLocks noChangeArrowheads="1"/>
            </p:cNvSpPr>
            <p:nvPr/>
          </p:nvSpPr>
          <p:spPr bwMode="auto">
            <a:xfrm>
              <a:off x="231086" y="4230720"/>
              <a:ext cx="4115316" cy="26172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1" name="AutoShape 32"/>
            <p:cNvSpPr>
              <a:spLocks noChangeArrowheads="1"/>
            </p:cNvSpPr>
            <p:nvPr/>
          </p:nvSpPr>
          <p:spPr bwMode="auto">
            <a:xfrm>
              <a:off x="286632" y="4259816"/>
              <a:ext cx="3753045" cy="2578658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2" name="Text Box 34"/>
            <p:cNvSpPr txBox="1">
              <a:spLocks noChangeArrowheads="1"/>
            </p:cNvSpPr>
            <p:nvPr/>
          </p:nvSpPr>
          <p:spPr bwMode="auto">
            <a:xfrm>
              <a:off x="3819752" y="4819730"/>
              <a:ext cx="602532" cy="29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</a:p>
          </p:txBody>
        </p:sp>
        <p:sp>
          <p:nvSpPr>
            <p:cNvPr id="253" name="Text Box 38"/>
            <p:cNvSpPr txBox="1">
              <a:spLocks noChangeArrowheads="1"/>
            </p:cNvSpPr>
            <p:nvPr/>
          </p:nvSpPr>
          <p:spPr bwMode="auto">
            <a:xfrm rot="16200000">
              <a:off x="24193" y="5239240"/>
              <a:ext cx="898235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254" name="Rectangle 35"/>
            <p:cNvSpPr>
              <a:spLocks noChangeArrowheads="1"/>
            </p:cNvSpPr>
            <p:nvPr/>
          </p:nvSpPr>
          <p:spPr bwMode="auto">
            <a:xfrm>
              <a:off x="655426" y="4270259"/>
              <a:ext cx="3280909" cy="251486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5" name="Text Box 58"/>
            <p:cNvSpPr txBox="1">
              <a:spLocks noChangeArrowheads="1"/>
            </p:cNvSpPr>
            <p:nvPr/>
          </p:nvSpPr>
          <p:spPr bwMode="auto">
            <a:xfrm>
              <a:off x="4467856" y="4914848"/>
              <a:ext cx="1063520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6" name="Text Box 58"/>
            <p:cNvSpPr txBox="1">
              <a:spLocks noChangeArrowheads="1"/>
            </p:cNvSpPr>
            <p:nvPr/>
          </p:nvSpPr>
          <p:spPr bwMode="auto">
            <a:xfrm>
              <a:off x="4527955" y="5258523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7" name="Text Box 38"/>
            <p:cNvSpPr txBox="1">
              <a:spLocks noChangeArrowheads="1"/>
            </p:cNvSpPr>
            <p:nvPr/>
          </p:nvSpPr>
          <p:spPr bwMode="auto">
            <a:xfrm rot="16200000">
              <a:off x="36346" y="1232939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58" name="Text Box 58"/>
            <p:cNvSpPr txBox="1">
              <a:spLocks noChangeArrowheads="1"/>
            </p:cNvSpPr>
            <p:nvPr/>
          </p:nvSpPr>
          <p:spPr bwMode="auto">
            <a:xfrm>
              <a:off x="4585722" y="5583408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9" name="Text Box 58"/>
            <p:cNvSpPr txBox="1">
              <a:spLocks noChangeArrowheads="1"/>
            </p:cNvSpPr>
            <p:nvPr/>
          </p:nvSpPr>
          <p:spPr bwMode="auto">
            <a:xfrm>
              <a:off x="4576247" y="6221050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0" name="Oval 33"/>
            <p:cNvSpPr>
              <a:spLocks noChangeArrowheads="1"/>
            </p:cNvSpPr>
            <p:nvPr/>
          </p:nvSpPr>
          <p:spPr bwMode="auto">
            <a:xfrm>
              <a:off x="3358939" y="4221109"/>
              <a:ext cx="1052070" cy="2593056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61" name="Text Box 37"/>
            <p:cNvSpPr txBox="1">
              <a:spLocks noChangeArrowheads="1"/>
            </p:cNvSpPr>
            <p:nvPr/>
          </p:nvSpPr>
          <p:spPr bwMode="auto">
            <a:xfrm>
              <a:off x="656915" y="5232188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2" name="Text Box 37"/>
            <p:cNvSpPr txBox="1">
              <a:spLocks noChangeArrowheads="1"/>
            </p:cNvSpPr>
            <p:nvPr/>
          </p:nvSpPr>
          <p:spPr bwMode="auto">
            <a:xfrm>
              <a:off x="656915" y="4901867"/>
              <a:ext cx="3150000" cy="276999"/>
            </a:xfrm>
            <a:prstGeom prst="rect">
              <a:avLst/>
            </a:prstGeom>
            <a:solidFill>
              <a:srgbClr val="B77DBD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3" name="Text Box 37"/>
            <p:cNvSpPr txBox="1">
              <a:spLocks noChangeArrowheads="1"/>
            </p:cNvSpPr>
            <p:nvPr/>
          </p:nvSpPr>
          <p:spPr bwMode="auto">
            <a:xfrm>
              <a:off x="656915" y="4572120"/>
              <a:ext cx="3150000" cy="270000"/>
            </a:xfrm>
            <a:prstGeom prst="rect">
              <a:avLst/>
            </a:prstGeom>
            <a:solidFill>
              <a:srgbClr val="B77DBD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Skylake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4" name="Text Box 34"/>
            <p:cNvSpPr txBox="1">
              <a:spLocks noChangeArrowheads="1"/>
            </p:cNvSpPr>
            <p:nvPr/>
          </p:nvSpPr>
          <p:spPr bwMode="auto">
            <a:xfrm>
              <a:off x="3819495" y="5344883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65" name="Text Box 36"/>
            <p:cNvSpPr txBox="1">
              <a:spLocks noChangeArrowheads="1"/>
            </p:cNvSpPr>
            <p:nvPr/>
          </p:nvSpPr>
          <p:spPr bwMode="auto">
            <a:xfrm>
              <a:off x="655507" y="4239619"/>
              <a:ext cx="3150000" cy="270893"/>
            </a:xfrm>
            <a:prstGeom prst="rect">
              <a:avLst/>
            </a:prstGeom>
            <a:solidFill>
              <a:srgbClr val="FFFFC9">
                <a:alpha val="57647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Broadwell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6" name="Text Box 36"/>
            <p:cNvSpPr txBox="1">
              <a:spLocks noChangeArrowheads="1"/>
            </p:cNvSpPr>
            <p:nvPr/>
          </p:nvSpPr>
          <p:spPr bwMode="auto">
            <a:xfrm>
              <a:off x="650906" y="3489615"/>
              <a:ext cx="3150000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vy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267" name="Text Box 29"/>
            <p:cNvSpPr txBox="1">
              <a:spLocks noChangeArrowheads="1"/>
            </p:cNvSpPr>
            <p:nvPr/>
          </p:nvSpPr>
          <p:spPr bwMode="auto">
            <a:xfrm rot="16200000">
              <a:off x="31524" y="2830238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68" name="Text Box 37"/>
            <p:cNvSpPr txBox="1">
              <a:spLocks noChangeArrowheads="1"/>
            </p:cNvSpPr>
            <p:nvPr/>
          </p:nvSpPr>
          <p:spPr bwMode="auto">
            <a:xfrm>
              <a:off x="656915" y="6222414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9" name="Text Box 37"/>
            <p:cNvSpPr txBox="1">
              <a:spLocks noChangeArrowheads="1"/>
            </p:cNvSpPr>
            <p:nvPr/>
          </p:nvSpPr>
          <p:spPr bwMode="auto">
            <a:xfrm>
              <a:off x="656915" y="5564370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401870" y="303295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2G</a:t>
              </a: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3413980" y="348300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3G</a:t>
              </a: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413980" y="384304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4G</a:t>
              </a: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413980" y="420308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5G</a:t>
              </a: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401870" y="456312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6G</a:t>
              </a: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401870" y="49231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7G</a:t>
              </a: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394730" y="523819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394730" y="555973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382620" y="620180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9G</a:t>
              </a: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01870" y="154053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1G</a:t>
              </a:r>
            </a:p>
          </p:txBody>
        </p:sp>
        <p:sp>
          <p:nvSpPr>
            <p:cNvPr id="280" name="Text Box 37"/>
            <p:cNvSpPr txBox="1">
              <a:spLocks noChangeArrowheads="1"/>
            </p:cNvSpPr>
            <p:nvPr/>
          </p:nvSpPr>
          <p:spPr bwMode="auto">
            <a:xfrm>
              <a:off x="656565" y="6533195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Comet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282985" y="6506223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282" name="Text Box 58"/>
            <p:cNvSpPr txBox="1">
              <a:spLocks noChangeArrowheads="1"/>
            </p:cNvSpPr>
            <p:nvPr/>
          </p:nvSpPr>
          <p:spPr bwMode="auto">
            <a:xfrm>
              <a:off x="4591250" y="6508126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3" name="Text Box 37"/>
            <p:cNvSpPr txBox="1">
              <a:spLocks noChangeArrowheads="1"/>
            </p:cNvSpPr>
            <p:nvPr/>
          </p:nvSpPr>
          <p:spPr bwMode="auto">
            <a:xfrm>
              <a:off x="656915" y="5896546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Amber/Whiskey Lake  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4" name="Text Box 58"/>
            <p:cNvSpPr txBox="1">
              <a:spLocks noChangeArrowheads="1"/>
            </p:cNvSpPr>
            <p:nvPr/>
          </p:nvSpPr>
          <p:spPr bwMode="auto">
            <a:xfrm>
              <a:off x="4591250" y="5906931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3392245" y="5885388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8G</a:t>
            </a:r>
          </a:p>
        </p:txBody>
      </p:sp>
    </p:spTree>
    <p:extLst>
      <p:ext uri="{BB962C8B-B14F-4D97-AF65-F5344CB8AC3E}">
        <p14:creationId xmlns:p14="http://schemas.microsoft.com/office/powerpoint/2010/main" val="8457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627999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29014" y="1155847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of the ISA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microarchitecture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73717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4868" y="188644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microarchitecture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Thunderbolt 3,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WiFi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50401" y="1704150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241251" y="1570383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282486" y="1541796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3595546" y="1551340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810951" y="179780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629706" y="1530176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648976" y="1709882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3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 Lake  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647389" y="1977552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ICE Lake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4564868" y="1990529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 rot="16200000">
            <a:off x="36346" y="1714966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22" name="Left Brace 21"/>
          <p:cNvSpPr/>
          <p:nvPr/>
        </p:nvSpPr>
        <p:spPr bwMode="auto">
          <a:xfrm>
            <a:off x="5698300" y="1945685"/>
            <a:ext cx="94779" cy="360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8992" y="195497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2212" y="1681567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7255" y="164128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AVX 512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8390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ISA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40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774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power management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-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(16)</a:t>
            </a:r>
            <a:endParaRPr lang="en-US" sz="1600" dirty="0"/>
          </a:p>
        </p:txBody>
      </p:sp>
      <p:grpSp>
        <p:nvGrpSpPr>
          <p:cNvPr id="95" name="Group 94"/>
          <p:cNvGrpSpPr/>
          <p:nvPr/>
        </p:nvGrpSpPr>
        <p:grpSpPr>
          <a:xfrm>
            <a:off x="211756" y="927320"/>
            <a:ext cx="5399060" cy="5920602"/>
            <a:chOff x="211756" y="927320"/>
            <a:chExt cx="5399060" cy="5920602"/>
          </a:xfrm>
        </p:grpSpPr>
        <p:sp>
          <p:nvSpPr>
            <p:cNvPr id="96" name="Text Box 28"/>
            <p:cNvSpPr txBox="1">
              <a:spLocks noChangeArrowheads="1"/>
            </p:cNvSpPr>
            <p:nvPr/>
          </p:nvSpPr>
          <p:spPr bwMode="auto">
            <a:xfrm rot="16200000">
              <a:off x="118788" y="1145972"/>
              <a:ext cx="693909" cy="4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11" name="Rectangle 46"/>
            <p:cNvSpPr>
              <a:spLocks noChangeArrowheads="1"/>
            </p:cNvSpPr>
            <p:nvPr/>
          </p:nvSpPr>
          <p:spPr bwMode="auto">
            <a:xfrm>
              <a:off x="2462687" y="1029183"/>
              <a:ext cx="3148129" cy="5818739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5" name="Text Box 6"/>
            <p:cNvSpPr txBox="1">
              <a:spLocks noChangeArrowheads="1"/>
            </p:cNvSpPr>
            <p:nvPr/>
          </p:nvSpPr>
          <p:spPr bwMode="auto">
            <a:xfrm>
              <a:off x="4585766" y="1892050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11/2007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6" name="Text Box 8"/>
            <p:cNvSpPr txBox="1">
              <a:spLocks noChangeArrowheads="1"/>
            </p:cNvSpPr>
            <p:nvPr/>
          </p:nvSpPr>
          <p:spPr bwMode="auto">
            <a:xfrm>
              <a:off x="4550401" y="1193548"/>
              <a:ext cx="1035230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17" name="Rectangle 31"/>
            <p:cNvSpPr>
              <a:spLocks noChangeArrowheads="1"/>
            </p:cNvSpPr>
            <p:nvPr/>
          </p:nvSpPr>
          <p:spPr bwMode="auto">
            <a:xfrm>
              <a:off x="211756" y="1088356"/>
              <a:ext cx="4173072" cy="73149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8" name="AutoShape 32"/>
            <p:cNvSpPr>
              <a:spLocks noChangeArrowheads="1"/>
            </p:cNvSpPr>
            <p:nvPr/>
          </p:nvSpPr>
          <p:spPr bwMode="auto">
            <a:xfrm>
              <a:off x="282486" y="1059769"/>
              <a:ext cx="3782450" cy="762199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3595546" y="1069313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0" name="Text Box 34"/>
            <p:cNvSpPr txBox="1">
              <a:spLocks noChangeArrowheads="1"/>
            </p:cNvSpPr>
            <p:nvPr/>
          </p:nvSpPr>
          <p:spPr bwMode="auto">
            <a:xfrm>
              <a:off x="3810951" y="1293555"/>
              <a:ext cx="597990" cy="29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65nm</a:t>
              </a:r>
            </a:p>
          </p:txBody>
        </p:sp>
        <p:sp>
          <p:nvSpPr>
            <p:cNvPr id="121" name="Rectangle 35"/>
            <p:cNvSpPr>
              <a:spLocks noChangeArrowheads="1"/>
            </p:cNvSpPr>
            <p:nvPr/>
          </p:nvSpPr>
          <p:spPr bwMode="auto">
            <a:xfrm>
              <a:off x="629706" y="1067399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2" name="Text Box 36"/>
            <p:cNvSpPr txBox="1">
              <a:spLocks noChangeArrowheads="1"/>
            </p:cNvSpPr>
            <p:nvPr/>
          </p:nvSpPr>
          <p:spPr bwMode="auto">
            <a:xfrm>
              <a:off x="648976" y="1160481"/>
              <a:ext cx="3160346" cy="411344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1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Pentium 4 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 </a:t>
              </a:r>
              <a:r>
                <a:rPr kumimoji="0" lang="hu-HU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Cedar </a:t>
              </a:r>
              <a:r>
                <a:rPr kumimoji="0" lang="hu-HU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Mill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Pentium D (</a:t>
              </a:r>
              <a:r>
                <a:rPr kumimoji="0" lang="en-US" altLang="en-US" sz="11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Presler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           </a:t>
              </a:r>
              <a:endPara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3" name="Text Box 37"/>
            <p:cNvSpPr txBox="1">
              <a:spLocks noChangeArrowheads="1"/>
            </p:cNvSpPr>
            <p:nvPr/>
          </p:nvSpPr>
          <p:spPr bwMode="auto">
            <a:xfrm>
              <a:off x="647389" y="1521772"/>
              <a:ext cx="3160346" cy="272214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hu-HU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2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24" name="Text Box 44"/>
            <p:cNvSpPr txBox="1">
              <a:spLocks noChangeArrowheads="1"/>
            </p:cNvSpPr>
            <p:nvPr/>
          </p:nvSpPr>
          <p:spPr bwMode="auto">
            <a:xfrm>
              <a:off x="4564868" y="1556127"/>
              <a:ext cx="1001473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7/2006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5" name="Text Box 45"/>
            <p:cNvSpPr txBox="1">
              <a:spLocks noChangeArrowheads="1"/>
            </p:cNvSpPr>
            <p:nvPr/>
          </p:nvSpPr>
          <p:spPr bwMode="auto">
            <a:xfrm>
              <a:off x="4585766" y="2256848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11/2008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6" name="Line 57"/>
            <p:cNvSpPr>
              <a:spLocks noChangeShapeType="1"/>
            </p:cNvSpPr>
            <p:nvPr/>
          </p:nvSpPr>
          <p:spPr bwMode="auto">
            <a:xfrm>
              <a:off x="250336" y="1560809"/>
              <a:ext cx="5358673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27" name="Text Box 58"/>
            <p:cNvSpPr txBox="1">
              <a:spLocks noChangeArrowheads="1"/>
            </p:cNvSpPr>
            <p:nvPr/>
          </p:nvSpPr>
          <p:spPr bwMode="auto">
            <a:xfrm>
              <a:off x="4585766" y="3070041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128" name="Text Box 61"/>
            <p:cNvSpPr txBox="1">
              <a:spLocks noChangeArrowheads="1"/>
            </p:cNvSpPr>
            <p:nvPr/>
          </p:nvSpPr>
          <p:spPr bwMode="auto">
            <a:xfrm>
              <a:off x="4585766" y="2674844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29" name="Rectangle 16"/>
            <p:cNvSpPr>
              <a:spLocks noChangeArrowheads="1"/>
            </p:cNvSpPr>
            <p:nvPr/>
          </p:nvSpPr>
          <p:spPr bwMode="auto">
            <a:xfrm>
              <a:off x="221381" y="2671044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30" name="AutoShape 17"/>
            <p:cNvSpPr>
              <a:spLocks noChangeArrowheads="1"/>
            </p:cNvSpPr>
            <p:nvPr/>
          </p:nvSpPr>
          <p:spPr bwMode="auto">
            <a:xfrm>
              <a:off x="294495" y="2662524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31" name="Oval 18"/>
            <p:cNvSpPr>
              <a:spLocks noChangeArrowheads="1"/>
            </p:cNvSpPr>
            <p:nvPr/>
          </p:nvSpPr>
          <p:spPr bwMode="auto">
            <a:xfrm>
              <a:off x="3595546" y="2652045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2" name="Text Box 19"/>
            <p:cNvSpPr txBox="1">
              <a:spLocks noChangeArrowheads="1"/>
            </p:cNvSpPr>
            <p:nvPr/>
          </p:nvSpPr>
          <p:spPr bwMode="auto">
            <a:xfrm>
              <a:off x="3798273" y="2893342"/>
              <a:ext cx="601205" cy="29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32nm</a:t>
              </a:r>
            </a:p>
          </p:txBody>
        </p:sp>
        <p:sp>
          <p:nvSpPr>
            <p:cNvPr id="143" name="Rectangle 22"/>
            <p:cNvSpPr>
              <a:spLocks noChangeArrowheads="1"/>
            </p:cNvSpPr>
            <p:nvPr/>
          </p:nvSpPr>
          <p:spPr bwMode="auto">
            <a:xfrm>
              <a:off x="211756" y="1844550"/>
              <a:ext cx="4173072" cy="752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4" name="AutoShape 23"/>
            <p:cNvSpPr>
              <a:spLocks noChangeArrowheads="1"/>
            </p:cNvSpPr>
            <p:nvPr/>
          </p:nvSpPr>
          <p:spPr bwMode="auto">
            <a:xfrm>
              <a:off x="282486" y="1857851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5" name="Oval 24"/>
            <p:cNvSpPr>
              <a:spLocks noChangeArrowheads="1"/>
            </p:cNvSpPr>
            <p:nvPr/>
          </p:nvSpPr>
          <p:spPr bwMode="auto">
            <a:xfrm>
              <a:off x="3595546" y="1863550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6" name="Text Box 25"/>
            <p:cNvSpPr txBox="1">
              <a:spLocks noChangeArrowheads="1"/>
            </p:cNvSpPr>
            <p:nvPr/>
          </p:nvSpPr>
          <p:spPr bwMode="auto">
            <a:xfrm>
              <a:off x="3809343" y="2074449"/>
              <a:ext cx="601205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45nm</a:t>
              </a:r>
            </a:p>
          </p:txBody>
        </p:sp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 rot="16200000">
              <a:off x="21879" y="2011051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48" name="Rectangle 31"/>
            <p:cNvSpPr>
              <a:spLocks noChangeArrowheads="1"/>
            </p:cNvSpPr>
            <p:nvPr/>
          </p:nvSpPr>
          <p:spPr bwMode="auto">
            <a:xfrm>
              <a:off x="211756" y="3444781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9" name="AutoShape 32"/>
            <p:cNvSpPr>
              <a:spLocks noChangeArrowheads="1"/>
            </p:cNvSpPr>
            <p:nvPr/>
          </p:nvSpPr>
          <p:spPr bwMode="auto">
            <a:xfrm>
              <a:off x="275258" y="3447816"/>
              <a:ext cx="3782450" cy="7314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0" name="Oval 33"/>
            <p:cNvSpPr>
              <a:spLocks noChangeArrowheads="1"/>
            </p:cNvSpPr>
            <p:nvPr/>
          </p:nvSpPr>
          <p:spPr bwMode="auto">
            <a:xfrm>
              <a:off x="3595546" y="3462972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1" name="Text Box 34"/>
            <p:cNvSpPr txBox="1">
              <a:spLocks noChangeArrowheads="1"/>
            </p:cNvSpPr>
            <p:nvPr/>
          </p:nvSpPr>
          <p:spPr bwMode="auto">
            <a:xfrm>
              <a:off x="3802913" y="3691014"/>
              <a:ext cx="602813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22nm</a:t>
              </a:r>
            </a:p>
          </p:txBody>
        </p:sp>
        <p:sp>
          <p:nvSpPr>
            <p:cNvPr id="152" name="Text Box 38"/>
            <p:cNvSpPr txBox="1">
              <a:spLocks noChangeArrowheads="1"/>
            </p:cNvSpPr>
            <p:nvPr/>
          </p:nvSpPr>
          <p:spPr bwMode="auto">
            <a:xfrm rot="16200000">
              <a:off x="36346" y="3611562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53" name="Rectangle 35"/>
            <p:cNvSpPr>
              <a:spLocks noChangeArrowheads="1"/>
            </p:cNvSpPr>
            <p:nvPr/>
          </p:nvSpPr>
          <p:spPr bwMode="auto">
            <a:xfrm>
              <a:off x="629706" y="1863550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4" name="Text Box 36"/>
            <p:cNvSpPr txBox="1">
              <a:spLocks noChangeArrowheads="1"/>
            </p:cNvSpPr>
            <p:nvPr/>
          </p:nvSpPr>
          <p:spPr bwMode="auto">
            <a:xfrm>
              <a:off x="639351" y="189040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</a:t>
              </a:r>
              <a:r>
                <a:rPr kumimoji="0" lang="hu-H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Family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55" name="Text Box 37"/>
            <p:cNvSpPr txBox="1">
              <a:spLocks noChangeArrowheads="1"/>
            </p:cNvSpPr>
            <p:nvPr/>
          </p:nvSpPr>
          <p:spPr bwMode="auto">
            <a:xfrm>
              <a:off x="639351" y="2254947"/>
              <a:ext cx="3160346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ehalem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56" name="Rectangle 35"/>
            <p:cNvSpPr>
              <a:spLocks noChangeArrowheads="1"/>
            </p:cNvSpPr>
            <p:nvPr/>
          </p:nvSpPr>
          <p:spPr bwMode="auto">
            <a:xfrm>
              <a:off x="629706" y="2657743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7" name="Text Box 36"/>
            <p:cNvSpPr txBox="1">
              <a:spLocks noChangeArrowheads="1"/>
            </p:cNvSpPr>
            <p:nvPr/>
          </p:nvSpPr>
          <p:spPr bwMode="auto">
            <a:xfrm>
              <a:off x="639351" y="266985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W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estmere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8" name="Text Box 37"/>
            <p:cNvSpPr txBox="1">
              <a:spLocks noChangeArrowheads="1"/>
            </p:cNvSpPr>
            <p:nvPr/>
          </p:nvSpPr>
          <p:spPr bwMode="auto">
            <a:xfrm>
              <a:off x="639351" y="3049141"/>
              <a:ext cx="3150000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andy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159" name="Rectangle 35"/>
            <p:cNvSpPr>
              <a:spLocks noChangeArrowheads="1"/>
            </p:cNvSpPr>
            <p:nvPr/>
          </p:nvSpPr>
          <p:spPr bwMode="auto">
            <a:xfrm>
              <a:off x="629706" y="3451617"/>
              <a:ext cx="3280909" cy="7314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0" name="Text Box 37"/>
            <p:cNvSpPr txBox="1">
              <a:spLocks noChangeArrowheads="1"/>
            </p:cNvSpPr>
            <p:nvPr/>
          </p:nvSpPr>
          <p:spPr bwMode="auto">
            <a:xfrm>
              <a:off x="657014" y="3858213"/>
              <a:ext cx="3148129" cy="270000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H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aswell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1" name="Text Box 58"/>
            <p:cNvSpPr txBox="1">
              <a:spLocks noChangeArrowheads="1"/>
            </p:cNvSpPr>
            <p:nvPr/>
          </p:nvSpPr>
          <p:spPr bwMode="auto">
            <a:xfrm>
              <a:off x="4585766" y="3493208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4/20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2" name="Text Box 58"/>
            <p:cNvSpPr txBox="1">
              <a:spLocks noChangeArrowheads="1"/>
            </p:cNvSpPr>
            <p:nvPr/>
          </p:nvSpPr>
          <p:spPr bwMode="auto">
            <a:xfrm>
              <a:off x="4592196" y="3876145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06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163" name="Text Box 58"/>
            <p:cNvSpPr txBox="1">
              <a:spLocks noChangeArrowheads="1"/>
            </p:cNvSpPr>
            <p:nvPr/>
          </p:nvSpPr>
          <p:spPr bwMode="auto">
            <a:xfrm>
              <a:off x="4568083" y="4254685"/>
              <a:ext cx="956389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4" name="Text Box 58"/>
            <p:cNvSpPr txBox="1">
              <a:spLocks noChangeArrowheads="1"/>
            </p:cNvSpPr>
            <p:nvPr/>
          </p:nvSpPr>
          <p:spPr bwMode="auto">
            <a:xfrm>
              <a:off x="4476456" y="4544381"/>
              <a:ext cx="1063520" cy="28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15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5" name="Rectangle 31"/>
            <p:cNvSpPr>
              <a:spLocks noChangeArrowheads="1"/>
            </p:cNvSpPr>
            <p:nvPr/>
          </p:nvSpPr>
          <p:spPr bwMode="auto">
            <a:xfrm>
              <a:off x="231086" y="4230720"/>
              <a:ext cx="4115316" cy="26172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6" name="AutoShape 32"/>
            <p:cNvSpPr>
              <a:spLocks noChangeArrowheads="1"/>
            </p:cNvSpPr>
            <p:nvPr/>
          </p:nvSpPr>
          <p:spPr bwMode="auto">
            <a:xfrm>
              <a:off x="286632" y="4259816"/>
              <a:ext cx="3753045" cy="2578658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7" name="Text Box 34"/>
            <p:cNvSpPr txBox="1">
              <a:spLocks noChangeArrowheads="1"/>
            </p:cNvSpPr>
            <p:nvPr/>
          </p:nvSpPr>
          <p:spPr bwMode="auto">
            <a:xfrm>
              <a:off x="3819752" y="4819730"/>
              <a:ext cx="602532" cy="29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</a:p>
          </p:txBody>
        </p:sp>
        <p:sp>
          <p:nvSpPr>
            <p:cNvPr id="168" name="Text Box 38"/>
            <p:cNvSpPr txBox="1">
              <a:spLocks noChangeArrowheads="1"/>
            </p:cNvSpPr>
            <p:nvPr/>
          </p:nvSpPr>
          <p:spPr bwMode="auto">
            <a:xfrm rot="16200000">
              <a:off x="24193" y="5239240"/>
              <a:ext cx="898235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169" name="Rectangle 35"/>
            <p:cNvSpPr>
              <a:spLocks noChangeArrowheads="1"/>
            </p:cNvSpPr>
            <p:nvPr/>
          </p:nvSpPr>
          <p:spPr bwMode="auto">
            <a:xfrm>
              <a:off x="655426" y="4270259"/>
              <a:ext cx="3280909" cy="251486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0" name="Text Box 58"/>
            <p:cNvSpPr txBox="1">
              <a:spLocks noChangeArrowheads="1"/>
            </p:cNvSpPr>
            <p:nvPr/>
          </p:nvSpPr>
          <p:spPr bwMode="auto">
            <a:xfrm>
              <a:off x="4467856" y="4914848"/>
              <a:ext cx="1063520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1" name="Text Box 58"/>
            <p:cNvSpPr txBox="1">
              <a:spLocks noChangeArrowheads="1"/>
            </p:cNvSpPr>
            <p:nvPr/>
          </p:nvSpPr>
          <p:spPr bwMode="auto">
            <a:xfrm>
              <a:off x="4527955" y="5258523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2" name="Text Box 38"/>
            <p:cNvSpPr txBox="1">
              <a:spLocks noChangeArrowheads="1"/>
            </p:cNvSpPr>
            <p:nvPr/>
          </p:nvSpPr>
          <p:spPr bwMode="auto">
            <a:xfrm rot="16200000">
              <a:off x="36346" y="1232939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73" name="Text Box 58"/>
            <p:cNvSpPr txBox="1">
              <a:spLocks noChangeArrowheads="1"/>
            </p:cNvSpPr>
            <p:nvPr/>
          </p:nvSpPr>
          <p:spPr bwMode="auto">
            <a:xfrm>
              <a:off x="4585722" y="5583408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4" name="Text Box 58"/>
            <p:cNvSpPr txBox="1">
              <a:spLocks noChangeArrowheads="1"/>
            </p:cNvSpPr>
            <p:nvPr/>
          </p:nvSpPr>
          <p:spPr bwMode="auto">
            <a:xfrm>
              <a:off x="4576247" y="6221050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5" name="Oval 33"/>
            <p:cNvSpPr>
              <a:spLocks noChangeArrowheads="1"/>
            </p:cNvSpPr>
            <p:nvPr/>
          </p:nvSpPr>
          <p:spPr bwMode="auto">
            <a:xfrm>
              <a:off x="3358939" y="4221109"/>
              <a:ext cx="1052070" cy="2593056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6" name="Text Box 37"/>
            <p:cNvSpPr txBox="1">
              <a:spLocks noChangeArrowheads="1"/>
            </p:cNvSpPr>
            <p:nvPr/>
          </p:nvSpPr>
          <p:spPr bwMode="auto">
            <a:xfrm>
              <a:off x="656915" y="5232188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7" name="Text Box 37"/>
            <p:cNvSpPr txBox="1">
              <a:spLocks noChangeArrowheads="1"/>
            </p:cNvSpPr>
            <p:nvPr/>
          </p:nvSpPr>
          <p:spPr bwMode="auto">
            <a:xfrm>
              <a:off x="656915" y="4901867"/>
              <a:ext cx="3150000" cy="276999"/>
            </a:xfrm>
            <a:prstGeom prst="rect">
              <a:avLst/>
            </a:prstGeom>
            <a:solidFill>
              <a:srgbClr val="B77DBD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8" name="Text Box 37"/>
            <p:cNvSpPr txBox="1">
              <a:spLocks noChangeArrowheads="1"/>
            </p:cNvSpPr>
            <p:nvPr/>
          </p:nvSpPr>
          <p:spPr bwMode="auto">
            <a:xfrm>
              <a:off x="656915" y="4572120"/>
              <a:ext cx="3150000" cy="270000"/>
            </a:xfrm>
            <a:prstGeom prst="rect">
              <a:avLst/>
            </a:prstGeom>
            <a:solidFill>
              <a:srgbClr val="B77DBD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Skylake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9" name="Text Box 34"/>
            <p:cNvSpPr txBox="1">
              <a:spLocks noChangeArrowheads="1"/>
            </p:cNvSpPr>
            <p:nvPr/>
          </p:nvSpPr>
          <p:spPr bwMode="auto">
            <a:xfrm>
              <a:off x="3819495" y="5344883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80" name="Text Box 36"/>
            <p:cNvSpPr txBox="1">
              <a:spLocks noChangeArrowheads="1"/>
            </p:cNvSpPr>
            <p:nvPr/>
          </p:nvSpPr>
          <p:spPr bwMode="auto">
            <a:xfrm>
              <a:off x="655507" y="4239619"/>
              <a:ext cx="3150000" cy="270893"/>
            </a:xfrm>
            <a:prstGeom prst="rect">
              <a:avLst/>
            </a:prstGeom>
            <a:solidFill>
              <a:srgbClr val="FFFFC9">
                <a:alpha val="57647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Broadwell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1" name="Text Box 36"/>
            <p:cNvSpPr txBox="1">
              <a:spLocks noChangeArrowheads="1"/>
            </p:cNvSpPr>
            <p:nvPr/>
          </p:nvSpPr>
          <p:spPr bwMode="auto">
            <a:xfrm>
              <a:off x="650906" y="3489615"/>
              <a:ext cx="3150000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vy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 rot="16200000">
              <a:off x="31525" y="2810988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83" name="Text Box 37"/>
            <p:cNvSpPr txBox="1">
              <a:spLocks noChangeArrowheads="1"/>
            </p:cNvSpPr>
            <p:nvPr/>
          </p:nvSpPr>
          <p:spPr bwMode="auto">
            <a:xfrm>
              <a:off x="656915" y="6222414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4" name="Text Box 37"/>
            <p:cNvSpPr txBox="1">
              <a:spLocks noChangeArrowheads="1"/>
            </p:cNvSpPr>
            <p:nvPr/>
          </p:nvSpPr>
          <p:spPr bwMode="auto">
            <a:xfrm>
              <a:off x="656915" y="5564370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401870" y="303295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413980" y="348300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3G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413980" y="384304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4G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413980" y="420308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5G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401870" y="456312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6G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401870" y="48850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7G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394730" y="523819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94730" y="55693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382620" y="620180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9G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401870" y="154053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1G</a:t>
              </a:r>
            </a:p>
          </p:txBody>
        </p:sp>
        <p:sp>
          <p:nvSpPr>
            <p:cNvPr id="195" name="Text Box 37"/>
            <p:cNvSpPr txBox="1">
              <a:spLocks noChangeArrowheads="1"/>
            </p:cNvSpPr>
            <p:nvPr/>
          </p:nvSpPr>
          <p:spPr bwMode="auto">
            <a:xfrm>
              <a:off x="666190" y="6533195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Comet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273360" y="6515848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197" name="Text Box 58"/>
            <p:cNvSpPr txBox="1">
              <a:spLocks noChangeArrowheads="1"/>
            </p:cNvSpPr>
            <p:nvPr/>
          </p:nvSpPr>
          <p:spPr bwMode="auto">
            <a:xfrm>
              <a:off x="4591250" y="6527376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8" name="Text Box 37"/>
            <p:cNvSpPr txBox="1">
              <a:spLocks noChangeArrowheads="1"/>
            </p:cNvSpPr>
            <p:nvPr/>
          </p:nvSpPr>
          <p:spPr bwMode="auto">
            <a:xfrm>
              <a:off x="656915" y="5896546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Amber/Whiskey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9" name="Text Box 58"/>
            <p:cNvSpPr txBox="1">
              <a:spLocks noChangeArrowheads="1"/>
            </p:cNvSpPr>
            <p:nvPr/>
          </p:nvSpPr>
          <p:spPr bwMode="auto">
            <a:xfrm>
              <a:off x="4591250" y="5906931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0" name="Text Box 53"/>
          <p:cNvSpPr txBox="1">
            <a:spLocks noChangeArrowheads="1"/>
          </p:cNvSpPr>
          <p:nvPr/>
        </p:nvSpPr>
        <p:spPr bwMode="auto">
          <a:xfrm>
            <a:off x="5857737" y="778740"/>
            <a:ext cx="2526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the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1" name="Rectangle 54"/>
          <p:cNvSpPr>
            <a:spLocks noChangeArrowheads="1"/>
          </p:cNvSpPr>
          <p:nvPr/>
        </p:nvSpPr>
        <p:spPr bwMode="auto">
          <a:xfrm>
            <a:off x="5652120" y="809780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6820664" y="191276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817114" y="2177144"/>
            <a:ext cx="281680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Integrated Power Gates,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PCU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</a:t>
            </a:r>
          </a:p>
        </p:txBody>
      </p:sp>
      <p:sp>
        <p:nvSpPr>
          <p:cNvPr id="204" name="Rectangle 48"/>
          <p:cNvSpPr>
            <a:spLocks noChangeArrowheads="1"/>
          </p:cNvSpPr>
          <p:nvPr/>
        </p:nvSpPr>
        <p:spPr bwMode="auto">
          <a:xfrm>
            <a:off x="6204596" y="3039868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 2.0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5" name="Rectangle 48"/>
          <p:cNvSpPr>
            <a:spLocks noChangeArrowheads="1"/>
          </p:cNvSpPr>
          <p:nvPr/>
        </p:nvSpPr>
        <p:spPr bwMode="auto">
          <a:xfrm>
            <a:off x="6775454" y="3862456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6" name="Rectangle 48"/>
          <p:cNvSpPr>
            <a:spLocks noChangeArrowheads="1"/>
          </p:cNvSpPr>
          <p:nvPr/>
        </p:nvSpPr>
        <p:spPr bwMode="auto">
          <a:xfrm>
            <a:off x="6477363" y="4165011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gen.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7" name="Rectangle 48"/>
          <p:cNvSpPr>
            <a:spLocks noChangeArrowheads="1"/>
          </p:cNvSpPr>
          <p:nvPr/>
        </p:nvSpPr>
        <p:spPr bwMode="auto">
          <a:xfrm>
            <a:off x="5802018" y="4362217"/>
            <a:ext cx="263405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Speed Shift Technology,</a:t>
            </a:r>
          </a:p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Duty Cycle control, No FIVR</a:t>
            </a:r>
          </a:p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except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</a:t>
            </a:r>
            <a:endParaRPr kumimoji="0" lang="en-US" altLang="en-US" sz="1200" b="1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5920874" y="4916513"/>
            <a:ext cx="2473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Shift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9" name="Rectangle 48"/>
          <p:cNvSpPr>
            <a:spLocks noChangeArrowheads="1"/>
          </p:cNvSpPr>
          <p:nvPr/>
        </p:nvSpPr>
        <p:spPr bwMode="auto">
          <a:xfrm>
            <a:off x="5888614" y="5455885"/>
            <a:ext cx="2350322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H-series: TVB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(Thermal Velocity Boost)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0" name="Left Brace 209"/>
          <p:cNvSpPr/>
          <p:nvPr/>
        </p:nvSpPr>
        <p:spPr bwMode="auto">
          <a:xfrm>
            <a:off x="5744222" y="553693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1" name="Left Brace 210"/>
          <p:cNvSpPr/>
          <p:nvPr/>
        </p:nvSpPr>
        <p:spPr bwMode="auto">
          <a:xfrm>
            <a:off x="5753599" y="4423168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2" name="Left Brace 211"/>
          <p:cNvSpPr/>
          <p:nvPr/>
        </p:nvSpPr>
        <p:spPr bwMode="auto">
          <a:xfrm>
            <a:off x="5753599" y="2235184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3" name="Left Brace 212"/>
          <p:cNvSpPr/>
          <p:nvPr/>
        </p:nvSpPr>
        <p:spPr bwMode="auto">
          <a:xfrm>
            <a:off x="5753599" y="1434520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788900" y="6254432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STIM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5715635" y="1355929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Clock gating,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PECI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Thermal Control by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party controller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3385105" y="5875769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8G</a:t>
            </a:r>
          </a:p>
        </p:txBody>
      </p:sp>
    </p:spTree>
    <p:extLst>
      <p:ext uri="{BB962C8B-B14F-4D97-AF65-F5344CB8AC3E}">
        <p14:creationId xmlns:p14="http://schemas.microsoft.com/office/powerpoint/2010/main" val="11604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96575"/>
            <a:ext cx="73914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749300" y="2066347"/>
            <a:ext cx="7513638" cy="612777"/>
            <a:chOff x="472" y="2160"/>
            <a:chExt cx="4630" cy="386"/>
          </a:xfrm>
        </p:grpSpPr>
        <p:sp>
          <p:nvSpPr>
            <p:cNvPr id="31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8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Overview of the evolution of Intel's Pentium 4 and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Core 2 families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749300" y="2744917"/>
            <a:ext cx="7513638" cy="457200"/>
            <a:chOff x="472" y="2160"/>
            <a:chExt cx="4630" cy="288"/>
          </a:xfrm>
        </p:grpSpPr>
        <p:sp>
          <p:nvSpPr>
            <p:cNvPr id="34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desktop and laptop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20"/>
          <p:cNvGrpSpPr>
            <a:grpSpLocks/>
          </p:cNvGrpSpPr>
          <p:nvPr/>
        </p:nvGrpSpPr>
        <p:grpSpPr bwMode="auto">
          <a:xfrm>
            <a:off x="749300" y="3317286"/>
            <a:ext cx="7513638" cy="457200"/>
            <a:chOff x="472" y="2160"/>
            <a:chExt cx="4630" cy="288"/>
          </a:xfrm>
        </p:grpSpPr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HEDs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(High-End Desktops)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9"/>
          <p:cNvGrpSpPr>
            <a:grpSpLocks/>
          </p:cNvGrpSpPr>
          <p:nvPr/>
        </p:nvGrpSpPr>
        <p:grpSpPr bwMode="auto">
          <a:xfrm>
            <a:off x="750888" y="3874612"/>
            <a:ext cx="7512050" cy="457200"/>
            <a:chOff x="472" y="2160"/>
            <a:chExt cx="4630" cy="288"/>
          </a:xfrm>
        </p:grpSpPr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high-end 4S/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8S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servers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747713" y="4431210"/>
            <a:ext cx="7515225" cy="457200"/>
            <a:chOff x="472" y="2160"/>
            <a:chExt cx="4630" cy="288"/>
          </a:xfrm>
        </p:grpSpPr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tablet and smartphone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579869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81912" y="1107717"/>
            <a:ext cx="2566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the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5780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065" y="185183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FIVR, Dynamic Tuning 2.0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(not discussed)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50401" y="1627445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211756" y="1522253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282486" y="1493666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3595546" y="1503210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810951" y="1727452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629706" y="1482046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48976" y="1632877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 Lake  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647389" y="1929422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ICE Lake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564868" y="1943494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 rot="16200000">
            <a:off x="36346" y="1666836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18" name="Left Brace 17"/>
          <p:cNvSpPr/>
          <p:nvPr/>
        </p:nvSpPr>
        <p:spPr bwMode="auto">
          <a:xfrm>
            <a:off x="5698300" y="1925598"/>
            <a:ext cx="94779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8992" y="191779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2212" y="1614387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G</a:t>
            </a: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7874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power management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64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(18)</a:t>
            </a:r>
            <a:endParaRPr lang="hu-HU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04373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73708" y="499011"/>
            <a:ext cx="793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Raising of the single </a:t>
            </a:r>
            <a:r>
              <a:rPr lang="en-US" sz="1400" b="1" dirty="0">
                <a:solidFill>
                  <a:srgbClr val="2D2D8A"/>
                </a:solidFill>
              </a:rPr>
              <a:t>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174305"/>
            <a:ext cx="872261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FF0000"/>
                </a:solidFill>
              </a:rPr>
              <a:t>only less then 2-times  in about 10 years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Tock models contribute by about 10 %, Tick models by about 5 % for raising </a:t>
            </a:r>
            <a:r>
              <a:rPr lang="en-US" sz="1400" dirty="0" err="1" smtClean="0">
                <a:solidFill>
                  <a:srgbClr val="0070C0"/>
                </a:solidFill>
              </a:rPr>
              <a:t>IPC</a:t>
            </a:r>
            <a:r>
              <a:rPr lang="en-US" sz="1400" dirty="0" smtClean="0">
                <a:solidFill>
                  <a:srgbClr val="0070C0"/>
                </a:solidFill>
              </a:rPr>
              <a:t>.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94" t="18816" r="8358"/>
          <a:stretch/>
        </p:blipFill>
        <p:spPr>
          <a:xfrm>
            <a:off x="81639" y="1289790"/>
            <a:ext cx="9008598" cy="4839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5" y="6320116"/>
            <a:ext cx="4718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smtClean="0">
                <a:latin typeface="+mj-lt"/>
              </a:rPr>
              <a:t>Presentation at AMD's Financial Analyst Day May 16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05" y="496524"/>
            <a:ext cx="702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General implications of the evolution of transistor technology [245]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17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(20)</a:t>
            </a:r>
            <a:endParaRPr lang="en-US" sz="1600" dirty="0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53945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3013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computer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39388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51986"/>
            <a:ext cx="137856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973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87413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510017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50525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71004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51001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95667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computer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48717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845054" y="18539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5116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54885"/>
            <a:ext cx="2342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HEDs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Desktops)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70419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50416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1916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27077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1404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14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271950" y="18564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2702133"/>
            <a:ext cx="9088679" cy="2216661"/>
            <a:chOff x="-105914" y="3720758"/>
            <a:chExt cx="9088679" cy="2216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12070"/>
              <a:ext cx="189760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20758"/>
              <a:ext cx="4836845" cy="20153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808878"/>
              <a:ext cx="956441" cy="189286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801861"/>
              <a:ext cx="1592263" cy="47242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145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9272" y="4555097"/>
            <a:ext cx="9004728" cy="38891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2" name="Right Brace 51"/>
          <p:cNvSpPr/>
          <p:nvPr/>
        </p:nvSpPr>
        <p:spPr bwMode="auto">
          <a:xfrm rot="16200000" flipH="1">
            <a:off x="7719969" y="1022107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03565" y="2304885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55" name="Right Brace 54"/>
          <p:cNvSpPr/>
          <p:nvPr/>
        </p:nvSpPr>
        <p:spPr bwMode="auto">
          <a:xfrm rot="16200000" flipH="1">
            <a:off x="4959741" y="998851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55116" y="2299629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</p:spTree>
    <p:extLst>
      <p:ext uri="{BB962C8B-B14F-4D97-AF65-F5344CB8AC3E}">
        <p14:creationId xmlns:p14="http://schemas.microsoft.com/office/powerpoint/2010/main" val="10152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271802" y="3236859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41824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509" y="518661"/>
            <a:ext cx="303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processor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12689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39865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8522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75292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497896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49313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69792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49789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83546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36596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7863545" y="2831551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auto">
          <a:xfrm>
            <a:off x="11461" y="2825870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745246" y="1841827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49948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4134457" y="2812069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i9/i7/i5/i3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6556896" y="2838622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42764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1855059" y="2818941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69207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49204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0704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1495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72" y="2372763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16200000" flipH="1">
            <a:off x="7594842" y="1311265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3565" y="2594043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019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020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029657" y="1844327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Right Brace 76"/>
          <p:cNvSpPr/>
          <p:nvPr/>
        </p:nvSpPr>
        <p:spPr bwMode="auto">
          <a:xfrm rot="16200000" flipH="1">
            <a:off x="4959741" y="1288009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55116" y="258878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3501912"/>
            <a:ext cx="9144000" cy="2506384"/>
            <a:chOff x="-105914" y="3712172"/>
            <a:chExt cx="9144000" cy="2506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024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39273" y="5121011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152" y="594928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501888" y="3155850"/>
            <a:ext cx="2478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200" i="1" dirty="0" err="1" smtClean="0">
                <a:solidFill>
                  <a:srgbClr val="FF0000"/>
                </a:solidFill>
              </a:rPr>
              <a:t>l</a:t>
            </a:r>
            <a:r>
              <a:rPr lang="en-US" sz="1200" i="1" dirty="0" smtClean="0">
                <a:solidFill>
                  <a:srgbClr val="FF0000"/>
                </a:solidFill>
              </a:rPr>
              <a:t>  e  d   </a:t>
            </a:r>
            <a:r>
              <a:rPr lang="en-US" sz="1200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1510" y="5476872"/>
            <a:ext cx="10246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Up to </a:t>
            </a:r>
            <a:r>
              <a:rPr lang="en-US" sz="1300" dirty="0" err="1" smtClean="0"/>
              <a:t>28C</a:t>
            </a:r>
            <a:endParaRPr lang="en-US" sz="1300" dirty="0"/>
          </a:p>
        </p:txBody>
      </p:sp>
      <p:sp>
        <p:nvSpPr>
          <p:cNvPr id="80" name="TextBox 79"/>
          <p:cNvSpPr txBox="1"/>
          <p:nvPr/>
        </p:nvSpPr>
        <p:spPr>
          <a:xfrm>
            <a:off x="2053938" y="5476872"/>
            <a:ext cx="930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- 18C</a:t>
            </a:r>
            <a:endParaRPr lang="en-US" sz="1300" dirty="0"/>
          </a:p>
        </p:txBody>
      </p:sp>
      <p:sp>
        <p:nvSpPr>
          <p:cNvPr id="81" name="TextBox 80"/>
          <p:cNvSpPr txBox="1"/>
          <p:nvPr/>
        </p:nvSpPr>
        <p:spPr>
          <a:xfrm>
            <a:off x="6777245" y="5467672"/>
            <a:ext cx="19768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(Up to </a:t>
            </a:r>
            <a:r>
              <a:rPr lang="en-US" sz="1300" dirty="0" err="1" smtClean="0"/>
              <a:t>4C</a:t>
            </a:r>
            <a:r>
              <a:rPr lang="en-US" sz="1300" dirty="0" smtClean="0"/>
              <a:t> - </a:t>
            </a:r>
            <a:r>
              <a:rPr lang="en-US" sz="1300" dirty="0" err="1" smtClean="0"/>
              <a:t>10C</a:t>
            </a:r>
            <a:r>
              <a:rPr lang="en-US" sz="1300" dirty="0" smtClean="0"/>
              <a:t> + G)</a:t>
            </a:r>
          </a:p>
          <a:p>
            <a:pPr algn="ctr"/>
            <a:r>
              <a:rPr lang="en-US" sz="1300" dirty="0" smtClean="0"/>
              <a:t>(by other vendors)</a:t>
            </a:r>
            <a:endParaRPr lang="en-US" sz="1300" dirty="0"/>
          </a:p>
        </p:txBody>
      </p:sp>
      <p:sp>
        <p:nvSpPr>
          <p:cNvPr id="82" name="TextBox 81"/>
          <p:cNvSpPr txBox="1"/>
          <p:nvPr/>
        </p:nvSpPr>
        <p:spPr>
          <a:xfrm>
            <a:off x="4301970" y="5467672"/>
            <a:ext cx="10807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- 8C + G</a:t>
            </a:r>
            <a:endParaRPr lang="en-US" sz="1300" dirty="0"/>
          </a:p>
        </p:txBody>
      </p:sp>
      <p:sp>
        <p:nvSpPr>
          <p:cNvPr id="85" name="TextBox 84"/>
          <p:cNvSpPr txBox="1"/>
          <p:nvPr/>
        </p:nvSpPr>
        <p:spPr>
          <a:xfrm>
            <a:off x="68426" y="5274205"/>
            <a:ext cx="13917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accent6"/>
                </a:solidFill>
              </a:rPr>
              <a:t>Typical </a:t>
            </a:r>
            <a:r>
              <a:rPr lang="en-US" sz="1300" i="1" dirty="0" err="1" smtClean="0">
                <a:solidFill>
                  <a:schemeClr val="accent6"/>
                </a:solidFill>
              </a:rPr>
              <a:t>config</a:t>
            </a:r>
            <a:r>
              <a:rPr lang="en-US" sz="1300" i="1" dirty="0" smtClean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(22)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24" t="15707" r="9188" b="17040"/>
          <a:stretch/>
        </p:blipFill>
        <p:spPr>
          <a:xfrm>
            <a:off x="116505" y="1627712"/>
            <a:ext cx="8910990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86" y="480088"/>
            <a:ext cx="765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14 nm dies of Intel's different processor categories (not on scale) [247]  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5805228"/>
            <a:ext cx="3193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Knights Landing (</a:t>
            </a:r>
            <a:r>
              <a:rPr lang="en-US" sz="1300" dirty="0" err="1" smtClean="0"/>
              <a:t>72C</a:t>
            </a:r>
            <a:r>
              <a:rPr lang="en-US" sz="1300" dirty="0"/>
              <a:t>, ~680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3436773" y="5805228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020" y="1088740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43" y="109520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7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(23)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65" y="1797082"/>
            <a:ext cx="5438095" cy="3657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47" y="1797082"/>
            <a:ext cx="2160240" cy="972740"/>
          </a:xfrm>
          <a:prstGeom prst="rect">
            <a:avLst/>
          </a:prstGeom>
        </p:spPr>
      </p:pic>
      <p:pic>
        <p:nvPicPr>
          <p:cNvPr id="29" name="Picture 8" descr="Sky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" y="3834045"/>
            <a:ext cx="2183135" cy="14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855" y="476560"/>
            <a:ext cx="886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14 nm dies of Intel's different processor categories (approximately on scale)  [247]  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35877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305581" y="3360159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4790185" y="1358770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59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491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2. Evolution of desktop and laptop processors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Right Brace 86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9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2" name="Right Brace 91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TextBox 9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TextBox 106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Rectangle 115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" name="Rectangle 117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1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932040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435326" y="3203975"/>
            <a:ext cx="2622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3698258" y="1538790"/>
            <a:ext cx="2717452" cy="45565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61" y="498617"/>
            <a:ext cx="6356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and or laptop platforms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32882"/>
              </p:ext>
            </p:extLst>
          </p:nvPr>
        </p:nvGraphicFramePr>
        <p:xfrm>
          <a:off x="64247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0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79034" y="1583795"/>
            <a:ext cx="7570892" cy="68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the evolution of Intel's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2 families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61" y="498617"/>
            <a:ext cx="6356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and or laptop platforms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86010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3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698" y="49861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9066"/>
              </p:ext>
            </p:extLst>
          </p:nvPr>
        </p:nvGraphicFramePr>
        <p:xfrm>
          <a:off x="64247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761910" y="1141988"/>
            <a:ext cx="828000" cy="56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7156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761910" y="1133475"/>
            <a:ext cx="828000" cy="1072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98" y="49861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517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698" y="498617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No. of memory channels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54408"/>
              </p:ext>
            </p:extLst>
          </p:nvPr>
        </p:nvGraphicFramePr>
        <p:xfrm>
          <a:off x="64247" y="1106252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8381295" y="1088740"/>
            <a:ext cx="720000" cy="57074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37021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8344135" y="1104600"/>
            <a:ext cx="747607" cy="109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98" y="498617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No. of memory channels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80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760" y="50214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2936"/>
              </p:ext>
            </p:extLst>
          </p:nvPr>
        </p:nvGraphicFramePr>
        <p:xfrm>
          <a:off x="45005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Off-die /</a:t>
                      </a:r>
                      <a:r>
                        <a:rPr lang="en-US" sz="900" b="1" baseline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 MC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(SMP)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(NUMA)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1151620" y="1125885"/>
            <a:ext cx="675075" cy="56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13784"/>
              </p:ext>
            </p:extLst>
          </p:nvPr>
        </p:nvGraphicFramePr>
        <p:xfrm>
          <a:off x="64247" y="1124013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Calibri"/>
                          <a:cs typeface="Times New Roman"/>
                        </a:rPr>
                        <a:t>Off-die / on-die 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 MC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(NUMA)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152960" y="1124096"/>
            <a:ext cx="673735" cy="10914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60" y="50214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375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5804" y="523025"/>
            <a:ext cx="5184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Attaching the memory controller off-die or on-die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1224408" y="3594600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5" name="Egyenes összekötő 48"/>
          <p:cNvCxnSpPr>
            <a:stCxn id="6" idx="0"/>
            <a:endCxn id="4" idx="2"/>
          </p:cNvCxnSpPr>
          <p:nvPr/>
        </p:nvCxnSpPr>
        <p:spPr>
          <a:xfrm rot="5400000" flipH="1" flipV="1">
            <a:off x="1736377" y="4266906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69"/>
          <p:cNvSpPr/>
          <p:nvPr/>
        </p:nvSpPr>
        <p:spPr>
          <a:xfrm>
            <a:off x="1224408" y="4450262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7" name="Szövegdoboz 70"/>
          <p:cNvSpPr txBox="1">
            <a:spLocks noChangeArrowheads="1"/>
          </p:cNvSpPr>
          <p:nvPr/>
        </p:nvSpPr>
        <p:spPr bwMode="auto">
          <a:xfrm>
            <a:off x="1908500" y="3297737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8" name="Téglalap 49"/>
          <p:cNvSpPr>
            <a:spLocks noChangeArrowheads="1"/>
          </p:cNvSpPr>
          <p:nvPr/>
        </p:nvSpPr>
        <p:spPr bwMode="auto">
          <a:xfrm>
            <a:off x="1214883" y="2727825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9" name="Egyenes összekötő 48"/>
          <p:cNvCxnSpPr>
            <a:stCxn id="6" idx="0"/>
            <a:endCxn id="4" idx="2"/>
          </p:cNvCxnSpPr>
          <p:nvPr/>
        </p:nvCxnSpPr>
        <p:spPr>
          <a:xfrm rot="5400000" flipH="1" flipV="1">
            <a:off x="1736376" y="3411244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46"/>
          <p:cNvSpPr/>
          <p:nvPr/>
        </p:nvSpPr>
        <p:spPr>
          <a:xfrm>
            <a:off x="5323661" y="3632700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11" name="Egyenes összekötő 48"/>
          <p:cNvCxnSpPr>
            <a:stCxn id="6" idx="0"/>
            <a:endCxn id="4" idx="2"/>
          </p:cNvCxnSpPr>
          <p:nvPr/>
        </p:nvCxnSpPr>
        <p:spPr>
          <a:xfrm flipV="1">
            <a:off x="1918939" y="4083550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69"/>
          <p:cNvSpPr/>
          <p:nvPr/>
        </p:nvSpPr>
        <p:spPr>
          <a:xfrm>
            <a:off x="5323661" y="4486775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13" name="Szövegdoboz 70"/>
          <p:cNvSpPr txBox="1">
            <a:spLocks noChangeArrowheads="1"/>
          </p:cNvSpPr>
          <p:nvPr/>
        </p:nvSpPr>
        <p:spPr bwMode="auto">
          <a:xfrm>
            <a:off x="6007753" y="3334250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14" name="Téglalap 49"/>
          <p:cNvSpPr>
            <a:spLocks noChangeArrowheads="1"/>
          </p:cNvSpPr>
          <p:nvPr/>
        </p:nvSpPr>
        <p:spPr bwMode="auto">
          <a:xfrm>
            <a:off x="5314136" y="276433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Processor     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15" name="Egyenes összekötő 48"/>
          <p:cNvCxnSpPr>
            <a:stCxn id="6" idx="0"/>
            <a:endCxn id="4" idx="2"/>
          </p:cNvCxnSpPr>
          <p:nvPr/>
        </p:nvCxnSpPr>
        <p:spPr>
          <a:xfrm flipV="1">
            <a:off x="1918939" y="4083550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3084958" y="3489825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grpSp>
        <p:nvGrpSpPr>
          <p:cNvPr id="19" name="Group 28"/>
          <p:cNvGrpSpPr>
            <a:grpSpLocks/>
          </p:cNvGrpSpPr>
          <p:nvPr/>
        </p:nvGrpSpPr>
        <p:grpSpPr bwMode="auto">
          <a:xfrm>
            <a:off x="7171511" y="2680200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sp>
        <p:nvSpPr>
          <p:cNvPr id="22" name="AutoShape 31"/>
          <p:cNvSpPr>
            <a:spLocks noChangeArrowheads="1"/>
          </p:cNvSpPr>
          <p:nvPr/>
        </p:nvSpPr>
        <p:spPr bwMode="auto">
          <a:xfrm>
            <a:off x="2613470" y="3810500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6700023" y="2994525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76966" y="3710590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2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81241" y="2875016"/>
            <a:ext cx="421910" cy="286189"/>
            <a:chOff x="873679" y="3689131"/>
            <a:chExt cx="421910" cy="286189"/>
          </a:xfrm>
        </p:grpSpPr>
        <p:sp>
          <p:nvSpPr>
            <p:cNvPr id="28" name="Rectangle 2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2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cxnSp>
        <p:nvCxnSpPr>
          <p:cNvPr id="30" name="Egyenes összekötő 48"/>
          <p:cNvCxnSpPr/>
          <p:nvPr/>
        </p:nvCxnSpPr>
        <p:spPr>
          <a:xfrm rot="5400000" flipH="1" flipV="1">
            <a:off x="5830140" y="3416500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48"/>
          <p:cNvCxnSpPr/>
          <p:nvPr/>
        </p:nvCxnSpPr>
        <p:spPr>
          <a:xfrm rot="5400000" flipH="1" flipV="1">
            <a:off x="5824885" y="4294111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56665" y="1178750"/>
            <a:ext cx="48333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the memory controller off-die or on-die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575" y="1898497"/>
            <a:ext cx="24586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Placing the MC off-die</a:t>
            </a:r>
          </a:p>
          <a:p>
            <a:pPr algn="ctr" defTabSz="457200"/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 (into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MCH)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26659" y="1902730"/>
            <a:ext cx="2470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Placing the MC on-die 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  <a:p>
            <a:pPr algn="ctr" defTabSz="457200"/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(onto the processor die)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flipV="1">
            <a:off x="1908500" y="1628830"/>
            <a:ext cx="2077713" cy="20901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 flipV="1">
            <a:off x="3979004" y="1628829"/>
            <a:ext cx="2110164" cy="241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Oval 12"/>
          <p:cNvSpPr>
            <a:spLocks noChangeArrowheads="1"/>
          </p:cNvSpPr>
          <p:nvPr/>
        </p:nvSpPr>
        <p:spPr bwMode="auto">
          <a:xfrm>
            <a:off x="1871700" y="179824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H="1">
            <a:off x="3986935" y="1447252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3806915" y="2020831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" name="Oval 12"/>
          <p:cNvSpPr>
            <a:spLocks noChangeArrowheads="1"/>
          </p:cNvSpPr>
          <p:nvPr/>
        </p:nvSpPr>
        <p:spPr bwMode="auto">
          <a:xfrm>
            <a:off x="6021517" y="182262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5c)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81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41500" y="998730"/>
            <a:ext cx="5502275" cy="928688"/>
            <a:chOff x="1841500" y="998730"/>
            <a:chExt cx="5502275" cy="928688"/>
          </a:xfrm>
        </p:grpSpPr>
        <p:sp>
          <p:nvSpPr>
            <p:cNvPr id="60420" name="Line 8"/>
            <p:cNvSpPr>
              <a:spLocks noChangeShapeType="1"/>
            </p:cNvSpPr>
            <p:nvPr/>
          </p:nvSpPr>
          <p:spPr bwMode="auto">
            <a:xfrm>
              <a:off x="4584700" y="143688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1" name="Line 10"/>
            <p:cNvSpPr>
              <a:spLocks noChangeShapeType="1"/>
            </p:cNvSpPr>
            <p:nvPr/>
          </p:nvSpPr>
          <p:spPr bwMode="auto">
            <a:xfrm flipV="1">
              <a:off x="1949450" y="1671830"/>
              <a:ext cx="473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2" name="Oval 12"/>
            <p:cNvSpPr>
              <a:spLocks noChangeArrowheads="1"/>
            </p:cNvSpPr>
            <p:nvPr/>
          </p:nvSpPr>
          <p:spPr bwMode="auto">
            <a:xfrm>
              <a:off x="1905000" y="186550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60423" name="Line 13"/>
            <p:cNvSpPr>
              <a:spLocks noChangeShapeType="1"/>
            </p:cNvSpPr>
            <p:nvPr/>
          </p:nvSpPr>
          <p:spPr bwMode="auto">
            <a:xfrm>
              <a:off x="1938338" y="166548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4" name="Text Box 4"/>
            <p:cNvSpPr txBox="1">
              <a:spLocks noChangeArrowheads="1"/>
            </p:cNvSpPr>
            <p:nvPr/>
          </p:nvSpPr>
          <p:spPr bwMode="auto">
            <a:xfrm>
              <a:off x="1841500" y="998730"/>
              <a:ext cx="550227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1168400" algn="l"/>
                </a:tabLst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116840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11684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6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200" b="1" dirty="0" smtClean="0">
                  <a:latin typeface="Verdana" pitchFamily="34" charset="0"/>
                </a:rPr>
                <a:t>Basic platform topologies of mul</a:t>
              </a:r>
              <a:r>
                <a:rPr lang="en-US" altLang="en-US" sz="1200" b="1" dirty="0" err="1" smtClean="0">
                  <a:latin typeface="Verdana" pitchFamily="34" charset="0"/>
                </a:rPr>
                <a:t>tiprocessor</a:t>
              </a:r>
              <a:r>
                <a:rPr lang="hu-HU" altLang="en-US" sz="1200" b="1" dirty="0" smtClean="0">
                  <a:latin typeface="Verdana" pitchFamily="34" charset="0"/>
                </a:rPr>
                <a:t>s</a:t>
              </a:r>
              <a:r>
                <a:rPr lang="en-US" altLang="en-US" sz="1200" b="1" dirty="0" smtClean="0">
                  <a:latin typeface="Verdana" pitchFamily="34" charset="0"/>
                </a:rPr>
                <a:t> </a:t>
              </a:r>
              <a:endParaRPr lang="hu-HU" altLang="en-US" sz="1200" b="1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latin typeface="Verdana" pitchFamily="34" charset="0"/>
                </a:rPr>
                <a:t> </a:t>
              </a:r>
              <a:r>
                <a:rPr lang="en-US" altLang="en-US" sz="1200" b="1" dirty="0">
                  <a:latin typeface="Verdana" pitchFamily="34" charset="0"/>
                </a:rPr>
                <a:t>classified according to their memory architecture</a:t>
              </a:r>
              <a:endParaRPr lang="hu-HU" altLang="en-US" sz="1200" b="1" dirty="0">
                <a:latin typeface="Verdana" pitchFamily="34" charset="0"/>
              </a:endParaRPr>
            </a:p>
          </p:txBody>
        </p:sp>
        <p:sp>
          <p:nvSpPr>
            <p:cNvPr id="60426" name="Oval 12"/>
            <p:cNvSpPr>
              <a:spLocks noChangeArrowheads="1"/>
            </p:cNvSpPr>
            <p:nvPr/>
          </p:nvSpPr>
          <p:spPr bwMode="auto">
            <a:xfrm>
              <a:off x="6643688" y="186709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60427" name="Line 13"/>
            <p:cNvSpPr>
              <a:spLocks noChangeShapeType="1"/>
            </p:cNvSpPr>
            <p:nvPr/>
          </p:nvSpPr>
          <p:spPr bwMode="auto">
            <a:xfrm>
              <a:off x="6677025" y="166706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1450" y="1960755"/>
            <a:ext cx="4058419" cy="1595955"/>
            <a:chOff x="171450" y="1960755"/>
            <a:chExt cx="4058419" cy="1595955"/>
          </a:xfrm>
        </p:grpSpPr>
        <p:sp>
          <p:nvSpPr>
            <p:cNvPr id="60419" name="Text Box 4"/>
            <p:cNvSpPr txBox="1">
              <a:spLocks noChangeArrowheads="1"/>
            </p:cNvSpPr>
            <p:nvPr/>
          </p:nvSpPr>
          <p:spPr bwMode="auto">
            <a:xfrm>
              <a:off x="590550" y="1960755"/>
              <a:ext cx="2668588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Verdana" pitchFamily="34" charset="0"/>
                </a:rPr>
                <a:t>SMPs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Verdana" pitchFamily="34" charset="0"/>
                </a:rPr>
                <a:t>(S</a:t>
              </a:r>
              <a:r>
                <a:rPr lang="en-US" altLang="en-US" sz="1200">
                  <a:latin typeface="Verdana" pitchFamily="34" charset="0"/>
                </a:rPr>
                <a:t>ymmetrical </a:t>
              </a:r>
              <a:r>
                <a:rPr lang="en-US" altLang="en-US" sz="1200" b="1">
                  <a:latin typeface="Verdana" pitchFamily="34" charset="0"/>
                </a:rPr>
                <a:t>M</a:t>
              </a:r>
              <a:r>
                <a:rPr lang="en-US" altLang="en-US" sz="1200">
                  <a:latin typeface="Verdana" pitchFamily="34" charset="0"/>
                </a:rPr>
                <a:t>ulti</a:t>
              </a:r>
              <a:r>
                <a:rPr lang="en-US" altLang="en-US" sz="1200" b="1">
                  <a:latin typeface="Verdana" pitchFamily="34" charset="0"/>
                </a:rPr>
                <a:t>P</a:t>
              </a:r>
              <a:r>
                <a:rPr lang="en-US" altLang="en-US" sz="1200">
                  <a:latin typeface="Verdana" pitchFamily="34" charset="0"/>
                </a:rPr>
                <a:t>rocessor)</a:t>
              </a:r>
              <a:endParaRPr lang="hu-HU" altLang="en-US" sz="1200" b="1">
                <a:latin typeface="Verdana" pitchFamily="34" charset="0"/>
              </a:endParaRPr>
            </a:p>
          </p:txBody>
        </p:sp>
        <p:sp>
          <p:nvSpPr>
            <p:cNvPr id="60429" name="Text Box 14"/>
            <p:cNvSpPr txBox="1">
              <a:spLocks noChangeArrowheads="1"/>
            </p:cNvSpPr>
            <p:nvPr/>
          </p:nvSpPr>
          <p:spPr bwMode="auto">
            <a:xfrm>
              <a:off x="482600" y="2485818"/>
              <a:ext cx="28956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Multiprocessors (Multi socket system)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 with </a:t>
              </a:r>
              <a:r>
                <a:rPr lang="en-US" altLang="en-US" sz="1200" b="1" dirty="0">
                  <a:latin typeface="Verdana" pitchFamily="34" charset="0"/>
                </a:rPr>
                <a:t>U</a:t>
              </a:r>
              <a:r>
                <a:rPr lang="en-US" altLang="en-US" sz="1200" dirty="0">
                  <a:latin typeface="Verdana" pitchFamily="34" charset="0"/>
                </a:rPr>
                <a:t>niform </a:t>
              </a:r>
              <a:r>
                <a:rPr lang="en-US" altLang="en-US" sz="1200" b="1" dirty="0">
                  <a:latin typeface="Verdana" pitchFamily="34" charset="0"/>
                </a:rPr>
                <a:t>M</a:t>
              </a:r>
              <a:r>
                <a:rPr lang="en-US" altLang="en-US" sz="1200" dirty="0">
                  <a:latin typeface="Verdana" pitchFamily="34" charset="0"/>
                </a:rPr>
                <a:t>emory </a:t>
              </a:r>
              <a:r>
                <a:rPr lang="en-US" altLang="en-US" sz="1200" b="1" dirty="0">
                  <a:latin typeface="Verdana" pitchFamily="34" charset="0"/>
                </a:rPr>
                <a:t>A</a:t>
              </a:r>
              <a:r>
                <a:rPr lang="en-US" altLang="en-US" sz="1200" dirty="0">
                  <a:latin typeface="Verdana" pitchFamily="34" charset="0"/>
                </a:rPr>
                <a:t>ccess (UMA)</a:t>
              </a:r>
            </a:p>
          </p:txBody>
        </p:sp>
        <p:sp>
          <p:nvSpPr>
            <p:cNvPr id="60497" name="Text Box 105"/>
            <p:cNvSpPr txBox="1">
              <a:spLocks noChangeArrowheads="1"/>
            </p:cNvSpPr>
            <p:nvPr/>
          </p:nvSpPr>
          <p:spPr bwMode="auto">
            <a:xfrm>
              <a:off x="171450" y="2964240"/>
              <a:ext cx="4058419" cy="592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 All processors access main memory by the same</a:t>
              </a: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   mechanism, (e.g. by individual FSBs and an MCH</a:t>
              </a:r>
              <a:r>
                <a:rPr lang="en-US" altLang="en-US" sz="1200" dirty="0" smtClean="0">
                  <a:latin typeface="Verdana" pitchFamily="34" charset="0"/>
                </a:rPr>
                <a:t>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latin typeface="Verdana" pitchFamily="34" charset="0"/>
                </a:rPr>
                <a:t>MC is off-die.</a:t>
              </a:r>
              <a:endParaRPr lang="en-US" altLang="en-US" sz="1200" dirty="0">
                <a:latin typeface="Verdana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6900" y="1962343"/>
            <a:ext cx="4414542" cy="1581667"/>
            <a:chOff x="4406900" y="1962343"/>
            <a:chExt cx="4414542" cy="1581667"/>
          </a:xfrm>
        </p:grpSpPr>
        <p:sp>
          <p:nvSpPr>
            <p:cNvPr id="60425" name="Text Box 4"/>
            <p:cNvSpPr txBox="1">
              <a:spLocks noChangeArrowheads="1"/>
            </p:cNvSpPr>
            <p:nvPr/>
          </p:nvSpPr>
          <p:spPr bwMode="auto">
            <a:xfrm>
              <a:off x="6091238" y="1962343"/>
              <a:ext cx="1144587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Verdana" pitchFamily="34" charset="0"/>
                </a:rPr>
                <a:t>NUMAs</a:t>
              </a:r>
              <a:endParaRPr lang="hu-HU" altLang="en-US" sz="1200" b="1">
                <a:latin typeface="Verdana" pitchFamily="34" charset="0"/>
              </a:endParaRPr>
            </a:p>
          </p:txBody>
        </p:sp>
        <p:sp>
          <p:nvSpPr>
            <p:cNvPr id="60428" name="Text Box 13"/>
            <p:cNvSpPr txBox="1">
              <a:spLocks noChangeArrowheads="1"/>
            </p:cNvSpPr>
            <p:nvPr/>
          </p:nvSpPr>
          <p:spPr bwMode="auto">
            <a:xfrm>
              <a:off x="5127625" y="2454068"/>
              <a:ext cx="3079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Verdana" pitchFamily="34" charset="0"/>
                </a:rPr>
                <a:t>Multiprocessors (Multi socket system)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Verdana" pitchFamily="34" charset="0"/>
                </a:rPr>
                <a:t>with </a:t>
              </a:r>
              <a:r>
                <a:rPr lang="en-US" altLang="en-US" sz="1200" b="1">
                  <a:latin typeface="Verdana" pitchFamily="34" charset="0"/>
                </a:rPr>
                <a:t>N</a:t>
              </a:r>
              <a:r>
                <a:rPr lang="en-US" altLang="en-US" sz="1200">
                  <a:latin typeface="Verdana" pitchFamily="34" charset="0"/>
                </a:rPr>
                <a:t>on-</a:t>
              </a:r>
              <a:r>
                <a:rPr lang="en-US" altLang="en-US" sz="1200" b="1">
                  <a:latin typeface="Verdana" pitchFamily="34" charset="0"/>
                </a:rPr>
                <a:t>U</a:t>
              </a:r>
              <a:r>
                <a:rPr lang="en-US" altLang="en-US" sz="1200">
                  <a:latin typeface="Verdana" pitchFamily="34" charset="0"/>
                </a:rPr>
                <a:t>niform </a:t>
              </a:r>
              <a:r>
                <a:rPr lang="en-US" altLang="en-US" sz="1200" b="1">
                  <a:latin typeface="Verdana" pitchFamily="34" charset="0"/>
                </a:rPr>
                <a:t>M</a:t>
              </a:r>
              <a:r>
                <a:rPr lang="en-US" altLang="en-US" sz="1200">
                  <a:latin typeface="Verdana" pitchFamily="34" charset="0"/>
                </a:rPr>
                <a:t>emory </a:t>
              </a:r>
              <a:r>
                <a:rPr lang="en-US" altLang="en-US" sz="1200" b="1">
                  <a:latin typeface="Verdana" pitchFamily="34" charset="0"/>
                </a:rPr>
                <a:t>A</a:t>
              </a:r>
              <a:r>
                <a:rPr lang="en-US" altLang="en-US" sz="1200">
                  <a:latin typeface="Verdana" pitchFamily="34" charset="0"/>
                </a:rPr>
                <a:t>ccess</a:t>
              </a:r>
            </a:p>
          </p:txBody>
        </p:sp>
        <p:sp>
          <p:nvSpPr>
            <p:cNvPr id="60498" name="Text Box 106"/>
            <p:cNvSpPr txBox="1">
              <a:spLocks noChangeArrowheads="1"/>
            </p:cNvSpPr>
            <p:nvPr/>
          </p:nvSpPr>
          <p:spPr bwMode="auto">
            <a:xfrm>
              <a:off x="5321300" y="2854302"/>
              <a:ext cx="0" cy="21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60499" name="Text Box 107"/>
            <p:cNvSpPr txBox="1">
              <a:spLocks noChangeArrowheads="1"/>
            </p:cNvSpPr>
            <p:nvPr/>
          </p:nvSpPr>
          <p:spPr bwMode="auto">
            <a:xfrm>
              <a:off x="4406900" y="2951540"/>
              <a:ext cx="4414542" cy="592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 A particular part of the main memory can be accessed</a:t>
              </a: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200" dirty="0">
                  <a:latin typeface="Verdana" pitchFamily="34" charset="0"/>
                </a:rPr>
                <a:t>     by each processor immediately, other parts remotely</a:t>
              </a:r>
              <a:r>
                <a:rPr lang="en-US" altLang="en-US" sz="1200" dirty="0" smtClean="0">
                  <a:latin typeface="Verdana" pitchFamily="34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latin typeface="Verdana" pitchFamily="34" charset="0"/>
                </a:rPr>
                <a:t>MC is on-die    </a:t>
              </a:r>
              <a:endParaRPr lang="en-US" altLang="en-US" sz="1400" dirty="0">
                <a:latin typeface="Verdana" pitchFamily="34" charset="0"/>
              </a:endParaRPr>
            </a:p>
          </p:txBody>
        </p:sp>
      </p:grp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75903" y="493953"/>
            <a:ext cx="921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Consequence of placing the memory controller (MC) onto the proc. die in multiprocessors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550" y="3684588"/>
            <a:ext cx="4078287" cy="3001962"/>
            <a:chOff x="82550" y="3684588"/>
            <a:chExt cx="4078287" cy="3001962"/>
          </a:xfrm>
        </p:grpSpPr>
        <p:sp>
          <p:nvSpPr>
            <p:cNvPr id="60430" name="Text Box 15"/>
            <p:cNvSpPr txBox="1">
              <a:spLocks noChangeArrowheads="1"/>
            </p:cNvSpPr>
            <p:nvPr/>
          </p:nvSpPr>
          <p:spPr bwMode="auto">
            <a:xfrm>
              <a:off x="82550" y="3684588"/>
              <a:ext cx="131445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latin typeface="Verdana" pitchFamily="34" charset="0"/>
                </a:rPr>
                <a:t>Typical examples</a:t>
              </a:r>
            </a:p>
          </p:txBody>
        </p:sp>
        <p:sp>
          <p:nvSpPr>
            <p:cNvPr id="60431" name="Téglalap 40"/>
            <p:cNvSpPr>
              <a:spLocks noChangeArrowheads="1"/>
            </p:cNvSpPr>
            <p:nvPr/>
          </p:nvSpPr>
          <p:spPr bwMode="auto">
            <a:xfrm>
              <a:off x="501650" y="4060825"/>
              <a:ext cx="1374775" cy="5588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>
            <a:xfrm>
              <a:off x="1395413" y="5264150"/>
              <a:ext cx="1114425" cy="5191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MCH</a:t>
              </a:r>
            </a:p>
          </p:txBody>
        </p:sp>
        <p:cxnSp>
          <p:nvCxnSpPr>
            <p:cNvPr id="48" name="Egyenes összekötő 47"/>
            <p:cNvCxnSpPr>
              <a:stCxn id="47" idx="0"/>
            </p:cNvCxnSpPr>
            <p:nvPr/>
          </p:nvCxnSpPr>
          <p:spPr>
            <a:xfrm rot="16200000" flipV="1">
              <a:off x="1497013" y="5087938"/>
              <a:ext cx="350837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>
              <a:stCxn id="70" idx="0"/>
              <a:endCxn id="47" idx="2"/>
            </p:cNvCxnSpPr>
            <p:nvPr/>
          </p:nvCxnSpPr>
          <p:spPr>
            <a:xfrm rot="5400000" flipH="1" flipV="1">
              <a:off x="1761332" y="5976144"/>
              <a:ext cx="3857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églalap 69"/>
            <p:cNvSpPr/>
            <p:nvPr/>
          </p:nvSpPr>
          <p:spPr>
            <a:xfrm>
              <a:off x="1395413" y="6169025"/>
              <a:ext cx="1114425" cy="5175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I</a:t>
              </a: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0436" name="Szövegdoboz 70"/>
            <p:cNvSpPr txBox="1">
              <a:spLocks noChangeArrowheads="1"/>
            </p:cNvSpPr>
            <p:nvPr/>
          </p:nvSpPr>
          <p:spPr bwMode="auto">
            <a:xfrm>
              <a:off x="1725613" y="4964113"/>
              <a:ext cx="431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FSB</a:t>
              </a:r>
            </a:p>
          </p:txBody>
        </p:sp>
        <p:sp>
          <p:nvSpPr>
            <p:cNvPr id="60437" name="Téglalap 49"/>
            <p:cNvSpPr>
              <a:spLocks noChangeArrowheads="1"/>
            </p:cNvSpPr>
            <p:nvPr/>
          </p:nvSpPr>
          <p:spPr bwMode="auto">
            <a:xfrm>
              <a:off x="2076450" y="4060825"/>
              <a:ext cx="1414463" cy="5588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2" name="Egyenes összekötő 61"/>
            <p:cNvCxnSpPr/>
            <p:nvPr/>
          </p:nvCxnSpPr>
          <p:spPr>
            <a:xfrm rot="5400000" flipH="1" flipV="1">
              <a:off x="2443956" y="4766469"/>
              <a:ext cx="2936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/>
            <p:cNvCxnSpPr/>
            <p:nvPr/>
          </p:nvCxnSpPr>
          <p:spPr>
            <a:xfrm rot="5400000" flipH="1" flipV="1">
              <a:off x="1093788" y="4765675"/>
              <a:ext cx="293688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77"/>
            <p:cNvCxnSpPr/>
            <p:nvPr/>
          </p:nvCxnSpPr>
          <p:spPr>
            <a:xfrm rot="10800000">
              <a:off x="1239838" y="4913313"/>
              <a:ext cx="4238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41" name="Egyenes összekötő 23"/>
            <p:cNvCxnSpPr>
              <a:cxnSpLocks noChangeShapeType="1"/>
            </p:cNvCxnSpPr>
            <p:nvPr/>
          </p:nvCxnSpPr>
          <p:spPr bwMode="auto">
            <a:xfrm flipH="1">
              <a:off x="2517775" y="5461000"/>
              <a:ext cx="363538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2" name="Egyenes összekötő 26"/>
            <p:cNvCxnSpPr>
              <a:cxnSpLocks noChangeShapeType="1"/>
            </p:cNvCxnSpPr>
            <p:nvPr/>
          </p:nvCxnSpPr>
          <p:spPr bwMode="auto">
            <a:xfrm flipH="1">
              <a:off x="2517775" y="5600700"/>
              <a:ext cx="430213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églalap 27"/>
            <p:cNvSpPr>
              <a:spLocks noChangeArrowheads="1"/>
            </p:cNvSpPr>
            <p:nvPr/>
          </p:nvSpPr>
          <p:spPr bwMode="auto">
            <a:xfrm flipV="1">
              <a:off x="2890838" y="5156200"/>
              <a:ext cx="66675" cy="35242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Téglalap 28"/>
            <p:cNvSpPr>
              <a:spLocks noChangeArrowheads="1"/>
            </p:cNvSpPr>
            <p:nvPr/>
          </p:nvSpPr>
          <p:spPr bwMode="auto">
            <a:xfrm flipV="1">
              <a:off x="2771775" y="5156200"/>
              <a:ext cx="68263" cy="35242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" name="Téglalap 41"/>
            <p:cNvSpPr>
              <a:spLocks noChangeArrowheads="1"/>
            </p:cNvSpPr>
            <p:nvPr/>
          </p:nvSpPr>
          <p:spPr bwMode="auto">
            <a:xfrm flipV="1">
              <a:off x="2890838" y="556577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Téglalap 42"/>
            <p:cNvSpPr>
              <a:spLocks noChangeArrowheads="1"/>
            </p:cNvSpPr>
            <p:nvPr/>
          </p:nvSpPr>
          <p:spPr bwMode="auto">
            <a:xfrm flipV="1">
              <a:off x="2771775" y="5565775"/>
              <a:ext cx="68263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" name="Egyenes összekötő 47"/>
            <p:cNvCxnSpPr>
              <a:stCxn id="47" idx="0"/>
            </p:cNvCxnSpPr>
            <p:nvPr/>
          </p:nvCxnSpPr>
          <p:spPr>
            <a:xfrm rot="16200000" flipV="1">
              <a:off x="2054225" y="5084763"/>
              <a:ext cx="34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48" name="Line 51"/>
            <p:cNvSpPr>
              <a:spLocks noChangeShapeType="1"/>
            </p:cNvSpPr>
            <p:nvPr/>
          </p:nvSpPr>
          <p:spPr bwMode="auto">
            <a:xfrm>
              <a:off x="2232025" y="4913313"/>
              <a:ext cx="358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9" name="Text Box 52"/>
            <p:cNvSpPr txBox="1">
              <a:spLocks noChangeArrowheads="1"/>
            </p:cNvSpPr>
            <p:nvPr/>
          </p:nvSpPr>
          <p:spPr bwMode="auto">
            <a:xfrm>
              <a:off x="2993390" y="5418138"/>
              <a:ext cx="11477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DDR2-533</a:t>
              </a:r>
            </a:p>
          </p:txBody>
        </p:sp>
        <p:sp>
          <p:nvSpPr>
            <p:cNvPr id="60450" name="Text Box 53"/>
            <p:cNvSpPr txBox="1">
              <a:spLocks noChangeArrowheads="1"/>
            </p:cNvSpPr>
            <p:nvPr/>
          </p:nvSpPr>
          <p:spPr bwMode="auto">
            <a:xfrm>
              <a:off x="1892300" y="5886450"/>
              <a:ext cx="4064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2157413" y="4929188"/>
              <a:ext cx="2003424" cy="120173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13682" y="6219310"/>
              <a:ext cx="1003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Off-die MC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32250" y="3572584"/>
            <a:ext cx="5130260" cy="3361871"/>
            <a:chOff x="4032250" y="3572584"/>
            <a:chExt cx="5130260" cy="3361871"/>
          </a:xfrm>
        </p:grpSpPr>
        <p:sp>
          <p:nvSpPr>
            <p:cNvPr id="60451" name="Text Box 55"/>
            <p:cNvSpPr txBox="1">
              <a:spLocks noChangeArrowheads="1"/>
            </p:cNvSpPr>
            <p:nvPr/>
          </p:nvSpPr>
          <p:spPr bwMode="auto">
            <a:xfrm>
              <a:off x="4032250" y="5083175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60452" name="Téglalap 40"/>
            <p:cNvSpPr>
              <a:spLocks noChangeArrowheads="1"/>
            </p:cNvSpPr>
            <p:nvPr/>
          </p:nvSpPr>
          <p:spPr bwMode="auto">
            <a:xfrm>
              <a:off x="5137150" y="4076700"/>
              <a:ext cx="1349375" cy="522288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" name="Téglalap 46"/>
            <p:cNvSpPr/>
            <p:nvPr/>
          </p:nvSpPr>
          <p:spPr>
            <a:xfrm>
              <a:off x="6064250" y="4989513"/>
              <a:ext cx="1184275" cy="5222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0454" name="Szövegdoboz 70"/>
            <p:cNvSpPr txBox="1">
              <a:spLocks noChangeArrowheads="1"/>
            </p:cNvSpPr>
            <p:nvPr/>
          </p:nvSpPr>
          <p:spPr bwMode="auto">
            <a:xfrm>
              <a:off x="5873750" y="4684713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QPI</a:t>
              </a:r>
              <a:endParaRPr lang="hu-HU" altLang="en-US" sz="1000">
                <a:latin typeface="Verdana" pitchFamily="34" charset="0"/>
              </a:endParaRPr>
            </a:p>
          </p:txBody>
        </p:sp>
        <p:cxnSp>
          <p:nvCxnSpPr>
            <p:cNvPr id="58" name="Egyenes összekötő 57"/>
            <p:cNvCxnSpPr>
              <a:stCxn id="60431" idx="3"/>
            </p:cNvCxnSpPr>
            <p:nvPr/>
          </p:nvCxnSpPr>
          <p:spPr>
            <a:xfrm>
              <a:off x="6486525" y="4357688"/>
              <a:ext cx="361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56" name="Szövegdoboz 70"/>
            <p:cNvSpPr txBox="1">
              <a:spLocks noChangeArrowheads="1"/>
            </p:cNvSpPr>
            <p:nvPr/>
          </p:nvSpPr>
          <p:spPr bwMode="auto">
            <a:xfrm>
              <a:off x="6461125" y="4122738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60" name="Egyenes összekötő 59"/>
            <p:cNvCxnSpPr>
              <a:stCxn id="102" idx="1"/>
            </p:cNvCxnSpPr>
            <p:nvPr/>
          </p:nvCxnSpPr>
          <p:spPr>
            <a:xfrm flipV="1">
              <a:off x="4638675" y="3898900"/>
              <a:ext cx="330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61"/>
            <p:cNvCxnSpPr/>
            <p:nvPr/>
          </p:nvCxnSpPr>
          <p:spPr>
            <a:xfrm rot="10800000" flipH="1" flipV="1">
              <a:off x="4962525" y="42068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62"/>
            <p:cNvCxnSpPr>
              <a:stCxn id="101" idx="1"/>
            </p:cNvCxnSpPr>
            <p:nvPr/>
          </p:nvCxnSpPr>
          <p:spPr>
            <a:xfrm flipV="1">
              <a:off x="4641850" y="4346575"/>
              <a:ext cx="49688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églalap 73"/>
            <p:cNvSpPr>
              <a:spLocks noChangeArrowheads="1"/>
            </p:cNvSpPr>
            <p:nvPr/>
          </p:nvSpPr>
          <p:spPr bwMode="auto">
            <a:xfrm flipH="1" flipV="1">
              <a:off x="4695825" y="41640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Téglalap 74"/>
            <p:cNvSpPr>
              <a:spLocks noChangeArrowheads="1"/>
            </p:cNvSpPr>
            <p:nvPr/>
          </p:nvSpPr>
          <p:spPr bwMode="auto">
            <a:xfrm flipH="1" flipV="1">
              <a:off x="4814888" y="4164013"/>
              <a:ext cx="68262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Téglalap 75"/>
            <p:cNvSpPr>
              <a:spLocks noChangeArrowheads="1"/>
            </p:cNvSpPr>
            <p:nvPr/>
          </p:nvSpPr>
          <p:spPr bwMode="auto">
            <a:xfrm flipH="1" flipV="1">
              <a:off x="469106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" name="Téglalap 77"/>
            <p:cNvSpPr>
              <a:spLocks noChangeArrowheads="1"/>
            </p:cNvSpPr>
            <p:nvPr/>
          </p:nvSpPr>
          <p:spPr bwMode="auto">
            <a:xfrm flipH="1" flipV="1">
              <a:off x="481171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9" name="Egyenes összekötő 78"/>
            <p:cNvCxnSpPr>
              <a:stCxn id="103" idx="1"/>
            </p:cNvCxnSpPr>
            <p:nvPr/>
          </p:nvCxnSpPr>
          <p:spPr>
            <a:xfrm flipV="1">
              <a:off x="4635500" y="4805363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églalap 79"/>
            <p:cNvSpPr>
              <a:spLocks noChangeArrowheads="1"/>
            </p:cNvSpPr>
            <p:nvPr/>
          </p:nvSpPr>
          <p:spPr bwMode="auto">
            <a:xfrm flipH="1" flipV="1">
              <a:off x="4695825" y="46307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80"/>
            <p:cNvSpPr>
              <a:spLocks noChangeArrowheads="1"/>
            </p:cNvSpPr>
            <p:nvPr/>
          </p:nvSpPr>
          <p:spPr bwMode="auto">
            <a:xfrm flipH="1" flipV="1">
              <a:off x="4814888" y="4630738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2" name="Egyenes összekötő 81"/>
            <p:cNvCxnSpPr/>
            <p:nvPr/>
          </p:nvCxnSpPr>
          <p:spPr>
            <a:xfrm rot="5400000" flipH="1" flipV="1">
              <a:off x="4802187" y="463708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Egyenes összekötő 89"/>
            <p:cNvCxnSpPr/>
            <p:nvPr/>
          </p:nvCxnSpPr>
          <p:spPr>
            <a:xfrm rot="10800000" flipH="1" flipV="1">
              <a:off x="4962525" y="44672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91"/>
            <p:cNvCxnSpPr/>
            <p:nvPr/>
          </p:nvCxnSpPr>
          <p:spPr>
            <a:xfrm rot="5400000" flipH="1" flipV="1">
              <a:off x="4801394" y="40520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églalap 100"/>
            <p:cNvSpPr>
              <a:spLocks noChangeArrowheads="1"/>
            </p:cNvSpPr>
            <p:nvPr/>
          </p:nvSpPr>
          <p:spPr bwMode="auto">
            <a:xfrm flipH="1" flipV="1">
              <a:off x="4575175" y="41671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2" name="Téglalap 101"/>
            <p:cNvSpPr>
              <a:spLocks noChangeArrowheads="1"/>
            </p:cNvSpPr>
            <p:nvPr/>
          </p:nvSpPr>
          <p:spPr bwMode="auto">
            <a:xfrm flipH="1" flipV="1">
              <a:off x="4572000" y="3719513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3" name="Téglalap 102"/>
            <p:cNvSpPr>
              <a:spLocks noChangeArrowheads="1"/>
            </p:cNvSpPr>
            <p:nvPr/>
          </p:nvSpPr>
          <p:spPr bwMode="auto">
            <a:xfrm flipH="1" flipV="1">
              <a:off x="4575175" y="46323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09" name="Egyenes összekötő 108"/>
            <p:cNvCxnSpPr>
              <a:stCxn id="127" idx="1"/>
            </p:cNvCxnSpPr>
            <p:nvPr/>
          </p:nvCxnSpPr>
          <p:spPr>
            <a:xfrm flipH="1" flipV="1">
              <a:off x="8382000" y="3886200"/>
              <a:ext cx="32861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109"/>
            <p:cNvCxnSpPr/>
            <p:nvPr/>
          </p:nvCxnSpPr>
          <p:spPr>
            <a:xfrm rot="10800000" flipV="1">
              <a:off x="8220075" y="41941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>
              <a:stCxn id="126" idx="1"/>
            </p:cNvCxnSpPr>
            <p:nvPr/>
          </p:nvCxnSpPr>
          <p:spPr>
            <a:xfrm flipH="1" flipV="1">
              <a:off x="8212138" y="4333875"/>
              <a:ext cx="4953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églalap 113"/>
            <p:cNvSpPr>
              <a:spLocks noChangeArrowheads="1"/>
            </p:cNvSpPr>
            <p:nvPr/>
          </p:nvSpPr>
          <p:spPr bwMode="auto">
            <a:xfrm flipV="1">
              <a:off x="8588375" y="41513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7" name="Téglalap 116"/>
            <p:cNvSpPr>
              <a:spLocks noChangeArrowheads="1"/>
            </p:cNvSpPr>
            <p:nvPr/>
          </p:nvSpPr>
          <p:spPr bwMode="auto">
            <a:xfrm flipV="1">
              <a:off x="8467725" y="4151313"/>
              <a:ext cx="68263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8" name="Téglalap 117"/>
            <p:cNvSpPr>
              <a:spLocks noChangeArrowheads="1"/>
            </p:cNvSpPr>
            <p:nvPr/>
          </p:nvSpPr>
          <p:spPr bwMode="auto">
            <a:xfrm flipV="1">
              <a:off x="8591550" y="3705225"/>
              <a:ext cx="68263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9" name="Téglalap 118"/>
            <p:cNvSpPr>
              <a:spLocks noChangeArrowheads="1"/>
            </p:cNvSpPr>
            <p:nvPr/>
          </p:nvSpPr>
          <p:spPr bwMode="auto">
            <a:xfrm flipV="1">
              <a:off x="8470900" y="3705225"/>
              <a:ext cx="69850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20" name="Egyenes összekötő 119"/>
            <p:cNvCxnSpPr>
              <a:stCxn id="128" idx="1"/>
            </p:cNvCxnSpPr>
            <p:nvPr/>
          </p:nvCxnSpPr>
          <p:spPr>
            <a:xfrm flipH="1" flipV="1">
              <a:off x="8382000" y="4799013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églalap 120"/>
            <p:cNvSpPr>
              <a:spLocks noChangeArrowheads="1"/>
            </p:cNvSpPr>
            <p:nvPr/>
          </p:nvSpPr>
          <p:spPr bwMode="auto">
            <a:xfrm flipV="1">
              <a:off x="8588375" y="46180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2" name="Téglalap 121"/>
            <p:cNvSpPr>
              <a:spLocks noChangeArrowheads="1"/>
            </p:cNvSpPr>
            <p:nvPr/>
          </p:nvSpPr>
          <p:spPr bwMode="auto">
            <a:xfrm flipV="1">
              <a:off x="8467725" y="4618038"/>
              <a:ext cx="68263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23" name="Egyenes összekötő 122"/>
            <p:cNvCxnSpPr/>
            <p:nvPr/>
          </p:nvCxnSpPr>
          <p:spPr>
            <a:xfrm rot="16200000" flipV="1">
              <a:off x="8221662" y="461803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gyenes összekötő 123"/>
            <p:cNvCxnSpPr/>
            <p:nvPr/>
          </p:nvCxnSpPr>
          <p:spPr>
            <a:xfrm rot="10800000" flipV="1">
              <a:off x="8220075" y="44545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Egyenes összekötő 124"/>
            <p:cNvCxnSpPr/>
            <p:nvPr/>
          </p:nvCxnSpPr>
          <p:spPr>
            <a:xfrm rot="16200000" flipV="1">
              <a:off x="8224044" y="40393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églalap 125"/>
            <p:cNvSpPr>
              <a:spLocks noChangeArrowheads="1"/>
            </p:cNvSpPr>
            <p:nvPr/>
          </p:nvSpPr>
          <p:spPr bwMode="auto">
            <a:xfrm flipV="1">
              <a:off x="8707438" y="41544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7" name="Téglalap 126"/>
            <p:cNvSpPr>
              <a:spLocks noChangeArrowheads="1"/>
            </p:cNvSpPr>
            <p:nvPr/>
          </p:nvSpPr>
          <p:spPr bwMode="auto">
            <a:xfrm flipV="1">
              <a:off x="8710613" y="3706813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8" name="Téglalap 127"/>
            <p:cNvSpPr>
              <a:spLocks noChangeArrowheads="1"/>
            </p:cNvSpPr>
            <p:nvPr/>
          </p:nvSpPr>
          <p:spPr bwMode="auto">
            <a:xfrm flipV="1">
              <a:off x="8707438" y="46196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" name="Egyenes összekötő 48"/>
            <p:cNvCxnSpPr>
              <a:stCxn id="70" idx="0"/>
              <a:endCxn id="47" idx="2"/>
            </p:cNvCxnSpPr>
            <p:nvPr/>
          </p:nvCxnSpPr>
          <p:spPr>
            <a:xfrm rot="5400000" flipH="1" flipV="1">
              <a:off x="6440487" y="5700713"/>
              <a:ext cx="390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églalap 69"/>
            <p:cNvSpPr/>
            <p:nvPr/>
          </p:nvSpPr>
          <p:spPr>
            <a:xfrm>
              <a:off x="6065838" y="5895975"/>
              <a:ext cx="1157287" cy="5222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0491" name="Text Box 95"/>
            <p:cNvSpPr txBox="1">
              <a:spLocks noChangeArrowheads="1"/>
            </p:cNvSpPr>
            <p:nvPr/>
          </p:nvSpPr>
          <p:spPr bwMode="auto">
            <a:xfrm>
              <a:off x="6619875" y="5580063"/>
              <a:ext cx="4064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</a:p>
          </p:txBody>
        </p:sp>
        <p:sp>
          <p:nvSpPr>
            <p:cNvPr id="60492" name="Line 96"/>
            <p:cNvSpPr>
              <a:spLocks noChangeShapeType="1"/>
            </p:cNvSpPr>
            <p:nvPr/>
          </p:nvSpPr>
          <p:spPr bwMode="auto">
            <a:xfrm>
              <a:off x="6280150" y="4595813"/>
              <a:ext cx="0" cy="403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3" name="Line 97"/>
            <p:cNvSpPr>
              <a:spLocks noChangeShapeType="1"/>
            </p:cNvSpPr>
            <p:nvPr/>
          </p:nvSpPr>
          <p:spPr bwMode="auto">
            <a:xfrm>
              <a:off x="7023100" y="4595813"/>
              <a:ext cx="0" cy="3794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4" name="Szövegdoboz 70"/>
            <p:cNvSpPr txBox="1">
              <a:spLocks noChangeArrowheads="1"/>
            </p:cNvSpPr>
            <p:nvPr/>
          </p:nvSpPr>
          <p:spPr bwMode="auto">
            <a:xfrm>
              <a:off x="6981825" y="4664075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QPI</a:t>
              </a:r>
              <a:endParaRPr lang="hu-HU" altLang="en-US" sz="1000">
                <a:latin typeface="Verdana" pitchFamily="34" charset="0"/>
              </a:endParaRPr>
            </a:p>
          </p:txBody>
        </p:sp>
        <p:sp>
          <p:nvSpPr>
            <p:cNvPr id="60495" name="Text Box 101"/>
            <p:cNvSpPr txBox="1">
              <a:spLocks noChangeArrowheads="1"/>
            </p:cNvSpPr>
            <p:nvPr/>
          </p:nvSpPr>
          <p:spPr bwMode="auto">
            <a:xfrm>
              <a:off x="7921625" y="5113338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60496" name="Téglalap 40"/>
            <p:cNvSpPr>
              <a:spLocks noChangeArrowheads="1"/>
            </p:cNvSpPr>
            <p:nvPr/>
          </p:nvSpPr>
          <p:spPr bwMode="auto">
            <a:xfrm>
              <a:off x="6865938" y="4065588"/>
              <a:ext cx="1349375" cy="522287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0500" name="Text Box 108"/>
            <p:cNvSpPr txBox="1">
              <a:spLocks noChangeArrowheads="1"/>
            </p:cNvSpPr>
            <p:nvPr/>
          </p:nvSpPr>
          <p:spPr bwMode="auto">
            <a:xfrm>
              <a:off x="7658100" y="6313488"/>
              <a:ext cx="8937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latin typeface="Verdana" pitchFamily="34" charset="0"/>
                </a:rPr>
                <a:t>1</a:t>
              </a:r>
              <a:r>
                <a:rPr lang="en-US" altLang="en-US" sz="1000"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60501" name="Text Box 109"/>
            <p:cNvSpPr txBox="1">
              <a:spLocks noChangeArrowheads="1"/>
            </p:cNvSpPr>
            <p:nvPr/>
          </p:nvSpPr>
          <p:spPr bwMode="auto">
            <a:xfrm>
              <a:off x="6858000" y="6489700"/>
              <a:ext cx="21256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ESI: Enterprise System Interface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814338" y="6534345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*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090988" y="3572584"/>
              <a:ext cx="1426117" cy="151059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27095" y="3692061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On-die MC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3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692" y="498617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42465"/>
              </p:ext>
            </p:extLst>
          </p:nvPr>
        </p:nvGraphicFramePr>
        <p:xfrm>
          <a:off x="64247" y="1114389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7416940" y="1106947"/>
            <a:ext cx="972000" cy="57162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(1)</a:t>
            </a:r>
            <a:endParaRPr lang="en-US" sz="1600" dirty="0"/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1772826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177335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50" y="2146323"/>
            <a:ext cx="8631787" cy="3018006"/>
            <a:chOff x="323850" y="1049934"/>
            <a:chExt cx="8631787" cy="2774950"/>
          </a:xfrm>
        </p:grpSpPr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2546775" y="1089902"/>
              <a:ext cx="3108960" cy="2690428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784577" y="2541719"/>
              <a:ext cx="3171060" cy="59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microarch.,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64-bit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Dual cores (DC) for the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D (Smithfield) (05/2005)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608513" y="3127972"/>
              <a:ext cx="10223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3850" y="2419947"/>
              <a:ext cx="4121150" cy="61277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93700" y="2438997"/>
              <a:ext cx="3735388" cy="576262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665538" y="2456459"/>
              <a:ext cx="774700" cy="611188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890963" y="262155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90nm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36600" y="2464397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23850" y="1794472"/>
              <a:ext cx="4121150" cy="57626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393700" y="1805584"/>
              <a:ext cx="3735388" cy="576263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665538" y="1757959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798888" y="1975447"/>
              <a:ext cx="6858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130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36600" y="1797647"/>
              <a:ext cx="3192463" cy="57626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754063" y="1864322"/>
              <a:ext cx="3121025" cy="47625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23850" y="1094384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393700" y="10832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3665538" y="1092797"/>
              <a:ext cx="774700" cy="611187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736600" y="11086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 rot="-5400000">
              <a:off x="215901" y="2653309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 rot="-5400000">
              <a:off x="211138" y="19722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 rot="-5400000">
              <a:off x="201613" y="12864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23850" y="3154959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>
              <a:off x="393700" y="31533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3665538" y="3150197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3878263" y="332640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65nm</a:t>
              </a: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36600" y="31533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746125" y="3073172"/>
              <a:ext cx="3121025" cy="396186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Pentium 4 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hu-HU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Cedar Mill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SC)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Pentium D (</a:t>
              </a:r>
              <a:r>
                <a:rPr lang="en-US" altLang="en-US" sz="11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Presler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DC)          </a:t>
              </a:r>
              <a:endPara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754063" y="3429000"/>
              <a:ext cx="3121025" cy="302673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4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</a:t>
              </a:r>
              <a:r>
                <a:rPr lang="hu-HU" altLang="en-US" sz="1200" b="1" dirty="0" err="1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Core</a:t>
              </a:r>
              <a:r>
                <a:rPr lang="hu-HU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2</a:t>
              </a:r>
              <a:r>
                <a:rPr lang="en-US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 rot="-5400000">
              <a:off x="215901" y="33438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6460442" y="1212882"/>
              <a:ext cx="1544012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called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Netburst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6243596" y="1877244"/>
              <a:ext cx="2042547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.,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yperthreading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(HT)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338263" y="2035772"/>
              <a:ext cx="202088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Northwood</a:t>
              </a:r>
              <a:endPara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754063" y="1211859"/>
              <a:ext cx="3121025" cy="430213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736600" y="2562822"/>
              <a:ext cx="3121025" cy="43180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411288" y="2648547"/>
              <a:ext cx="23780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/Prescott           </a:t>
              </a: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>
              <a:off x="1411288" y="1353147"/>
              <a:ext cx="244633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Willamette</a:t>
              </a: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4622800" y="3464870"/>
              <a:ext cx="9890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7/2006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641850" y="1291234"/>
              <a:ext cx="9350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11/2000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4654550" y="1957984"/>
              <a:ext cx="936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1/2002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4654550" y="2597747"/>
              <a:ext cx="9366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2/2004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361950" y="3100984"/>
              <a:ext cx="845978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824288" y="1308697"/>
              <a:ext cx="6810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180nm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814338" y="71693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628" y="5454998"/>
            <a:ext cx="929292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400" dirty="0" smtClean="0">
                <a:latin typeface="+mj-lt"/>
              </a:rPr>
              <a:t>This is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single phase development model</a:t>
            </a:r>
            <a:r>
              <a:rPr lang="en-US" sz="1400" dirty="0" smtClean="0">
                <a:latin typeface="+mj-lt"/>
              </a:rPr>
              <a:t>, in each generation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both technology and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microarchitecture</a:t>
            </a:r>
            <a:r>
              <a:rPr lang="en-US" sz="1400" dirty="0" smtClean="0">
                <a:latin typeface="+mj-lt"/>
              </a:rPr>
              <a:t> is changed.</a:t>
            </a:r>
            <a:endParaRPr lang="en-US" sz="1400" dirty="0">
              <a:latin typeface="+mj-lt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78184" y="507813"/>
            <a:ext cx="890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Core 2 families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(Based on [3])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84" y="870220"/>
            <a:ext cx="66854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The Core 2 family was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preceded</a:t>
            </a:r>
            <a:r>
              <a:rPr lang="en-US" sz="1400" dirty="0" smtClean="0">
                <a:latin typeface="+mj-lt"/>
              </a:rPr>
              <a:t> by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 family</a:t>
            </a:r>
          </a:p>
          <a:p>
            <a:r>
              <a:rPr lang="en-US" sz="1400" dirty="0" smtClean="0">
                <a:latin typeface="+mj-lt"/>
              </a:rPr>
              <a:t>The Pentium 4 family introduced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important innovations</a:t>
            </a:r>
            <a:r>
              <a:rPr lang="en-US" sz="1400" dirty="0" smtClean="0">
                <a:latin typeface="+mj-lt"/>
              </a:rPr>
              <a:t>, as listed below.</a:t>
            </a:r>
            <a:endParaRPr lang="en-US" sz="1400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25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7b)</a:t>
            </a:r>
            <a:endParaRPr lang="hu-HU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692" y="498617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61169"/>
              </p:ext>
            </p:extLst>
          </p:nvPr>
        </p:nvGraphicFramePr>
        <p:xfrm>
          <a:off x="64247" y="1124013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515283" y="1133475"/>
            <a:ext cx="837137" cy="1072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161" y="503478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07" y="908720"/>
            <a:ext cx="92407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 up to the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7. gen. </a:t>
            </a:r>
            <a:r>
              <a:rPr lang="en-US" sz="1400" dirty="0" err="1" smtClean="0">
                <a:latin typeface="+mj-lt"/>
              </a:rPr>
              <a:t>Kaby</a:t>
            </a:r>
            <a:r>
              <a:rPr lang="en-US" sz="1400" dirty="0" smtClean="0">
                <a:latin typeface="+mj-lt"/>
              </a:rPr>
              <a:t> Lake line,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subsequent, 8. and 9. gen. lines </a:t>
            </a:r>
            <a:r>
              <a:rPr lang="en-US" sz="1400" dirty="0" smtClean="0">
                <a:latin typeface="+mj-lt"/>
              </a:rPr>
              <a:t>(Coffee Lake/Coffee Lake Refresh)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raised the core count first to 6 then to 8.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to four times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49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-1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33087"/>
              </p:ext>
            </p:extLst>
          </p:nvPr>
        </p:nvGraphicFramePr>
        <p:xfrm>
          <a:off x="87479" y="1088740"/>
          <a:ext cx="8920770" cy="3855377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</a:t>
                      </a:r>
                      <a:r>
                        <a:rPr lang="en-US" sz="1100" b="1" dirty="0" smtClean="0"/>
                        <a:t>generationGT2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0138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</a:p>
                    <a:p>
                      <a:pPr algn="ctr"/>
                      <a:r>
                        <a:rPr lang="en-US" sz="1100" dirty="0" smtClean="0"/>
                        <a:t>HD620</a:t>
                      </a:r>
                    </a:p>
                    <a:p>
                      <a:pPr algn="ctr"/>
                      <a:r>
                        <a:rPr lang="en-US" sz="1100" dirty="0" smtClean="0"/>
                        <a:t>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6949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HD640</a:t>
                      </a:r>
                    </a:p>
                    <a:p>
                      <a:pPr algn="ctr"/>
                      <a:r>
                        <a:rPr lang="en-US" sz="1100" dirty="0" smtClean="0"/>
                        <a:t>HD650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5573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26626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9857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 655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1140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 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800982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 U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60948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446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Cannon Lake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5547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Ice Lake 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8548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0056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G7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97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</a:t>
            </a:r>
            <a:r>
              <a:rPr lang="en-US" sz="1400" b="1" dirty="0" smtClean="0">
                <a:solidFill>
                  <a:srgbClr val="2D2D8A"/>
                </a:solidFill>
              </a:rPr>
              <a:t>2</a:t>
            </a:r>
            <a:endParaRPr lang="en-US" sz="1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3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06615" y="1043736"/>
            <a:ext cx="103511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88740"/>
          <a:ext cx="8920770" cy="3855377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</a:t>
                      </a:r>
                      <a:r>
                        <a:rPr lang="en-US" sz="1100" b="1" dirty="0" smtClean="0"/>
                        <a:t>generationGT2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0138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</a:p>
                    <a:p>
                      <a:pPr algn="ctr"/>
                      <a:r>
                        <a:rPr lang="en-US" sz="1100" dirty="0" smtClean="0"/>
                        <a:t>HD620</a:t>
                      </a:r>
                    </a:p>
                    <a:p>
                      <a:pPr algn="ctr"/>
                      <a:r>
                        <a:rPr lang="en-US" sz="1100" dirty="0" smtClean="0"/>
                        <a:t>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6949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HD640</a:t>
                      </a:r>
                    </a:p>
                    <a:p>
                      <a:pPr algn="ctr"/>
                      <a:r>
                        <a:rPr lang="en-US" sz="1100" dirty="0" smtClean="0"/>
                        <a:t>HD650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5573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26626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9857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 655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1140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 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800982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 U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60948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446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Cannon Lake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5547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Ice Lake 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8548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0056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G7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97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</a:t>
            </a:r>
            <a:r>
              <a:rPr lang="en-US" sz="1400" b="1" dirty="0" smtClean="0">
                <a:solidFill>
                  <a:srgbClr val="2D2D8A"/>
                </a:solidFill>
              </a:rPr>
              <a:t>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06615" y="1079208"/>
            <a:ext cx="1035115" cy="3864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00" y="501623"/>
            <a:ext cx="841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to 9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-3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76587" y="1043736"/>
            <a:ext cx="2070487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07" y="493953"/>
            <a:ext cx="710963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400" b="1" dirty="0" smtClean="0">
                <a:solidFill>
                  <a:srgbClr val="2D2D8A"/>
                </a:solidFill>
              </a:rPr>
              <a:t>Example: </a:t>
            </a:r>
            <a:r>
              <a:rPr lang="en-US" sz="1400" b="1" dirty="0" smtClean="0">
                <a:solidFill>
                  <a:srgbClr val="2D2D8A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rgbClr val="2D2D8A"/>
                </a:solidFill>
              </a:rPr>
              <a:t>Haswell</a:t>
            </a:r>
            <a:r>
              <a:rPr lang="en-US" sz="1400" b="1" dirty="0" smtClean="0">
                <a:solidFill>
                  <a:srgbClr val="2D2D8A"/>
                </a:solidFill>
              </a:rPr>
              <a:t> (6.5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gen. graphics)</a:t>
            </a:r>
          </a:p>
          <a:p>
            <a:r>
              <a:rPr lang="en-US" sz="1400" b="1" dirty="0" smtClean="0">
                <a:solidFill>
                  <a:srgbClr val="2D2D8A"/>
                </a:solidFill>
              </a:rPr>
              <a:t>1 slice (GT2): </a:t>
            </a:r>
            <a:r>
              <a:rPr lang="hu-HU" sz="1400" b="1" dirty="0" smtClean="0">
                <a:solidFill>
                  <a:srgbClr val="2D2D8A"/>
                </a:solidFill>
              </a:rPr>
              <a:t>includ</a:t>
            </a:r>
            <a:r>
              <a:rPr lang="en-US" sz="1400" b="1" dirty="0" smtClean="0">
                <a:solidFill>
                  <a:srgbClr val="2D2D8A"/>
                </a:solidFill>
              </a:rPr>
              <a:t>s</a:t>
            </a:r>
            <a:r>
              <a:rPr lang="hu-HU" sz="1400" b="1" dirty="0" smtClean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20 E</a:t>
            </a:r>
            <a:r>
              <a:rPr lang="hu-HU" sz="1400" b="1" dirty="0" smtClean="0">
                <a:solidFill>
                  <a:srgbClr val="2D2D8A"/>
                </a:solidFill>
              </a:rPr>
              <a:t>U</a:t>
            </a:r>
            <a:r>
              <a:rPr lang="en-US" sz="1400" b="1" dirty="0" smtClean="0">
                <a:solidFill>
                  <a:srgbClr val="2D2D8A"/>
                </a:solidFill>
              </a:rPr>
              <a:t>s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199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43154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85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</a:t>
            </a:r>
            <a:r>
              <a:rPr lang="en-US" sz="1400" dirty="0" err="1" smtClean="0">
                <a:solidFill>
                  <a:srgbClr val="0070C0"/>
                </a:solidFill>
              </a:rPr>
              <a:t>SIMD</a:t>
            </a:r>
            <a:r>
              <a:rPr lang="en-US" sz="1400" dirty="0" smtClean="0">
                <a:solidFill>
                  <a:srgbClr val="0070C0"/>
                </a:solidFill>
              </a:rPr>
              <a:t>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7205" y="3445840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SIMD: Single Instruction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Multiple Data</a:t>
            </a:r>
          </a:p>
        </p:txBody>
      </p:sp>
    </p:spTree>
    <p:extLst>
      <p:ext uri="{BB962C8B-B14F-4D97-AF65-F5344CB8AC3E}">
        <p14:creationId xmlns:p14="http://schemas.microsoft.com/office/powerpoint/2010/main" val="5902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466655" y="119149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38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8166146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MAD</a:t>
            </a:r>
            <a:r>
              <a:rPr lang="en-US" sz="1400" dirty="0" smtClean="0"/>
              <a:t> instructions (Multiply-Add)/cycle.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 (1/2/4/8/16/32 </a:t>
            </a:r>
            <a:r>
              <a:rPr lang="en-US" sz="1400" dirty="0">
                <a:solidFill>
                  <a:srgbClr val="0070C0"/>
                </a:solidFill>
              </a:rPr>
              <a:t>bit wide FX </a:t>
            </a:r>
            <a:r>
              <a:rPr lang="en-US" sz="1400" dirty="0" smtClean="0">
                <a:solidFill>
                  <a:srgbClr val="0070C0"/>
                </a:solidFill>
              </a:rPr>
              <a:t>operations).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81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97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At Pentium 4's launch (Nov. 2000) Intel's vice president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 err="1" smtClean="0">
                <a:latin typeface="+mj-lt"/>
              </a:rPr>
              <a:t>Otellini</a:t>
            </a:r>
            <a:r>
              <a:rPr lang="en-US" sz="1400" dirty="0" smtClean="0">
                <a:latin typeface="+mj-lt"/>
              </a:rPr>
              <a:t>) claimed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lifespan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of the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Netburst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microarchitecture to be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7 years </a:t>
            </a:r>
            <a:r>
              <a:rPr lang="en-US" sz="1400" dirty="0" smtClean="0">
                <a:latin typeface="+mj-lt"/>
              </a:rPr>
              <a:t>and expected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break the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10 GHz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mark in 2006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219</a:t>
            </a:r>
            <a:r>
              <a:rPr lang="en-US" sz="1400" dirty="0" smtClean="0">
                <a:latin typeface="+mj-lt"/>
              </a:rPr>
              <a:t>].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Design target of the Pentium 4 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47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8133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</a:t>
            </a:r>
            <a:r>
              <a:rPr lang="en-US" sz="1400" b="1" dirty="0">
                <a:solidFill>
                  <a:srgbClr val="2D2D8A"/>
                </a:solidFill>
              </a:rPr>
              <a:t>Intel’s 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endParaRPr lang="en-US" sz="1400" dirty="0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02070" y="1043736"/>
            <a:ext cx="76508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78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01" y="501623"/>
            <a:ext cx="840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-4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67155" y="1043736"/>
            <a:ext cx="900100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840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4555" y="1043736"/>
            <a:ext cx="2140994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692" y="503478"/>
            <a:ext cx="789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Key features of the evolution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integrated </a:t>
            </a:r>
            <a:r>
              <a:rPr lang="en-US" sz="1400" b="1" dirty="0" smtClean="0">
                <a:solidFill>
                  <a:srgbClr val="2D2D8A"/>
                </a:solidFill>
              </a:rPr>
              <a:t>graphics families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Intel’s graphics implementations are subdivided into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194" y="1223755"/>
            <a:ext cx="853156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(5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 to 11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) (Ice Lake introduced the graphics gen. 11 in 2019)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(GT1-GT4).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39" y="1770720"/>
            <a:ext cx="810683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are bound to the basic architectures.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indicate 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slices </a:t>
            </a:r>
            <a:r>
              <a:rPr lang="en-US" sz="1400" dirty="0" smtClean="0">
                <a:solidFill>
                  <a:srgbClr val="000000"/>
                </a:solidFill>
              </a:rPr>
              <a:t>(replicable sets of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graphics EUs) </a:t>
            </a:r>
            <a:r>
              <a:rPr lang="hu-HU" sz="1400" dirty="0" smtClean="0">
                <a:solidFill>
                  <a:srgbClr val="000000"/>
                </a:solidFill>
              </a:rPr>
              <a:t>within each graphics generation.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44" y="2581163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number of graphics EUs </a:t>
            </a:r>
            <a:r>
              <a:rPr lang="en-US" sz="1400" dirty="0" smtClean="0">
                <a:solidFill>
                  <a:srgbClr val="0070C0"/>
                </a:solidFill>
              </a:rPr>
              <a:t>is increasing more or less according to Moore’s rule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(from 12 in 2010 to 72 in 2015)</a:t>
            </a:r>
            <a:r>
              <a:rPr lang="hu-HU" sz="1400" dirty="0" smtClean="0">
                <a:solidFill>
                  <a:srgbClr val="000000"/>
                </a:solidFill>
              </a:rPr>
              <a:t>.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144" y="3121223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With the </a:t>
            </a:r>
            <a:r>
              <a:rPr lang="en-US" sz="1400" dirty="0" err="1" smtClean="0">
                <a:solidFill>
                  <a:srgbClr val="000000"/>
                </a:solidFill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</a:rPr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>
                <a:solidFill>
                  <a:srgbClr val="000000"/>
                </a:solidFill>
              </a:rPr>
              <a:t>(first 64 MB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then 128 MB)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4" y="3661283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78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88" t="14057" r="36465" b="22000"/>
          <a:stretch/>
        </p:blipFill>
        <p:spPr>
          <a:xfrm>
            <a:off x="3716905" y="451480"/>
            <a:ext cx="5220581" cy="6406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3675"/>
            <a:ext cx="3563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Redesigned architecture of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Intel’s 11th generation graphics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[326]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358770"/>
            <a:ext cx="3073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There are up to 8 </a:t>
            </a:r>
            <a:r>
              <a:rPr lang="en-US" sz="1400" dirty="0" err="1" smtClean="0">
                <a:solidFill>
                  <a:schemeClr val="accent6"/>
                </a:solidFill>
              </a:rPr>
              <a:t>subslices</a:t>
            </a:r>
            <a:r>
              <a:rPr lang="en-US" sz="1400" dirty="0" smtClean="0">
                <a:solidFill>
                  <a:schemeClr val="accent6"/>
                </a:solidFill>
              </a:rPr>
              <a:t> with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6"/>
                </a:solidFill>
              </a:rPr>
              <a:t>  8 EUs each.</a:t>
            </a:r>
          </a:p>
        </p:txBody>
      </p:sp>
    </p:spTree>
    <p:extLst>
      <p:ext uri="{BB962C8B-B14F-4D97-AF65-F5344CB8AC3E}">
        <p14:creationId xmlns:p14="http://schemas.microsoft.com/office/powerpoint/2010/main" val="29633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65" y="1133745"/>
            <a:ext cx="4226868" cy="32721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15490" y="1165722"/>
            <a:ext cx="4816550" cy="32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902" y="4554125"/>
            <a:ext cx="43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Execution Units (SIMD FPUs) implemented in </a:t>
            </a:r>
          </a:p>
          <a:p>
            <a:pPr algn="ctr"/>
            <a:r>
              <a:rPr lang="en-US" sz="1400" dirty="0" smtClean="0"/>
              <a:t>Intel’s graphics generations 5 -9.5 []a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2987" y="4570965"/>
            <a:ext cx="378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Execution Units (ALUs) implemented in </a:t>
            </a:r>
          </a:p>
          <a:p>
            <a:pPr algn="ctr"/>
            <a:r>
              <a:rPr lang="en-US" sz="1400" dirty="0" smtClean="0"/>
              <a:t>Intel’s graphics generation 11 [236]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7075" y="5246040"/>
            <a:ext cx="3735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Each EU can execute 16 SP FP32 or</a:t>
            </a:r>
          </a:p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32 HP (Half Precision) FP16</a:t>
            </a:r>
            <a:r>
              <a:rPr lang="en-US" sz="1400" dirty="0"/>
              <a:t> </a:t>
            </a:r>
            <a:r>
              <a:rPr lang="en-US" sz="1400" dirty="0" smtClean="0"/>
              <a:t>operations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(for supporting AI)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31540" y="5229200"/>
            <a:ext cx="422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Each EU can execute 16 SP FP32 </a:t>
            </a:r>
            <a:r>
              <a:rPr lang="en-US" sz="1400" dirty="0" smtClean="0"/>
              <a:t>operations.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8" y="513564"/>
            <a:ext cx="803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Comparing the Execution Units of Intel’s graphics generations 5 – 9.5 and 11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4600" y="6489340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AI: Artificial Intelligence</a:t>
            </a:r>
            <a:endParaRPr lang="en-US" sz="14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(21)</a:t>
            </a:r>
            <a:endParaRPr lang="en-US" sz="1600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691" y="498102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214814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64409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00718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6152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4997" y="505134"/>
            <a:ext cx="4514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3. Evolution of HEDs (High-End Desktops)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8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8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6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Right Brace 87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90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3" name="Right Brace 92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014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TextBox 100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" name="TextBox 107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Rectangle 116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9" name="Rectangle 118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2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047540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395542" y="3203975"/>
            <a:ext cx="281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1619001" y="1538790"/>
            <a:ext cx="2002976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866" y="504611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HEDs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(High-End Desktops)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2" y="863715"/>
            <a:ext cx="893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They aim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at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  <a:cs typeface="Arial" pitchFamily="34" charset="0"/>
              </a:rPr>
              <a:t>gamers and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  <a:cs typeface="Arial" pitchFamily="34" charset="0"/>
              </a:rPr>
              <a:t>graphics enthusiasts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75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61925" y="821324"/>
          <a:ext cx="8684567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7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821324"/>
                        <a:ext cx="8684567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293" y="494498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Pentium 4 family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500" y="5859463"/>
            <a:ext cx="360000" cy="13482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180 nm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72349" y="5859463"/>
            <a:ext cx="360000" cy="134822"/>
          </a:xfrm>
          <a:prstGeom prst="rect">
            <a:avLst/>
          </a:prstGeom>
          <a:solidFill>
            <a:srgbClr val="A4FAF4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130 nm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231740" y="5881036"/>
            <a:ext cx="360000" cy="12166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1365" y="5822685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90 nm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95" r="34089" b="19239"/>
          <a:stretch/>
        </p:blipFill>
        <p:spPr>
          <a:xfrm>
            <a:off x="296863" y="1186534"/>
            <a:ext cx="8575805" cy="522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88" y="494383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Hardcore gamer scenario </a:t>
            </a:r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221</a:t>
            </a:r>
            <a:r>
              <a:rPr lang="en-US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3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76" y="863715"/>
            <a:ext cx="7961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HED lines to support </a:t>
            </a:r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multiple (up to 4) discrete graphics cards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150" y="507597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1.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577" y="1214173"/>
            <a:ext cx="490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hey typically provide vs. mainstream desktops 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461" y="1490361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cores </a:t>
            </a:r>
            <a:r>
              <a:rPr lang="en-US" sz="1400" dirty="0" smtClean="0">
                <a:latin typeface="Verdana"/>
              </a:rPr>
              <a:t>and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(to appropriately service more processing resources)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65371" y="2325135"/>
            <a:ext cx="3054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as indicated on the next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79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323" y="50155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PCIe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lanes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(5)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872739" y="1133744"/>
            <a:ext cx="927843" cy="5303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1899080" y="1687513"/>
            <a:ext cx="2374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DT processors: 16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1x16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2x8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1x8+2x4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5" name="Line 4"/>
          <p:cNvSpPr>
            <a:spLocks noChangeShapeType="1"/>
          </p:cNvSpPr>
          <p:nvPr/>
        </p:nvSpPr>
        <p:spPr bwMode="auto">
          <a:xfrm flipV="1">
            <a:off x="2830538" y="133985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6" name="Line 5"/>
          <p:cNvSpPr>
            <a:spLocks noChangeShapeType="1"/>
          </p:cNvSpPr>
          <p:nvPr/>
        </p:nvSpPr>
        <p:spPr bwMode="auto">
          <a:xfrm flipH="1" flipV="1">
            <a:off x="5003825" y="133985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7" name="Oval 12"/>
          <p:cNvSpPr>
            <a:spLocks noChangeArrowheads="1"/>
          </p:cNvSpPr>
          <p:nvPr/>
        </p:nvSpPr>
        <p:spPr bwMode="auto">
          <a:xfrm>
            <a:off x="7089800" y="15414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8" name="Oval 12"/>
          <p:cNvSpPr>
            <a:spLocks noChangeArrowheads="1"/>
          </p:cNvSpPr>
          <p:nvPr/>
        </p:nvSpPr>
        <p:spPr bwMode="auto">
          <a:xfrm>
            <a:off x="2771800" y="1549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9" name="Line 8"/>
          <p:cNvSpPr>
            <a:spLocks noChangeShapeType="1"/>
          </p:cNvSpPr>
          <p:nvPr/>
        </p:nvSpPr>
        <p:spPr bwMode="auto">
          <a:xfrm flipV="1">
            <a:off x="1187450" y="423394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0" name="Line 9"/>
          <p:cNvSpPr>
            <a:spLocks noChangeShapeType="1"/>
          </p:cNvSpPr>
          <p:nvPr/>
        </p:nvSpPr>
        <p:spPr bwMode="auto">
          <a:xfrm flipV="1">
            <a:off x="1187450" y="6835933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1" name="Line 10"/>
          <p:cNvSpPr>
            <a:spLocks noChangeShapeType="1"/>
          </p:cNvSpPr>
          <p:nvPr/>
        </p:nvSpPr>
        <p:spPr bwMode="auto">
          <a:xfrm flipV="1">
            <a:off x="1187450" y="216886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2" name="Line 11"/>
          <p:cNvSpPr>
            <a:spLocks noChangeShapeType="1"/>
          </p:cNvSpPr>
          <p:nvPr/>
        </p:nvSpPr>
        <p:spPr bwMode="auto">
          <a:xfrm flipH="1">
            <a:off x="5011084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3" name="Line 12"/>
          <p:cNvSpPr>
            <a:spLocks noChangeShapeType="1"/>
          </p:cNvSpPr>
          <p:nvPr/>
        </p:nvSpPr>
        <p:spPr bwMode="auto">
          <a:xfrm flipH="1">
            <a:off x="8956675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4" name="Rectangle 15"/>
          <p:cNvSpPr>
            <a:spLocks noChangeArrowheads="1"/>
          </p:cNvSpPr>
          <p:nvPr/>
        </p:nvSpPr>
        <p:spPr bwMode="auto">
          <a:xfrm>
            <a:off x="3212362" y="1042988"/>
            <a:ext cx="36051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 provided on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processor die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5" name="Rectangle 16"/>
          <p:cNvSpPr>
            <a:spLocks noChangeArrowheads="1"/>
          </p:cNvSpPr>
          <p:nvPr/>
        </p:nvSpPr>
        <p:spPr bwMode="auto">
          <a:xfrm>
            <a:off x="5060449" y="1658938"/>
            <a:ext cx="3797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processors: 40 lanes (typical)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(configurable, e.g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+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7" name="Rectangle 19"/>
          <p:cNvSpPr>
            <a:spLocks noChangeArrowheads="1"/>
          </p:cNvSpPr>
          <p:nvPr/>
        </p:nvSpPr>
        <p:spPr bwMode="auto">
          <a:xfrm rot="-5400000">
            <a:off x="292947" y="5400396"/>
            <a:ext cx="1247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3.0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</a:t>
            </a:r>
          </a:p>
        </p:txBody>
      </p:sp>
      <p:sp>
        <p:nvSpPr>
          <p:cNvPr id="233488" name="Rectangle 20"/>
          <p:cNvSpPr>
            <a:spLocks noChangeArrowheads="1"/>
          </p:cNvSpPr>
          <p:nvPr/>
        </p:nvSpPr>
        <p:spPr bwMode="auto">
          <a:xfrm rot="-5400000">
            <a:off x="202486" y="3128805"/>
            <a:ext cx="1405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2.0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9" name="Line 21"/>
          <p:cNvSpPr>
            <a:spLocks noChangeShapeType="1"/>
          </p:cNvSpPr>
          <p:nvPr/>
        </p:nvSpPr>
        <p:spPr bwMode="auto">
          <a:xfrm rot="16200000" flipV="1">
            <a:off x="36195" y="4849868"/>
            <a:ext cx="1122195" cy="1762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2" name="Oval 12"/>
          <p:cNvSpPr>
            <a:spLocks noChangeArrowheads="1"/>
          </p:cNvSpPr>
          <p:nvPr/>
        </p:nvSpPr>
        <p:spPr bwMode="auto">
          <a:xfrm rot="-5400000">
            <a:off x="663310" y="54802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3" name="Text Box 25"/>
          <p:cNvSpPr txBox="1">
            <a:spLocks noChangeArrowheads="1"/>
          </p:cNvSpPr>
          <p:nvPr/>
        </p:nvSpPr>
        <p:spPr bwMode="auto">
          <a:xfrm rot="-5400000">
            <a:off x="-447830" y="4195583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generation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5" name="Line 27"/>
          <p:cNvSpPr>
            <a:spLocks noChangeShapeType="1"/>
          </p:cNvSpPr>
          <p:nvPr/>
        </p:nvSpPr>
        <p:spPr bwMode="auto">
          <a:xfrm flipV="1">
            <a:off x="509158" y="3249779"/>
            <a:ext cx="187489" cy="1127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7" name="Line 29"/>
          <p:cNvSpPr>
            <a:spLocks noChangeShapeType="1"/>
          </p:cNvSpPr>
          <p:nvPr/>
        </p:nvSpPr>
        <p:spPr bwMode="auto">
          <a:xfrm flipH="1">
            <a:off x="1152018" y="2158813"/>
            <a:ext cx="1587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33498" name="Group 27"/>
          <p:cNvGrpSpPr>
            <a:grpSpLocks/>
          </p:cNvGrpSpPr>
          <p:nvPr/>
        </p:nvGrpSpPr>
        <p:grpSpPr bwMode="auto">
          <a:xfrm>
            <a:off x="1709738" y="2395705"/>
            <a:ext cx="2386012" cy="1092200"/>
            <a:chOff x="1042" y="2160"/>
            <a:chExt cx="1503" cy="688"/>
          </a:xfrm>
        </p:grpSpPr>
        <p:sp>
          <p:nvSpPr>
            <p:cNvPr id="233544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45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6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7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8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2.0 </a:t>
              </a:r>
            </a:p>
          </p:txBody>
        </p:sp>
        <p:sp>
          <p:nvSpPr>
            <p:cNvPr id="233549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en-US" altLang="en-US" sz="10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x16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2x x8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50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33499" name="Text Box 93"/>
          <p:cNvSpPr txBox="1">
            <a:spLocks noChangeArrowheads="1"/>
          </p:cNvSpPr>
          <p:nvPr/>
        </p:nvSpPr>
        <p:spPr bwMode="auto">
          <a:xfrm>
            <a:off x="2255838" y="4561226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 x8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00" name="Rectangle 59"/>
          <p:cNvSpPr>
            <a:spLocks noChangeArrowheads="1"/>
          </p:cNvSpPr>
          <p:nvPr/>
        </p:nvSpPr>
        <p:spPr bwMode="auto">
          <a:xfrm>
            <a:off x="3478213" y="4640552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Mem.</a:t>
            </a:r>
          </a:p>
        </p:txBody>
      </p:sp>
      <p:sp>
        <p:nvSpPr>
          <p:cNvPr id="233501" name="Oval 33"/>
          <p:cNvSpPr>
            <a:spLocks noChangeArrowheads="1"/>
          </p:cNvSpPr>
          <p:nvPr/>
        </p:nvSpPr>
        <p:spPr bwMode="auto">
          <a:xfrm>
            <a:off x="2803525" y="4634251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</a:t>
            </a:r>
          </a:p>
        </p:txBody>
      </p:sp>
      <p:sp>
        <p:nvSpPr>
          <p:cNvPr id="233502" name="Rectangle 48"/>
          <p:cNvSpPr>
            <a:spLocks noChangeArrowheads="1"/>
          </p:cNvSpPr>
          <p:nvPr/>
        </p:nvSpPr>
        <p:spPr bwMode="auto">
          <a:xfrm>
            <a:off x="2466975" y="5301001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Periph. Contr.</a:t>
            </a:r>
          </a:p>
        </p:txBody>
      </p:sp>
      <p:sp>
        <p:nvSpPr>
          <p:cNvPr id="233503" name="Line 44"/>
          <p:cNvSpPr>
            <a:spLocks noChangeShapeType="1"/>
          </p:cNvSpPr>
          <p:nvPr/>
        </p:nvSpPr>
        <p:spPr bwMode="auto">
          <a:xfrm>
            <a:off x="2312988" y="4804114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4" name="Text Box 92"/>
          <p:cNvSpPr txBox="1">
            <a:spLocks noChangeArrowheads="1"/>
          </p:cNvSpPr>
          <p:nvPr/>
        </p:nvSpPr>
        <p:spPr bwMode="auto">
          <a:xfrm>
            <a:off x="1704975" y="4656476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.0 </a:t>
            </a:r>
          </a:p>
        </p:txBody>
      </p:sp>
      <p:sp>
        <p:nvSpPr>
          <p:cNvPr id="233505" name="Line 50"/>
          <p:cNvSpPr>
            <a:spLocks noChangeShapeType="1"/>
          </p:cNvSpPr>
          <p:nvPr/>
        </p:nvSpPr>
        <p:spPr bwMode="auto">
          <a:xfrm>
            <a:off x="2986088" y="4966039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6" name="Line 50"/>
          <p:cNvSpPr>
            <a:spLocks noChangeShapeType="1"/>
          </p:cNvSpPr>
          <p:nvPr/>
        </p:nvSpPr>
        <p:spPr bwMode="auto">
          <a:xfrm>
            <a:off x="3168675" y="4757163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7" name="Text Box 13"/>
          <p:cNvSpPr txBox="1">
            <a:spLocks noChangeArrowheads="1"/>
          </p:cNvSpPr>
          <p:nvPr/>
        </p:nvSpPr>
        <p:spPr bwMode="auto">
          <a:xfrm>
            <a:off x="1306513" y="3564015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Bridge (4C), 2 MCh with P67 (2011)</a:t>
            </a:r>
          </a:p>
        </p:txBody>
      </p:sp>
      <p:sp>
        <p:nvSpPr>
          <p:cNvPr id="233509" name="Text Box 53"/>
          <p:cNvSpPr txBox="1">
            <a:spLocks noChangeArrowheads="1"/>
          </p:cNvSpPr>
          <p:nvPr/>
        </p:nvSpPr>
        <p:spPr bwMode="auto">
          <a:xfrm>
            <a:off x="3598863" y="3152943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P55/P67</a:t>
            </a:r>
          </a:p>
        </p:txBody>
      </p:sp>
      <p:sp>
        <p:nvSpPr>
          <p:cNvPr id="233510" name="Text Box 54"/>
          <p:cNvSpPr txBox="1">
            <a:spLocks noChangeArrowheads="1"/>
          </p:cNvSpPr>
          <p:nvPr/>
        </p:nvSpPr>
        <p:spPr bwMode="auto">
          <a:xfrm>
            <a:off x="3636776" y="5262528"/>
            <a:ext cx="12041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Z77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Z87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1" name="Text Box 17"/>
          <p:cNvSpPr txBox="1">
            <a:spLocks noChangeArrowheads="1"/>
          </p:cNvSpPr>
          <p:nvPr/>
        </p:nvSpPr>
        <p:spPr bwMode="auto">
          <a:xfrm>
            <a:off x="5163782" y="5873025"/>
            <a:ext cx="36679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(2013)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Haswell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8C) 4 MCh with X79 (2014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MCh with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-X  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X299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(2017)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(44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lanes!)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2" name="Text Box 56"/>
          <p:cNvSpPr txBox="1">
            <a:spLocks noChangeArrowheads="1"/>
          </p:cNvSpPr>
          <p:nvPr/>
        </p:nvSpPr>
        <p:spPr bwMode="auto">
          <a:xfrm>
            <a:off x="78698" y="497110"/>
            <a:ext cx="9366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Number of on-die memory channels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lanes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provided on Intel's DT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3513" name="Group 64"/>
          <p:cNvGrpSpPr>
            <a:grpSpLocks/>
          </p:cNvGrpSpPr>
          <p:nvPr/>
        </p:nvGrpSpPr>
        <p:grpSpPr bwMode="auto">
          <a:xfrm>
            <a:off x="5157065" y="4376905"/>
            <a:ext cx="3765547" cy="1250950"/>
            <a:chOff x="3289" y="3171"/>
            <a:chExt cx="2372" cy="788"/>
          </a:xfrm>
        </p:grpSpPr>
        <p:sp>
          <p:nvSpPr>
            <p:cNvPr id="233531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err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</a:t>
              </a: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3.0</a:t>
              </a:r>
            </a:p>
          </p:txBody>
        </p:sp>
        <p:sp>
          <p:nvSpPr>
            <p:cNvPr id="233532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3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4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5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6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145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38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39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0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1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2" name="Line 50"/>
            <p:cNvSpPr>
              <a:spLocks noChangeShapeType="1"/>
            </p:cNvSpPr>
            <p:nvPr/>
          </p:nvSpPr>
          <p:spPr bwMode="auto">
            <a:xfrm>
              <a:off x="4879" y="337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3" name="Text Box 62"/>
            <p:cNvSpPr txBox="1">
              <a:spLocks noChangeArrowheads="1"/>
            </p:cNvSpPr>
            <p:nvPr/>
          </p:nvSpPr>
          <p:spPr bwMode="auto">
            <a:xfrm>
              <a:off x="5117" y="3688"/>
              <a:ext cx="5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Z99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X299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233515" name="Group 64"/>
          <p:cNvGrpSpPr>
            <a:grpSpLocks/>
          </p:cNvGrpSpPr>
          <p:nvPr/>
        </p:nvGrpSpPr>
        <p:grpSpPr bwMode="auto">
          <a:xfrm>
            <a:off x="5228508" y="2300455"/>
            <a:ext cx="3417888" cy="1219200"/>
            <a:chOff x="3289" y="3171"/>
            <a:chExt cx="2153" cy="768"/>
          </a:xfrm>
        </p:grpSpPr>
        <p:sp>
          <p:nvSpPr>
            <p:cNvPr id="233518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 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</a:t>
              </a: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.0</a:t>
              </a:r>
            </a:p>
          </p:txBody>
        </p:sp>
        <p:sp>
          <p:nvSpPr>
            <p:cNvPr id="233519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0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1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2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3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72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25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26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27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28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0" name="Text Box 62"/>
            <p:cNvSpPr txBox="1">
              <a:spLocks noChangeArrowheads="1"/>
            </p:cNvSpPr>
            <p:nvPr/>
          </p:nvSpPr>
          <p:spPr bwMode="auto">
            <a:xfrm>
              <a:off x="5137" y="3769"/>
              <a:ext cx="28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</a:p>
          </p:txBody>
        </p:sp>
      </p:grpSp>
      <p:sp>
        <p:nvSpPr>
          <p:cNvPr id="233516" name="Rectangle 2"/>
          <p:cNvSpPr>
            <a:spLocks noChangeArrowheads="1"/>
          </p:cNvSpPr>
          <p:nvPr/>
        </p:nvSpPr>
        <p:spPr bwMode="auto">
          <a:xfrm>
            <a:off x="5075892" y="3925965"/>
            <a:ext cx="39356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  </a:t>
            </a:r>
          </a:p>
        </p:txBody>
      </p:sp>
      <p:sp>
        <p:nvSpPr>
          <p:cNvPr id="8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(6)</a:t>
            </a:r>
            <a:endParaRPr lang="en-US" altLang="en-US" sz="1650" dirty="0" smtClean="0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225493" y="5877381"/>
            <a:ext cx="38763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Z77 PCH 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Haswell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Z87 PCH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-S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 rot="-5400000">
            <a:off x="678494" y="31886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>
            <a:off x="7681027" y="478160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Line 50"/>
          <p:cNvSpPr>
            <a:spLocks noChangeShapeType="1"/>
          </p:cNvSpPr>
          <p:nvPr/>
        </p:nvSpPr>
        <p:spPr bwMode="auto">
          <a:xfrm>
            <a:off x="7680726" y="462103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7682033" y="486255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Line 50"/>
          <p:cNvSpPr>
            <a:spLocks noChangeShapeType="1"/>
          </p:cNvSpPr>
          <p:nvPr/>
        </p:nvSpPr>
        <p:spPr bwMode="auto">
          <a:xfrm>
            <a:off x="3168210" y="4876261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Line 50"/>
          <p:cNvSpPr>
            <a:spLocks noChangeShapeType="1"/>
          </p:cNvSpPr>
          <p:nvPr/>
        </p:nvSpPr>
        <p:spPr bwMode="auto">
          <a:xfrm>
            <a:off x="3199304" y="257315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4" name="Line 50"/>
          <p:cNvSpPr>
            <a:spLocks noChangeShapeType="1"/>
          </p:cNvSpPr>
          <p:nvPr/>
        </p:nvSpPr>
        <p:spPr bwMode="auto">
          <a:xfrm>
            <a:off x="3198839" y="269225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>
            <a:off x="7754313" y="270704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>
            <a:off x="7754012" y="254648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Line 50"/>
          <p:cNvSpPr>
            <a:spLocks noChangeShapeType="1"/>
          </p:cNvSpPr>
          <p:nvPr/>
        </p:nvSpPr>
        <p:spPr bwMode="auto">
          <a:xfrm>
            <a:off x="7748033" y="278800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Line 50"/>
          <p:cNvSpPr>
            <a:spLocks noChangeShapeType="1"/>
          </p:cNvSpPr>
          <p:nvPr/>
        </p:nvSpPr>
        <p:spPr bwMode="auto">
          <a:xfrm>
            <a:off x="7753442" y="261891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951820" y="419875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0" name="Down Arrow 89"/>
          <p:cNvSpPr/>
          <p:nvPr/>
        </p:nvSpPr>
        <p:spPr bwMode="auto">
          <a:xfrm>
            <a:off x="7461927" y="420187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49099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7852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Core counts of HED lines  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(7)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80202" y="1133744"/>
            <a:ext cx="675075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 bwMode="auto">
          <a:xfrm rot="10800000" flipH="1" flipV="1">
            <a:off x="71500" y="510932"/>
            <a:ext cx="1079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 bwMode="auto">
          <a:xfrm flipH="1">
            <a:off x="116505" y="835550"/>
            <a:ext cx="88652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Arial" charset="0"/>
              </a:rPr>
              <a:t>Kaby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 Lake-X models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in fact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do not fit into the traditional HED line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 they are actually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highest performance models of the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KabyLake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line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and are designated as mobile models.</a:t>
            </a:r>
          </a:p>
        </p:txBody>
      </p:sp>
    </p:spTree>
    <p:extLst>
      <p:ext uri="{BB962C8B-B14F-4D97-AF65-F5344CB8AC3E}">
        <p14:creationId xmlns:p14="http://schemas.microsoft.com/office/powerpoint/2010/main" val="21397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(9)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06715" y="649604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08179" y="649486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2003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9327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02632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98080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9506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59" y="494150"/>
            <a:ext cx="6813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Evolution of the core counts in Intel's HED lines </a:t>
            </a:r>
            <a:r>
              <a:rPr lang="en-US" sz="1400" dirty="0" smtClean="0">
                <a:latin typeface="+mj-lt"/>
              </a:rPr>
              <a:t>(Based on [</a:t>
            </a:r>
            <a:r>
              <a:rPr lang="hu-HU" sz="1400" dirty="0" smtClean="0">
                <a:latin typeface="+mj-lt"/>
              </a:rPr>
              <a:t>222</a:t>
            </a:r>
            <a:r>
              <a:rPr lang="en-US" sz="1400" dirty="0" smtClean="0">
                <a:latin typeface="+mj-lt"/>
              </a:rPr>
              <a:t>])</a:t>
            </a:r>
            <a:endParaRPr lang="en-US" sz="1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10342" y="649677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2017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41530" y="973360"/>
            <a:ext cx="8505944" cy="5570313"/>
            <a:chOff x="341530" y="1054042"/>
            <a:chExt cx="8505944" cy="5570313"/>
          </a:xfrm>
        </p:grpSpPr>
        <p:pic>
          <p:nvPicPr>
            <p:cNvPr id="205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b="12595"/>
            <a:stretch/>
          </p:blipFill>
          <p:spPr bwMode="auto">
            <a:xfrm>
              <a:off x="341530" y="2365999"/>
              <a:ext cx="7884830" cy="420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06715" y="4645482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X6800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95890" y="4096639"/>
              <a:ext cx="1209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Westmere</a:t>
              </a:r>
              <a:r>
                <a:rPr lang="en-US" sz="1200" dirty="0" smtClean="0">
                  <a:solidFill>
                    <a:schemeClr val="bg1"/>
                  </a:solidFill>
                </a:rPr>
                <a:t> EE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6020" y="3646589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Haswell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1123" y="3151534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Broadwell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28596" y="4141644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QX6700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-512" r="-3" b="93963"/>
            <a:stretch/>
          </p:blipFill>
          <p:spPr bwMode="auto">
            <a:xfrm>
              <a:off x="341530" y="1054042"/>
              <a:ext cx="8505944" cy="214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91" t="-518" r="-3" b="12575"/>
            <a:stretch/>
          </p:blipFill>
          <p:spPr bwMode="auto">
            <a:xfrm>
              <a:off x="8127395" y="2030635"/>
              <a:ext cx="720079" cy="454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41" t="32227" r="10515" b="12756"/>
            <a:stretch/>
          </p:blipFill>
          <p:spPr bwMode="auto">
            <a:xfrm>
              <a:off x="7299194" y="2030635"/>
              <a:ext cx="1125125" cy="453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2980" y="126876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Skylake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72350" t="26145" r="2106" b="20465"/>
            <a:stretch/>
          </p:blipFill>
          <p:spPr>
            <a:xfrm>
              <a:off x="7542330" y="1521352"/>
              <a:ext cx="684030" cy="5992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2654" y="2029764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2" t="78996" r="11041" b="19133"/>
            <a:stretch/>
          </p:blipFill>
          <p:spPr bwMode="auto">
            <a:xfrm>
              <a:off x="7390738" y="5909050"/>
              <a:ext cx="990110" cy="6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44082" y="619346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bg1"/>
                  </a:solidFill>
                  <a:latin typeface="Bodoni MT Condensed" panose="02070606080606020203" pitchFamily="18" charset="0"/>
                </a:rPr>
                <a:t>18 CORE</a:t>
              </a:r>
              <a:endParaRPr lang="en-US" sz="2100" dirty="0">
                <a:solidFill>
                  <a:schemeClr val="bg1"/>
                </a:solidFill>
                <a:latin typeface="Bodoni MT Condensed" panose="02070606080606020203" pitchFamily="18" charset="0"/>
              </a:endParaRPr>
            </a:p>
          </p:txBody>
        </p:sp>
        <p:pic>
          <p:nvPicPr>
            <p:cNvPr id="2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1" t="18197" r="28917" b="73386"/>
            <a:stretch/>
          </p:blipFill>
          <p:spPr bwMode="auto">
            <a:xfrm>
              <a:off x="2276745" y="3564015"/>
              <a:ext cx="2745305" cy="40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003791" y="2213865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57"/>
                  </a:solidFill>
                </a:rPr>
                <a:t>Number of cores</a:t>
              </a:r>
              <a:endParaRPr lang="en-US" dirty="0">
                <a:solidFill>
                  <a:srgbClr val="FFD357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1570" y="5046893"/>
            <a:ext cx="121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Pentium 4 EE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3.2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53155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memory channels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(10)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29457" y="1120297"/>
            <a:ext cx="796643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678565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272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Unlocked clock multiplier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HEDs (High-End Desktops) (11)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9599" y="6579350"/>
            <a:ext cx="2560909" cy="270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327234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80" y="4941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TDP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(Thermal Design Power)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(12)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469583" y="1133744"/>
            <a:ext cx="612808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1711" y="513511"/>
            <a:ext cx="5673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Relative dissipation of Intel's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x86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family of processors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652120" y="1403775"/>
            <a:ext cx="1485165" cy="1980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145"/>
          <a:stretch/>
        </p:blipFill>
        <p:spPr>
          <a:xfrm>
            <a:off x="375701" y="1195950"/>
            <a:ext cx="8561784" cy="5023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571438" y="1659813"/>
            <a:ext cx="1485165" cy="17551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059" y="119595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109338" y="2483896"/>
            <a:ext cx="2645722" cy="1575174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915" y="2048798"/>
            <a:ext cx="1082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Pentium</a:t>
            </a:r>
            <a:r>
              <a:rPr lang="en-US" sz="1350" dirty="0" smtClean="0">
                <a:solidFill>
                  <a:srgbClr val="0070C0"/>
                </a:solidFill>
              </a:rPr>
              <a:t> III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3278064">
            <a:off x="2003216" y="3270203"/>
            <a:ext cx="1122506" cy="216511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0018" y="3593167"/>
            <a:ext cx="921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Pentium</a:t>
            </a:r>
            <a:endParaRPr lang="en-US" sz="13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3" name="Oval 12"/>
          <p:cNvSpPr/>
          <p:nvPr/>
        </p:nvSpPr>
        <p:spPr bwMode="auto">
          <a:xfrm rot="3679465">
            <a:off x="3191762" y="3928002"/>
            <a:ext cx="762385" cy="127076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" y="863715"/>
            <a:ext cx="3851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err="1" smtClean="0">
                <a:solidFill>
                  <a:srgbClr val="0070C0"/>
                </a:solidFill>
                <a:latin typeface="Verdana"/>
              </a:rPr>
              <a:t>HED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lines (cont.):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HEDs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Desktops) (13)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705" y="49807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-3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16370" y="1195324"/>
            <a:ext cx="851104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They are equipped with a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large number of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(typically 32 to 44) to connect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     multiple discrete graphics cards vs. 16 typical in desktops,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do not provide integrated graphics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it is assumed that the installation is intended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to provide high quality graphics by attaching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discrete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cards,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15419" y="2236215"/>
            <a:ext cx="8316123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have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more cores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than desktops than graphics offers more parallelism than typical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desktop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workloads,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to </a:t>
            </a:r>
            <a:r>
              <a:rPr lang="en-US" sz="1400" dirty="0" smtClean="0">
                <a:latin typeface="Verdana"/>
                <a:cs typeface="Arial" charset="0"/>
              </a:rPr>
              <a:t>support more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cores typically they have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(up to 4), 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12668" y="3057017"/>
            <a:ext cx="2486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are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</a:t>
            </a:r>
            <a:endParaRPr lang="en-US" sz="14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11717" y="3391253"/>
            <a:ext cx="76223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have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higher TDP of 130 to 150 W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vs. 65 to 95 W typical for DT processors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 (1)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81717" y="501774"/>
            <a:ext cx="4238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4. Evolution of high-end 4S/</a:t>
            </a:r>
            <a:r>
              <a:rPr lang="en-US" sz="1400" b="1" dirty="0" err="1" smtClean="0">
                <a:solidFill>
                  <a:schemeClr val="accent6"/>
                </a:solidFill>
              </a:rPr>
              <a:t>8S</a:t>
            </a:r>
            <a:r>
              <a:rPr lang="en-US" sz="1400" b="1" dirty="0" smtClean="0">
                <a:solidFill>
                  <a:schemeClr val="accent6"/>
                </a:solidFill>
              </a:rPr>
              <a:t> servers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Right Brace 86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9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2" name="Right Brace 91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TextBox 9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TextBox 106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348116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Rectangle 115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" name="Rectangle 117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1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095665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99990" y="3203975"/>
            <a:ext cx="2680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26495" y="1538790"/>
            <a:ext cx="1561673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50369" y="540218"/>
            <a:ext cx="77970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 number of processors supported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203623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11472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250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466898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2928986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666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466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908098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179811"/>
            <a:ext cx="22166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4 or 8 sockets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372114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205211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4S/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1099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29099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592628" y="3722736"/>
            <a:ext cx="2595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4/8-processor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4/8-socket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120186" y="3724323"/>
            <a:ext cx="1871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Server </a:t>
            </a:r>
            <a:r>
              <a:rPr lang="en-US" altLang="en-US" sz="1200" i="1" dirty="0">
                <a:latin typeface="Verdana" pitchFamily="34" charset="0"/>
              </a:rPr>
              <a:t>platforms for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</a:t>
            </a:r>
            <a:r>
              <a:rPr lang="en-US" altLang="en-US" sz="1200" i="1" dirty="0" smtClean="0">
                <a:latin typeface="Verdana" pitchFamily="34" charset="0"/>
              </a:rPr>
              <a:t>the Intel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supported number of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sockets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(4 or 8 sockets)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They need third party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node controllers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1741536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243186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1353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29353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662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462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1743123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238423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2706736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2927398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 smtClean="0"/>
          </a:p>
        </p:txBody>
      </p:sp>
      <p:sp>
        <p:nvSpPr>
          <p:cNvPr id="41" name="Rounded Rectangle 40"/>
          <p:cNvSpPr/>
          <p:nvPr/>
        </p:nvSpPr>
        <p:spPr bwMode="auto">
          <a:xfrm>
            <a:off x="4646416" y="2933945"/>
            <a:ext cx="2500322" cy="16381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8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  <p:bldP spid="4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4S/8S servers 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34" y="501649"/>
            <a:ext cx="874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Intel’s high-end 4S/</a:t>
            </a:r>
            <a:r>
              <a:rPr lang="en-US" sz="1400" b="1" dirty="0" err="1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server platforms built up of multicore processors -- Overview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00327"/>
              </p:ext>
            </p:extLst>
          </p:nvPr>
        </p:nvGraphicFramePr>
        <p:xfrm>
          <a:off x="26495" y="998730"/>
          <a:ext cx="9080819" cy="5865456"/>
        </p:xfrm>
        <a:graphic>
          <a:graphicData uri="http://schemas.openxmlformats.org/drawingml/2006/table">
            <a:tbl>
              <a:tblPr/>
              <a:tblGrid>
                <a:gridCol w="1035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5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7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4S/8S server</a:t>
                      </a: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6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6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16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8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6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16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99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99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99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785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42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8200 (Cascade Lake-SP)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9200 (Cascade Lake-AP)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2x28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846177"/>
                  </a:ext>
                </a:extLst>
              </a:tr>
              <a:tr h="437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BGA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5903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880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4S/8S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747264"/>
              </p:ext>
            </p:extLst>
          </p:nvPr>
        </p:nvGraphicFramePr>
        <p:xfrm>
          <a:off x="26495" y="983924"/>
          <a:ext cx="9080819" cy="5865456"/>
        </p:xfrm>
        <a:graphic>
          <a:graphicData uri="http://schemas.openxmlformats.org/drawingml/2006/table">
            <a:tbl>
              <a:tblPr/>
              <a:tblGrid>
                <a:gridCol w="1035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0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5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7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4S/8S server</a:t>
                      </a:r>
                      <a:r>
                        <a:rPr kumimoji="0" lang="hu-HU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6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6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Prescott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16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8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6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16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99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99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99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785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42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Cascade Lake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4/2019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8200 (Cascade Lake-SP)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9200 (Cascade Lake-AP)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2x28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846177"/>
                  </a:ext>
                </a:extLst>
              </a:tr>
              <a:tr h="437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BGA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5903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8802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68558" y="983924"/>
            <a:ext cx="651444" cy="58446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4S/8S servers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4b)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13563"/>
            <a:ext cx="6615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Remark to Intel’s 56-core Cascade Lake 9200-AP processor 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2" b="9532"/>
          <a:stretch/>
        </p:blipFill>
        <p:spPr>
          <a:xfrm>
            <a:off x="4229282" y="2142354"/>
            <a:ext cx="4753208" cy="3041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/>
          <a:stretch/>
        </p:blipFill>
        <p:spPr>
          <a:xfrm>
            <a:off x="836585" y="2242820"/>
            <a:ext cx="2812080" cy="27760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510" y="899718"/>
            <a:ext cx="898249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With this processor line Intel intends to </a:t>
            </a:r>
            <a:r>
              <a:rPr lang="en-US" sz="1400" dirty="0"/>
              <a:t>e</a:t>
            </a:r>
            <a:r>
              <a:rPr lang="en-US" sz="1400" dirty="0" smtClean="0"/>
              <a:t>ncounter AMD’s 64-core EPYC Rome line.</a:t>
            </a:r>
          </a:p>
          <a:p>
            <a:r>
              <a:rPr lang="en-US" sz="1400" dirty="0" smtClean="0"/>
              <a:t>The 9200-AP is a </a:t>
            </a:r>
            <a:r>
              <a:rPr lang="en-US" sz="1400" dirty="0" smtClean="0">
                <a:solidFill>
                  <a:srgbClr val="FF0000"/>
                </a:solidFill>
              </a:rPr>
              <a:t>dual-chip module </a:t>
            </a:r>
            <a:r>
              <a:rPr lang="en-US" sz="1400" dirty="0" smtClean="0"/>
              <a:t>with the Cascade Lake-SP dies interconnected properly,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presumable by an UPI bus, and </a:t>
            </a:r>
            <a:r>
              <a:rPr lang="en-US" sz="1400" dirty="0" smtClean="0">
                <a:solidFill>
                  <a:srgbClr val="0070C0"/>
                </a:solidFill>
              </a:rPr>
              <a:t>placed into a BGA </a:t>
            </a:r>
            <a:r>
              <a:rPr lang="en-US" sz="1400" dirty="0" smtClean="0"/>
              <a:t>(Ball Grid Array</a:t>
            </a:r>
            <a:r>
              <a:rPr lang="en-US" sz="1400" dirty="0" smtClean="0">
                <a:solidFill>
                  <a:srgbClr val="0070C0"/>
                </a:solidFill>
              </a:rPr>
              <a:t>) package</a:t>
            </a:r>
            <a:r>
              <a:rPr lang="en-US" sz="1400" dirty="0" smtClean="0"/>
              <a:t>, </a:t>
            </a:r>
            <a:r>
              <a:rPr lang="en-US" sz="1400" dirty="0"/>
              <a:t>as </a:t>
            </a:r>
            <a:r>
              <a:rPr lang="en-US" sz="1400" dirty="0" smtClean="0"/>
              <a:t>indicated in the</a:t>
            </a:r>
          </a:p>
          <a:p>
            <a:r>
              <a:rPr lang="en-US" sz="1400" dirty="0" smtClean="0"/>
              <a:t>  left </a:t>
            </a:r>
            <a:r>
              <a:rPr lang="en-US" sz="1400" dirty="0"/>
              <a:t>Figure, </a:t>
            </a:r>
            <a:r>
              <a:rPr lang="en-US" sz="1400" dirty="0" smtClean="0"/>
              <a:t>that will be surface mounted (soldered) onto the mainboard.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5233418"/>
            <a:ext cx="446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Dual-chip module of the 9200-AP [314]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4385736" y="5233071"/>
            <a:ext cx="466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Dual-socket server based on the 9200-AP [314]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00" y="5696090"/>
            <a:ext cx="907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dual socket server </a:t>
            </a:r>
            <a:r>
              <a:rPr lang="en-US" sz="1400" dirty="0" smtClean="0"/>
              <a:t>built up of the Cascade Lake 9200-AP (see the Figure on the right) appears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and operates actually as </a:t>
            </a:r>
            <a:r>
              <a:rPr lang="en-US" sz="1400" dirty="0" smtClean="0">
                <a:solidFill>
                  <a:srgbClr val="0070C0"/>
                </a:solidFill>
              </a:rPr>
              <a:t>4-processor server</a:t>
            </a:r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9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altLang="en-US" sz="16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/>
          <a:srcRect b="8285"/>
          <a:stretch/>
        </p:blipFill>
        <p:spPr>
          <a:xfrm>
            <a:off x="363782" y="1054450"/>
            <a:ext cx="8888738" cy="543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26"/>
          <a:stretch/>
        </p:blipFill>
        <p:spPr>
          <a:xfrm>
            <a:off x="363782" y="1054450"/>
            <a:ext cx="8888738" cy="5479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5769" y="4537995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644" y="506877"/>
            <a:ext cx="81297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(Not discussed) </a:t>
            </a:r>
          </a:p>
          <a:p>
            <a:pPr algn="r"/>
            <a:endParaRPr lang="en-US" sz="1400" dirty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383" y="1133745"/>
            <a:ext cx="88471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As </a:t>
            </a:r>
            <a:r>
              <a:rPr lang="en-US" sz="1400" dirty="0" smtClean="0">
                <a:latin typeface="+mj-lt"/>
              </a:rPr>
              <a:t>the Figure above  </a:t>
            </a:r>
            <a:r>
              <a:rPr lang="en-US" sz="1400" dirty="0">
                <a:latin typeface="+mj-lt"/>
              </a:rPr>
              <a:t>demonstrates,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core count of Intel’s early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-less 4S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server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processors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has doubled roughly biannually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This is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obvious</a:t>
            </a:r>
            <a:r>
              <a:rPr lang="en-US" sz="1400" dirty="0">
                <a:latin typeface="+mj-lt"/>
              </a:rPr>
              <a:t>, since the </a:t>
            </a:r>
            <a:r>
              <a:rPr lang="en-US" sz="1400" dirty="0" smtClean="0">
                <a:latin typeface="+mj-lt"/>
              </a:rPr>
              <a:t>evolution of </a:t>
            </a:r>
            <a:r>
              <a:rPr lang="en-US" sz="1400" dirty="0">
                <a:latin typeface="+mj-lt"/>
              </a:rPr>
              <a:t>IC  </a:t>
            </a:r>
            <a:r>
              <a:rPr lang="en-US" sz="1400" dirty="0" smtClean="0">
                <a:latin typeface="+mj-lt"/>
              </a:rPr>
              <a:t>technology allowed doubling </a:t>
            </a:r>
            <a:r>
              <a:rPr lang="en-US" sz="1400" dirty="0">
                <a:latin typeface="+mj-lt"/>
              </a:rPr>
              <a:t>transistor </a:t>
            </a:r>
            <a:r>
              <a:rPr lang="en-US" sz="1400" dirty="0" smtClean="0">
                <a:latin typeface="+mj-lt"/>
              </a:rPr>
              <a:t>counts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</a:t>
            </a:r>
            <a:r>
              <a:rPr lang="en-US" sz="1400" dirty="0">
                <a:latin typeface="+mj-lt"/>
              </a:rPr>
              <a:t>roughly in every </a:t>
            </a:r>
            <a:r>
              <a:rPr lang="en-US" sz="1400" dirty="0" smtClean="0">
                <a:latin typeface="+mj-lt"/>
              </a:rPr>
              <a:t>two years by introducing a smaller feature size (called technology node).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Consequently, </a:t>
            </a:r>
            <a:r>
              <a:rPr lang="en-US" sz="1400" dirty="0" smtClean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processors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twice as many transistors per technology node permit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the doubling of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core counts also roughly biannually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5842"/>
              </p:ext>
            </p:extLst>
          </p:nvPr>
        </p:nvGraphicFramePr>
        <p:xfrm>
          <a:off x="371166" y="3704369"/>
          <a:ext cx="8431304" cy="264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96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0783" y="6489340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383" y="2744923"/>
            <a:ext cx="8471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When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caches first appeared in the Xeon 7400 within Intel’s Core 2 based server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     processors,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the transistor count rose to 1.9 billion from 582 million </a:t>
            </a:r>
            <a:r>
              <a:rPr lang="en-US" sz="1400" dirty="0">
                <a:latin typeface="+mj-lt"/>
              </a:rPr>
              <a:t>in the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Xeon </a:t>
            </a:r>
          </a:p>
          <a:p>
            <a:r>
              <a:rPr lang="en-US" sz="1400" dirty="0">
                <a:latin typeface="+mj-lt"/>
              </a:rPr>
              <a:t>     7300, as indicated in Table below. </a:t>
            </a:r>
          </a:p>
        </p:txBody>
      </p:sp>
    </p:spTree>
    <p:extLst>
      <p:ext uri="{BB962C8B-B14F-4D97-AF65-F5344CB8AC3E}">
        <p14:creationId xmlns:p14="http://schemas.microsoft.com/office/powerpoint/2010/main" val="25901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78750"/>
            <a:ext cx="55356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816906" y="2023393"/>
            <a:ext cx="7486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Thermal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sensors</a:t>
            </a:r>
          </a:p>
        </p:txBody>
      </p:sp>
      <p:sp>
        <p:nvSpPr>
          <p:cNvPr id="166916" name="Text Box 9"/>
          <p:cNvSpPr txBox="1">
            <a:spLocks noChangeArrowheads="1"/>
          </p:cNvSpPr>
          <p:nvPr/>
        </p:nvSpPr>
        <p:spPr bwMode="auto">
          <a:xfrm rot="10800000">
            <a:off x="3455988" y="1642300"/>
            <a:ext cx="21272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7" name="Text Box 10"/>
          <p:cNvSpPr txBox="1">
            <a:spLocks noChangeArrowheads="1"/>
          </p:cNvSpPr>
          <p:nvPr/>
        </p:nvSpPr>
        <p:spPr bwMode="auto">
          <a:xfrm rot="10800000">
            <a:off x="6505575" y="16438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8" name="Text Box 11"/>
          <p:cNvSpPr txBox="1">
            <a:spLocks noChangeArrowheads="1"/>
          </p:cNvSpPr>
          <p:nvPr/>
        </p:nvSpPr>
        <p:spPr bwMode="auto">
          <a:xfrm rot="10800000">
            <a:off x="6480175" y="45394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9" name="Text Box 12"/>
          <p:cNvSpPr txBox="1">
            <a:spLocks noChangeArrowheads="1"/>
          </p:cNvSpPr>
          <p:nvPr/>
        </p:nvSpPr>
        <p:spPr bwMode="auto">
          <a:xfrm rot="-5400000">
            <a:off x="1917700" y="1934400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0" name="Text Box 13"/>
          <p:cNvSpPr txBox="1">
            <a:spLocks noChangeArrowheads="1"/>
          </p:cNvSpPr>
          <p:nvPr/>
        </p:nvSpPr>
        <p:spPr bwMode="auto">
          <a:xfrm rot="-5400000">
            <a:off x="1919288" y="46283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1" name="Text Box 14"/>
          <p:cNvSpPr txBox="1">
            <a:spLocks noChangeArrowheads="1"/>
          </p:cNvSpPr>
          <p:nvPr/>
        </p:nvSpPr>
        <p:spPr bwMode="auto">
          <a:xfrm>
            <a:off x="3494088" y="46791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2" name="Text Box 15"/>
          <p:cNvSpPr txBox="1">
            <a:spLocks noChangeArrowheads="1"/>
          </p:cNvSpPr>
          <p:nvPr/>
        </p:nvSpPr>
        <p:spPr bwMode="auto">
          <a:xfrm>
            <a:off x="3495675" y="5328475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3" name="Text Box 16"/>
          <p:cNvSpPr txBox="1">
            <a:spLocks noChangeArrowheads="1"/>
          </p:cNvSpPr>
          <p:nvPr/>
        </p:nvSpPr>
        <p:spPr bwMode="auto">
          <a:xfrm rot="10800000">
            <a:off x="4560888" y="1535938"/>
            <a:ext cx="212725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4" name="Text Box 17"/>
          <p:cNvSpPr txBox="1">
            <a:spLocks noChangeArrowheads="1"/>
          </p:cNvSpPr>
          <p:nvPr/>
        </p:nvSpPr>
        <p:spPr bwMode="auto">
          <a:xfrm rot="10800000">
            <a:off x="5299075" y="15311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5" name="Text Box 18"/>
          <p:cNvSpPr txBox="1">
            <a:spLocks noChangeArrowheads="1"/>
          </p:cNvSpPr>
          <p:nvPr/>
        </p:nvSpPr>
        <p:spPr bwMode="auto">
          <a:xfrm rot="10800000">
            <a:off x="5280025" y="44013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6" name="Text Box 19"/>
          <p:cNvSpPr txBox="1">
            <a:spLocks noChangeArrowheads="1"/>
          </p:cNvSpPr>
          <p:nvPr/>
        </p:nvSpPr>
        <p:spPr bwMode="auto">
          <a:xfrm>
            <a:off x="2222500" y="3193288"/>
            <a:ext cx="468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7" name="Text Box 20"/>
          <p:cNvSpPr txBox="1">
            <a:spLocks noChangeArrowheads="1"/>
          </p:cNvSpPr>
          <p:nvPr/>
        </p:nvSpPr>
        <p:spPr bwMode="auto">
          <a:xfrm>
            <a:off x="3221038" y="3194875"/>
            <a:ext cx="4683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8" name="Text Box 21"/>
          <p:cNvSpPr txBox="1">
            <a:spLocks noChangeArrowheads="1"/>
          </p:cNvSpPr>
          <p:nvPr/>
        </p:nvSpPr>
        <p:spPr bwMode="auto">
          <a:xfrm>
            <a:off x="3708400" y="4158488"/>
            <a:ext cx="893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Data pad</a:t>
            </a:r>
          </a:p>
        </p:txBody>
      </p:sp>
      <p:sp>
        <p:nvSpPr>
          <p:cNvPr id="166929" name="Text Box 22"/>
          <p:cNvSpPr txBox="1">
            <a:spLocks noChangeArrowheads="1"/>
          </p:cNvSpPr>
          <p:nvPr/>
        </p:nvSpPr>
        <p:spPr bwMode="auto">
          <a:xfrm>
            <a:off x="4573588" y="2991675"/>
            <a:ext cx="1228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Address pad</a:t>
            </a: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8287" y="501664"/>
            <a:ext cx="696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Die plot of the Xeon 7400 MP implementing 16 MB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L3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cache [215]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272" y="3521375"/>
            <a:ext cx="1547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8 MB L3</a:t>
            </a:r>
          </a:p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3 MB L2/2 cores</a:t>
            </a:r>
            <a:endParaRPr lang="en-US" sz="13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(5)</a:t>
            </a:r>
            <a:endParaRPr lang="en-US" sz="1600" dirty="0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842120" y="1628800"/>
            <a:ext cx="5430180" cy="38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1" y="5741095"/>
            <a:ext cx="917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Figure: In Oct. 2004 Crag  Barrett, Intel's </a:t>
            </a:r>
            <a:r>
              <a:rPr lang="en-US" sz="1400" dirty="0">
                <a:latin typeface="+mj-lt"/>
              </a:rPr>
              <a:t>then-CEO on his knees to apologize for not </a:t>
            </a:r>
            <a:r>
              <a:rPr lang="en-US" sz="1400" dirty="0" smtClean="0">
                <a:latin typeface="+mj-lt"/>
              </a:rPr>
              <a:t>achieving the</a:t>
            </a:r>
          </a:p>
          <a:p>
            <a:pPr algn="ctr"/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4GHz mark in front of an audience of 7000 informatics professional at the IT Expo in Orlando [</a:t>
            </a:r>
            <a:r>
              <a:rPr lang="hu-HU" sz="1400" dirty="0" smtClean="0">
                <a:latin typeface="+mj-lt"/>
              </a:rPr>
              <a:t>220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95" y="496547"/>
            <a:ext cx="893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cancellation of 4 GHz Pentium 4 devices and subsequently the Pentium 4 line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63715"/>
            <a:ext cx="818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Oct. 2004 Intel's CEO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(Chief Executing Officer)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admitted that the Pentium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4 family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4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would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not achieve 4 GHz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220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6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63715"/>
            <a:ext cx="873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 However,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placing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twice as many cores onto the die with the same L3 size per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 in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every technology node, would need to double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an already very high transistor count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 every technology node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.     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60" y="506877"/>
            <a:ext cx="824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036475"/>
              </p:ext>
            </p:extLst>
          </p:nvPr>
        </p:nvGraphicFramePr>
        <p:xfrm>
          <a:off x="371166" y="3338990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0783" y="6399330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4S/8S  server processors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858" y="1651440"/>
            <a:ext cx="873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But, </a:t>
            </a:r>
            <a:r>
              <a:rPr lang="en-US" sz="1400" dirty="0">
                <a:latin typeface="+mj-lt"/>
              </a:rPr>
              <a:t>mainly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due to power restrictions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Intel could raise transistor counts on server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only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at the modest rate of doubling roughly every four years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400" dirty="0">
                <a:latin typeface="+mj-lt"/>
              </a:rPr>
              <a:t>as above Table reveals, </a:t>
            </a:r>
          </a:p>
          <a:p>
            <a:r>
              <a:rPr lang="en-US" sz="1400" dirty="0">
                <a:latin typeface="+mj-lt"/>
              </a:rPr>
              <a:t>       leading to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doubling core counts approximately every four years</a:t>
            </a:r>
            <a:r>
              <a:rPr lang="en-US" sz="1400" dirty="0">
                <a:latin typeface="+mj-lt"/>
              </a:rPr>
              <a:t>, as depicted in the above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      Figure.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2577025"/>
            <a:ext cx="795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Recently, the nascent lengthening of the cadence of IC technology transitions also </a:t>
            </a:r>
          </a:p>
          <a:p>
            <a:r>
              <a:rPr lang="en-US" sz="1400" dirty="0">
                <a:latin typeface="+mj-lt"/>
              </a:rPr>
              <a:t>      contributes to reducing the rate at which the core count can be increased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4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alt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458815" y="1080383"/>
            <a:ext cx="8464281" cy="5189141"/>
            <a:chOff x="458815" y="1080383"/>
            <a:chExt cx="8464281" cy="5189141"/>
          </a:xfrm>
        </p:grpSpPr>
        <p:grpSp>
          <p:nvGrpSpPr>
            <p:cNvPr id="147" name="Group 146"/>
            <p:cNvGrpSpPr/>
            <p:nvPr/>
          </p:nvGrpSpPr>
          <p:grpSpPr>
            <a:xfrm>
              <a:off x="458815" y="1080383"/>
              <a:ext cx="8464281" cy="5189141"/>
              <a:chOff x="116505" y="1144253"/>
              <a:chExt cx="8464281" cy="5189141"/>
            </a:xfrm>
          </p:grpSpPr>
          <p:cxnSp>
            <p:nvCxnSpPr>
              <p:cNvPr id="168" name="Egyenes összekötő nyíllal 4"/>
              <p:cNvCxnSpPr>
                <a:endCxn id="182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Egyenes összekötő nyíllal 6"/>
              <p:cNvCxnSpPr/>
              <p:nvPr/>
            </p:nvCxnSpPr>
            <p:spPr>
              <a:xfrm flipV="1">
                <a:off x="544790" y="5978825"/>
                <a:ext cx="758952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3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4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5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6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7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8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9" name="Szövegdoboz 34"/>
              <p:cNvSpPr txBox="1"/>
              <p:nvPr/>
            </p:nvSpPr>
            <p:spPr>
              <a:xfrm>
                <a:off x="7968118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0" name="Szövegdoboz 46"/>
              <p:cNvSpPr txBox="1"/>
              <p:nvPr/>
            </p:nvSpPr>
            <p:spPr>
              <a:xfrm>
                <a:off x="654039" y="4594875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191" name="Szövegdoboz 56"/>
              <p:cNvSpPr txBox="1"/>
              <p:nvPr/>
            </p:nvSpPr>
            <p:spPr>
              <a:xfrm>
                <a:off x="1691680" y="3748699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192" name="Szövegdoboz 57"/>
              <p:cNvSpPr txBox="1"/>
              <p:nvPr/>
            </p:nvSpPr>
            <p:spPr>
              <a:xfrm>
                <a:off x="2222957" y="3326088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3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4" name="Szövegdoboz 59"/>
              <p:cNvSpPr txBox="1"/>
              <p:nvPr/>
            </p:nvSpPr>
            <p:spPr>
              <a:xfrm>
                <a:off x="3514254" y="2829252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195" name="Szövegdoboz 60"/>
              <p:cNvSpPr txBox="1"/>
              <p:nvPr/>
            </p:nvSpPr>
            <p:spPr>
              <a:xfrm>
                <a:off x="4876420" y="2295291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196" name="Szövegdoboz 61"/>
              <p:cNvSpPr txBox="1"/>
              <p:nvPr/>
            </p:nvSpPr>
            <p:spPr>
              <a:xfrm>
                <a:off x="6362872" y="1687797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197" name="Rectangle 196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8" name="Rectangle 197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9" name="Rectangle 198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0" name="Rectangle 199"/>
              <p:cNvSpPr>
                <a:spLocks noChangeArrowheads="1"/>
              </p:cNvSpPr>
              <p:nvPr/>
            </p:nvSpPr>
            <p:spPr bwMode="auto">
              <a:xfrm>
                <a:off x="2617218" y="3834287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1" name="Rectangle 200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3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204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205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206" name="Szövegdoboz 38"/>
              <p:cNvSpPr txBox="1"/>
              <p:nvPr/>
            </p:nvSpPr>
            <p:spPr>
              <a:xfrm>
                <a:off x="117853" y="2556211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7" name="Szövegdoboz 39"/>
              <p:cNvSpPr txBox="1"/>
              <p:nvPr/>
            </p:nvSpPr>
            <p:spPr>
              <a:xfrm>
                <a:off x="119836" y="2062968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08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Egyenes összekötő 41"/>
              <p:cNvCxnSpPr/>
              <p:nvPr/>
            </p:nvCxnSpPr>
            <p:spPr>
              <a:xfrm rot="5400000">
                <a:off x="596656" y="211190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Egyenes összekötő 43"/>
              <p:cNvCxnSpPr/>
              <p:nvPr/>
            </p:nvCxnSpPr>
            <p:spPr>
              <a:xfrm rot="5400000">
                <a:off x="603211" y="2612537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Szövegdoboz 47"/>
              <p:cNvSpPr txBox="1"/>
              <p:nvPr/>
            </p:nvSpPr>
            <p:spPr>
              <a:xfrm>
                <a:off x="117853" y="2230968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212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213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Egyenes összekötő 54"/>
              <p:cNvCxnSpPr/>
              <p:nvPr/>
            </p:nvCxnSpPr>
            <p:spPr>
              <a:xfrm rot="5400000">
                <a:off x="590616" y="22659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Egyenes összekötő 55"/>
              <p:cNvCxnSpPr/>
              <p:nvPr/>
            </p:nvCxnSpPr>
            <p:spPr>
              <a:xfrm rot="5400000">
                <a:off x="587316" y="51364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Egyenes összekötő 74"/>
              <p:cNvCxnSpPr/>
              <p:nvPr/>
            </p:nvCxnSpPr>
            <p:spPr>
              <a:xfrm rot="5400000">
                <a:off x="587351" y="3848645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19" name="Egyenes összekötő 76"/>
              <p:cNvCxnSpPr/>
              <p:nvPr/>
            </p:nvCxnSpPr>
            <p:spPr>
              <a:xfrm rot="5400000">
                <a:off x="594849" y="2823019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5807645" y="27169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39651" y="21451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cxnSp>
          <p:nvCxnSpPr>
            <p:cNvPr id="150" name="Straight Connector 149"/>
            <p:cNvCxnSpPr>
              <a:stCxn id="202" idx="1"/>
            </p:cNvCxnSpPr>
            <p:nvPr/>
          </p:nvCxnSpPr>
          <p:spPr>
            <a:xfrm flipV="1">
              <a:off x="1397486" y="118721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/>
            <p:cNvGrpSpPr/>
            <p:nvPr/>
          </p:nvGrpSpPr>
          <p:grpSpPr>
            <a:xfrm rot="60000">
              <a:off x="5555462" y="2956475"/>
              <a:ext cx="1277758" cy="313663"/>
              <a:chOff x="5212929" y="3146880"/>
              <a:chExt cx="1277758" cy="313663"/>
            </a:xfrm>
          </p:grpSpPr>
          <p:sp>
            <p:nvSpPr>
              <p:cNvPr id="166" name="Rectangle 165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7" name="Szövegdoboz 69"/>
              <p:cNvSpPr txBox="1"/>
              <p:nvPr/>
            </p:nvSpPr>
            <p:spPr>
              <a:xfrm rot="20348621">
                <a:off x="5352234" y="314688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 rot="21136769">
              <a:off x="1925178" y="4506264"/>
              <a:ext cx="1295057" cy="351114"/>
              <a:chOff x="4991289" y="3240600"/>
              <a:chExt cx="1295057" cy="351114"/>
            </a:xfrm>
          </p:grpSpPr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 rot="19783231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5" name="Szövegdoboz 69"/>
              <p:cNvSpPr txBox="1"/>
              <p:nvPr/>
            </p:nvSpPr>
            <p:spPr>
              <a:xfrm rot="19718289">
                <a:off x="5147893" y="324060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153" name="Straight Connector 152"/>
            <p:cNvCxnSpPr>
              <a:stCxn id="200" idx="3"/>
              <a:endCxn id="202" idx="1"/>
            </p:cNvCxnSpPr>
            <p:nvPr/>
          </p:nvCxnSpPr>
          <p:spPr bwMode="auto">
            <a:xfrm flipH="1">
              <a:off x="1397486" y="3862241"/>
              <a:ext cx="1595560" cy="1325486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 flipH="1">
              <a:off x="2993048" y="2059469"/>
              <a:ext cx="5045633" cy="1784685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" name="Down Arrow 154"/>
            <p:cNvSpPr/>
            <p:nvPr/>
          </p:nvSpPr>
          <p:spPr bwMode="auto">
            <a:xfrm>
              <a:off x="2924776" y="1691780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71208" y="2259170"/>
              <a:ext cx="149111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 dirty="0" smtClean="0">
                  <a:latin typeface="+mn-lt"/>
                </a:rPr>
                <a:t>Emergence of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</a:t>
              </a:r>
              <a:r>
                <a:rPr lang="en-US" sz="1250" dirty="0" err="1" smtClean="0">
                  <a:latin typeface="+mn-lt"/>
                </a:rPr>
                <a:t>L3</a:t>
              </a:r>
              <a:r>
                <a:rPr lang="en-US" sz="1250" dirty="0" smtClean="0">
                  <a:latin typeface="+mn-lt"/>
                </a:rPr>
                <a:t> caches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in the  Core 2 line</a:t>
              </a:r>
              <a:endParaRPr lang="en-US" sz="1250" dirty="0">
                <a:latin typeface="+mn-lt"/>
              </a:endParaRPr>
            </a:p>
          </p:txBody>
        </p:sp>
        <p:cxnSp>
          <p:nvCxnSpPr>
            <p:cNvPr id="157" name="Egyenes összekötő 22"/>
            <p:cNvCxnSpPr/>
            <p:nvPr/>
          </p:nvCxnSpPr>
          <p:spPr>
            <a:xfrm>
              <a:off x="8093121" y="585429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6506646" y="24642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672009" y="19930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60" name="Szövegdoboz 61"/>
            <p:cNvSpPr txBox="1"/>
            <p:nvPr/>
          </p:nvSpPr>
          <p:spPr>
            <a:xfrm>
              <a:off x="6117997" y="1924244"/>
              <a:ext cx="10134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nm)</a:t>
              </a:r>
            </a:p>
          </p:txBody>
        </p:sp>
        <p:sp>
          <p:nvSpPr>
            <p:cNvPr id="161" name="Szövegdoboz 61"/>
            <p:cNvSpPr txBox="1"/>
            <p:nvPr/>
          </p:nvSpPr>
          <p:spPr>
            <a:xfrm>
              <a:off x="7355121" y="2287313"/>
              <a:ext cx="101502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-SP</a:t>
              </a:r>
              <a:endParaRPr lang="hu-HU" sz="12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(14 nm)</a:t>
              </a: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797062" y="5094070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3" name="Szövegdoboz 46"/>
            <p:cNvSpPr txBox="1"/>
            <p:nvPr/>
          </p:nvSpPr>
          <p:spPr>
            <a:xfrm>
              <a:off x="1426243" y="5187324"/>
              <a:ext cx="806632" cy="607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</a:t>
              </a:r>
              <a:endParaRPr lang="en-US" sz="10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16 MB </a:t>
              </a:r>
              <a:r>
                <a:rPr lang="en-US" sz="10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L3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485404" y="450912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45580" y="5181828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907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Remarks to the rate of rising core counts in Intel's high-end 4S/8S server processors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-3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2279" y="818710"/>
            <a:ext cx="884713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There are however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two anomalies </a:t>
            </a:r>
            <a:r>
              <a:rPr lang="en-US" sz="1400" dirty="0">
                <a:latin typeface="+mj-lt"/>
              </a:rPr>
              <a:t>to be mentioned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First, 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Xeon 7100 has less cores than expected </a:t>
            </a:r>
            <a:r>
              <a:rPr lang="en-US" sz="1400" dirty="0">
                <a:latin typeface="+mj-lt"/>
              </a:rPr>
              <a:t>by the trend for Intel’s   early server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processors</a:t>
            </a:r>
            <a:r>
              <a:rPr lang="en-US" sz="1400" dirty="0">
                <a:latin typeface="+mj-lt"/>
              </a:rPr>
              <a:t>, simply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due to the fact that it was implemented with a 16 MB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cache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Second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Xeon 7400 has already an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cache, nevertheless it fits to the trend line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of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cache-less processors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The reason is a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roughly doubled die area with reduced feature size vs. the preceding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Xeon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7300 </a:t>
            </a:r>
            <a:r>
              <a:rPr lang="en-US" sz="1400" dirty="0">
                <a:latin typeface="+mj-lt"/>
              </a:rPr>
              <a:t>(see Table </a:t>
            </a:r>
            <a:r>
              <a:rPr lang="en-US" sz="1400" dirty="0" smtClean="0">
                <a:latin typeface="+mj-lt"/>
              </a:rPr>
              <a:t>above) </a:t>
            </a:r>
            <a:r>
              <a:rPr lang="en-US" sz="1400" dirty="0">
                <a:latin typeface="+mj-lt"/>
              </a:rPr>
              <a:t>which allows to implement a 16 MB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 cache in addition to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the </a:t>
            </a:r>
            <a:r>
              <a:rPr lang="en-US" sz="1400" dirty="0">
                <a:latin typeface="+mj-lt"/>
              </a:rPr>
              <a:t>6 cores without restricting the core count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00407"/>
              </p:ext>
            </p:extLst>
          </p:nvPr>
        </p:nvGraphicFramePr>
        <p:xfrm>
          <a:off x="371166" y="3621616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0783" y="6586608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70" y="2798930"/>
            <a:ext cx="855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Subsequent server processors were then implemented nearly on the same die area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      as the Xeon 7400,</a:t>
            </a:r>
            <a:r>
              <a:rPr lang="en-US" sz="1400" dirty="0">
                <a:latin typeface="+mj-lt"/>
              </a:rPr>
              <a:t> (as indicated in Table 1), so these processors fit already to the linear</a:t>
            </a:r>
          </a:p>
          <a:p>
            <a:r>
              <a:rPr lang="en-US" sz="1400" dirty="0">
                <a:latin typeface="+mj-lt"/>
              </a:rPr>
              <a:t>       trend with reduced slope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899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61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-31614" y="1021505"/>
            <a:ext cx="9075049" cy="4863050"/>
            <a:chOff x="304561" y="1178750"/>
            <a:chExt cx="9075049" cy="486305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04561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029681" y="585833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716892" y="295507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3" y="349360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3" y="4777781"/>
              <a:ext cx="8503920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7" y="5316309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3" y="4218541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643015"/>
              <a:ext cx="1076752" cy="274319"/>
              <a:chOff x="3608153" y="558137"/>
              <a:chExt cx="1063968" cy="156657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20258931">
                <a:off x="3608153" y="558137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293949">
                <a:off x="3811928" y="5793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75739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78744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7071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6569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8503920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6737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2141704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rot="120000" flipV="1">
              <a:off x="4156381" y="2290553"/>
              <a:ext cx="4382762" cy="711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9"/>
              <a:ext cx="1065627" cy="288146"/>
              <a:chOff x="4097336" y="1285770"/>
              <a:chExt cx="1052975" cy="164553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 rot="21027067">
                <a:off x="4097336" y="1285770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 rot="21026351">
                <a:off x="4273253" y="1318878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993734" y="3316760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>
            <a:stCxn id="134" idx="2"/>
          </p:cNvCxnSpPr>
          <p:nvPr/>
        </p:nvCxnSpPr>
        <p:spPr>
          <a:xfrm flipV="1">
            <a:off x="3781356" y="1628796"/>
            <a:ext cx="2524699" cy="11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-78639" y="501642"/>
            <a:ext cx="942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b) The rate of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rising memory transfer rates in Intel’s DT and  high-end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423" y="344332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63895" y="304673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962600" y="267716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903042" y="2304656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2702285" y="278328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994574" y="1929942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280594" y="381546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309809" y="3591075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618031" y="3261461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654151" y="254357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217308" y="241142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611286" y="3035579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425735" y="2295318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306182" y="2729684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885505" y="3814189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2BFC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72BFC5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815428" y="3606715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4S/</a:t>
            </a:r>
            <a:r>
              <a:rPr lang="en-US" sz="1200" b="1" dirty="0" err="1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8S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Evolution of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4S/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high-end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servers 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11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68661" y="387281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DDR3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" name="Down Arrow 101"/>
          <p:cNvSpPr/>
          <p:nvPr/>
        </p:nvSpPr>
        <p:spPr bwMode="auto">
          <a:xfrm rot="10800000">
            <a:off x="4991234" y="3286062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8" name="Down Arrow 107"/>
          <p:cNvSpPr/>
          <p:nvPr/>
        </p:nvSpPr>
        <p:spPr bwMode="auto">
          <a:xfrm rot="10800000">
            <a:off x="3745146" y="3626720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09" name="Line 18"/>
          <p:cNvCxnSpPr/>
          <p:nvPr/>
        </p:nvCxnSpPr>
        <p:spPr bwMode="auto">
          <a:xfrm flipV="1">
            <a:off x="8359386" y="551514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Line 18"/>
          <p:cNvCxnSpPr/>
          <p:nvPr/>
        </p:nvCxnSpPr>
        <p:spPr bwMode="auto">
          <a:xfrm flipV="1">
            <a:off x="8821610" y="55151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8034645" y="5642155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8493520" y="5643832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3761725" y="2729684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271000" y="294384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6100156" y="240618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7635708" y="225117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1626401" y="3626889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1958219" y="349580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91487" y="1926374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84984" y="218635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7716842" y="236908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8224848" y="22463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133201" y="3473888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DDR4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2650" y="1244416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IB</a:t>
            </a:r>
            <a:endParaRPr lang="en-US" sz="105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7793270" y="2152603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8162383" y="205629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441763" y="163178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/2133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466765" y="218519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955905" y="2111191"/>
            <a:ext cx="3819795" cy="6887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7744944" y="1426168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/2400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6" name="Down Arrow 145"/>
          <p:cNvSpPr/>
          <p:nvPr/>
        </p:nvSpPr>
        <p:spPr bwMode="auto">
          <a:xfrm rot="10800000">
            <a:off x="7510306" y="2846794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9" name="Down Arrow 148"/>
          <p:cNvSpPr/>
          <p:nvPr/>
        </p:nvSpPr>
        <p:spPr bwMode="auto">
          <a:xfrm rot="10800000">
            <a:off x="7770300" y="2743701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11821" y="867243"/>
            <a:ext cx="850925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As the above Figure shows, 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n the course of the evolution of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servers</a:t>
            </a: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has initially been doubled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roughly every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four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But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after DDR3 memory emerged </a:t>
            </a:r>
            <a:r>
              <a:rPr lang="hu-HU" sz="1400" dirty="0" smtClean="0">
                <a:cs typeface="Times New Roman" pitchFamily="18" charset="0"/>
              </a:rPr>
              <a:t>the growth rate of memory transfer </a:t>
            </a:r>
            <a:r>
              <a:rPr lang="en-US" sz="1400" dirty="0" smtClean="0">
                <a:cs typeface="Times New Roman" pitchFamily="18" charset="0"/>
              </a:rPr>
              <a:t>rate</a:t>
            </a:r>
            <a:r>
              <a:rPr lang="hu-HU" sz="1400" dirty="0" smtClean="0">
                <a:cs typeface="Times New Roman" pitchFamily="18" charset="0"/>
              </a:rPr>
              <a:t> slowed down 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 to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doubling rougly every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eight years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due to the higher complexity of this technology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Note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that in the considered time interval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has always been risen </a:t>
            </a:r>
          </a:p>
          <a:p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      at a slower rate than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approximately at the half rate than the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endParaRPr 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77" y="501642"/>
            <a:ext cx="896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The rate of rising mem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.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transfer rates in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Intel’s high-end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 -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41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6053" y="497346"/>
            <a:ext cx="761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requirement for scaling the memory bandwidth with the core count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64" y="844878"/>
            <a:ext cx="8570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 </a:t>
            </a:r>
            <a:r>
              <a:rPr lang="en-US" sz="1400" dirty="0">
                <a:solidFill>
                  <a:srgbClr val="0070C0"/>
                </a:solidFill>
              </a:rPr>
              <a:t>each core may operate independently </a:t>
            </a:r>
            <a:r>
              <a:rPr lang="en-US" sz="1400" dirty="0"/>
              <a:t>from each other </a:t>
            </a:r>
            <a:r>
              <a:rPr lang="en-US" sz="1400" dirty="0" smtClean="0">
                <a:solidFill>
                  <a:srgbClr val="FF0000"/>
                </a:solidFill>
              </a:rPr>
              <a:t>the memory bandwidth provided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needs to be linearly scaled with the core count, </a:t>
            </a:r>
            <a:r>
              <a:rPr lang="en-US" sz="1400" dirty="0" smtClean="0"/>
              <a:t>i.e. a processor with n-times more cores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as a reference platform requires n-times higher bandwidth as the reference platform.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69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866" y="497996"/>
            <a:ext cx="875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Implication of the fact that memory transfer rates are rising slower than core counts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in servers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867" y="1071174"/>
            <a:ext cx="8925841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Over generations both the core count and the memory transfer rate are raising.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 </a:t>
            </a:r>
            <a:r>
              <a:rPr lang="en-US" sz="1400" dirty="0" smtClean="0">
                <a:solidFill>
                  <a:srgbClr val="0070C0"/>
                </a:solidFill>
              </a:rPr>
              <a:t>the  memory transfer rate of the reference platform rises slower than the core count,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thus the per core memory bandwidth will decrease </a:t>
            </a:r>
            <a:r>
              <a:rPr lang="en-US" sz="1400" dirty="0" smtClean="0"/>
              <a:t>since the memory bandwidth amounts to</a:t>
            </a:r>
          </a:p>
          <a:p>
            <a:r>
              <a:rPr lang="en-US" sz="1400" dirty="0" smtClean="0"/>
              <a:t>      the product of the transfer rate and the width of the memory interface (assuming that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    no other changes become effective).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other words, in the course of processor evolution a </a:t>
            </a:r>
            <a:r>
              <a:rPr lang="en-US" sz="1400" dirty="0" smtClean="0">
                <a:solidFill>
                  <a:srgbClr val="FF0000"/>
                </a:solidFill>
              </a:rPr>
              <a:t>memory bandwidth gap arises that  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needs to be removed by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implementing  appropriately more memory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channels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Thus </a:t>
            </a:r>
            <a:r>
              <a:rPr lang="en-US" sz="1400" dirty="0" smtClean="0">
                <a:solidFill>
                  <a:srgbClr val="FF0000"/>
                </a:solidFill>
              </a:rPr>
              <a:t>removing the memory bandwidth gap more memory channels are needed,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this is the driving force of the evolution of server memory subsystems.</a:t>
            </a:r>
          </a:p>
          <a:p>
            <a:r>
              <a:rPr lang="en-US" sz="1400" dirty="0" smtClean="0"/>
              <a:t>    There is however,</a:t>
            </a:r>
            <a:r>
              <a:rPr lang="en-US" sz="1400" dirty="0" smtClean="0">
                <a:solidFill>
                  <a:srgbClr val="0070C0"/>
                </a:solidFill>
              </a:rPr>
              <a:t> not a straightforward task to raise the number of memory channels</a:t>
            </a:r>
            <a:r>
              <a:rPr lang="en-US" sz="1400" dirty="0" smtClean="0"/>
              <a:t>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one of the focal points of server evolution is how to resolve the memory bandwidth gap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by enhancing the memory subsystem.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the chapter on high-end 4S/</a:t>
            </a:r>
            <a:r>
              <a:rPr lang="en-US" sz="1400" dirty="0" err="1" smtClean="0"/>
              <a:t>8S</a:t>
            </a:r>
            <a:r>
              <a:rPr lang="en-US" sz="1400" dirty="0" smtClean="0"/>
              <a:t> servers we will discuss possible avenues of coping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with this point.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5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sz="1600" dirty="0" smtClean="0"/>
              <a:t>5. Evolution of tablet and smartphone processors (1)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96" y="501315"/>
            <a:ext cx="5283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5. Evolution of tablet and smartphone processors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Right Brace 85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8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1" name="Right Brace 90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9" name="TextBox 98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6" name="TextBox 105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" name="Rectangle 114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Rectangle 116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0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5152" y="5274205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19228" y="3203975"/>
            <a:ext cx="2647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6388889" y="1529165"/>
            <a:ext cx="2665927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847274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36856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996098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996098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40353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446601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48" y="863715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83" y="502935"/>
            <a:ext cx="695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implementing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832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95437" y="496328"/>
            <a:ext cx="8396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Intel's design paradigm to cope with raising dissipation about 2003 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863715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</a:t>
            </a:r>
            <a:r>
              <a:rPr lang="en-US" altLang="en-US" sz="1400" dirty="0">
                <a:latin typeface="Verdana"/>
              </a:rPr>
              <a:t>aspect of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32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295387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470012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470012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470012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043735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739887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739887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60336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60653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19" y="517155"/>
            <a:ext cx="873901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requirements at the introduction of mobile, i.e. low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power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531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8" y="863715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Width of ARM’s 32-bit CPUs used in most tablets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smartphones </a:t>
            </a:r>
            <a:r>
              <a:rPr lang="en-US" sz="1400" dirty="0" smtClean="0">
                <a:latin typeface="Verdana"/>
              </a:rPr>
              <a:t>[</a:t>
            </a:r>
            <a:r>
              <a:rPr lang="en-US" sz="1400" dirty="0">
                <a:latin typeface="Verdana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469" y="497361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Low power CPUs need narrow microarchitectures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729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48" y="49625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By contrast: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73314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563" y="1188349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aims at high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Verdana"/>
              </a:rPr>
              <a:t>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54838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accordingly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87" y="1976953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have 4-wide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microarchitectures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example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shows: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926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423985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Verdana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965" y="5286127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servers to laptops  [10]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04563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2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312" y="498617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Consequences for Intel 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AMD-1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953725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Verdana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</a:rPr>
                <a:t>Intel’s and AMD’s traditional microarchitectures are not suited for mobile devices. 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628800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540" y="2168860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  <a:latin typeface="Verdana"/>
              </a:rPr>
              <a:t>Both Intel and AMD conceived, designed and introduced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narrow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microarchitectures.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05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74489" y="498296"/>
            <a:ext cx="8526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123" y="4985548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2904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305069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280579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 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286087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58246" y="4049341"/>
            <a:ext cx="8576350" cy="16929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16" y="1133745"/>
            <a:ext cx="9097479" cy="4770013"/>
            <a:chOff x="86116" y="1547736"/>
            <a:chExt cx="9097479" cy="4770013"/>
          </a:xfrm>
        </p:grpSpPr>
        <p:grpSp>
          <p:nvGrpSpPr>
            <p:cNvPr id="15" name="Group 14"/>
            <p:cNvGrpSpPr/>
            <p:nvPr/>
          </p:nvGrpSpPr>
          <p:grpSpPr>
            <a:xfrm>
              <a:off x="86116" y="1547736"/>
              <a:ext cx="9097479" cy="4770013"/>
              <a:chOff x="86116" y="1330623"/>
              <a:chExt cx="9097479" cy="4770013"/>
            </a:xfrm>
          </p:grpSpPr>
          <p:pic>
            <p:nvPicPr>
              <p:cNvPr id="27" name="Kép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16" y="1330623"/>
                <a:ext cx="8986384" cy="4770013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90425" y="4265092"/>
                <a:ext cx="8964000" cy="1584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Kép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83" t="85998" r="13040" b="6436"/>
              <a:stretch/>
            </p:blipFill>
            <p:spPr>
              <a:xfrm>
                <a:off x="4617005" y="5399813"/>
                <a:ext cx="4320480" cy="33268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86353" y="5382636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72609" y="5385069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183005" y="5386618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37042" y="5383087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16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2159732" y="3861048"/>
              <a:ext cx="1044116" cy="396045"/>
            </a:xfrm>
            <a:prstGeom prst="rect">
              <a:avLst/>
            </a:prstGeom>
          </p:spPr>
        </p:pic>
        <p:pic>
          <p:nvPicPr>
            <p:cNvPr id="17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959932" y="3861048"/>
              <a:ext cx="1044116" cy="396045"/>
            </a:xfrm>
            <a:prstGeom prst="rect">
              <a:avLst/>
            </a:prstGeom>
          </p:spPr>
        </p:pic>
        <p:pic>
          <p:nvPicPr>
            <p:cNvPr id="20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5868144" y="3861048"/>
              <a:ext cx="1044116" cy="396045"/>
            </a:xfrm>
            <a:prstGeom prst="rect">
              <a:avLst/>
            </a:prstGeom>
          </p:spPr>
        </p:pic>
        <p:pic>
          <p:nvPicPr>
            <p:cNvPr id="21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6876256" y="3861047"/>
              <a:ext cx="1044116" cy="39604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668344" y="3853684"/>
              <a:ext cx="1044116" cy="403409"/>
              <a:chOff x="4968044" y="3853684"/>
              <a:chExt cx="1044116" cy="403409"/>
            </a:xfrm>
          </p:grpSpPr>
          <p:pic>
            <p:nvPicPr>
              <p:cNvPr id="24" name="Kép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6" t="48497" r="34055" b="43200"/>
              <a:stretch/>
            </p:blipFill>
            <p:spPr>
              <a:xfrm>
                <a:off x="4968044" y="3861048"/>
                <a:ext cx="1044116" cy="396045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 bwMode="auto">
              <a:xfrm>
                <a:off x="5328084" y="3897052"/>
                <a:ext cx="72008" cy="144016"/>
              </a:xfrm>
              <a:prstGeom prst="roundRect">
                <a:avLst/>
              </a:prstGeom>
              <a:solidFill>
                <a:schemeClr val="tx1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25706" y="3853684"/>
                <a:ext cx="268022" cy="250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3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5</a:t>
                </a:r>
                <a:endParaRPr lang="en-US" sz="103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23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095836" y="3861048"/>
              <a:ext cx="104411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4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57" y="503675"/>
            <a:ext cx="7752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Atom-based smartphone platforms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[276])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75488" y="6446521"/>
            <a:ext cx="816430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&amp; Bell M., Mobile at Intel, Investor Meeting 2012,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http://www.cnx-software.com/pdf/Intel_2012/2012_Intel_Investor_Meeting_Eul_Bell.pdf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42092" y="1060704"/>
            <a:ext cx="9159597" cy="5929519"/>
            <a:chOff x="-21787" y="1060704"/>
            <a:chExt cx="9159597" cy="5929519"/>
          </a:xfrm>
        </p:grpSpPr>
        <p:grpSp>
          <p:nvGrpSpPr>
            <p:cNvPr id="29" name="Group 28"/>
            <p:cNvGrpSpPr/>
            <p:nvPr/>
          </p:nvGrpSpPr>
          <p:grpSpPr>
            <a:xfrm>
              <a:off x="-21787" y="1060704"/>
              <a:ext cx="9159597" cy="5929519"/>
              <a:chOff x="-21787" y="1060704"/>
              <a:chExt cx="9159597" cy="592951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51891" r="9522" b="41778"/>
              <a:stretch/>
            </p:blipFill>
            <p:spPr bwMode="auto">
              <a:xfrm>
                <a:off x="-21787" y="1060704"/>
                <a:ext cx="9159597" cy="5870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029496" y="346860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3516347" y="278456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002405" y="228557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469824" y="1817372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3526461" y="5128558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5009377" y="476719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3310977" y="2349210"/>
                <a:ext cx="1418036" cy="482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Clover Trail+</a:t>
                </a:r>
                <a:endPara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29496" y="3068960"/>
                <a:ext cx="99401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Medfield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(2012)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941309" y="1870111"/>
                <a:ext cx="1102449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Merrifield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73099" y="1408892"/>
                <a:ext cx="1189842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Moorefield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8616" y="4710630"/>
                <a:ext cx="1125106" cy="459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Lexington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29186" y="4330787"/>
                <a:ext cx="90092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Slayton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30556" y="3767110"/>
                <a:ext cx="190679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Z2520-2580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6268/6360/7160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473798" y="6095439"/>
                <a:ext cx="1052278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925979" y="4450909"/>
                <a:ext cx="106311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Z2460/2480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55598" y="3258315"/>
                <a:ext cx="1479535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Z34x0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7160/7260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73088" y="5729919"/>
                <a:ext cx="1197933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+A-GOLD 620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23705" y="2792936"/>
                <a:ext cx="145364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Z35xx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7260/2/35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376782" y="1747197"/>
                <a:ext cx="0" cy="4951085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5012" y="2023832"/>
                <a:ext cx="403951" cy="252862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Performance (not to scale)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37055" y="3929219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06463" y="3529573"/>
                <a:ext cx="1233538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Morestown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(2010)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00870" y="4911521"/>
                <a:ext cx="92845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Z6xx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Bonnell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45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+Wireless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module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894794" y="4362515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6450927" y="4538668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5" name="Rectangle 74"/>
              <p:cNvSpPr/>
              <p:nvPr/>
            </p:nvSpPr>
            <p:spPr>
              <a:xfrm>
                <a:off x="6448427" y="4052293"/>
                <a:ext cx="982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Riverton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3237" y="3789040"/>
                <a:ext cx="1358064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SoFIA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x3 3G/LTE)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368099" y="5490678"/>
                <a:ext cx="1071127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Airmont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14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Integrated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LTE modem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645450" y="5308730"/>
                <a:ext cx="1449436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C31xx/32xx/34xx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2x/4x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28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Integrated LTE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3G/4G modem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818888" y="6492240"/>
                <a:ext cx="1387688" cy="42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mplemented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5022050" y="4374105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811774" y="4391861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377952" y="4040067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697650" y="3863178"/>
                <a:ext cx="1241012" cy="199609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6242054" y="4054687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7757404" y="3848665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7918737" y="6219310"/>
                <a:ext cx="974596" cy="43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Cancelled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04/2016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398779" y="6390059"/>
                <a:ext cx="12075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implemented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914376" y="1629508"/>
              <a:ext cx="930556" cy="1038079"/>
              <a:chOff x="6722587" y="2216856"/>
              <a:chExt cx="921708" cy="1026529"/>
            </a:xfrm>
          </p:grpSpPr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82" t="30844" r="9522" b="51344"/>
              <a:stretch/>
            </p:blipFill>
            <p:spPr bwMode="auto">
              <a:xfrm>
                <a:off x="6766560" y="2256971"/>
                <a:ext cx="845420" cy="98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49351" r="9522" b="41635"/>
              <a:stretch/>
            </p:blipFill>
            <p:spPr bwMode="auto">
              <a:xfrm rot="325995">
                <a:off x="6722587" y="2216856"/>
                <a:ext cx="921708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734016" y="1219906"/>
              <a:ext cx="1312839" cy="46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Morganfield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(2016)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823071" y="2635163"/>
              <a:ext cx="1096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Z5xxx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4x </a:t>
              </a: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Goldmont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14 nm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+XMM 7360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7824010" y="1223755"/>
              <a:ext cx="1313800" cy="2015199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690993" y="1223755"/>
              <a:ext cx="1355862" cy="19363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936191" y="3324107"/>
              <a:ext cx="974596" cy="43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Cancelled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04/2016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Evolution of tablet and smartphone processors </a:t>
            </a:r>
            <a:r>
              <a:rPr lang="en-US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457" y="1262255"/>
            <a:ext cx="9083325" cy="4875698"/>
            <a:chOff x="23457" y="1262255"/>
            <a:chExt cx="9083325" cy="4875698"/>
          </a:xfrm>
        </p:grpSpPr>
        <p:sp>
          <p:nvSpPr>
            <p:cNvPr id="33" name="Szövegdoboz 51"/>
            <p:cNvSpPr txBox="1"/>
            <p:nvPr/>
          </p:nvSpPr>
          <p:spPr>
            <a:xfrm>
              <a:off x="7857365" y="5742986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201</a:t>
              </a:r>
              <a:r>
                <a:rPr lang="en-US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1756" y="6137953"/>
              <a:ext cx="85707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47664" y="5978256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5995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70140" y="5974311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76755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38337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zövegdoboz 77"/>
            <p:cNvSpPr txBox="1"/>
            <p:nvPr/>
          </p:nvSpPr>
          <p:spPr>
            <a:xfrm>
              <a:off x="7452320" y="4133720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r>
                <a:rPr lang="hu-HU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/201</a:t>
              </a:r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5250" y="5187998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47175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35780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0435" y="2828575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4</a:t>
              </a:r>
              <a:r>
                <a:rPr lang="en-US" sz="1100" dirty="0" smtClean="0">
                  <a:solidFill>
                    <a:srgbClr val="FFFFFF"/>
                  </a:solidFill>
                </a:rPr>
                <a:t>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pic>
          <p:nvPicPr>
            <p:cNvPr id="4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" y="1262255"/>
              <a:ext cx="9083325" cy="4875697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72402" y="4228925"/>
              <a:ext cx="9000000" cy="1584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7053" y="503137"/>
            <a:ext cx="8294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AMD's Cat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7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Evolution of tablet and smartphone processors (</a:t>
            </a:r>
            <a:r>
              <a:rPr lang="en-US" dirty="0" smtClean="0"/>
              <a:t>9b)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04432" y="1715244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9190" y="171315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8210335" y="16339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34942" y="1711807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endCxn id="11" idx="6"/>
          </p:cNvCxnSpPr>
          <p:nvPr/>
        </p:nvCxnSpPr>
        <p:spPr bwMode="auto">
          <a:xfrm flipH="1">
            <a:off x="1689406" y="1408053"/>
            <a:ext cx="3218830" cy="26406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900451" y="1408053"/>
            <a:ext cx="3307303" cy="26340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3142" y="901717"/>
            <a:ext cx="58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mobile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(or of big cores of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or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clusters)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835816" y="171386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624318" y="164195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3917379" y="1408053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900451" y="1401790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884834" y="164559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137115" y="16376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00" y="1965312"/>
            <a:ext cx="749218" cy="2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450" y="1966178"/>
            <a:ext cx="265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 (2005-09)</a:t>
            </a: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1-wide LP A5 (2009)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3-wide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HP A15</a:t>
            </a:r>
            <a:r>
              <a:rPr lang="en-US" sz="1200" noProof="0" dirty="0" smtClean="0">
                <a:solidFill>
                  <a:srgbClr val="000000"/>
                </a:solidFill>
                <a:latin typeface="Verdana"/>
              </a:rPr>
              <a:t>))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1920" y="1962587"/>
            <a:ext cx="213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HP Cortex-A15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4593" y="3477527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220" y="3492409"/>
            <a:ext cx="2078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family (2008-15)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534" y="3733469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6690" y="3751148"/>
            <a:ext cx="22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Cat family (2011-2015)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534" y="4012048"/>
            <a:ext cx="72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002" y="4018580"/>
            <a:ext cx="1888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Cortex-A8 (2009)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5994" y="4015760"/>
            <a:ext cx="1995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Swift (A6) (2012)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3442" y="4018580"/>
            <a:ext cx="207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Cyclone (A7)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 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12" y="429940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909" y="4304020"/>
            <a:ext cx="194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Scorpion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S1-S3) (2007-10)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53227" y="4298965"/>
            <a:ext cx="193327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Krait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(S4/S400/S60x/S80x)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(S820/821/835) (2015/2016/2017)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(S845) (2018)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6505" y="594195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8487" y="5960661"/>
            <a:ext cx="2251557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M1 (2016)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M2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13829" y="5984009"/>
            <a:ext cx="175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M3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9810)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697" y="2582116"/>
            <a:ext cx="278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</a:t>
            </a:r>
            <a:r>
              <a:rPr kumimoji="0" lang="en-GB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  (2013-15) (except 2-wide HP Cortex-A73)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80501" y="5944577"/>
            <a:ext cx="22191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Ex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(2016) </a:t>
            </a:r>
          </a:p>
        </p:txBody>
      </p:sp>
      <p:sp>
        <p:nvSpPr>
          <p:cNvPr id="35" name="Right Arrow 34"/>
          <p:cNvSpPr/>
          <p:nvPr/>
        </p:nvSpPr>
        <p:spPr bwMode="auto">
          <a:xfrm>
            <a:off x="2815669" y="206507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2806421" y="4109988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2805857" y="441240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4833152" y="6051537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988587" y="411320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7244437" y="605804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TextBox 66"/>
          <p:cNvSpPr txBox="1"/>
          <p:nvPr/>
        </p:nvSpPr>
        <p:spPr>
          <a:xfrm>
            <a:off x="5251055" y="3035657"/>
            <a:ext cx="173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Cortex-A76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Verdana"/>
              </a:rPr>
              <a:t>(2018)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ight Arrow 36"/>
          <p:cNvSpPr/>
          <p:nvPr/>
        </p:nvSpPr>
        <p:spPr bwMode="auto">
          <a:xfrm>
            <a:off x="4889942" y="3147901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Szövegdoboz 1"/>
          <p:cNvSpPr txBox="1"/>
          <p:nvPr/>
        </p:nvSpPr>
        <p:spPr>
          <a:xfrm>
            <a:off x="558266" y="6381553"/>
            <a:ext cx="206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HP: High-Performance</a:t>
            </a:r>
          </a:p>
          <a:p>
            <a:r>
              <a:rPr lang="en-US" sz="1200" dirty="0" smtClean="0"/>
              <a:t>LP: Low-Power</a:t>
            </a:r>
          </a:p>
        </p:txBody>
      </p:sp>
      <p:sp>
        <p:nvSpPr>
          <p:cNvPr id="44" name="Szövegdoboz 8"/>
          <p:cNvSpPr txBox="1"/>
          <p:nvPr/>
        </p:nvSpPr>
        <p:spPr>
          <a:xfrm>
            <a:off x="819738" y="2604335"/>
            <a:ext cx="171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v8.0 HP Cortex-A73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(2016)</a:t>
            </a:r>
          </a:p>
        </p:txBody>
      </p:sp>
      <p:sp>
        <p:nvSpPr>
          <p:cNvPr id="45" name="TextBox 53"/>
          <p:cNvSpPr txBox="1"/>
          <p:nvPr/>
        </p:nvSpPr>
        <p:spPr>
          <a:xfrm>
            <a:off x="3001480" y="3438418"/>
            <a:ext cx="175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Airmont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Atom core (2016)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Right Arrow 36"/>
          <p:cNvSpPr/>
          <p:nvPr/>
        </p:nvSpPr>
        <p:spPr bwMode="auto">
          <a:xfrm>
            <a:off x="2820506" y="361929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21438" y="3035829"/>
            <a:ext cx="18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Cortex-A77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(2019)</a:t>
            </a:r>
          </a:p>
        </p:txBody>
      </p:sp>
      <p:sp>
        <p:nvSpPr>
          <p:cNvPr id="48" name="Right Arrow 36"/>
          <p:cNvSpPr/>
          <p:nvPr/>
        </p:nvSpPr>
        <p:spPr bwMode="auto">
          <a:xfrm>
            <a:off x="7100549" y="313601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3222" y="3038080"/>
            <a:ext cx="18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200" dirty="0">
                <a:solidFill>
                  <a:srgbClr val="000000"/>
                </a:solidFill>
              </a:rPr>
              <a:t>v8.0/8.2 LP </a:t>
            </a:r>
            <a:r>
              <a:rPr lang="en-US" sz="1200" dirty="0" smtClean="0">
                <a:solidFill>
                  <a:srgbClr val="000000"/>
                </a:solidFill>
              </a:rPr>
              <a:t>Cortex-A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 (2013/2017)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61495" y="3038096"/>
            <a:ext cx="171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GB" sz="1200" dirty="0">
                <a:solidFill>
                  <a:srgbClr val="000000"/>
                </a:solidFill>
              </a:rPr>
              <a:t>v8.2 HP </a:t>
            </a:r>
            <a:r>
              <a:rPr lang="en-GB" sz="1200" dirty="0" smtClean="0">
                <a:solidFill>
                  <a:srgbClr val="000000"/>
                </a:solidFill>
              </a:rPr>
              <a:t>Cortex-A75</a:t>
            </a:r>
          </a:p>
          <a:p>
            <a:pPr lvl="0" algn="ctr" defTabSz="914400"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  </a:t>
            </a:r>
            <a:r>
              <a:rPr lang="en-GB" sz="1200" dirty="0">
                <a:solidFill>
                  <a:srgbClr val="000000"/>
                </a:solidFill>
              </a:rPr>
              <a:t>(2017)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513300"/>
            <a:ext cx="902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By contrast: Raising the width of mobile processors aiming at </a:t>
            </a:r>
            <a:r>
              <a:rPr lang="en-US" sz="1400" b="1" dirty="0">
                <a:solidFill>
                  <a:srgbClr val="333399"/>
                </a:solidFill>
                <a:latin typeface="Verdana"/>
              </a:rPr>
              <a:t>tablets and smartphones 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95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9" y="500439"/>
            <a:ext cx="7202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to be operated at low base clock frequencies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771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Dd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about linearly higher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higher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624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89499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817" y="498617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configurations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(Based on data from [202])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721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019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fontAlgn="base">
          <a:spcBef>
            <a:spcPct val="0"/>
          </a:spcBef>
          <a:spcAft>
            <a:spcPct val="0"/>
          </a:spcAft>
          <a:defRPr sz="1400" dirty="0" smtClean="0">
            <a:solidFill>
              <a:srgbClr val="000000"/>
            </a:solidFill>
            <a:latin typeface="Verdana"/>
            <a:cs typeface="Arial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318430</TotalTime>
  <Words>13843</Words>
  <Application>Microsoft Office PowerPoint</Application>
  <PresentationFormat>On-screen Show (4:3)</PresentationFormat>
  <Paragraphs>5128</Paragraphs>
  <Slides>104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25" baseType="lpstr">
      <vt:lpstr>Arial</vt:lpstr>
      <vt:lpstr>Bodoni MT Condensed</vt:lpstr>
      <vt:lpstr>Calibri</vt:lpstr>
      <vt:lpstr>Garamond</vt:lpstr>
      <vt:lpstr>MS Mincho</vt:lpstr>
      <vt:lpstr>Symbol</vt:lpstr>
      <vt:lpstr>Times New Roman</vt:lpstr>
      <vt:lpstr>Verdana</vt:lpstr>
      <vt:lpstr>Wingdings</vt:lpstr>
      <vt:lpstr>3_Default Design</vt:lpstr>
      <vt:lpstr>1_Default Design</vt:lpstr>
      <vt:lpstr>6_Default Design</vt:lpstr>
      <vt:lpstr>7_Default Design</vt:lpstr>
      <vt:lpstr>2_Default Design</vt:lpstr>
      <vt:lpstr>8_Default Design</vt:lpstr>
      <vt:lpstr>2_Level</vt:lpstr>
      <vt:lpstr>4_Default Design</vt:lpstr>
      <vt:lpstr>1_Level</vt:lpstr>
      <vt:lpstr>5_Default Design</vt:lpstr>
      <vt:lpstr>9_Default Design</vt:lpstr>
      <vt:lpstr>Microsoft Drawing</vt:lpstr>
      <vt:lpstr>PowerPoint Presentation</vt:lpstr>
      <vt:lpstr>PowerPoint Presentation</vt:lpstr>
      <vt:lpstr>PowerPoint Presentation</vt:lpstr>
      <vt:lpstr>1. Overview of the evolution of Intel's Pentium 4 and Core 2 families (1)</vt:lpstr>
      <vt:lpstr>1. Overview of the evolution of Intel's Pentium 4 and Core 2 families (2)</vt:lpstr>
      <vt:lpstr>1. Overview of the evolution of Intel's Pentium 4 and Core 2 families (3)</vt:lpstr>
      <vt:lpstr>1. Overview of the evolution of Intel's Pentium 4 and Core 2 families (4)</vt:lpstr>
      <vt:lpstr>1. Overview of the evolution of Intel's Pentium 4 and Core 2 families (5)</vt:lpstr>
      <vt:lpstr>PowerPoint Presentation</vt:lpstr>
      <vt:lpstr>PowerPoint Presentation</vt:lpstr>
      <vt:lpstr>1. Overview of the evolution of Intel's Pentium 4 and Core 2 families (8)</vt:lpstr>
      <vt:lpstr>1. Overview of the evolution of Intel's Pentium 4 and Core 2 families (9)</vt:lpstr>
      <vt:lpstr>1. Overview of the evolution of Intel's Pentium 4 and Core 2 families (10)</vt:lpstr>
      <vt:lpstr>1. Overview of the evolution of Intel's Pentium 4 and Core 2 families (11)</vt:lpstr>
      <vt:lpstr>PowerPoint Presentation</vt:lpstr>
      <vt:lpstr>1. Overview of the evolution of Intel's Pentium 4 and Core 2 families (13)</vt:lpstr>
      <vt:lpstr>1. Overview of the evolution of Intel's Pentium 4 and Core 2 families (14)</vt:lpstr>
      <vt:lpstr>1. Overview of the evolution of Intel's Pentium 4 and Core 2 families (15)</vt:lpstr>
      <vt:lpstr>1. Overview of the evolution of Intel's Pentium 4 and Core 2 families (16)</vt:lpstr>
      <vt:lpstr>1. Overview of the evolution of Intel's Pentium 4 and Core 2 families (17)</vt:lpstr>
      <vt:lpstr>1. Overview of the evolution of Intel's Pentium 4 and Core 2 families (18)</vt:lpstr>
      <vt:lpstr>1. Overview of the evolution of Intel's Pentium 4 and Core 2 families (19)</vt:lpstr>
      <vt:lpstr>1. Overview of the evolution of Intel's Pentium 4 and Core 2 families (20)</vt:lpstr>
      <vt:lpstr>1. Overview of the evolution of Intel's Pentium 4 and Core 2 families (21)</vt:lpstr>
      <vt:lpstr>1. Overview of the evolution of Intel's Pentium 4 and Core 2 families (22)</vt:lpstr>
      <vt:lpstr>1. Overview of the evolution of Intel's Pentium 4 and Core 2 families (23)</vt:lpstr>
      <vt:lpstr>PowerPoint Presentation</vt:lpstr>
      <vt:lpstr>2. Evolution of desktop and laptop processors (1)</vt:lpstr>
      <vt:lpstr>PowerPoint Presentation</vt:lpstr>
      <vt:lpstr>PowerPoint Presentation</vt:lpstr>
      <vt:lpstr>PowerPoint Presentation</vt:lpstr>
      <vt:lpstr>2. Evolution of desktop and laptop processors (3b)</vt:lpstr>
      <vt:lpstr>PowerPoint Presentation</vt:lpstr>
      <vt:lpstr>2. Evolution of desktop and laptop processors (4b)</vt:lpstr>
      <vt:lpstr>PowerPoint Presentation</vt:lpstr>
      <vt:lpstr>2. Evolution of desktop and laptop processors (5b)</vt:lpstr>
      <vt:lpstr>2. Evolution of desktop and laptop processors (5c)</vt:lpstr>
      <vt:lpstr>2. Evolution of desktop and laptop processors (6)</vt:lpstr>
      <vt:lpstr>PowerPoint Presentation</vt:lpstr>
      <vt:lpstr>2. Evolution of desktop and laptop processors (7b)</vt:lpstr>
      <vt:lpstr>2. Evolution of desktop and laptop processors (8)</vt:lpstr>
      <vt:lpstr>PowerPoint Presentation</vt:lpstr>
      <vt:lpstr>2. Evolution of desktop and laptop processors (9b)</vt:lpstr>
      <vt:lpstr>PowerPoint Presentation</vt:lpstr>
      <vt:lpstr>2. Evolution of desktop and laptop processors (10b)</vt:lpstr>
      <vt:lpstr>PowerPoint Presentation</vt:lpstr>
      <vt:lpstr>2. Evolution of desktop and laptop processors (12)</vt:lpstr>
      <vt:lpstr>2. Evolution of desktop and laptop processors (13)</vt:lpstr>
      <vt:lpstr>2. Evolution of desktop and laptop processors (14)</vt:lpstr>
      <vt:lpstr>PowerPoint Presentation</vt:lpstr>
      <vt:lpstr>PowerPoint Presentation</vt:lpstr>
      <vt:lpstr>PowerPoint Presentation</vt:lpstr>
      <vt:lpstr>2. Evolution of desktop and laptop processors (18)</vt:lpstr>
      <vt:lpstr>2. Evolution of desktop and laptop processors (19)</vt:lpstr>
      <vt:lpstr>2. Evolution of desktop and laptop processors (20)</vt:lpstr>
      <vt:lpstr>2. Evolution of desktop and laptop processors (21)</vt:lpstr>
      <vt:lpstr>PowerPoint Presentation</vt:lpstr>
      <vt:lpstr>3. Evolution of HEDs (High-End Desktops) (1)</vt:lpstr>
      <vt:lpstr>3. Evolution of HEDs (High-End Desktops) (2)</vt:lpstr>
      <vt:lpstr>3. Evolution of HEDs (High-End Desktops) (3)</vt:lpstr>
      <vt:lpstr>3. Evolution of HEDs (High-End Desktops) (4)</vt:lpstr>
      <vt:lpstr>3. Evolution of HEDs (High-End Desktops) (5)</vt:lpstr>
      <vt:lpstr>3. Evolution of HEDs (High-End Desktops) (6)</vt:lpstr>
      <vt:lpstr>3. Evolution of HEDs (High-End Desktops) (7)</vt:lpstr>
      <vt:lpstr>3. Evolution of HEDs (High-End Desktops) (8)</vt:lpstr>
      <vt:lpstr>3. Evolution of HEDs (High-End Desktops) (9)</vt:lpstr>
      <vt:lpstr>3. Evolution of HEDs (High-End Desktops) (10)</vt:lpstr>
      <vt:lpstr>3. Evolution of HEDs (High-End Desktops) (11)</vt:lpstr>
      <vt:lpstr>3. Evolution of HEDs (High-End Desktops) (12)</vt:lpstr>
      <vt:lpstr>3. Evolution of HEDs (High-End Desktops) (13)</vt:lpstr>
      <vt:lpstr>PowerPoint Presentation</vt:lpstr>
      <vt:lpstr>4. Evolution of high-end 4S/8S servers (1)</vt:lpstr>
      <vt:lpstr>4. Evolution of high-end 4S/8S servers (2)</vt:lpstr>
      <vt:lpstr>4. Evolution of high-end 4S/8S servers (3)</vt:lpstr>
      <vt:lpstr>4. Evolution of high-end 4S/8S servers (4)</vt:lpstr>
      <vt:lpstr>4. Evolution of high-end 4S/8S servers (4b)</vt:lpstr>
      <vt:lpstr>4. Evolution of high-end 4S/8S servers (5)</vt:lpstr>
      <vt:lpstr>4. Evolution of high-end 4S/8S servers (6)</vt:lpstr>
      <vt:lpstr>4. Evolution of high-end 4S/8S servers (7)</vt:lpstr>
      <vt:lpstr>4. Evolution of high-end 4S/8S servers (8)</vt:lpstr>
      <vt:lpstr>4. Evolution of high-end 4S/8S servers (9)</vt:lpstr>
      <vt:lpstr>4. Evolution of high-end 4S/8S servers (10)</vt:lpstr>
      <vt:lpstr>PowerPoint Presentation</vt:lpstr>
      <vt:lpstr>4. Evolution of high-end 4S/8S servers (12)</vt:lpstr>
      <vt:lpstr>4. Evolution of high-end 4S/8S servers (13)</vt:lpstr>
      <vt:lpstr>4. Evolution of high-end 4S/8S servers (14)</vt:lpstr>
      <vt:lpstr>PowerPoint Presentation</vt:lpstr>
      <vt:lpstr>5. Evolution of tablet and smartphone processors (1)</vt:lpstr>
      <vt:lpstr>PowerPoint Presentation</vt:lpstr>
      <vt:lpstr>5. Evolution of tablet and smartphone processors (3)</vt:lpstr>
      <vt:lpstr>5. Evolution of tablet and smartphone processors (4)</vt:lpstr>
      <vt:lpstr>5. Evolution of tablet and smartphone processors (5)</vt:lpstr>
      <vt:lpstr>5. Evolution of tablet and smartphone processors (6)</vt:lpstr>
      <vt:lpstr>5. Evolution of tablet and smartphone processors (7)</vt:lpstr>
      <vt:lpstr>5. Evolution of tablet and smartphone processors (8)</vt:lpstr>
      <vt:lpstr>5. Evolution of tablet and smartphone processors (9)</vt:lpstr>
      <vt:lpstr>5. Evolution of tablet and smartphone processors (9b)</vt:lpstr>
      <vt:lpstr>PowerPoint Presentation</vt:lpstr>
      <vt:lpstr>PowerPoint Presentation</vt:lpstr>
      <vt:lpstr>5. Evolution of tablet and smartphone processors (12)</vt:lpstr>
      <vt:lpstr>5. Evolution of tablet and smartphone processors (13)</vt:lpstr>
      <vt:lpstr>5. Evolution of tablet and smartphone processors (14)</vt:lpstr>
      <vt:lpstr>5. Evolution of tablet and smartphone processors (15)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2780</cp:revision>
  <cp:lastPrinted>2017-10-09T06:38:03Z</cp:lastPrinted>
  <dcterms:created xsi:type="dcterms:W3CDTF">2014-10-25T02:34:30Z</dcterms:created>
  <dcterms:modified xsi:type="dcterms:W3CDTF">2019-09-10T06:54:03Z</dcterms:modified>
</cp:coreProperties>
</file>