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9" r:id="rId4"/>
    <p:sldMasterId id="2147483712" r:id="rId5"/>
  </p:sldMasterIdLst>
  <p:notesMasterIdLst>
    <p:notesMasterId r:id="rId9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345" r:id="rId13"/>
    <p:sldId id="349" r:id="rId14"/>
    <p:sldId id="264" r:id="rId15"/>
    <p:sldId id="265" r:id="rId16"/>
    <p:sldId id="266" r:id="rId17"/>
    <p:sldId id="350" r:id="rId18"/>
    <p:sldId id="267" r:id="rId19"/>
    <p:sldId id="351" r:id="rId20"/>
    <p:sldId id="268" r:id="rId21"/>
    <p:sldId id="269" r:id="rId22"/>
    <p:sldId id="271" r:id="rId23"/>
    <p:sldId id="270" r:id="rId24"/>
    <p:sldId id="273" r:id="rId25"/>
    <p:sldId id="272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352" r:id="rId47"/>
    <p:sldId id="353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7" r:id="rId93"/>
    <p:sldId id="340" r:id="rId94"/>
    <p:sldId id="341" r:id="rId95"/>
    <p:sldId id="342" r:id="rId96"/>
    <p:sldId id="343" r:id="rId97"/>
    <p:sldId id="344" r:id="rId9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826" autoAdjust="0"/>
  </p:normalViewPr>
  <p:slideViewPr>
    <p:cSldViewPr showGuides="1">
      <p:cViewPr varScale="1">
        <p:scale>
          <a:sx n="66" d="100"/>
          <a:sy n="66" d="100"/>
        </p:scale>
        <p:origin x="1076" y="32"/>
      </p:cViewPr>
      <p:guideLst>
        <p:guide orient="horz" pos="3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F164-44FF-42D8-9414-0639D1AC4B82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C13AE-C7BB-43E8-B9BF-96044B3E6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12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467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7794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343D3-FDA5-4035-B8A5-0DE5946B5C2A}" type="slidenum">
              <a:rPr lang="hu-HU" alt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hu-H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2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9862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4430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3584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8581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16599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9786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2680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1225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343D3-FDA5-4035-B8A5-0DE5946B5C2A}" type="slidenum">
              <a:rPr lang="hu-HU" alt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hu-H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7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8984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4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8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8281"/>
            <a:ext cx="9144000" cy="393700"/>
          </a:xfrm>
          <a:solidFill>
            <a:srgbClr val="0066FF"/>
          </a:solidFill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3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8281"/>
            <a:ext cx="9144000" cy="393700"/>
          </a:xfrm>
          <a:solidFill>
            <a:srgbClr val="0066FF"/>
          </a:solidFill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5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0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8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40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8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43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5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42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4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26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31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80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2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37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0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5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23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7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8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63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80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5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3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01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5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12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19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3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0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7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9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9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51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4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70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9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0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60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1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8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4EBC40-5D11-414E-958E-8FFB8B8F5D2A}" type="slidenum">
              <a:rPr lang="en-US" altLang="en-US" sz="1400">
                <a:solidFill>
                  <a:srgbClr val="FFFFFF"/>
                </a:solidFill>
                <a:cs typeface="Times New Roman" pitchFamily="18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9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1595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C5ABEFA-7CE2-451C-AAD3-7A2CC969DB36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1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ware.intel.com/sites/default/files/managed/c5/15/architecture-instruction-set-extensions-programming-reference.pdf" TargetMode="External"/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4344" y="2492896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endParaRPr lang="en-US" alt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dirty="0">
                <a:solidFill>
                  <a:schemeClr val="bg1"/>
                </a:solidFill>
                <a:latin typeface="Verdana" pitchFamily="34" charset="0"/>
              </a:rPr>
              <a:t>Sima</a:t>
            </a:r>
          </a:p>
          <a:p>
            <a:pPr eaLnBrk="1" hangingPunct="1">
              <a:spcAft>
                <a:spcPct val="50000"/>
              </a:spcAft>
            </a:pPr>
            <a:endParaRPr lang="hu-HU" altLang="en-US" dirty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August 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19</a:t>
            </a:r>
            <a:endParaRPr lang="hu-HU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92238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(Ver. 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1.1</a:t>
            </a:r>
            <a:r>
              <a:rPr lang="hu-HU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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Sima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Dezső, 20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-19252" y="1193935"/>
            <a:ext cx="915927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Client processors - 2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x86 ISA </a:t>
            </a: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e</a:t>
            </a:r>
            <a:r>
              <a:rPr lang="hu-HU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xtensions</a:t>
            </a:r>
            <a:endParaRPr lang="en-US" altLang="en-US" sz="3400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.2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x86 SIMD extensions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2.1 Introduction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300" y="1183063"/>
            <a:ext cx="9317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Graphics, image processing, games etc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., emerged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first halve of the</a:t>
            </a:r>
          </a:p>
          <a:p>
            <a:pPr defTabSz="457200"/>
            <a:r>
              <a:rPr lang="en-US" sz="1600" dirty="0">
                <a:solidFill>
                  <a:srgbClr val="FF0000"/>
                </a:solidFill>
                <a:latin typeface="Verdana"/>
              </a:rPr>
              <a:t>      1990s.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These new applications induced new requirements, like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903" y="3808770"/>
            <a:ext cx="82245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AGP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graphics interface standard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and bus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1996,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integrating graphics into the north-bridge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first, into the 810 GMCH chipset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in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1999 and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SIMD processing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means of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64-bit MMX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(Multi-Media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eXtension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of the x86 ISA in their Pentium-MMX in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1997.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76672"/>
            <a:ext cx="342048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Aft>
                <a:spcPts val="300"/>
              </a:spcAft>
            </a:pPr>
            <a:r>
              <a:rPr lang="en-US" dirty="0" smtClean="0">
                <a:solidFill>
                  <a:srgbClr val="2D2D8A"/>
                </a:solidFill>
                <a:latin typeface="Verdana"/>
              </a:rPr>
              <a:t>2.2.1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Introduction -1</a:t>
            </a:r>
          </a:p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      Why SIMD extensions?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703" y="3501008"/>
            <a:ext cx="528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Intel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met these requirements by introducing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721" y="5302257"/>
            <a:ext cx="831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Note that at that time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CISC processors were 32-bit wide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(as opposed to the</a:t>
            </a:r>
          </a:p>
          <a:p>
            <a:pPr defTabSz="457200" fontAlgn="base"/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 typically 64-bit wide RISC processors).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4618" y="2007557"/>
            <a:ext cx="8115042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speeding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up graphics processing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using higher speed buses than the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PCI bus for connecting graphics card to the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platform,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introducing low cost, low performance graphics processing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by integrating 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graphics processing units into north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bridges or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speeding up calculations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vector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processing.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defTabSz="457200"/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66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2.2.1 </a:t>
            </a:r>
            <a:r>
              <a:rPr lang="en-US" dirty="0"/>
              <a:t>Introduction </a:t>
            </a:r>
            <a:r>
              <a:rPr lang="hu-HU" dirty="0"/>
              <a:t>(</a:t>
            </a:r>
            <a:r>
              <a:rPr lang="hu-HU" dirty="0" smtClean="0"/>
              <a:t>1</a:t>
            </a:r>
            <a:r>
              <a:rPr lang="en-US" dirty="0" smtClean="0"/>
              <a:t>b</a:t>
            </a:r>
            <a:r>
              <a:rPr lang="hu-HU" dirty="0" smtClean="0"/>
              <a:t>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38824" y="1301219"/>
            <a:ext cx="5049400" cy="2343805"/>
            <a:chOff x="1481959" y="3468414"/>
            <a:chExt cx="5049400" cy="23438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665" y="3468414"/>
              <a:ext cx="3910694" cy="23438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70252" y="3468417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400" dirty="0">
                  <a:solidFill>
                    <a:srgbClr val="000000"/>
                  </a:solidFill>
                  <a:latin typeface="Verdana"/>
                </a:rPr>
                <a:t>X: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4998" y="4135822"/>
              <a:ext cx="359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400" dirty="0">
                  <a:solidFill>
                    <a:srgbClr val="000000"/>
                  </a:solidFill>
                  <a:latin typeface="Verdana"/>
                </a:rPr>
                <a:t>Y: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1959" y="5475894"/>
              <a:ext cx="1160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400" dirty="0">
                  <a:solidFill>
                    <a:srgbClr val="000000"/>
                  </a:solidFill>
                  <a:latin typeface="Verdana"/>
                </a:rPr>
                <a:t>Z = X op 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7879" y="477005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 smtClean="0">
                <a:latin typeface="Verdana"/>
              </a:rPr>
              <a:t>Interpretation </a:t>
            </a:r>
            <a:r>
              <a:rPr lang="en-US" dirty="0">
                <a:latin typeface="Verdana"/>
              </a:rPr>
              <a:t>of the execution of SIMD instructions [</a:t>
            </a:r>
            <a:r>
              <a:rPr lang="hu-HU" dirty="0">
                <a:latin typeface="Verdana"/>
              </a:rPr>
              <a:t>40</a:t>
            </a:r>
            <a:r>
              <a:rPr lang="en-US" dirty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07707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smtClean="0">
                <a:latin typeface="+mj-lt"/>
              </a:rPr>
              <a:t>SIMD instructions perform at the same time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multiple operations on multiple fields</a:t>
            </a:r>
          </a:p>
          <a:p>
            <a:pPr fontAlgn="base"/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of registers.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30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509" y="875899"/>
            <a:ext cx="900112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SIMD instructions may refer either for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fixed point (FX)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or for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floating point (FP) data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FX SIMD instructions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support mainly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multimedia applications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by executing 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(2/4/8 or more) FX-operations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on pixels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in-parallel, whereas 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FP SIMD instructions accelerate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the first line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3D graphics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executing 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 multiple FP-operations in parallel, as indicated in the Figure below. 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950" y="523703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Introduction -2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322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Dolphin_triangle_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296688"/>
            <a:ext cx="6038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9"/>
          <p:cNvSpPr txBox="1">
            <a:spLocks noChangeArrowheads="1"/>
          </p:cNvSpPr>
          <p:nvPr/>
        </p:nvSpPr>
        <p:spPr bwMode="auto">
          <a:xfrm>
            <a:off x="109921" y="517300"/>
            <a:ext cx="6229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1800" dirty="0">
                <a:solidFill>
                  <a:srgbClr val="2D2D8A"/>
                </a:solidFill>
                <a:latin typeface="Verdana"/>
              </a:rPr>
              <a:t>Example: Triangle representation of a dolphin </a:t>
            </a:r>
            <a:r>
              <a:rPr lang="hu-HU" altLang="en-US" sz="1800" dirty="0" smtClean="0">
                <a:solidFill>
                  <a:srgbClr val="000000"/>
                </a:solidFill>
                <a:latin typeface="Verdana"/>
              </a:rPr>
              <a:t>[103]</a:t>
            </a:r>
            <a:endParaRPr lang="en-US" altLang="en-US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>
              <a:defRPr/>
            </a:pPr>
            <a:r>
              <a:rPr lang="hu-HU" altLang="en-US" sz="1800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</a:t>
            </a:r>
            <a:r>
              <a:rPr lang="hu-HU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.1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Introduction </a:t>
            </a:r>
            <a:r>
              <a:rPr lang="en-US" altLang="en-US" sz="1800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to processor 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graphics (</a:t>
            </a:r>
            <a:r>
              <a:rPr lang="hu-HU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b)</a:t>
            </a:r>
            <a:endParaRPr lang="en-US" altLang="en-US" sz="1800" kern="12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044" y="5157192"/>
            <a:ext cx="497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Note that all vertices are given as SP FP data.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627784" y="2780928"/>
            <a:ext cx="864096" cy="237626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85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519765"/>
            <a:ext cx="914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Remark: Emergence of FX and FP SIMD ISA extensions in processors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527" y="977463"/>
            <a:ext cx="900112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forerunner of FX SIMD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processing was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Intel’s i860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implementing 8/16 or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 32-bit FX processing in 64-bit FP registers in 1989 (not indicated in the next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 Figure).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Next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Motorola’s MC88110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hp’s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PA-7100LC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followed with FX SIMD  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 implementations in 1992-1993, as shown in the next Figure (circled).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519765"/>
            <a:ext cx="7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Emergence of FX SIMD ISA extensions in processors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-1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7750" y="1268760"/>
            <a:ext cx="9007475" cy="3716090"/>
            <a:chOff x="57750" y="1268760"/>
            <a:chExt cx="9007475" cy="3716090"/>
          </a:xfrm>
        </p:grpSpPr>
        <p:grpSp>
          <p:nvGrpSpPr>
            <p:cNvPr id="37" name="Group 36"/>
            <p:cNvGrpSpPr/>
            <p:nvPr/>
          </p:nvGrpSpPr>
          <p:grpSpPr>
            <a:xfrm>
              <a:off x="57750" y="1268760"/>
              <a:ext cx="9007475" cy="3716090"/>
              <a:chOff x="57750" y="1268760"/>
              <a:chExt cx="9007475" cy="371609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7750" y="1268760"/>
                <a:ext cx="9007475" cy="3716090"/>
                <a:chOff x="57750" y="1268760"/>
                <a:chExt cx="9007475" cy="371609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57750" y="1268760"/>
                  <a:ext cx="9007475" cy="3716090"/>
                  <a:chOff x="142875" y="1274412"/>
                  <a:chExt cx="8864600" cy="3233783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42875" y="1274412"/>
                    <a:ext cx="8864600" cy="3233783"/>
                    <a:chOff x="142875" y="1784551"/>
                    <a:chExt cx="8864600" cy="3233783"/>
                  </a:xfrm>
                </p:grpSpPr>
                <p:graphicFrame>
                  <p:nvGraphicFramePr>
                    <p:cNvPr id="2" name="Object 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149300673"/>
                        </p:ext>
                      </p:extLst>
                    </p:nvPr>
                  </p:nvGraphicFramePr>
                  <p:xfrm>
                    <a:off x="142875" y="1784551"/>
                    <a:ext cx="8864600" cy="320516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65" name="Microsoft Drawing" r:id="rId3" imgW="11789345" imgH="3651076" progId="MSDraw">
                            <p:embed/>
                          </p:oleObj>
                        </mc:Choice>
                        <mc:Fallback>
                          <p:oleObj name="Microsoft Drawing" r:id="rId3" imgW="11789345" imgH="3651076" progId="MSDraw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2875" y="1784551"/>
                                  <a:ext cx="8864600" cy="32051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955984" y="4649002"/>
                      <a:ext cx="3070458" cy="36933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900" dirty="0">
                          <a:solidFill>
                            <a:srgbClr val="FFFFFF"/>
                          </a:solidFill>
                          <a:latin typeface="Verdana"/>
                        </a:rPr>
                        <a:t>Multimedia support (FX SIMD)</a:t>
                      </a:r>
                    </a:p>
                    <a:p>
                      <a:pPr defTabSz="457200" fontAlgn="base"/>
                      <a:r>
                        <a:rPr lang="en-US" sz="900" dirty="0">
                          <a:solidFill>
                            <a:srgbClr val="FFFFFF"/>
                          </a:solidFill>
                          <a:latin typeface="Verdana"/>
                        </a:rPr>
                        <a:t>Additional 3D support (FP SIMD)</a:t>
                      </a:r>
                    </a:p>
                  </p:txBody>
                </p: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1164515" y="3781291"/>
                    <a:ext cx="7842960" cy="331661"/>
                    <a:chOff x="1164515" y="3752416"/>
                    <a:chExt cx="7842960" cy="331661"/>
                  </a:xfrm>
                </p:grpSpPr>
                <p:cxnSp>
                  <p:nvCxnSpPr>
                    <p:cNvPr id="8" name="Straight Connector 7"/>
                    <p:cNvCxnSpPr/>
                    <p:nvPr/>
                  </p:nvCxnSpPr>
                  <p:spPr bwMode="auto">
                    <a:xfrm>
                      <a:off x="1166271" y="3834455"/>
                      <a:ext cx="7841204" cy="2017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" name="Straight Connector 8"/>
                    <p:cNvCxnSpPr/>
                    <p:nvPr/>
                  </p:nvCxnSpPr>
                  <p:spPr bwMode="auto">
                    <a:xfrm>
                      <a:off x="3510734" y="375333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" name="Straight Connector 9"/>
                    <p:cNvCxnSpPr/>
                    <p:nvPr/>
                  </p:nvCxnSpPr>
                  <p:spPr bwMode="auto">
                    <a:xfrm>
                      <a:off x="4290075" y="3752416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" name="Straight Connector 10"/>
                    <p:cNvCxnSpPr/>
                    <p:nvPr/>
                  </p:nvCxnSpPr>
                  <p:spPr bwMode="auto">
                    <a:xfrm>
                      <a:off x="5072154" y="375424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" name="Straight Connector 11"/>
                    <p:cNvCxnSpPr/>
                    <p:nvPr/>
                  </p:nvCxnSpPr>
                  <p:spPr bwMode="auto">
                    <a:xfrm>
                      <a:off x="5856969" y="375606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3" name="Straight Connector 12"/>
                    <p:cNvCxnSpPr/>
                    <p:nvPr/>
                  </p:nvCxnSpPr>
                  <p:spPr bwMode="auto">
                    <a:xfrm>
                      <a:off x="6633570" y="375789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" name="Straight Connector 13"/>
                    <p:cNvCxnSpPr/>
                    <p:nvPr/>
                  </p:nvCxnSpPr>
                  <p:spPr bwMode="auto">
                    <a:xfrm>
                      <a:off x="7418385" y="375424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" name="Straight Connector 14"/>
                    <p:cNvCxnSpPr/>
                    <p:nvPr/>
                  </p:nvCxnSpPr>
                  <p:spPr bwMode="auto">
                    <a:xfrm>
                      <a:off x="8208673" y="375880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" name="Straight Connector 15"/>
                    <p:cNvCxnSpPr/>
                    <p:nvPr/>
                  </p:nvCxnSpPr>
                  <p:spPr bwMode="auto">
                    <a:xfrm>
                      <a:off x="8988015" y="376062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" name="Straight Connector 16"/>
                    <p:cNvCxnSpPr/>
                    <p:nvPr/>
                  </p:nvCxnSpPr>
                  <p:spPr bwMode="auto">
                    <a:xfrm>
                      <a:off x="2726833" y="3757892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" name="Straight Connector 17"/>
                    <p:cNvCxnSpPr/>
                    <p:nvPr/>
                  </p:nvCxnSpPr>
                  <p:spPr bwMode="auto">
                    <a:xfrm>
                      <a:off x="1942936" y="376147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" name="Straight Connector 18"/>
                    <p:cNvCxnSpPr/>
                    <p:nvPr/>
                  </p:nvCxnSpPr>
                  <p:spPr bwMode="auto">
                    <a:xfrm>
                      <a:off x="1164515" y="376040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692321" y="3879200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1993</a:t>
                      </a: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933210" y="3878233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1992</a:t>
                      </a: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1358075" y="3873150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1990</a:t>
                      </a: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167346" y="3870513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1991</a:t>
                      </a: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4487119" y="3881131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1994</a:t>
                      </a: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5264554" y="3883060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1995</a:t>
                      </a: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6053561" y="3882093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1996</a:t>
                      </a: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819422" y="3884022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1997</a:t>
                      </a:r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7614219" y="3883059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1998</a:t>
                      </a:r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8388763" y="3876306"/>
                      <a:ext cx="415498" cy="2000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1999</a:t>
                      </a:r>
                    </a:p>
                  </p:txBody>
                </p:sp>
              </p:grpSp>
            </p:grpSp>
            <p:sp>
              <p:nvSpPr>
                <p:cNvPr id="32" name="Rectangle 31"/>
                <p:cNvSpPr/>
                <p:nvPr/>
              </p:nvSpPr>
              <p:spPr bwMode="auto">
                <a:xfrm>
                  <a:off x="85125" y="1309035"/>
                  <a:ext cx="504000" cy="163630"/>
                </a:xfrm>
                <a:prstGeom prst="rect">
                  <a:avLst/>
                </a:prstGeom>
                <a:solidFill>
                  <a:schemeClr val="tx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6657" y="3867757"/>
                <a:ext cx="504000" cy="163630"/>
              </a:xfrm>
              <a:prstGeom prst="rect">
                <a:avLst/>
              </a:prstGeom>
              <a:solidFill>
                <a:schemeClr val="tx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 bwMode="auto">
            <a:xfrm>
              <a:off x="6063701" y="3867757"/>
              <a:ext cx="211097" cy="163630"/>
            </a:xfrm>
            <a:prstGeom prst="rect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40" name="Oval 39"/>
          <p:cNvSpPr/>
          <p:nvPr/>
        </p:nvSpPr>
        <p:spPr bwMode="auto">
          <a:xfrm>
            <a:off x="2596728" y="1309035"/>
            <a:ext cx="1588437" cy="11261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519765"/>
            <a:ext cx="649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Emergence of FX ISA extensions in processors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-3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7750" y="1309035"/>
            <a:ext cx="9007475" cy="3686477"/>
            <a:chOff x="57750" y="1309035"/>
            <a:chExt cx="9007475" cy="3686477"/>
          </a:xfrm>
        </p:grpSpPr>
        <p:grpSp>
          <p:nvGrpSpPr>
            <p:cNvPr id="37" name="Group 36"/>
            <p:cNvGrpSpPr/>
            <p:nvPr/>
          </p:nvGrpSpPr>
          <p:grpSpPr>
            <a:xfrm>
              <a:off x="57750" y="1309035"/>
              <a:ext cx="9007475" cy="3686477"/>
              <a:chOff x="57750" y="1309035"/>
              <a:chExt cx="9007475" cy="368647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7750" y="1309035"/>
                <a:ext cx="9007475" cy="3686477"/>
                <a:chOff x="57750" y="1309035"/>
                <a:chExt cx="9007475" cy="3686477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57750" y="1312311"/>
                  <a:ext cx="9007475" cy="3683201"/>
                  <a:chOff x="142875" y="1312311"/>
                  <a:chExt cx="8864600" cy="3205163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42875" y="1312311"/>
                    <a:ext cx="8864600" cy="3205163"/>
                    <a:chOff x="142875" y="1822450"/>
                    <a:chExt cx="8864600" cy="3205163"/>
                  </a:xfrm>
                </p:grpSpPr>
                <p:graphicFrame>
                  <p:nvGraphicFramePr>
                    <p:cNvPr id="2" name="Object 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2875" y="1822450"/>
                    <a:ext cx="8864600" cy="320516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089" name="Microsoft Drawing" r:id="rId3" imgW="11789345" imgH="3651076" progId="MSDraw">
                            <p:embed/>
                          </p:oleObj>
                        </mc:Choice>
                        <mc:Fallback>
                          <p:oleObj name="Microsoft Drawing" r:id="rId3" imgW="11789345" imgH="3651076" progId="MSDraw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2875" y="1822450"/>
                                  <a:ext cx="8864600" cy="32051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955984" y="4649002"/>
                      <a:ext cx="30704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900" dirty="0">
                          <a:solidFill>
                            <a:srgbClr val="FFFFFF"/>
                          </a:solidFill>
                          <a:latin typeface="Verdana"/>
                        </a:rPr>
                        <a:t>Multimedia support (FX SIMD)</a:t>
                      </a:r>
                    </a:p>
                    <a:p>
                      <a:pPr defTabSz="457200" fontAlgn="base"/>
                      <a:r>
                        <a:rPr lang="en-US" sz="900" dirty="0">
                          <a:solidFill>
                            <a:srgbClr val="FFFFFF"/>
                          </a:solidFill>
                          <a:latin typeface="Verdana"/>
                        </a:rPr>
                        <a:t>Additional 3D support (FP SIMD)</a:t>
                      </a:r>
                    </a:p>
                  </p:txBody>
                </p: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1164515" y="3781291"/>
                    <a:ext cx="7842960" cy="331661"/>
                    <a:chOff x="1164515" y="3752416"/>
                    <a:chExt cx="7842960" cy="331661"/>
                  </a:xfrm>
                </p:grpSpPr>
                <p:cxnSp>
                  <p:nvCxnSpPr>
                    <p:cNvPr id="8" name="Straight Connector 7"/>
                    <p:cNvCxnSpPr/>
                    <p:nvPr/>
                  </p:nvCxnSpPr>
                  <p:spPr bwMode="auto">
                    <a:xfrm>
                      <a:off x="1166271" y="3834455"/>
                      <a:ext cx="7841204" cy="2017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" name="Straight Connector 8"/>
                    <p:cNvCxnSpPr/>
                    <p:nvPr/>
                  </p:nvCxnSpPr>
                  <p:spPr bwMode="auto">
                    <a:xfrm>
                      <a:off x="3510734" y="375333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" name="Straight Connector 9"/>
                    <p:cNvCxnSpPr/>
                    <p:nvPr/>
                  </p:nvCxnSpPr>
                  <p:spPr bwMode="auto">
                    <a:xfrm>
                      <a:off x="4290075" y="3752416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" name="Straight Connector 10"/>
                    <p:cNvCxnSpPr/>
                    <p:nvPr/>
                  </p:nvCxnSpPr>
                  <p:spPr bwMode="auto">
                    <a:xfrm>
                      <a:off x="5072154" y="375424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" name="Straight Connector 11"/>
                    <p:cNvCxnSpPr/>
                    <p:nvPr/>
                  </p:nvCxnSpPr>
                  <p:spPr bwMode="auto">
                    <a:xfrm>
                      <a:off x="5856969" y="375606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3" name="Straight Connector 12"/>
                    <p:cNvCxnSpPr/>
                    <p:nvPr/>
                  </p:nvCxnSpPr>
                  <p:spPr bwMode="auto">
                    <a:xfrm>
                      <a:off x="6633570" y="375789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" name="Straight Connector 13"/>
                    <p:cNvCxnSpPr/>
                    <p:nvPr/>
                  </p:nvCxnSpPr>
                  <p:spPr bwMode="auto">
                    <a:xfrm>
                      <a:off x="7418385" y="375424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" name="Straight Connector 14"/>
                    <p:cNvCxnSpPr/>
                    <p:nvPr/>
                  </p:nvCxnSpPr>
                  <p:spPr bwMode="auto">
                    <a:xfrm>
                      <a:off x="8208673" y="375880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" name="Straight Connector 15"/>
                    <p:cNvCxnSpPr/>
                    <p:nvPr/>
                  </p:nvCxnSpPr>
                  <p:spPr bwMode="auto">
                    <a:xfrm>
                      <a:off x="8988015" y="376062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" name="Straight Connector 16"/>
                    <p:cNvCxnSpPr/>
                    <p:nvPr/>
                  </p:nvCxnSpPr>
                  <p:spPr bwMode="auto">
                    <a:xfrm>
                      <a:off x="2726833" y="3757892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" name="Straight Connector 17"/>
                    <p:cNvCxnSpPr/>
                    <p:nvPr/>
                  </p:nvCxnSpPr>
                  <p:spPr bwMode="auto">
                    <a:xfrm>
                      <a:off x="1942936" y="376147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" name="Straight Connector 18"/>
                    <p:cNvCxnSpPr/>
                    <p:nvPr/>
                  </p:nvCxnSpPr>
                  <p:spPr bwMode="auto">
                    <a:xfrm>
                      <a:off x="1164515" y="376040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692321" y="3879200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1993</a:t>
                      </a: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933210" y="3878233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1992</a:t>
                      </a: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1358075" y="3873150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1990</a:t>
                      </a: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167346" y="3870513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1991</a:t>
                      </a: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4487119" y="3881131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1994</a:t>
                      </a: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5264554" y="3883060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1995</a:t>
                      </a: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6053561" y="3882093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1996</a:t>
                      </a: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819422" y="3884022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1997</a:t>
                      </a:r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7614219" y="3883059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1998</a:t>
                      </a:r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8388763" y="3876306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1999</a:t>
                      </a:r>
                    </a:p>
                  </p:txBody>
                </p:sp>
              </p:grpSp>
            </p:grpSp>
            <p:sp>
              <p:nvSpPr>
                <p:cNvPr id="32" name="Rectangle 31"/>
                <p:cNvSpPr/>
                <p:nvPr/>
              </p:nvSpPr>
              <p:spPr bwMode="auto">
                <a:xfrm>
                  <a:off x="85125" y="1309035"/>
                  <a:ext cx="504000" cy="163630"/>
                </a:xfrm>
                <a:prstGeom prst="rect">
                  <a:avLst/>
                </a:prstGeom>
                <a:solidFill>
                  <a:schemeClr val="tx1"/>
                </a:solidFill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6657" y="3867757"/>
                <a:ext cx="504000" cy="163630"/>
              </a:xfrm>
              <a:prstGeom prst="rect">
                <a:avLst/>
              </a:prstGeom>
              <a:solidFill>
                <a:schemeClr val="tx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 bwMode="auto">
            <a:xfrm>
              <a:off x="6063701" y="3867757"/>
              <a:ext cx="211097" cy="163630"/>
            </a:xfrm>
            <a:prstGeom prst="rect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40" name="Oval 39"/>
          <p:cNvSpPr/>
          <p:nvPr/>
        </p:nvSpPr>
        <p:spPr bwMode="auto">
          <a:xfrm>
            <a:off x="3861683" y="1309035"/>
            <a:ext cx="3058881" cy="28956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7" y="875899"/>
            <a:ext cx="900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Driven by spreading multimedia applications,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FX SIMD extensions soon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      became a standard feature of most established processor families in the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      first halve of the 1990’s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(such as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AltiVec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from Motorola, MVI from Compaq, 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 MDMX from MIPS, MAX-2 from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hp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VIS from Sun or MMX from Intel, 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 implemented in the related processors (see next Figure).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525519"/>
            <a:ext cx="7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Emergence of FX SIMD ISA extensions in processors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-2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54052" y="1689489"/>
            <a:ext cx="7994650" cy="417041"/>
            <a:chOff x="699" y="1634"/>
            <a:chExt cx="4448" cy="3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Overview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9" y="163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50876" y="2148965"/>
            <a:ext cx="7997825" cy="411480"/>
            <a:chOff x="699" y="1638"/>
            <a:chExt cx="4448" cy="366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6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2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x86 SIMD extensions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99" y="165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54052" y="2612893"/>
            <a:ext cx="7994650" cy="412750"/>
            <a:chOff x="699" y="1638"/>
            <a:chExt cx="4448" cy="260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5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2.1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Introduction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650876" y="3060105"/>
            <a:ext cx="7997825" cy="411163"/>
            <a:chOff x="699" y="1638"/>
            <a:chExt cx="4448" cy="259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5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2.2 The 64-bit MMX (Multi-Media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eXtension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) 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567891" y="764704"/>
            <a:ext cx="8107798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x86 ISA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extensions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651512" y="3505635"/>
            <a:ext cx="7997189" cy="422276"/>
            <a:chOff x="702" y="1632"/>
            <a:chExt cx="4445" cy="266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951" y="1638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2.3 The 128-bit SSE extension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02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652972" y="3968711"/>
            <a:ext cx="7992000" cy="648000"/>
            <a:chOff x="702" y="1638"/>
            <a:chExt cx="4445" cy="260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5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.2.4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Brief overview of the 256-bit AVX/AVX2 and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         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512-bit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AVX-512 SIMD extensions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02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650614" y="4662730"/>
            <a:ext cx="8003219" cy="414000"/>
            <a:chOff x="690" y="1638"/>
            <a:chExt cx="4451" cy="252"/>
          </a:xfrm>
        </p:grpSpPr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945" y="1638"/>
              <a:ext cx="4196" cy="25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.2.5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256-bit AVX/AVX2 SIMD extensions - detailed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90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650740" y="5117182"/>
            <a:ext cx="7994650" cy="417041"/>
            <a:chOff x="699" y="1634"/>
            <a:chExt cx="4448" cy="300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2.6 The AVX-512 SIMD extension -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detailed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699" y="163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647564" y="5576658"/>
            <a:ext cx="7997825" cy="411480"/>
            <a:chOff x="699" y="1638"/>
            <a:chExt cx="4448" cy="366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6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.3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x86 security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extensions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699" y="165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650740" y="6040586"/>
            <a:ext cx="7994650" cy="412750"/>
            <a:chOff x="699" y="1638"/>
            <a:chExt cx="4448" cy="260"/>
          </a:xfrm>
        </p:grpSpPr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5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.4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x86 TSX (</a:t>
              </a:r>
              <a:r>
                <a:rPr lang="hu-HU" altLang="en-US" sz="1900" dirty="0" err="1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Transactional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 err="1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Synchronization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 err="1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Extensions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) </a:t>
              </a: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8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519765"/>
            <a:ext cx="71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Emergence of FP SIMD ISA extensions in processors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-2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7750" y="1309035"/>
            <a:ext cx="9007475" cy="3686477"/>
            <a:chOff x="57750" y="1309035"/>
            <a:chExt cx="9007475" cy="3686477"/>
          </a:xfrm>
        </p:grpSpPr>
        <p:grpSp>
          <p:nvGrpSpPr>
            <p:cNvPr id="37" name="Group 36"/>
            <p:cNvGrpSpPr/>
            <p:nvPr/>
          </p:nvGrpSpPr>
          <p:grpSpPr>
            <a:xfrm>
              <a:off x="57750" y="1309035"/>
              <a:ext cx="9007475" cy="3686477"/>
              <a:chOff x="57750" y="1309035"/>
              <a:chExt cx="9007475" cy="368647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7750" y="1309035"/>
                <a:ext cx="9007475" cy="3686477"/>
                <a:chOff x="57750" y="1309035"/>
                <a:chExt cx="9007475" cy="3686477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57750" y="1312311"/>
                  <a:ext cx="9007475" cy="3683201"/>
                  <a:chOff x="142875" y="1312311"/>
                  <a:chExt cx="8864600" cy="3205163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42875" y="1312311"/>
                    <a:ext cx="8864600" cy="3205163"/>
                    <a:chOff x="142875" y="1822450"/>
                    <a:chExt cx="8864600" cy="3205163"/>
                  </a:xfrm>
                </p:grpSpPr>
                <p:graphicFrame>
                  <p:nvGraphicFramePr>
                    <p:cNvPr id="2" name="Object 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2875" y="1822450"/>
                    <a:ext cx="8864600" cy="320516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113" name="Microsoft Drawing" r:id="rId3" imgW="11789345" imgH="3651076" progId="MSDraw">
                            <p:embed/>
                          </p:oleObj>
                        </mc:Choice>
                        <mc:Fallback>
                          <p:oleObj name="Microsoft Drawing" r:id="rId3" imgW="11789345" imgH="3651076" progId="MSDraw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2875" y="1822450"/>
                                  <a:ext cx="8864600" cy="32051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955984" y="4649002"/>
                      <a:ext cx="30704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900" dirty="0">
                          <a:solidFill>
                            <a:srgbClr val="FFFFFF"/>
                          </a:solidFill>
                          <a:latin typeface="Verdana"/>
                        </a:rPr>
                        <a:t>Multimedia support (FX SIMD)</a:t>
                      </a:r>
                    </a:p>
                    <a:p>
                      <a:pPr defTabSz="457200" fontAlgn="base"/>
                      <a:r>
                        <a:rPr lang="en-US" sz="900" dirty="0">
                          <a:solidFill>
                            <a:srgbClr val="FFFFFF"/>
                          </a:solidFill>
                          <a:latin typeface="Verdana"/>
                        </a:rPr>
                        <a:t>Additional 3D support (FP SIMD)</a:t>
                      </a:r>
                    </a:p>
                  </p:txBody>
                </p: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1164515" y="3781291"/>
                    <a:ext cx="7842960" cy="331661"/>
                    <a:chOff x="1164515" y="3752416"/>
                    <a:chExt cx="7842960" cy="331661"/>
                  </a:xfrm>
                </p:grpSpPr>
                <p:cxnSp>
                  <p:nvCxnSpPr>
                    <p:cNvPr id="8" name="Straight Connector 7"/>
                    <p:cNvCxnSpPr/>
                    <p:nvPr/>
                  </p:nvCxnSpPr>
                  <p:spPr bwMode="auto">
                    <a:xfrm>
                      <a:off x="1166271" y="3834455"/>
                      <a:ext cx="7841204" cy="2017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" name="Straight Connector 8"/>
                    <p:cNvCxnSpPr/>
                    <p:nvPr/>
                  </p:nvCxnSpPr>
                  <p:spPr bwMode="auto">
                    <a:xfrm>
                      <a:off x="3510734" y="375333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" name="Straight Connector 9"/>
                    <p:cNvCxnSpPr/>
                    <p:nvPr/>
                  </p:nvCxnSpPr>
                  <p:spPr bwMode="auto">
                    <a:xfrm>
                      <a:off x="4290075" y="3752416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1" name="Straight Connector 10"/>
                    <p:cNvCxnSpPr/>
                    <p:nvPr/>
                  </p:nvCxnSpPr>
                  <p:spPr bwMode="auto">
                    <a:xfrm>
                      <a:off x="5072154" y="375424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" name="Straight Connector 11"/>
                    <p:cNvCxnSpPr/>
                    <p:nvPr/>
                  </p:nvCxnSpPr>
                  <p:spPr bwMode="auto">
                    <a:xfrm>
                      <a:off x="5856969" y="375606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3" name="Straight Connector 12"/>
                    <p:cNvCxnSpPr/>
                    <p:nvPr/>
                  </p:nvCxnSpPr>
                  <p:spPr bwMode="auto">
                    <a:xfrm>
                      <a:off x="6633570" y="375789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" name="Straight Connector 13"/>
                    <p:cNvCxnSpPr/>
                    <p:nvPr/>
                  </p:nvCxnSpPr>
                  <p:spPr bwMode="auto">
                    <a:xfrm>
                      <a:off x="7418385" y="375424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" name="Straight Connector 14"/>
                    <p:cNvCxnSpPr/>
                    <p:nvPr/>
                  </p:nvCxnSpPr>
                  <p:spPr bwMode="auto">
                    <a:xfrm>
                      <a:off x="8208673" y="3758800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6" name="Straight Connector 15"/>
                    <p:cNvCxnSpPr/>
                    <p:nvPr/>
                  </p:nvCxnSpPr>
                  <p:spPr bwMode="auto">
                    <a:xfrm>
                      <a:off x="8988015" y="376062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" name="Straight Connector 16"/>
                    <p:cNvCxnSpPr/>
                    <p:nvPr/>
                  </p:nvCxnSpPr>
                  <p:spPr bwMode="auto">
                    <a:xfrm>
                      <a:off x="2726833" y="3757892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8" name="Straight Connector 17"/>
                    <p:cNvCxnSpPr/>
                    <p:nvPr/>
                  </p:nvCxnSpPr>
                  <p:spPr bwMode="auto">
                    <a:xfrm>
                      <a:off x="1942936" y="376147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" name="Straight Connector 18"/>
                    <p:cNvCxnSpPr/>
                    <p:nvPr/>
                  </p:nvCxnSpPr>
                  <p:spPr bwMode="auto">
                    <a:xfrm>
                      <a:off x="1164515" y="3760404"/>
                      <a:ext cx="0" cy="14400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9933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692321" y="3879200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1993</a:t>
                      </a: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933210" y="3878233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1992</a:t>
                      </a: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1358075" y="3873150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1990</a:t>
                      </a: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167346" y="3870513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1991</a:t>
                      </a: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4487119" y="3881131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1994</a:t>
                      </a: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5264554" y="3883060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1995</a:t>
                      </a: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6053561" y="3882093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1996</a:t>
                      </a: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819422" y="3884022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1997</a:t>
                      </a:r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7614219" y="3883059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1998</a:t>
                      </a:r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8388763" y="3876306"/>
                      <a:ext cx="41549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 fontAlgn="base"/>
                      <a:r>
                        <a:rPr lang="en-US" sz="700" dirty="0">
                          <a:solidFill>
                            <a:srgbClr val="FFFFFF"/>
                          </a:solidFill>
                          <a:latin typeface="Verdana"/>
                        </a:rPr>
                        <a:t>1999</a:t>
                      </a:r>
                    </a:p>
                  </p:txBody>
                </p:sp>
              </p:grpSp>
            </p:grpSp>
            <p:sp>
              <p:nvSpPr>
                <p:cNvPr id="32" name="Rectangle 31"/>
                <p:cNvSpPr/>
                <p:nvPr/>
              </p:nvSpPr>
              <p:spPr bwMode="auto">
                <a:xfrm>
                  <a:off x="85125" y="1309035"/>
                  <a:ext cx="504000" cy="163630"/>
                </a:xfrm>
                <a:prstGeom prst="rect">
                  <a:avLst/>
                </a:prstGeom>
                <a:solidFill>
                  <a:schemeClr val="tx1"/>
                </a:solidFill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6657" y="3867757"/>
                <a:ext cx="504000" cy="163630"/>
              </a:xfrm>
              <a:prstGeom prst="rect">
                <a:avLst/>
              </a:prstGeom>
              <a:solidFill>
                <a:schemeClr val="tx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 bwMode="auto">
            <a:xfrm>
              <a:off x="6063701" y="3867757"/>
              <a:ext cx="211097" cy="163630"/>
            </a:xfrm>
            <a:prstGeom prst="rect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364163" y="1309035"/>
            <a:ext cx="3681289" cy="29347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062" y="875899"/>
            <a:ext cx="900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Next,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floating point SIMD extensions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like 3DNow! from AMD, CYRIX and IDT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and SSE from Intel, have emerged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since 1998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and became implemented first 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in the processors K6-2, K6-3 and Pentium III, followed by Motorola’s G4 and 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AMD’s K7 in order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to support 3D  graphics applications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(see next Figure).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519765"/>
            <a:ext cx="647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Emergence of FP ISA extensions in processors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-1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18386" y="1939096"/>
            <a:ext cx="27134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The SSE, SSE2 to SSE 4.2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SIMD extensions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283246" y="1137652"/>
            <a:ext cx="289694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Intel’s x86 SIMD extensions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122830" y="1706167"/>
            <a:ext cx="705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733036" y="14571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3481624" y="170616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08537" y="1940818"/>
            <a:ext cx="19354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The AVX-512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SIMD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extension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8138806" y="188241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8173414" y="171099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445222" y="185852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132328" y="1929532"/>
            <a:ext cx="18452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The AVX/AVX2 SIMD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extensions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6007593" y="188220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042201" y="170525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1324" y="2627699"/>
            <a:ext cx="13067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dirty="0">
                <a:solidFill>
                  <a:srgbClr val="000000"/>
                </a:solidFill>
                <a:latin typeface="Verdana"/>
              </a:rPr>
              <a:t>128-bit SIMD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9671" y="2606845"/>
            <a:ext cx="13067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dirty="0">
                <a:solidFill>
                  <a:srgbClr val="000000"/>
                </a:solidFill>
                <a:latin typeface="Verdana"/>
              </a:rPr>
              <a:t>256-bit SIMD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4879" y="2605240"/>
            <a:ext cx="13067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dirty="0">
                <a:solidFill>
                  <a:srgbClr val="000000"/>
                </a:solidFill>
                <a:latin typeface="Verdana"/>
              </a:rPr>
              <a:t>512-bit SIMD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875" y="519765"/>
            <a:ext cx="706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Main instruction groups of Intel’s x86 SIMD extension 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40631" y="1937492"/>
            <a:ext cx="17886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The MMX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SIMD extensions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121825" y="170456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1081006" y="185691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525" y="2626095"/>
            <a:ext cx="12009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dirty="0">
                <a:solidFill>
                  <a:srgbClr val="000000"/>
                </a:solidFill>
                <a:latin typeface="Verdana"/>
              </a:rPr>
              <a:t>64-bit SIMD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446" y="3176341"/>
            <a:ext cx="14886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(Pentium-MMX)</a:t>
            </a:r>
          </a:p>
          <a:p>
            <a:pPr algn="ctr"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(1997)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6619" y="3163506"/>
            <a:ext cx="1288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(Pentium III)</a:t>
            </a:r>
          </a:p>
          <a:p>
            <a:pPr algn="ctr"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(1999)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0065" y="3171524"/>
            <a:ext cx="1455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(Sandy Bridge)</a:t>
            </a:r>
          </a:p>
          <a:p>
            <a:pPr algn="ctr"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(2011)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2587" y="3169923"/>
            <a:ext cx="14189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(Cannon Lake)</a:t>
            </a:r>
          </a:p>
          <a:p>
            <a:pPr algn="ctr"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(2018)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253" y="2926337"/>
            <a:ext cx="1869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i="1" dirty="0">
                <a:solidFill>
                  <a:srgbClr val="000000"/>
                </a:solidFill>
                <a:latin typeface="Verdana"/>
              </a:rPr>
              <a:t>Intro in DTs/laptops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5010" y="3724979"/>
            <a:ext cx="12859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dirty="0">
                <a:solidFill>
                  <a:srgbClr val="000000"/>
                </a:solidFill>
                <a:latin typeface="Verdana"/>
              </a:rPr>
              <a:t>(Section 2.2)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99354" y="3723376"/>
            <a:ext cx="12859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dirty="0">
                <a:solidFill>
                  <a:srgbClr val="000000"/>
                </a:solidFill>
                <a:latin typeface="Verdana"/>
              </a:rPr>
              <a:t>(Section 2.3)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30815" y="3721772"/>
            <a:ext cx="17826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dirty="0">
                <a:solidFill>
                  <a:srgbClr val="000000"/>
                </a:solidFill>
                <a:latin typeface="Verdana"/>
              </a:rPr>
              <a:t>(Sections 2.4/2.5)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00774" y="3710543"/>
            <a:ext cx="17203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300" dirty="0">
                <a:solidFill>
                  <a:srgbClr val="000000"/>
                </a:solidFill>
                <a:latin typeface="Verdana"/>
              </a:rPr>
              <a:t>(Sections 2.4/2.6)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(9)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18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780" y="468917"/>
            <a:ext cx="9077219" cy="6416839"/>
            <a:chOff x="66780" y="468917"/>
            <a:chExt cx="9077219" cy="6416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7508"/>
            <a:stretch/>
          </p:blipFill>
          <p:spPr>
            <a:xfrm>
              <a:off x="476466" y="468917"/>
              <a:ext cx="8359527" cy="62666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313" t="82910" r="87169" b="10029"/>
            <a:stretch/>
          </p:blipFill>
          <p:spPr>
            <a:xfrm>
              <a:off x="149514" y="5661355"/>
              <a:ext cx="769918" cy="44253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 bwMode="auto">
            <a:xfrm>
              <a:off x="1104472" y="6146543"/>
              <a:ext cx="559941" cy="431514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5223" y="6079763"/>
              <a:ext cx="71405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9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PII</a:t>
              </a:r>
            </a:p>
            <a:p>
              <a:pPr defTabSz="457200"/>
              <a:r>
                <a:rPr lang="en-US" sz="9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Klamath,</a:t>
              </a:r>
            </a:p>
            <a:p>
              <a:pPr defTabSz="457200"/>
              <a:r>
                <a:rPr lang="en-US" sz="9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(1997)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780" y="6083190"/>
              <a:ext cx="99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900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Pentium_MMX</a:t>
              </a:r>
              <a:endParaRPr lang="en-US" sz="9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defTabSz="457200"/>
              <a:r>
                <a:rPr lang="en-US" sz="9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(1997)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8178229" y="6103885"/>
              <a:ext cx="585627" cy="304649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94678" y="6062454"/>
              <a:ext cx="1049321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950" dirty="0">
                  <a:solidFill>
                    <a:srgbClr val="808080">
                      <a:lumMod val="50000"/>
                    </a:srgbClr>
                  </a:solidFill>
                  <a:latin typeface="Arial Rounded MT Bold" panose="020F0704030504030204" pitchFamily="34" charset="0"/>
                </a:rPr>
                <a:t>Core</a:t>
              </a:r>
            </a:p>
            <a:p>
              <a:pPr defTabSz="457200"/>
              <a:r>
                <a:rPr lang="en-US" sz="950" dirty="0">
                  <a:solidFill>
                    <a:srgbClr val="808080">
                      <a:lumMod val="50000"/>
                    </a:srgbClr>
                  </a:solidFill>
                  <a:latin typeface="Arial Rounded MT Bold" panose="020F0704030504030204" pitchFamily="34" charset="0"/>
                </a:rPr>
                <a:t>Cannon-Lake,</a:t>
              </a:r>
            </a:p>
            <a:p>
              <a:pPr defTabSz="457200"/>
              <a:r>
                <a:rPr lang="en-US" sz="950" dirty="0">
                  <a:solidFill>
                    <a:srgbClr val="808080">
                      <a:lumMod val="50000"/>
                    </a:srgbClr>
                  </a:solidFill>
                  <a:latin typeface="Arial Rounded MT Bold" panose="020F0704030504030204" pitchFamily="34" charset="0"/>
                </a:rPr>
                <a:t>(2018)</a:t>
              </a:r>
            </a:p>
            <a:p>
              <a:pPr defTabSz="457200"/>
              <a:r>
                <a:rPr lang="en-US" sz="950" dirty="0" err="1">
                  <a:solidFill>
                    <a:srgbClr val="808080">
                      <a:lumMod val="50000"/>
                    </a:srgbClr>
                  </a:solidFill>
                  <a:latin typeface="Arial Rounded MT Bold" panose="020F0704030504030204" pitchFamily="34" charset="0"/>
                </a:rPr>
                <a:t>Skylake</a:t>
              </a:r>
              <a:r>
                <a:rPr lang="en-US" sz="950" dirty="0">
                  <a:solidFill>
                    <a:srgbClr val="808080">
                      <a:lumMod val="50000"/>
                    </a:srgbClr>
                  </a:solidFill>
                  <a:latin typeface="Arial Rounded MT Bold" panose="020F0704030504030204" pitchFamily="34" charset="0"/>
                </a:rPr>
                <a:t>-X/SP,</a:t>
              </a:r>
            </a:p>
            <a:p>
              <a:pPr defTabSz="457200"/>
              <a:r>
                <a:rPr lang="en-US" sz="950" dirty="0">
                  <a:solidFill>
                    <a:srgbClr val="808080">
                      <a:lumMod val="50000"/>
                    </a:srgbClr>
                  </a:solidFill>
                  <a:latin typeface="Arial Rounded MT Bold" panose="020F0704030504030204" pitchFamily="34" charset="0"/>
                </a:rPr>
                <a:t>(2017)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6847" y="6469443"/>
              <a:ext cx="559769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95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(2016)</a:t>
              </a: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904775" y="789272"/>
            <a:ext cx="3936732" cy="58714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514" y="519767"/>
            <a:ext cx="534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Evolution of Intel’s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x86 ISA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extensions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42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2.2 The 64-bit MMX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(Multi-Media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eXtension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402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.2.2 </a:t>
            </a:r>
            <a:r>
              <a:rPr lang="en-US" dirty="0" smtClean="0"/>
              <a:t>The 64-bit MMX (Multi-Media </a:t>
            </a:r>
            <a:r>
              <a:rPr lang="en-US" dirty="0" err="1" smtClean="0"/>
              <a:t>eXtension</a:t>
            </a:r>
            <a:r>
              <a:rPr lang="en-US" dirty="0" smtClean="0"/>
              <a:t>)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75" y="519763"/>
            <a:ext cx="589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dirty="0" smtClean="0">
                <a:solidFill>
                  <a:srgbClr val="2D2D8A"/>
                </a:solidFill>
                <a:latin typeface="Verdana"/>
              </a:rPr>
              <a:t>2.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2.2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The 64-bit MMX (Multi-Media </a:t>
            </a:r>
            <a:r>
              <a:rPr lang="en-US" dirty="0" err="1">
                <a:solidFill>
                  <a:srgbClr val="2D2D8A"/>
                </a:solidFill>
                <a:latin typeface="Verdana"/>
              </a:rPr>
              <a:t>eXtension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) 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753" y="907380"/>
            <a:ext cx="891449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Introduced in Intel’s Pentium-MMX processor in 01/1997.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It provides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64-bit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vector processing for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FX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(1x64, 2x32, 4x16, 8x8-bit),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as seen below.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024" y="1833606"/>
            <a:ext cx="4350758" cy="3450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749" y="5534530"/>
            <a:ext cx="900112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MMX does not have its own register set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instead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the 64-bit mantissa part of 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the existing FP register space is employed for SIMD processing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(see next Figure). 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This forbids mixing FP and SIMD computation in the same routine.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MMX offers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56 FX SIMD instructions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defTabSz="457200"/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defTabSz="457200"/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55" y="4860756"/>
            <a:ext cx="443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Figure: Data types provided by MMX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43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94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88432" y="1075828"/>
            <a:ext cx="3967135" cy="4225487"/>
            <a:chOff x="2588432" y="1172082"/>
            <a:chExt cx="3967135" cy="4225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8432" y="1172082"/>
              <a:ext cx="3967135" cy="422548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4057433" y="1529795"/>
              <a:ext cx="66059" cy="10430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87896" y="1453306"/>
              <a:ext cx="100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8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2875" y="519763"/>
            <a:ext cx="833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Aliasing the MM0-MM7 register set with the FO0-FP7 registers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43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.2.2 </a:t>
            </a:r>
            <a:r>
              <a:rPr lang="en-US" dirty="0" smtClean="0"/>
              <a:t>The 64-bit MMX (Multi-Media </a:t>
            </a:r>
            <a:r>
              <a:rPr lang="en-US" dirty="0" err="1" smtClean="0"/>
              <a:t>eXtension</a:t>
            </a:r>
            <a:r>
              <a:rPr lang="en-US" dirty="0" smtClean="0"/>
              <a:t>)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519763"/>
            <a:ext cx="52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The 64-bit MMX (Multi-Media </a:t>
            </a:r>
            <a:r>
              <a:rPr lang="en-US" dirty="0" err="1">
                <a:solidFill>
                  <a:srgbClr val="2D2D8A"/>
                </a:solidFill>
                <a:latin typeface="Verdana"/>
              </a:rPr>
              <a:t>eXtension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) 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47" y="924025"/>
            <a:ext cx="808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Next, Intel implemented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MMX in their subsequent Pentium II cores</a:t>
            </a:r>
          </a:p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(Klamath (05/1997) and Deschutes (01/1998)).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.2.2 </a:t>
            </a:r>
            <a:r>
              <a:rPr lang="en-US" dirty="0" smtClean="0"/>
              <a:t>The 64-bit MMX (Multi-Media </a:t>
            </a:r>
            <a:r>
              <a:rPr lang="en-US" dirty="0" err="1" smtClean="0"/>
              <a:t>eXtension</a:t>
            </a:r>
            <a:r>
              <a:rPr lang="en-US" dirty="0" smtClean="0"/>
              <a:t>)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519765"/>
            <a:ext cx="463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  <a:latin typeface="Verdana"/>
              </a:rPr>
              <a:t>Remarks on AMD’s 3DNow!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44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43" y="2052760"/>
            <a:ext cx="7285714" cy="1438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632" y="924997"/>
            <a:ext cx="89033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1998 AMD introduced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3DNow! SIMD extension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their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K6-2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processor.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3DNow! - as its name suggests - speeds up processing of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FP SIMD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allowing to pack and process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two SP FP data in 64-bit data words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as shown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below.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714" y="3351729"/>
            <a:ext cx="901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Figure: Two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SP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FP data in a 64-bit data word in AMD’s 3DNow! ISA extension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45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758" y="3885932"/>
            <a:ext cx="864210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3DNow! provides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21 instructions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mostly for SP FP processing.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There are however two instructions for processing FX data (averaging packed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8-bit unsigned integers and multiplying packed 16-bit integers).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AMD made a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number of enhancements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to 3DNow!, like 3DNow!+ or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Enhanced 3DNow!, but AMD’s SIMD extensions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never gained much popularity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so finally, AMD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dropped supporting these extensions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their future processors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 8/2010,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implemented Intel’s SIMD extensions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.2.2 </a:t>
            </a:r>
            <a:r>
              <a:rPr lang="en-US" dirty="0" smtClean="0"/>
              <a:t>The 64-bit MMX (Multi-Media </a:t>
            </a:r>
            <a:r>
              <a:rPr lang="en-US" dirty="0" err="1" smtClean="0"/>
              <a:t>eXtension</a:t>
            </a:r>
            <a:r>
              <a:rPr lang="en-US" dirty="0" smtClean="0"/>
              <a:t>)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2.3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128-bit SSE extension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.1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Overview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75" y="519766"/>
            <a:ext cx="689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dirty="0" smtClean="0">
                <a:solidFill>
                  <a:srgbClr val="2D2D8A"/>
                </a:solidFill>
                <a:latin typeface="Verdana"/>
              </a:rPr>
              <a:t>2.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2.3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The 128-bit SSE extension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[46]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5592424"/>
            <a:ext cx="8257619" cy="875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78" y="2289265"/>
            <a:ext cx="4633675" cy="2485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392" y="856648"/>
            <a:ext cx="745287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Introduced along with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Pentium III Katmai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processor (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02/1999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).</a:t>
            </a:r>
          </a:p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offers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0180" y="3003080"/>
            <a:ext cx="2049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Figure: SSE’s new</a:t>
            </a:r>
          </a:p>
          <a:p>
            <a:pPr algn="ctr"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register space</a:t>
            </a:r>
          </a:p>
          <a:p>
            <a:pPr algn="ctr"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(XMM0-XMM7)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272" y="6438230"/>
            <a:ext cx="433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Figure: SSE’s new data type (4x SP FP)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87" y="4880842"/>
            <a:ext cx="8532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The new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128-bit XMM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registers can be used only for packed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SP FP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operands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but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FX SIMD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will be processed further on in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64-bit MMX0-MMX7 registers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404" y="1453414"/>
            <a:ext cx="5424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eight </a:t>
            </a:r>
            <a:r>
              <a:rPr lang="en-US" sz="1600" dirty="0" smtClean="0">
                <a:latin typeface="Verdana"/>
              </a:rPr>
              <a:t>dedicated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128-bit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registers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(XMM0-XMM7)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new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128-bit FP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type (4x SP FP)</a:t>
            </a:r>
          </a:p>
          <a:p>
            <a:pPr marL="285750" indent="-285750" defTabSz="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70 new instructions.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704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5" y="519766"/>
            <a:ext cx="689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Intel’s SSE2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513" y="895151"/>
            <a:ext cx="7218451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Introduced  along with the Pentium 4 Willamette core (12/2000).</a:t>
            </a:r>
          </a:p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provides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7744" y="5814889"/>
            <a:ext cx="4812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Figure: New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128-bit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types of SSE2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47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815" y="6230329"/>
            <a:ext cx="8617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XMM registers can now be used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for all 64- and 128-bit FX/FP data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types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also for scalar DP FP data.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11167" y="2241075"/>
            <a:ext cx="6264443" cy="3428200"/>
            <a:chOff x="2581186" y="3097731"/>
            <a:chExt cx="5974071" cy="29661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8481" t="29482" r="23442" b="63032"/>
            <a:stretch/>
          </p:blipFill>
          <p:spPr>
            <a:xfrm>
              <a:off x="2581186" y="3097731"/>
              <a:ext cx="5974071" cy="4331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8481" t="42290" r="23816" b="16454"/>
            <a:stretch/>
          </p:blipFill>
          <p:spPr>
            <a:xfrm>
              <a:off x="2592414" y="3676851"/>
              <a:ext cx="5935570" cy="238706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135780" y="1463042"/>
            <a:ext cx="2624436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6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new data types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140 new instructions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212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519766"/>
            <a:ext cx="689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Intel’s SSE3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754" y="866276"/>
            <a:ext cx="6877011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Introduced  along with the Pentium 4 Prescott core (02/2004)</a:t>
            </a:r>
          </a:p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13 new instructions are added.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380" y="519763"/>
            <a:ext cx="7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Extending the number of the XMM registers to 16 -1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006" y="904776"/>
            <a:ext cx="8912994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AMD’s move</a:t>
            </a:r>
          </a:p>
          <a:p>
            <a:pPr defTabSz="457200"/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 their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x86-64 ISA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extension – published in 1999 -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AMD doubled the number of XMM registers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from 8 to 16) in the 64-bit operating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mode,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as shown below.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762" y="2627697"/>
            <a:ext cx="18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24464" y="1809549"/>
            <a:ext cx="5582653" cy="4356301"/>
            <a:chOff x="1260909" y="695666"/>
            <a:chExt cx="6539662" cy="54666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3428" y="695666"/>
              <a:ext cx="6457143" cy="5466667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 bwMode="auto">
            <a:xfrm>
              <a:off x="1260909" y="4032985"/>
              <a:ext cx="2319689" cy="2040556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4751" y="5361267"/>
            <a:ext cx="517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Figure: Doubling the number of XMM registers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in AMD’s x86-64 ISA extension (2000)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48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148" y="6174929"/>
            <a:ext cx="866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first AMD processor implementing the x86-64 ISA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extension was the Opteron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server processor, released in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2003.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380" y="519763"/>
            <a:ext cx="7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Extending the number of the XMM registers to 16 -2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250" y="889095"/>
            <a:ext cx="1524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  <a:latin typeface="Verdana"/>
              </a:rPr>
              <a:t>Intel’s</a:t>
            </a:r>
            <a:r>
              <a:rPr lang="en-US" dirty="0">
                <a:solidFill>
                  <a:srgbClr val="FF0000"/>
                </a:solidFill>
              </a:rPr>
              <a:t> move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752" y="1251285"/>
            <a:ext cx="897014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Intel’s 64-bit x86 extension was called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EM64T (Extended Memory Technology).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is the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same as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AMD’s x86-64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extension named differently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First processors implementing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the 64-bit ISA extension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were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Pentium 4-based</a:t>
            </a:r>
          </a:p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      Xeon Nocona DP server and the Prescott-F DT processors in 2004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050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img.tfd.com/cde/MMXS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95" y="1173555"/>
            <a:ext cx="4188845" cy="54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21" y="494150"/>
            <a:ext cx="944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Summing up the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introduces SIMD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register spaces in the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MMX,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SSE to SSE3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ISA extensions in 32- and 64-bit ISAs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49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699792" y="3933056"/>
            <a:ext cx="2411223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48064" y="5641998"/>
            <a:ext cx="136815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519767"/>
            <a:ext cx="69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f) Further SSE enhancements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019" y="933650"/>
            <a:ext cx="878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Beginning with their Core family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Intel enhanced their SSE extensions under the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designations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of SSSE3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(Core 2) to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SSE 4.2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(Nehalem)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from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2006 to 2008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by a number of instructions, as indicated in the next Figure.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Box 1"/>
          <p:cNvSpPr txBox="1">
            <a:spLocks noChangeArrowheads="1"/>
          </p:cNvSpPr>
          <p:nvPr/>
        </p:nvSpPr>
        <p:spPr bwMode="auto">
          <a:xfrm>
            <a:off x="71500" y="494150"/>
            <a:ext cx="8118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u-HU" sz="1800" dirty="0" smtClean="0">
                <a:solidFill>
                  <a:srgbClr val="2D2D8A"/>
                </a:solidFill>
                <a:cs typeface="Arial" charset="0"/>
              </a:rPr>
              <a:t>Overview of Intel’s SSE3-SSE 4.2 SIMD extensions  </a:t>
            </a:r>
            <a:r>
              <a:rPr lang="en-US" altLang="hu-HU" sz="1800" dirty="0">
                <a:solidFill>
                  <a:srgbClr val="000000"/>
                </a:solidFill>
                <a:cs typeface="Arial" charset="0"/>
              </a:rPr>
              <a:t>(Based on </a:t>
            </a:r>
            <a:r>
              <a:rPr lang="en-US" altLang="hu-HU" sz="1800" dirty="0" smtClean="0">
                <a:solidFill>
                  <a:srgbClr val="000000"/>
                </a:solidFill>
                <a:cs typeface="Arial" charset="0"/>
              </a:rPr>
              <a:t>[</a:t>
            </a:r>
            <a:r>
              <a:rPr lang="hu-HU" altLang="hu-HU" sz="1800" dirty="0" smtClean="0">
                <a:solidFill>
                  <a:srgbClr val="000000"/>
                </a:solidFill>
                <a:cs typeface="Arial" charset="0"/>
              </a:rPr>
              <a:t>50</a:t>
            </a:r>
            <a:r>
              <a:rPr lang="en-US" altLang="hu-HU" sz="1800" dirty="0" smtClean="0">
                <a:solidFill>
                  <a:srgbClr val="000000"/>
                </a:solidFill>
                <a:cs typeface="Arial" charset="0"/>
              </a:rPr>
              <a:t>]</a:t>
            </a:r>
            <a:r>
              <a:rPr lang="hu-HU" altLang="hu-HU" sz="1800" dirty="0">
                <a:solidFill>
                  <a:srgbClr val="000000"/>
                </a:solidFill>
                <a:cs typeface="Arial" charset="0"/>
              </a:rPr>
              <a:t>)</a:t>
            </a:r>
            <a:endParaRPr lang="en-US" altLang="hu-H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7643" name="Text Box 8"/>
          <p:cNvSpPr txBox="1">
            <a:spLocks noChangeArrowheads="1"/>
          </p:cNvSpPr>
          <p:nvPr/>
        </p:nvSpPr>
        <p:spPr bwMode="auto">
          <a:xfrm>
            <a:off x="7510853" y="1787591"/>
            <a:ext cx="234452" cy="26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100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97644" name="Rectangle 9"/>
          <p:cNvSpPr>
            <a:spLocks noChangeArrowheads="1"/>
          </p:cNvSpPr>
          <p:nvPr/>
        </p:nvSpPr>
        <p:spPr bwMode="auto">
          <a:xfrm>
            <a:off x="7510853" y="2298604"/>
            <a:ext cx="234452" cy="26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100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97645" name="Text Box 10"/>
          <p:cNvSpPr txBox="1">
            <a:spLocks noChangeArrowheads="1"/>
          </p:cNvSpPr>
          <p:nvPr/>
        </p:nvSpPr>
        <p:spPr bwMode="auto">
          <a:xfrm>
            <a:off x="7510853" y="3035586"/>
            <a:ext cx="185172" cy="26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7646" name="Text Box 11"/>
          <p:cNvSpPr txBox="1">
            <a:spLocks noChangeArrowheads="1"/>
          </p:cNvSpPr>
          <p:nvPr/>
        </p:nvSpPr>
        <p:spPr bwMode="auto">
          <a:xfrm>
            <a:off x="7403659" y="6121939"/>
            <a:ext cx="185172" cy="26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3791" y="1270535"/>
            <a:ext cx="6136557" cy="4966753"/>
            <a:chOff x="1413933" y="547212"/>
            <a:chExt cx="7755467" cy="5975403"/>
          </a:xfrm>
        </p:grpSpPr>
        <p:pic>
          <p:nvPicPr>
            <p:cNvPr id="20" name="Kép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933" y="547212"/>
              <a:ext cx="7755467" cy="5975403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1413933" y="6522615"/>
              <a:ext cx="7677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13933" y="6522615"/>
              <a:ext cx="77260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 bwMode="auto">
          <a:xfrm>
            <a:off x="1424539" y="4892881"/>
            <a:ext cx="6142748" cy="134440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kern="0" dirty="0">
                <a:solidFill>
                  <a:srgbClr val="FFFFFF"/>
                </a:solidFill>
              </a:rPr>
              <a:t>2</a:t>
            </a:r>
            <a:r>
              <a:rPr lang="hu-HU" kern="0" dirty="0" smtClean="0">
                <a:solidFill>
                  <a:srgbClr val="FFFFFF"/>
                </a:solidFill>
              </a:rPr>
              <a:t>.2.3 </a:t>
            </a:r>
            <a:r>
              <a:rPr lang="en-US" kern="0" dirty="0" smtClean="0">
                <a:solidFill>
                  <a:srgbClr val="FFFFFF"/>
                </a:solidFill>
              </a:rPr>
              <a:t>The 128-bit SSE extension </a:t>
            </a:r>
            <a:r>
              <a:rPr lang="hu-HU" kern="0" dirty="0" smtClean="0">
                <a:solidFill>
                  <a:srgbClr val="FFFFFF"/>
                </a:solidFill>
              </a:rPr>
              <a:t>(8)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11"/>
          <p:cNvSpPr txBox="1">
            <a:spLocks noChangeArrowheads="1"/>
          </p:cNvSpPr>
          <p:nvPr/>
        </p:nvSpPr>
        <p:spPr bwMode="auto">
          <a:xfrm>
            <a:off x="6450013" y="2774250"/>
            <a:ext cx="280878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3333FF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100" dirty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128-bit </a:t>
            </a:r>
            <a:r>
              <a:rPr lang="en-US" altLang="en-US" sz="1100" dirty="0" smtClean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FP </a:t>
            </a:r>
            <a:r>
              <a:rPr lang="en-US" altLang="en-US" sz="1100" dirty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SIMD </a:t>
            </a:r>
            <a:r>
              <a:rPr lang="en-US" altLang="en-US" sz="1100" dirty="0" smtClean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with 32-bit FP ops.</a:t>
            </a:r>
            <a:endParaRPr lang="en-US" altLang="en-US" sz="1100" dirty="0">
              <a:solidFill>
                <a:srgbClr val="004AEB"/>
              </a:solidFill>
              <a:latin typeface="Verdana" pitchFamily="34" charset="0"/>
              <a:cs typeface="Arial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   </a:t>
            </a:r>
            <a:r>
              <a:rPr lang="en-US" altLang="en-US" sz="1100" dirty="0" smtClean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64/32/16/8-bit FX ops.</a:t>
            </a:r>
            <a:endParaRPr lang="en-US" altLang="en-US" sz="1100" dirty="0">
              <a:solidFill>
                <a:srgbClr val="3333FF"/>
              </a:solidFill>
              <a:latin typeface="Verdana" pitchFamily="34" charset="0"/>
              <a:cs typeface="Arial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100" dirty="0">
                <a:solidFill>
                  <a:srgbClr val="FF3505"/>
                </a:solidFill>
                <a:latin typeface="Verdana" pitchFamily="34" charset="0"/>
                <a:cs typeface="Arial" charset="0"/>
              </a:rPr>
              <a:t>Support of MM/3D</a:t>
            </a:r>
          </a:p>
        </p:txBody>
      </p:sp>
      <p:sp>
        <p:nvSpPr>
          <p:cNvPr id="97287" name="Text Box 13"/>
          <p:cNvSpPr txBox="1">
            <a:spLocks noChangeArrowheads="1"/>
          </p:cNvSpPr>
          <p:nvPr/>
        </p:nvSpPr>
        <p:spPr bwMode="auto">
          <a:xfrm>
            <a:off x="6510338" y="4625275"/>
            <a:ext cx="2454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3505"/>
                </a:solidFill>
                <a:latin typeface="Verdana" pitchFamily="34" charset="0"/>
                <a:cs typeface="Arial" charset="0"/>
              </a:rPr>
              <a:t>DSP-oriented FP enhancements,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3505"/>
                </a:solidFill>
                <a:latin typeface="Verdana" pitchFamily="34" charset="0"/>
                <a:cs typeface="Arial" charset="0"/>
              </a:rPr>
              <a:t>enhanced thread manipulation</a:t>
            </a:r>
          </a:p>
        </p:txBody>
      </p:sp>
      <p:sp>
        <p:nvSpPr>
          <p:cNvPr id="97288" name="Text Box 14"/>
          <p:cNvSpPr txBox="1">
            <a:spLocks noChangeArrowheads="1"/>
          </p:cNvSpPr>
          <p:nvPr/>
        </p:nvSpPr>
        <p:spPr bwMode="auto">
          <a:xfrm>
            <a:off x="6516688" y="5272975"/>
            <a:ext cx="2547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3505"/>
                </a:solidFill>
                <a:latin typeface="Verdana" pitchFamily="34" charset="0"/>
                <a:cs typeface="Arial" charset="0"/>
              </a:rPr>
              <a:t>Diverse arithmetic enhancements</a:t>
            </a:r>
          </a:p>
        </p:txBody>
      </p:sp>
      <p:sp>
        <p:nvSpPr>
          <p:cNvPr id="97289" name="Text Box 18"/>
          <p:cNvSpPr txBox="1">
            <a:spLocks noChangeArrowheads="1"/>
          </p:cNvSpPr>
          <p:nvPr/>
        </p:nvSpPr>
        <p:spPr bwMode="auto">
          <a:xfrm>
            <a:off x="6516688" y="2032887"/>
            <a:ext cx="248016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64-bit FX SIMD with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100" dirty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altLang="en-US" sz="1100" dirty="0" smtClean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64/32/16/8-bit </a:t>
            </a:r>
            <a:r>
              <a:rPr lang="en-US" altLang="en-US" sz="1100" dirty="0">
                <a:solidFill>
                  <a:srgbClr val="004AEB"/>
                </a:solidFill>
                <a:latin typeface="Verdana" pitchFamily="34" charset="0"/>
                <a:cs typeface="Arial" charset="0"/>
              </a:rPr>
              <a:t>operands (ops)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FF3505"/>
                </a:solidFill>
                <a:latin typeface="Verdana" pitchFamily="34" charset="0"/>
                <a:cs typeface="Arial" charset="0"/>
              </a:rPr>
              <a:t>Support of MM</a:t>
            </a:r>
          </a:p>
        </p:txBody>
      </p:sp>
      <p:sp>
        <p:nvSpPr>
          <p:cNvPr id="97290" name="Text Box 20"/>
          <p:cNvSpPr txBox="1">
            <a:spLocks noChangeArrowheads="1"/>
          </p:cNvSpPr>
          <p:nvPr/>
        </p:nvSpPr>
        <p:spPr bwMode="auto">
          <a:xfrm>
            <a:off x="6516688" y="3472750"/>
            <a:ext cx="2593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4AEB"/>
                </a:solidFill>
                <a:latin typeface="Verdana" pitchFamily="34" charset="0"/>
                <a:cs typeface="Arial" charset="0"/>
              </a:rPr>
              <a:t>128-bit FX, FP SIMD with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4AEB"/>
                </a:solidFill>
                <a:latin typeface="Verdana" pitchFamily="34" charset="0"/>
                <a:cs typeface="Arial" charset="0"/>
              </a:rPr>
              <a:t>  64/32/16/8-bit FX, 64/32-bit FP,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3505"/>
                </a:solidFill>
                <a:latin typeface="Verdana" pitchFamily="34" charset="0"/>
                <a:cs typeface="Arial" charset="0"/>
              </a:rPr>
              <a:t>Support for MPEG-2, video, MP3</a:t>
            </a:r>
          </a:p>
        </p:txBody>
      </p:sp>
      <p:sp>
        <p:nvSpPr>
          <p:cNvPr id="97291" name="Text Box 21"/>
          <p:cNvSpPr txBox="1">
            <a:spLocks noChangeArrowheads="1"/>
          </p:cNvSpPr>
          <p:nvPr/>
        </p:nvSpPr>
        <p:spPr bwMode="auto">
          <a:xfrm>
            <a:off x="6516688" y="5704775"/>
            <a:ext cx="2420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3505"/>
                </a:solidFill>
                <a:latin typeface="Verdana" pitchFamily="34" charset="0"/>
                <a:cs typeface="Arial" charset="0"/>
              </a:rPr>
              <a:t>Media acceleration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3505"/>
                </a:solidFill>
                <a:latin typeface="Verdana" pitchFamily="34" charset="0"/>
                <a:cs typeface="Arial" charset="0"/>
              </a:rPr>
              <a:t>  (video encoding, MM, gaming)</a:t>
            </a:r>
          </a:p>
        </p:txBody>
      </p:sp>
      <p:sp>
        <p:nvSpPr>
          <p:cNvPr id="97292" name="Text Box 22"/>
          <p:cNvSpPr txBox="1">
            <a:spLocks noChangeArrowheads="1"/>
          </p:cNvSpPr>
          <p:nvPr/>
        </p:nvSpPr>
        <p:spPr bwMode="auto">
          <a:xfrm>
            <a:off x="6516688" y="6166737"/>
            <a:ext cx="23764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3505"/>
                </a:solidFill>
                <a:latin typeface="Verdana" pitchFamily="34" charset="0"/>
                <a:cs typeface="Arial" charset="0"/>
              </a:rPr>
              <a:t>Accelerated string/text manip.,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FF3505"/>
                </a:solidFill>
                <a:latin typeface="Verdana" pitchFamily="34" charset="0"/>
                <a:cs typeface="Arial" charset="0"/>
              </a:rPr>
              <a:t>  appl. targeted acceleration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4640" y="516421"/>
            <a:ext cx="9128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Target application domains and introduced data types of the MMX/SSE ISA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800" dirty="0" smtClean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 extensions </a:t>
            </a:r>
            <a:r>
              <a:rPr lang="en-US" altLang="en-US" sz="1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based on </a:t>
            </a:r>
            <a:r>
              <a:rPr lang="en-US" altLang="en-US" sz="1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[</a:t>
            </a:r>
            <a:r>
              <a:rPr lang="hu-HU" altLang="en-US" sz="1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50</a:t>
            </a:r>
            <a:r>
              <a:rPr lang="en-US" altLang="en-US" sz="1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])</a:t>
            </a:r>
            <a:endParaRPr lang="en-US" altLang="en-US" sz="18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502" y="1491910"/>
            <a:ext cx="6370235" cy="5055453"/>
            <a:chOff x="1413933" y="547212"/>
            <a:chExt cx="7755467" cy="5975403"/>
          </a:xfrm>
        </p:grpSpPr>
        <p:pic>
          <p:nvPicPr>
            <p:cNvPr id="24" name="Kép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933" y="547212"/>
              <a:ext cx="7755467" cy="5975403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413933" y="6522615"/>
              <a:ext cx="7677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13933" y="6522615"/>
              <a:ext cx="77260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4725" y="523325"/>
            <a:ext cx="8495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SIMD </a:t>
            </a:r>
            <a:r>
              <a:rPr lang="en-US" altLang="en-US" sz="1800" dirty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execution </a:t>
            </a:r>
            <a:r>
              <a:rPr lang="en-US" altLang="en-US" sz="1800" dirty="0" smtClean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units (EUs) provided for the MMX - SSE ISA extensions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800" dirty="0" smtClean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based on </a:t>
            </a:r>
            <a:r>
              <a:rPr lang="en-US" altLang="en-US" sz="1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[</a:t>
            </a:r>
            <a:r>
              <a:rPr lang="hu-HU" altLang="en-US" sz="1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50</a:t>
            </a:r>
            <a:r>
              <a:rPr lang="en-US" altLang="en-US" sz="1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])</a:t>
            </a:r>
            <a:endParaRPr lang="en-US" altLang="en-US" sz="18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02" y="1494329"/>
            <a:ext cx="9139136" cy="5050850"/>
            <a:chOff x="38502" y="1520661"/>
            <a:chExt cx="9139136" cy="4938006"/>
          </a:xfrm>
        </p:grpSpPr>
        <p:sp>
          <p:nvSpPr>
            <p:cNvPr id="95236" name="Text Box 7"/>
            <p:cNvSpPr txBox="1">
              <a:spLocks noChangeArrowheads="1"/>
            </p:cNvSpPr>
            <p:nvPr/>
          </p:nvSpPr>
          <p:spPr bwMode="auto">
            <a:xfrm>
              <a:off x="6499526" y="3270135"/>
              <a:ext cx="26781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2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 full + 1 simple (moves/stores)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2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  64-bit FP/SSE EUs  </a:t>
              </a:r>
            </a:p>
          </p:txBody>
        </p:sp>
        <p:sp>
          <p:nvSpPr>
            <p:cNvPr id="95237" name="Text Box 8"/>
            <p:cNvSpPr txBox="1">
              <a:spLocks noChangeArrowheads="1"/>
            </p:cNvSpPr>
            <p:nvPr/>
          </p:nvSpPr>
          <p:spPr bwMode="auto">
            <a:xfrm>
              <a:off x="6575978" y="5195605"/>
              <a:ext cx="18069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2 </a:t>
              </a:r>
              <a:r>
                <a:rPr lang="en-US" altLang="en-US" sz="12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x 128-bit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FP EUs +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3 x 128-bit SSE </a:t>
              </a:r>
              <a:r>
                <a:rPr lang="en-US" altLang="en-US" sz="12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EUs</a:t>
              </a:r>
            </a:p>
          </p:txBody>
        </p:sp>
        <p:sp>
          <p:nvSpPr>
            <p:cNvPr id="95240" name="Text Box 12"/>
            <p:cNvSpPr txBox="1">
              <a:spLocks noChangeArrowheads="1"/>
            </p:cNvSpPr>
            <p:nvPr/>
          </p:nvSpPr>
          <p:spPr bwMode="auto">
            <a:xfrm>
              <a:off x="6526513" y="2059573"/>
              <a:ext cx="19970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2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2 x 32-bit FX MMX EUs </a:t>
              </a:r>
            </a:p>
          </p:txBody>
        </p:sp>
        <p:sp>
          <p:nvSpPr>
            <p:cNvPr id="95241" name="Text Box 13"/>
            <p:cNvSpPr txBox="1">
              <a:spLocks noChangeArrowheads="1"/>
            </p:cNvSpPr>
            <p:nvPr/>
          </p:nvSpPr>
          <p:spPr bwMode="auto">
            <a:xfrm>
              <a:off x="6526513" y="2568460"/>
              <a:ext cx="1641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2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2 x 32-bit MMX,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2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2 x 32-bit SSE EUs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502" y="1520661"/>
              <a:ext cx="6370236" cy="4938006"/>
              <a:chOff x="1413933" y="547212"/>
              <a:chExt cx="7755467" cy="5975403"/>
            </a:xfrm>
          </p:grpSpPr>
          <p:pic>
            <p:nvPicPr>
              <p:cNvPr id="22" name="Kép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3933" y="547212"/>
                <a:ext cx="7755467" cy="5975403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/>
            </p:nvCxnSpPr>
            <p:spPr>
              <a:xfrm>
                <a:off x="1413933" y="6522615"/>
                <a:ext cx="76775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413933" y="6522615"/>
                <a:ext cx="77260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.2.3 </a:t>
            </a:r>
            <a:r>
              <a:rPr lang="en-US" dirty="0" smtClean="0"/>
              <a:t>The 128-bit SSE extension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.1 </a:t>
            </a:r>
            <a:r>
              <a:rPr lang="en-US" dirty="0" smtClean="0"/>
              <a:t>Overview </a:t>
            </a:r>
            <a:r>
              <a:rPr lang="hu-HU" dirty="0" smtClean="0"/>
              <a:t>(1)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2874" y="1597786"/>
            <a:ext cx="8914499" cy="3887751"/>
            <a:chOff x="-88274" y="1645920"/>
            <a:chExt cx="9549908" cy="40995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779" t="12479" r="2230" b="33309"/>
            <a:stretch/>
          </p:blipFill>
          <p:spPr>
            <a:xfrm>
              <a:off x="192505" y="1645920"/>
              <a:ext cx="9269129" cy="40995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30" t="16298" r="96321" b="46408"/>
            <a:stretch/>
          </p:blipFill>
          <p:spPr>
            <a:xfrm>
              <a:off x="-88274" y="2204187"/>
              <a:ext cx="290400" cy="250256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2875" y="519325"/>
            <a:ext cx="514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1. x86 ISA extensions </a:t>
            </a:r>
          </a:p>
          <a:p>
            <a:pPr defTabSz="457200" fontAlgn="base"/>
            <a:r>
              <a:rPr lang="en-US" dirty="0" smtClean="0">
                <a:solidFill>
                  <a:srgbClr val="2D2D8A"/>
                </a:solidFill>
                <a:latin typeface="Verdana"/>
              </a:rPr>
              <a:t>    Growth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of instruction sets over time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188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720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2.4 Brief overview of the 256-bit AVX/AVX2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512-bit AVX-512 SIMD extensions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(1)</a:t>
            </a:r>
            <a:endParaRPr lang="en-US" sz="1580" dirty="0"/>
          </a:p>
        </p:txBody>
      </p:sp>
      <p:sp>
        <p:nvSpPr>
          <p:cNvPr id="3" name="TextBox 2"/>
          <p:cNvSpPr txBox="1"/>
          <p:nvPr/>
        </p:nvSpPr>
        <p:spPr>
          <a:xfrm>
            <a:off x="107950" y="1193535"/>
            <a:ext cx="903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This summary provides an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overview of the evolution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50" y="587141"/>
            <a:ext cx="903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hu-HU" dirty="0" smtClean="0">
                <a:solidFill>
                  <a:srgbClr val="2D2D8A"/>
                </a:solidFill>
                <a:latin typeface="Verdana"/>
              </a:rPr>
              <a:t>2.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2.4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Brief overview of the 256-bit AVX/AVX2 and 512-bit AVX-512 SIMD</a:t>
            </a:r>
          </a:p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        extensions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634" y="1546293"/>
            <a:ext cx="426969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a)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register spaces,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b) the set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supported data types and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c)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instruction lists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50258" y="2521820"/>
            <a:ext cx="811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while the AVX/AVX2 and AVX-512 ISA extensions were introduced.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124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485" y="836712"/>
            <a:ext cx="8666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2D2D8A"/>
                </a:solidFill>
                <a:latin typeface="Verdana"/>
              </a:rPr>
              <a:t>As part of the previous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SSE extension, </a:t>
            </a:r>
            <a:r>
              <a:rPr lang="en-US" sz="1600" dirty="0" smtClean="0">
                <a:latin typeface="Verdana"/>
              </a:rPr>
              <a:t>Intel introduced the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128-bit XMM </a:t>
            </a:r>
            <a:r>
              <a:rPr lang="en-US" sz="1600" dirty="0">
                <a:solidFill>
                  <a:srgbClr val="2D2D8A"/>
                </a:solidFill>
                <a:latin typeface="Verdana"/>
              </a:rPr>
              <a:t>[0, 15</a:t>
            </a:r>
            <a:r>
              <a:rPr lang="en-US" sz="1600" dirty="0" smtClean="0">
                <a:solidFill>
                  <a:srgbClr val="2D2D8A"/>
                </a:solidFill>
                <a:latin typeface="Verdana"/>
              </a:rPr>
              <a:t>]</a:t>
            </a:r>
          </a:p>
          <a:p>
            <a:pPr defTabSz="457200"/>
            <a:r>
              <a:rPr lang="en-US" sz="1600" dirty="0">
                <a:solidFill>
                  <a:srgbClr val="2D2D8A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2D2D8A"/>
                </a:solidFill>
                <a:latin typeface="Verdana"/>
              </a:rPr>
              <a:t> register space </a:t>
            </a:r>
            <a:r>
              <a:rPr lang="en-US" sz="1600" dirty="0">
                <a:latin typeface="Verdana"/>
              </a:rPr>
              <a:t>in the 64-bit execution </a:t>
            </a:r>
            <a:r>
              <a:rPr lang="en-US" sz="1600" dirty="0" smtClean="0">
                <a:latin typeface="Verdana"/>
              </a:rPr>
              <a:t>mode </a:t>
            </a:r>
            <a:r>
              <a:rPr lang="en-US" sz="1600" dirty="0" smtClean="0">
                <a:solidFill>
                  <a:srgbClr val="2D2D8A"/>
                </a:solidFill>
                <a:latin typeface="Verdana"/>
              </a:rPr>
              <a:t>and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implemented</a:t>
            </a:r>
            <a:r>
              <a:rPr lang="en-US" sz="1600" dirty="0" smtClean="0">
                <a:solidFill>
                  <a:srgbClr val="2D2D8A"/>
                </a:solidFill>
                <a:latin typeface="Verdana"/>
              </a:rPr>
              <a:t> </a:t>
            </a:r>
            <a:r>
              <a:rPr lang="en-US" sz="1600" dirty="0" smtClean="0">
                <a:latin typeface="Verdana"/>
              </a:rPr>
              <a:t>the SSE extension</a:t>
            </a:r>
          </a:p>
          <a:p>
            <a:pPr defTabSz="457200"/>
            <a:r>
              <a:rPr lang="en-US" sz="1600" dirty="0">
                <a:latin typeface="Verdana"/>
              </a:rPr>
              <a:t> </a:t>
            </a:r>
            <a:r>
              <a:rPr lang="en-US" sz="1600" dirty="0" smtClean="0">
                <a:latin typeface="Verdana"/>
              </a:rPr>
              <a:t> in the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Pentium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III Katmai core (1999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) [</a:t>
            </a:r>
            <a:r>
              <a:rPr lang="hu-HU" sz="1600" dirty="0" smtClean="0">
                <a:solidFill>
                  <a:srgbClr val="000000"/>
                </a:solidFill>
                <a:latin typeface="Verdana"/>
              </a:rPr>
              <a:t>51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].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46575" y="1772816"/>
            <a:ext cx="7772978" cy="4061462"/>
            <a:chOff x="746575" y="1201120"/>
            <a:chExt cx="7772978" cy="4061462"/>
          </a:xfrm>
        </p:grpSpPr>
        <p:grpSp>
          <p:nvGrpSpPr>
            <p:cNvPr id="33" name="Group 32"/>
            <p:cNvGrpSpPr/>
            <p:nvPr/>
          </p:nvGrpSpPr>
          <p:grpSpPr>
            <a:xfrm>
              <a:off x="836585" y="1201120"/>
              <a:ext cx="7682968" cy="3848060"/>
              <a:chOff x="1241630" y="1201120"/>
              <a:chExt cx="7682968" cy="3848060"/>
            </a:xfrm>
          </p:grpSpPr>
          <p:pic>
            <p:nvPicPr>
              <p:cNvPr id="1030" name="Picture 6" descr="https://images.anandtech.com/doci/11550/basin_falls_june_6-page-009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0" t="14680" b="22933"/>
              <a:stretch/>
            </p:blipFill>
            <p:spPr bwMode="auto">
              <a:xfrm>
                <a:off x="2231740" y="1988840"/>
                <a:ext cx="6692858" cy="3060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6642230" y="3654024"/>
                <a:ext cx="1710190" cy="130514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642230" y="4014064"/>
                <a:ext cx="1755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Verdana"/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Verdana"/>
                    <a:cs typeface="Times New Roman" panose="02020603050405020304" pitchFamily="18" charset="0"/>
                  </a:rPr>
                  <a:t>(xmm0-xmm31)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231740" y="2259399"/>
                <a:ext cx="6165685" cy="22449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597225" y="2483894"/>
                <a:ext cx="1755195" cy="540060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76812" y="2483894"/>
                <a:ext cx="171019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SSE (32-bit)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    (xmm0-xmm7)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597225" y="3036003"/>
                <a:ext cx="1755196" cy="58506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38320" y="3068959"/>
                <a:ext cx="1800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SSE (64-bit)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(xmm0-xmm15)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797024" y="2483894"/>
                <a:ext cx="1869365" cy="1137174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59475" y="2774393"/>
                <a:ext cx="15263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AVX/AVX2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  ymm0-ymm15)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4797025" y="3654024"/>
                <a:ext cx="1879786" cy="130514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45951" y="4016934"/>
                <a:ext cx="1377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(ymm0-ymm31</a:t>
                </a:r>
                <a:endParaRPr lang="en-US" sz="1400" b="1" dirty="0">
                  <a:solidFill>
                    <a:srgbClr val="2D2D8A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241630" y="2483894"/>
                <a:ext cx="3555395" cy="2513023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56215" y="3293985"/>
                <a:ext cx="1377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(zmm0-zmm31</a:t>
                </a:r>
                <a:endParaRPr lang="en-US" sz="1400" b="1" dirty="0">
                  <a:solidFill>
                    <a:srgbClr val="2D2D8A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458985" y="2393885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0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58985" y="280618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7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52420" y="3346248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15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90178" y="468914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31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597225" y="2043289"/>
                <a:ext cx="1764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77509" y="2033845"/>
                <a:ext cx="1402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xmm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(128-0)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800145" y="1638244"/>
                <a:ext cx="3564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97125" y="1612670"/>
                <a:ext cx="1402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ymm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(255-0)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241630" y="1226694"/>
                <a:ext cx="7128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49172" y="1201120"/>
                <a:ext cx="13917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zmm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(511-0)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775412" y="4982785"/>
              <a:ext cx="298480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98675" y="4966636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127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1970" y="4968795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255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6575" y="4968795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511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6271766" y="3055590"/>
            <a:ext cx="1720614" cy="11701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(2)</a:t>
            </a:r>
            <a:endParaRPr lang="en-US" sz="1580" dirty="0"/>
          </a:p>
        </p:txBody>
      </p:sp>
      <p:sp>
        <p:nvSpPr>
          <p:cNvPr id="8" name="TextBox 7"/>
          <p:cNvSpPr txBox="1"/>
          <p:nvPr/>
        </p:nvSpPr>
        <p:spPr>
          <a:xfrm>
            <a:off x="142875" y="481030"/>
            <a:ext cx="405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>
                <a:solidFill>
                  <a:schemeClr val="accent6"/>
                </a:solidFill>
                <a:latin typeface="+mj-lt"/>
              </a:rPr>
              <a:t>a) Evolution of the register space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740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7107" y="5705961"/>
            <a:ext cx="90725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lower 128 bits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the YMM registers are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aliased to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respective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128-bit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 XMM registers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.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It was first implemented in Intel’s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Sandy Bridge (2011) and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then the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Haswell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cores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2013),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to support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256-bit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AVX and AVX2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extensions, respectively.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75" y="519763"/>
            <a:ext cx="872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The extended YMM [0, 15] AVX/AVX2 register space in 64-bit mode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46575" y="1628800"/>
            <a:ext cx="7772978" cy="4061462"/>
            <a:chOff x="746575" y="1201120"/>
            <a:chExt cx="7772978" cy="4061462"/>
          </a:xfrm>
        </p:grpSpPr>
        <p:grpSp>
          <p:nvGrpSpPr>
            <p:cNvPr id="33" name="Group 32"/>
            <p:cNvGrpSpPr/>
            <p:nvPr/>
          </p:nvGrpSpPr>
          <p:grpSpPr>
            <a:xfrm>
              <a:off x="836585" y="1201120"/>
              <a:ext cx="7682968" cy="3848060"/>
              <a:chOff x="1241630" y="1201120"/>
              <a:chExt cx="7682968" cy="3848060"/>
            </a:xfrm>
          </p:grpSpPr>
          <p:pic>
            <p:nvPicPr>
              <p:cNvPr id="1030" name="Picture 6" descr="https://images.anandtech.com/doci/11550/basin_falls_june_6-page-009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0" t="14680" b="22933"/>
              <a:stretch/>
            </p:blipFill>
            <p:spPr bwMode="auto">
              <a:xfrm>
                <a:off x="2231740" y="1988840"/>
                <a:ext cx="6692858" cy="3060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6642230" y="3654024"/>
                <a:ext cx="1710190" cy="130514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642230" y="4014064"/>
                <a:ext cx="1755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Verdana"/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Verdana"/>
                    <a:cs typeface="Times New Roman" panose="02020603050405020304" pitchFamily="18" charset="0"/>
                  </a:rPr>
                  <a:t>(xmm0-xmm31)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231740" y="2259399"/>
                <a:ext cx="6165685" cy="22449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597225" y="2483894"/>
                <a:ext cx="1755195" cy="540060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76812" y="2483894"/>
                <a:ext cx="171019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SSE (32-bit)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    (xmm0-xmm7)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597225" y="3036003"/>
                <a:ext cx="1755196" cy="58506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97224" y="3068959"/>
                <a:ext cx="1800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SSE (64-bit)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(xmm0-xmm15)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797024" y="2483894"/>
                <a:ext cx="1869365" cy="1137174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59475" y="2774393"/>
                <a:ext cx="15263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AVX/AVX2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  ymm0-ymm15)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4797025" y="3654024"/>
                <a:ext cx="1879786" cy="130514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45951" y="4016934"/>
                <a:ext cx="1377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(ymm0-ymm31</a:t>
                </a:r>
                <a:endParaRPr lang="en-US" sz="1400" b="1" dirty="0">
                  <a:solidFill>
                    <a:srgbClr val="2D2D8A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241630" y="2483894"/>
                <a:ext cx="3555395" cy="2513023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56215" y="3293985"/>
                <a:ext cx="1377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(zmm0-zmm31</a:t>
                </a:r>
                <a:endParaRPr lang="en-US" sz="1400" b="1" dirty="0">
                  <a:solidFill>
                    <a:srgbClr val="2D2D8A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458985" y="2393885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0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58985" y="280618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7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52420" y="3346248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15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90178" y="468914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31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597225" y="2043289"/>
                <a:ext cx="1764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77509" y="2033845"/>
                <a:ext cx="1402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xmm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(128-0)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800145" y="1638244"/>
                <a:ext cx="3564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97125" y="1612670"/>
                <a:ext cx="1402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ymm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(255-0)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241630" y="1226694"/>
                <a:ext cx="7128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49172" y="1201120"/>
                <a:ext cx="13917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zmm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(511-0)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775412" y="4982785"/>
              <a:ext cx="298480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98675" y="4966636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127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1970" y="4968795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255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6575" y="4968795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511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4391979" y="2911574"/>
            <a:ext cx="3600401" cy="11427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6999" y="866272"/>
            <a:ext cx="817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Verdana"/>
              </a:rPr>
              <a:t>YMM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register space provides 16 256-bit wide registers named</a:t>
            </a:r>
          </a:p>
          <a:p>
            <a:pPr defTabSz="457200" fontAlgn="base"/>
            <a:r>
              <a:rPr lang="en-US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Verdana"/>
              </a:rPr>
              <a:t>(ymm0,ymm15).</a:t>
            </a:r>
            <a:endParaRPr lang="en-US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(3)</a:t>
            </a:r>
            <a:endParaRPr lang="en-US" sz="1580" dirty="0"/>
          </a:p>
        </p:txBody>
      </p:sp>
      <p:sp>
        <p:nvSpPr>
          <p:cNvPr id="41" name="TextBox 4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258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1846" y="5614210"/>
            <a:ext cx="9072562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AVX-512 ISA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extension provides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32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512-bit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wide SIMD registers [zmm0,zmm31].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lower 256 bits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the ZMM registers are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aliased to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respective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256-bit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 YMM registers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lower 128 bits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to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respective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128-bit XMM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registers.</a:t>
            </a:r>
            <a:endParaRPr lang="en-US" sz="1600" b="1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75" y="519763"/>
            <a:ext cx="856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The extended ZMM [0, 31] AVX-512 register space in 64-bit mode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46575" y="1435240"/>
            <a:ext cx="7772978" cy="4061462"/>
            <a:chOff x="746575" y="1201120"/>
            <a:chExt cx="7772978" cy="4061462"/>
          </a:xfrm>
        </p:grpSpPr>
        <p:grpSp>
          <p:nvGrpSpPr>
            <p:cNvPr id="33" name="Group 32"/>
            <p:cNvGrpSpPr/>
            <p:nvPr/>
          </p:nvGrpSpPr>
          <p:grpSpPr>
            <a:xfrm>
              <a:off x="836585" y="1201120"/>
              <a:ext cx="7682968" cy="3848060"/>
              <a:chOff x="1241630" y="1201120"/>
              <a:chExt cx="7682968" cy="3848060"/>
            </a:xfrm>
          </p:grpSpPr>
          <p:pic>
            <p:nvPicPr>
              <p:cNvPr id="1030" name="Picture 6" descr="https://images.anandtech.com/doci/11550/basin_falls_june_6-page-009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0" t="14680" b="22933"/>
              <a:stretch/>
            </p:blipFill>
            <p:spPr bwMode="auto">
              <a:xfrm>
                <a:off x="2231740" y="1988840"/>
                <a:ext cx="6692858" cy="3060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6642230" y="3654024"/>
                <a:ext cx="1710190" cy="130514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642230" y="4014064"/>
                <a:ext cx="1755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Verdana"/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Verdana"/>
                    <a:cs typeface="Times New Roman" panose="02020603050405020304" pitchFamily="18" charset="0"/>
                  </a:rPr>
                  <a:t>(xmm0-xmm31)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231740" y="2259399"/>
                <a:ext cx="6165685" cy="22449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597225" y="2483894"/>
                <a:ext cx="1755195" cy="540060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76812" y="2483894"/>
                <a:ext cx="171019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SSE (32-bit)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    (xmm0-xmm7)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597225" y="3036003"/>
                <a:ext cx="1755196" cy="58506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97224" y="3068959"/>
                <a:ext cx="1800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SSE (64-bit)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(xmm0-xmm15)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797024" y="2483894"/>
                <a:ext cx="1869365" cy="1137174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59475" y="2774393"/>
                <a:ext cx="15263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AVX/AVX2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  ymm0-ymm15)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4797025" y="3654024"/>
                <a:ext cx="1879786" cy="1305145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45951" y="4016934"/>
                <a:ext cx="1377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(ymm0-ymm31</a:t>
                </a:r>
                <a:endParaRPr lang="en-US" sz="1400" b="1" dirty="0">
                  <a:solidFill>
                    <a:srgbClr val="2D2D8A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241630" y="2483894"/>
                <a:ext cx="3555395" cy="2513023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56215" y="3293985"/>
                <a:ext cx="1377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AVX-512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(zmm0-zmm31</a:t>
                </a:r>
                <a:endParaRPr lang="en-US" sz="1400" b="1" dirty="0">
                  <a:solidFill>
                    <a:srgbClr val="2D2D8A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458985" y="2393885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0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58985" y="280618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7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52420" y="3346248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15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90178" y="468914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2D2D8A"/>
                    </a:solidFill>
                    <a:latin typeface="Verdana"/>
                  </a:rPr>
                  <a:t>31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597225" y="2043289"/>
                <a:ext cx="1764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77509" y="2033845"/>
                <a:ext cx="1402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xmm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(128-0)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800145" y="1638244"/>
                <a:ext cx="3564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97125" y="1612670"/>
                <a:ext cx="1402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ymm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(255-0)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241630" y="1226694"/>
                <a:ext cx="7128000" cy="293598"/>
              </a:xfrm>
              <a:prstGeom prst="rect">
                <a:avLst/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49172" y="1201120"/>
                <a:ext cx="13917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</a:rPr>
                  <a:t>zmm</a:t>
                </a:r>
                <a:r>
                  <a:rPr lang="en-US" sz="1400" dirty="0">
                    <a:solidFill>
                      <a:srgbClr val="FFFFFF"/>
                    </a:solidFill>
                  </a:rPr>
                  <a:t> (511-0)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775412" y="4982785"/>
              <a:ext cx="298480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98675" y="4966636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127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1970" y="4968795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255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6575" y="4968795"/>
              <a:ext cx="636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511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836585" y="2718013"/>
            <a:ext cx="7155795" cy="24822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875" y="889095"/>
            <a:ext cx="8770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In DTs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AVX-512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extension was introduced in Intel’s Cannon Lake core (2018).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(4)</a:t>
            </a:r>
            <a:endParaRPr lang="en-US" sz="1580" dirty="0"/>
          </a:p>
        </p:txBody>
      </p:sp>
      <p:sp>
        <p:nvSpPr>
          <p:cNvPr id="41" name="TextBox 4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016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4" y="519766"/>
            <a:ext cx="9019635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200"/>
              </a:spcAft>
            </a:pPr>
            <a:r>
              <a:rPr lang="en-US" dirty="0" smtClean="0">
                <a:solidFill>
                  <a:srgbClr val="2D2D8A"/>
                </a:solidFill>
                <a:latin typeface="Verdana"/>
              </a:rPr>
              <a:t>b) Evolution of the set of supported data types</a:t>
            </a:r>
          </a:p>
          <a:p>
            <a:pPr defTabSz="457200"/>
            <a:r>
              <a:rPr lang="en-US" dirty="0" smtClean="0">
                <a:solidFill>
                  <a:srgbClr val="2D2D8A"/>
                </a:solidFill>
                <a:latin typeface="Verdana"/>
              </a:rPr>
              <a:t>   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The previous SSE/SSE2 extensions introduced the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128-bit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data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types.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567" y="5735099"/>
            <a:ext cx="5122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Figure: Supported data types of SSE/SSE2 [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47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815" y="6130869"/>
            <a:ext cx="8325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Note that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SSE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allows processing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only SP FP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128-bit registers, whereas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SSE2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enables processing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all indicated data types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128-bit registers.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7399" y="1844675"/>
            <a:ext cx="7298539" cy="3671887"/>
            <a:chOff x="2581186" y="3097731"/>
            <a:chExt cx="5974071" cy="29661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8481" t="29482" r="23442" b="63032"/>
            <a:stretch/>
          </p:blipFill>
          <p:spPr>
            <a:xfrm>
              <a:off x="2581186" y="3097731"/>
              <a:ext cx="5974071" cy="4331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8481" t="42290" r="23816" b="16454"/>
            <a:stretch/>
          </p:blipFill>
          <p:spPr>
            <a:xfrm>
              <a:off x="2592414" y="3676851"/>
              <a:ext cx="5935570" cy="238706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42875" y="1188041"/>
            <a:ext cx="9102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SSE/SSE2 extensions were introduced in Intel’s Pentium III Katmai (1999) and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Pentium 4 Willamette (2000) cores, respectively.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(5)</a:t>
            </a:r>
            <a:endParaRPr lang="en-US" sz="1580" dirty="0"/>
          </a:p>
        </p:txBody>
      </p:sp>
      <p:sp>
        <p:nvSpPr>
          <p:cNvPr id="16" name="TextBox 1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395536" y="519766"/>
            <a:ext cx="7992888" cy="6014579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19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257" y="626999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933" y="519764"/>
            <a:ext cx="8994578" cy="67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Aft>
                <a:spcPts val="200"/>
              </a:spcAft>
            </a:pPr>
            <a:r>
              <a:rPr lang="en-US" dirty="0">
                <a:solidFill>
                  <a:srgbClr val="2D2D8A"/>
                </a:solidFill>
                <a:latin typeface="Verdana"/>
              </a:rPr>
              <a:t>b) Evolution of the set of supported data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types</a:t>
            </a:r>
            <a:endParaRPr lang="en-US" dirty="0" smtClean="0">
              <a:solidFill>
                <a:srgbClr val="2D2D8A"/>
              </a:solidFill>
              <a:latin typeface="Verdana"/>
            </a:endParaRPr>
          </a:p>
          <a:p>
            <a:pPr defTabSz="457200"/>
            <a:r>
              <a:rPr lang="en-US" dirty="0" smtClean="0">
                <a:solidFill>
                  <a:srgbClr val="2D2D8A"/>
                </a:solidFill>
                <a:latin typeface="Verdana"/>
              </a:rPr>
              <a:t>New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256-bit wide FX/FP SIMD data types in the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AVX/AVX2 extensions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47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8896" y="2032775"/>
            <a:ext cx="7334451" cy="3678138"/>
            <a:chOff x="173257" y="2426193"/>
            <a:chExt cx="8017842" cy="3358667"/>
          </a:xfrm>
        </p:grpSpPr>
        <p:grpSp>
          <p:nvGrpSpPr>
            <p:cNvPr id="10" name="Group 9"/>
            <p:cNvGrpSpPr/>
            <p:nvPr/>
          </p:nvGrpSpPr>
          <p:grpSpPr>
            <a:xfrm>
              <a:off x="173257" y="2426193"/>
              <a:ext cx="8017842" cy="3358667"/>
              <a:chOff x="173257" y="1992429"/>
              <a:chExt cx="8778240" cy="411906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-1019" r="1267"/>
              <a:stretch/>
            </p:blipFill>
            <p:spPr>
              <a:xfrm>
                <a:off x="173257" y="1992429"/>
                <a:ext cx="8773527" cy="126456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689"/>
              <a:stretch/>
            </p:blipFill>
            <p:spPr>
              <a:xfrm>
                <a:off x="258811" y="3257910"/>
                <a:ext cx="8692686" cy="2853583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-47" t="64035" r="78376" b="26452"/>
            <a:stretch/>
          </p:blipFill>
          <p:spPr>
            <a:xfrm>
              <a:off x="256997" y="4697533"/>
              <a:ext cx="1674000" cy="27958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-180528" y="1268760"/>
            <a:ext cx="853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AVX/AVX2 extensions were introduced in Intel’s Sandy Bridge (2011) and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Haswell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(2013) cores, respectively.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815" y="6084585"/>
            <a:ext cx="8746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Note that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AVX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allows processing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only FP SIMD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256-bit registers, whereas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AVX2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let processing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all indicated (FX and FP) SIMD data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256-bit registers.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(6)</a:t>
            </a:r>
            <a:endParaRPr lang="en-US" sz="1580" dirty="0"/>
          </a:p>
        </p:txBody>
      </p:sp>
      <p:sp>
        <p:nvSpPr>
          <p:cNvPr id="15" name="TextBox 1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479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5" y="519766"/>
            <a:ext cx="889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2D2D8A"/>
                </a:solidFill>
                <a:latin typeface="Verdana"/>
              </a:rPr>
              <a:t>New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512-bit wide SIMD data types that make use of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the extended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register space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69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75" y="1187479"/>
            <a:ext cx="8419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AVX-512 extension was introduced in Intel’s Cannon Lake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DT cores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(2018).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8390" y="1959876"/>
            <a:ext cx="8512691" cy="3366344"/>
            <a:chOff x="298390" y="1959875"/>
            <a:chExt cx="8512691" cy="36203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4554" t="7586" r="2840" b="25748"/>
            <a:stretch/>
          </p:blipFill>
          <p:spPr>
            <a:xfrm>
              <a:off x="2095657" y="1959875"/>
              <a:ext cx="6354827" cy="3620309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6190765" y="1959875"/>
              <a:ext cx="2216433" cy="3494306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5874" y="2105750"/>
              <a:ext cx="23952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dirty="0">
                  <a:solidFill>
                    <a:srgbClr val="0070C0"/>
                  </a:solidFill>
                  <a:latin typeface="Verdana"/>
                </a:rPr>
                <a:t>16x single precision FP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4529" y="2633867"/>
              <a:ext cx="235673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dirty="0">
                  <a:solidFill>
                    <a:srgbClr val="0070C0"/>
                  </a:solidFill>
                  <a:latin typeface="Verdana"/>
                </a:rPr>
                <a:t>8x double precision FP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0478" y="3290062"/>
              <a:ext cx="17940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dirty="0">
                  <a:solidFill>
                    <a:srgbClr val="0070C0"/>
                  </a:solidFill>
                  <a:latin typeface="Verdana"/>
                </a:rPr>
                <a:t>64x 8 bit integer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7695" y="3866164"/>
              <a:ext cx="19159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dirty="0">
                  <a:solidFill>
                    <a:srgbClr val="0070C0"/>
                  </a:solidFill>
                  <a:latin typeface="Verdana"/>
                </a:rPr>
                <a:t>32x 16 bit integer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6251" y="4500040"/>
              <a:ext cx="19159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dirty="0">
                  <a:solidFill>
                    <a:srgbClr val="0070C0"/>
                  </a:solidFill>
                  <a:latin typeface="Verdana"/>
                </a:rPr>
                <a:t>16x 32 bit integer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4811" y="5076143"/>
              <a:ext cx="17940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500" dirty="0">
                  <a:solidFill>
                    <a:srgbClr val="0070C0"/>
                  </a:solidFill>
                  <a:latin typeface="Verdana"/>
                </a:rPr>
                <a:t>8x 64 bit integer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H="1">
              <a:off x="2104204" y="2070581"/>
              <a:ext cx="8658" cy="3458827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98390" y="3591206"/>
              <a:ext cx="172034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500" b="1" dirty="0">
                  <a:solidFill>
                    <a:srgbClr val="000000"/>
                  </a:solidFill>
                  <a:latin typeface="Verdana"/>
                </a:rPr>
                <a:t>Intel AVX-512</a:t>
              </a: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(7)</a:t>
            </a:r>
            <a:endParaRPr lang="en-US" sz="1580" dirty="0"/>
          </a:p>
        </p:txBody>
      </p:sp>
      <p:sp>
        <p:nvSpPr>
          <p:cNvPr id="21" name="TextBox 2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263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94" y="519765"/>
            <a:ext cx="604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 smtClean="0">
                <a:solidFill>
                  <a:srgbClr val="2D2D8A"/>
                </a:solidFill>
                <a:latin typeface="Verdana"/>
              </a:rPr>
              <a:t>c) Evolution of the supported instruction list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724" y="895148"/>
            <a:ext cx="882015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Each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SIMD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extension requires the introduction of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 large number of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new</a:t>
            </a:r>
          </a:p>
          <a:p>
            <a:pPr defTabSz="457200" fontAlgn="base"/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instructions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, 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  e.g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 alone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AVX2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extends the ISA by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170 FX SIMD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instructions and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93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FMA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  (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Fused Multiply-Add) operations.   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Note that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it was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Intel’s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AVX2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ISA extension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that first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provided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dual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operation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FMA instructions.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(8)</a:t>
            </a:r>
            <a:endParaRPr lang="en-US" sz="1580" dirty="0"/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535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392" r="1394" b="8115"/>
          <a:stretch/>
        </p:blipFill>
        <p:spPr>
          <a:xfrm>
            <a:off x="166776" y="1303726"/>
            <a:ext cx="8900221" cy="3349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" y="519764"/>
            <a:ext cx="8878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How performance and efficiency rose in the course of x86 SIMD evolution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?</a:t>
            </a:r>
          </a:p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52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80" dirty="0"/>
              <a:t>2</a:t>
            </a:r>
            <a:r>
              <a:rPr lang="hu-HU" sz="1580" dirty="0" smtClean="0"/>
              <a:t>.2.4 </a:t>
            </a:r>
            <a:r>
              <a:rPr lang="en-US" sz="1580" dirty="0" smtClean="0"/>
              <a:t>Brief overview of the 256-bit AVX/AVX2 and 512-bit AVX-512 SIMD extensions </a:t>
            </a:r>
            <a:r>
              <a:rPr lang="hu-HU" sz="1580" dirty="0" smtClean="0"/>
              <a:t>(9)</a:t>
            </a:r>
            <a:endParaRPr lang="en-US" sz="1580" dirty="0"/>
          </a:p>
        </p:txBody>
      </p:sp>
    </p:spTree>
    <p:extLst>
      <p:ext uri="{BB962C8B-B14F-4D97-AF65-F5344CB8AC3E}">
        <p14:creationId xmlns:p14="http://schemas.microsoft.com/office/powerpoint/2010/main" val="4689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4245" y="506125"/>
            <a:ext cx="8550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333399"/>
                </a:solidFill>
              </a:rPr>
              <a:t>Example 1: </a:t>
            </a:r>
            <a:r>
              <a:rPr lang="en-US" dirty="0">
                <a:solidFill>
                  <a:srgbClr val="333399"/>
                </a:solidFill>
              </a:rPr>
              <a:t>ARM’s ISA extensions - Overview</a:t>
            </a:r>
            <a:endParaRPr lang="hu-HU" dirty="0">
              <a:solidFill>
                <a:srgbClr val="333399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788024" y="2060848"/>
            <a:ext cx="220203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>
                <a:solidFill>
                  <a:srgbClr val="000000"/>
                </a:solidFill>
              </a:rPr>
              <a:t>ISA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extensions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to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enhance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compute capabilities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446875" y="1243527"/>
            <a:ext cx="2079824" cy="24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’s ISA extensions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161329" y="1812042"/>
            <a:ext cx="676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481990" y="154097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152307" y="181204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H="1">
            <a:off x="7941164" y="180567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835696" y="2046693"/>
            <a:ext cx="27453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speed up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of bytecodes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5796136" y="198828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5830744" y="181687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735446" y="2075803"/>
            <a:ext cx="242706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enhance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security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1111488" y="196439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7905576" y="195963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06515" y="2035407"/>
            <a:ext cx="18452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reduce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code size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3197015" y="198808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231623" y="1811128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.1 </a:t>
            </a:r>
            <a:r>
              <a:rPr lang="en-US" dirty="0" smtClean="0"/>
              <a:t>Overview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519763"/>
            <a:ext cx="844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Performance increase in terms of SP FLOPS/DP FLOPS in the course of </a:t>
            </a:r>
          </a:p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  x86 SIMD evolution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53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684" t="22262" r="3023" b="50001"/>
          <a:stretch/>
        </p:blipFill>
        <p:spPr>
          <a:xfrm>
            <a:off x="338890" y="1550366"/>
            <a:ext cx="8310881" cy="2016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125" y="3686475"/>
            <a:ext cx="6395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SP/DP FLOPS data relate to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dual FMA-capable 512-bit EUs.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00" dirty="0"/>
              <a:t>2</a:t>
            </a:r>
            <a:r>
              <a:rPr lang="hu-HU" sz="1500" dirty="0" smtClean="0"/>
              <a:t>.2.4 </a:t>
            </a:r>
            <a:r>
              <a:rPr lang="en-US" sz="1500" dirty="0" smtClean="0"/>
              <a:t>Brief overview of the 256-bit AVX/AVX2 and 512-bit AVX-512 SIMD extensions </a:t>
            </a:r>
            <a:r>
              <a:rPr lang="hu-HU" sz="1500" dirty="0" smtClean="0"/>
              <a:t>(10)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036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60" y="524352"/>
            <a:ext cx="676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Reducing turbo frequencies while running AVX code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[70]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5012393"/>
            <a:ext cx="886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Note that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turbo frequency limits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are controlled on a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per core basis beginning from 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the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Broadwell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processor.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6" y="847023"/>
            <a:ext cx="8840802" cy="4087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104558" y="1801446"/>
            <a:ext cx="914400" cy="16764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50" dirty="0"/>
              <a:t>2</a:t>
            </a:r>
            <a:r>
              <a:rPr lang="hu-HU" sz="1550" dirty="0" smtClean="0"/>
              <a:t>.2.4 </a:t>
            </a:r>
            <a:r>
              <a:rPr lang="en-US" sz="1550" dirty="0" smtClean="0"/>
              <a:t>Brief overview of the 256-bit AVX/AVX2 and 512-bit AVX-512 SIMD extensions </a:t>
            </a:r>
            <a:r>
              <a:rPr lang="hu-HU" sz="1550" dirty="0" smtClean="0"/>
              <a:t>(11)</a:t>
            </a:r>
            <a:endParaRPr lang="en-US" sz="1550" dirty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03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77" name="Group 121"/>
          <p:cNvGraphicFramePr>
            <a:graphicFrameLocks noGrp="1"/>
          </p:cNvGraphicFramePr>
          <p:nvPr>
            <p:extLst/>
          </p:nvPr>
        </p:nvGraphicFramePr>
        <p:xfrm>
          <a:off x="251520" y="1223755"/>
          <a:ext cx="8613635" cy="5064127"/>
        </p:xfrm>
        <a:graphic>
          <a:graphicData uri="http://schemas.openxmlformats.org/drawingml/2006/table">
            <a:tbl>
              <a:tblPr/>
              <a:tblGrid>
                <a:gridCol w="172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Extension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AMD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MMX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MMX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1/1997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3/1998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3DNow!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2/1999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K6-2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Enh. 3DNow!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6/1999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K7 Athlon Model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3DNow! Professional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K7 Athlon MP Model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III Katmai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2/1999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K8 Sledgehammer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SSE2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Willamete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12/2000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K8 Sledgehammer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SSE3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Presocott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12/2004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K8 Athens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SSSE3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Bobcat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SSE4.a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8/2007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K10 Barcelona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SSE4.1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 Bulldozer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SSE4.2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 Bulldozer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AES-NI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 Bulldozer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PCLMULQDQ instr.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 Bulldozer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 Bridge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 Bulldozer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AVX2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6/2013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Family 15h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Excavator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AVX-512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Cannon Lake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5/2018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88361"/>
                  </a:ext>
                </a:extLst>
              </a:tr>
            </a:tbl>
          </a:graphicData>
        </a:graphic>
      </p:graphicFrame>
      <p:sp>
        <p:nvSpPr>
          <p:cNvPr id="249961" name="Text Box 3"/>
          <p:cNvSpPr txBox="1">
            <a:spLocks noChangeArrowheads="1"/>
          </p:cNvSpPr>
          <p:nvPr/>
        </p:nvSpPr>
        <p:spPr bwMode="auto">
          <a:xfrm>
            <a:off x="161510" y="519805"/>
            <a:ext cx="8425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Comparing the introduction </a:t>
            </a:r>
            <a:r>
              <a:rPr lang="en-US" sz="1800" dirty="0">
                <a:solidFill>
                  <a:srgbClr val="333399"/>
                </a:solidFill>
              </a:rPr>
              <a:t>of </a:t>
            </a:r>
            <a:r>
              <a:rPr lang="en-US" sz="1800" dirty="0" smtClean="0">
                <a:solidFill>
                  <a:srgbClr val="333399"/>
                </a:solidFill>
              </a:rPr>
              <a:t>x86 ISA SIMD extensions Intel vs. AMD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249962" name="Line 73"/>
          <p:cNvSpPr>
            <a:spLocks noChangeShapeType="1"/>
          </p:cNvSpPr>
          <p:nvPr/>
        </p:nvSpPr>
        <p:spPr bwMode="auto">
          <a:xfrm flipV="1">
            <a:off x="5146250" y="1680955"/>
            <a:ext cx="468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63" name="Line 73"/>
          <p:cNvSpPr>
            <a:spLocks noChangeShapeType="1"/>
          </p:cNvSpPr>
          <p:nvPr/>
        </p:nvSpPr>
        <p:spPr bwMode="auto">
          <a:xfrm flipV="1">
            <a:off x="5135138" y="2900155"/>
            <a:ext cx="4683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64" name="Line 73"/>
          <p:cNvSpPr>
            <a:spLocks noChangeShapeType="1"/>
          </p:cNvSpPr>
          <p:nvPr/>
        </p:nvSpPr>
        <p:spPr bwMode="auto">
          <a:xfrm flipV="1">
            <a:off x="5146250" y="3204955"/>
            <a:ext cx="468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65" name="Line 73"/>
          <p:cNvSpPr>
            <a:spLocks noChangeShapeType="1"/>
          </p:cNvSpPr>
          <p:nvPr/>
        </p:nvSpPr>
        <p:spPr bwMode="auto">
          <a:xfrm flipV="1">
            <a:off x="5146250" y="3509755"/>
            <a:ext cx="468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66" name="Line 73"/>
          <p:cNvSpPr>
            <a:spLocks noChangeShapeType="1"/>
          </p:cNvSpPr>
          <p:nvPr/>
        </p:nvSpPr>
        <p:spPr bwMode="auto">
          <a:xfrm flipV="1">
            <a:off x="5146250" y="3814555"/>
            <a:ext cx="468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67" name="Line 73"/>
          <p:cNvSpPr>
            <a:spLocks noChangeShapeType="1"/>
          </p:cNvSpPr>
          <p:nvPr/>
        </p:nvSpPr>
        <p:spPr bwMode="auto">
          <a:xfrm flipV="1">
            <a:off x="5146250" y="4424155"/>
            <a:ext cx="468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68" name="Line 73"/>
          <p:cNvSpPr>
            <a:spLocks noChangeShapeType="1"/>
          </p:cNvSpPr>
          <p:nvPr/>
        </p:nvSpPr>
        <p:spPr bwMode="auto">
          <a:xfrm flipV="1">
            <a:off x="5157363" y="4728955"/>
            <a:ext cx="4683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69" name="Line 73"/>
          <p:cNvSpPr>
            <a:spLocks noChangeShapeType="1"/>
          </p:cNvSpPr>
          <p:nvPr/>
        </p:nvSpPr>
        <p:spPr bwMode="auto">
          <a:xfrm flipV="1">
            <a:off x="5157363" y="5033755"/>
            <a:ext cx="4683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70" name="Line 73"/>
          <p:cNvSpPr>
            <a:spLocks noChangeShapeType="1"/>
          </p:cNvSpPr>
          <p:nvPr/>
        </p:nvSpPr>
        <p:spPr bwMode="auto">
          <a:xfrm flipV="1">
            <a:off x="5157363" y="5338555"/>
            <a:ext cx="4683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9971" name="Line 73"/>
          <p:cNvSpPr>
            <a:spLocks noChangeShapeType="1"/>
          </p:cNvSpPr>
          <p:nvPr/>
        </p:nvSpPr>
        <p:spPr bwMode="auto">
          <a:xfrm flipV="1">
            <a:off x="5173238" y="5643355"/>
            <a:ext cx="4683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52304" y="6388297"/>
            <a:ext cx="2523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MMX:    Multi Media </a:t>
            </a:r>
            <a:r>
              <a:rPr lang="en-US" sz="1200" dirty="0" smtClean="0">
                <a:solidFill>
                  <a:srgbClr val="000000"/>
                </a:solidFill>
              </a:rPr>
              <a:t>Extension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5" y="6351194"/>
            <a:ext cx="322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AES:     Advanced Encryption Standard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AVX:     Advanced Vector Extension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Line 73"/>
          <p:cNvSpPr>
            <a:spLocks noChangeShapeType="1"/>
          </p:cNvSpPr>
          <p:nvPr/>
        </p:nvSpPr>
        <p:spPr bwMode="auto">
          <a:xfrm flipV="1">
            <a:off x="5171635" y="5930510"/>
            <a:ext cx="4683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8706" y="6352672"/>
            <a:ext cx="304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SSE:     Streaming SIMD extension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SSSE3: Supplemental SSE3 (SSSE3)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550" dirty="0"/>
              <a:t>2</a:t>
            </a:r>
            <a:r>
              <a:rPr lang="hu-HU" sz="1550" dirty="0" smtClean="0"/>
              <a:t>.2.4 </a:t>
            </a:r>
            <a:r>
              <a:rPr lang="en-US" sz="1550" dirty="0" smtClean="0"/>
              <a:t>Brief overview of the 256-bit AVX/AVX2 and 512-bit AVX-512 SIMD extensions </a:t>
            </a:r>
            <a:r>
              <a:rPr lang="hu-HU" sz="1550" dirty="0" smtClean="0"/>
              <a:t>(12)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31115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2.5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256-bit AVX/AVX2 SIMD extensions - detailed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2852936"/>
            <a:ext cx="2630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It will not be discussed.</a:t>
            </a:r>
          </a:p>
        </p:txBody>
      </p:sp>
    </p:spTree>
    <p:extLst>
      <p:ext uri="{BB962C8B-B14F-4D97-AF65-F5344CB8AC3E}">
        <p14:creationId xmlns:p14="http://schemas.microsoft.com/office/powerpoint/2010/main" val="3397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44" y="519761"/>
            <a:ext cx="891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dirty="0" smtClean="0">
                <a:solidFill>
                  <a:srgbClr val="2D2D8A"/>
                </a:solidFill>
                <a:latin typeface="Verdana"/>
              </a:rPr>
              <a:t>2.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2.5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The 256-bit AVX and AVX2 SIMD extensions - detailed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639" y="914399"/>
            <a:ext cx="5864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Intel introduced 256-bit SIMD extensions in two steps: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288" y="1289786"/>
            <a:ext cx="70623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a) first only FX SIMD operations in the AVX extension and then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b) added FP SIMD operations as well in the AVX2 extensions,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659" y="1944303"/>
            <a:ext cx="2794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as detailed subsequently.</a:t>
            </a:r>
          </a:p>
        </p:txBody>
      </p:sp>
    </p:spTree>
    <p:extLst>
      <p:ext uri="{BB962C8B-B14F-4D97-AF65-F5344CB8AC3E}">
        <p14:creationId xmlns:p14="http://schemas.microsoft.com/office/powerpoint/2010/main" val="4845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4" y="519764"/>
            <a:ext cx="908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a) Introduction of the AVX ISA extension into the Sandy Bridge core 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012" y="914398"/>
            <a:ext cx="5158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It provides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256-bit wide FP SIMD operations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264" y="1259004"/>
            <a:ext cx="8470986" cy="17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extending the existing 128-bit wide XMM [0, 15] register set to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256-bit wide</a:t>
            </a:r>
          </a:p>
          <a:p>
            <a:pPr defTabSz="457200"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YMM [0, 15] register set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introducing new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256-bit wide FP SIMD data types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that make use of the</a:t>
            </a:r>
          </a:p>
          <a:p>
            <a:pPr defTabSz="457200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extended register space and </a:t>
            </a:r>
          </a:p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introducing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appropriate instructions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to process 256-bit FP data in the</a:t>
            </a:r>
          </a:p>
          <a:p>
            <a:pPr defTabSz="457200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extended YMM [0, 15] register space,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264" y="2916458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as shown next.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500" y="503675"/>
            <a:ext cx="843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a1) Extending the existing 128-bit wide XMM [0, 15] SIMD register set</a:t>
            </a:r>
          </a:p>
          <a:p>
            <a:pPr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      to the 256-bit YMM [0, 15] register set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54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], 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55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  <a:endParaRPr lang="en-US" sz="240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28622" y="1405289"/>
            <a:ext cx="4026181" cy="3743880"/>
            <a:chOff x="2107709" y="1912521"/>
            <a:chExt cx="3679426" cy="358670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9"/>
            <a:stretch/>
          </p:blipFill>
          <p:spPr bwMode="auto">
            <a:xfrm>
              <a:off x="2332891" y="1912521"/>
              <a:ext cx="3454244" cy="3103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1" t="53712" r="29717" b="37009"/>
            <a:stretch/>
          </p:blipFill>
          <p:spPr bwMode="auto">
            <a:xfrm>
              <a:off x="2107709" y="5092830"/>
              <a:ext cx="3454401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83920" y="659210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275" y="5188024"/>
            <a:ext cx="4427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Intel’s AVX instructions operate on either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386" y="5523731"/>
            <a:ext cx="8208337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whole 256-bits (FP only) or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lower 128-bits (like existing SSE instructions), then the upper 128-bits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of the registers are zeroed out.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00" y="6327077"/>
            <a:ext cx="669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a2) Extending the 128-bit SSE instruction set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" y="1579717"/>
            <a:ext cx="8601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840" y="1296612"/>
            <a:ext cx="2339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Supported data types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41877" y="2242323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float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8913" y="5270358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float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8494340" y="2686642"/>
            <a:ext cx="315035" cy="1800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3975" y="3439027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FX</a:t>
            </a:r>
          </a:p>
        </p:txBody>
      </p:sp>
      <p:sp>
        <p:nvSpPr>
          <p:cNvPr id="10" name="Right Brace 9"/>
          <p:cNvSpPr/>
          <p:nvPr/>
        </p:nvSpPr>
        <p:spPr bwMode="auto">
          <a:xfrm>
            <a:off x="8487435" y="1856947"/>
            <a:ext cx="315035" cy="648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6712" y="2036967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F</a:t>
            </a:r>
            <a:r>
              <a:rPr lang="hu-HU" sz="1200" dirty="0">
                <a:solidFill>
                  <a:srgbClr val="000000"/>
                </a:solidFill>
                <a:latin typeface="Verdana"/>
              </a:rPr>
              <a:t>P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5" y="519765"/>
            <a:ext cx="865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Introducing new 256-bit wide FP SIMD data types that make use of the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 extended register space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55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1500" y="4668537"/>
            <a:ext cx="8573452" cy="10969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TextBox 1"/>
          <p:cNvSpPr txBox="1">
            <a:spLocks noChangeArrowheads="1"/>
          </p:cNvSpPr>
          <p:nvPr/>
        </p:nvSpPr>
        <p:spPr bwMode="auto">
          <a:xfrm>
            <a:off x="129251" y="6018967"/>
            <a:ext cx="665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cs typeface="Arial" charset="0"/>
              </a:rPr>
              <a:t>Note</a:t>
            </a:r>
          </a:p>
        </p:txBody>
      </p:sp>
      <p:sp>
        <p:nvSpPr>
          <p:cNvPr id="199684" name="TextBox 4"/>
          <p:cNvSpPr txBox="1">
            <a:spLocks noChangeArrowheads="1"/>
          </p:cNvSpPr>
          <p:nvPr/>
        </p:nvSpPr>
        <p:spPr bwMode="auto">
          <a:xfrm>
            <a:off x="110000" y="6350132"/>
            <a:ext cx="88187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70C0"/>
                </a:solidFill>
                <a:latin typeface="Verdana"/>
              </a:rPr>
              <a:t>AVX</a:t>
            </a: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 doubled </a:t>
            </a:r>
            <a:r>
              <a:rPr lang="en-US" altLang="en-US" sz="1600" dirty="0">
                <a:solidFill>
                  <a:srgbClr val="0070C0"/>
                </a:solidFill>
                <a:latin typeface="Verdana"/>
              </a:rPr>
              <a:t>only </a:t>
            </a:r>
            <a:r>
              <a:rPr lang="en-US" altLang="en-US" sz="1600" dirty="0" smtClean="0">
                <a:solidFill>
                  <a:srgbClr val="0070C0"/>
                </a:solidFill>
                <a:latin typeface="Verdana"/>
              </a:rPr>
              <a:t>the width of FP SIMD data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as indicated in the Figure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above</a:t>
            </a:r>
            <a:r>
              <a:rPr lang="hu-HU" altLang="en-US" sz="1600" dirty="0" smtClean="0">
                <a:solidFill>
                  <a:srgbClr val="000000"/>
                </a:solidFill>
                <a:cs typeface="Arial" charset="0"/>
              </a:rPr>
              <a:t> [54]</a:t>
            </a: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0313" y="1584325"/>
            <a:ext cx="7393923" cy="4479591"/>
            <a:chOff x="1230313" y="1584325"/>
            <a:chExt cx="7393923" cy="4479591"/>
          </a:xfrm>
        </p:grpSpPr>
        <p:pic>
          <p:nvPicPr>
            <p:cNvPr id="1996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313" y="1584325"/>
              <a:ext cx="6672262" cy="424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4566444" y="1718810"/>
              <a:ext cx="3515946" cy="153017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2668" y="2311133"/>
              <a:ext cx="3443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Verdana"/>
                </a:rPr>
                <a:t>AVX doubled register width and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Verdana"/>
                </a:rPr>
                <a:t>the width of FP SIMD data</a:t>
              </a: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5080078" y="3076218"/>
              <a:ext cx="540060" cy="90010"/>
            </a:xfrm>
            <a:prstGeom prst="rightArrow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0148" y="2941203"/>
              <a:ext cx="2518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Verdana"/>
                </a:rPr>
                <a:t>Doubling peak FLPOPS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6728059" y="5303520"/>
              <a:ext cx="1896177" cy="76039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2875" y="519764"/>
            <a:ext cx="8723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Introducing the appropriate instructions to process 256-bit FP data in the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extended YMM [0, 15] register space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337914" y="1857676"/>
            <a:ext cx="3061520" cy="15655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kern="0" dirty="0">
                <a:solidFill>
                  <a:srgbClr val="FFFFFF"/>
                </a:solidFill>
              </a:rPr>
              <a:t>2</a:t>
            </a:r>
            <a:r>
              <a:rPr lang="hu-HU" kern="0" dirty="0" smtClean="0">
                <a:solidFill>
                  <a:srgbClr val="FFFFFF"/>
                </a:solidFill>
              </a:rPr>
              <a:t>.2.5 </a:t>
            </a:r>
            <a:r>
              <a:rPr lang="en-US" kern="0" dirty="0" smtClean="0">
                <a:solidFill>
                  <a:srgbClr val="FFFFFF"/>
                </a:solidFill>
              </a:rPr>
              <a:t>The 256-bit AVX/AVX2 SIMD extensions – detailed </a:t>
            </a:r>
            <a:r>
              <a:rPr lang="hu-HU" kern="0" dirty="0" smtClean="0">
                <a:solidFill>
                  <a:srgbClr val="FFFFFF"/>
                </a:solidFill>
              </a:rPr>
              <a:t>(5)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Box 2"/>
          <p:cNvSpPr txBox="1">
            <a:spLocks noChangeArrowheads="1"/>
          </p:cNvSpPr>
          <p:nvPr/>
        </p:nvSpPr>
        <p:spPr bwMode="auto">
          <a:xfrm>
            <a:off x="71500" y="501055"/>
            <a:ext cx="3215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u-HU" sz="1800" dirty="0">
                <a:solidFill>
                  <a:srgbClr val="2D2D8A"/>
                </a:solidFill>
                <a:cs typeface="Arial" charset="0"/>
              </a:rPr>
              <a:t>Implementation of </a:t>
            </a:r>
            <a:r>
              <a:rPr lang="en-US" altLang="hu-HU" sz="1800" dirty="0" smtClean="0">
                <a:solidFill>
                  <a:srgbClr val="2D2D8A"/>
                </a:solidFill>
                <a:cs typeface="Arial" charset="0"/>
              </a:rPr>
              <a:t>AVX -1</a:t>
            </a:r>
            <a:endParaRPr lang="en-US" altLang="hu-HU" sz="1800" dirty="0">
              <a:solidFill>
                <a:srgbClr val="2D2D8A"/>
              </a:solidFill>
              <a:cs typeface="Arial" charset="0"/>
            </a:endParaRPr>
          </a:p>
        </p:txBody>
      </p:sp>
      <p:sp>
        <p:nvSpPr>
          <p:cNvPr id="200707" name="TextBox 3"/>
          <p:cNvSpPr txBox="1">
            <a:spLocks noChangeArrowheads="1"/>
          </p:cNvSpPr>
          <p:nvPr/>
        </p:nvSpPr>
        <p:spPr bwMode="auto">
          <a:xfrm>
            <a:off x="196865" y="863715"/>
            <a:ext cx="9014199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To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carry out </a:t>
            </a: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256-bit FP operations </a:t>
            </a:r>
            <a:r>
              <a:rPr lang="en-US" altLang="en-US" sz="1600" dirty="0">
                <a:solidFill>
                  <a:srgbClr val="0070C0"/>
                </a:solidFill>
                <a:latin typeface="Verdana"/>
              </a:rPr>
              <a:t>Intel </a:t>
            </a:r>
            <a:r>
              <a:rPr lang="en-US" altLang="en-US" sz="1600" dirty="0">
                <a:solidFill>
                  <a:srgbClr val="FF0000"/>
                </a:solidFill>
                <a:cs typeface="Arial" charset="0"/>
              </a:rPr>
              <a:t>implemented two 256-bit FP </a:t>
            </a:r>
            <a:r>
              <a:rPr lang="en-US" altLang="en-US" sz="1600" dirty="0" smtClean="0">
                <a:solidFill>
                  <a:srgbClr val="FF0000"/>
                </a:solidFill>
                <a:cs typeface="Arial" charset="0"/>
              </a:rPr>
              <a:t>execution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cs typeface="Arial" charset="0"/>
              </a:rPr>
              <a:t>     </a:t>
            </a:r>
            <a:r>
              <a:rPr lang="en-US" altLang="en-US" sz="1600" dirty="0">
                <a:solidFill>
                  <a:srgbClr val="FF0000"/>
                </a:solidFill>
                <a:cs typeface="Arial" charset="0"/>
              </a:rPr>
              <a:t>units </a:t>
            </a:r>
            <a:r>
              <a:rPr lang="en-US" altLang="en-US" sz="1600" dirty="0" smtClean="0">
                <a:solidFill>
                  <a:srgbClr val="0070C0"/>
                </a:solidFill>
                <a:cs typeface="Arial" charset="0"/>
              </a:rPr>
              <a:t>but</a:t>
            </a:r>
            <a:r>
              <a:rPr lang="en-US" altLang="en-US" sz="16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0070C0"/>
                </a:solidFill>
                <a:latin typeface="Verdana"/>
              </a:rPr>
              <a:t>did </a:t>
            </a:r>
            <a:r>
              <a:rPr lang="en-US" altLang="en-US" sz="1600" dirty="0">
                <a:solidFill>
                  <a:srgbClr val="0070C0"/>
                </a:solidFill>
                <a:latin typeface="Verdana"/>
              </a:rPr>
              <a:t>not widen related data paths </a:t>
            </a:r>
            <a:r>
              <a:rPr lang="en-US" altLang="en-US" sz="1600" dirty="0" smtClean="0">
                <a:solidFill>
                  <a:srgbClr val="0070C0"/>
                </a:solidFill>
                <a:cs typeface="Arial" charset="0"/>
              </a:rPr>
              <a:t>to </a:t>
            </a:r>
            <a:r>
              <a:rPr lang="en-US" altLang="en-US" sz="1600" dirty="0">
                <a:solidFill>
                  <a:srgbClr val="0070C0"/>
                </a:solidFill>
                <a:cs typeface="Arial" charset="0"/>
              </a:rPr>
              <a:t>256 </a:t>
            </a:r>
            <a:r>
              <a:rPr lang="en-US" altLang="en-US" sz="1600" dirty="0" smtClean="0">
                <a:solidFill>
                  <a:srgbClr val="0070C0"/>
                </a:solidFill>
                <a:cs typeface="Arial" charset="0"/>
              </a:rPr>
              <a:t>bit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instead </a:t>
            </a:r>
            <a:r>
              <a:rPr lang="en-US" altLang="en-US" sz="1600" dirty="0" smtClean="0">
                <a:solidFill>
                  <a:srgbClr val="0070C0"/>
                </a:solidFill>
                <a:latin typeface="Verdana"/>
              </a:rPr>
              <a:t>made </a:t>
            </a:r>
            <a:r>
              <a:rPr lang="en-US" altLang="en-US" sz="1600" dirty="0">
                <a:solidFill>
                  <a:srgbClr val="0070C0"/>
                </a:solidFill>
                <a:latin typeface="Verdana"/>
              </a:rPr>
              <a:t>use of </a:t>
            </a:r>
            <a:r>
              <a:rPr lang="en-US" altLang="en-US" sz="1600" dirty="0" smtClean="0">
                <a:solidFill>
                  <a:srgbClr val="0070C0"/>
                </a:solidFill>
                <a:cs typeface="Arial" charset="0"/>
              </a:rPr>
              <a:t>two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0070C0"/>
                </a:solidFill>
                <a:cs typeface="Arial" charset="0"/>
              </a:rPr>
              <a:t>     existing 128-bit </a:t>
            </a:r>
            <a:r>
              <a:rPr lang="en-US" altLang="en-US" sz="1600" dirty="0">
                <a:solidFill>
                  <a:srgbClr val="0070C0"/>
                </a:solidFill>
                <a:cs typeface="Arial" charset="0"/>
              </a:rPr>
              <a:t>data paths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of the units that are connected to the ports, as</a:t>
            </a:r>
            <a:endParaRPr lang="en-US" altLang="en-US" sz="1600" dirty="0" smtClean="0">
              <a:solidFill>
                <a:srgbClr val="FF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cs typeface="Arial" charset="0"/>
              </a:rPr>
              <a:t>    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indicated </a:t>
            </a: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the next Figures [</a:t>
            </a:r>
            <a:r>
              <a:rPr lang="hu-HU" altLang="en-US" sz="1600" dirty="0" smtClean="0">
                <a:solidFill>
                  <a:srgbClr val="000000"/>
                </a:solidFill>
                <a:cs typeface="Arial" charset="0"/>
              </a:rPr>
              <a:t>22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].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Sandy Bridge do not support FMA operations, nevertheless it is capable to execute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     up to 8 DP FP or 16 SP FP operations.</a:t>
            </a:r>
            <a:endParaRPr lang="en-US" alt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677928"/>
            <a:ext cx="60" cy="488891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6525" y="6546871"/>
            <a:ext cx="39478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1300" dirty="0">
                <a:solidFill>
                  <a:srgbClr val="000000"/>
                </a:solidFill>
              </a:rPr>
              <a:t>Remarks: See on the slide 2.1 Overview (5).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214" y="506688"/>
            <a:ext cx="42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99"/>
                </a:solidFill>
              </a:rPr>
              <a:t>Evolution of ARM’s ISA extensions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4897" y="1138843"/>
            <a:ext cx="8604799" cy="5392652"/>
            <a:chOff x="64897" y="1138843"/>
            <a:chExt cx="8604799" cy="5392652"/>
          </a:xfrm>
        </p:grpSpPr>
        <p:grpSp>
          <p:nvGrpSpPr>
            <p:cNvPr id="25" name="Group 24"/>
            <p:cNvGrpSpPr/>
            <p:nvPr/>
          </p:nvGrpSpPr>
          <p:grpSpPr>
            <a:xfrm>
              <a:off x="64897" y="1138844"/>
              <a:ext cx="8604799" cy="5392651"/>
              <a:chOff x="64897" y="1332224"/>
              <a:chExt cx="8604799" cy="5392651"/>
            </a:xfrm>
          </p:grpSpPr>
          <p:sp>
            <p:nvSpPr>
              <p:cNvPr id="3" name="Lekerekített téglalap 43"/>
              <p:cNvSpPr/>
              <p:nvPr/>
            </p:nvSpPr>
            <p:spPr>
              <a:xfrm>
                <a:off x="1159876" y="5092868"/>
                <a:ext cx="1188000" cy="614484"/>
              </a:xfrm>
              <a:prstGeom prst="roundRect">
                <a:avLst/>
              </a:prstGeom>
              <a:solidFill>
                <a:srgbClr val="DBE6C4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" name="Lekerekített téglalap 42"/>
              <p:cNvSpPr/>
              <p:nvPr/>
            </p:nvSpPr>
            <p:spPr>
              <a:xfrm>
                <a:off x="2421571" y="3689462"/>
                <a:ext cx="1235533" cy="1980000"/>
              </a:xfrm>
              <a:prstGeom prst="roundRect">
                <a:avLst/>
              </a:prstGeom>
              <a:solidFill>
                <a:srgbClr val="DBE6C4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" name="Lekerekített téglalap 3"/>
              <p:cNvSpPr/>
              <p:nvPr/>
            </p:nvSpPr>
            <p:spPr>
              <a:xfrm>
                <a:off x="1208832" y="5812731"/>
                <a:ext cx="108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>
                    <a:solidFill>
                      <a:srgbClr val="FFFFFF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ARMv4</a:t>
                </a:r>
              </a:p>
            </p:txBody>
          </p:sp>
          <p:sp>
            <p:nvSpPr>
              <p:cNvPr id="6" name="Lekerekített téglalap 4"/>
              <p:cNvSpPr/>
              <p:nvPr/>
            </p:nvSpPr>
            <p:spPr>
              <a:xfrm>
                <a:off x="2546368" y="5812731"/>
                <a:ext cx="108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>
                    <a:solidFill>
                      <a:srgbClr val="FFFFFF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ARMv5</a:t>
                </a:r>
              </a:p>
            </p:txBody>
          </p:sp>
          <p:sp>
            <p:nvSpPr>
              <p:cNvPr id="7" name="Lekerekített téglalap 5"/>
              <p:cNvSpPr/>
              <p:nvPr/>
            </p:nvSpPr>
            <p:spPr>
              <a:xfrm>
                <a:off x="3873488" y="5812731"/>
                <a:ext cx="108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>
                    <a:solidFill>
                      <a:srgbClr val="FFFFFF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ARMv6</a:t>
                </a:r>
              </a:p>
            </p:txBody>
          </p:sp>
          <p:sp>
            <p:nvSpPr>
              <p:cNvPr id="8" name="Lekerekített téglalap 6"/>
              <p:cNvSpPr/>
              <p:nvPr/>
            </p:nvSpPr>
            <p:spPr>
              <a:xfrm>
                <a:off x="6503756" y="5812731"/>
                <a:ext cx="216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>
                    <a:solidFill>
                      <a:srgbClr val="FFFFFF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ARMv8-A</a:t>
                </a:r>
              </a:p>
            </p:txBody>
          </p:sp>
          <p:sp>
            <p:nvSpPr>
              <p:cNvPr id="9" name="Lekerekített téglalap 7"/>
              <p:cNvSpPr/>
              <p:nvPr/>
            </p:nvSpPr>
            <p:spPr>
              <a:xfrm>
                <a:off x="5207492" y="5812731"/>
                <a:ext cx="1080000" cy="3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FFFFFF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ARMv7-A/R</a:t>
                </a:r>
              </a:p>
            </p:txBody>
          </p:sp>
          <p:sp>
            <p:nvSpPr>
              <p:cNvPr id="10" name="Lekerekített téglalap 8"/>
              <p:cNvSpPr/>
              <p:nvPr/>
            </p:nvSpPr>
            <p:spPr>
              <a:xfrm>
                <a:off x="2494164" y="4359415"/>
                <a:ext cx="1116000" cy="36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Jazelle</a:t>
                </a:r>
              </a:p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(Jazelle DBX)</a:t>
                </a:r>
              </a:p>
            </p:txBody>
          </p:sp>
          <p:sp>
            <p:nvSpPr>
              <p:cNvPr id="11" name="Lekerekített téglalap 9"/>
              <p:cNvSpPr/>
              <p:nvPr/>
            </p:nvSpPr>
            <p:spPr>
              <a:xfrm>
                <a:off x="2521494" y="3903955"/>
                <a:ext cx="1086534" cy="360000"/>
              </a:xfrm>
              <a:prstGeom prst="roundRect">
                <a:avLst/>
              </a:prstGeom>
              <a:solidFill>
                <a:srgbClr val="C6C6EC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VFPv</a:t>
                </a:r>
                <a:r>
                  <a:rPr lang="en-US" sz="105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1/</a:t>
                </a:r>
                <a:r>
                  <a:rPr lang="hu-HU" sz="105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12" name="Lekerekített téglalap 10"/>
              <p:cNvSpPr/>
              <p:nvPr/>
            </p:nvSpPr>
            <p:spPr>
              <a:xfrm>
                <a:off x="1208832" y="5251584"/>
                <a:ext cx="1080000" cy="360000"/>
              </a:xfrm>
              <a:prstGeom prst="roundRect">
                <a:avLst/>
              </a:prstGeom>
              <a:solidFill>
                <a:srgbClr val="999999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Thumb</a:t>
                </a:r>
                <a:endParaRPr lang="en-US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105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(ARMv4T)</a:t>
                </a:r>
                <a:endParaRPr lang="hu-HU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3" name="Lekerekített téglalap 11"/>
              <p:cNvSpPr/>
              <p:nvPr/>
            </p:nvSpPr>
            <p:spPr>
              <a:xfrm>
                <a:off x="3801120" y="2245550"/>
                <a:ext cx="1188000" cy="2698472"/>
              </a:xfrm>
              <a:prstGeom prst="roundRect">
                <a:avLst/>
              </a:prstGeom>
              <a:solidFill>
                <a:srgbClr val="DBE6C4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Lekerekített téglalap 12"/>
              <p:cNvSpPr/>
              <p:nvPr/>
            </p:nvSpPr>
            <p:spPr>
              <a:xfrm>
                <a:off x="3861995" y="3116584"/>
                <a:ext cx="1080000" cy="360000"/>
              </a:xfrm>
              <a:prstGeom prst="roundRect">
                <a:avLst/>
              </a:prstGeom>
              <a:solidFill>
                <a:srgbClr val="83A6D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SIMD</a:t>
                </a:r>
              </a:p>
            </p:txBody>
          </p:sp>
          <p:sp>
            <p:nvSpPr>
              <p:cNvPr id="15" name="Lekerekített téglalap 13"/>
              <p:cNvSpPr/>
              <p:nvPr/>
            </p:nvSpPr>
            <p:spPr>
              <a:xfrm>
                <a:off x="3861995" y="2275963"/>
                <a:ext cx="1080000" cy="360000"/>
              </a:xfrm>
              <a:prstGeom prst="roundRect">
                <a:avLst/>
              </a:prstGeom>
              <a:solidFill>
                <a:srgbClr val="FF8585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TrustZone</a:t>
                </a:r>
                <a:endParaRPr lang="hu-HU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Lekerekített téglalap 14"/>
              <p:cNvSpPr/>
              <p:nvPr/>
            </p:nvSpPr>
            <p:spPr>
              <a:xfrm>
                <a:off x="5103607" y="2245550"/>
                <a:ext cx="1188000" cy="2698472"/>
              </a:xfrm>
              <a:prstGeom prst="roundRect">
                <a:avLst/>
              </a:prstGeom>
              <a:solidFill>
                <a:srgbClr val="DBE6C4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Lekerekített téglalap 15"/>
              <p:cNvSpPr/>
              <p:nvPr/>
            </p:nvSpPr>
            <p:spPr>
              <a:xfrm>
                <a:off x="3851920" y="5265131"/>
                <a:ext cx="1080000" cy="360000"/>
              </a:xfrm>
              <a:prstGeom prst="roundRect">
                <a:avLst/>
              </a:prstGeom>
              <a:solidFill>
                <a:srgbClr val="999999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Thumb-2</a:t>
                </a:r>
                <a:endParaRPr lang="en-US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105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(ARMv6T2)</a:t>
                </a:r>
                <a:endParaRPr lang="hu-HU" sz="105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Lekerekített téglalap 17"/>
              <p:cNvSpPr/>
              <p:nvPr/>
            </p:nvSpPr>
            <p:spPr>
              <a:xfrm>
                <a:off x="6503636" y="1332224"/>
                <a:ext cx="2160120" cy="4428000"/>
              </a:xfrm>
              <a:prstGeom prst="roundRect">
                <a:avLst/>
              </a:prstGeom>
              <a:solidFill>
                <a:srgbClr val="DBE6C4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Lekerekített téglalap 18"/>
              <p:cNvSpPr/>
              <p:nvPr/>
            </p:nvSpPr>
            <p:spPr>
              <a:xfrm>
                <a:off x="5152942" y="3495319"/>
                <a:ext cx="1084235" cy="360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Adv.</a:t>
                </a: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SIMD</a:t>
                </a:r>
                <a:r>
                  <a:rPr lang="hu-HU" sz="1050" baseline="300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(NEON)</a:t>
                </a:r>
              </a:p>
            </p:txBody>
          </p:sp>
          <p:sp>
            <p:nvSpPr>
              <p:cNvPr id="20" name="Lekerekített téglalap 20"/>
              <p:cNvSpPr/>
              <p:nvPr/>
            </p:nvSpPr>
            <p:spPr>
              <a:xfrm>
                <a:off x="5152942" y="3914841"/>
                <a:ext cx="1080000" cy="360000"/>
              </a:xfrm>
              <a:prstGeom prst="roundRect">
                <a:avLst/>
              </a:prstGeom>
              <a:solidFill>
                <a:srgbClr val="C6C6EC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VFPv3/v4</a:t>
                </a:r>
                <a:r>
                  <a:rPr lang="hu-HU" sz="1050" baseline="300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28" name="Jobbra nyíl 30"/>
              <p:cNvSpPr/>
              <p:nvPr/>
            </p:nvSpPr>
            <p:spPr>
              <a:xfrm>
                <a:off x="6291215" y="3595323"/>
                <a:ext cx="216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Lekerekített téglalap 36"/>
              <p:cNvSpPr/>
              <p:nvPr/>
            </p:nvSpPr>
            <p:spPr>
              <a:xfrm>
                <a:off x="6529889" y="1845518"/>
                <a:ext cx="1008000" cy="360000"/>
              </a:xfrm>
              <a:prstGeom prst="roundRect">
                <a:avLst/>
              </a:prstGeom>
              <a:solidFill>
                <a:srgbClr val="FFB3B3"/>
              </a:solidFill>
              <a:ln>
                <a:solidFill>
                  <a:srgbClr val="FF66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1050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rypto-graphy</a:t>
                </a:r>
                <a:r>
                  <a:rPr lang="en-US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ext.</a:t>
                </a:r>
                <a:endParaRPr lang="hu-HU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Lekerekített téglalap 8"/>
              <p:cNvSpPr/>
              <p:nvPr/>
            </p:nvSpPr>
            <p:spPr>
              <a:xfrm>
                <a:off x="5144485" y="4348529"/>
                <a:ext cx="1080000" cy="36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Jazelle</a:t>
                </a:r>
                <a:endParaRPr lang="en-US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(ex. by SW)</a:t>
                </a:r>
                <a:endParaRPr lang="hu-HU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Lekerekített téglalap 15"/>
              <p:cNvSpPr/>
              <p:nvPr/>
            </p:nvSpPr>
            <p:spPr>
              <a:xfrm>
                <a:off x="5142904" y="4785041"/>
                <a:ext cx="1080000" cy="360000"/>
              </a:xfrm>
              <a:prstGeom prst="roundRect">
                <a:avLst/>
              </a:prstGeom>
              <a:solidFill>
                <a:srgbClr val="C4C4C4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Jazelle RCT</a:t>
                </a:r>
                <a:r>
                  <a:rPr lang="hu-HU" sz="1050" baseline="300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(Thumb</a:t>
                </a:r>
                <a:r>
                  <a:rPr lang="en-US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EE</a:t>
                </a: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</a:p>
            </p:txBody>
          </p:sp>
          <p:sp>
            <p:nvSpPr>
              <p:cNvPr id="39" name="Jobbra nyíl 30"/>
              <p:cNvSpPr/>
              <p:nvPr/>
            </p:nvSpPr>
            <p:spPr>
              <a:xfrm>
                <a:off x="6247718" y="4452058"/>
                <a:ext cx="864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43544" y="6244715"/>
                <a:ext cx="941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ARM</a:t>
                </a:r>
                <a:r>
                  <a:rPr lang="hu-HU" sz="1200" dirty="0">
                    <a:solidFill>
                      <a:srgbClr val="000000"/>
                    </a:solidFill>
                  </a:rPr>
                  <a:t>710T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(~</a:t>
                </a:r>
                <a:r>
                  <a:rPr lang="hu-HU" sz="1200" dirty="0">
                    <a:solidFill>
                      <a:srgbClr val="000000"/>
                    </a:solidFill>
                  </a:rPr>
                  <a:t>1995</a:t>
                </a:r>
                <a:r>
                  <a:rPr lang="en-US" sz="12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81602" y="6257415"/>
                <a:ext cx="821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200">
                    <a:solidFill>
                      <a:srgbClr val="000000"/>
                    </a:solidFill>
                  </a:rPr>
                  <a:t>ARM926</a:t>
                </a:r>
              </a:p>
              <a:p>
                <a:pPr algn="ctr">
                  <a:defRPr/>
                </a:pPr>
                <a:r>
                  <a:rPr lang="en-US" sz="1200">
                    <a:solidFill>
                      <a:srgbClr val="000000"/>
                    </a:solidFill>
                  </a:rPr>
                  <a:t>(2001)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941062" y="6257415"/>
                <a:ext cx="918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ARM1176</a:t>
                </a:r>
              </a:p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(2004)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017359" y="6263210"/>
                <a:ext cx="1441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Cortex-</a:t>
                </a:r>
                <a:r>
                  <a:rPr lang="en-US" sz="1200" dirty="0" err="1">
                    <a:solidFill>
                      <a:srgbClr val="000000"/>
                    </a:solidFill>
                  </a:rPr>
                  <a:t>A5</a:t>
                </a:r>
                <a:r>
                  <a:rPr lang="en-US" sz="1200" dirty="0">
                    <a:solidFill>
                      <a:srgbClr val="000000"/>
                    </a:solidFill>
                  </a:rPr>
                  <a:t> - </a:t>
                </a:r>
                <a:r>
                  <a:rPr lang="en-US" sz="1200" dirty="0" err="1">
                    <a:solidFill>
                      <a:srgbClr val="000000"/>
                    </a:solidFill>
                  </a:rPr>
                  <a:t>A15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(200</a:t>
                </a:r>
                <a:r>
                  <a:rPr lang="hu-HU" sz="1200" dirty="0">
                    <a:solidFill>
                      <a:srgbClr val="000000"/>
                    </a:solidFill>
                  </a:rPr>
                  <a:t>5</a:t>
                </a:r>
                <a:r>
                  <a:rPr lang="en-US" sz="12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861327" y="6257415"/>
                <a:ext cx="14306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Cortex-A5</a:t>
                </a:r>
                <a:r>
                  <a:rPr lang="hu-HU" sz="1200" dirty="0">
                    <a:solidFill>
                      <a:srgbClr val="000000"/>
                    </a:solidFill>
                  </a:rPr>
                  <a:t>3/A57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(2012)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03430" y="6231758"/>
                <a:ext cx="9252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Examples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 bwMode="auto">
              <a:xfrm>
                <a:off x="2288832" y="2715761"/>
                <a:ext cx="6380864" cy="15696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3728731" y="1787952"/>
                <a:ext cx="4935025" cy="88595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2276745" y="4332349"/>
                <a:ext cx="6376405" cy="8280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u-HU" sz="1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432487" y="1983310"/>
                <a:ext cx="1059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hu-HU" sz="1200" dirty="0">
                    <a:solidFill>
                      <a:srgbClr val="FF0000"/>
                    </a:solidFill>
                  </a:rPr>
                  <a:t>To enhance</a:t>
                </a:r>
              </a:p>
              <a:p>
                <a:pPr algn="ctr">
                  <a:defRPr/>
                </a:pPr>
                <a:r>
                  <a:rPr lang="hu-HU" sz="1200" dirty="0">
                    <a:solidFill>
                      <a:srgbClr val="FF0000"/>
                    </a:solidFill>
                  </a:rPr>
                  <a:t>security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36585" y="4374105"/>
                <a:ext cx="15201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hu-HU" sz="1200" dirty="0">
                    <a:solidFill>
                      <a:srgbClr val="FF0000"/>
                    </a:solidFill>
                  </a:rPr>
                  <a:t>To speed up</a:t>
                </a:r>
              </a:p>
              <a:p>
                <a:pPr algn="ctr">
                  <a:defRPr/>
                </a:pPr>
                <a:r>
                  <a:rPr lang="hu-HU" sz="1200" dirty="0">
                    <a:solidFill>
                      <a:srgbClr val="FF0000"/>
                    </a:solidFill>
                  </a:rPr>
                  <a:t>the execution</a:t>
                </a:r>
              </a:p>
              <a:p>
                <a:pPr algn="ctr">
                  <a:defRPr/>
                </a:pPr>
                <a:r>
                  <a:rPr lang="hu-HU" sz="1200" dirty="0">
                    <a:solidFill>
                      <a:srgbClr val="FF0000"/>
                    </a:solidFill>
                  </a:rPr>
                  <a:t> of bytecodes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 bwMode="auto">
              <a:xfrm>
                <a:off x="1128905" y="5207623"/>
                <a:ext cx="7517365" cy="4680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u-HU" sz="1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4897" y="5208847"/>
                <a:ext cx="9327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hu-HU" sz="1200" dirty="0">
                    <a:solidFill>
                      <a:srgbClr val="FF0000"/>
                    </a:solidFill>
                  </a:rPr>
                  <a:t>To reduce</a:t>
                </a:r>
              </a:p>
              <a:p>
                <a:pPr algn="ctr">
                  <a:defRPr/>
                </a:pPr>
                <a:r>
                  <a:rPr lang="hu-HU" sz="1200" dirty="0">
                    <a:solidFill>
                      <a:srgbClr val="FF0000"/>
                    </a:solidFill>
                  </a:rPr>
                  <a:t>code size</a:t>
                </a:r>
              </a:p>
            </p:txBody>
          </p:sp>
          <p:sp>
            <p:nvSpPr>
              <p:cNvPr id="59" name="Jobbra nyíl 30"/>
              <p:cNvSpPr/>
              <p:nvPr/>
            </p:nvSpPr>
            <p:spPr>
              <a:xfrm>
                <a:off x="7155275" y="2381070"/>
                <a:ext cx="864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Jobbra nyíl 30"/>
              <p:cNvSpPr/>
              <p:nvPr/>
            </p:nvSpPr>
            <p:spPr>
              <a:xfrm>
                <a:off x="7587335" y="1937041"/>
                <a:ext cx="432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Jobbra nyíl 30"/>
              <p:cNvSpPr/>
              <p:nvPr/>
            </p:nvSpPr>
            <p:spPr>
              <a:xfrm>
                <a:off x="7150862" y="4450307"/>
                <a:ext cx="864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Jobbra nyíl 30"/>
              <p:cNvSpPr/>
              <p:nvPr/>
            </p:nvSpPr>
            <p:spPr>
              <a:xfrm>
                <a:off x="7153548" y="5357753"/>
                <a:ext cx="864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Jobbra nyíl 30"/>
              <p:cNvSpPr/>
              <p:nvPr/>
            </p:nvSpPr>
            <p:spPr>
              <a:xfrm>
                <a:off x="4977045" y="2382414"/>
                <a:ext cx="648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Jobbra nyíl 30"/>
              <p:cNvSpPr/>
              <p:nvPr/>
            </p:nvSpPr>
            <p:spPr>
              <a:xfrm>
                <a:off x="5657680" y="2382104"/>
                <a:ext cx="1476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Jobbra nyíl 30"/>
              <p:cNvSpPr/>
              <p:nvPr/>
            </p:nvSpPr>
            <p:spPr>
              <a:xfrm>
                <a:off x="3629174" y="4015863"/>
                <a:ext cx="756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Jobbra nyíl 30"/>
              <p:cNvSpPr/>
              <p:nvPr/>
            </p:nvSpPr>
            <p:spPr>
              <a:xfrm>
                <a:off x="4405298" y="4019861"/>
                <a:ext cx="720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Jobbra nyíl 30"/>
              <p:cNvSpPr/>
              <p:nvPr/>
            </p:nvSpPr>
            <p:spPr>
              <a:xfrm>
                <a:off x="3620714" y="4470681"/>
                <a:ext cx="756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Jobbra nyíl 30"/>
              <p:cNvSpPr/>
              <p:nvPr/>
            </p:nvSpPr>
            <p:spPr>
              <a:xfrm>
                <a:off x="4396838" y="4474679"/>
                <a:ext cx="720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Jobbra nyíl 30"/>
              <p:cNvSpPr/>
              <p:nvPr/>
            </p:nvSpPr>
            <p:spPr>
              <a:xfrm>
                <a:off x="2321750" y="5357753"/>
                <a:ext cx="738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Jobbra nyíl 30"/>
              <p:cNvSpPr/>
              <p:nvPr/>
            </p:nvSpPr>
            <p:spPr>
              <a:xfrm>
                <a:off x="3078381" y="5358228"/>
                <a:ext cx="756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Jobbra nyíl 30"/>
              <p:cNvSpPr/>
              <p:nvPr/>
            </p:nvSpPr>
            <p:spPr>
              <a:xfrm>
                <a:off x="4953411" y="5352349"/>
                <a:ext cx="1098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Jobbra nyíl 30"/>
              <p:cNvSpPr/>
              <p:nvPr/>
            </p:nvSpPr>
            <p:spPr>
              <a:xfrm>
                <a:off x="6072513" y="5361584"/>
                <a:ext cx="1044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Jobbra nyíl 30"/>
              <p:cNvSpPr/>
              <p:nvPr/>
            </p:nvSpPr>
            <p:spPr>
              <a:xfrm>
                <a:off x="7155275" y="3219678"/>
                <a:ext cx="864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Jobbra nyíl 30"/>
              <p:cNvSpPr/>
              <p:nvPr/>
            </p:nvSpPr>
            <p:spPr>
              <a:xfrm>
                <a:off x="4977045" y="3221022"/>
                <a:ext cx="648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Jobbra nyíl 30"/>
              <p:cNvSpPr/>
              <p:nvPr/>
            </p:nvSpPr>
            <p:spPr>
              <a:xfrm>
                <a:off x="5657680" y="3220712"/>
                <a:ext cx="1476000" cy="144000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Lekerekített téglalap 36"/>
              <p:cNvSpPr/>
              <p:nvPr/>
            </p:nvSpPr>
            <p:spPr>
              <a:xfrm>
                <a:off x="7632075" y="2734718"/>
                <a:ext cx="1008000" cy="360000"/>
              </a:xfrm>
              <a:prstGeom prst="roundRect">
                <a:avLst/>
              </a:prstGeom>
              <a:solidFill>
                <a:srgbClr val="7474D2"/>
              </a:solidFill>
              <a:ln>
                <a:solidFill>
                  <a:srgbClr val="6B6BC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hu-HU" sz="105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SVE</a:t>
                </a:r>
                <a:r>
                  <a:rPr lang="hu-HU" sz="1050" baseline="300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79" name="Rounded Rectangle 78"/>
            <p:cNvSpPr/>
            <p:nvPr/>
          </p:nvSpPr>
          <p:spPr bwMode="auto">
            <a:xfrm>
              <a:off x="1004868" y="2975399"/>
              <a:ext cx="1091857" cy="76863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41224" y="3049007"/>
              <a:ext cx="10593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hu-HU" sz="1200" dirty="0">
                  <a:solidFill>
                    <a:srgbClr val="FF0000"/>
                  </a:solidFill>
                </a:rPr>
                <a:t>To enhance</a:t>
              </a:r>
            </a:p>
            <a:p>
              <a:pPr algn="ctr">
                <a:defRPr/>
              </a:pPr>
              <a:r>
                <a:rPr lang="hu-HU" sz="1200" dirty="0">
                  <a:solidFill>
                    <a:srgbClr val="FF0000"/>
                  </a:solidFill>
                </a:rPr>
                <a:t>compute</a:t>
              </a:r>
            </a:p>
            <a:p>
              <a:pPr algn="ctr">
                <a:defRPr/>
              </a:pPr>
              <a:r>
                <a:rPr lang="hu-HU" sz="1200" dirty="0">
                  <a:solidFill>
                    <a:srgbClr val="FF0000"/>
                  </a:solidFill>
                </a:rPr>
                <a:t>capabilities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46799" y="1239869"/>
              <a:ext cx="7505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hu-HU" sz="1050" dirty="0">
                  <a:solidFill>
                    <a:srgbClr val="000000"/>
                  </a:solidFill>
                </a:rPr>
                <a:t>AArch32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691904" y="1248807"/>
              <a:ext cx="7505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hu-HU" sz="1050" dirty="0">
                  <a:solidFill>
                    <a:srgbClr val="000000"/>
                  </a:solidFill>
                </a:rPr>
                <a:t>AArch64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7571170" y="1138843"/>
              <a:ext cx="48379" cy="4392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Lekerekített téglalap 18"/>
            <p:cNvSpPr/>
            <p:nvPr/>
          </p:nvSpPr>
          <p:spPr>
            <a:xfrm>
              <a:off x="6529995" y="3293985"/>
              <a:ext cx="1062000" cy="360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Adv.</a:t>
              </a:r>
              <a:r>
                <a:rPr lang="hu-HU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SIMD and FP</a:t>
              </a:r>
              <a:endParaRPr lang="hu-HU" sz="1050" baseline="30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7" name="Lekerekített téglalap 18"/>
            <p:cNvSpPr/>
            <p:nvPr/>
          </p:nvSpPr>
          <p:spPr>
            <a:xfrm>
              <a:off x="7587335" y="3293985"/>
              <a:ext cx="1062000" cy="360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SIMD</a:t>
              </a: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and FP</a:t>
              </a:r>
              <a:endParaRPr lang="hu-HU" sz="1050" baseline="30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1" name="Up Arrow 20"/>
          <p:cNvSpPr/>
          <p:nvPr/>
        </p:nvSpPr>
        <p:spPr bwMode="auto">
          <a:xfrm>
            <a:off x="8802688" y="2300974"/>
            <a:ext cx="118872" cy="211813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.1 </a:t>
            </a:r>
            <a:r>
              <a:rPr lang="en-US" dirty="0" smtClean="0"/>
              <a:t>Overview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http://www.hardwaresecrets.com/imageview.php?image=309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9" b="5600"/>
          <a:stretch>
            <a:fillRect/>
          </a:stretch>
        </p:blipFill>
        <p:spPr bwMode="auto">
          <a:xfrm>
            <a:off x="777875" y="1773155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TextBox 4"/>
          <p:cNvSpPr txBox="1">
            <a:spLocks noChangeArrowheads="1"/>
          </p:cNvSpPr>
          <p:nvPr/>
        </p:nvSpPr>
        <p:spPr bwMode="auto">
          <a:xfrm>
            <a:off x="152780" y="866925"/>
            <a:ext cx="8972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Large parts of Sandy Bridge’s microarchitecture were redesigned (marked by yellow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 boxes), among them </a:t>
            </a:r>
            <a:r>
              <a:rPr lang="en-US" altLang="en-US" sz="1600" dirty="0" smtClean="0">
                <a:solidFill>
                  <a:srgbClr val="0070C0"/>
                </a:solidFill>
                <a:cs typeface="Arial" charset="0"/>
              </a:rPr>
              <a:t>two new 256-bit FP SIMD EUs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(see the Figure below).</a:t>
            </a:r>
            <a:endParaRPr lang="en-US" alt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2758" name="TextBox 5"/>
          <p:cNvSpPr txBox="1">
            <a:spLocks noChangeArrowheads="1"/>
          </p:cNvSpPr>
          <p:nvPr/>
        </p:nvSpPr>
        <p:spPr bwMode="auto">
          <a:xfrm>
            <a:off x="1447800" y="6443663"/>
            <a:ext cx="5934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Figure: </a:t>
            </a:r>
            <a:r>
              <a:rPr lang="en-US" altLang="en-US" sz="1600" dirty="0">
                <a:solidFill>
                  <a:srgbClr val="000000"/>
                </a:solidFill>
                <a:cs typeface="Arial" charset="0"/>
              </a:rPr>
              <a:t>Microarchitecture of 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the Sandy Bridge core [</a:t>
            </a:r>
            <a:r>
              <a:rPr lang="hu-HU" altLang="en-US" sz="1600" dirty="0" smtClean="0">
                <a:solidFill>
                  <a:srgbClr val="000000"/>
                </a:solidFill>
                <a:cs typeface="Arial" charset="0"/>
              </a:rPr>
              <a:t>22</a:t>
            </a:r>
            <a:r>
              <a:rPr lang="en-US" altLang="en-US" sz="1600" dirty="0" smtClean="0">
                <a:solidFill>
                  <a:srgbClr val="000000"/>
                </a:solidFill>
                <a:cs typeface="Arial" charset="0"/>
              </a:rPr>
              <a:t>]</a:t>
            </a:r>
            <a:endParaRPr lang="en-US" alt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2759" name="Rectangle 6"/>
          <p:cNvSpPr>
            <a:spLocks noChangeArrowheads="1"/>
          </p:cNvSpPr>
          <p:nvPr/>
        </p:nvSpPr>
        <p:spPr bwMode="auto">
          <a:xfrm>
            <a:off x="7947025" y="5822868"/>
            <a:ext cx="450850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51619" y="4885430"/>
            <a:ext cx="2475275" cy="3150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1500" y="502670"/>
            <a:ext cx="3215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u-HU" sz="1800" dirty="0">
                <a:solidFill>
                  <a:srgbClr val="2D2D8A"/>
                </a:solidFill>
                <a:cs typeface="Arial" charset="0"/>
              </a:rPr>
              <a:t>Implementation of </a:t>
            </a:r>
            <a:r>
              <a:rPr lang="en-US" altLang="hu-HU" sz="1800" dirty="0" smtClean="0">
                <a:solidFill>
                  <a:srgbClr val="2D2D8A"/>
                </a:solidFill>
                <a:cs typeface="Arial" charset="0"/>
              </a:rPr>
              <a:t>AVX -2</a:t>
            </a:r>
            <a:endParaRPr lang="en-US" altLang="hu-HU" sz="1800" dirty="0">
              <a:solidFill>
                <a:srgbClr val="2D2D8A"/>
              </a:solidFill>
              <a:cs typeface="Arial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kern="0" dirty="0">
                <a:solidFill>
                  <a:srgbClr val="FFFFFF"/>
                </a:solidFill>
              </a:rPr>
              <a:t>2</a:t>
            </a:r>
            <a:r>
              <a:rPr lang="hu-HU" kern="0" dirty="0" smtClean="0">
                <a:solidFill>
                  <a:srgbClr val="FFFFFF"/>
                </a:solidFill>
              </a:rPr>
              <a:t>.2.5 </a:t>
            </a:r>
            <a:r>
              <a:rPr lang="en-US" kern="0" dirty="0" smtClean="0">
                <a:solidFill>
                  <a:srgbClr val="FFFFFF"/>
                </a:solidFill>
              </a:rPr>
              <a:t>The 256-bit AVX/AVX2 SIMD extensions – detailed </a:t>
            </a:r>
            <a:r>
              <a:rPr lang="hu-HU" kern="0" dirty="0" smtClean="0">
                <a:solidFill>
                  <a:srgbClr val="FFFFFF"/>
                </a:solidFill>
              </a:rPr>
              <a:t>(7)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1500" y="502670"/>
            <a:ext cx="3297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u-HU" sz="1800" dirty="0">
                <a:solidFill>
                  <a:srgbClr val="2D2D8A"/>
                </a:solidFill>
                <a:cs typeface="Arial" charset="0"/>
              </a:rPr>
              <a:t>Implementation of </a:t>
            </a:r>
            <a:r>
              <a:rPr lang="en-US" altLang="hu-HU" sz="1800" dirty="0" smtClean="0">
                <a:solidFill>
                  <a:srgbClr val="2D2D8A"/>
                </a:solidFill>
                <a:cs typeface="Arial" charset="0"/>
              </a:rPr>
              <a:t>AVX -3 </a:t>
            </a:r>
            <a:endParaRPr lang="en-US" altLang="hu-HU" sz="1800" dirty="0">
              <a:solidFill>
                <a:srgbClr val="2D2D8A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828" y="933651"/>
            <a:ext cx="903471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Since 128-bit SSE and 256-bit AVX instructions can’t be mixed, Intel implements 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256-bit AVX instructions by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using the 128-bit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datapath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of the integer SIMD units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This minimizes the impact of AVX on the die area while enabling to execute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two 256-bit AVX operations per clock (+ one 256-bit AVX load).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8979" y="6219524"/>
            <a:ext cx="7552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Figure: Use of the 128-bit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datapath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of integer SIMD units for executing</a:t>
            </a:r>
          </a:p>
          <a:p>
            <a:pPr algn="ctr"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256-bit FP AVX instructions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 [56]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0674" y="2300439"/>
            <a:ext cx="5638844" cy="3961498"/>
            <a:chOff x="863022" y="2233062"/>
            <a:chExt cx="6566121" cy="4086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4140"/>
            <a:stretch/>
          </p:blipFill>
          <p:spPr>
            <a:xfrm>
              <a:off x="863022" y="2598821"/>
              <a:ext cx="6566121" cy="37208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1480" r="47911" b="88747"/>
            <a:stretch/>
          </p:blipFill>
          <p:spPr>
            <a:xfrm>
              <a:off x="3903799" y="2233062"/>
              <a:ext cx="2978269" cy="368787"/>
            </a:xfrm>
            <a:prstGeom prst="rect">
              <a:avLst/>
            </a:prstGeom>
          </p:spPr>
        </p:pic>
      </p:grp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88" t="9841" r="3359" b="34679"/>
          <a:stretch/>
        </p:blipFill>
        <p:spPr>
          <a:xfrm>
            <a:off x="581217" y="1578543"/>
            <a:ext cx="7927515" cy="314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90890" y="1530417"/>
            <a:ext cx="8123722" cy="31955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5" y="519764"/>
            <a:ext cx="863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Introducing the appropriate instructions to process 256-bit FP data and 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    FMA operations in the extended YMM [0, 15] register space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[47]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018" y="4976260"/>
            <a:ext cx="390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</a:rPr>
              <a:t>×Total instructions / different mnemonics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 r="46924"/>
          <a:stretch/>
        </p:blipFill>
        <p:spPr bwMode="auto">
          <a:xfrm>
            <a:off x="1265238" y="1124035"/>
            <a:ext cx="3499267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2" name="Rectangle 3"/>
          <p:cNvSpPr>
            <a:spLocks noChangeArrowheads="1"/>
          </p:cNvSpPr>
          <p:nvPr/>
        </p:nvSpPr>
        <p:spPr bwMode="auto">
          <a:xfrm>
            <a:off x="4799513" y="3037884"/>
            <a:ext cx="3870445" cy="1919127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u-HU" altLang="hu-HU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4456" y="512763"/>
            <a:ext cx="9145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2D2D8A"/>
                </a:solidFill>
                <a:latin typeface="Verdana"/>
              </a:rPr>
              <a:t>The symmetrical character of the SIMD extensions achieved by AVX2 </a:t>
            </a:r>
            <a:r>
              <a:rPr lang="en-US" altLang="hu-HU" sz="1800" dirty="0" smtClean="0">
                <a:solidFill>
                  <a:srgbClr val="000000"/>
                </a:solidFill>
                <a:cs typeface="Arial" charset="0"/>
              </a:rPr>
              <a:t>[</a:t>
            </a:r>
            <a:r>
              <a:rPr lang="hu-HU" altLang="hu-HU" sz="1800" dirty="0" smtClean="0">
                <a:solidFill>
                  <a:srgbClr val="000000"/>
                </a:solidFill>
                <a:cs typeface="Arial" charset="0"/>
              </a:rPr>
              <a:t>54</a:t>
            </a:r>
            <a:r>
              <a:rPr lang="en-US" altLang="hu-HU" sz="1800" dirty="0" smtClean="0">
                <a:solidFill>
                  <a:srgbClr val="000000"/>
                </a:solidFill>
                <a:cs typeface="Arial" charset="0"/>
              </a:rPr>
              <a:t>]</a:t>
            </a:r>
            <a:endParaRPr lang="en-US" altLang="hu-H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717080" y="3264778"/>
            <a:ext cx="1395155" cy="136419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1170" y="5894912"/>
            <a:ext cx="242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FMA: Fused Multiply-Add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5136" y="3147459"/>
            <a:ext cx="3664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AVX doubled FP register width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and vector width.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    Doubling peak FLOPS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178391" y="3843452"/>
            <a:ext cx="43200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49526" y="3992881"/>
            <a:ext cx="410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AVX2 doubles FX data width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and provides 2 256-bit FMA units.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    Doubling peak FLOPS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022782" y="4688874"/>
            <a:ext cx="43200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1" t="21735" r="14429" b="15826"/>
          <a:stretch>
            <a:fillRect/>
          </a:stretch>
        </p:blipFill>
        <p:spPr bwMode="auto">
          <a:xfrm>
            <a:off x="566738" y="1025508"/>
            <a:ext cx="7750175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4" name="TextBox 1"/>
          <p:cNvSpPr txBox="1">
            <a:spLocks noChangeArrowheads="1"/>
          </p:cNvSpPr>
          <p:nvPr/>
        </p:nvSpPr>
        <p:spPr bwMode="auto">
          <a:xfrm>
            <a:off x="71500" y="494150"/>
            <a:ext cx="8955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800" dirty="0" smtClean="0">
                <a:solidFill>
                  <a:srgbClr val="2D2D8A"/>
                </a:solidFill>
                <a:cs typeface="Arial" charset="0"/>
              </a:rPr>
              <a:t>Peak FPLOPS by the SSE/AVX/AVX2 ISA extensions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hu-HU" sz="1800" dirty="0" smtClean="0">
                <a:solidFill>
                  <a:srgbClr val="000000"/>
                </a:solidFill>
                <a:cs typeface="Arial" charset="0"/>
              </a:rPr>
              <a:t>[</a:t>
            </a:r>
            <a:r>
              <a:rPr lang="hu-HU" altLang="hu-HU" sz="1800" dirty="0" smtClean="0">
                <a:solidFill>
                  <a:srgbClr val="000000"/>
                </a:solidFill>
                <a:cs typeface="Arial" charset="0"/>
              </a:rPr>
              <a:t>57</a:t>
            </a:r>
            <a:r>
              <a:rPr lang="en-US" altLang="hu-HU" sz="1800" dirty="0" smtClean="0">
                <a:solidFill>
                  <a:srgbClr val="000000"/>
                </a:solidFill>
                <a:cs typeface="Arial" charset="0"/>
              </a:rPr>
              <a:t>]</a:t>
            </a:r>
            <a:endParaRPr lang="en-US" altLang="hu-H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96625" y="1654815"/>
            <a:ext cx="2385265" cy="495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35" t="6616" r="7123" b="10856"/>
          <a:stretch/>
        </p:blipFill>
        <p:spPr>
          <a:xfrm>
            <a:off x="518263" y="1346025"/>
            <a:ext cx="8327354" cy="3987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00" y="496770"/>
            <a:ext cx="8938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2D2D8A"/>
                </a:solidFill>
                <a:latin typeface="Verdana"/>
              </a:rPr>
              <a:t>Example for calculating D = A x B + C with 8 32-bit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wide 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data vectors by </a:t>
            </a:r>
            <a:endParaRPr lang="en-US" dirty="0">
              <a:solidFill>
                <a:srgbClr val="2D2D8A"/>
              </a:solidFill>
              <a:latin typeface="Verdana"/>
            </a:endParaRPr>
          </a:p>
          <a:p>
            <a:pPr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 using 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the AVX2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ISA </a:t>
            </a:r>
            <a:r>
              <a:rPr lang="hu-HU" dirty="0" err="1">
                <a:solidFill>
                  <a:srgbClr val="2D2D8A"/>
                </a:solidFill>
                <a:latin typeface="Verdana"/>
              </a:rPr>
              <a:t>extension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[34]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519766"/>
            <a:ext cx="809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Reducing the core and turbo core frequencies in Intel’s processors </a:t>
            </a:r>
          </a:p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  while the core executes 256-bit wide SIMD 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13" y="1205536"/>
            <a:ext cx="915711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Both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dual-operation capable 256-bit wide FMA units, introduced along with the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AVX” extension in the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Haswell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core,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consume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however,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extremely high power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as much that while they operate, the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PCU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(Power Control Unit) has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to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reduce</a:t>
            </a:r>
            <a:endParaRPr lang="en-US" sz="1600" dirty="0">
              <a:solidFill>
                <a:srgbClr val="0070C0"/>
              </a:solidFill>
              <a:latin typeface="Verdana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 the clock frequency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to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remain within the TDP limit and avoid overheating.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(We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note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that prior Sandy Bridge cores already performed 256-bit SIMD operations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(called AVX operations) by means of two 256-bit EUs, however,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these units could 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execute only single operations at a time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(e.g. a  MUL operation) rather than dual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operation like MADs or FMAs.)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478" y="1207629"/>
            <a:ext cx="8769708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Detected AVX instructions will be signaled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to the PCU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(Power Control Unit).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he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PCU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raises core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voltage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that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results in higher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dissipation.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rgbClr val="000000"/>
                </a:solidFill>
                <a:latin typeface="Verdana"/>
              </a:rPr>
              <a:t>At the same time the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PCU reduces the clock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frequency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of the processor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 order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to avoid exceeding the TDP limit and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thus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overheating.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PCU delivers the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higher voltage 1 ms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longer than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 the last AVX instruction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 completes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and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 subsequently the core voltage will return to its nominal value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  <a:endParaRPr lang="hu-HU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32" y="517209"/>
            <a:ext cx="834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2D2D8A"/>
                </a:solidFill>
                <a:latin typeface="Verdana"/>
              </a:rPr>
              <a:t>Reduc</a:t>
            </a:r>
            <a:r>
              <a:rPr lang="en-US" dirty="0" err="1">
                <a:solidFill>
                  <a:srgbClr val="2D2D8A"/>
                </a:solidFill>
                <a:latin typeface="Verdana"/>
              </a:rPr>
              <a:t>ing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 core frequenc</a:t>
            </a:r>
            <a:r>
              <a:rPr lang="en-US" dirty="0" err="1">
                <a:solidFill>
                  <a:srgbClr val="2D2D8A"/>
                </a:solidFill>
                <a:latin typeface="Verdana"/>
              </a:rPr>
              <a:t>ies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in Intel’s </a:t>
            </a:r>
            <a:r>
              <a:rPr lang="en-US" dirty="0" err="1">
                <a:solidFill>
                  <a:srgbClr val="2D2D8A"/>
                </a:solidFill>
                <a:latin typeface="Verdana"/>
              </a:rPr>
              <a:t>Haswell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 processors 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while running </a:t>
            </a:r>
            <a:endParaRPr lang="en-US" dirty="0">
              <a:solidFill>
                <a:srgbClr val="2D2D8A"/>
              </a:solidFill>
              <a:latin typeface="Verdana"/>
            </a:endParaRPr>
          </a:p>
          <a:p>
            <a:pPr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 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AVX instructions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130" y="3850434"/>
            <a:ext cx="3064447" cy="2513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62" y="3641157"/>
            <a:ext cx="499604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rgbClr val="FF0000"/>
                </a:solidFill>
                <a:latin typeface="Verdana"/>
              </a:rPr>
              <a:t>AVX base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:  it is the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minimum frequency </a:t>
            </a:r>
            <a:endParaRPr lang="en-US" sz="1600" dirty="0">
              <a:solidFill>
                <a:srgbClr val="0070C0"/>
              </a:solidFill>
              <a:latin typeface="Verdana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 for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worklo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ds using AVX instructions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rgbClr val="FF0000"/>
                </a:solidFill>
                <a:latin typeface="Verdana"/>
              </a:rPr>
              <a:t>AVX Turbo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: it is the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maximum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frequency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for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workloads using all cores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for executing</a:t>
            </a:r>
            <a:endParaRPr lang="en-US" sz="1600" dirty="0">
              <a:solidFill>
                <a:srgbClr val="0070C0"/>
              </a:solidFill>
              <a:latin typeface="Verdana"/>
            </a:endParaRP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AVX instructions.</a:t>
            </a:r>
            <a:endParaRPr lang="en-US" sz="16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44" y="5627915"/>
            <a:ext cx="5253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000000"/>
                </a:solidFill>
                <a:latin typeface="Verdana"/>
              </a:rPr>
              <a:t>Figure: Core frequency limits in  Haswell-EP and </a:t>
            </a:r>
          </a:p>
          <a:p>
            <a:pPr>
              <a:defRPr/>
            </a:pPr>
            <a:r>
              <a:rPr lang="hu-HU" sz="1600" dirty="0">
                <a:solidFill>
                  <a:srgbClr val="000000"/>
                </a:solidFill>
                <a:latin typeface="Verdana"/>
              </a:rPr>
              <a:t>                  previous </a:t>
            </a:r>
            <a:r>
              <a:rPr lang="hu-HU" sz="1600" dirty="0" err="1">
                <a:solidFill>
                  <a:srgbClr val="000000"/>
                </a:solidFill>
                <a:latin typeface="Verdana"/>
              </a:rPr>
              <a:t>lines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 [34]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850" y="2991434"/>
            <a:ext cx="892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rgbClr val="000000"/>
                </a:solidFill>
                <a:latin typeface="Verdana"/>
              </a:rPr>
              <a:t>Related to this, Intel added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two AVX frequencies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, as demonstrated subsequently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 for their Haswell-EP (E5-1600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v3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and E5-2600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v3) </a:t>
            </a:r>
            <a:r>
              <a:rPr lang="hu-HU" sz="1600" dirty="0">
                <a:solidFill>
                  <a:srgbClr val="0070C0"/>
                </a:solidFill>
                <a:latin typeface="Verdana"/>
              </a:rPr>
              <a:t>line of processors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, as follows:</a:t>
            </a:r>
            <a:endParaRPr lang="en-US" sz="2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5034011"/>
            <a:ext cx="896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On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Haswell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one AVX instruction on one core forced all cores on the same socket to slow down their clock speed by around 2 to 4 speed bins (-200,-400 MHz) for at least 1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ms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as AVX has a higher power requirement that reduces how much a CPU can turbo. On Broadwell, only the cores that run AVX code will be reducing their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clockspeed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allowing the other cores to run at higher speeds. </a:t>
            </a:r>
            <a:r>
              <a:rPr lang="hu-HU" sz="1600" dirty="0">
                <a:solidFill>
                  <a:srgbClr val="000000"/>
                </a:solidFill>
                <a:latin typeface="Verdana"/>
              </a:rPr>
              <a:t>[58]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138" y="1229716"/>
            <a:ext cx="7700210" cy="3659918"/>
            <a:chOff x="481263" y="1229716"/>
            <a:chExt cx="7700210" cy="36599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3509" t="25080" r="8581" b="26627"/>
            <a:stretch/>
          </p:blipFill>
          <p:spPr>
            <a:xfrm>
              <a:off x="625640" y="1229716"/>
              <a:ext cx="7555833" cy="3544416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 bwMode="auto">
            <a:xfrm>
              <a:off x="481263" y="4533499"/>
              <a:ext cx="4090737" cy="356135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32" y="522165"/>
            <a:ext cx="8284881" cy="5254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63" y="5814265"/>
            <a:ext cx="4351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AVX Frequency Range Example – E5-2699 v3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523025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2D2D8A"/>
                </a:solidFill>
                <a:latin typeface="Verdana"/>
              </a:rPr>
              <a:t>Example: Core frequency limits for Intel's E5-2699 v3 </a:t>
            </a:r>
            <a:r>
              <a:rPr lang="hu-HU" dirty="0" err="1">
                <a:solidFill>
                  <a:srgbClr val="2D2D8A"/>
                </a:solidFill>
                <a:latin typeface="Verdana"/>
              </a:rPr>
              <a:t>processor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[34] 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.2.5 </a:t>
            </a:r>
            <a:r>
              <a:rPr lang="en-US" dirty="0" smtClean="0"/>
              <a:t>The 256-bit AVX/AVX2 SIMD extensions – detailed </a:t>
            </a:r>
            <a:r>
              <a:rPr lang="hu-HU" dirty="0" smtClean="0"/>
              <a:t>(16)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701" y="2083475"/>
            <a:ext cx="22020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x86 SIMD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extensions</a:t>
            </a:r>
            <a:endParaRPr lang="hu-HU" altLang="en-US" sz="1300" b="1" dirty="0" smtClean="0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857595" y="1282031"/>
            <a:ext cx="212109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x86 ISA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extensions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161329" y="1850546"/>
            <a:ext cx="59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3913030" y="157948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1152307" y="185054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650315" y="2085197"/>
            <a:ext cx="27453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x86 transactional synchronization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extensions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032969" y="202679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7067577" y="185537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111488" y="200290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02470" y="2073911"/>
            <a:ext cx="18452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x86 security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extensions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3877735" y="202658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3912343" y="184963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091" y="3021813"/>
            <a:ext cx="13420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</a:rPr>
              <a:t>Pentium-MMX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</a:rPr>
              <a:t>(1996)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4614" y="2934289"/>
            <a:ext cx="270458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</a:rPr>
              <a:t>Core 2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</a:rPr>
              <a:t>Trusted Execution Technology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1659" y="2934289"/>
            <a:ext cx="149271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i="1" dirty="0" err="1">
                <a:solidFill>
                  <a:srgbClr val="000000"/>
                </a:solidFill>
              </a:rPr>
              <a:t>Haswell</a:t>
            </a:r>
            <a:endParaRPr lang="en-US" sz="13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</a:rPr>
              <a:t>TSX-Extensions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</a:rPr>
              <a:t>(2013)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245" y="506125"/>
            <a:ext cx="8550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Example 2: Intel’s </a:t>
            </a:r>
            <a:r>
              <a:rPr lang="en-US" dirty="0">
                <a:solidFill>
                  <a:srgbClr val="333399"/>
                </a:solidFill>
              </a:rPr>
              <a:t>x86 ISA extensions - Overview</a:t>
            </a:r>
            <a:endParaRPr lang="hu-HU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70" y="2726842"/>
            <a:ext cx="13099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300" i="1" dirty="0">
                <a:solidFill>
                  <a:srgbClr val="000000"/>
                </a:solidFill>
              </a:rPr>
              <a:t>Introduced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512" y="3894536"/>
            <a:ext cx="1126156" cy="29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00" dirty="0">
                <a:solidFill>
                  <a:srgbClr val="000000"/>
                </a:solidFill>
              </a:rPr>
              <a:t>(Section 2)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0611" y="3892932"/>
            <a:ext cx="1137383" cy="300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00" dirty="0">
                <a:solidFill>
                  <a:srgbClr val="000000"/>
                </a:solidFill>
              </a:rPr>
              <a:t>(Section 3)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4230" y="3900952"/>
            <a:ext cx="11293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00" dirty="0">
                <a:solidFill>
                  <a:srgbClr val="000000"/>
                </a:solidFill>
              </a:rPr>
              <a:t>(Section 4) 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.1 </a:t>
            </a:r>
            <a:r>
              <a:rPr lang="en-US" dirty="0" smtClean="0"/>
              <a:t>Overview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76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2.6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AVX-512 SIMD extension - detailed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852936"/>
            <a:ext cx="2630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It will not be discussed.</a:t>
            </a:r>
          </a:p>
        </p:txBody>
      </p:sp>
    </p:spTree>
    <p:extLst>
      <p:ext uri="{BB962C8B-B14F-4D97-AF65-F5344CB8AC3E}">
        <p14:creationId xmlns:p14="http://schemas.microsoft.com/office/powerpoint/2010/main" val="15763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794" y="915470"/>
            <a:ext cx="9087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D2D8A"/>
                </a:solidFill>
                <a:latin typeface="Verdana"/>
              </a:rPr>
              <a:t>In DTs introduced into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Cannon Lake </a:t>
            </a:r>
            <a:r>
              <a:rPr lang="en-US" sz="1600" dirty="0">
                <a:solidFill>
                  <a:srgbClr val="2D2D8A"/>
                </a:solidFill>
                <a:latin typeface="Verdana"/>
              </a:rPr>
              <a:t>core (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5/2018</a:t>
            </a:r>
            <a:r>
              <a:rPr lang="en-US" sz="1600" dirty="0">
                <a:solidFill>
                  <a:srgbClr val="2D2D8A"/>
                </a:solidFill>
                <a:latin typeface="Verdana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228" y="1269464"/>
            <a:ext cx="5132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provides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512-bit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wide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SIMD operations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960" y="1614070"/>
            <a:ext cx="8470986" cy="17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extending the existing 256-bit wide YMM [0, 15] register set to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512-bit</a:t>
            </a:r>
          </a:p>
          <a:p>
            <a:pPr defTabSz="457200"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wide ZMM [0, 15] register set,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introducing new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512-bit wide SIMD data types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that make use of the</a:t>
            </a:r>
          </a:p>
          <a:p>
            <a:pPr defTabSz="457200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extended register space and </a:t>
            </a:r>
          </a:p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introducing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appropriate instructions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to process 512-bit SIMD data</a:t>
            </a:r>
          </a:p>
          <a:p>
            <a:pPr defTabSz="457200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in the extended ZMM [0, 31] register space,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600" y="3238904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as shown next.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847" y="510139"/>
            <a:ext cx="548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en-US" dirty="0" smtClean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2.</a:t>
            </a:r>
            <a:r>
              <a:rPr lang="en-US" altLang="en-US" dirty="0" smtClean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2.6 </a:t>
            </a:r>
            <a:r>
              <a:rPr lang="en-US" altLang="en-US" dirty="0">
                <a:solidFill>
                  <a:srgbClr val="2D2D8A"/>
                </a:solidFill>
                <a:latin typeface="Verdana" pitchFamily="34" charset="0"/>
                <a:cs typeface="Arial" charset="0"/>
              </a:rPr>
              <a:t>The AVX-512 SIMD extension - detailed</a:t>
            </a:r>
          </a:p>
        </p:txBody>
      </p:sp>
    </p:spTree>
    <p:extLst>
      <p:ext uri="{BB962C8B-B14F-4D97-AF65-F5344CB8AC3E}">
        <p14:creationId xmlns:p14="http://schemas.microsoft.com/office/powerpoint/2010/main" val="30617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1846" y="5614210"/>
            <a:ext cx="9072562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AVX-512 ISA extension provides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512-bit wide SIMD registers (zmm0,zmm31).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lower 256 bits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the ZMM registers are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aliased to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respective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256-bit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 YMM registers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lower 128 bits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are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aliased to 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respective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128-bit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 XMM registers.</a:t>
            </a:r>
            <a:endParaRPr lang="en-US" sz="1600" b="1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75" y="519763"/>
            <a:ext cx="923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Extending the existing 256-bit wide YMM [0, 15] register set to 512-bit wide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    ZMM [0, 31] register set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-1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6575" y="1435240"/>
            <a:ext cx="7772978" cy="4061462"/>
            <a:chOff x="746575" y="1435240"/>
            <a:chExt cx="7772978" cy="4061462"/>
          </a:xfrm>
        </p:grpSpPr>
        <p:grpSp>
          <p:nvGrpSpPr>
            <p:cNvPr id="35" name="Group 34"/>
            <p:cNvGrpSpPr/>
            <p:nvPr/>
          </p:nvGrpSpPr>
          <p:grpSpPr>
            <a:xfrm>
              <a:off x="746575" y="1435240"/>
              <a:ext cx="7772978" cy="4061462"/>
              <a:chOff x="746575" y="1201120"/>
              <a:chExt cx="7772978" cy="406146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836585" y="1201120"/>
                <a:ext cx="7682968" cy="3848060"/>
                <a:chOff x="1241630" y="1201120"/>
                <a:chExt cx="7682968" cy="3848060"/>
              </a:xfrm>
            </p:grpSpPr>
            <p:pic>
              <p:nvPicPr>
                <p:cNvPr id="1030" name="Picture 6" descr="https://images.anandtech.com/doci/11550/basin_falls_june_6-page-009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30" t="14680" b="22933"/>
                <a:stretch/>
              </p:blipFill>
              <p:spPr bwMode="auto">
                <a:xfrm>
                  <a:off x="2231740" y="1988840"/>
                  <a:ext cx="6692858" cy="30603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 bwMode="auto">
                <a:xfrm>
                  <a:off x="6642230" y="3654024"/>
                  <a:ext cx="1710190" cy="130514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642230" y="4014064"/>
                  <a:ext cx="17551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  <a:latin typeface="Verdana"/>
                      <a:cs typeface="Times New Roman" panose="02020603050405020304" pitchFamily="18" charset="0"/>
                    </a:rPr>
                    <a:t>AVX-512</a:t>
                  </a:r>
                </a:p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  <a:latin typeface="Verdana"/>
                      <a:cs typeface="Times New Roman" panose="02020603050405020304" pitchFamily="18" charset="0"/>
                    </a:rPr>
                    <a:t>(xmm0-xmm31)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2231740" y="2259399"/>
                  <a:ext cx="6165685" cy="224495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6597225" y="2483894"/>
                  <a:ext cx="1755195" cy="5400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676812" y="2483894"/>
                  <a:ext cx="1710190" cy="52322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SSE (32-bit)</a:t>
                  </a:r>
                </a:p>
                <a:p>
                  <a:pPr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    (xmm0-xmm7)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6597225" y="3036003"/>
                  <a:ext cx="1755196" cy="5850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597224" y="3068959"/>
                  <a:ext cx="18002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SSE (64-bit)</a:t>
                  </a:r>
                </a:p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(xmm0-xmm15)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4797024" y="2483894"/>
                  <a:ext cx="1869365" cy="113717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959475" y="2774393"/>
                  <a:ext cx="15263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AVX/AVX2</a:t>
                  </a:r>
                </a:p>
                <a:p>
                  <a:pPr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  ymm0-ymm15) 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4797025" y="3654024"/>
                  <a:ext cx="1879786" cy="130514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145951" y="4016934"/>
                  <a:ext cx="13773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AVX-512</a:t>
                  </a:r>
                </a:p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(ymm0-ymm31</a:t>
                  </a:r>
                  <a:endParaRPr lang="en-US" sz="1400" b="1" dirty="0">
                    <a:solidFill>
                      <a:srgbClr val="2D2D8A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1241630" y="2483894"/>
                  <a:ext cx="3555395" cy="251302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556215" y="3293985"/>
                  <a:ext cx="13773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AVX-512</a:t>
                  </a:r>
                </a:p>
                <a:p>
                  <a:pPr algn="ctr"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(zmm0-zmm31</a:t>
                  </a:r>
                  <a:endParaRPr lang="en-US" sz="1400" b="1" dirty="0">
                    <a:solidFill>
                      <a:srgbClr val="2D2D8A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458985" y="2393885"/>
                  <a:ext cx="2824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>
                      <a:solidFill>
                        <a:srgbClr val="2D2D8A"/>
                      </a:solidFill>
                      <a:latin typeface="Verdana"/>
                    </a:rPr>
                    <a:t>0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458985" y="2806188"/>
                  <a:ext cx="2824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>
                      <a:solidFill>
                        <a:srgbClr val="2D2D8A"/>
                      </a:solidFill>
                      <a:latin typeface="Verdana"/>
                    </a:rPr>
                    <a:t>7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352420" y="3346248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>
                      <a:solidFill>
                        <a:srgbClr val="2D2D8A"/>
                      </a:solidFill>
                      <a:latin typeface="Verdana"/>
                    </a:rPr>
                    <a:t>15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8390178" y="468914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>
                      <a:solidFill>
                        <a:srgbClr val="2D2D8A"/>
                      </a:solidFill>
                      <a:latin typeface="Verdana"/>
                    </a:rPr>
                    <a:t>31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6597225" y="2043289"/>
                  <a:ext cx="1764000" cy="29359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 w="19050" cap="flat" cmpd="sng" algn="ctr">
                  <a:solidFill>
                    <a:srgbClr val="3399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777509" y="2033845"/>
                  <a:ext cx="14029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 err="1">
                      <a:solidFill>
                        <a:srgbClr val="FFFFFF"/>
                      </a:solidFill>
                    </a:rPr>
                    <a:t>xmm</a:t>
                  </a:r>
                  <a:r>
                    <a:rPr lang="en-US" sz="1400" dirty="0">
                      <a:solidFill>
                        <a:srgbClr val="FFFFFF"/>
                      </a:solidFill>
                    </a:rPr>
                    <a:t> (128-0)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800145" y="1638244"/>
                  <a:ext cx="3564000" cy="29359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 w="19050" cap="flat" cmpd="sng" algn="ctr">
                  <a:solidFill>
                    <a:srgbClr val="3399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697125" y="1612670"/>
                  <a:ext cx="14029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 err="1">
                      <a:solidFill>
                        <a:srgbClr val="FFFFFF"/>
                      </a:solidFill>
                    </a:rPr>
                    <a:t>ymm</a:t>
                  </a:r>
                  <a:r>
                    <a:rPr lang="en-US" sz="1400" dirty="0">
                      <a:solidFill>
                        <a:srgbClr val="FFFFFF"/>
                      </a:solidFill>
                    </a:rPr>
                    <a:t> (255-0)</a:t>
                  </a: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1241630" y="1226694"/>
                  <a:ext cx="7128000" cy="29359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 w="19050" cap="flat" cmpd="sng" algn="ctr">
                  <a:solidFill>
                    <a:srgbClr val="3399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b="1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249172" y="1201120"/>
                  <a:ext cx="1391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 err="1">
                      <a:solidFill>
                        <a:srgbClr val="FFFFFF"/>
                      </a:solidFill>
                    </a:rPr>
                    <a:t>zmm</a:t>
                  </a:r>
                  <a:r>
                    <a:rPr lang="en-US" sz="1400" dirty="0">
                      <a:solidFill>
                        <a:srgbClr val="FFFFFF"/>
                      </a:solidFill>
                    </a:rPr>
                    <a:t> (511-0)</a:t>
                  </a: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7775412" y="4982785"/>
                <a:ext cx="298480" cy="27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198675" y="4966636"/>
                <a:ext cx="636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127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01970" y="4968795"/>
                <a:ext cx="636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255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46575" y="4968795"/>
                <a:ext cx="636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511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>
              <a:off x="4391979" y="2718014"/>
              <a:ext cx="3600401" cy="1170130"/>
            </a:xfrm>
            <a:prstGeom prst="rect">
              <a:avLst/>
            </a:prstGeom>
            <a:noFill/>
            <a:ln w="381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36585" y="2688515"/>
              <a:ext cx="7155795" cy="252839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77" y="1280162"/>
            <a:ext cx="9001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AVX-512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supports all prior SIMD (vector) instructions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namely Intel MMX, SSE,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SSE2, SSE3, SSSE3, SSE4.1, SSE4.2, AVX and AVX2.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64-bit mode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the AVX-512 ISA extension provides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32 XMM, YMM and ZMM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SIMD registers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[XMM 0, XMM 31], [YMM 0, YMM 31] and [ZMM 0, ZMM 31].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32-bit mode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the number of available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XMM/YMM/ZMM vector registers is still 8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519763"/>
            <a:ext cx="923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Extending the existing 256-bit wide YMM [0, 15] register set to 512-bit wide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    ZMM [0, 31] register set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-2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5" y="519766"/>
            <a:ext cx="814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Introducing new 512-bit wide SIMD data types that make use of the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extended register space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69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4554" t="7586" r="2840" b="25748"/>
          <a:stretch/>
        </p:blipFill>
        <p:spPr>
          <a:xfrm>
            <a:off x="1742290" y="1480068"/>
            <a:ext cx="7064828" cy="384985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6294929" y="1480068"/>
            <a:ext cx="2464067" cy="3715867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5188" y="1635192"/>
            <a:ext cx="2544286" cy="36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16x single precision FP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4810" y="2196795"/>
            <a:ext cx="2504212" cy="36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8x double precision FP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9190" y="2894597"/>
            <a:ext cx="1903085" cy="36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64x 8 bit integer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7213" y="3507228"/>
            <a:ext cx="2032929" cy="36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32x 16 bit integer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5608" y="4181295"/>
            <a:ext cx="2032929" cy="36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16x 32 bit integer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4007" y="4793927"/>
            <a:ext cx="1903085" cy="36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70C0"/>
                </a:solidFill>
                <a:latin typeface="Verdana"/>
              </a:rPr>
              <a:t>8x 64 bit integer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1751792" y="1597793"/>
            <a:ext cx="9625" cy="367813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2425" y="3214836"/>
            <a:ext cx="17203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/>
            <a:r>
              <a:rPr lang="en-US" sz="1500" b="1" dirty="0">
                <a:solidFill>
                  <a:srgbClr val="000000"/>
                </a:solidFill>
                <a:latin typeface="Verdana"/>
              </a:rPr>
              <a:t>Intel AVX-512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90918" y="1247564"/>
          <a:ext cx="6976379" cy="4605957"/>
        </p:xfrm>
        <a:graphic>
          <a:graphicData uri="http://schemas.openxmlformats.org/drawingml/2006/table">
            <a:tbl>
              <a:tblPr/>
              <a:tblGrid>
                <a:gridCol w="1775113">
                  <a:extLst>
                    <a:ext uri="{9D8B030D-6E8A-4147-A177-3AD203B41FA5}">
                      <a16:colId xmlns:a16="http://schemas.microsoft.com/office/drawing/2014/main" val="2319929098"/>
                    </a:ext>
                  </a:extLst>
                </a:gridCol>
                <a:gridCol w="1307476">
                  <a:extLst>
                    <a:ext uri="{9D8B030D-6E8A-4147-A177-3AD203B41FA5}">
                      <a16:colId xmlns:a16="http://schemas.microsoft.com/office/drawing/2014/main" val="2612586429"/>
                    </a:ext>
                  </a:extLst>
                </a:gridCol>
                <a:gridCol w="1297930">
                  <a:extLst>
                    <a:ext uri="{9D8B030D-6E8A-4147-A177-3AD203B41FA5}">
                      <a16:colId xmlns:a16="http://schemas.microsoft.com/office/drawing/2014/main" val="239994306"/>
                    </a:ext>
                  </a:extLst>
                </a:gridCol>
                <a:gridCol w="1297930">
                  <a:extLst>
                    <a:ext uri="{9D8B030D-6E8A-4147-A177-3AD203B41FA5}">
                      <a16:colId xmlns:a16="http://schemas.microsoft.com/office/drawing/2014/main" val="2734660443"/>
                    </a:ext>
                  </a:extLst>
                </a:gridCol>
                <a:gridCol w="1297930">
                  <a:extLst>
                    <a:ext uri="{9D8B030D-6E8A-4147-A177-3AD203B41FA5}">
                      <a16:colId xmlns:a16="http://schemas.microsoft.com/office/drawing/2014/main" val="2553446070"/>
                    </a:ext>
                  </a:extLst>
                </a:gridCol>
              </a:tblGrid>
              <a:tr h="3298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Rokkitt"/>
                        </a:rPr>
                        <a:t>AVX-512 Support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Rokkitt"/>
                        </a:rPr>
                        <a:t>Propagation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Rokkitt"/>
                        </a:rPr>
                        <a:t>by Various Intel CPUs</a:t>
                      </a:r>
                    </a:p>
                  </a:txBody>
                  <a:tcPr marL="0" marR="0" marT="19517" marB="1951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84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817236"/>
                  </a:ext>
                </a:extLst>
              </a:tr>
              <a:tr h="345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Rokkitt"/>
                        </a:rPr>
                        <a:t> </a:t>
                      </a:r>
                    </a:p>
                  </a:txBody>
                  <a:tcPr marL="14638" marR="14638" marT="14638" marB="146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Rokkitt"/>
                        </a:rPr>
                        <a:t>Xeon, Core X</a:t>
                      </a:r>
                    </a:p>
                  </a:txBody>
                  <a:tcPr marL="14638" marR="14638" marT="14638" marB="146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Rokkitt"/>
                        </a:rPr>
                        <a:t>General</a:t>
                      </a:r>
                    </a:p>
                  </a:txBody>
                  <a:tcPr marL="14638" marR="14638" marT="14638" marB="146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Rokkitt"/>
                        </a:rPr>
                        <a:t>Xeon Phi</a:t>
                      </a:r>
                    </a:p>
                  </a:txBody>
                  <a:tcPr marL="14638" marR="14638" marT="14638" marB="146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Rokkitt"/>
                        </a:rPr>
                        <a:t> </a:t>
                      </a:r>
                    </a:p>
                  </a:txBody>
                  <a:tcPr marL="14638" marR="14638" marT="14638" marB="146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5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43982"/>
                  </a:ext>
                </a:extLst>
              </a:tr>
              <a:tr h="666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Skylake-SP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AVX512BW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AVX512DQ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AVX512VL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AVX512F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AVX512CD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AVX512ER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AVX512PF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Knights Landing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54016"/>
                  </a:ext>
                </a:extLst>
              </a:tr>
              <a:tr h="666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Cannon Lake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AVX512VBMI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AVX512IFMA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AVX512_4FMAPS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AVX512_4VNNIW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Knights Mill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174201"/>
                  </a:ext>
                </a:extLst>
              </a:tr>
              <a:tr h="2141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Ice Lake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AVX512_VNNI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AVX512_VBMI2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AVX512_BITALG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AVX512+VAES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AVX512+GFNI</a:t>
                      </a:r>
                      <a:b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AVX512+VPCLMULQDQ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AVX512_VPOPCNTDQ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943520"/>
                  </a:ext>
                </a:extLst>
              </a:tr>
              <a:tr h="4557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Source: </a:t>
                      </a:r>
                      <a:r>
                        <a:rPr lang="en-US" sz="1200" u="none" strike="noStrike" dirty="0">
                          <a:solidFill>
                            <a:srgbClr val="2295AB"/>
                          </a:solidFill>
                          <a:effectLst/>
                          <a:latin typeface="inherit"/>
                          <a:hlinkClick r:id="rId2"/>
                        </a:rPr>
                        <a:t>Intel Architecture Instruction Set Extensions and Future Features Programming Reference</a:t>
                      </a:r>
                      <a:r>
                        <a:rPr lang="en-US" sz="1200" dirty="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 (pages 12 and 13)</a:t>
                      </a:r>
                    </a:p>
                  </a:txBody>
                  <a:tcPr marL="17077" marR="17077" marT="17077" marB="1707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34253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500" y="522925"/>
            <a:ext cx="605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Support of AVX-512 in Intel’s processor lines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59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90918" y="2744300"/>
            <a:ext cx="6976379" cy="3696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37406" y="1367442"/>
            <a:ext cx="7883091" cy="4692196"/>
            <a:chOff x="962526" y="1997362"/>
            <a:chExt cx="7883091" cy="46921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23260"/>
            <a:stretch/>
          </p:blipFill>
          <p:spPr>
            <a:xfrm>
              <a:off x="1126156" y="2153920"/>
              <a:ext cx="7555831" cy="43790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962526" y="1997362"/>
              <a:ext cx="440824" cy="63996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8527983" y="1997362"/>
              <a:ext cx="317634" cy="63996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8605520" y="5284269"/>
              <a:ext cx="172720" cy="1405289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029903" y="5351647"/>
              <a:ext cx="269508" cy="1181354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2875" y="460943"/>
            <a:ext cx="772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AVX-512 instruction groups implemented in different processors 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(According to Intel SDE 8.40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60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5" y="519766"/>
            <a:ext cx="606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Instruction groups of the AVX-512 extensions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53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1618"/>
              </p:ext>
            </p:extLst>
          </p:nvPr>
        </p:nvGraphicFramePr>
        <p:xfrm>
          <a:off x="57752" y="1159875"/>
          <a:ext cx="9028495" cy="562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290">
                  <a:extLst>
                    <a:ext uri="{9D8B030D-6E8A-4147-A177-3AD203B41FA5}">
                      <a16:colId xmlns:a16="http://schemas.microsoft.com/office/drawing/2014/main" val="3127200471"/>
                    </a:ext>
                  </a:extLst>
                </a:gridCol>
                <a:gridCol w="7546205">
                  <a:extLst>
                    <a:ext uri="{9D8B030D-6E8A-4147-A177-3AD203B41FA5}">
                      <a16:colId xmlns:a16="http://schemas.microsoft.com/office/drawing/2014/main" val="2899414791"/>
                    </a:ext>
                  </a:extLst>
                </a:gridCol>
              </a:tblGrid>
              <a:tr h="797108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AVX512F</a:t>
                      </a:r>
                      <a:endParaRPr lang="en-US" sz="13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AVX-512 Foundation is base of the 512-bit SIMD instruction extensions which is a comprehensive list of features for most HPC and enterprise applications. It is the natural extensions to AVX/AVX2 which is</a:t>
                      </a:r>
                      <a:r>
                        <a:rPr lang="en-US" sz="13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extended using the EVEX prefix which builds on the existing VEX prefix. Any processor that implements</a:t>
                      </a:r>
                      <a:r>
                        <a:rPr lang="en-US" sz="13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any portion of the AVX-512  extensions MUST implement AVX512F.</a:t>
                      </a:r>
                      <a:endParaRPr lang="en-US" sz="13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57304"/>
                  </a:ext>
                </a:extLst>
              </a:tr>
              <a:tr h="218319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AVX512CD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Conflict Detection for additional vectorization of loops with possible address conflict.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239627"/>
                  </a:ext>
                </a:extLst>
              </a:tr>
              <a:tr h="377807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AVX512DQ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</a:t>
                      </a:r>
                      <a:r>
                        <a:rPr lang="en-US" sz="1300" dirty="0" err="1" smtClean="0">
                          <a:ln>
                            <a:noFill/>
                          </a:ln>
                        </a:rPr>
                        <a:t>Doubleword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 and </a:t>
                      </a:r>
                      <a:r>
                        <a:rPr lang="en-US" sz="1300" dirty="0" err="1" smtClean="0">
                          <a:ln>
                            <a:noFill/>
                          </a:ln>
                        </a:rPr>
                        <a:t>Quadword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 Instructions add new 32-bit and 64-bit AVX-512 instructions</a:t>
                      </a:r>
                      <a:r>
                        <a:rPr lang="en-US" sz="13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(conversion, transcendental support, etc..).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023390"/>
                  </a:ext>
                </a:extLst>
              </a:tr>
              <a:tr h="23891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AVX512PF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</a:t>
                      </a:r>
                      <a:r>
                        <a:rPr lang="en-US" sz="1300" dirty="0" err="1" smtClean="0">
                          <a:ln>
                            <a:noFill/>
                          </a:ln>
                        </a:rPr>
                        <a:t>Prefetch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 Instructions add new </a:t>
                      </a:r>
                      <a:r>
                        <a:rPr lang="en-US" sz="1300" dirty="0" err="1" smtClean="0">
                          <a:ln>
                            <a:noFill/>
                          </a:ln>
                        </a:rPr>
                        <a:t>prefetch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 instructions for gather/scatter and PREFETCHWT1 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136160"/>
                  </a:ext>
                </a:extLst>
              </a:tr>
              <a:tr h="379929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AVX512ER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Exponential and Reciprocal Instructions (ERI) offer 28-bit precision RCP, RSQRT and EXP</a:t>
                      </a:r>
                      <a:r>
                        <a:rPr lang="en-US" sz="13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300" dirty="0" err="1" smtClean="0">
                          <a:ln>
                            <a:noFill/>
                          </a:ln>
                        </a:rPr>
                        <a:t>transcendentals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 for various scientific applications.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566628"/>
                  </a:ext>
                </a:extLst>
              </a:tr>
              <a:tr h="40773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AVX512VL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Vector Length Instructions add vector length orthogonality, allowing most AVX-512 operations to</a:t>
                      </a:r>
                      <a:r>
                        <a:rPr lang="en-US" sz="13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also operate on XMM (128-bit SSE) registers and YMM (256-bit AVX) registers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059115"/>
                  </a:ext>
                </a:extLst>
              </a:tr>
              <a:tr h="143708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AVX512BW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Byte and Word Instructions add support for </a:t>
                      </a:r>
                      <a:r>
                        <a:rPr lang="en-US" sz="1300" dirty="0" err="1" smtClean="0">
                          <a:ln>
                            <a:noFill/>
                          </a:ln>
                        </a:rPr>
                        <a:t>for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 8-bit and 16-bit integer operations.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29613"/>
                  </a:ext>
                </a:extLst>
              </a:tr>
              <a:tr h="22043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AVX512IFMA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Integer Fused Multiply-Add Instructions with 52-bit precision.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836274"/>
                  </a:ext>
                </a:extLst>
              </a:tr>
              <a:tr h="22138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AVX512VBMI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Vector Bit Manipulation, Version 1 add additional vector byte permutation instructions.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763294"/>
                  </a:ext>
                </a:extLst>
              </a:tr>
              <a:tr h="211756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AVX512VBMI2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Vector Bit Manipulation, Version 2 add additional vector byte permutation instructions.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72352"/>
                  </a:ext>
                </a:extLst>
              </a:tr>
              <a:tr h="19250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AVX512VAES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Vector AES Instructions add vector AES operations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670901"/>
                  </a:ext>
                </a:extLst>
              </a:tr>
              <a:tr h="22539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AVX512BITALG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Bit Algorithms add bit algorithms operations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415579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AVX5124FMAPS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Fused Multiply Accumulation Packed Single precision Instructions add vector instructions for deep learning on floating-point single precision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26500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AVX512VPCLMULQDQ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Vector Carry-less Multiply add vector carry-less multiply operations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668828"/>
                  </a:ext>
                </a:extLst>
              </a:tr>
              <a:tr h="22940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AVX512GFNI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Galois Field New Instructions add Galois Field transformations instructions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49477"/>
                  </a:ext>
                </a:extLst>
              </a:tr>
              <a:tr h="247666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AVX512VNNI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Vector Neural Network Instructions add vector instructions for deep learning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871628"/>
                  </a:ext>
                </a:extLst>
              </a:tr>
              <a:tr h="22397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AVX5124VNNIW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Vector Neural Network Instructions Word Variable Precision Instructions for deep learning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014864"/>
                  </a:ext>
                </a:extLst>
              </a:tr>
              <a:tr h="35387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n>
                            <a:noFill/>
                          </a:ln>
                        </a:rPr>
                        <a:t>AVX512VPOPCNTDQ</a:t>
                      </a:r>
                      <a:endParaRPr lang="en-US" sz="1300" dirty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n>
                            <a:noFill/>
                          </a:ln>
                        </a:rPr>
                        <a:t>AVX-512 Vector Population Count in </a:t>
                      </a:r>
                      <a:r>
                        <a:rPr lang="en-US" sz="1300" dirty="0" err="1" smtClean="0">
                          <a:ln>
                            <a:noFill/>
                          </a:ln>
                        </a:rPr>
                        <a:t>Doubleword</a:t>
                      </a:r>
                      <a:r>
                        <a:rPr lang="en-US" sz="1300" dirty="0" smtClean="0">
                          <a:ln>
                            <a:noFill/>
                          </a:ln>
                        </a:rPr>
                        <a:t> or </a:t>
                      </a:r>
                      <a:r>
                        <a:rPr lang="en-US" sz="1300" dirty="0" err="1" smtClean="0">
                          <a:ln>
                            <a:noFill/>
                          </a:ln>
                        </a:rPr>
                        <a:t>Quadword</a:t>
                      </a:r>
                      <a:endParaRPr lang="en-US" sz="1300" dirty="0" smtClean="0">
                        <a:ln>
                          <a:noFill/>
                        </a:ln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6063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392" r="1394" b="8115"/>
          <a:stretch/>
        </p:blipFill>
        <p:spPr>
          <a:xfrm>
            <a:off x="166776" y="1328289"/>
            <a:ext cx="8900221" cy="3349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" y="519764"/>
            <a:ext cx="766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Performance and efficiency of the AVX-512 SIMD extension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52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519763"/>
            <a:ext cx="898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Performance increase in SP FLOPS/DP FLOPS in the course of the x86 SIMD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  evolution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53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684" t="22262" r="3023" b="50001"/>
          <a:stretch/>
        </p:blipFill>
        <p:spPr>
          <a:xfrm>
            <a:off x="338890" y="1550366"/>
            <a:ext cx="8310881" cy="2016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125" y="3686475"/>
            <a:ext cx="6395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SP/DP FLOPS data relate to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dual FMA-capable 512-bit EUs.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(10)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6780" y="468917"/>
            <a:ext cx="9077219" cy="6416839"/>
            <a:chOff x="66780" y="468917"/>
            <a:chExt cx="9077219" cy="6416839"/>
          </a:xfrm>
        </p:grpSpPr>
        <p:grpSp>
          <p:nvGrpSpPr>
            <p:cNvPr id="14" name="Group 13"/>
            <p:cNvGrpSpPr/>
            <p:nvPr/>
          </p:nvGrpSpPr>
          <p:grpSpPr>
            <a:xfrm>
              <a:off x="66780" y="468917"/>
              <a:ext cx="9077219" cy="6416839"/>
              <a:chOff x="66780" y="468917"/>
              <a:chExt cx="9077219" cy="641683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7508"/>
              <a:stretch/>
            </p:blipFill>
            <p:spPr>
              <a:xfrm>
                <a:off x="476466" y="468917"/>
                <a:ext cx="8359527" cy="626666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313" t="82910" r="87169" b="10029"/>
              <a:stretch/>
            </p:blipFill>
            <p:spPr>
              <a:xfrm>
                <a:off x="149514" y="5661355"/>
                <a:ext cx="769918" cy="442530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 bwMode="auto">
              <a:xfrm>
                <a:off x="1104472" y="6146543"/>
                <a:ext cx="559941" cy="431514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45223" y="6079763"/>
                <a:ext cx="71405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PII</a:t>
                </a: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Klamath,</a:t>
                </a: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(1997)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780" y="6083190"/>
                <a:ext cx="994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Pentium_MMX</a:t>
                </a:r>
                <a:endParaRPr lang="en-US" sz="900" dirty="0">
                  <a:solidFill>
                    <a:srgbClr val="000000"/>
                  </a:solidFill>
                  <a:latin typeface="Arial Rounded MT Bold" panose="020F0704030504030204" pitchFamily="34" charset="0"/>
                </a:endParaRP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(1997)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8178229" y="6103885"/>
                <a:ext cx="585627" cy="304649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94678" y="6062454"/>
                <a:ext cx="1049321" cy="823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Core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Cannon-Lake,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(2018)</a:t>
                </a:r>
              </a:p>
              <a:p>
                <a:pPr defTabSz="457200"/>
                <a:r>
                  <a:rPr lang="en-US" sz="950" dirty="0" err="1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Skylake</a:t>
                </a:r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-X/SP,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(2017)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76847" y="6469443"/>
                <a:ext cx="559769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95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(2016)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904775" y="789272"/>
              <a:ext cx="3936732" cy="58714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476466" y="1806561"/>
              <a:ext cx="5103646" cy="4786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1054" t="12763" r="84165" b="78741"/>
            <a:stretch/>
          </p:blipFill>
          <p:spPr>
            <a:xfrm>
              <a:off x="1449529" y="1672448"/>
              <a:ext cx="496632" cy="6120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2325" y="519767"/>
            <a:ext cx="605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Evolution of Intel’s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x86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SIMD ISA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extensions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42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044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60" y="505102"/>
            <a:ext cx="676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Reducing turbo frequencies while running AVX code</a:t>
            </a:r>
            <a:r>
              <a:rPr lang="hu-HU" dirty="0">
                <a:solidFill>
                  <a:srgbClr val="2D2D8A"/>
                </a:solidFill>
                <a:latin typeface="Verdana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[70]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5012393"/>
            <a:ext cx="886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Note that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turbo frequency limits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are controlled on a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per core basis beginning from 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the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Broadwell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processor.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6" y="847023"/>
            <a:ext cx="8840802" cy="4087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7206" y="6379620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104558" y="1801446"/>
            <a:ext cx="914400" cy="16764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773" y="1232034"/>
            <a:ext cx="5388878" cy="5527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388" y="519769"/>
            <a:ext cx="866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Example: Non-AVX/AVX2/AVX-512 Turbo frequencies (GHz) for different </a:t>
            </a:r>
          </a:p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  number of active cores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61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1568918"/>
            <a:ext cx="323979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Note that in Turbo mode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all active cores run at the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same frequency. 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base frequency is the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guaranteed clock frequency.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.2.6 </a:t>
            </a:r>
            <a:r>
              <a:rPr lang="en-US" dirty="0" smtClean="0"/>
              <a:t>The AVX-512 SIMD extension – detailed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x86 security extensions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2636" y="2780928"/>
            <a:ext cx="255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It will not be discussed</a:t>
            </a:r>
          </a:p>
        </p:txBody>
      </p:sp>
    </p:spTree>
    <p:extLst>
      <p:ext uri="{BB962C8B-B14F-4D97-AF65-F5344CB8AC3E}">
        <p14:creationId xmlns:p14="http://schemas.microsoft.com/office/powerpoint/2010/main" val="40860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.3 </a:t>
            </a:r>
            <a:r>
              <a:rPr lang="en-US" dirty="0" smtClean="0"/>
              <a:t>x86 security extensions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875" y="519763"/>
            <a:ext cx="347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hu-HU" dirty="0" smtClean="0">
                <a:solidFill>
                  <a:srgbClr val="2D2D8A"/>
                </a:solidFill>
                <a:latin typeface="Verdana"/>
              </a:rPr>
              <a:t>2.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3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x86 security extensions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890337"/>
            <a:ext cx="9917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They provide a number of enhancements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to improve security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including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394" y="1253958"/>
            <a:ext cx="6950942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SMX (Safer Mode Extensions) </a:t>
            </a:r>
          </a:p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AES-NI (Enhanced Encryption Standard-New Instructions) and</a:t>
            </a:r>
          </a:p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MPX (Memory Protection Extensions),</a:t>
            </a:r>
          </a:p>
          <a:p>
            <a:pPr marL="285750" indent="-285750" defTabSz="4572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SGX (Software Guard Extensions)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29" y="2432516"/>
            <a:ext cx="7402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introduced in the Core 2 to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Skylake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lines and briefly described next.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068960"/>
            <a:ext cx="18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29" y="3680995"/>
            <a:ext cx="18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780928"/>
            <a:ext cx="910717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Subsequently,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in response to the revealed  security risks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, like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Spectre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or Meltdown,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  Intel introduced a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large number of security extensions in their Ice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lake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line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defTabSz="457200"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    These instructions are listed at the end of this Section.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007" y="519765"/>
            <a:ext cx="420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SMX (Safer Mode Extensions)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62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600" y="856647"/>
            <a:ext cx="82459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Introduced in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Core 2 family (2006)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Safer Mode Extensions allow to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establish a trusted execution environment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by invoking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GETSEC group of instructions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is part of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Intel’s Trusted Execution Technology (TXT),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designated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before 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10/2006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as the </a:t>
            </a:r>
            <a:r>
              <a:rPr lang="en-US" sz="1600" dirty="0" err="1">
                <a:solidFill>
                  <a:srgbClr val="FF0000"/>
                </a:solidFill>
                <a:latin typeface="Verdana"/>
              </a:rPr>
              <a:t>LeGrande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technology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TXT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protects data within virtualized computing environments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TXT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became part of Intel’s business oriented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Verdana"/>
              </a:rPr>
              <a:t>vPro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processor technology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(released in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2007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) that is designed to provide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protection against software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attacks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like viruses and other threats and also to enable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remote PC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management.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.3 </a:t>
            </a:r>
            <a:r>
              <a:rPr lang="en-US" dirty="0" smtClean="0"/>
              <a:t>x86 security extensions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010" y="895150"/>
            <a:ext cx="820711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AES-NI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includes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7 instructions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and became supported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first in Intel’s 32 nm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Westmere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 line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processors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 2010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supports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AES (Advanced Encryption Standard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344" y="519764"/>
            <a:ext cx="705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AES-NI (Enhanced Encryption Standard-New Instructions)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1886551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Remark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72" y="2206759"/>
            <a:ext cx="8785225" cy="1970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defTabSz="4572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AES (Advanced Encryption Standard)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: is a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specification for the encryption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of electronic data issued by NIST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(U.S. National Institute of Standards and 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Technology) in 2001.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is currently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one of the most popular algorithms used for data transmission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according to the SSL standard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AES algorithm uses 128, 192 or 256 bit long cryptographic keys to encrypt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and decrypt data in blocks of 128 bits.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.3 </a:t>
            </a:r>
            <a:r>
              <a:rPr lang="en-US" dirty="0" smtClean="0"/>
              <a:t>x86 security extensions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6" y="519757"/>
            <a:ext cx="561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MPX (Memory Protection Extensions)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005" y="875892"/>
            <a:ext cx="883126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64646"/>
                </a:solidFill>
                <a:latin typeface="Verdana"/>
              </a:rPr>
              <a:t>Introduced in the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Skylake</a:t>
            </a:r>
            <a:r>
              <a:rPr lang="en-US" sz="1600" dirty="0">
                <a:solidFill>
                  <a:srgbClr val="464646"/>
                </a:solidFill>
                <a:latin typeface="Verdana"/>
              </a:rPr>
              <a:t> (2015)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64646"/>
                </a:solidFill>
                <a:latin typeface="Verdana"/>
              </a:rPr>
              <a:t>It performs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runtime buffer overflow checks to ensure that physical memory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accesses fall within the bounds of the memory allocated to the calling process.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.3 </a:t>
            </a:r>
            <a:r>
              <a:rPr lang="en-US" dirty="0" smtClean="0"/>
              <a:t>x86 security extensions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50" y="522438"/>
            <a:ext cx="470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  <a:latin typeface="Verdana"/>
              </a:rPr>
              <a:t>SGX (Software Guard Extensions)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63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081" y="921352"/>
            <a:ext cx="8769260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is a set of security-related instructions introduced along with the </a:t>
            </a:r>
            <a:r>
              <a:rPr lang="en-US" sz="1600" dirty="0" err="1">
                <a:solidFill>
                  <a:srgbClr val="0070C0"/>
                </a:solidFill>
                <a:latin typeface="Verdana"/>
              </a:rPr>
              <a:t>Skylake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architecture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(2015).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allows user- or OS-level code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to build private regions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of memory, called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enclaves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whose contents are protected from reading or saving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by any process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  <a:latin typeface="Verdana"/>
              </a:rPr>
              <a:t>      outside the enclave itself, even if the process runs at a higher privilege level.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.3 </a:t>
            </a:r>
            <a:r>
              <a:rPr lang="en-US" dirty="0" smtClean="0"/>
              <a:t>x86 security extensions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2.3 </a:t>
            </a:r>
            <a:r>
              <a:rPr lang="en-US" dirty="0"/>
              <a:t>x86 security extensions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68760"/>
            <a:ext cx="6366098" cy="4385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76250"/>
            <a:ext cx="793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Security extensions introduced in the Icy lake processor line [181]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94928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For further details we refer to Intel’s related documents.</a:t>
            </a:r>
          </a:p>
        </p:txBody>
      </p:sp>
    </p:spTree>
    <p:extLst>
      <p:ext uri="{BB962C8B-B14F-4D97-AF65-F5344CB8AC3E}">
        <p14:creationId xmlns:p14="http://schemas.microsoft.com/office/powerpoint/2010/main" val="32223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4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x86 TSX (Transactional Synchronization Extensions) </a:t>
            </a:r>
          </a:p>
        </p:txBody>
      </p:sp>
    </p:spTree>
    <p:extLst>
      <p:ext uri="{BB962C8B-B14F-4D97-AF65-F5344CB8AC3E}">
        <p14:creationId xmlns:p14="http://schemas.microsoft.com/office/powerpoint/2010/main" val="34487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556" t="22000" r="29919" b="6601"/>
          <a:stretch/>
        </p:blipFill>
        <p:spPr>
          <a:xfrm>
            <a:off x="1664732" y="1268760"/>
            <a:ext cx="5787588" cy="5466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699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checking the availability of select ISA features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(by the CPUID instruction) [243]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.2.1 </a:t>
            </a:r>
            <a:r>
              <a:rPr lang="en-US" dirty="0" smtClean="0"/>
              <a:t>Introduction </a:t>
            </a:r>
            <a:r>
              <a:rPr lang="hu-HU" dirty="0" smtClean="0"/>
              <a:t>(1</a:t>
            </a:r>
            <a:r>
              <a:rPr lang="en-US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16413" y="2666172"/>
            <a:ext cx="216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107883" y="3695087"/>
            <a:ext cx="432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123776" y="3832857"/>
            <a:ext cx="360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101783" y="6266572"/>
            <a:ext cx="288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15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99" y="494150"/>
            <a:ext cx="722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2D2D8A"/>
                </a:solidFill>
                <a:latin typeface="Verdana"/>
              </a:rPr>
              <a:t>2.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4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x86 TSX (Transactional Synchronization Extensions)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64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15" y="879845"/>
            <a:ext cx="847661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It was debuted on selected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Haswell models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(SKUs) in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6/2013.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Haswell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models below the 45xx SKU and K models (processors with unlocked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multiplier) do not support TSX.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15" y="1747611"/>
            <a:ext cx="8798114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TSX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supports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Transactional Memory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 hardware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(to be discussed briefly next).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Transactional memory extensions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(actually four instructions) provide an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efficient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synchronization mechanism in concurrent programming used to effectively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manage race conditions occurring when multiple threads access shared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Nevertheless,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 August 2014 Intel announced a bug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in the TSX implementation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on all current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steppings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of all Haswell models and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disabled the TSX feature 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on affected CPUs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via a microcode update.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Subsequently, TSX became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enabled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first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on a Broadwell model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(Core M-5Y70)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     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in 11/2014 and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then on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Haswell-EX in 5/2015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21" y="6246940"/>
            <a:ext cx="5760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SKU: Stock Keeping Unit (actually model designation)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.4 </a:t>
            </a:r>
            <a:r>
              <a:rPr lang="en-US" dirty="0" smtClean="0"/>
              <a:t>x86 TSX (Transactional Synchronization Extensions) </a:t>
            </a:r>
            <a:r>
              <a:rPr lang="hu-HU" dirty="0" smtClean="0"/>
              <a:t>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97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327" y="498786"/>
            <a:ext cx="32888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D2D8A"/>
                </a:solidFill>
                <a:cs typeface="Times New Roman" pitchFamily="18" charset="0"/>
              </a:rPr>
              <a:t>Addressing race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49" y="837827"/>
            <a:ext cx="84541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Basically there are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two mechanisms to address race conditions </a:t>
            </a: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in multithreaded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  programs, as indicated below: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12938" y="2241177"/>
            <a:ext cx="712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00" b="1">
                <a:solidFill>
                  <a:srgbClr val="000000"/>
                </a:solidFill>
                <a:cs typeface="Times New Roman" pitchFamily="18" charset="0"/>
              </a:rPr>
              <a:t>Locks</a:t>
            </a:r>
            <a:endParaRPr lang="hu-HU" altLang="en-US" sz="13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92713" y="2241177"/>
            <a:ext cx="2794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00" b="1">
                <a:solidFill>
                  <a:srgbClr val="000000"/>
                </a:solidFill>
                <a:cs typeface="Times New Roman" pitchFamily="18" charset="0"/>
              </a:rPr>
              <a:t>Transactional memory (TM)</a:t>
            </a:r>
            <a:endParaRPr lang="hu-HU" altLang="en-US" sz="13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92238" y="1523627"/>
            <a:ext cx="608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00" b="1">
                <a:solidFill>
                  <a:srgbClr val="000000"/>
                </a:solidFill>
                <a:cs typeface="Times New Roman" pitchFamily="18" charset="0"/>
              </a:rPr>
              <a:t>Basic mechanisms to address races in multithreaded programs</a:t>
            </a:r>
            <a:endParaRPr lang="hu-HU" altLang="en-US" sz="13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27538" y="1909390"/>
            <a:ext cx="2159000" cy="3079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266950" y="1909390"/>
            <a:ext cx="2171700" cy="3190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225675" y="2201490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530975" y="2190377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3238" y="2625352"/>
            <a:ext cx="3582987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cs typeface="Times New Roman" pitchFamily="18" charset="0"/>
              </a:rPr>
              <a:t>Pessimistic approach,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cs typeface="Times New Roman" pitchFamily="18" charset="0"/>
              </a:rPr>
              <a:t>it intends to prevent possible conflicts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cs typeface="Times New Roman" pitchFamily="18" charset="0"/>
              </a:rPr>
              <a:t>by enforcing serialization of transactions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cs typeface="Times New Roman" pitchFamily="18" charset="0"/>
              </a:rPr>
              <a:t>through locks.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3838" y="2625352"/>
            <a:ext cx="5118100" cy="2093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Optimistic approach,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it allows access  conflicts to occur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but provides a checking and repair mechanism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 for managing these conflicts, i.e.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 it allows all threads to access shared data simultaneously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but after completing a transaction,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it will be checked whether a conflict arose,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 if yes, the transaction will be rolled back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then replayed if feasible else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cs typeface="Times New Roman" pitchFamily="18" charset="0"/>
              </a:rPr>
              <a:t> executed while using locks.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" y="4936056"/>
            <a:ext cx="66331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The next Figure illustrates these synchronization mechanisms.</a:t>
            </a:r>
          </a:p>
        </p:txBody>
      </p:sp>
      <p:sp>
        <p:nvSpPr>
          <p:cNvPr id="21" name="Cím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kern="0" dirty="0">
                <a:solidFill>
                  <a:srgbClr val="FFFFFF"/>
                </a:solidFill>
              </a:rPr>
              <a:t>2</a:t>
            </a:r>
            <a:r>
              <a:rPr lang="hu-HU" kern="0" dirty="0" smtClean="0">
                <a:solidFill>
                  <a:srgbClr val="FFFFFF"/>
                </a:solidFill>
              </a:rPr>
              <a:t>.4 </a:t>
            </a:r>
            <a:r>
              <a:rPr lang="en-US" kern="0" dirty="0" smtClean="0">
                <a:solidFill>
                  <a:srgbClr val="FFFFFF"/>
                </a:solidFill>
              </a:rPr>
              <a:t>x86 TSX (Transactional Synchronization Extensions) </a:t>
            </a:r>
            <a:r>
              <a:rPr lang="hu-HU" kern="0" dirty="0" smtClean="0">
                <a:solidFill>
                  <a:srgbClr val="FFFFFF"/>
                </a:solidFill>
              </a:rPr>
              <a:t>(2)</a:t>
            </a:r>
            <a:endParaRPr lang="hu-HU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30" grpId="0"/>
      <p:bldP spid="31" grpId="0"/>
      <p:bldP spid="3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372800"/>
            <a:ext cx="56086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14" y="499270"/>
            <a:ext cx="9406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D2D8A"/>
                </a:solidFill>
                <a:cs typeface="Times New Roman" pitchFamily="18" charset="0"/>
              </a:rPr>
              <a:t>Illustration of lock based and transaction memory (TM) based thread synchronization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71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0113" y="2477700"/>
            <a:ext cx="1447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Conflict, to be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     repaired</a:t>
            </a:r>
          </a:p>
        </p:txBody>
      </p:sp>
      <p:sp>
        <p:nvSpPr>
          <p:cNvPr id="8" name="Cím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kern="0" dirty="0">
                <a:solidFill>
                  <a:srgbClr val="FFFFFF"/>
                </a:solidFill>
              </a:rPr>
              <a:t>2</a:t>
            </a:r>
            <a:r>
              <a:rPr lang="hu-HU" kern="0" dirty="0" smtClean="0">
                <a:solidFill>
                  <a:srgbClr val="FFFFFF"/>
                </a:solidFill>
              </a:rPr>
              <a:t>.4 </a:t>
            </a:r>
            <a:r>
              <a:rPr lang="en-US" kern="0" dirty="0" smtClean="0">
                <a:solidFill>
                  <a:srgbClr val="FFFFFF"/>
                </a:solidFill>
              </a:rPr>
              <a:t>x86 TSX (Transactional Synchronization Extensions) </a:t>
            </a:r>
            <a:r>
              <a:rPr lang="hu-HU" kern="0" dirty="0" smtClean="0">
                <a:solidFill>
                  <a:srgbClr val="FFFFFF"/>
                </a:solidFill>
              </a:rPr>
              <a:t>(3)</a:t>
            </a:r>
            <a:endParaRPr lang="hu-HU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20" y="834878"/>
            <a:ext cx="8485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In their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POWER8</a:t>
            </a: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 (2014)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IBM also introduced hardware supported transactional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 memory</a:t>
            </a: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, called simply Hardware Transactional Memory (HTM).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519764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7" name="Cím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kern="0" dirty="0">
                <a:solidFill>
                  <a:srgbClr val="FFFFFF"/>
                </a:solidFill>
              </a:rPr>
              <a:t>2</a:t>
            </a:r>
            <a:r>
              <a:rPr lang="hu-HU" kern="0" dirty="0" smtClean="0">
                <a:solidFill>
                  <a:srgbClr val="FFFFFF"/>
                </a:solidFill>
              </a:rPr>
              <a:t>.4 </a:t>
            </a:r>
            <a:r>
              <a:rPr lang="en-US" kern="0" dirty="0" smtClean="0">
                <a:solidFill>
                  <a:srgbClr val="FFFFFF"/>
                </a:solidFill>
              </a:rPr>
              <a:t>x86 TSX (Transactional Synchronization Extensions) </a:t>
            </a:r>
            <a:r>
              <a:rPr lang="hu-HU" kern="0" dirty="0" smtClean="0">
                <a:solidFill>
                  <a:srgbClr val="FFFFFF"/>
                </a:solidFill>
              </a:rPr>
              <a:t>(4)</a:t>
            </a:r>
            <a:endParaRPr lang="hu-HU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fontAlgn="base">
          <a:defRPr sz="1600" dirty="0" smtClean="0">
            <a:latin typeface="+mj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6491</Words>
  <Application>Microsoft Office PowerPoint</Application>
  <PresentationFormat>On-screen Show (4:3)</PresentationFormat>
  <Paragraphs>1025</Paragraphs>
  <Slides>93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7" baseType="lpstr">
      <vt:lpstr>Arial</vt:lpstr>
      <vt:lpstr>Arial Rounded MT Bold</vt:lpstr>
      <vt:lpstr>Calibri</vt:lpstr>
      <vt:lpstr>inherit</vt:lpstr>
      <vt:lpstr>Rokkitt</vt:lpstr>
      <vt:lpstr>Symbol</vt:lpstr>
      <vt:lpstr>Times New Roman</vt:lpstr>
      <vt:lpstr>Verdana</vt:lpstr>
      <vt:lpstr>2_Default Design</vt:lpstr>
      <vt:lpstr>8_Default Design</vt:lpstr>
      <vt:lpstr>1_Default Design</vt:lpstr>
      <vt:lpstr>9_Default Design</vt:lpstr>
      <vt:lpstr>11_Default Design</vt:lpstr>
      <vt:lpstr>Microsoft Drawing</vt:lpstr>
      <vt:lpstr>PowerPoint Presentation</vt:lpstr>
      <vt:lpstr>PowerPoint Presentation</vt:lpstr>
      <vt:lpstr>PowerPoint Presentation</vt:lpstr>
      <vt:lpstr>2.1 Overview (1)</vt:lpstr>
      <vt:lpstr>2.1 Overview (2)</vt:lpstr>
      <vt:lpstr>2.1 Overview (3)</vt:lpstr>
      <vt:lpstr>2.1 Overview (4)</vt:lpstr>
      <vt:lpstr>2.2.1 Introduction (10)</vt:lpstr>
      <vt:lpstr>2.2.1 Introduction (11)</vt:lpstr>
      <vt:lpstr>PowerPoint Presentation</vt:lpstr>
      <vt:lpstr>PowerPoint Presentation</vt:lpstr>
      <vt:lpstr>2.2.1 Introduction (1)</vt:lpstr>
      <vt:lpstr>2.2.1 Introduction (1b)</vt:lpstr>
      <vt:lpstr>2.2.1 Introduction (2)</vt:lpstr>
      <vt:lpstr>7.1 Introduction to processor graphics (2b)</vt:lpstr>
      <vt:lpstr>2.2.1 Introduction (3)</vt:lpstr>
      <vt:lpstr>2.2.1 Introduction (4)</vt:lpstr>
      <vt:lpstr>2.2.1 Introduction (5)</vt:lpstr>
      <vt:lpstr>2.2.1 Introduction (6)</vt:lpstr>
      <vt:lpstr>2.2.1 Introduction (7)</vt:lpstr>
      <vt:lpstr>2.2.1 Introduction (8)</vt:lpstr>
      <vt:lpstr>2.2.1 Introduction (9)</vt:lpstr>
      <vt:lpstr>2.2.1 Introduction (10)</vt:lpstr>
      <vt:lpstr>PowerPoint Presentation</vt:lpstr>
      <vt:lpstr>2.2.2 The 64-bit MMX (Multi-Media eXtension) (1)</vt:lpstr>
      <vt:lpstr>2.2.2 The 64-bit MMX (Multi-Media eXtension) (2)</vt:lpstr>
      <vt:lpstr>2.2.2 The 64-bit MMX (Multi-Media eXtension) (3)</vt:lpstr>
      <vt:lpstr>2.2.2 The 64-bit MMX (Multi-Media eXtension) (4)</vt:lpstr>
      <vt:lpstr>PowerPoint Presentation</vt:lpstr>
      <vt:lpstr>2.2.3 The 128-bit SSE extension (1)</vt:lpstr>
      <vt:lpstr>2.2.3 The 128-bit SSE extension (2)</vt:lpstr>
      <vt:lpstr>2.2.3 The 128-bit SSE extension (3)</vt:lpstr>
      <vt:lpstr>2.2.3 The 128-bit SSE extension (4)</vt:lpstr>
      <vt:lpstr>2.2.3 The 128-bit SSE extension (5)</vt:lpstr>
      <vt:lpstr>2.2.3 The 128-bit SSE extension (6)</vt:lpstr>
      <vt:lpstr>2.2.3 The 128-bit SSE extension (7)</vt:lpstr>
      <vt:lpstr>PowerPoint Presentation</vt:lpstr>
      <vt:lpstr>2.2.3 The 128-bit SSE extension (9)</vt:lpstr>
      <vt:lpstr>2.2.3 The 128-bit SSE extension (10)</vt:lpstr>
      <vt:lpstr>PowerPoint Presentation</vt:lpstr>
      <vt:lpstr>2.2.4 Brief overview of the 256-bit AVX/AVX2 and 512-bit AVX-512 SIMD extensions (1)</vt:lpstr>
      <vt:lpstr>2.2.4 Brief overview of the 256-bit AVX/AVX2 and 512-bit AVX-512 SIMD extensions (2)</vt:lpstr>
      <vt:lpstr>2.2.4 Brief overview of the 256-bit AVX/AVX2 and 512-bit AVX-512 SIMD extensions (3)</vt:lpstr>
      <vt:lpstr>2.2.4 Brief overview of the 256-bit AVX/AVX2 and 512-bit AVX-512 SIMD extensions (4)</vt:lpstr>
      <vt:lpstr>2.2.4 Brief overview of the 256-bit AVX/AVX2 and 512-bit AVX-512 SIMD extensions (5)</vt:lpstr>
      <vt:lpstr>2.2.4 Brief overview of the 256-bit AVX/AVX2 and 512-bit AVX-512 SIMD extensions (6)</vt:lpstr>
      <vt:lpstr>2.2.4 Brief overview of the 256-bit AVX/AVX2 and 512-bit AVX-512 SIMD extensions (7)</vt:lpstr>
      <vt:lpstr>2.2.4 Brief overview of the 256-bit AVX/AVX2 and 512-bit AVX-512 SIMD extensions (8)</vt:lpstr>
      <vt:lpstr>2.2.4 Brief overview of the 256-bit AVX/AVX2 and 512-bit AVX-512 SIMD extensions (9)</vt:lpstr>
      <vt:lpstr>2.2.4 Brief overview of the 256-bit AVX/AVX2 and 512-bit AVX-512 SIMD extensions (10)</vt:lpstr>
      <vt:lpstr>2.2.4 Brief overview of the 256-bit AVX/AVX2 and 512-bit AVX-512 SIMD extensions (11)</vt:lpstr>
      <vt:lpstr>2.2.4 Brief overview of the 256-bit AVX/AVX2 and 512-bit AVX-512 SIMD extensions (12)</vt:lpstr>
      <vt:lpstr>PowerPoint Presentation</vt:lpstr>
      <vt:lpstr>2.2.5 The 256-bit AVX/AVX2 SIMD extensions – detailed (1)</vt:lpstr>
      <vt:lpstr>2.2.5 The 256-bit AVX/AVX2 SIMD extensions – detailed (2)</vt:lpstr>
      <vt:lpstr>2.2.5 The 256-bit AVX/AVX2 SIMD extensions – detailed (3)</vt:lpstr>
      <vt:lpstr>2.2.5 The 256-bit AVX/AVX2 SIMD extensions – detailed (4)</vt:lpstr>
      <vt:lpstr>PowerPoint Presentation</vt:lpstr>
      <vt:lpstr>2.2.5 The 256-bit AVX/AVX2 SIMD extensions – detailed (6)</vt:lpstr>
      <vt:lpstr>PowerPoint Presentation</vt:lpstr>
      <vt:lpstr>2.2.5 The 256-bit AVX/AVX2 SIMD extensions – detailed (8)</vt:lpstr>
      <vt:lpstr>2.2.5 The 256-bit AVX/AVX2 SIMD extensions – detailed (9)</vt:lpstr>
      <vt:lpstr>2.2.5 The 256-bit AVX/AVX2 SIMD extensions – detailed (10)</vt:lpstr>
      <vt:lpstr>2.2.5 The 256-bit AVX/AVX2 SIMD extensions – detailed (11)</vt:lpstr>
      <vt:lpstr>2.2.5 The 256-bit AVX/AVX2 SIMD extensions – detailed (12)</vt:lpstr>
      <vt:lpstr>2.2.5 The 256-bit AVX/AVX2 SIMD extensions – detailed (13)</vt:lpstr>
      <vt:lpstr>2.2.5 The 256-bit AVX/AVX2 SIMD extensions – detailed (14)</vt:lpstr>
      <vt:lpstr>2.2.5 The 256-bit AVX/AVX2 SIMD extensions – detailed (15)</vt:lpstr>
      <vt:lpstr>2.2.5 The 256-bit AVX/AVX2 SIMD extensions – detailed (16)</vt:lpstr>
      <vt:lpstr>PowerPoint Presentation</vt:lpstr>
      <vt:lpstr>2.2.6 The AVX-512 SIMD extension – detailed (1)</vt:lpstr>
      <vt:lpstr>2.2.6 The AVX-512 SIMD extension – detailed (2)</vt:lpstr>
      <vt:lpstr>2.2.6 The AVX-512 SIMD extension – detailed (3)</vt:lpstr>
      <vt:lpstr>2.2.6 The AVX-512 SIMD extension – detailed (4)</vt:lpstr>
      <vt:lpstr>2.2.6 The AVX-512 SIMD extension – detailed (5)</vt:lpstr>
      <vt:lpstr>2.2.6 The AVX-512 SIMD extension – detailed (6)</vt:lpstr>
      <vt:lpstr>2.2.6 The AVX-512 SIMD extension – detailed (7)</vt:lpstr>
      <vt:lpstr>2.2.6 The AVX-512 SIMD extension – detailed (8)</vt:lpstr>
      <vt:lpstr>2.2.6 The AVX-512 SIMD extension – detailed (9)</vt:lpstr>
      <vt:lpstr>2.2.6 The AVX-512 SIMD extension – detailed (10)</vt:lpstr>
      <vt:lpstr>2.2.6 The AVX-512 SIMD extension – detailed (11)</vt:lpstr>
      <vt:lpstr>PowerPoint Presentation</vt:lpstr>
      <vt:lpstr>2.3 x86 security extensions (1)</vt:lpstr>
      <vt:lpstr>2.3 x86 security extensions (2)</vt:lpstr>
      <vt:lpstr>2.3 x86 security extensions (3)</vt:lpstr>
      <vt:lpstr>2.3 x86 security extensions (4)</vt:lpstr>
      <vt:lpstr>2.3 x86 security extensions (5)</vt:lpstr>
      <vt:lpstr>2.3 x86 security extensions (6)</vt:lpstr>
      <vt:lpstr>PowerPoint Presentation</vt:lpstr>
      <vt:lpstr>2.4 x86 TSX (Transactional Synchronization Extensions) (1)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Bácskai Zsuzsanna</dc:creator>
  <cp:lastModifiedBy>sima</cp:lastModifiedBy>
  <cp:revision>52</cp:revision>
  <dcterms:created xsi:type="dcterms:W3CDTF">2019-07-25T11:27:16Z</dcterms:created>
  <dcterms:modified xsi:type="dcterms:W3CDTF">2019-10-02T05:33:16Z</dcterms:modified>
</cp:coreProperties>
</file>