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9"/>
  </p:notesMasterIdLst>
  <p:sldIdLst>
    <p:sldId id="283" r:id="rId3"/>
    <p:sldId id="284" r:id="rId4"/>
    <p:sldId id="285" r:id="rId5"/>
    <p:sldId id="286" r:id="rId6"/>
    <p:sldId id="287" r:id="rId7"/>
    <p:sldId id="292" r:id="rId8"/>
    <p:sldId id="293" r:id="rId9"/>
    <p:sldId id="295" r:id="rId10"/>
    <p:sldId id="323" r:id="rId11"/>
    <p:sldId id="294" r:id="rId12"/>
    <p:sldId id="296" r:id="rId13"/>
    <p:sldId id="326" r:id="rId14"/>
    <p:sldId id="320" r:id="rId15"/>
    <p:sldId id="321" r:id="rId16"/>
    <p:sldId id="322" r:id="rId17"/>
    <p:sldId id="327" r:id="rId18"/>
    <p:sldId id="297" r:id="rId19"/>
    <p:sldId id="298" r:id="rId20"/>
    <p:sldId id="299" r:id="rId21"/>
    <p:sldId id="300" r:id="rId22"/>
    <p:sldId id="301" r:id="rId23"/>
    <p:sldId id="304" r:id="rId24"/>
    <p:sldId id="305" r:id="rId25"/>
    <p:sldId id="324" r:id="rId26"/>
    <p:sldId id="325" r:id="rId27"/>
    <p:sldId id="306" r:id="rId28"/>
    <p:sldId id="307" r:id="rId29"/>
    <p:sldId id="309" r:id="rId30"/>
    <p:sldId id="316" r:id="rId31"/>
    <p:sldId id="311" r:id="rId32"/>
    <p:sldId id="312" r:id="rId33"/>
    <p:sldId id="319" r:id="rId34"/>
    <p:sldId id="314" r:id="rId35"/>
    <p:sldId id="315" r:id="rId36"/>
    <p:sldId id="317" r:id="rId37"/>
    <p:sldId id="318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4660"/>
  </p:normalViewPr>
  <p:slideViewPr>
    <p:cSldViewPr showGuides="1">
      <p:cViewPr varScale="1">
        <p:scale>
          <a:sx n="61" d="100"/>
          <a:sy n="61" d="100"/>
        </p:scale>
        <p:origin x="1236" y="60"/>
      </p:cViewPr>
      <p:guideLst>
        <p:guide orient="horz" pos="157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E4A1-61E0-4F9A-8E64-17CCAF7C7DD3}" type="datetimeFigureOut">
              <a:rPr lang="hu-HU" smtClean="0"/>
              <a:t>2019. 10. 08.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33C6A-FD1D-4AAC-B268-62456FAF65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55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3C6A-FD1D-4AAC-B268-62456FAF654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70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14046" y="10244000"/>
            <a:ext cx="2919118" cy="53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9625"/>
            <a:ext cx="5389562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63" y="5121136"/>
            <a:ext cx="5388416" cy="48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20406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3C6A-FD1D-4AAC-B268-62456FAF654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37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3C6A-FD1D-4AAC-B268-62456FAF654B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64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7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6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5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8281"/>
            <a:ext cx="9144000" cy="393700"/>
          </a:xfrm>
          <a:solidFill>
            <a:srgbClr val="0066FF"/>
          </a:solidFill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45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C492-C8E2-488D-A832-BAC0754F6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5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1B-6D92-4B01-A3D3-A99A05064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2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642-C730-422F-9828-E4FD01076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68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116C-4BBE-4689-A2AC-4E6356B0C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31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F23F-9933-4EC0-B3D5-0D08573FF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9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83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5D7-CDC8-4FAE-881F-37475F3B7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9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EB4-7578-4600-A616-7F887C147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6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05A5-778F-43FE-B14A-06B9FA6E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05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253A-7680-4316-85E0-8A63CDBE2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91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A5C-A6DE-4C4C-B68F-0E8D91760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78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CF26C-C76E-496E-AC35-2D61D05776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42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2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4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4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2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7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4EBC40-5D11-414E-958E-8FFB8B8F5D2A}" type="slidenum">
              <a:rPr lang="en-US" altLang="en-US" sz="1400">
                <a:solidFill>
                  <a:srgbClr val="FFFFFF"/>
                </a:solidFill>
                <a:cs typeface="Times New Roman" pitchFamily="18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9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FC222DB-D16D-4A8A-92BC-BB643043AAF9}" type="slidenum">
              <a:rPr lang="en-US" sz="140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4344" y="2464593"/>
            <a:ext cx="6705600" cy="3268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endParaRPr lang="en-US" alt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dirty="0">
                <a:solidFill>
                  <a:schemeClr val="bg1"/>
                </a:solidFill>
                <a:latin typeface="Verdana" pitchFamily="34" charset="0"/>
              </a:rPr>
              <a:t>Sima</a:t>
            </a:r>
          </a:p>
          <a:p>
            <a:pPr eaLnBrk="1" hangingPunct="1">
              <a:spcAft>
                <a:spcPct val="50000"/>
              </a:spcAft>
            </a:pPr>
            <a:endParaRPr lang="hu-HU" altLang="en-US" dirty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2500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October 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19</a:t>
            </a:r>
            <a:endParaRPr lang="hu-HU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092238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(Ver. </a:t>
            </a:r>
            <a:r>
              <a:rPr lang="en-US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1.2</a:t>
            </a:r>
            <a:r>
              <a:rPr lang="hu-HU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)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82305" y="6372225"/>
            <a:ext cx="1938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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Sima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Dezső, 20</a:t>
            </a:r>
            <a:r>
              <a:rPr lang="en-US" altLang="en-US" sz="14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19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-19252" y="1193935"/>
            <a:ext cx="915927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en-US" altLang="en-US" sz="340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Client </a:t>
            </a:r>
            <a:r>
              <a:rPr lang="en-US" altLang="en-US" sz="3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processors - 5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On-die interconnects</a:t>
            </a:r>
            <a:endParaRPr lang="en-US" altLang="en-US" sz="3400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91248" y="1517789"/>
            <a:ext cx="2413495" cy="29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Dual-core core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43244" y="1543675"/>
            <a:ext cx="2812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Quad-core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core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>
            <a:endCxn id="9" idx="7"/>
          </p:cNvCxnSpPr>
          <p:nvPr/>
        </p:nvCxnSpPr>
        <p:spPr bwMode="auto">
          <a:xfrm flipH="1">
            <a:off x="2636094" y="1344585"/>
            <a:ext cx="1790210" cy="14330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>
            <a:endCxn id="7" idx="1"/>
          </p:cNvCxnSpPr>
          <p:nvPr/>
        </p:nvCxnSpPr>
        <p:spPr bwMode="auto">
          <a:xfrm>
            <a:off x="4421538" y="1344585"/>
            <a:ext cx="2020159" cy="153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432165" y="1489426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8656" y="1001748"/>
            <a:ext cx="64208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clusters-based CPUs of client processors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2580539" y="147905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461" y="1765745"/>
            <a:ext cx="10663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Example 3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291" y="1996974"/>
            <a:ext cx="5677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AMD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975" y="2128500"/>
            <a:ext cx="40655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Zen core-based CCX (Core </a:t>
            </a:r>
            <a:r>
              <a:rPr lang="en-US" sz="1300" i="1" dirty="0" err="1">
                <a:solidFill>
                  <a:srgbClr val="000000"/>
                </a:solidFill>
                <a:latin typeface="Verdana"/>
              </a:rPr>
              <a:t>CompleX</a:t>
            </a:r>
            <a:r>
              <a:rPr lang="en-US" sz="1300" i="1" dirty="0">
                <a:solidFill>
                  <a:srgbClr val="000000"/>
                </a:solidFill>
                <a:latin typeface="Verdana"/>
              </a:rPr>
              <a:t>) (2017-)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996" y="525518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dirty="0">
                <a:solidFill>
                  <a:srgbClr val="2D2D8A"/>
                </a:solidFill>
                <a:latin typeface="Verdana" pitchFamily="34" charset="0"/>
              </a:rPr>
              <a:t>Core clusters-based CPUs of </a:t>
            </a:r>
            <a:r>
              <a:rPr lang="en-US" altLang="en-US">
                <a:solidFill>
                  <a:srgbClr val="2D2D8A"/>
                </a:solidFill>
                <a:latin typeface="Verdana" pitchFamily="34" charset="0"/>
              </a:rPr>
              <a:t>client processors -2</a:t>
            </a:r>
            <a:endParaRPr lang="en-US" altLang="en-US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6159" y="4952781"/>
            <a:ext cx="28362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Separate cores, L1, L2 private, </a:t>
            </a:r>
          </a:p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L3 is shared at the CCX level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566210" y="2783530"/>
            <a:ext cx="2535743" cy="1911495"/>
            <a:chOff x="6154572" y="1408413"/>
            <a:chExt cx="2098800" cy="140505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154572" y="2489465"/>
              <a:ext cx="2098800" cy="324000"/>
            </a:xfrm>
            <a:prstGeom prst="rect">
              <a:avLst/>
            </a:prstGeom>
            <a:solidFill>
              <a:srgbClr val="9D9DD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Shared L3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155335" y="1408413"/>
              <a:ext cx="2095399" cy="1080000"/>
              <a:chOff x="448232" y="1534532"/>
              <a:chExt cx="2095399" cy="793508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448232" y="1536040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L2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972012" y="1535052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496305" y="1535520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L2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020085" y="1534532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L2</a:t>
                </a:r>
              </a:p>
            </p:txBody>
          </p:sp>
        </p:grpSp>
      </p:grpSp>
      <p:sp>
        <p:nvSpPr>
          <p:cNvPr id="29" name="Right Arrow 28"/>
          <p:cNvSpPr/>
          <p:nvPr/>
        </p:nvSpPr>
        <p:spPr bwMode="auto">
          <a:xfrm>
            <a:off x="4499992" y="3033303"/>
            <a:ext cx="422920" cy="145989"/>
          </a:xfrm>
          <a:prstGeom prst="rightArrow">
            <a:avLst/>
          </a:prstGeom>
          <a:solidFill>
            <a:srgbClr val="FF8F75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8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698801" y="2893928"/>
            <a:ext cx="1770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rgbClr val="000000"/>
                </a:solidFill>
                <a:latin typeface="Verdana"/>
              </a:rPr>
              <a:t>Cortex-A5 (2009)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7809" y="2899184"/>
            <a:ext cx="2840136" cy="992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00000"/>
                </a:solidFill>
                <a:latin typeface="Verdana"/>
              </a:rPr>
              <a:t>Cortex-A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7-A9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 (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optional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)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  <a:p>
            <a:pPr algn="ctr">
              <a:spcAft>
                <a:spcPts val="30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(2005-2011)</a:t>
            </a:r>
          </a:p>
          <a:p>
            <a:pPr algn="ctr">
              <a:defRPr/>
            </a:pPr>
            <a:r>
              <a:rPr lang="hu-HU" sz="1400" dirty="0">
                <a:solidFill>
                  <a:srgbClr val="000000"/>
                </a:solidFill>
                <a:latin typeface="Verdana"/>
              </a:rPr>
              <a:t>Cortex-A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15/A17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 (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mandatory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)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(2010/2014)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7146" y="2611823"/>
            <a:ext cx="173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ARM (in mobiles)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1891" y="3846785"/>
            <a:ext cx="2743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AMD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(in clients and servers)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74603" y="4099039"/>
            <a:ext cx="278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Family 17h (Zen)-based CCX</a:t>
            </a:r>
          </a:p>
          <a:p>
            <a:pPr algn="ctr" defTabSz="457200" fontAlgn="base"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(Core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CompleX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) (2017)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361" y="527287"/>
            <a:ext cx="880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Evolution of 4-core core clusters (in mobile and client processors)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9762" y="1408412"/>
            <a:ext cx="2095399" cy="793508"/>
            <a:chOff x="448232" y="1534532"/>
            <a:chExt cx="2095399" cy="793508"/>
          </a:xfrm>
        </p:grpSpPr>
        <p:sp>
          <p:nvSpPr>
            <p:cNvPr id="7" name="Rectangle 6"/>
            <p:cNvSpPr/>
            <p:nvPr/>
          </p:nvSpPr>
          <p:spPr bwMode="auto">
            <a:xfrm>
              <a:off x="448232" y="1536040"/>
              <a:ext cx="523546" cy="792000"/>
            </a:xfrm>
            <a:prstGeom prst="rect">
              <a:avLst/>
            </a:prstGeom>
            <a:solidFill>
              <a:srgbClr val="69D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CPU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core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L1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972012" y="1535052"/>
              <a:ext cx="523546" cy="792000"/>
            </a:xfrm>
            <a:prstGeom prst="rect">
              <a:avLst/>
            </a:prstGeom>
            <a:solidFill>
              <a:srgbClr val="69D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CPU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core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L1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496305" y="1535520"/>
              <a:ext cx="523546" cy="792000"/>
            </a:xfrm>
            <a:prstGeom prst="rect">
              <a:avLst/>
            </a:prstGeom>
            <a:solidFill>
              <a:srgbClr val="69D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CPU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core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L1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020085" y="1534532"/>
              <a:ext cx="523546" cy="792000"/>
            </a:xfrm>
            <a:prstGeom prst="rect">
              <a:avLst/>
            </a:prstGeom>
            <a:solidFill>
              <a:srgbClr val="69D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CPU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core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L1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43064" y="1413672"/>
            <a:ext cx="2098800" cy="1121272"/>
            <a:chOff x="3416634" y="1403155"/>
            <a:chExt cx="2098800" cy="1121272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416634" y="2200427"/>
              <a:ext cx="2098800" cy="324000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Shared L2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417397" y="1403155"/>
              <a:ext cx="2095399" cy="793508"/>
              <a:chOff x="448232" y="1534532"/>
              <a:chExt cx="2095399" cy="793508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448232" y="1536040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972012" y="1535052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496305" y="1535520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2020085" y="1534532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291204" y="1418925"/>
            <a:ext cx="2098800" cy="1405052"/>
            <a:chOff x="6154572" y="1408413"/>
            <a:chExt cx="2098800" cy="1405052"/>
          </a:xfrm>
        </p:grpSpPr>
        <p:sp>
          <p:nvSpPr>
            <p:cNvPr id="69" name="Rectangle 68"/>
            <p:cNvSpPr/>
            <p:nvPr/>
          </p:nvSpPr>
          <p:spPr bwMode="auto">
            <a:xfrm>
              <a:off x="6154572" y="2489465"/>
              <a:ext cx="2098800" cy="324000"/>
            </a:xfrm>
            <a:prstGeom prst="rect">
              <a:avLst/>
            </a:prstGeom>
            <a:solidFill>
              <a:srgbClr val="9D9DD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Shared L3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155335" y="1408413"/>
              <a:ext cx="2095399" cy="1080000"/>
              <a:chOff x="448232" y="1534532"/>
              <a:chExt cx="2095399" cy="793508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448232" y="1536040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L2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972012" y="1535052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L2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96305" y="1535520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L2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2020085" y="1534532"/>
                <a:ext cx="523546" cy="792000"/>
              </a:xfrm>
              <a:prstGeom prst="rect">
                <a:avLst/>
              </a:prstGeom>
              <a:solidFill>
                <a:srgbClr val="69D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CPU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L2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722180" y="4091500"/>
            <a:ext cx="319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/>
            <a:r>
              <a:rPr lang="en-US" sz="1400" dirty="0">
                <a:solidFill>
                  <a:srgbClr val="000000"/>
                </a:solidFill>
                <a:latin typeface="Verdana"/>
              </a:rPr>
              <a:t>Family 16h (Jaguar/Puma)-based</a:t>
            </a:r>
          </a:p>
          <a:p>
            <a:pPr algn="ctr" defTabSz="457200" fontAlgn="base"/>
            <a:r>
              <a:rPr lang="en-US" sz="1400" dirty="0">
                <a:solidFill>
                  <a:srgbClr val="000000"/>
                </a:solidFill>
                <a:latin typeface="Verdana"/>
              </a:rPr>
              <a:t>lines (2013-2015)</a:t>
            </a:r>
          </a:p>
        </p:txBody>
      </p:sp>
      <p:sp>
        <p:nvSpPr>
          <p:cNvPr id="30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9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14338" y="641326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540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On-die interconnects</a:t>
            </a:r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10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817" y="523273"/>
            <a:ext cx="867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On-die interconnects of client processors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-4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452" y="972017"/>
            <a:ext cx="852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600" dirty="0" smtClean="0">
                <a:latin typeface="+mj-lt"/>
              </a:rPr>
              <a:t>On-die interconnects link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CPU cores or CPU core clusters to the rest of processor</a:t>
            </a:r>
          </a:p>
          <a:p>
            <a:pPr fontAlgn="base"/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units</a:t>
            </a:r>
            <a:r>
              <a:rPr lang="en-US" sz="1600" dirty="0" smtClean="0">
                <a:latin typeface="+mj-lt"/>
              </a:rPr>
              <a:t>, as outlined subsequently.</a:t>
            </a:r>
            <a:r>
              <a:rPr lang="en-US" sz="1600" dirty="0" smtClean="0">
                <a:latin typeface="+mj-lt"/>
              </a:rPr>
              <a:t> 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92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 flipH="1">
            <a:off x="2241946" y="1441594"/>
            <a:ext cx="1930153" cy="27188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endCxn id="9" idx="2"/>
          </p:cNvCxnSpPr>
          <p:nvPr/>
        </p:nvCxnSpPr>
        <p:spPr bwMode="auto">
          <a:xfrm>
            <a:off x="4156549" y="1442769"/>
            <a:ext cx="2305784" cy="2966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1060" y="1138102"/>
            <a:ext cx="619272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Mostly used on-die </a:t>
            </a:r>
            <a:r>
              <a:rPr lang="en-US" altLang="en-US" sz="1300" b="1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erconnects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 of 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/>
              </a:rPr>
              <a:t>multicore 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client processors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462333" y="1703441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191262" y="1702373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5576" y="1777163"/>
            <a:ext cx="16466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Crossbar-based</a:t>
            </a:r>
          </a:p>
          <a:p>
            <a:pPr algn="ctr">
              <a:spcAft>
                <a:spcPts val="400"/>
              </a:spcAft>
              <a:defRPr/>
            </a:pP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interconnect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s</a:t>
            </a:r>
            <a:endParaRPr lang="hu-HU" altLang="en-US" sz="13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013712" y="1952991"/>
            <a:ext cx="422920" cy="108000"/>
          </a:xfrm>
          <a:prstGeom prst="rightArrow">
            <a:avLst/>
          </a:prstGeom>
          <a:solidFill>
            <a:srgbClr val="FF8F75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1600" y="5920824"/>
            <a:ext cx="286956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A: </a:t>
            </a: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  Accelerator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(e.g. DSP, NPU)</a:t>
            </a:r>
          </a:p>
          <a:p>
            <a:pPr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MC: Memory </a:t>
            </a: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Controller</a:t>
            </a:r>
          </a:p>
          <a:p>
            <a:pPr>
              <a:defRPr/>
            </a:pPr>
            <a:r>
              <a:rPr lang="en-US" sz="1300" dirty="0" err="1" smtClean="0">
                <a:solidFill>
                  <a:srgbClr val="000000"/>
                </a:solidFill>
                <a:latin typeface="Verdana"/>
              </a:rPr>
              <a:t>nc</a:t>
            </a: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:  Core count</a:t>
            </a:r>
          </a:p>
          <a:p>
            <a:pPr>
              <a:defRPr/>
            </a:pP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C:   Controller</a:t>
            </a:r>
            <a:endParaRPr lang="en-US" sz="13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5333644" y="1761973"/>
            <a:ext cx="22381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Ring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bus-based</a:t>
            </a:r>
          </a:p>
          <a:p>
            <a:pPr algn="ctr">
              <a:spcAft>
                <a:spcPts val="400"/>
              </a:spcAft>
              <a:defRPr/>
            </a:pP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interconnect topology</a:t>
            </a:r>
          </a:p>
        </p:txBody>
      </p:sp>
      <p:sp>
        <p:nvSpPr>
          <p:cNvPr id="18" name="Téglalap 20"/>
          <p:cNvSpPr/>
          <p:nvPr/>
        </p:nvSpPr>
        <p:spPr>
          <a:xfrm>
            <a:off x="1187553" y="3781317"/>
            <a:ext cx="2085968" cy="821308"/>
          </a:xfrm>
          <a:prstGeom prst="rect">
            <a:avLst/>
          </a:prstGeom>
          <a:solidFill>
            <a:srgbClr val="ECAAD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Crossbar</a:t>
            </a:r>
          </a:p>
        </p:txBody>
      </p:sp>
      <p:sp>
        <p:nvSpPr>
          <p:cNvPr id="19" name="Téglalap 21"/>
          <p:cNvSpPr/>
          <p:nvPr/>
        </p:nvSpPr>
        <p:spPr>
          <a:xfrm>
            <a:off x="1126939" y="5150163"/>
            <a:ext cx="756000" cy="50400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endParaRPr lang="hu-HU" sz="11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églalap 22"/>
          <p:cNvSpPr/>
          <p:nvPr/>
        </p:nvSpPr>
        <p:spPr>
          <a:xfrm>
            <a:off x="2427192" y="5150163"/>
            <a:ext cx="756000" cy="504000"/>
          </a:xfrm>
          <a:prstGeom prst="rect">
            <a:avLst/>
          </a:prstGeom>
          <a:solidFill>
            <a:srgbClr val="BFBFB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IO C.</a:t>
            </a:r>
            <a:endParaRPr lang="hu-HU" sz="11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Egyenes összekötő nyíllal 25"/>
          <p:cNvCxnSpPr/>
          <p:nvPr/>
        </p:nvCxnSpPr>
        <p:spPr>
          <a:xfrm flipH="1">
            <a:off x="1257165" y="3233778"/>
            <a:ext cx="2467" cy="54753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6"/>
          <p:cNvCxnSpPr/>
          <p:nvPr/>
        </p:nvCxnSpPr>
        <p:spPr>
          <a:xfrm flipH="1">
            <a:off x="2228396" y="3209393"/>
            <a:ext cx="2467" cy="54753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7"/>
          <p:cNvCxnSpPr/>
          <p:nvPr/>
        </p:nvCxnSpPr>
        <p:spPr>
          <a:xfrm flipH="1">
            <a:off x="1582878" y="4605052"/>
            <a:ext cx="2467" cy="54753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8"/>
          <p:cNvCxnSpPr/>
          <p:nvPr/>
        </p:nvCxnSpPr>
        <p:spPr>
          <a:xfrm flipH="1">
            <a:off x="2880663" y="4580666"/>
            <a:ext cx="2467" cy="54753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9"/>
          <p:cNvCxnSpPr/>
          <p:nvPr/>
        </p:nvCxnSpPr>
        <p:spPr>
          <a:xfrm flipH="1">
            <a:off x="1581643" y="3785332"/>
            <a:ext cx="6170" cy="79533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30"/>
          <p:cNvCxnSpPr/>
          <p:nvPr/>
        </p:nvCxnSpPr>
        <p:spPr>
          <a:xfrm flipH="1">
            <a:off x="2885598" y="3760946"/>
            <a:ext cx="3" cy="84167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35"/>
          <p:cNvCxnSpPr/>
          <p:nvPr/>
        </p:nvCxnSpPr>
        <p:spPr>
          <a:xfrm flipH="1">
            <a:off x="1595883" y="3787294"/>
            <a:ext cx="1257047" cy="79337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38"/>
          <p:cNvCxnSpPr/>
          <p:nvPr/>
        </p:nvCxnSpPr>
        <p:spPr>
          <a:xfrm>
            <a:off x="1600819" y="3787294"/>
            <a:ext cx="1267430" cy="81374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31716" y="5301207"/>
            <a:ext cx="467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--</a:t>
            </a:r>
          </a:p>
        </p:txBody>
      </p:sp>
      <p:sp>
        <p:nvSpPr>
          <p:cNvPr id="51" name="Ellipszis 23"/>
          <p:cNvSpPr/>
          <p:nvPr/>
        </p:nvSpPr>
        <p:spPr>
          <a:xfrm>
            <a:off x="935671" y="2532038"/>
            <a:ext cx="684001" cy="684000"/>
          </a:xfrm>
          <a:prstGeom prst="ellipse">
            <a:avLst/>
          </a:prstGeom>
          <a:solidFill>
            <a:srgbClr val="15C2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Times New Roman" panose="02020603050405020304" pitchFamily="18" charset="0"/>
              </a:rPr>
              <a:t>CPU</a:t>
            </a:r>
            <a:endParaRPr lang="hu-HU" sz="11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9003" y="2721355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--</a:t>
            </a:r>
          </a:p>
        </p:txBody>
      </p:sp>
      <p:sp>
        <p:nvSpPr>
          <p:cNvPr id="54" name="Ellipszis 23"/>
          <p:cNvSpPr/>
          <p:nvPr/>
        </p:nvSpPr>
        <p:spPr>
          <a:xfrm>
            <a:off x="1883125" y="2539474"/>
            <a:ext cx="684000" cy="684000"/>
          </a:xfrm>
          <a:prstGeom prst="ellipse">
            <a:avLst/>
          </a:prstGeom>
          <a:solidFill>
            <a:srgbClr val="FF656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GPU</a:t>
            </a:r>
            <a:endParaRPr lang="hu-HU" sz="1100" dirty="0">
              <a:solidFill>
                <a:srgbClr val="FFFFFF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27799" y="2727930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--</a:t>
            </a:r>
          </a:p>
        </p:txBody>
      </p:sp>
      <p:sp>
        <p:nvSpPr>
          <p:cNvPr id="34" name="Ellipszis 50"/>
          <p:cNvSpPr/>
          <p:nvPr/>
        </p:nvSpPr>
        <p:spPr>
          <a:xfrm>
            <a:off x="5240805" y="3715963"/>
            <a:ext cx="2482386" cy="974179"/>
          </a:xfrm>
          <a:prstGeom prst="ellipse">
            <a:avLst/>
          </a:prstGeom>
          <a:solidFill>
            <a:srgbClr val="FFC34B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hu-HU" sz="11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Ellipszis 51"/>
          <p:cNvSpPr/>
          <p:nvPr/>
        </p:nvSpPr>
        <p:spPr>
          <a:xfrm>
            <a:off x="5549478" y="3876324"/>
            <a:ext cx="1849758" cy="664177"/>
          </a:xfrm>
          <a:prstGeom prst="ellipse">
            <a:avLst/>
          </a:prstGeom>
          <a:solidFill>
            <a:srgbClr val="FFC34B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Ring</a:t>
            </a:r>
            <a:r>
              <a:rPr lang="en-US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bus</a:t>
            </a:r>
            <a:r>
              <a:rPr lang="hu-HU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6" name="Téglalap 21"/>
          <p:cNvSpPr/>
          <p:nvPr/>
        </p:nvSpPr>
        <p:spPr>
          <a:xfrm>
            <a:off x="5558557" y="5205898"/>
            <a:ext cx="756000" cy="50400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endParaRPr lang="hu-HU" sz="11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églalap 22"/>
          <p:cNvSpPr/>
          <p:nvPr/>
        </p:nvSpPr>
        <p:spPr>
          <a:xfrm>
            <a:off x="6663488" y="5205898"/>
            <a:ext cx="756000" cy="504000"/>
          </a:xfrm>
          <a:prstGeom prst="rect">
            <a:avLst/>
          </a:prstGeom>
          <a:solidFill>
            <a:srgbClr val="BFBFB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IO C.</a:t>
            </a:r>
            <a:endParaRPr lang="hu-HU" sz="11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8" name="Egyenes összekötő nyíllal 27"/>
          <p:cNvCxnSpPr/>
          <p:nvPr/>
        </p:nvCxnSpPr>
        <p:spPr>
          <a:xfrm flipH="1">
            <a:off x="5909499" y="4639127"/>
            <a:ext cx="2532" cy="56929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28"/>
          <p:cNvCxnSpPr/>
          <p:nvPr/>
        </p:nvCxnSpPr>
        <p:spPr>
          <a:xfrm flipH="1">
            <a:off x="7023599" y="4613773"/>
            <a:ext cx="2532" cy="56929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24414" y="5316925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--</a:t>
            </a:r>
          </a:p>
        </p:txBody>
      </p:sp>
      <p:sp>
        <p:nvSpPr>
          <p:cNvPr id="41" name="Ellipszis 23"/>
          <p:cNvSpPr/>
          <p:nvPr/>
        </p:nvSpPr>
        <p:spPr>
          <a:xfrm>
            <a:off x="5159914" y="2581772"/>
            <a:ext cx="684000" cy="684000"/>
          </a:xfrm>
          <a:prstGeom prst="ellipse">
            <a:avLst/>
          </a:prstGeom>
          <a:solidFill>
            <a:srgbClr val="15C2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Times New Roman" panose="02020603050405020304" pitchFamily="18" charset="0"/>
              </a:rPr>
              <a:t>CPU</a:t>
            </a:r>
            <a:endParaRPr lang="hu-HU" sz="11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Egyenes összekötő nyíllal 25"/>
          <p:cNvCxnSpPr/>
          <p:nvPr/>
        </p:nvCxnSpPr>
        <p:spPr>
          <a:xfrm flipH="1">
            <a:off x="5528531" y="3284312"/>
            <a:ext cx="2532" cy="56929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26"/>
          <p:cNvCxnSpPr/>
          <p:nvPr/>
        </p:nvCxnSpPr>
        <p:spPr>
          <a:xfrm flipH="1">
            <a:off x="7412192" y="3287832"/>
            <a:ext cx="2532" cy="56929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83294" y="2775545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--</a:t>
            </a:r>
            <a:endParaRPr lang="en-US" sz="1100" dirty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47" name="Egyenes összekötő nyíllal 26"/>
          <p:cNvCxnSpPr/>
          <p:nvPr/>
        </p:nvCxnSpPr>
        <p:spPr>
          <a:xfrm flipH="1">
            <a:off x="6473949" y="3244641"/>
            <a:ext cx="2532" cy="4680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zis 23"/>
          <p:cNvSpPr/>
          <p:nvPr/>
        </p:nvSpPr>
        <p:spPr>
          <a:xfrm>
            <a:off x="7071276" y="2583282"/>
            <a:ext cx="684000" cy="684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endParaRPr lang="hu-HU" sz="11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Ellipszis 23"/>
          <p:cNvSpPr/>
          <p:nvPr/>
        </p:nvSpPr>
        <p:spPr>
          <a:xfrm>
            <a:off x="6140794" y="2576369"/>
            <a:ext cx="684000" cy="684000"/>
          </a:xfrm>
          <a:prstGeom prst="ellipse">
            <a:avLst/>
          </a:prstGeom>
          <a:solidFill>
            <a:srgbClr val="FF656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GPU</a:t>
            </a:r>
            <a:endParaRPr lang="hu-HU" sz="1100" dirty="0">
              <a:solidFill>
                <a:srgbClr val="FFFFFF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02131" y="2760727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--</a:t>
            </a:r>
            <a:endParaRPr lang="en-US" sz="11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2681" y="2778373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--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950" y="530274"/>
            <a:ext cx="541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On-die interconnects of client processors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-4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69699" y="2111431"/>
            <a:ext cx="13404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Less cost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for higher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nc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 </a:t>
            </a:r>
          </a:p>
        </p:txBody>
      </p:sp>
      <p:sp>
        <p:nvSpPr>
          <p:cNvPr id="53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11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14338" y="641326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cxnSp>
        <p:nvCxnSpPr>
          <p:cNvPr id="61" name="Egyenes összekötő nyíllal 26"/>
          <p:cNvCxnSpPr/>
          <p:nvPr/>
        </p:nvCxnSpPr>
        <p:spPr>
          <a:xfrm flipH="1">
            <a:off x="3184724" y="3228693"/>
            <a:ext cx="2532" cy="56929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zis 23"/>
          <p:cNvSpPr/>
          <p:nvPr/>
        </p:nvSpPr>
        <p:spPr>
          <a:xfrm>
            <a:off x="2843808" y="2528976"/>
            <a:ext cx="684000" cy="684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endParaRPr lang="hu-HU" sz="1100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0257" y="6263601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16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1968" y="6104909"/>
            <a:ext cx="38102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300" dirty="0" smtClean="0">
                <a:latin typeface="+mj-lt"/>
              </a:rPr>
              <a:t>First client processor with </a:t>
            </a:r>
            <a:r>
              <a:rPr lang="en-US" sz="1300" dirty="0" smtClean="0">
                <a:latin typeface="+mj-lt"/>
              </a:rPr>
              <a:t>ring bus: </a:t>
            </a:r>
          </a:p>
          <a:p>
            <a:pPr algn="ctr" fontAlgn="base"/>
            <a:r>
              <a:rPr lang="en-US" sz="1300" dirty="0" smtClean="0">
                <a:latin typeface="+mj-lt"/>
              </a:rPr>
              <a:t>Intel’s 4-core</a:t>
            </a:r>
            <a:r>
              <a:rPr lang="en-US" sz="1300" dirty="0" smtClean="0">
                <a:latin typeface="+mj-lt"/>
              </a:rPr>
              <a:t> Sandy Bridge (2011)</a:t>
            </a:r>
            <a:endParaRPr lang="en-US" sz="13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370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 animBg="1"/>
      <p:bldP spid="49" grpId="0"/>
      <p:bldP spid="50" grpId="0"/>
      <p:bldP spid="18" grpId="0" animBg="1"/>
      <p:bldP spid="19" grpId="0" animBg="1"/>
      <p:bldP spid="20" grpId="0" animBg="1"/>
      <p:bldP spid="32" grpId="0"/>
      <p:bldP spid="51" grpId="0" animBg="1"/>
      <p:bldP spid="52" grpId="0"/>
      <p:bldP spid="54" grpId="0" animBg="1"/>
      <p:bldP spid="56" grpId="0"/>
      <p:bldP spid="34" grpId="0" animBg="1"/>
      <p:bldP spid="35" grpId="0" animBg="1"/>
      <p:bldP spid="36" grpId="0" animBg="1"/>
      <p:bldP spid="37" grpId="0" animBg="1"/>
      <p:bldP spid="40" grpId="0"/>
      <p:bldP spid="41" grpId="0" animBg="1"/>
      <p:bldP spid="44" grpId="0"/>
      <p:bldP spid="57" grpId="0" animBg="1"/>
      <p:bldP spid="58" grpId="0" animBg="1"/>
      <p:bldP spid="59" grpId="0"/>
      <p:bldP spid="60" grpId="0"/>
      <p:bldP spid="48" grpId="0"/>
      <p:bldP spid="63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endCxn id="10" idx="6"/>
          </p:cNvCxnSpPr>
          <p:nvPr/>
        </p:nvCxnSpPr>
        <p:spPr bwMode="auto">
          <a:xfrm>
            <a:off x="4631165" y="1425960"/>
            <a:ext cx="2111548" cy="2381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2765" y="1091193"/>
            <a:ext cx="790215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Evolution of on-die </a:t>
            </a:r>
            <a:r>
              <a:rPr lang="en-US" altLang="en-US" sz="1300" b="1" dirty="0" err="1">
                <a:solidFill>
                  <a:srgbClr val="000000"/>
                </a:solidFill>
                <a:latin typeface="Verdana"/>
              </a:rPr>
              <a:t>i</a:t>
            </a: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nterconnect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s in high core count processors (e.g. servers)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677626" y="1633932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>
            <a:endCxn id="13" idx="6"/>
          </p:cNvCxnSpPr>
          <p:nvPr/>
        </p:nvCxnSpPr>
        <p:spPr bwMode="auto">
          <a:xfrm flipH="1">
            <a:off x="2509017" y="1428201"/>
            <a:ext cx="2122149" cy="25089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443930" y="164893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22887" y="1751460"/>
            <a:ext cx="16466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Ring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bus-based</a:t>
            </a:r>
          </a:p>
          <a:p>
            <a:pPr algn="ctr">
              <a:spcAft>
                <a:spcPts val="400"/>
              </a:spcAft>
              <a:defRPr/>
            </a:pP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interconnect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s</a:t>
            </a:r>
            <a:endParaRPr lang="hu-HU" altLang="en-US" sz="13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0" name="Right Arrow 69"/>
          <p:cNvSpPr/>
          <p:nvPr/>
        </p:nvSpPr>
        <p:spPr bwMode="auto">
          <a:xfrm>
            <a:off x="567280" y="1916278"/>
            <a:ext cx="422920" cy="145989"/>
          </a:xfrm>
          <a:prstGeom prst="rightArrow">
            <a:avLst/>
          </a:prstGeom>
          <a:solidFill>
            <a:srgbClr val="FF8F75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9" name="Right Arrow 68"/>
          <p:cNvSpPr/>
          <p:nvPr/>
        </p:nvSpPr>
        <p:spPr bwMode="auto">
          <a:xfrm>
            <a:off x="4273041" y="1899922"/>
            <a:ext cx="422920" cy="145989"/>
          </a:xfrm>
          <a:prstGeom prst="rightArrow">
            <a:avLst/>
          </a:prstGeom>
          <a:solidFill>
            <a:srgbClr val="FF8F75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0" name="Text Box 9"/>
          <p:cNvSpPr txBox="1">
            <a:spLocks noChangeArrowheads="1"/>
          </p:cNvSpPr>
          <p:nvPr/>
        </p:nvSpPr>
        <p:spPr bwMode="auto">
          <a:xfrm>
            <a:off x="5366212" y="1742496"/>
            <a:ext cx="294928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2D mesh-based</a:t>
            </a:r>
            <a:endParaRPr lang="hu-HU" altLang="en-US" sz="1300" b="1" dirty="0">
              <a:solidFill>
                <a:srgbClr val="000000"/>
              </a:solidFill>
              <a:latin typeface="Verdana"/>
            </a:endParaRPr>
          </a:p>
          <a:p>
            <a:pPr algn="ctr">
              <a:defRPr/>
            </a:pP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interconnect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(for servers)</a:t>
            </a:r>
            <a:endParaRPr lang="hu-HU" altLang="en-US" sz="13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351170" y="6258873"/>
            <a:ext cx="30299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CMN-6xx Interconnect for servers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(CC, on CHI, 2017)</a:t>
            </a:r>
          </a:p>
        </p:txBody>
      </p:sp>
      <p:grpSp>
        <p:nvGrpSpPr>
          <p:cNvPr id="636" name="Group 635"/>
          <p:cNvGrpSpPr/>
          <p:nvPr/>
        </p:nvGrpSpPr>
        <p:grpSpPr>
          <a:xfrm>
            <a:off x="5314870" y="2590369"/>
            <a:ext cx="3408819" cy="2317487"/>
            <a:chOff x="3008815" y="2537648"/>
            <a:chExt cx="5857806" cy="3633492"/>
          </a:xfrm>
        </p:grpSpPr>
        <p:sp>
          <p:nvSpPr>
            <p:cNvPr id="637" name="TextBox 636"/>
            <p:cNvSpPr txBox="1"/>
            <p:nvPr/>
          </p:nvSpPr>
          <p:spPr>
            <a:xfrm>
              <a:off x="3008815" y="2537648"/>
              <a:ext cx="501898" cy="434295"/>
            </a:xfrm>
            <a:prstGeom prst="rect">
              <a:avLst/>
            </a:prstGeom>
            <a:solidFill>
              <a:srgbClr val="3BFF94"/>
            </a:solidFill>
            <a:ln>
              <a:solidFill>
                <a:srgbClr val="00B050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R</a:t>
              </a:r>
            </a:p>
          </p:txBody>
        </p:sp>
        <p:grpSp>
          <p:nvGrpSpPr>
            <p:cNvPr id="638" name="Group 637"/>
            <p:cNvGrpSpPr/>
            <p:nvPr/>
          </p:nvGrpSpPr>
          <p:grpSpPr>
            <a:xfrm>
              <a:off x="3011581" y="3241033"/>
              <a:ext cx="501897" cy="434296"/>
              <a:chOff x="3203019" y="1631379"/>
              <a:chExt cx="501897" cy="434296"/>
            </a:xfrm>
          </p:grpSpPr>
          <p:sp>
            <p:nvSpPr>
              <p:cNvPr id="833" name="Rounded Rectangle 832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34" name="TextBox 833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39" name="Group 638"/>
            <p:cNvGrpSpPr/>
            <p:nvPr/>
          </p:nvGrpSpPr>
          <p:grpSpPr>
            <a:xfrm>
              <a:off x="3020394" y="3957306"/>
              <a:ext cx="501897" cy="434296"/>
              <a:chOff x="3203019" y="1631379"/>
              <a:chExt cx="501897" cy="434296"/>
            </a:xfrm>
          </p:grpSpPr>
          <p:sp>
            <p:nvSpPr>
              <p:cNvPr id="831" name="Rounded Rectangle 830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32" name="TextBox 831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3020394" y="4663239"/>
              <a:ext cx="501897" cy="434296"/>
              <a:chOff x="3203019" y="1631379"/>
              <a:chExt cx="501897" cy="434296"/>
            </a:xfrm>
          </p:grpSpPr>
          <p:sp>
            <p:nvSpPr>
              <p:cNvPr id="829" name="Rounded Rectangle 828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30" name="TextBox 829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41" name="Group 640"/>
            <p:cNvGrpSpPr/>
            <p:nvPr/>
          </p:nvGrpSpPr>
          <p:grpSpPr>
            <a:xfrm>
              <a:off x="3012802" y="5372755"/>
              <a:ext cx="501897" cy="434296"/>
              <a:chOff x="3203019" y="1631379"/>
              <a:chExt cx="501897" cy="434296"/>
            </a:xfrm>
          </p:grpSpPr>
          <p:sp>
            <p:nvSpPr>
              <p:cNvPr id="827" name="Rounded Rectangle 826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28" name="TextBox 827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cxnSp>
          <p:nvCxnSpPr>
            <p:cNvPr id="642" name="Straight Connector 641"/>
            <p:cNvCxnSpPr>
              <a:stCxn id="637" idx="2"/>
              <a:endCxn id="834" idx="0"/>
            </p:cNvCxnSpPr>
            <p:nvPr/>
          </p:nvCxnSpPr>
          <p:spPr bwMode="auto">
            <a:xfrm>
              <a:off x="3259763" y="2945835"/>
              <a:ext cx="2765" cy="32130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3" name="Straight Connector 642"/>
            <p:cNvCxnSpPr/>
            <p:nvPr/>
          </p:nvCxnSpPr>
          <p:spPr bwMode="auto">
            <a:xfrm>
              <a:off x="3263766" y="3600596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4" name="Straight Connector 643"/>
            <p:cNvCxnSpPr/>
            <p:nvPr/>
          </p:nvCxnSpPr>
          <p:spPr bwMode="auto">
            <a:xfrm>
              <a:off x="3259747" y="4313056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" name="Straight Connector 644"/>
            <p:cNvCxnSpPr/>
            <p:nvPr/>
          </p:nvCxnSpPr>
          <p:spPr bwMode="auto">
            <a:xfrm>
              <a:off x="3259739" y="5020219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6" name="Rectangle 645"/>
            <p:cNvSpPr/>
            <p:nvPr/>
          </p:nvSpPr>
          <p:spPr bwMode="auto">
            <a:xfrm>
              <a:off x="3517718" y="2884276"/>
              <a:ext cx="411480" cy="41148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647" name="Rectangle 646"/>
            <p:cNvSpPr/>
            <p:nvPr/>
          </p:nvSpPr>
          <p:spPr bwMode="auto">
            <a:xfrm>
              <a:off x="3536885" y="3602585"/>
              <a:ext cx="411480" cy="41148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648" name="Rectangle 647"/>
            <p:cNvSpPr/>
            <p:nvPr/>
          </p:nvSpPr>
          <p:spPr bwMode="auto">
            <a:xfrm>
              <a:off x="3536885" y="4367670"/>
              <a:ext cx="411480" cy="41148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649" name="Rectangle 648"/>
            <p:cNvSpPr/>
            <p:nvPr/>
          </p:nvSpPr>
          <p:spPr bwMode="auto">
            <a:xfrm>
              <a:off x="3536885" y="5026405"/>
              <a:ext cx="411480" cy="411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650" name="Rectangle 649"/>
            <p:cNvSpPr/>
            <p:nvPr/>
          </p:nvSpPr>
          <p:spPr bwMode="auto">
            <a:xfrm>
              <a:off x="3536885" y="5724255"/>
              <a:ext cx="411480" cy="411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651" name="TextBox 650"/>
            <p:cNvSpPr txBox="1"/>
            <p:nvPr/>
          </p:nvSpPr>
          <p:spPr>
            <a:xfrm>
              <a:off x="3929631" y="2540262"/>
              <a:ext cx="501898" cy="434295"/>
            </a:xfrm>
            <a:prstGeom prst="rect">
              <a:avLst/>
            </a:prstGeom>
            <a:solidFill>
              <a:srgbClr val="3BFF94"/>
            </a:solidFill>
            <a:ln>
              <a:solidFill>
                <a:srgbClr val="00B050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R</a:t>
              </a:r>
            </a:p>
          </p:txBody>
        </p:sp>
        <p:grpSp>
          <p:nvGrpSpPr>
            <p:cNvPr id="652" name="Group 651"/>
            <p:cNvGrpSpPr/>
            <p:nvPr/>
          </p:nvGrpSpPr>
          <p:grpSpPr>
            <a:xfrm>
              <a:off x="3932397" y="3243647"/>
              <a:ext cx="501897" cy="434296"/>
              <a:chOff x="3203019" y="1631379"/>
              <a:chExt cx="501897" cy="434296"/>
            </a:xfrm>
          </p:grpSpPr>
          <p:sp>
            <p:nvSpPr>
              <p:cNvPr id="825" name="Rounded Rectangle 824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26" name="TextBox 825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53" name="Group 652"/>
            <p:cNvGrpSpPr/>
            <p:nvPr/>
          </p:nvGrpSpPr>
          <p:grpSpPr>
            <a:xfrm>
              <a:off x="3941210" y="3959920"/>
              <a:ext cx="501897" cy="434296"/>
              <a:chOff x="3203019" y="1631379"/>
              <a:chExt cx="501897" cy="434296"/>
            </a:xfrm>
          </p:grpSpPr>
          <p:sp>
            <p:nvSpPr>
              <p:cNvPr id="823" name="Rounded Rectangle 822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24" name="TextBox 823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3941210" y="4665853"/>
              <a:ext cx="501897" cy="434296"/>
              <a:chOff x="3203019" y="1631379"/>
              <a:chExt cx="501897" cy="434296"/>
            </a:xfrm>
          </p:grpSpPr>
          <p:sp>
            <p:nvSpPr>
              <p:cNvPr id="821" name="Rounded Rectangle 820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22" name="TextBox 821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55" name="Group 654"/>
            <p:cNvGrpSpPr/>
            <p:nvPr/>
          </p:nvGrpSpPr>
          <p:grpSpPr>
            <a:xfrm>
              <a:off x="3933618" y="5375369"/>
              <a:ext cx="501897" cy="434296"/>
              <a:chOff x="3203019" y="1631379"/>
              <a:chExt cx="501897" cy="434296"/>
            </a:xfrm>
          </p:grpSpPr>
          <p:sp>
            <p:nvSpPr>
              <p:cNvPr id="819" name="Rounded Rectangle 818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20" name="TextBox 819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sp>
          <p:nvSpPr>
            <p:cNvPr id="656" name="TextBox 655"/>
            <p:cNvSpPr txBox="1"/>
            <p:nvPr/>
          </p:nvSpPr>
          <p:spPr>
            <a:xfrm>
              <a:off x="4904233" y="2540262"/>
              <a:ext cx="501898" cy="434295"/>
            </a:xfrm>
            <a:prstGeom prst="rect">
              <a:avLst/>
            </a:prstGeom>
            <a:solidFill>
              <a:srgbClr val="3BFF94"/>
            </a:solidFill>
            <a:ln>
              <a:solidFill>
                <a:srgbClr val="00B050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R</a:t>
              </a:r>
            </a:p>
          </p:txBody>
        </p:sp>
        <p:grpSp>
          <p:nvGrpSpPr>
            <p:cNvPr id="657" name="Group 656"/>
            <p:cNvGrpSpPr/>
            <p:nvPr/>
          </p:nvGrpSpPr>
          <p:grpSpPr>
            <a:xfrm>
              <a:off x="4907000" y="3243647"/>
              <a:ext cx="501897" cy="434296"/>
              <a:chOff x="3203019" y="1631379"/>
              <a:chExt cx="501897" cy="434296"/>
            </a:xfrm>
          </p:grpSpPr>
          <p:sp>
            <p:nvSpPr>
              <p:cNvPr id="817" name="Rounded Rectangle 816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18" name="TextBox 817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58" name="Group 657"/>
            <p:cNvGrpSpPr/>
            <p:nvPr/>
          </p:nvGrpSpPr>
          <p:grpSpPr>
            <a:xfrm>
              <a:off x="4915813" y="3959920"/>
              <a:ext cx="501897" cy="434296"/>
              <a:chOff x="3203019" y="1631379"/>
              <a:chExt cx="501897" cy="434296"/>
            </a:xfrm>
          </p:grpSpPr>
          <p:sp>
            <p:nvSpPr>
              <p:cNvPr id="815" name="Rounded Rectangle 814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16" name="TextBox 815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59" name="Group 658"/>
            <p:cNvGrpSpPr/>
            <p:nvPr/>
          </p:nvGrpSpPr>
          <p:grpSpPr>
            <a:xfrm>
              <a:off x="4915813" y="4665853"/>
              <a:ext cx="501897" cy="434296"/>
              <a:chOff x="3203019" y="1631379"/>
              <a:chExt cx="501897" cy="434296"/>
            </a:xfrm>
          </p:grpSpPr>
          <p:sp>
            <p:nvSpPr>
              <p:cNvPr id="813" name="Rounded Rectangle 812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14" name="TextBox 813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60" name="Group 659"/>
            <p:cNvGrpSpPr/>
            <p:nvPr/>
          </p:nvGrpSpPr>
          <p:grpSpPr>
            <a:xfrm>
              <a:off x="4908221" y="5375369"/>
              <a:ext cx="501897" cy="434296"/>
              <a:chOff x="3203019" y="1631379"/>
              <a:chExt cx="501897" cy="434296"/>
            </a:xfrm>
          </p:grpSpPr>
          <p:sp>
            <p:nvSpPr>
              <p:cNvPr id="811" name="Rounded Rectangle 810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12" name="TextBox 811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sp>
          <p:nvSpPr>
            <p:cNvPr id="661" name="TextBox 660"/>
            <p:cNvSpPr txBox="1"/>
            <p:nvPr/>
          </p:nvSpPr>
          <p:spPr>
            <a:xfrm>
              <a:off x="5879928" y="2540262"/>
              <a:ext cx="501898" cy="434295"/>
            </a:xfrm>
            <a:prstGeom prst="rect">
              <a:avLst/>
            </a:prstGeom>
            <a:solidFill>
              <a:srgbClr val="3BFF94"/>
            </a:solidFill>
            <a:ln>
              <a:solidFill>
                <a:srgbClr val="00B050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R</a:t>
              </a:r>
            </a:p>
          </p:txBody>
        </p:sp>
        <p:grpSp>
          <p:nvGrpSpPr>
            <p:cNvPr id="662" name="Group 661"/>
            <p:cNvGrpSpPr/>
            <p:nvPr/>
          </p:nvGrpSpPr>
          <p:grpSpPr>
            <a:xfrm>
              <a:off x="5882694" y="3243647"/>
              <a:ext cx="501897" cy="434296"/>
              <a:chOff x="3203019" y="1631379"/>
              <a:chExt cx="501897" cy="434296"/>
            </a:xfrm>
          </p:grpSpPr>
          <p:sp>
            <p:nvSpPr>
              <p:cNvPr id="809" name="Rounded Rectangle 808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10" name="TextBox 809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63" name="Group 662"/>
            <p:cNvGrpSpPr/>
            <p:nvPr/>
          </p:nvGrpSpPr>
          <p:grpSpPr>
            <a:xfrm>
              <a:off x="5891507" y="3959920"/>
              <a:ext cx="501897" cy="434296"/>
              <a:chOff x="3203019" y="1631379"/>
              <a:chExt cx="501897" cy="434296"/>
            </a:xfrm>
          </p:grpSpPr>
          <p:sp>
            <p:nvSpPr>
              <p:cNvPr id="807" name="Rounded Rectangle 806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08" name="TextBox 807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64" name="Group 663"/>
            <p:cNvGrpSpPr/>
            <p:nvPr/>
          </p:nvGrpSpPr>
          <p:grpSpPr>
            <a:xfrm>
              <a:off x="5891507" y="4665853"/>
              <a:ext cx="501897" cy="434296"/>
              <a:chOff x="3203019" y="1631379"/>
              <a:chExt cx="501897" cy="434296"/>
            </a:xfrm>
          </p:grpSpPr>
          <p:sp>
            <p:nvSpPr>
              <p:cNvPr id="805" name="Rounded Rectangle 804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06" name="TextBox 805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65" name="Group 664"/>
            <p:cNvGrpSpPr/>
            <p:nvPr/>
          </p:nvGrpSpPr>
          <p:grpSpPr>
            <a:xfrm>
              <a:off x="5883915" y="5375369"/>
              <a:ext cx="501897" cy="434296"/>
              <a:chOff x="3203019" y="1631379"/>
              <a:chExt cx="501897" cy="434296"/>
            </a:xfrm>
          </p:grpSpPr>
          <p:sp>
            <p:nvSpPr>
              <p:cNvPr id="803" name="Rounded Rectangle 802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04" name="TextBox 803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sp>
          <p:nvSpPr>
            <p:cNvPr id="666" name="TextBox 665"/>
            <p:cNvSpPr txBox="1"/>
            <p:nvPr/>
          </p:nvSpPr>
          <p:spPr>
            <a:xfrm>
              <a:off x="6847262" y="2540262"/>
              <a:ext cx="501898" cy="434295"/>
            </a:xfrm>
            <a:prstGeom prst="rect">
              <a:avLst/>
            </a:prstGeom>
            <a:solidFill>
              <a:srgbClr val="3BFF94"/>
            </a:solidFill>
            <a:ln>
              <a:solidFill>
                <a:srgbClr val="00B050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R</a:t>
              </a:r>
            </a:p>
          </p:txBody>
        </p:sp>
        <p:grpSp>
          <p:nvGrpSpPr>
            <p:cNvPr id="667" name="Group 666"/>
            <p:cNvGrpSpPr/>
            <p:nvPr/>
          </p:nvGrpSpPr>
          <p:grpSpPr>
            <a:xfrm>
              <a:off x="6850029" y="3243647"/>
              <a:ext cx="501897" cy="434296"/>
              <a:chOff x="3203019" y="1631379"/>
              <a:chExt cx="501897" cy="434296"/>
            </a:xfrm>
          </p:grpSpPr>
          <p:sp>
            <p:nvSpPr>
              <p:cNvPr id="801" name="Rounded Rectangle 800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02" name="TextBox 801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68" name="Group 667"/>
            <p:cNvGrpSpPr/>
            <p:nvPr/>
          </p:nvGrpSpPr>
          <p:grpSpPr>
            <a:xfrm>
              <a:off x="6858842" y="3959920"/>
              <a:ext cx="501897" cy="434296"/>
              <a:chOff x="3203019" y="1631379"/>
              <a:chExt cx="501897" cy="434296"/>
            </a:xfrm>
          </p:grpSpPr>
          <p:sp>
            <p:nvSpPr>
              <p:cNvPr id="799" name="Rounded Rectangle 798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00" name="TextBox 799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69" name="Group 668"/>
            <p:cNvGrpSpPr/>
            <p:nvPr/>
          </p:nvGrpSpPr>
          <p:grpSpPr>
            <a:xfrm>
              <a:off x="6858842" y="4665853"/>
              <a:ext cx="501897" cy="434296"/>
              <a:chOff x="3203019" y="1631379"/>
              <a:chExt cx="501897" cy="434296"/>
            </a:xfrm>
          </p:grpSpPr>
          <p:sp>
            <p:nvSpPr>
              <p:cNvPr id="797" name="Rounded Rectangle 796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98" name="TextBox 797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70" name="Group 669"/>
            <p:cNvGrpSpPr/>
            <p:nvPr/>
          </p:nvGrpSpPr>
          <p:grpSpPr>
            <a:xfrm>
              <a:off x="6851250" y="5375369"/>
              <a:ext cx="501897" cy="434296"/>
              <a:chOff x="3203019" y="1631379"/>
              <a:chExt cx="501897" cy="434296"/>
            </a:xfrm>
          </p:grpSpPr>
          <p:sp>
            <p:nvSpPr>
              <p:cNvPr id="795" name="Rounded Rectangle 794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96" name="TextBox 795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671" name="Group 670"/>
            <p:cNvGrpSpPr/>
            <p:nvPr/>
          </p:nvGrpSpPr>
          <p:grpSpPr>
            <a:xfrm>
              <a:off x="4461052" y="2888940"/>
              <a:ext cx="430647" cy="3251459"/>
              <a:chOff x="4501393" y="2888940"/>
              <a:chExt cx="430647" cy="3251459"/>
            </a:xfrm>
          </p:grpSpPr>
          <p:sp>
            <p:nvSpPr>
              <p:cNvPr id="790" name="Rectangle 789"/>
              <p:cNvSpPr/>
              <p:nvPr/>
            </p:nvSpPr>
            <p:spPr bwMode="auto">
              <a:xfrm>
                <a:off x="4501393" y="2888940"/>
                <a:ext cx="411480" cy="41148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91" name="Rectangle 790"/>
              <p:cNvSpPr/>
              <p:nvPr/>
            </p:nvSpPr>
            <p:spPr bwMode="auto">
              <a:xfrm>
                <a:off x="4520560" y="3607249"/>
                <a:ext cx="411480" cy="41148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92" name="Rectangle 791"/>
              <p:cNvSpPr/>
              <p:nvPr/>
            </p:nvSpPr>
            <p:spPr bwMode="auto">
              <a:xfrm>
                <a:off x="4520560" y="4372334"/>
                <a:ext cx="411480" cy="41148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93" name="Rectangle 792"/>
              <p:cNvSpPr/>
              <p:nvPr/>
            </p:nvSpPr>
            <p:spPr bwMode="auto">
              <a:xfrm>
                <a:off x="4520560" y="5031069"/>
                <a:ext cx="411480" cy="4114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94" name="Rectangle 793"/>
              <p:cNvSpPr/>
              <p:nvPr/>
            </p:nvSpPr>
            <p:spPr bwMode="auto">
              <a:xfrm>
                <a:off x="4520560" y="5728919"/>
                <a:ext cx="411480" cy="4114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</p:grpSp>
        <p:grpSp>
          <p:nvGrpSpPr>
            <p:cNvPr id="672" name="Group 671"/>
            <p:cNvGrpSpPr/>
            <p:nvPr/>
          </p:nvGrpSpPr>
          <p:grpSpPr>
            <a:xfrm>
              <a:off x="5440319" y="2888940"/>
              <a:ext cx="430647" cy="3251459"/>
              <a:chOff x="5761533" y="2888940"/>
              <a:chExt cx="430647" cy="3251459"/>
            </a:xfrm>
          </p:grpSpPr>
          <p:sp>
            <p:nvSpPr>
              <p:cNvPr id="785" name="Rectangle 784"/>
              <p:cNvSpPr/>
              <p:nvPr/>
            </p:nvSpPr>
            <p:spPr bwMode="auto">
              <a:xfrm>
                <a:off x="5761533" y="2888940"/>
                <a:ext cx="411480" cy="41148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86" name="Rectangle 785"/>
              <p:cNvSpPr/>
              <p:nvPr/>
            </p:nvSpPr>
            <p:spPr bwMode="auto">
              <a:xfrm>
                <a:off x="5780700" y="3607249"/>
                <a:ext cx="411480" cy="41148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87" name="Rectangle 786"/>
              <p:cNvSpPr/>
              <p:nvPr/>
            </p:nvSpPr>
            <p:spPr bwMode="auto">
              <a:xfrm>
                <a:off x="5780700" y="4372334"/>
                <a:ext cx="411480" cy="41148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88" name="Rectangle 787"/>
              <p:cNvSpPr/>
              <p:nvPr/>
            </p:nvSpPr>
            <p:spPr bwMode="auto">
              <a:xfrm>
                <a:off x="5780700" y="5031069"/>
                <a:ext cx="411480" cy="4114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89" name="Rectangle 788"/>
              <p:cNvSpPr/>
              <p:nvPr/>
            </p:nvSpPr>
            <p:spPr bwMode="auto">
              <a:xfrm>
                <a:off x="5780700" y="5728919"/>
                <a:ext cx="411480" cy="4114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6419042" y="2888940"/>
              <a:ext cx="430647" cy="3251459"/>
              <a:chOff x="6526618" y="2888940"/>
              <a:chExt cx="430647" cy="3251459"/>
            </a:xfrm>
          </p:grpSpPr>
          <p:sp>
            <p:nvSpPr>
              <p:cNvPr id="780" name="Rectangle 779"/>
              <p:cNvSpPr/>
              <p:nvPr/>
            </p:nvSpPr>
            <p:spPr bwMode="auto">
              <a:xfrm>
                <a:off x="6526618" y="2888940"/>
                <a:ext cx="411480" cy="41148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81" name="Rectangle 780"/>
              <p:cNvSpPr/>
              <p:nvPr/>
            </p:nvSpPr>
            <p:spPr bwMode="auto">
              <a:xfrm>
                <a:off x="6545785" y="3607249"/>
                <a:ext cx="411480" cy="41148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82" name="Rectangle 781"/>
              <p:cNvSpPr/>
              <p:nvPr/>
            </p:nvSpPr>
            <p:spPr bwMode="auto">
              <a:xfrm>
                <a:off x="6545785" y="4372334"/>
                <a:ext cx="411480" cy="41148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83" name="Rectangle 782"/>
              <p:cNvSpPr/>
              <p:nvPr/>
            </p:nvSpPr>
            <p:spPr bwMode="auto">
              <a:xfrm>
                <a:off x="6545785" y="5031069"/>
                <a:ext cx="411480" cy="411480"/>
              </a:xfrm>
              <a:prstGeom prst="rect">
                <a:avLst/>
              </a:prstGeom>
              <a:solidFill>
                <a:srgbClr val="CC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84" name="Rectangle 783"/>
              <p:cNvSpPr/>
              <p:nvPr/>
            </p:nvSpPr>
            <p:spPr bwMode="auto">
              <a:xfrm>
                <a:off x="6545785" y="5728919"/>
                <a:ext cx="411480" cy="411480"/>
              </a:xfrm>
              <a:prstGeom prst="rect">
                <a:avLst/>
              </a:prstGeom>
              <a:solidFill>
                <a:srgbClr val="CC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</p:grpSp>
        <p:grpSp>
          <p:nvGrpSpPr>
            <p:cNvPr id="674" name="Group 673"/>
            <p:cNvGrpSpPr/>
            <p:nvPr/>
          </p:nvGrpSpPr>
          <p:grpSpPr>
            <a:xfrm>
              <a:off x="7350155" y="2888940"/>
              <a:ext cx="430647" cy="3251459"/>
              <a:chOff x="7336708" y="2888940"/>
              <a:chExt cx="430647" cy="3251459"/>
            </a:xfrm>
          </p:grpSpPr>
          <p:sp>
            <p:nvSpPr>
              <p:cNvPr id="775" name="Rectangle 774"/>
              <p:cNvSpPr/>
              <p:nvPr/>
            </p:nvSpPr>
            <p:spPr bwMode="auto">
              <a:xfrm>
                <a:off x="7336708" y="2888940"/>
                <a:ext cx="411480" cy="411480"/>
              </a:xfrm>
              <a:prstGeom prst="rect">
                <a:avLst/>
              </a:prstGeom>
              <a:solidFill>
                <a:srgbClr val="FF5D5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76" name="Rectangle 775"/>
              <p:cNvSpPr/>
              <p:nvPr/>
            </p:nvSpPr>
            <p:spPr bwMode="auto">
              <a:xfrm>
                <a:off x="7355875" y="3607249"/>
                <a:ext cx="411480" cy="411480"/>
              </a:xfrm>
              <a:prstGeom prst="rect">
                <a:avLst/>
              </a:prstGeom>
              <a:solidFill>
                <a:srgbClr val="FF5D5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77" name="Rectangle 776"/>
              <p:cNvSpPr/>
              <p:nvPr/>
            </p:nvSpPr>
            <p:spPr bwMode="auto">
              <a:xfrm>
                <a:off x="7355875" y="4372334"/>
                <a:ext cx="411480" cy="411480"/>
              </a:xfrm>
              <a:prstGeom prst="rect">
                <a:avLst/>
              </a:prstGeom>
              <a:solidFill>
                <a:srgbClr val="FF5D5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78" name="Rectangle 777"/>
              <p:cNvSpPr/>
              <p:nvPr/>
            </p:nvSpPr>
            <p:spPr bwMode="auto">
              <a:xfrm>
                <a:off x="7355875" y="5031069"/>
                <a:ext cx="411480" cy="411480"/>
              </a:xfrm>
              <a:prstGeom prst="rect">
                <a:avLst/>
              </a:prstGeom>
              <a:solidFill>
                <a:srgbClr val="CC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79" name="Rectangle 778"/>
              <p:cNvSpPr/>
              <p:nvPr/>
            </p:nvSpPr>
            <p:spPr bwMode="auto">
              <a:xfrm>
                <a:off x="7355875" y="5728919"/>
                <a:ext cx="411480" cy="411480"/>
              </a:xfrm>
              <a:prstGeom prst="rect">
                <a:avLst/>
              </a:prstGeom>
              <a:solidFill>
                <a:srgbClr val="CC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</p:grpSp>
        <p:cxnSp>
          <p:nvCxnSpPr>
            <p:cNvPr id="675" name="Straight Arrow Connector 674"/>
            <p:cNvCxnSpPr/>
            <p:nvPr/>
          </p:nvCxnSpPr>
          <p:spPr bwMode="auto">
            <a:xfrm>
              <a:off x="3408563" y="3480481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" name="Straight Arrow Connector 675"/>
            <p:cNvCxnSpPr/>
            <p:nvPr/>
          </p:nvCxnSpPr>
          <p:spPr bwMode="auto">
            <a:xfrm>
              <a:off x="4334512" y="3474005"/>
              <a:ext cx="667512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7" name="Straight Arrow Connector 676"/>
            <p:cNvCxnSpPr/>
            <p:nvPr/>
          </p:nvCxnSpPr>
          <p:spPr bwMode="auto">
            <a:xfrm>
              <a:off x="5324351" y="3475550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8" name="Straight Arrow Connector 677"/>
            <p:cNvCxnSpPr/>
            <p:nvPr/>
          </p:nvCxnSpPr>
          <p:spPr bwMode="auto">
            <a:xfrm>
              <a:off x="6299691" y="3474005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9" name="Straight Arrow Connector 678"/>
            <p:cNvCxnSpPr/>
            <p:nvPr/>
          </p:nvCxnSpPr>
          <p:spPr bwMode="auto">
            <a:xfrm>
              <a:off x="3428764" y="2760401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0" name="Straight Arrow Connector 679"/>
            <p:cNvCxnSpPr/>
            <p:nvPr/>
          </p:nvCxnSpPr>
          <p:spPr bwMode="auto">
            <a:xfrm>
              <a:off x="4354713" y="2753925"/>
              <a:ext cx="667512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1" name="Straight Arrow Connector 680"/>
            <p:cNvCxnSpPr/>
            <p:nvPr/>
          </p:nvCxnSpPr>
          <p:spPr bwMode="auto">
            <a:xfrm>
              <a:off x="5344552" y="2755470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2" name="Straight Arrow Connector 681"/>
            <p:cNvCxnSpPr/>
            <p:nvPr/>
          </p:nvCxnSpPr>
          <p:spPr bwMode="auto">
            <a:xfrm>
              <a:off x="6319892" y="2753925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3" name="Straight Arrow Connector 682"/>
            <p:cNvCxnSpPr/>
            <p:nvPr/>
          </p:nvCxnSpPr>
          <p:spPr bwMode="auto">
            <a:xfrm>
              <a:off x="3426493" y="4170761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4" name="Straight Arrow Connector 683"/>
            <p:cNvCxnSpPr/>
            <p:nvPr/>
          </p:nvCxnSpPr>
          <p:spPr bwMode="auto">
            <a:xfrm>
              <a:off x="4352442" y="4164285"/>
              <a:ext cx="667512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5" name="Straight Arrow Connector 684"/>
            <p:cNvCxnSpPr/>
            <p:nvPr/>
          </p:nvCxnSpPr>
          <p:spPr bwMode="auto">
            <a:xfrm>
              <a:off x="5342281" y="4165830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" name="Straight Arrow Connector 685"/>
            <p:cNvCxnSpPr/>
            <p:nvPr/>
          </p:nvCxnSpPr>
          <p:spPr bwMode="auto">
            <a:xfrm>
              <a:off x="6317621" y="4164285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" name="Straight Arrow Connector 686"/>
            <p:cNvCxnSpPr/>
            <p:nvPr/>
          </p:nvCxnSpPr>
          <p:spPr bwMode="auto">
            <a:xfrm>
              <a:off x="3413046" y="4870006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8" name="Straight Arrow Connector 687"/>
            <p:cNvCxnSpPr/>
            <p:nvPr/>
          </p:nvCxnSpPr>
          <p:spPr bwMode="auto">
            <a:xfrm>
              <a:off x="4338995" y="4863530"/>
              <a:ext cx="667512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9" name="Straight Arrow Connector 688"/>
            <p:cNvCxnSpPr/>
            <p:nvPr/>
          </p:nvCxnSpPr>
          <p:spPr bwMode="auto">
            <a:xfrm>
              <a:off x="5328834" y="4865075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0" name="Straight Arrow Connector 689"/>
            <p:cNvCxnSpPr/>
            <p:nvPr/>
          </p:nvCxnSpPr>
          <p:spPr bwMode="auto">
            <a:xfrm>
              <a:off x="6304174" y="4863530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" name="Straight Arrow Connector 690"/>
            <p:cNvCxnSpPr/>
            <p:nvPr/>
          </p:nvCxnSpPr>
          <p:spPr bwMode="auto">
            <a:xfrm>
              <a:off x="3399599" y="5596150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2" name="Straight Arrow Connector 691"/>
            <p:cNvCxnSpPr/>
            <p:nvPr/>
          </p:nvCxnSpPr>
          <p:spPr bwMode="auto">
            <a:xfrm>
              <a:off x="4325548" y="5589674"/>
              <a:ext cx="667512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3" name="Straight Arrow Connector 692"/>
            <p:cNvCxnSpPr/>
            <p:nvPr/>
          </p:nvCxnSpPr>
          <p:spPr bwMode="auto">
            <a:xfrm>
              <a:off x="5315387" y="5591219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4" name="Straight Arrow Connector 693"/>
            <p:cNvCxnSpPr/>
            <p:nvPr/>
          </p:nvCxnSpPr>
          <p:spPr bwMode="auto">
            <a:xfrm>
              <a:off x="6290727" y="5589674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" name="Straight Connector 694"/>
            <p:cNvCxnSpPr/>
            <p:nvPr/>
          </p:nvCxnSpPr>
          <p:spPr bwMode="auto">
            <a:xfrm>
              <a:off x="3266855" y="4312423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6" name="Straight Connector 695"/>
            <p:cNvCxnSpPr/>
            <p:nvPr/>
          </p:nvCxnSpPr>
          <p:spPr bwMode="auto">
            <a:xfrm>
              <a:off x="4187354" y="2881566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7" name="Straight Connector 696"/>
            <p:cNvCxnSpPr/>
            <p:nvPr/>
          </p:nvCxnSpPr>
          <p:spPr bwMode="auto">
            <a:xfrm>
              <a:off x="4191357" y="3588867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8" name="Straight Connector 697"/>
            <p:cNvCxnSpPr/>
            <p:nvPr/>
          </p:nvCxnSpPr>
          <p:spPr bwMode="auto">
            <a:xfrm>
              <a:off x="4187338" y="4301327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9" name="Straight Connector 698"/>
            <p:cNvCxnSpPr/>
            <p:nvPr/>
          </p:nvCxnSpPr>
          <p:spPr bwMode="auto">
            <a:xfrm>
              <a:off x="4187330" y="5008490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0" name="Straight Connector 699"/>
            <p:cNvCxnSpPr/>
            <p:nvPr/>
          </p:nvCxnSpPr>
          <p:spPr bwMode="auto">
            <a:xfrm>
              <a:off x="4194446" y="4300694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1" name="Straight Connector 700"/>
            <p:cNvCxnSpPr/>
            <p:nvPr/>
          </p:nvCxnSpPr>
          <p:spPr bwMode="auto">
            <a:xfrm>
              <a:off x="5159850" y="2888940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2" name="Straight Connector 701"/>
            <p:cNvCxnSpPr/>
            <p:nvPr/>
          </p:nvCxnSpPr>
          <p:spPr bwMode="auto">
            <a:xfrm>
              <a:off x="5163853" y="3596241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3" name="Straight Connector 702"/>
            <p:cNvCxnSpPr/>
            <p:nvPr/>
          </p:nvCxnSpPr>
          <p:spPr bwMode="auto">
            <a:xfrm>
              <a:off x="5159834" y="4308701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4" name="Straight Connector 703"/>
            <p:cNvCxnSpPr/>
            <p:nvPr/>
          </p:nvCxnSpPr>
          <p:spPr bwMode="auto">
            <a:xfrm>
              <a:off x="5159826" y="5015864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5" name="Straight Connector 704"/>
            <p:cNvCxnSpPr/>
            <p:nvPr/>
          </p:nvCxnSpPr>
          <p:spPr bwMode="auto">
            <a:xfrm>
              <a:off x="5166942" y="4308068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" name="Straight Connector 705"/>
            <p:cNvCxnSpPr/>
            <p:nvPr/>
          </p:nvCxnSpPr>
          <p:spPr bwMode="auto">
            <a:xfrm>
              <a:off x="6129943" y="2896314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7" name="Straight Connector 706"/>
            <p:cNvCxnSpPr/>
            <p:nvPr/>
          </p:nvCxnSpPr>
          <p:spPr bwMode="auto">
            <a:xfrm>
              <a:off x="6133946" y="3603615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" name="Straight Connector 707"/>
            <p:cNvCxnSpPr/>
            <p:nvPr/>
          </p:nvCxnSpPr>
          <p:spPr bwMode="auto">
            <a:xfrm>
              <a:off x="6129927" y="4316075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9" name="Straight Connector 708"/>
            <p:cNvCxnSpPr/>
            <p:nvPr/>
          </p:nvCxnSpPr>
          <p:spPr bwMode="auto">
            <a:xfrm>
              <a:off x="6129919" y="5023238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0" name="Straight Connector 709"/>
            <p:cNvCxnSpPr/>
            <p:nvPr/>
          </p:nvCxnSpPr>
          <p:spPr bwMode="auto">
            <a:xfrm>
              <a:off x="6137035" y="4315442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1" name="Straight Connector 710"/>
            <p:cNvCxnSpPr/>
            <p:nvPr/>
          </p:nvCxnSpPr>
          <p:spPr bwMode="auto">
            <a:xfrm>
              <a:off x="7106634" y="2904449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2" name="Straight Connector 711"/>
            <p:cNvCxnSpPr/>
            <p:nvPr/>
          </p:nvCxnSpPr>
          <p:spPr bwMode="auto">
            <a:xfrm>
              <a:off x="7110637" y="3611750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3" name="Straight Connector 712"/>
            <p:cNvCxnSpPr/>
            <p:nvPr/>
          </p:nvCxnSpPr>
          <p:spPr bwMode="auto">
            <a:xfrm>
              <a:off x="7106618" y="4324210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4" name="Straight Connector 713"/>
            <p:cNvCxnSpPr/>
            <p:nvPr/>
          </p:nvCxnSpPr>
          <p:spPr bwMode="auto">
            <a:xfrm>
              <a:off x="7106610" y="5031373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5" name="Straight Connector 714"/>
            <p:cNvCxnSpPr/>
            <p:nvPr/>
          </p:nvCxnSpPr>
          <p:spPr bwMode="auto">
            <a:xfrm>
              <a:off x="7113726" y="4323577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6" name="TextBox 715"/>
            <p:cNvSpPr txBox="1"/>
            <p:nvPr/>
          </p:nvSpPr>
          <p:spPr>
            <a:xfrm>
              <a:off x="3359374" y="2850928"/>
              <a:ext cx="719512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CC</a:t>
              </a:r>
            </a:p>
          </p:txBody>
        </p:sp>
        <p:sp>
          <p:nvSpPr>
            <p:cNvPr id="717" name="TextBox 716"/>
            <p:cNvSpPr txBox="1"/>
            <p:nvPr/>
          </p:nvSpPr>
          <p:spPr>
            <a:xfrm>
              <a:off x="4306731" y="2866111"/>
              <a:ext cx="719512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CC</a:t>
              </a:r>
            </a:p>
          </p:txBody>
        </p:sp>
        <p:sp>
          <p:nvSpPr>
            <p:cNvPr id="718" name="TextBox 717"/>
            <p:cNvSpPr txBox="1"/>
            <p:nvPr/>
          </p:nvSpPr>
          <p:spPr>
            <a:xfrm>
              <a:off x="3381153" y="3582458"/>
              <a:ext cx="719512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CC</a:t>
              </a:r>
            </a:p>
          </p:txBody>
        </p:sp>
        <p:sp>
          <p:nvSpPr>
            <p:cNvPr id="719" name="TextBox 718"/>
            <p:cNvSpPr txBox="1"/>
            <p:nvPr/>
          </p:nvSpPr>
          <p:spPr>
            <a:xfrm>
              <a:off x="4324121" y="3581818"/>
              <a:ext cx="719512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CC</a:t>
              </a:r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5383740" y="2865857"/>
              <a:ext cx="512916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A</a:t>
              </a:r>
            </a:p>
          </p:txBody>
        </p:sp>
        <p:sp>
          <p:nvSpPr>
            <p:cNvPr id="721" name="TextBox 720"/>
            <p:cNvSpPr txBox="1"/>
            <p:nvPr/>
          </p:nvSpPr>
          <p:spPr>
            <a:xfrm>
              <a:off x="5406485" y="3589923"/>
              <a:ext cx="512916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A</a:t>
              </a:r>
            </a:p>
          </p:txBody>
        </p:sp>
        <p:sp>
          <p:nvSpPr>
            <p:cNvPr id="722" name="TextBox 721"/>
            <p:cNvSpPr txBox="1"/>
            <p:nvPr/>
          </p:nvSpPr>
          <p:spPr>
            <a:xfrm>
              <a:off x="3384271" y="4350677"/>
              <a:ext cx="719512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CC</a:t>
              </a:r>
            </a:p>
          </p:txBody>
        </p:sp>
        <p:sp>
          <p:nvSpPr>
            <p:cNvPr id="723" name="TextBox 722"/>
            <p:cNvSpPr txBox="1"/>
            <p:nvPr/>
          </p:nvSpPr>
          <p:spPr>
            <a:xfrm>
              <a:off x="4324163" y="4350061"/>
              <a:ext cx="719512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CC</a:t>
              </a:r>
            </a:p>
          </p:txBody>
        </p:sp>
        <p:sp>
          <p:nvSpPr>
            <p:cNvPr id="724" name="TextBox 723"/>
            <p:cNvSpPr txBox="1"/>
            <p:nvPr/>
          </p:nvSpPr>
          <p:spPr>
            <a:xfrm>
              <a:off x="5407291" y="4353083"/>
              <a:ext cx="512916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A</a:t>
              </a:r>
            </a:p>
          </p:txBody>
        </p:sp>
        <p:sp>
          <p:nvSpPr>
            <p:cNvPr id="725" name="TextBox 724"/>
            <p:cNvSpPr txBox="1"/>
            <p:nvPr/>
          </p:nvSpPr>
          <p:spPr>
            <a:xfrm>
              <a:off x="3364186" y="5004051"/>
              <a:ext cx="760834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MC</a:t>
              </a:r>
            </a:p>
          </p:txBody>
        </p:sp>
        <p:sp>
          <p:nvSpPr>
            <p:cNvPr id="726" name="TextBox 725"/>
            <p:cNvSpPr txBox="1"/>
            <p:nvPr/>
          </p:nvSpPr>
          <p:spPr>
            <a:xfrm>
              <a:off x="4305724" y="5011169"/>
              <a:ext cx="760834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MC</a:t>
              </a:r>
            </a:p>
          </p:txBody>
        </p:sp>
        <p:sp>
          <p:nvSpPr>
            <p:cNvPr id="727" name="TextBox 726"/>
            <p:cNvSpPr txBox="1"/>
            <p:nvPr/>
          </p:nvSpPr>
          <p:spPr>
            <a:xfrm>
              <a:off x="5286485" y="5711963"/>
              <a:ext cx="760834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MC</a:t>
              </a:r>
            </a:p>
          </p:txBody>
        </p:sp>
        <p:sp>
          <p:nvSpPr>
            <p:cNvPr id="728" name="TextBox 727"/>
            <p:cNvSpPr txBox="1"/>
            <p:nvPr/>
          </p:nvSpPr>
          <p:spPr>
            <a:xfrm>
              <a:off x="3364186" y="5701281"/>
              <a:ext cx="760834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MC</a:t>
              </a: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7811461" y="2547745"/>
              <a:ext cx="501898" cy="434295"/>
            </a:xfrm>
            <a:prstGeom prst="rect">
              <a:avLst/>
            </a:prstGeom>
            <a:solidFill>
              <a:srgbClr val="3BFF94"/>
            </a:solidFill>
            <a:ln>
              <a:solidFill>
                <a:srgbClr val="00B050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R</a:t>
              </a:r>
            </a:p>
          </p:txBody>
        </p:sp>
        <p:grpSp>
          <p:nvGrpSpPr>
            <p:cNvPr id="730" name="Group 729"/>
            <p:cNvGrpSpPr/>
            <p:nvPr/>
          </p:nvGrpSpPr>
          <p:grpSpPr>
            <a:xfrm>
              <a:off x="7814227" y="3251129"/>
              <a:ext cx="501897" cy="434296"/>
              <a:chOff x="3203019" y="1631379"/>
              <a:chExt cx="501897" cy="434296"/>
            </a:xfrm>
          </p:grpSpPr>
          <p:sp>
            <p:nvSpPr>
              <p:cNvPr id="773" name="Rounded Rectangle 772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74" name="TextBox 773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731" name="Group 730"/>
            <p:cNvGrpSpPr/>
            <p:nvPr/>
          </p:nvGrpSpPr>
          <p:grpSpPr>
            <a:xfrm>
              <a:off x="7823040" y="3967402"/>
              <a:ext cx="501897" cy="434296"/>
              <a:chOff x="3203019" y="1631379"/>
              <a:chExt cx="501897" cy="434296"/>
            </a:xfrm>
          </p:grpSpPr>
          <p:sp>
            <p:nvSpPr>
              <p:cNvPr id="771" name="Rounded Rectangle 770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72" name="TextBox 771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732" name="Group 731"/>
            <p:cNvGrpSpPr/>
            <p:nvPr/>
          </p:nvGrpSpPr>
          <p:grpSpPr>
            <a:xfrm>
              <a:off x="7823040" y="4673335"/>
              <a:ext cx="501897" cy="434296"/>
              <a:chOff x="3203019" y="1631379"/>
              <a:chExt cx="501897" cy="434296"/>
            </a:xfrm>
          </p:grpSpPr>
          <p:sp>
            <p:nvSpPr>
              <p:cNvPr id="769" name="Rounded Rectangle 768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70" name="TextBox 769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733" name="Group 732"/>
            <p:cNvGrpSpPr/>
            <p:nvPr/>
          </p:nvGrpSpPr>
          <p:grpSpPr>
            <a:xfrm>
              <a:off x="7815448" y="5382851"/>
              <a:ext cx="501897" cy="434296"/>
              <a:chOff x="3203019" y="1631379"/>
              <a:chExt cx="501897" cy="434296"/>
            </a:xfrm>
          </p:grpSpPr>
          <p:sp>
            <p:nvSpPr>
              <p:cNvPr id="767" name="Rounded Rectangle 766"/>
              <p:cNvSpPr/>
              <p:nvPr/>
            </p:nvSpPr>
            <p:spPr bwMode="auto">
              <a:xfrm>
                <a:off x="3356865" y="1763815"/>
                <a:ext cx="182880" cy="18288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68" name="TextBox 767"/>
              <p:cNvSpPr txBox="1"/>
              <p:nvPr/>
            </p:nvSpPr>
            <p:spPr>
              <a:xfrm>
                <a:off x="3203019" y="1631379"/>
                <a:ext cx="501897" cy="434296"/>
              </a:xfrm>
              <a:prstGeom prst="rect">
                <a:avLst/>
              </a:prstGeom>
              <a:solidFill>
                <a:srgbClr val="3BFF94"/>
              </a:solidFill>
              <a:ln>
                <a:solidFill>
                  <a:srgbClr val="00B050"/>
                </a:solidFill>
              </a:ln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Verdana"/>
                  </a:rPr>
                  <a:t>R</a:t>
                </a:r>
              </a:p>
            </p:txBody>
          </p:sp>
        </p:grpSp>
        <p:grpSp>
          <p:nvGrpSpPr>
            <p:cNvPr id="734" name="Group 733"/>
            <p:cNvGrpSpPr/>
            <p:nvPr/>
          </p:nvGrpSpPr>
          <p:grpSpPr>
            <a:xfrm>
              <a:off x="8314353" y="2896422"/>
              <a:ext cx="430647" cy="3251459"/>
              <a:chOff x="7336708" y="2888940"/>
              <a:chExt cx="430647" cy="3251459"/>
            </a:xfrm>
          </p:grpSpPr>
          <p:sp>
            <p:nvSpPr>
              <p:cNvPr id="762" name="Rectangle 761"/>
              <p:cNvSpPr/>
              <p:nvPr/>
            </p:nvSpPr>
            <p:spPr bwMode="auto">
              <a:xfrm>
                <a:off x="7336708" y="2888940"/>
                <a:ext cx="411480" cy="411480"/>
              </a:xfrm>
              <a:prstGeom prst="rect">
                <a:avLst/>
              </a:prstGeom>
              <a:solidFill>
                <a:srgbClr val="FF5D5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63" name="Rectangle 762"/>
              <p:cNvSpPr/>
              <p:nvPr/>
            </p:nvSpPr>
            <p:spPr bwMode="auto">
              <a:xfrm>
                <a:off x="7355875" y="3607249"/>
                <a:ext cx="411480" cy="411480"/>
              </a:xfrm>
              <a:prstGeom prst="rect">
                <a:avLst/>
              </a:prstGeom>
              <a:solidFill>
                <a:srgbClr val="FF5D5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64" name="Rectangle 763"/>
              <p:cNvSpPr/>
              <p:nvPr/>
            </p:nvSpPr>
            <p:spPr bwMode="auto">
              <a:xfrm>
                <a:off x="7355875" y="4372334"/>
                <a:ext cx="411480" cy="411480"/>
              </a:xfrm>
              <a:prstGeom prst="rect">
                <a:avLst/>
              </a:prstGeom>
              <a:solidFill>
                <a:srgbClr val="FF5D5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65" name="Rectangle 764"/>
              <p:cNvSpPr/>
              <p:nvPr/>
            </p:nvSpPr>
            <p:spPr bwMode="auto">
              <a:xfrm>
                <a:off x="7355875" y="5031069"/>
                <a:ext cx="411480" cy="411480"/>
              </a:xfrm>
              <a:prstGeom prst="rect">
                <a:avLst/>
              </a:prstGeom>
              <a:solidFill>
                <a:srgbClr val="CC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sp>
            <p:nvSpPr>
              <p:cNvPr id="766" name="Rectangle 765"/>
              <p:cNvSpPr/>
              <p:nvPr/>
            </p:nvSpPr>
            <p:spPr bwMode="auto">
              <a:xfrm>
                <a:off x="7355875" y="5728919"/>
                <a:ext cx="411480" cy="411480"/>
              </a:xfrm>
              <a:prstGeom prst="rect">
                <a:avLst/>
              </a:prstGeom>
              <a:solidFill>
                <a:srgbClr val="CC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</p:grpSp>
        <p:cxnSp>
          <p:nvCxnSpPr>
            <p:cNvPr id="735" name="Straight Connector 734"/>
            <p:cNvCxnSpPr/>
            <p:nvPr/>
          </p:nvCxnSpPr>
          <p:spPr bwMode="auto">
            <a:xfrm>
              <a:off x="8070832" y="2911931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6" name="Straight Connector 735"/>
            <p:cNvCxnSpPr/>
            <p:nvPr/>
          </p:nvCxnSpPr>
          <p:spPr bwMode="auto">
            <a:xfrm>
              <a:off x="8074835" y="3619232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7" name="Straight Connector 736"/>
            <p:cNvCxnSpPr/>
            <p:nvPr/>
          </p:nvCxnSpPr>
          <p:spPr bwMode="auto">
            <a:xfrm>
              <a:off x="8070816" y="4331692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8" name="Straight Connector 737"/>
            <p:cNvCxnSpPr/>
            <p:nvPr/>
          </p:nvCxnSpPr>
          <p:spPr bwMode="auto">
            <a:xfrm>
              <a:off x="8070808" y="5038855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9" name="Straight Connector 738"/>
            <p:cNvCxnSpPr/>
            <p:nvPr/>
          </p:nvCxnSpPr>
          <p:spPr bwMode="auto">
            <a:xfrm>
              <a:off x="8077924" y="4331059"/>
              <a:ext cx="2766" cy="42638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0" name="Straight Arrow Connector 739"/>
            <p:cNvCxnSpPr/>
            <p:nvPr/>
          </p:nvCxnSpPr>
          <p:spPr bwMode="auto">
            <a:xfrm>
              <a:off x="7254943" y="3474005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1" name="Straight Arrow Connector 740"/>
            <p:cNvCxnSpPr/>
            <p:nvPr/>
          </p:nvCxnSpPr>
          <p:spPr bwMode="auto">
            <a:xfrm>
              <a:off x="7260396" y="2753925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2" name="Straight Arrow Connector 741"/>
            <p:cNvCxnSpPr/>
            <p:nvPr/>
          </p:nvCxnSpPr>
          <p:spPr bwMode="auto">
            <a:xfrm>
              <a:off x="7272873" y="4164285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3" name="Straight Arrow Connector 742"/>
            <p:cNvCxnSpPr/>
            <p:nvPr/>
          </p:nvCxnSpPr>
          <p:spPr bwMode="auto">
            <a:xfrm>
              <a:off x="7259426" y="4863530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4" name="Straight Arrow Connector 743"/>
            <p:cNvCxnSpPr/>
            <p:nvPr/>
          </p:nvCxnSpPr>
          <p:spPr bwMode="auto">
            <a:xfrm>
              <a:off x="7245979" y="5589674"/>
              <a:ext cx="628748" cy="261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5" name="TextBox 744"/>
            <p:cNvSpPr txBox="1"/>
            <p:nvPr/>
          </p:nvSpPr>
          <p:spPr>
            <a:xfrm>
              <a:off x="6385593" y="4350842"/>
              <a:ext cx="512916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A</a:t>
              </a:r>
            </a:p>
          </p:txBody>
        </p:sp>
        <p:sp>
          <p:nvSpPr>
            <p:cNvPr id="746" name="TextBox 745"/>
            <p:cNvSpPr txBox="1"/>
            <p:nvPr/>
          </p:nvSpPr>
          <p:spPr>
            <a:xfrm>
              <a:off x="6384794" y="3580095"/>
              <a:ext cx="512916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A</a:t>
              </a:r>
            </a:p>
          </p:txBody>
        </p:sp>
        <p:sp>
          <p:nvSpPr>
            <p:cNvPr id="747" name="TextBox 746"/>
            <p:cNvSpPr txBox="1"/>
            <p:nvPr/>
          </p:nvSpPr>
          <p:spPr>
            <a:xfrm>
              <a:off x="6362047" y="2865677"/>
              <a:ext cx="512916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A</a:t>
              </a:r>
            </a:p>
          </p:txBody>
        </p:sp>
        <p:sp>
          <p:nvSpPr>
            <p:cNvPr id="748" name="TextBox 747"/>
            <p:cNvSpPr txBox="1"/>
            <p:nvPr/>
          </p:nvSpPr>
          <p:spPr>
            <a:xfrm>
              <a:off x="5284030" y="5008712"/>
              <a:ext cx="760834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MC</a:t>
              </a:r>
            </a:p>
          </p:txBody>
        </p:sp>
        <p:sp>
          <p:nvSpPr>
            <p:cNvPr id="749" name="TextBox 748"/>
            <p:cNvSpPr txBox="1"/>
            <p:nvPr/>
          </p:nvSpPr>
          <p:spPr>
            <a:xfrm>
              <a:off x="4318000" y="5702128"/>
              <a:ext cx="760834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MC</a:t>
              </a:r>
            </a:p>
          </p:txBody>
        </p:sp>
        <p:sp>
          <p:nvSpPr>
            <p:cNvPr id="750" name="TextBox 749"/>
            <p:cNvSpPr txBox="1"/>
            <p:nvPr/>
          </p:nvSpPr>
          <p:spPr>
            <a:xfrm>
              <a:off x="7219678" y="2872444"/>
              <a:ext cx="66441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IO</a:t>
              </a:r>
            </a:p>
          </p:txBody>
        </p:sp>
        <p:sp>
          <p:nvSpPr>
            <p:cNvPr id="751" name="TextBox 750"/>
            <p:cNvSpPr txBox="1"/>
            <p:nvPr/>
          </p:nvSpPr>
          <p:spPr>
            <a:xfrm>
              <a:off x="8184276" y="2874418"/>
              <a:ext cx="66441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IO</a:t>
              </a:r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8202202" y="3596976"/>
              <a:ext cx="66441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IO</a:t>
              </a:r>
            </a:p>
          </p:txBody>
        </p:sp>
        <p:sp>
          <p:nvSpPr>
            <p:cNvPr id="753" name="TextBox 752"/>
            <p:cNvSpPr txBox="1"/>
            <p:nvPr/>
          </p:nvSpPr>
          <p:spPr>
            <a:xfrm>
              <a:off x="7241180" y="3598768"/>
              <a:ext cx="66441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IO</a:t>
              </a:r>
            </a:p>
          </p:txBody>
        </p:sp>
        <p:sp>
          <p:nvSpPr>
            <p:cNvPr id="754" name="TextBox 753"/>
            <p:cNvSpPr txBox="1"/>
            <p:nvPr/>
          </p:nvSpPr>
          <p:spPr>
            <a:xfrm>
              <a:off x="7242969" y="4364355"/>
              <a:ext cx="66441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IO</a:t>
              </a:r>
            </a:p>
          </p:txBody>
        </p:sp>
        <p:sp>
          <p:nvSpPr>
            <p:cNvPr id="755" name="TextBox 754"/>
            <p:cNvSpPr txBox="1"/>
            <p:nvPr/>
          </p:nvSpPr>
          <p:spPr>
            <a:xfrm>
              <a:off x="8202195" y="4358739"/>
              <a:ext cx="66441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IO</a:t>
              </a:r>
            </a:p>
          </p:txBody>
        </p:sp>
        <p:sp>
          <p:nvSpPr>
            <p:cNvPr id="756" name="TextBox 755"/>
            <p:cNvSpPr txBox="1"/>
            <p:nvPr/>
          </p:nvSpPr>
          <p:spPr>
            <a:xfrm>
              <a:off x="6389129" y="5011169"/>
              <a:ext cx="49087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P</a:t>
              </a:r>
            </a:p>
          </p:txBody>
        </p:sp>
        <p:sp>
          <p:nvSpPr>
            <p:cNvPr id="757" name="TextBox 756"/>
            <p:cNvSpPr txBox="1"/>
            <p:nvPr/>
          </p:nvSpPr>
          <p:spPr>
            <a:xfrm>
              <a:off x="7325538" y="5006268"/>
              <a:ext cx="49087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P</a:t>
              </a:r>
            </a:p>
          </p:txBody>
        </p:sp>
        <p:sp>
          <p:nvSpPr>
            <p:cNvPr id="758" name="TextBox 757"/>
            <p:cNvSpPr txBox="1"/>
            <p:nvPr/>
          </p:nvSpPr>
          <p:spPr>
            <a:xfrm>
              <a:off x="8287735" y="5013385"/>
              <a:ext cx="49087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P</a:t>
              </a:r>
            </a:p>
          </p:txBody>
        </p:sp>
        <p:sp>
          <p:nvSpPr>
            <p:cNvPr id="759" name="TextBox 758"/>
            <p:cNvSpPr txBox="1"/>
            <p:nvPr/>
          </p:nvSpPr>
          <p:spPr>
            <a:xfrm>
              <a:off x="8286307" y="5712717"/>
              <a:ext cx="49087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P</a:t>
              </a:r>
            </a:p>
          </p:txBody>
        </p:sp>
        <p:sp>
          <p:nvSpPr>
            <p:cNvPr id="760" name="TextBox 759"/>
            <p:cNvSpPr txBox="1"/>
            <p:nvPr/>
          </p:nvSpPr>
          <p:spPr>
            <a:xfrm>
              <a:off x="7327758" y="5711290"/>
              <a:ext cx="49087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P</a:t>
              </a:r>
            </a:p>
          </p:txBody>
        </p:sp>
        <p:sp>
          <p:nvSpPr>
            <p:cNvPr id="761" name="TextBox 760"/>
            <p:cNvSpPr txBox="1"/>
            <p:nvPr/>
          </p:nvSpPr>
          <p:spPr>
            <a:xfrm>
              <a:off x="6396248" y="5701955"/>
              <a:ext cx="490879" cy="4584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300" dirty="0">
                  <a:solidFill>
                    <a:srgbClr val="000000"/>
                  </a:solidFill>
                  <a:latin typeface="Verdana"/>
                </a:rPr>
                <a:t>P</a:t>
              </a:r>
            </a:p>
          </p:txBody>
        </p:sp>
      </p:grpSp>
      <p:sp>
        <p:nvSpPr>
          <p:cNvPr id="260" name="TextBox 259"/>
          <p:cNvSpPr txBox="1"/>
          <p:nvPr/>
        </p:nvSpPr>
        <p:spPr>
          <a:xfrm>
            <a:off x="8832340" y="636109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Verdana"/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024789"/>
            <a:ext cx="2902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A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:   Accelerator (e.g. GPU, NPU)</a:t>
            </a:r>
          </a:p>
          <a:p>
            <a:pPr>
              <a:defRPr/>
            </a:pPr>
            <a:r>
              <a:rPr lang="en-US" sz="1300" dirty="0" err="1">
                <a:solidFill>
                  <a:srgbClr val="000000"/>
                </a:solidFill>
                <a:latin typeface="Verdana"/>
              </a:rPr>
              <a:t>nc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: Core count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1248807" y="6258949"/>
            <a:ext cx="30412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hu-HU" sz="1300" i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300" i="1" dirty="0">
                <a:solidFill>
                  <a:srgbClr val="000000"/>
                </a:solidFill>
                <a:latin typeface="Verdana"/>
              </a:rPr>
              <a:t>CCN-5xx interconnect for servers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(CC, on CHI, 2012)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462004" y="5280936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Examples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644885" y="5592276"/>
            <a:ext cx="6110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Intel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604778" y="6254282"/>
            <a:ext cx="6110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ARM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5407352" y="5579530"/>
            <a:ext cx="2995492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i="1" dirty="0" err="1">
                <a:solidFill>
                  <a:srgbClr val="000000"/>
                </a:solidFill>
                <a:latin typeface="Verdana"/>
              </a:rPr>
              <a:t>Skylake</a:t>
            </a:r>
            <a:r>
              <a:rPr lang="en-US" sz="1300" i="1" dirty="0">
                <a:solidFill>
                  <a:srgbClr val="000000"/>
                </a:solidFill>
                <a:latin typeface="Verdana"/>
              </a:rPr>
              <a:t>-SP for servers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 (CC, UPI, 2017)</a:t>
            </a:r>
          </a:p>
          <a:p>
            <a:pPr algn="ctr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Knights Landing for AI, (2016)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1300319" y="5580904"/>
            <a:ext cx="25875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Nehalem-EX (8C, 2010)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  <a:p>
            <a:pPr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  and subsequent processors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9255" y="2090407"/>
            <a:ext cx="13404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Less cost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for higher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nc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 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851821" y="2079179"/>
            <a:ext cx="131799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Shorter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access time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for higher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nc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 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101246" y="523740"/>
            <a:ext cx="928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Evolution of on-die interconnects in high core-count processors (e.g. servers) </a:t>
            </a:r>
          </a:p>
        </p:txBody>
      </p:sp>
      <p:grpSp>
        <p:nvGrpSpPr>
          <p:cNvPr id="242" name="Group 241"/>
          <p:cNvGrpSpPr/>
          <p:nvPr/>
        </p:nvGrpSpPr>
        <p:grpSpPr>
          <a:xfrm>
            <a:off x="1349097" y="2483836"/>
            <a:ext cx="2727447" cy="2797100"/>
            <a:chOff x="5159914" y="2576369"/>
            <a:chExt cx="2963350" cy="3133529"/>
          </a:xfrm>
        </p:grpSpPr>
        <p:sp>
          <p:nvSpPr>
            <p:cNvPr id="243" name="Ellipszis 50"/>
            <p:cNvSpPr/>
            <p:nvPr/>
          </p:nvSpPr>
          <p:spPr>
            <a:xfrm>
              <a:off x="5240805" y="3715963"/>
              <a:ext cx="2482386" cy="974179"/>
            </a:xfrm>
            <a:prstGeom prst="ellipse">
              <a:avLst/>
            </a:prstGeom>
            <a:solidFill>
              <a:srgbClr val="FFC34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hu-HU" sz="10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4" name="Ellipszis 51"/>
            <p:cNvSpPr/>
            <p:nvPr/>
          </p:nvSpPr>
          <p:spPr>
            <a:xfrm>
              <a:off x="5549478" y="3876324"/>
              <a:ext cx="1849758" cy="664177"/>
            </a:xfrm>
            <a:prstGeom prst="ellipse">
              <a:avLst/>
            </a:prstGeom>
            <a:solidFill>
              <a:srgbClr val="FFC34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sz="1000" dirty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Ring</a:t>
              </a:r>
              <a:r>
                <a:rPr lang="en-US" sz="1000" dirty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bus</a:t>
              </a:r>
              <a:r>
                <a:rPr lang="hu-HU" sz="1000" dirty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245" name="Téglalap 21"/>
            <p:cNvSpPr/>
            <p:nvPr/>
          </p:nvSpPr>
          <p:spPr>
            <a:xfrm>
              <a:off x="5558557" y="5205898"/>
              <a:ext cx="756000" cy="504000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sz="1000" dirty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M</a:t>
              </a:r>
              <a:r>
                <a:rPr lang="en-US" sz="1000" dirty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endParaRPr lang="hu-HU" sz="10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6" name="Téglalap 22"/>
            <p:cNvSpPr/>
            <p:nvPr/>
          </p:nvSpPr>
          <p:spPr>
            <a:xfrm>
              <a:off x="6663488" y="5205898"/>
              <a:ext cx="756000" cy="504000"/>
            </a:xfrm>
            <a:prstGeom prst="rect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IO C.</a:t>
              </a:r>
              <a:endParaRPr lang="hu-HU" sz="10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47" name="Egyenes összekötő nyíllal 27"/>
            <p:cNvCxnSpPr/>
            <p:nvPr/>
          </p:nvCxnSpPr>
          <p:spPr>
            <a:xfrm flipH="1">
              <a:off x="5909499" y="4639127"/>
              <a:ext cx="2532" cy="5692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Egyenes összekötő nyíllal 28"/>
            <p:cNvCxnSpPr/>
            <p:nvPr/>
          </p:nvCxnSpPr>
          <p:spPr>
            <a:xfrm flipH="1">
              <a:off x="7023599" y="4613773"/>
              <a:ext cx="2532" cy="5692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TextBox 248"/>
            <p:cNvSpPr txBox="1"/>
            <p:nvPr/>
          </p:nvSpPr>
          <p:spPr>
            <a:xfrm>
              <a:off x="6324414" y="5316925"/>
              <a:ext cx="339970" cy="293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defRPr/>
              </a:pPr>
              <a:r>
                <a:rPr lang="en-US" sz="1100" dirty="0">
                  <a:solidFill>
                    <a:srgbClr val="000000"/>
                  </a:solidFill>
                  <a:latin typeface="Verdana"/>
                </a:rPr>
                <a:t>--</a:t>
              </a:r>
            </a:p>
          </p:txBody>
        </p:sp>
        <p:sp>
          <p:nvSpPr>
            <p:cNvPr id="250" name="Ellipszis 23"/>
            <p:cNvSpPr/>
            <p:nvPr/>
          </p:nvSpPr>
          <p:spPr>
            <a:xfrm>
              <a:off x="5159914" y="2581772"/>
              <a:ext cx="684000" cy="684000"/>
            </a:xfrm>
            <a:prstGeom prst="ellipse">
              <a:avLst/>
            </a:prstGeom>
            <a:solidFill>
              <a:srgbClr val="15C2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Times New Roman" panose="02020603050405020304" pitchFamily="18" charset="0"/>
                </a:rPr>
                <a:t>CPU</a:t>
              </a:r>
              <a:endParaRPr lang="hu-HU" sz="10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1" name="Egyenes összekötő nyíllal 25"/>
            <p:cNvCxnSpPr/>
            <p:nvPr/>
          </p:nvCxnSpPr>
          <p:spPr>
            <a:xfrm flipH="1">
              <a:off x="5528531" y="3284312"/>
              <a:ext cx="2532" cy="5692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Egyenes összekötő nyíllal 26"/>
            <p:cNvCxnSpPr/>
            <p:nvPr/>
          </p:nvCxnSpPr>
          <p:spPr>
            <a:xfrm flipH="1">
              <a:off x="7412192" y="3287832"/>
              <a:ext cx="2532" cy="5692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xtBox 252"/>
            <p:cNvSpPr txBox="1"/>
            <p:nvPr/>
          </p:nvSpPr>
          <p:spPr>
            <a:xfrm>
              <a:off x="7783294" y="2775545"/>
              <a:ext cx="339970" cy="293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defRPr/>
              </a:pPr>
              <a:r>
                <a:rPr lang="en-US" sz="1100" dirty="0">
                  <a:solidFill>
                    <a:srgbClr val="000000"/>
                  </a:solidFill>
                  <a:latin typeface="Verdana"/>
                </a:rPr>
                <a:t>--</a:t>
              </a:r>
              <a:endParaRPr lang="en-US" sz="1000" dirty="0">
                <a:solidFill>
                  <a:srgbClr val="000000"/>
                </a:solidFill>
                <a:latin typeface="Verdana"/>
              </a:endParaRPr>
            </a:p>
          </p:txBody>
        </p:sp>
        <p:cxnSp>
          <p:nvCxnSpPr>
            <p:cNvPr id="254" name="Egyenes összekötő nyíllal 26"/>
            <p:cNvCxnSpPr/>
            <p:nvPr/>
          </p:nvCxnSpPr>
          <p:spPr>
            <a:xfrm flipH="1">
              <a:off x="6473949" y="3244641"/>
              <a:ext cx="2532" cy="468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Ellipszis 23"/>
            <p:cNvSpPr/>
            <p:nvPr/>
          </p:nvSpPr>
          <p:spPr>
            <a:xfrm>
              <a:off x="7071276" y="2583282"/>
              <a:ext cx="684000" cy="684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endParaRPr lang="hu-HU" sz="10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6" name="Ellipszis 23"/>
            <p:cNvSpPr/>
            <p:nvPr/>
          </p:nvSpPr>
          <p:spPr>
            <a:xfrm>
              <a:off x="6140793" y="2576369"/>
              <a:ext cx="704047" cy="684000"/>
            </a:xfrm>
            <a:prstGeom prst="ellipse">
              <a:avLst/>
            </a:prstGeom>
            <a:solidFill>
              <a:srgbClr val="FF6565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rgbClr val="FFFFFF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GPU</a:t>
              </a:r>
              <a:endParaRPr lang="hu-HU" sz="1000" dirty="0">
                <a:solidFill>
                  <a:srgbClr val="FFFFF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802131" y="2760728"/>
              <a:ext cx="339970" cy="293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defRPr/>
              </a:pPr>
              <a:r>
                <a:rPr lang="en-US" sz="1100" dirty="0">
                  <a:solidFill>
                    <a:srgbClr val="000000"/>
                  </a:solidFill>
                  <a:latin typeface="Verdana"/>
                </a:rPr>
                <a:t>--</a:t>
              </a:r>
              <a:endParaRPr lang="en-US" sz="1000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6772681" y="2778373"/>
              <a:ext cx="339970" cy="293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defRPr/>
              </a:pPr>
              <a:r>
                <a:rPr lang="en-US" sz="1100" dirty="0">
                  <a:solidFill>
                    <a:srgbClr val="000000"/>
                  </a:solidFill>
                  <a:latin typeface="Verdana"/>
                </a:rPr>
                <a:t>--</a:t>
              </a:r>
            </a:p>
          </p:txBody>
        </p:sp>
      </p:grpSp>
      <p:sp>
        <p:nvSpPr>
          <p:cNvPr id="25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12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7" grpId="0"/>
      <p:bldP spid="70" grpId="0" animBg="1"/>
      <p:bldP spid="69" grpId="0" animBg="1"/>
      <p:bldP spid="210" grpId="0"/>
      <p:bldP spid="212" grpId="0"/>
      <p:bldP spid="260" grpId="0"/>
      <p:bldP spid="3" grpId="0"/>
      <p:bldP spid="265" grpId="0"/>
      <p:bldP spid="267" grpId="0"/>
      <p:bldP spid="268" grpId="0"/>
      <p:bldP spid="269" grpId="0"/>
      <p:bldP spid="270" grpId="0"/>
      <p:bldP spid="272" grpId="0"/>
      <p:bldP spid="239" grpId="0"/>
      <p:bldP spid="2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53816" y="1124167"/>
            <a:ext cx="5240942" cy="833356"/>
            <a:chOff x="2767267" y="875898"/>
            <a:chExt cx="5240942" cy="833356"/>
          </a:xfrm>
        </p:grpSpPr>
        <p:cxnSp>
          <p:nvCxnSpPr>
            <p:cNvPr id="4" name="Straight Connector 3"/>
            <p:cNvCxnSpPr>
              <a:endCxn id="6" idx="6"/>
            </p:cNvCxnSpPr>
            <p:nvPr/>
          </p:nvCxnSpPr>
          <p:spPr bwMode="auto">
            <a:xfrm>
              <a:off x="5333800" y="1425958"/>
              <a:ext cx="2111548" cy="23813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767267" y="875898"/>
              <a:ext cx="524094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1300" b="1" dirty="0">
                  <a:solidFill>
                    <a:srgbClr val="000000"/>
                  </a:solidFill>
                  <a:latin typeface="Verdana"/>
                </a:rPr>
                <a:t>Actually used on-die </a:t>
              </a:r>
              <a:r>
                <a:rPr lang="en-US" altLang="en-US" sz="1300" b="1" dirty="0" err="1">
                  <a:solidFill>
                    <a:srgbClr val="000000"/>
                  </a:solidFill>
                  <a:latin typeface="Verdana"/>
                </a:rPr>
                <a:t>i</a:t>
              </a:r>
              <a:r>
                <a:rPr lang="hu-HU" altLang="en-US" sz="1300" b="1" dirty="0">
                  <a:solidFill>
                    <a:srgbClr val="000000"/>
                  </a:solidFill>
                  <a:latin typeface="Verdana"/>
                </a:rPr>
                <a:t>nterconnect</a:t>
              </a:r>
              <a:r>
                <a:rPr lang="en-US" altLang="en-US" sz="1300" b="1" dirty="0">
                  <a:solidFill>
                    <a:srgbClr val="000000"/>
                  </a:solidFill>
                  <a:latin typeface="Verdana"/>
                </a:rPr>
                <a:t>s </a:t>
              </a:r>
            </a:p>
            <a:p>
              <a:pPr algn="ctr">
                <a:defRPr/>
              </a:pPr>
              <a:r>
                <a:rPr lang="en-US" altLang="en-US" sz="1300" b="1" dirty="0">
                  <a:solidFill>
                    <a:srgbClr val="000000"/>
                  </a:solidFill>
                  <a:latin typeface="Verdana"/>
                </a:rPr>
                <a:t>of multicore client processors</a:t>
              </a:r>
            </a:p>
          </p:txBody>
        </p:sp>
        <p:sp>
          <p:nvSpPr>
            <p:cNvPr id="6" name="Oval 13"/>
            <p:cNvSpPr>
              <a:spLocks noChangeArrowheads="1"/>
            </p:cNvSpPr>
            <p:nvPr/>
          </p:nvSpPr>
          <p:spPr bwMode="auto">
            <a:xfrm>
              <a:off x="7380261" y="1633930"/>
              <a:ext cx="65087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 altLang="en-US" sz="130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Connector 6"/>
            <p:cNvCxnSpPr>
              <a:endCxn id="8" idx="6"/>
            </p:cNvCxnSpPr>
            <p:nvPr/>
          </p:nvCxnSpPr>
          <p:spPr bwMode="auto">
            <a:xfrm flipH="1">
              <a:off x="3211652" y="1428199"/>
              <a:ext cx="2122149" cy="25089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3146565" y="1648929"/>
              <a:ext cx="65087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 altLang="en-US" sz="130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95352" y="1999727"/>
            <a:ext cx="16882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Ring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bus-based</a:t>
            </a:r>
          </a:p>
          <a:p>
            <a:pPr algn="ctr">
              <a:spcAft>
                <a:spcPts val="400"/>
              </a:spcAft>
              <a:defRPr/>
            </a:pP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interconnect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s</a:t>
            </a:r>
            <a:endParaRPr lang="hu-HU" altLang="en-US" sz="13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863314" y="1990763"/>
            <a:ext cx="16882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Crossbar-based</a:t>
            </a:r>
            <a:endParaRPr lang="hu-HU" altLang="en-US" sz="1300" b="1" dirty="0">
              <a:solidFill>
                <a:srgbClr val="000000"/>
              </a:solidFill>
              <a:latin typeface="Verdana"/>
            </a:endParaRPr>
          </a:p>
          <a:p>
            <a:pPr algn="ctr">
              <a:spcAft>
                <a:spcPts val="400"/>
              </a:spcAft>
              <a:defRPr/>
            </a:pP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interconnect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s</a:t>
            </a:r>
            <a:endParaRPr lang="hu-HU" altLang="en-US" sz="13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85" y="2779711"/>
            <a:ext cx="5102679" cy="2328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Intel’s multicores up to and including) the</a:t>
            </a:r>
          </a:p>
          <a:p>
            <a:pPr defTabSz="457200">
              <a:spcAft>
                <a:spcPts val="400"/>
              </a:spcAft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       </a:t>
            </a:r>
            <a:r>
              <a:rPr lang="en-US" sz="1300" i="1" dirty="0" err="1">
                <a:solidFill>
                  <a:srgbClr val="000000"/>
                </a:solidFill>
                <a:latin typeface="Verdana"/>
              </a:rPr>
              <a:t>Westmere</a:t>
            </a:r>
            <a:r>
              <a:rPr lang="en-US" sz="1300" i="1" dirty="0">
                <a:solidFill>
                  <a:srgbClr val="000000"/>
                </a:solidFill>
                <a:latin typeface="Verdana"/>
              </a:rPr>
              <a:t> processor line (2005-2010)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AMD’s K8-based multicores,</a:t>
            </a:r>
          </a:p>
          <a:p>
            <a:pPr defTabSz="457200">
              <a:spcAft>
                <a:spcPts val="600"/>
              </a:spcAft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        like the Athlon 64X2 (2005)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 AMD’s K10 (Barcelona)-based lines (2007)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AMD’s Family 12h (Llano)-based lines (2011)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AMD’s Family 14h/16h) (Cat)-based lines (2011-2015)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AMD’s Family 15h (Bulldozer)-based lines (2011-2016</a:t>
            </a: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)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AMD’s Infinity Fabric (IF) (Part of Family 17h) (2017)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0291" y="2857359"/>
            <a:ext cx="3888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Intel’s multicores beginning with the</a:t>
            </a:r>
          </a:p>
          <a:p>
            <a:pPr defTabSz="457200"/>
            <a:r>
              <a:rPr lang="en-US" sz="1300" dirty="0">
                <a:solidFill>
                  <a:srgbClr val="000000"/>
                </a:solidFill>
                <a:latin typeface="Verdana"/>
              </a:rPr>
              <a:t>       Sandy Bridge line (2011)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756" y="523740"/>
            <a:ext cx="891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What type of on-die interconnects are used in multicore client processors?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797" y="2500579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300" i="1" dirty="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4598860" y="2152168"/>
            <a:ext cx="422920" cy="145989"/>
          </a:xfrm>
          <a:prstGeom prst="rightArrow">
            <a:avLst/>
          </a:prstGeom>
          <a:solidFill>
            <a:srgbClr val="FF8F75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13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On-die interconnects</a:t>
            </a:r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(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48680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Remark</a:t>
            </a:r>
            <a:endParaRPr lang="en-US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288" y="898210"/>
            <a:ext cx="872219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On die interconnects have to provide a cache coherent interconnection between</a:t>
            </a:r>
          </a:p>
          <a:p>
            <a:pPr fontAlgn="base">
              <a:spcAft>
                <a:spcPts val="600"/>
              </a:spcAft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   the processor units, i.e. accessed data should always be the most recent data.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This is a rather sophisticated task, not discussed in this lecture note.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19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221" y="1060704"/>
            <a:ext cx="4800409" cy="5550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837" y="526737"/>
            <a:ext cx="876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</a:rPr>
              <a:t>Example 1: Crossbar interconnect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</a:rPr>
              <a:t>  in AMD’s dual-core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</a:rPr>
              <a:t>  Athlon 64 FX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</a:rPr>
              <a:t>  processor (2006)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11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60" y="1933905"/>
            <a:ext cx="3080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F0000"/>
                </a:solidFill>
              </a:rPr>
              <a:t>Note:</a:t>
            </a:r>
            <a:r>
              <a:rPr lang="en-US" sz="1600" dirty="0">
                <a:solidFill>
                  <a:srgbClr val="000000"/>
                </a:solidFill>
              </a:rPr>
              <a:t> The Athlon 64 X2 is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</a:rPr>
              <a:t>  AMD’s </a:t>
            </a:r>
            <a:r>
              <a:rPr lang="en-US" sz="1600" dirty="0">
                <a:solidFill>
                  <a:srgbClr val="0070C0"/>
                </a:solidFill>
              </a:rPr>
              <a:t>first dual core client</a:t>
            </a:r>
          </a:p>
          <a:p>
            <a:pPr defTabSz="457200"/>
            <a:r>
              <a:rPr lang="en-US" sz="1600" dirty="0">
                <a:solidFill>
                  <a:srgbClr val="0070C0"/>
                </a:solidFill>
              </a:rPr>
              <a:t>  processor</a:t>
            </a:r>
            <a:r>
              <a:rPr lang="en-US" sz="1600" dirty="0">
                <a:solidFill>
                  <a:srgbClr val="000000"/>
                </a:solidFill>
              </a:rPr>
              <a:t> (it has no GPU).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sz="1800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(</a:t>
            </a:r>
            <a:r>
              <a:rPr lang="hu-HU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US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hu-HU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288" t="16397" r="30682" b="15993"/>
          <a:stretch/>
        </p:blipFill>
        <p:spPr>
          <a:xfrm>
            <a:off x="3164416" y="803995"/>
            <a:ext cx="5874328" cy="5874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2770" y="4042609"/>
            <a:ext cx="1068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</a:rPr>
              <a:t>(Crossbar)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328" y="521219"/>
            <a:ext cx="4129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</a:rPr>
              <a:t>Example 2: Crossbar interconnect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</a:rPr>
              <a:t>  in Intel’s Nehalem-based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</a:rPr>
              <a:t>  DP-server processor 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</a:rPr>
              <a:t>  (2008)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53" y="1886334"/>
            <a:ext cx="38298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F0000"/>
                </a:solidFill>
              </a:rPr>
              <a:t>Note</a:t>
            </a:r>
            <a:r>
              <a:rPr lang="en-US" sz="1600" dirty="0">
                <a:solidFill>
                  <a:srgbClr val="000000"/>
                </a:solidFill>
              </a:rPr>
              <a:t>: Nehalem-based desktop and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</a:rPr>
              <a:t>         laptop processors employ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</a:rPr>
              <a:t>         the same interconnect as 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</a:rPr>
              <a:t>         shown in the Figure 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</a:rPr>
              <a:t>        (but have no QPI links).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sz="1800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(</a:t>
            </a:r>
            <a:r>
              <a:rPr lang="hu-HU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US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hu-HU" altLang="en-US" sz="1800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6"/>
          <p:cNvSpPr txBox="1">
            <a:spLocks noChangeArrowheads="1"/>
          </p:cNvSpPr>
          <p:nvPr/>
        </p:nvSpPr>
        <p:spPr bwMode="auto">
          <a:xfrm>
            <a:off x="115601" y="526276"/>
            <a:ext cx="90178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Example 3: Crossbar interconnect in AMD’s Bobcat-based </a:t>
            </a:r>
            <a:r>
              <a:rPr lang="en-US" sz="1800" dirty="0" err="1">
                <a:solidFill>
                  <a:srgbClr val="2D2D8A"/>
                </a:solidFill>
              </a:rPr>
              <a:t>Zacate</a:t>
            </a:r>
            <a:r>
              <a:rPr lang="en-US" sz="1800" dirty="0">
                <a:solidFill>
                  <a:srgbClr val="2D2D8A"/>
                </a:solidFill>
              </a:rPr>
              <a:t> </a:t>
            </a:r>
            <a:r>
              <a:rPr lang="en-US" sz="1800" dirty="0" smtClean="0">
                <a:solidFill>
                  <a:srgbClr val="2D2D8A"/>
                </a:solidFill>
              </a:rPr>
              <a:t>line (2011)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2D2D8A"/>
                </a:solidFill>
              </a:rPr>
              <a:t> </a:t>
            </a:r>
            <a:r>
              <a:rPr lang="en-US" sz="1800" dirty="0" smtClean="0">
                <a:solidFill>
                  <a:srgbClr val="2D2D8A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[</a:t>
            </a:r>
            <a:r>
              <a:rPr lang="hu-HU" sz="1800" dirty="0" smtClean="0">
                <a:solidFill>
                  <a:srgbClr val="000000"/>
                </a:solidFill>
              </a:rPr>
              <a:t>13</a:t>
            </a:r>
            <a:r>
              <a:rPr lang="en-US" sz="1800" dirty="0" smtClean="0">
                <a:solidFill>
                  <a:srgbClr val="000000"/>
                </a:solidFill>
              </a:rPr>
              <a:t>]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1213245"/>
            <a:ext cx="71247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286704" y="2785241"/>
            <a:ext cx="840828" cy="914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3213" y="1360488"/>
            <a:ext cx="1644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</a:rPr>
              <a:t>Zacate</a:t>
            </a:r>
            <a:r>
              <a:rPr lang="en-US" sz="1200" b="1" dirty="0">
                <a:solidFill>
                  <a:srgbClr val="000000"/>
                </a:solidFill>
              </a:rPr>
              <a:t> processor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637" y="6442846"/>
            <a:ext cx="8475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F0000"/>
                </a:solidFill>
              </a:rPr>
              <a:t>Note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dirty="0" err="1">
                <a:solidFill>
                  <a:srgbClr val="000000"/>
                </a:solidFill>
              </a:rPr>
              <a:t>Zacate</a:t>
            </a:r>
            <a:r>
              <a:rPr lang="en-US" sz="1600" dirty="0">
                <a:solidFill>
                  <a:srgbClr val="000000"/>
                </a:solidFill>
              </a:rPr>
              <a:t> processors were the </a:t>
            </a:r>
            <a:r>
              <a:rPr lang="en-US" sz="1600" dirty="0">
                <a:solidFill>
                  <a:srgbClr val="0070C0"/>
                </a:solidFill>
              </a:rPr>
              <a:t>first Cat-based client processor with a GPU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Title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 (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7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70793"/>
            <a:ext cx="7404100" cy="504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On-die interconnects 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647"/>
          <a:stretch/>
        </p:blipFill>
        <p:spPr>
          <a:xfrm>
            <a:off x="199816" y="1334814"/>
            <a:ext cx="8742420" cy="4762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02" y="525520"/>
            <a:ext cx="953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</a:rPr>
              <a:t>Example 4: Crossbar interconnect in AMD’s </a:t>
            </a:r>
            <a:r>
              <a:rPr lang="en-US" dirty="0" err="1">
                <a:solidFill>
                  <a:srgbClr val="2D2D8A"/>
                </a:solidFill>
              </a:rPr>
              <a:t>Piledriver</a:t>
            </a:r>
            <a:r>
              <a:rPr lang="en-US" dirty="0">
                <a:solidFill>
                  <a:srgbClr val="2D2D8A"/>
                </a:solidFill>
              </a:rPr>
              <a:t> (2. gen. Bulldozer)-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</a:rPr>
              <a:t>  based Trinity APU line (2012)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14</a:t>
            </a:r>
            <a:r>
              <a:rPr lang="en-US" dirty="0" smtClean="0">
                <a:solidFill>
                  <a:srgbClr val="000000"/>
                </a:solidFill>
              </a:rPr>
              <a:t>] </a:t>
            </a:r>
            <a:r>
              <a:rPr lang="en-US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6222128"/>
            <a:ext cx="925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F0000"/>
                </a:solidFill>
              </a:rPr>
              <a:t>Note</a:t>
            </a:r>
            <a:r>
              <a:rPr lang="en-US" sz="1600" dirty="0">
                <a:solidFill>
                  <a:srgbClr val="000000"/>
                </a:solidFill>
              </a:rPr>
              <a:t>: It was </a:t>
            </a:r>
            <a:r>
              <a:rPr lang="en-US" sz="1600" dirty="0" smtClean="0">
                <a:solidFill>
                  <a:srgbClr val="000000"/>
                </a:solidFill>
              </a:rPr>
              <a:t>AMD’s </a:t>
            </a:r>
            <a:r>
              <a:rPr lang="en-US" sz="1600" dirty="0">
                <a:solidFill>
                  <a:srgbClr val="0070C0"/>
                </a:solidFill>
              </a:rPr>
              <a:t>first Bulldozer-based processor with 2-chip platform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integrated NB,</a:t>
            </a:r>
            <a:endParaRPr lang="en-US" sz="1600" dirty="0">
              <a:solidFill>
                <a:srgbClr val="0070C0"/>
              </a:solidFill>
            </a:endParaRPr>
          </a:p>
          <a:p>
            <a:pPr defTabSz="457200"/>
            <a:r>
              <a:rPr lang="en-US" sz="1600" dirty="0">
                <a:solidFill>
                  <a:srgbClr val="0070C0"/>
                </a:solidFill>
              </a:rPr>
              <a:t>         </a:t>
            </a:r>
            <a:r>
              <a:rPr lang="en-US" sz="1600" dirty="0" smtClean="0">
                <a:solidFill>
                  <a:srgbClr val="0070C0"/>
                </a:solidFill>
              </a:rPr>
              <a:t>  GPU </a:t>
            </a:r>
            <a:r>
              <a:rPr lang="en-US" sz="1600" dirty="0">
                <a:solidFill>
                  <a:srgbClr val="0070C0"/>
                </a:solidFill>
              </a:rPr>
              <a:t>and </a:t>
            </a:r>
            <a:r>
              <a:rPr lang="en-US" sz="1600" dirty="0" err="1">
                <a:solidFill>
                  <a:srgbClr val="0070C0"/>
                </a:solidFill>
              </a:rPr>
              <a:t>PCIe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connection </a:t>
            </a:r>
            <a:r>
              <a:rPr lang="en-US" sz="1600" dirty="0">
                <a:solidFill>
                  <a:srgbClr val="0070C0"/>
                </a:solidFill>
              </a:rPr>
              <a:t>while using a </a:t>
            </a:r>
            <a:r>
              <a:rPr lang="en-US" sz="1600" dirty="0" err="1">
                <a:solidFill>
                  <a:srgbClr val="0070C0"/>
                </a:solidFill>
              </a:rPr>
              <a:t>PCIe</a:t>
            </a:r>
            <a:r>
              <a:rPr lang="en-US" sz="1600" dirty="0">
                <a:solidFill>
                  <a:srgbClr val="0070C0"/>
                </a:solidFill>
              </a:rPr>
              <a:t> x4 link to connect the chipset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 (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8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6" y="1563082"/>
            <a:ext cx="8851281" cy="5040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3" y="525520"/>
            <a:ext cx="904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</a:rPr>
              <a:t>Example 4: Crossbar interconnect in AMD’s </a:t>
            </a:r>
            <a:r>
              <a:rPr lang="en-US" dirty="0" err="1">
                <a:solidFill>
                  <a:srgbClr val="2D2D8A"/>
                </a:solidFill>
              </a:rPr>
              <a:t>Piledriver</a:t>
            </a:r>
            <a:r>
              <a:rPr lang="en-US" dirty="0">
                <a:solidFill>
                  <a:srgbClr val="2D2D8A"/>
                </a:solidFill>
              </a:rPr>
              <a:t> (2. gen Bulldozer)-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</a:rPr>
              <a:t>  based Trinity APU line (2012)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14</a:t>
            </a:r>
            <a:r>
              <a:rPr lang="en-US" dirty="0" smtClean="0">
                <a:solidFill>
                  <a:srgbClr val="000000"/>
                </a:solidFill>
              </a:rPr>
              <a:t>] </a:t>
            </a:r>
            <a:r>
              <a:rPr lang="en-US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07421" y="3531471"/>
            <a:ext cx="2133600" cy="7357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 (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9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219"/>
            <a:ext cx="9144000" cy="4604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40" y="529569"/>
            <a:ext cx="922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 smtClean="0">
                <a:solidFill>
                  <a:schemeClr val="accent6"/>
                </a:solidFill>
              </a:rPr>
              <a:t>Example 5: </a:t>
            </a:r>
            <a:r>
              <a:rPr lang="en-US" dirty="0">
                <a:solidFill>
                  <a:schemeClr val="accent6"/>
                </a:solidFill>
              </a:rPr>
              <a:t>AMD </a:t>
            </a:r>
            <a:r>
              <a:rPr lang="en-US" dirty="0" smtClean="0">
                <a:solidFill>
                  <a:schemeClr val="accent6"/>
                </a:solidFill>
              </a:rPr>
              <a:t>Zen-based Ryzen </a:t>
            </a:r>
            <a:r>
              <a:rPr lang="en-US" dirty="0">
                <a:solidFill>
                  <a:schemeClr val="accent6"/>
                </a:solidFill>
              </a:rPr>
              <a:t>APU lines (</a:t>
            </a:r>
            <a:r>
              <a:rPr lang="en-US" dirty="0" smtClean="0">
                <a:solidFill>
                  <a:schemeClr val="accent6"/>
                </a:solidFill>
              </a:rPr>
              <a:t>2017) </a:t>
            </a:r>
            <a:r>
              <a:rPr lang="en-US" dirty="0" smtClean="0">
                <a:solidFill>
                  <a:schemeClr val="accent6"/>
                </a:solidFill>
              </a:rPr>
              <a:t>[</a:t>
            </a:r>
            <a:r>
              <a:rPr lang="hu-HU" dirty="0" smtClean="0">
                <a:solidFill>
                  <a:schemeClr val="accent6"/>
                </a:solidFill>
              </a:rPr>
              <a:t>16</a:t>
            </a:r>
            <a:r>
              <a:rPr lang="en-US" dirty="0" smtClean="0">
                <a:solidFill>
                  <a:schemeClr val="accent6"/>
                </a:solidFill>
              </a:rPr>
              <a:t>]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20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8"/>
          <a:stretch/>
        </p:blipFill>
        <p:spPr>
          <a:xfrm>
            <a:off x="38500" y="1920200"/>
            <a:ext cx="9039893" cy="438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78" y="1103773"/>
            <a:ext cx="862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 smtClean="0">
                <a:solidFill>
                  <a:srgbClr val="000000"/>
                </a:solidFill>
              </a:rPr>
              <a:t>IF interconnect </a:t>
            </a:r>
            <a:r>
              <a:rPr lang="en-US" sz="1600" dirty="0">
                <a:solidFill>
                  <a:srgbClr val="000000"/>
                </a:solidFill>
              </a:rPr>
              <a:t>fabric is based on a sparsely connected “crossbar</a:t>
            </a:r>
            <a:r>
              <a:rPr lang="en-US" sz="1600" dirty="0" smtClean="0">
                <a:solidFill>
                  <a:srgbClr val="000000"/>
                </a:solidFill>
              </a:rPr>
              <a:t>” [</a:t>
            </a:r>
            <a:r>
              <a:rPr lang="hu-HU" sz="1600" dirty="0" smtClean="0">
                <a:solidFill>
                  <a:srgbClr val="000000"/>
                </a:solidFill>
              </a:rPr>
              <a:t>16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 (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40" y="529569"/>
            <a:ext cx="922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 smtClean="0">
                <a:solidFill>
                  <a:schemeClr val="accent6"/>
                </a:solidFill>
              </a:rPr>
              <a:t>Example 5: </a:t>
            </a:r>
            <a:r>
              <a:rPr lang="en-US" dirty="0">
                <a:solidFill>
                  <a:schemeClr val="accent6"/>
                </a:solidFill>
              </a:rPr>
              <a:t>AMD </a:t>
            </a:r>
            <a:r>
              <a:rPr lang="en-US" dirty="0" smtClean="0">
                <a:solidFill>
                  <a:schemeClr val="accent6"/>
                </a:solidFill>
              </a:rPr>
              <a:t>Zen-based Ryzen </a:t>
            </a:r>
            <a:r>
              <a:rPr lang="en-US" dirty="0">
                <a:solidFill>
                  <a:schemeClr val="accent6"/>
                </a:solidFill>
              </a:rPr>
              <a:t>APU lines (</a:t>
            </a:r>
            <a:r>
              <a:rPr lang="en-US" dirty="0" smtClean="0">
                <a:solidFill>
                  <a:schemeClr val="accent6"/>
                </a:solidFill>
              </a:rPr>
              <a:t>2017) </a:t>
            </a:r>
            <a:r>
              <a:rPr lang="en-US" dirty="0" smtClean="0">
                <a:solidFill>
                  <a:schemeClr val="accent6"/>
                </a:solidFill>
              </a:rPr>
              <a:t>[</a:t>
            </a:r>
            <a:r>
              <a:rPr lang="hu-HU" dirty="0" smtClean="0">
                <a:solidFill>
                  <a:schemeClr val="accent6"/>
                </a:solidFill>
              </a:rPr>
              <a:t>16</a:t>
            </a:r>
            <a:r>
              <a:rPr lang="en-US" dirty="0" smtClean="0">
                <a:solidFill>
                  <a:schemeClr val="accent6"/>
                </a:solidFill>
              </a:rPr>
              <a:t>] -2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"/>
          <a:stretch>
            <a:fillRect/>
          </a:stretch>
        </p:blipFill>
        <p:spPr bwMode="auto">
          <a:xfrm>
            <a:off x="2492375" y="1497210"/>
            <a:ext cx="495935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4" name="Text Box 5"/>
          <p:cNvSpPr txBox="1">
            <a:spLocks noChangeArrowheads="1"/>
          </p:cNvSpPr>
          <p:nvPr/>
        </p:nvSpPr>
        <p:spPr bwMode="auto">
          <a:xfrm>
            <a:off x="6130925" y="630562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u-HU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4806" name="Text Box 8"/>
          <p:cNvSpPr txBox="1">
            <a:spLocks noChangeArrowheads="1"/>
          </p:cNvSpPr>
          <p:nvPr/>
        </p:nvSpPr>
        <p:spPr bwMode="auto">
          <a:xfrm>
            <a:off x="206517" y="2438890"/>
            <a:ext cx="2964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The ring has six bus stops for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  interconnecting</a:t>
            </a:r>
          </a:p>
        </p:txBody>
      </p:sp>
      <p:sp>
        <p:nvSpPr>
          <p:cNvPr id="204807" name="Text Box 9"/>
          <p:cNvSpPr txBox="1">
            <a:spLocks noChangeArrowheads="1"/>
          </p:cNvSpPr>
          <p:nvPr/>
        </p:nvSpPr>
        <p:spPr bwMode="auto">
          <a:xfrm>
            <a:off x="323850" y="4004295"/>
            <a:ext cx="25314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The four cores and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  L3 slices share the same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  interfaces.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6557" y="2957241"/>
            <a:ext cx="2089611" cy="1069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four cores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four L3 slices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the GPU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the System Agent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2320" y="1906090"/>
            <a:ext cx="1446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System Agent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250" y="514537"/>
            <a:ext cx="764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2D2D8A"/>
                </a:solidFill>
              </a:rPr>
              <a:t>Example</a:t>
            </a:r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6: </a:t>
            </a:r>
            <a:r>
              <a:rPr lang="en-US" dirty="0">
                <a:solidFill>
                  <a:srgbClr val="2D2D8A"/>
                </a:solidFill>
              </a:rPr>
              <a:t>Ring-bus based</a:t>
            </a:r>
            <a:r>
              <a:rPr lang="hu-HU" dirty="0">
                <a:solidFill>
                  <a:srgbClr val="2D2D8A"/>
                </a:solidFill>
              </a:rPr>
              <a:t> </a:t>
            </a:r>
            <a:r>
              <a:rPr lang="en-US" dirty="0">
                <a:solidFill>
                  <a:srgbClr val="2D2D8A"/>
                </a:solidFill>
              </a:rPr>
              <a:t>(</a:t>
            </a:r>
            <a:r>
              <a:rPr lang="hu-HU" dirty="0">
                <a:solidFill>
                  <a:srgbClr val="2D2D8A"/>
                </a:solidFill>
              </a:rPr>
              <a:t>single level</a:t>
            </a:r>
            <a:r>
              <a:rPr lang="en-US" dirty="0">
                <a:solidFill>
                  <a:srgbClr val="2D2D8A"/>
                </a:solidFill>
              </a:rPr>
              <a:t>)</a:t>
            </a:r>
            <a:r>
              <a:rPr lang="hu-HU" dirty="0">
                <a:solidFill>
                  <a:srgbClr val="2D2D8A"/>
                </a:solidFill>
              </a:rPr>
              <a:t> on-die interconnect:</a:t>
            </a:r>
          </a:p>
          <a:p>
            <a:pPr>
              <a:defRPr/>
            </a:pPr>
            <a:r>
              <a:rPr lang="hu-HU" dirty="0">
                <a:solidFill>
                  <a:srgbClr val="2D2D8A"/>
                </a:solidFill>
              </a:rPr>
              <a:t>  </a:t>
            </a:r>
            <a:r>
              <a:rPr lang="en-US" dirty="0" smtClean="0">
                <a:solidFill>
                  <a:srgbClr val="2D2D8A"/>
                </a:solidFill>
              </a:rPr>
              <a:t>in </a:t>
            </a:r>
            <a:r>
              <a:rPr lang="hu-HU" dirty="0" smtClean="0">
                <a:solidFill>
                  <a:srgbClr val="2D2D8A"/>
                </a:solidFill>
              </a:rPr>
              <a:t>Intel's 4 </a:t>
            </a:r>
            <a:r>
              <a:rPr lang="hu-HU" dirty="0">
                <a:solidFill>
                  <a:srgbClr val="2D2D8A"/>
                </a:solidFill>
              </a:rPr>
              <a:t>core Sandy Bridge </a:t>
            </a:r>
            <a:r>
              <a:rPr lang="en-US" dirty="0">
                <a:solidFill>
                  <a:srgbClr val="2D2D8A"/>
                </a:solidFill>
              </a:rPr>
              <a:t>line </a:t>
            </a:r>
            <a:r>
              <a:rPr lang="hu-HU" dirty="0">
                <a:solidFill>
                  <a:srgbClr val="2D2D8A"/>
                </a:solidFill>
              </a:rPr>
              <a:t>(2011) </a:t>
            </a:r>
            <a:r>
              <a:rPr lang="hu-HU" dirty="0" smtClean="0">
                <a:solidFill>
                  <a:srgbClr val="000000"/>
                </a:solidFill>
              </a:rPr>
              <a:t>[15]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22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3540" y="522925"/>
            <a:ext cx="921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</a:rPr>
              <a:t>Example </a:t>
            </a:r>
            <a:r>
              <a:rPr lang="en-US" dirty="0" smtClean="0">
                <a:solidFill>
                  <a:srgbClr val="2D2D8A"/>
                </a:solidFill>
              </a:rPr>
              <a:t>7: Continued use of the ring bus in Intel’s subsequent Core 2-based</a:t>
            </a:r>
          </a:p>
          <a:p>
            <a:pPr defTabSz="457200"/>
            <a:r>
              <a:rPr lang="en-US" dirty="0" smtClean="0">
                <a:solidFill>
                  <a:srgbClr val="2D2D8A"/>
                </a:solidFill>
              </a:rPr>
              <a:t>  lines [6] </a:t>
            </a:r>
            <a:endParaRPr lang="en-US" sz="1400" b="1" dirty="0">
              <a:solidFill>
                <a:srgbClr val="2D2D8A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1760" y="2780928"/>
            <a:ext cx="8961120" cy="2509406"/>
            <a:chOff x="111760" y="2306856"/>
            <a:chExt cx="8961120" cy="2509406"/>
          </a:xfrm>
        </p:grpSpPr>
        <p:grpSp>
          <p:nvGrpSpPr>
            <p:cNvPr id="13" name="Group 12"/>
            <p:cNvGrpSpPr/>
            <p:nvPr/>
          </p:nvGrpSpPr>
          <p:grpSpPr>
            <a:xfrm>
              <a:off x="111760" y="2482249"/>
              <a:ext cx="8961120" cy="1940032"/>
              <a:chOff x="-975380" y="3604840"/>
              <a:chExt cx="10608666" cy="2592232"/>
            </a:xfrm>
          </p:grpSpPr>
          <p:pic>
            <p:nvPicPr>
              <p:cNvPr id="3" name="Picture 4" descr="File:coffee lake-coffee lake refresh overview change.sv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12" t="10060" r="-547" b="-1613"/>
              <a:stretch/>
            </p:blipFill>
            <p:spPr bwMode="auto">
              <a:xfrm>
                <a:off x="5889058" y="3858131"/>
                <a:ext cx="3744228" cy="2319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4" descr="File:coffee lake-coffee lake refresh overview change.sv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76" t="10060" r="51240" b="-1613"/>
              <a:stretch/>
            </p:blipFill>
            <p:spPr bwMode="auto">
              <a:xfrm>
                <a:off x="5378919" y="3877384"/>
                <a:ext cx="433137" cy="2319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 descr="File:coffee lake-coffee lake refresh overview change.sv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76" t="10060" r="51240" b="-1613"/>
              <a:stretch/>
            </p:blipFill>
            <p:spPr bwMode="auto">
              <a:xfrm>
                <a:off x="1652320" y="3875779"/>
                <a:ext cx="433137" cy="2319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File:coffee lake-coffee lake refresh overview change.sv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30" t="10060" r="59074" b="-1613"/>
              <a:stretch/>
            </p:blipFill>
            <p:spPr bwMode="auto">
              <a:xfrm>
                <a:off x="2144832" y="3858130"/>
                <a:ext cx="3166710" cy="2319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-975380" y="3604840"/>
                <a:ext cx="2580119" cy="2533652"/>
                <a:chOff x="1549118" y="1054143"/>
                <a:chExt cx="2580119" cy="2533652"/>
              </a:xfrm>
            </p:grpSpPr>
            <p:pic>
              <p:nvPicPr>
                <p:cNvPr id="8" name="Picture 7" descr="File:coffee lake-coffee lake refresh overview change.sv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2793"/>
                <a:stretch/>
              </p:blipFill>
              <p:spPr bwMode="auto">
                <a:xfrm>
                  <a:off x="1549118" y="1054143"/>
                  <a:ext cx="549192" cy="25336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8"/>
                <p:cNvGrpSpPr/>
                <p:nvPr/>
              </p:nvGrpSpPr>
              <p:grpSpPr>
                <a:xfrm>
                  <a:off x="1801679" y="1340603"/>
                  <a:ext cx="2327558" cy="2247192"/>
                  <a:chOff x="1801679" y="1340603"/>
                  <a:chExt cx="2327558" cy="2247192"/>
                </a:xfrm>
              </p:grpSpPr>
              <p:pic>
                <p:nvPicPr>
                  <p:cNvPr id="10" name="Picture 4" descr="File:coffee lake-coffee lake refresh overview change.sv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282" t="11306" r="58561"/>
                  <a:stretch/>
                </p:blipFill>
                <p:spPr bwMode="auto">
                  <a:xfrm>
                    <a:off x="2059806" y="1340603"/>
                    <a:ext cx="2069431" cy="22471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" name="Rounded Rectangle 10"/>
                  <p:cNvSpPr/>
                  <p:nvPr/>
                </p:nvSpPr>
                <p:spPr bwMode="auto">
                  <a:xfrm>
                    <a:off x="2026403" y="1522708"/>
                    <a:ext cx="844658" cy="14336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12" name="Picture 4" descr="File:coffee lake-coffee lake refresh overview change.sv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42" t="18517" r="74567" b="75825"/>
                  <a:stretch/>
                </p:blipFill>
                <p:spPr bwMode="auto">
                  <a:xfrm>
                    <a:off x="1801679" y="1526582"/>
                    <a:ext cx="1332853" cy="1433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28" name="TextBox 27"/>
            <p:cNvSpPr txBox="1"/>
            <p:nvPr/>
          </p:nvSpPr>
          <p:spPr>
            <a:xfrm>
              <a:off x="429644" y="2310064"/>
              <a:ext cx="142859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300" b="1" dirty="0">
                  <a:solidFill>
                    <a:srgbClr val="000000"/>
                  </a:solidFill>
                </a:rPr>
                <a:t>Sandy Bridge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34878" y="2308459"/>
              <a:ext cx="12779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300" b="1" dirty="0">
                  <a:solidFill>
                    <a:srgbClr val="000000"/>
                  </a:solidFill>
                </a:rPr>
                <a:t>Coffee Lake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9364" y="2306856"/>
              <a:ext cx="20585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300" b="1" dirty="0">
                  <a:solidFill>
                    <a:srgbClr val="000000"/>
                  </a:solidFill>
                </a:rPr>
                <a:t>Coffee Lake Refresh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80597" y="4523874"/>
              <a:ext cx="90477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300" b="1" dirty="0">
                  <a:solidFill>
                    <a:srgbClr val="000000"/>
                  </a:solidFill>
                </a:rPr>
                <a:t>(2017)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16011" y="4501418"/>
              <a:ext cx="84189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300" b="1" dirty="0">
                  <a:solidFill>
                    <a:srgbClr val="000000"/>
                  </a:solidFill>
                </a:rPr>
                <a:t>(2018)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6536" y="4522268"/>
              <a:ext cx="90477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300" b="1" dirty="0">
                  <a:solidFill>
                    <a:srgbClr val="000000"/>
                  </a:solidFill>
                </a:rPr>
                <a:t>(2011)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0632" y="1196752"/>
            <a:ext cx="513026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2D8A"/>
                </a:solidFill>
              </a:rPr>
              <a:t>2. gen. 4-core Sandy Bridge</a:t>
            </a:r>
            <a:r>
              <a:rPr lang="en-US" dirty="0" smtClean="0">
                <a:solidFill>
                  <a:srgbClr val="2D2D8A"/>
                </a:solidFill>
              </a:rPr>
              <a:t>,</a:t>
            </a:r>
          </a:p>
          <a:p>
            <a:pPr marL="285750" indent="-285750" defTabSz="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D2D8A"/>
                </a:solidFill>
              </a:rPr>
              <a:t>…</a:t>
            </a:r>
            <a:endParaRPr lang="en-US" dirty="0">
              <a:solidFill>
                <a:srgbClr val="2D2D8A"/>
              </a:solidFill>
            </a:endParaRPr>
          </a:p>
          <a:p>
            <a:pPr marL="285750" indent="-285750" defTabSz="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2D8A"/>
                </a:solidFill>
              </a:rPr>
              <a:t>8-gen.  6-core Coffee Lake and</a:t>
            </a:r>
          </a:p>
          <a:p>
            <a:pPr marL="285750" indent="-285750" defTabSz="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2D8A"/>
                </a:solidFill>
              </a:rPr>
              <a:t>9. gen. 8-core Coffee Lake Refresh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26" name="Title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23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50" y="525518"/>
            <a:ext cx="1050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F0000"/>
                </a:solidFill>
              </a:rPr>
              <a:t>Remark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602" y="840830"/>
            <a:ext cx="8818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Intel’s </a:t>
            </a:r>
            <a:r>
              <a:rPr lang="en-US" sz="1600" dirty="0">
                <a:solidFill>
                  <a:srgbClr val="0070C0"/>
                </a:solidFill>
              </a:rPr>
              <a:t>Atom family (2008 – 2015) </a:t>
            </a:r>
            <a:r>
              <a:rPr lang="en-US" sz="1600" dirty="0">
                <a:solidFill>
                  <a:srgbClr val="000000"/>
                </a:solidFill>
              </a:rPr>
              <a:t>make use of a </a:t>
            </a:r>
            <a:r>
              <a:rPr lang="en-US" sz="1600" dirty="0">
                <a:solidFill>
                  <a:srgbClr val="0070C0"/>
                </a:solidFill>
              </a:rPr>
              <a:t>not detailed interconnect fabric</a:t>
            </a:r>
          </a:p>
          <a:p>
            <a:pPr defTabSz="457200"/>
            <a:r>
              <a:rPr lang="en-US" sz="1600" dirty="0">
                <a:solidFill>
                  <a:srgbClr val="0070C0"/>
                </a:solidFill>
              </a:rPr>
              <a:t>     </a:t>
            </a:r>
            <a:r>
              <a:rPr lang="en-US" sz="1600" dirty="0">
                <a:solidFill>
                  <a:srgbClr val="000000"/>
                </a:solidFill>
              </a:rPr>
              <a:t> that actually consists of two fabrics: 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770933" y="1394073"/>
            <a:ext cx="6849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 </a:t>
            </a:r>
            <a:r>
              <a:rPr lang="en-US" sz="1600" dirty="0">
                <a:solidFill>
                  <a:srgbClr val="0070C0"/>
                </a:solidFill>
              </a:rPr>
              <a:t>memory fabric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an </a:t>
            </a:r>
            <a:r>
              <a:rPr lang="en-US" sz="1600" dirty="0">
                <a:solidFill>
                  <a:srgbClr val="0070C0"/>
                </a:solidFill>
              </a:rPr>
              <a:t>IO fabric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35" y="2354319"/>
            <a:ext cx="8367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Since no relevant information could be found on these fabrics we can not go</a:t>
            </a:r>
          </a:p>
          <a:p>
            <a:pPr defTabSz="457200"/>
            <a:r>
              <a:rPr lang="en-US" sz="1600" dirty="0">
                <a:solidFill>
                  <a:srgbClr val="000000"/>
                </a:solidFill>
              </a:rPr>
              <a:t>      into details.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138" y="2028497"/>
            <a:ext cx="3397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>
                <a:solidFill>
                  <a:srgbClr val="000000"/>
                </a:solidFill>
              </a:rPr>
              <a:t>as indicated in the next Figure.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 (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4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924" r="2041"/>
          <a:stretch/>
        </p:blipFill>
        <p:spPr>
          <a:xfrm>
            <a:off x="1001667" y="1523997"/>
            <a:ext cx="7217425" cy="4956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8330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50" y="525517"/>
            <a:ext cx="8292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D2D8A"/>
                </a:solidFill>
              </a:rPr>
              <a:t>Generic implementation of the interconnect in Atom processor-based </a:t>
            </a:r>
          </a:p>
          <a:p>
            <a:pPr defTabSz="457200"/>
            <a:r>
              <a:rPr lang="en-US" dirty="0">
                <a:solidFill>
                  <a:srgbClr val="2D2D8A"/>
                </a:solidFill>
              </a:rPr>
              <a:t>  </a:t>
            </a:r>
            <a:r>
              <a:rPr lang="en-US" dirty="0" err="1">
                <a:solidFill>
                  <a:srgbClr val="2D2D8A"/>
                </a:solidFill>
              </a:rPr>
              <a:t>SoC</a:t>
            </a:r>
            <a:r>
              <a:rPr lang="en-US" dirty="0">
                <a:solidFill>
                  <a:srgbClr val="2D2D8A"/>
                </a:solidFill>
              </a:rPr>
              <a:t> architectures, revealed at IDF 2010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17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hu-HU" altLang="en-US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 (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5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sz="1800" dirty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 (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cs typeface="Arial" charset="0"/>
              </a:rPr>
              <a:t>6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10" y="5187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920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comparison, finally we give a short insight into the </a:t>
            </a:r>
            <a:r>
              <a:rPr lang="en-US" dirty="0" smtClean="0">
                <a:solidFill>
                  <a:srgbClr val="FF0000"/>
                </a:solidFill>
              </a:rPr>
              <a:t>on-die interconnects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of recent mobile processors.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94360" y="1787990"/>
            <a:ext cx="29075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non-cache coherent interconnects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12059" y="1784550"/>
            <a:ext cx="25202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cache coherent interconnect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950912" y="1493360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121950" y="1493360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331901" y="1676796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922578" y="1684312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87870" y="1178750"/>
            <a:ext cx="42162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ARM’s recent on-die interconnect solutions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8" y="2349681"/>
            <a:ext cx="3892027" cy="995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Cache coherency </a:t>
            </a:r>
            <a:r>
              <a:rPr lang="en-US" sz="1300" dirty="0" smtClean="0">
                <a:solidFill>
                  <a:srgbClr val="0066CC"/>
                </a:solidFill>
              </a:rPr>
              <a:t>is maintained by software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Induces </a:t>
            </a:r>
            <a:r>
              <a:rPr lang="en-US" sz="1300" dirty="0" smtClean="0">
                <a:solidFill>
                  <a:srgbClr val="0066CC"/>
                </a:solidFill>
              </a:rPr>
              <a:t>higher coherency traffic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Is less effective in terms of</a:t>
            </a:r>
          </a:p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 performance and power consumption.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3066" y="2371898"/>
            <a:ext cx="3959354" cy="995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Cache coherency </a:t>
            </a:r>
            <a:r>
              <a:rPr lang="en-US" sz="1300" dirty="0" smtClean="0">
                <a:solidFill>
                  <a:srgbClr val="0066CC"/>
                </a:solidFill>
              </a:rPr>
              <a:t>is maintained by hardware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Induces </a:t>
            </a:r>
            <a:r>
              <a:rPr lang="en-US" sz="1300" dirty="0" smtClean="0">
                <a:solidFill>
                  <a:srgbClr val="0066CC"/>
                </a:solidFill>
              </a:rPr>
              <a:t>less coherency traffic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Is more effective in terms of</a:t>
            </a:r>
          </a:p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 performance and power consumption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sz="1800" dirty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 (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cs typeface="Arial" charset="0"/>
              </a:rPr>
              <a:t>7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71500" y="4652972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000000"/>
                </a:solidFill>
              </a:rPr>
              <a:t>Examples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1610" y="4864803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PL-300 (2004)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NIC-301 (2006)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NIC-400 </a:t>
            </a:r>
            <a:r>
              <a:rPr lang="hu-HU" sz="1300" i="1" dirty="0" smtClean="0">
                <a:solidFill>
                  <a:srgbClr val="000000"/>
                </a:solidFill>
              </a:rPr>
              <a:t>(201</a:t>
            </a:r>
            <a:r>
              <a:rPr lang="en-US" sz="1300" i="1" dirty="0" smtClean="0">
                <a:solidFill>
                  <a:srgbClr val="000000"/>
                </a:solidFill>
              </a:rPr>
              <a:t>1</a:t>
            </a:r>
            <a:r>
              <a:rPr lang="hu-HU" sz="1300" i="1" dirty="0" smtClean="0">
                <a:solidFill>
                  <a:srgbClr val="000000"/>
                </a:solidFill>
              </a:rPr>
              <a:t>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612" y="638690"/>
            <a:ext cx="667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2D2D8A"/>
                </a:solidFill>
              </a:rPr>
              <a:t>Overview </a:t>
            </a:r>
            <a:r>
              <a:rPr lang="en-US" dirty="0">
                <a:solidFill>
                  <a:srgbClr val="2D2D8A"/>
                </a:solidFill>
              </a:rPr>
              <a:t>of ARM’s </a:t>
            </a:r>
            <a:r>
              <a:rPr lang="en-US" dirty="0" smtClean="0">
                <a:solidFill>
                  <a:srgbClr val="2D2D8A"/>
                </a:solidFill>
              </a:rPr>
              <a:t>recent on-die interconnect solutions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6271572"/>
            <a:ext cx="27158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NIC: </a:t>
            </a:r>
            <a:r>
              <a:rPr lang="en-US" sz="1300" dirty="0" smtClean="0">
                <a:solidFill>
                  <a:srgbClr val="000000"/>
                </a:solidFill>
              </a:rPr>
              <a:t> Network Interconnect</a:t>
            </a:r>
          </a:p>
          <a:p>
            <a:r>
              <a:rPr lang="en-US" sz="1300" dirty="0" smtClean="0">
                <a:solidFill>
                  <a:srgbClr val="000000"/>
                </a:solidFill>
              </a:rPr>
              <a:t>CMN: Coherent Mesh Network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1990" y="6248925"/>
            <a:ext cx="31245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CCI:  Cache Coherent Interconnect</a:t>
            </a:r>
          </a:p>
          <a:p>
            <a:r>
              <a:rPr lang="en-US" sz="1300" dirty="0" smtClean="0">
                <a:solidFill>
                  <a:srgbClr val="000000"/>
                </a:solidFill>
              </a:rPr>
              <a:t>CCN: Cache Coherent Network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041830" y="3768935"/>
            <a:ext cx="29075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cache coherent interconnects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for mobiles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527550" y="3427189"/>
            <a:ext cx="1510393" cy="1592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4492118" y="358453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0555" y="4855658"/>
            <a:ext cx="1515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CCI-400 (201</a:t>
            </a:r>
            <a:r>
              <a:rPr lang="hu-HU" sz="1300" i="1" dirty="0" smtClean="0">
                <a:solidFill>
                  <a:srgbClr val="000000"/>
                </a:solidFill>
              </a:rPr>
              <a:t>0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</a:t>
            </a:r>
            <a:r>
              <a:rPr lang="hu-HU" sz="1300" i="1" dirty="0" smtClean="0">
                <a:solidFill>
                  <a:srgbClr val="000000"/>
                </a:solidFill>
              </a:rPr>
              <a:t>I</a:t>
            </a:r>
            <a:r>
              <a:rPr lang="en-US" sz="1300" i="1" dirty="0" smtClean="0">
                <a:solidFill>
                  <a:srgbClr val="000000"/>
                </a:solidFill>
              </a:rPr>
              <a:t>-50</a:t>
            </a:r>
            <a:r>
              <a:rPr lang="hu-HU" sz="1300" i="1" dirty="0" smtClean="0">
                <a:solidFill>
                  <a:srgbClr val="000000"/>
                </a:solidFill>
              </a:rPr>
              <a:t>0</a:t>
            </a:r>
            <a:r>
              <a:rPr lang="en-US" sz="1300" i="1" dirty="0" smtClean="0">
                <a:solidFill>
                  <a:srgbClr val="000000"/>
                </a:solidFill>
              </a:rPr>
              <a:t> (201</a:t>
            </a:r>
            <a:r>
              <a:rPr lang="hu-HU" sz="1300" i="1" dirty="0" smtClean="0">
                <a:solidFill>
                  <a:srgbClr val="000000"/>
                </a:solidFill>
              </a:rPr>
              <a:t>4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</a:t>
            </a:r>
            <a:r>
              <a:rPr lang="hu-HU" sz="1300" i="1" dirty="0" smtClean="0">
                <a:solidFill>
                  <a:srgbClr val="000000"/>
                </a:solidFill>
              </a:rPr>
              <a:t>I</a:t>
            </a:r>
            <a:r>
              <a:rPr lang="en-US" sz="1300" i="1" dirty="0" smtClean="0">
                <a:solidFill>
                  <a:srgbClr val="000000"/>
                </a:solidFill>
              </a:rPr>
              <a:t>-5</a:t>
            </a:r>
            <a:r>
              <a:rPr lang="hu-HU" sz="1300" i="1" dirty="0" smtClean="0">
                <a:solidFill>
                  <a:srgbClr val="000000"/>
                </a:solidFill>
              </a:rPr>
              <a:t>50</a:t>
            </a:r>
            <a:r>
              <a:rPr lang="en-US" sz="1300" i="1" dirty="0" smtClean="0">
                <a:solidFill>
                  <a:srgbClr val="000000"/>
                </a:solidFill>
              </a:rPr>
              <a:t> (201</a:t>
            </a:r>
            <a:r>
              <a:rPr lang="hu-HU" sz="1300" i="1" dirty="0" smtClean="0">
                <a:solidFill>
                  <a:srgbClr val="000000"/>
                </a:solidFill>
              </a:rPr>
              <a:t>5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4511297"/>
            <a:ext cx="22381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They are crossbar based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384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/>
      <p:bldP spid="9" grpId="0"/>
      <p:bldP spid="10" grpId="0"/>
      <p:bldP spid="18" grpId="0"/>
      <p:bldP spid="19" grpId="0"/>
      <p:bldP spid="22" grpId="0"/>
      <p:bldP spid="23" grpId="0"/>
      <p:bldP spid="24" grpId="0"/>
      <p:bldP spid="29" grpId="0" animBg="1"/>
      <p:bldP spid="3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(1)</a:t>
            </a:r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042" y="881390"/>
            <a:ext cx="4009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Interconnects are 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skeletons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of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46" y="1229715"/>
            <a:ext cx="448994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the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microarchitectures of processors,</a:t>
            </a:r>
            <a:endParaRPr lang="en-US" sz="1600" dirty="0">
              <a:solidFill>
                <a:srgbClr val="0070C0"/>
              </a:solidFill>
              <a:latin typeface="Verdana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multiprocessor servers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or even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70C0"/>
                </a:solidFill>
                <a:latin typeface="Verdana"/>
              </a:rPr>
              <a:t> processor clusters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736" y="2102072"/>
            <a:ext cx="893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Accordingly, we can differentiate between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three levels of interconnects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as</a:t>
            </a:r>
          </a:p>
          <a:p>
            <a:pPr defTabSz="457200" fontAlgn="base"/>
            <a:r>
              <a:rPr lang="en-US" sz="1600" dirty="0">
                <a:solidFill>
                  <a:srgbClr val="000000"/>
                </a:solidFill>
                <a:latin typeface="Verdana"/>
              </a:rPr>
              <a:t>      indicated in the next Figure.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327" y="512763"/>
            <a:ext cx="867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hu-HU" dirty="0">
                <a:solidFill>
                  <a:srgbClr val="2D2D8A"/>
                </a:solidFill>
                <a:latin typeface="Verdana"/>
              </a:rPr>
              <a:t>5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.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On-die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interconnects of client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processors -1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24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720" y="629165"/>
            <a:ext cx="908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Example 1: </a:t>
            </a:r>
            <a:r>
              <a:rPr lang="hu-HU" dirty="0">
                <a:solidFill>
                  <a:srgbClr val="2D2D8A"/>
                </a:solidFill>
              </a:rPr>
              <a:t>Dual Cortex-A15 </a:t>
            </a:r>
            <a:r>
              <a:rPr lang="en-US" dirty="0">
                <a:solidFill>
                  <a:srgbClr val="2D2D8A"/>
                </a:solidFill>
              </a:rPr>
              <a:t>S</a:t>
            </a:r>
            <a:r>
              <a:rPr lang="hu-HU" dirty="0">
                <a:solidFill>
                  <a:srgbClr val="2D2D8A"/>
                </a:solidFill>
              </a:rPr>
              <a:t>o</a:t>
            </a:r>
            <a:r>
              <a:rPr lang="en-US" dirty="0">
                <a:solidFill>
                  <a:srgbClr val="2D2D8A"/>
                </a:solidFill>
              </a:rPr>
              <a:t>C based on the CCI-400 </a:t>
            </a:r>
            <a:r>
              <a:rPr lang="en-US" dirty="0" smtClean="0">
                <a:solidFill>
                  <a:srgbClr val="2D2D8A"/>
                </a:solidFill>
              </a:rPr>
              <a:t>interconnect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[177]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6535" y="1174287"/>
            <a:ext cx="8513973" cy="5450068"/>
            <a:chOff x="386535" y="1088740"/>
            <a:chExt cx="8513973" cy="545006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5"/>
            <a:stretch/>
          </p:blipFill>
          <p:spPr bwMode="auto">
            <a:xfrm>
              <a:off x="548855" y="1223755"/>
              <a:ext cx="7564710" cy="531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6535" y="1088740"/>
              <a:ext cx="2866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(Generic Interrupt Controller)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70046" y="1088740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(GPU)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043335" y="2593068"/>
              <a:ext cx="315035" cy="261610"/>
            </a:xfrm>
            <a:prstGeom prst="roundRect">
              <a:avLst/>
            </a:prstGeom>
            <a:solidFill>
              <a:srgbClr val="CBD6A2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00133" y="2593068"/>
              <a:ext cx="18533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(Network Interconnect)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48480" y="2998113"/>
              <a:ext cx="15520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(Memory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 Management Unit)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575" y="5473830"/>
              <a:ext cx="24849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(Dynamic Memory Controller)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25253" y="4123238"/>
            <a:ext cx="14558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(DVM: Distributed </a:t>
            </a:r>
          </a:p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Virtual Memory)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sz="1800" dirty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 (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cs typeface="Arial" charset="0"/>
              </a:rPr>
              <a:t>8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8814338" y="63813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502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/>
          <a:stretch/>
        </p:blipFill>
        <p:spPr bwMode="auto">
          <a:xfrm>
            <a:off x="2866349" y="548680"/>
            <a:ext cx="6058610" cy="60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139" y="639923"/>
            <a:ext cx="2573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D2D8A"/>
                </a:solidFill>
              </a:rPr>
              <a:t>Internal architecture</a:t>
            </a:r>
          </a:p>
          <a:p>
            <a:pPr algn="ctr"/>
            <a:r>
              <a:rPr lang="en-US" dirty="0" smtClean="0">
                <a:solidFill>
                  <a:srgbClr val="2D2D8A"/>
                </a:solidFill>
              </a:rPr>
              <a:t>of the CCI-400</a:t>
            </a:r>
          </a:p>
          <a:p>
            <a:pPr algn="ctr"/>
            <a:r>
              <a:rPr lang="en-US" dirty="0" smtClean="0">
                <a:solidFill>
                  <a:srgbClr val="2D2D8A"/>
                </a:solidFill>
              </a:rPr>
              <a:t>cache-coherent</a:t>
            </a:r>
          </a:p>
          <a:p>
            <a:pPr algn="ctr"/>
            <a:r>
              <a:rPr lang="en-US" dirty="0" smtClean="0">
                <a:solidFill>
                  <a:srgbClr val="2D2D8A"/>
                </a:solidFill>
              </a:rPr>
              <a:t>Interconnect </a:t>
            </a:r>
            <a:r>
              <a:rPr lang="en-US" dirty="0" smtClean="0">
                <a:solidFill>
                  <a:srgbClr val="000000"/>
                </a:solidFill>
              </a:rPr>
              <a:t>[178]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769337" y="3801566"/>
            <a:ext cx="3510390" cy="5850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sz="1800" dirty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 (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cs typeface="Arial" charset="0"/>
              </a:rPr>
              <a:t>9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96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94360" y="1787990"/>
            <a:ext cx="29075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non-cache coherent interconnects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12059" y="1784550"/>
            <a:ext cx="25202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cache coherent interconnect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950912" y="1493360"/>
            <a:ext cx="2171038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121950" y="1493360"/>
            <a:ext cx="2250793" cy="21359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331901" y="1676796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922578" y="1684312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87870" y="1178750"/>
            <a:ext cx="42162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</a:rPr>
              <a:t>ARM’s recent on-die interconnect solutions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8" y="2349681"/>
            <a:ext cx="3892027" cy="995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Cache coherency </a:t>
            </a:r>
            <a:r>
              <a:rPr lang="en-US" sz="1300" dirty="0" smtClean="0">
                <a:solidFill>
                  <a:srgbClr val="0066CC"/>
                </a:solidFill>
              </a:rPr>
              <a:t>is maintained by software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Induces </a:t>
            </a:r>
            <a:r>
              <a:rPr lang="en-US" sz="1300" dirty="0" smtClean="0">
                <a:solidFill>
                  <a:srgbClr val="0066CC"/>
                </a:solidFill>
              </a:rPr>
              <a:t>higher coherency traffic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Is less effective in terms of</a:t>
            </a:r>
          </a:p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 performance and power consumption.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3066" y="2371898"/>
            <a:ext cx="3959354" cy="995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Cache coherency </a:t>
            </a:r>
            <a:r>
              <a:rPr lang="en-US" sz="1300" dirty="0" smtClean="0">
                <a:solidFill>
                  <a:srgbClr val="0066CC"/>
                </a:solidFill>
              </a:rPr>
              <a:t>is maintained by hardware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Induces </a:t>
            </a:r>
            <a:r>
              <a:rPr lang="en-US" sz="1300" dirty="0" smtClean="0">
                <a:solidFill>
                  <a:srgbClr val="0066CC"/>
                </a:solidFill>
              </a:rPr>
              <a:t>less coherency traffic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sz="1300" dirty="0" smtClean="0">
                <a:solidFill>
                  <a:srgbClr val="000000"/>
                </a:solidFill>
              </a:rPr>
              <a:t>Is more effective in terms of</a:t>
            </a:r>
          </a:p>
          <a:p>
            <a:pPr algn="ctr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 performance and power consumption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sz="1800" dirty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cs typeface="Arial" charset="0"/>
              </a:rPr>
              <a:t>30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71500" y="4652972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000000"/>
                </a:solidFill>
              </a:rPr>
              <a:t>Examples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1610" y="4864803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PL-300 (2004)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NIC-301 (2006)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NIC-400 </a:t>
            </a:r>
            <a:r>
              <a:rPr lang="hu-HU" sz="1300" i="1" dirty="0" smtClean="0">
                <a:solidFill>
                  <a:srgbClr val="000000"/>
                </a:solidFill>
              </a:rPr>
              <a:t>(201</a:t>
            </a:r>
            <a:r>
              <a:rPr lang="en-US" sz="1300" i="1" dirty="0" smtClean="0">
                <a:solidFill>
                  <a:srgbClr val="000000"/>
                </a:solidFill>
              </a:rPr>
              <a:t>1</a:t>
            </a:r>
            <a:r>
              <a:rPr lang="hu-HU" sz="1300" i="1" dirty="0" smtClean="0">
                <a:solidFill>
                  <a:srgbClr val="000000"/>
                </a:solidFill>
              </a:rPr>
              <a:t>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6694" y="4851302"/>
            <a:ext cx="1569660" cy="1007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</a:t>
            </a:r>
            <a:r>
              <a:rPr lang="hu-HU" sz="1300" i="1" dirty="0" smtClean="0">
                <a:solidFill>
                  <a:srgbClr val="000000"/>
                </a:solidFill>
              </a:rPr>
              <a:t>N</a:t>
            </a:r>
            <a:r>
              <a:rPr lang="en-US" sz="1300" i="1" dirty="0" smtClean="0">
                <a:solidFill>
                  <a:srgbClr val="000000"/>
                </a:solidFill>
              </a:rPr>
              <a:t>-</a:t>
            </a:r>
            <a:r>
              <a:rPr lang="hu-HU" sz="1300" i="1" dirty="0" smtClean="0">
                <a:solidFill>
                  <a:srgbClr val="000000"/>
                </a:solidFill>
              </a:rPr>
              <a:t>502</a:t>
            </a:r>
            <a:r>
              <a:rPr lang="en-US" sz="1300" i="1" dirty="0" smtClean="0">
                <a:solidFill>
                  <a:srgbClr val="000000"/>
                </a:solidFill>
              </a:rPr>
              <a:t> (201</a:t>
            </a:r>
            <a:r>
              <a:rPr lang="hu-HU" sz="1300" i="1" dirty="0" smtClean="0">
                <a:solidFill>
                  <a:srgbClr val="000000"/>
                </a:solidFill>
              </a:rPr>
              <a:t>4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CCN-504 (2012)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CCN-508 (2013</a:t>
            </a:r>
            <a:r>
              <a:rPr lang="hu-HU" sz="1300" i="1" dirty="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CCN-512 (2014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612" y="638690"/>
            <a:ext cx="777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2D2D8A"/>
                </a:solidFill>
              </a:rPr>
              <a:t>2.3.7.1 Overview of ARM’s </a:t>
            </a:r>
            <a:r>
              <a:rPr lang="en-US" dirty="0" smtClean="0">
                <a:solidFill>
                  <a:srgbClr val="2D2D8A"/>
                </a:solidFill>
              </a:rPr>
              <a:t>recent on-die interconnect solutions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6271572"/>
            <a:ext cx="27158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NIC: </a:t>
            </a:r>
            <a:r>
              <a:rPr lang="en-US" sz="1300" dirty="0" smtClean="0">
                <a:solidFill>
                  <a:srgbClr val="000000"/>
                </a:solidFill>
              </a:rPr>
              <a:t> Network Interconnect</a:t>
            </a:r>
          </a:p>
          <a:p>
            <a:r>
              <a:rPr lang="en-US" sz="1300" dirty="0" smtClean="0">
                <a:solidFill>
                  <a:srgbClr val="000000"/>
                </a:solidFill>
              </a:rPr>
              <a:t>CMN: Coherent Mesh Network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1990" y="6248925"/>
            <a:ext cx="31245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CCI:  Cache Coherent Interconnect</a:t>
            </a:r>
          </a:p>
          <a:p>
            <a:r>
              <a:rPr lang="en-US" sz="1300" dirty="0" smtClean="0">
                <a:solidFill>
                  <a:srgbClr val="000000"/>
                </a:solidFill>
              </a:rPr>
              <a:t>CCN: Cache Coherent Network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041830" y="3768935"/>
            <a:ext cx="29075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cache coherent interconnects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for mobiles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237184" y="3768935"/>
            <a:ext cx="252028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ARM’s cache coherent interconnect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s for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enterprise computing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527550" y="3427189"/>
            <a:ext cx="1510393" cy="1592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037943" y="3427189"/>
            <a:ext cx="1459820" cy="1592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7428241" y="357701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4492118" y="358453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0555" y="4855658"/>
            <a:ext cx="1515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CCI-400 (201</a:t>
            </a:r>
            <a:r>
              <a:rPr lang="hu-HU" sz="1300" i="1" dirty="0" smtClean="0">
                <a:solidFill>
                  <a:srgbClr val="000000"/>
                </a:solidFill>
              </a:rPr>
              <a:t>0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</a:t>
            </a:r>
            <a:r>
              <a:rPr lang="hu-HU" sz="1300" i="1" dirty="0" smtClean="0">
                <a:solidFill>
                  <a:srgbClr val="000000"/>
                </a:solidFill>
              </a:rPr>
              <a:t>I</a:t>
            </a:r>
            <a:r>
              <a:rPr lang="en-US" sz="1300" i="1" dirty="0" smtClean="0">
                <a:solidFill>
                  <a:srgbClr val="000000"/>
                </a:solidFill>
              </a:rPr>
              <a:t>-50</a:t>
            </a:r>
            <a:r>
              <a:rPr lang="hu-HU" sz="1300" i="1" dirty="0" smtClean="0">
                <a:solidFill>
                  <a:srgbClr val="000000"/>
                </a:solidFill>
              </a:rPr>
              <a:t>0</a:t>
            </a:r>
            <a:r>
              <a:rPr lang="en-US" sz="1300" i="1" dirty="0" smtClean="0">
                <a:solidFill>
                  <a:srgbClr val="000000"/>
                </a:solidFill>
              </a:rPr>
              <a:t> (201</a:t>
            </a:r>
            <a:r>
              <a:rPr lang="hu-HU" sz="1300" i="1" dirty="0" smtClean="0">
                <a:solidFill>
                  <a:srgbClr val="000000"/>
                </a:solidFill>
              </a:rPr>
              <a:t>4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CC</a:t>
            </a:r>
            <a:r>
              <a:rPr lang="hu-HU" sz="1300" i="1" dirty="0" smtClean="0">
                <a:solidFill>
                  <a:srgbClr val="000000"/>
                </a:solidFill>
              </a:rPr>
              <a:t>I</a:t>
            </a:r>
            <a:r>
              <a:rPr lang="en-US" sz="1300" i="1" dirty="0" smtClean="0">
                <a:solidFill>
                  <a:srgbClr val="000000"/>
                </a:solidFill>
              </a:rPr>
              <a:t>-5</a:t>
            </a:r>
            <a:r>
              <a:rPr lang="hu-HU" sz="1300" i="1" dirty="0" smtClean="0">
                <a:solidFill>
                  <a:srgbClr val="000000"/>
                </a:solidFill>
              </a:rPr>
              <a:t>50</a:t>
            </a:r>
            <a:r>
              <a:rPr lang="en-US" sz="1300" i="1" dirty="0" smtClean="0">
                <a:solidFill>
                  <a:srgbClr val="000000"/>
                </a:solidFill>
              </a:rPr>
              <a:t> (201</a:t>
            </a:r>
            <a:r>
              <a:rPr lang="hu-HU" sz="1300" i="1" dirty="0" smtClean="0">
                <a:solidFill>
                  <a:srgbClr val="000000"/>
                </a:solidFill>
              </a:rPr>
              <a:t>5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4511297"/>
            <a:ext cx="22381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They are crossbar based</a:t>
            </a:r>
            <a:endParaRPr lang="en-US" sz="1300" dirty="0"/>
          </a:p>
        </p:txBody>
      </p:sp>
      <p:sp>
        <p:nvSpPr>
          <p:cNvPr id="32" name="TextBox 31"/>
          <p:cNvSpPr txBox="1"/>
          <p:nvPr/>
        </p:nvSpPr>
        <p:spPr>
          <a:xfrm>
            <a:off x="5796136" y="4509120"/>
            <a:ext cx="3252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They are ring bus </a:t>
            </a:r>
            <a:r>
              <a:rPr lang="en-US" sz="1300" dirty="0" smtClean="0"/>
              <a:t>or 2D mesh </a:t>
            </a:r>
            <a:r>
              <a:rPr lang="hu-HU" sz="1300" dirty="0" smtClean="0"/>
              <a:t>based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6866726" y="5949280"/>
            <a:ext cx="15937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CMN-600 (2017)</a:t>
            </a:r>
            <a:endParaRPr lang="en-US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6254495" y="4837630"/>
            <a:ext cx="6319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Ring:</a:t>
            </a:r>
            <a:endParaRPr lang="en-US" sz="1300" dirty="0"/>
          </a:p>
        </p:txBody>
      </p:sp>
      <p:sp>
        <p:nvSpPr>
          <p:cNvPr id="30" name="TextBox 29"/>
          <p:cNvSpPr txBox="1"/>
          <p:nvPr/>
        </p:nvSpPr>
        <p:spPr>
          <a:xfrm>
            <a:off x="6022088" y="5923904"/>
            <a:ext cx="9861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2D Mesh: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804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8" grpId="0" animBg="1"/>
      <p:bldP spid="32" grpId="0"/>
      <p:bldP spid="12" grpId="0"/>
      <p:bldP spid="13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http://www.arm.com/images/CoreLink_CCN-504_system_lar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1849"/>
          <a:stretch/>
        </p:blipFill>
        <p:spPr bwMode="auto">
          <a:xfrm>
            <a:off x="63500" y="1516722"/>
            <a:ext cx="8918990" cy="48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109" y="639923"/>
            <a:ext cx="8566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2: </a:t>
            </a:r>
            <a:r>
              <a:rPr lang="hu-HU" dirty="0" smtClean="0">
                <a:solidFill>
                  <a:srgbClr val="2D2D8A"/>
                </a:solidFill>
              </a:rPr>
              <a:t>SOC based </a:t>
            </a:r>
            <a:r>
              <a:rPr lang="en-US" dirty="0" smtClean="0">
                <a:solidFill>
                  <a:srgbClr val="2D2D8A"/>
                </a:solidFill>
              </a:rPr>
              <a:t>on the </a:t>
            </a:r>
            <a:r>
              <a:rPr lang="en-US" dirty="0" smtClean="0">
                <a:solidFill>
                  <a:srgbClr val="2D2D8A"/>
                </a:solidFill>
              </a:rPr>
              <a:t>ring-bus based </a:t>
            </a:r>
            <a:r>
              <a:rPr lang="hu-HU" dirty="0" smtClean="0">
                <a:solidFill>
                  <a:srgbClr val="2D2D8A"/>
                </a:solidFill>
              </a:rPr>
              <a:t>cache-coherent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CCN-504 </a:t>
            </a:r>
            <a:endParaRPr lang="en-US" dirty="0" smtClean="0">
              <a:solidFill>
                <a:srgbClr val="2D2D8A"/>
              </a:solidFill>
            </a:endParaRPr>
          </a:p>
          <a:p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interconnect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smtClean="0">
                <a:solidFill>
                  <a:srgbClr val="000000"/>
                </a:solidFill>
              </a:rPr>
              <a:t>179]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dirty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31</a:t>
            </a:r>
            <a:r>
              <a:rPr lang="hu-HU" altLang="en-US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32340" y="655728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646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927" y="640156"/>
            <a:ext cx="902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The ring interconnect fabric of the CCN-504 (dubbed Dickens) </a:t>
            </a:r>
            <a:r>
              <a:rPr lang="en-US" dirty="0" smtClean="0">
                <a:solidFill>
                  <a:srgbClr val="2D2D8A"/>
                </a:solidFill>
              </a:rPr>
              <a:t>(2012) </a:t>
            </a:r>
            <a:r>
              <a:rPr lang="en-US" dirty="0" smtClean="0">
                <a:solidFill>
                  <a:srgbClr val="000000"/>
                </a:solidFill>
              </a:rPr>
              <a:t>[180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5859270"/>
            <a:ext cx="8467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Remark: The Figure indicates only 15 ACE-Lite slave ports and 1 master port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whereas ARM's specifications show 18 ACE-Lite slave ports and 2 master ports.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1510" y="1291555"/>
            <a:ext cx="8781396" cy="4342690"/>
            <a:chOff x="161510" y="1291555"/>
            <a:chExt cx="8781396" cy="4342690"/>
          </a:xfrm>
        </p:grpSpPr>
        <p:pic>
          <p:nvPicPr>
            <p:cNvPr id="2283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02"/>
            <a:stretch/>
          </p:blipFill>
          <p:spPr bwMode="auto">
            <a:xfrm>
              <a:off x="161510" y="1291555"/>
              <a:ext cx="7048500" cy="427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83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" r="8696"/>
            <a:stretch/>
          </p:blipFill>
          <p:spPr bwMode="auto">
            <a:xfrm>
              <a:off x="7317305" y="2881313"/>
              <a:ext cx="1625601" cy="153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09" t="477" r="18910" b="91793"/>
            <a:stretch/>
          </p:blipFill>
          <p:spPr bwMode="auto">
            <a:xfrm>
              <a:off x="1691680" y="5274205"/>
              <a:ext cx="418546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sz="1800" dirty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cs typeface="Arial" charset="0"/>
              </a:rPr>
              <a:t>32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92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8" t="17010" r="6196" b="10771"/>
          <a:stretch/>
        </p:blipFill>
        <p:spPr>
          <a:xfrm>
            <a:off x="116506" y="1133744"/>
            <a:ext cx="8977664" cy="4275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65" y="509317"/>
            <a:ext cx="838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2D mesh </a:t>
            </a:r>
            <a:r>
              <a:rPr lang="en-US" dirty="0" smtClean="0">
                <a:solidFill>
                  <a:schemeClr val="accent6"/>
                </a:solidFill>
              </a:rPr>
              <a:t>interconnect (CMN-600) for server systems </a:t>
            </a:r>
            <a:r>
              <a:rPr lang="en-US" dirty="0" smtClean="0">
                <a:solidFill>
                  <a:schemeClr val="accent6"/>
                </a:solidFill>
              </a:rPr>
              <a:t>(2017) [244]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0787" y="1066509"/>
            <a:ext cx="3555395" cy="9451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sz="1800" dirty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cs typeface="Arial" charset="0"/>
              </a:rPr>
              <a:t>33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42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015" t="11949" r="3152" b="8490"/>
          <a:stretch/>
        </p:blipFill>
        <p:spPr>
          <a:xfrm>
            <a:off x="3755547" y="1089285"/>
            <a:ext cx="5181938" cy="4905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04" t="67296" r="58367" b="11085"/>
          <a:stretch/>
        </p:blipFill>
        <p:spPr>
          <a:xfrm>
            <a:off x="251520" y="3114510"/>
            <a:ext cx="3285365" cy="1125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31" y="507706"/>
            <a:ext cx="812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reason for changing the interconnect topology for servers </a:t>
            </a:r>
            <a:r>
              <a:rPr lang="en-US" dirty="0" smtClean="0">
                <a:solidFill>
                  <a:schemeClr val="accent6"/>
                </a:solidFill>
              </a:rPr>
              <a:t>[244]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39435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Ring </a:t>
            </a:r>
          </a:p>
          <a:p>
            <a:pPr algn="ctr"/>
            <a:r>
              <a:rPr lang="en-US" sz="1600" dirty="0" smtClean="0"/>
              <a:t>interconnect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84615" y="2439435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Mesh </a:t>
            </a:r>
          </a:p>
          <a:p>
            <a:pPr algn="ctr"/>
            <a:r>
              <a:rPr lang="en-US" sz="1600" dirty="0" smtClean="0"/>
              <a:t>interconnect</a:t>
            </a:r>
            <a:endParaRPr lang="en-US" sz="1600" dirty="0"/>
          </a:p>
        </p:txBody>
      </p:sp>
      <p:sp>
        <p:nvSpPr>
          <p:cNvPr id="10" name="TextBox 6"/>
          <p:cNvSpPr txBox="1"/>
          <p:nvPr/>
        </p:nvSpPr>
        <p:spPr>
          <a:xfrm>
            <a:off x="8763000" y="6375690"/>
            <a:ext cx="32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5</a:t>
            </a:r>
            <a:r>
              <a:rPr lang="en-US" altLang="en-US" sz="1800" dirty="0">
                <a:solidFill>
                  <a:srgbClr val="FFFFFF"/>
                </a:solidFill>
                <a:cs typeface="Arial" charset="0"/>
              </a:rPr>
              <a:t>. On-die interconnects</a:t>
            </a:r>
            <a:r>
              <a:rPr lang="hu-HU" altLang="en-US" sz="18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cs typeface="Arial" charset="0"/>
              </a:rPr>
              <a:t>34</a:t>
            </a:r>
            <a:r>
              <a:rPr lang="hu-HU" altLang="en-US" sz="1800" dirty="0" smtClean="0">
                <a:solidFill>
                  <a:srgbClr val="FFFFFF"/>
                </a:solidFill>
                <a:cs typeface="Arial" charset="0"/>
              </a:rPr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12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11560" y="1803547"/>
            <a:ext cx="172515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/>
              </a:rPr>
              <a:t>Intra-Processor </a:t>
            </a:r>
            <a:endParaRPr lang="en-US" altLang="en-US" sz="1300" b="1" dirty="0">
              <a:solidFill>
                <a:srgbClr val="000000"/>
              </a:solidFill>
              <a:latin typeface="Verdana"/>
            </a:endParaRPr>
          </a:p>
          <a:p>
            <a:pPr algn="ctr">
              <a:spcAft>
                <a:spcPts val="400"/>
              </a:spcAft>
              <a:defRPr/>
            </a:pP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interconnect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s</a:t>
            </a:r>
            <a:endParaRPr lang="hu-HU" altLang="en-US" sz="13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812936" y="1814414"/>
            <a:ext cx="147348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Cluster</a:t>
            </a:r>
          </a:p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interconnects</a:t>
            </a:r>
            <a:endParaRPr lang="hu-HU" altLang="en-US" sz="1300" b="1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50581" y="1119214"/>
            <a:ext cx="5950439" cy="662926"/>
            <a:chOff x="1450581" y="1119214"/>
            <a:chExt cx="5950439" cy="662926"/>
          </a:xfrm>
        </p:grpSpPr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2017619" y="1119214"/>
              <a:ext cx="501700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1300" b="1" dirty="0">
                  <a:solidFill>
                    <a:srgbClr val="000000"/>
                  </a:solidFill>
                  <a:latin typeface="Verdana"/>
                </a:rPr>
                <a:t>Levels of interconnects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450581" y="1524086"/>
              <a:ext cx="5950439" cy="258054"/>
              <a:chOff x="1845211" y="1416969"/>
              <a:chExt cx="5950439" cy="258054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1866902" y="1417556"/>
                <a:ext cx="3059730" cy="20505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>
                <a:off x="4918764" y="1416969"/>
                <a:ext cx="2853636" cy="21733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>
                <a:off x="7730563" y="1598777"/>
                <a:ext cx="65087" cy="603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p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 altLang="en-US" sz="1300">
                  <a:solidFill>
                    <a:srgbClr val="000000"/>
                  </a:solidFill>
                  <a:latin typeface="Verdana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 flipH="1">
                <a:off x="4918764" y="1416969"/>
                <a:ext cx="7868" cy="23486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Oval 13"/>
              <p:cNvSpPr>
                <a:spLocks noChangeArrowheads="1"/>
              </p:cNvSpPr>
              <p:nvPr/>
            </p:nvSpPr>
            <p:spPr bwMode="auto">
              <a:xfrm>
                <a:off x="4883304" y="1614698"/>
                <a:ext cx="65087" cy="603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p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 altLang="en-US" sz="130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12" name="Oval 13"/>
              <p:cNvSpPr>
                <a:spLocks noChangeArrowheads="1"/>
              </p:cNvSpPr>
              <p:nvPr/>
            </p:nvSpPr>
            <p:spPr bwMode="auto">
              <a:xfrm>
                <a:off x="1845211" y="1591849"/>
                <a:ext cx="65087" cy="603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p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 altLang="en-US" sz="1300">
                  <a:solidFill>
                    <a:srgbClr val="000000"/>
                  </a:solidFill>
                  <a:latin typeface="Verdana"/>
                </a:endParaRPr>
              </a:p>
            </p:txBody>
          </p:sp>
        </p:grp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41071" y="1836770"/>
            <a:ext cx="16626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Inter-processor</a:t>
            </a:r>
          </a:p>
          <a:p>
            <a:pPr algn="ctr">
              <a:spcAft>
                <a:spcPts val="400"/>
              </a:spcAft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in</a:t>
            </a:r>
            <a:r>
              <a:rPr lang="hu-HU" altLang="en-US" sz="1300" b="1" dirty="0">
                <a:solidFill>
                  <a:srgbClr val="000000"/>
                </a:solidFill>
                <a:latin typeface="Verdana"/>
              </a:rPr>
              <a:t>terconnect</a:t>
            </a:r>
            <a:r>
              <a:rPr lang="en-US" altLang="en-US" sz="1300" b="1" dirty="0">
                <a:solidFill>
                  <a:srgbClr val="000000"/>
                </a:solidFill>
                <a:latin typeface="Verdana"/>
              </a:rPr>
              <a:t>s</a:t>
            </a:r>
            <a:endParaRPr lang="hu-HU" altLang="en-US" sz="1300" b="1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6988" y="3905609"/>
            <a:ext cx="2664000" cy="1872000"/>
            <a:chOff x="216988" y="3692619"/>
            <a:chExt cx="3132000" cy="2012217"/>
          </a:xfrm>
        </p:grpSpPr>
        <p:sp>
          <p:nvSpPr>
            <p:cNvPr id="17" name="Ellipszis 3"/>
            <p:cNvSpPr/>
            <p:nvPr/>
          </p:nvSpPr>
          <p:spPr>
            <a:xfrm>
              <a:off x="1440142" y="4303018"/>
              <a:ext cx="719514" cy="58044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900" dirty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CPU</a:t>
              </a:r>
              <a:endParaRPr lang="hu-HU" sz="9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églalap 6"/>
            <p:cNvSpPr/>
            <p:nvPr/>
          </p:nvSpPr>
          <p:spPr>
            <a:xfrm>
              <a:off x="2075336" y="4882539"/>
              <a:ext cx="592541" cy="3952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IO C.</a:t>
              </a:r>
              <a:endParaRPr lang="hu-HU" sz="10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églalap 7"/>
            <p:cNvSpPr/>
            <p:nvPr/>
          </p:nvSpPr>
          <p:spPr>
            <a:xfrm>
              <a:off x="742809" y="4082791"/>
              <a:ext cx="592541" cy="3952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sz="1000" dirty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GPU</a:t>
              </a:r>
            </a:p>
          </p:txBody>
        </p:sp>
        <p:sp>
          <p:nvSpPr>
            <p:cNvPr id="20" name="Téglalap 8"/>
            <p:cNvSpPr/>
            <p:nvPr/>
          </p:nvSpPr>
          <p:spPr>
            <a:xfrm>
              <a:off x="742805" y="4774958"/>
              <a:ext cx="550216" cy="39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 dirty="0" err="1" smtClean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Disp</a:t>
              </a:r>
              <a:endParaRPr lang="en-US" sz="1000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C.</a:t>
              </a:r>
              <a:endParaRPr lang="hu-HU" sz="10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églalap 9"/>
            <p:cNvSpPr/>
            <p:nvPr/>
          </p:nvSpPr>
          <p:spPr>
            <a:xfrm>
              <a:off x="2279264" y="4078978"/>
              <a:ext cx="592541" cy="3952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sz="1000" dirty="0" smtClean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M</a:t>
              </a:r>
              <a:r>
                <a:rPr lang="en-US" sz="1000" dirty="0" smtClean="0">
                  <a:solidFill>
                    <a:srgbClr val="000000"/>
                  </a:solidFill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endParaRPr lang="hu-HU" sz="10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Cloud 21"/>
            <p:cNvSpPr/>
            <p:nvPr/>
          </p:nvSpPr>
          <p:spPr bwMode="auto">
            <a:xfrm rot="203832">
              <a:off x="216988" y="3692619"/>
              <a:ext cx="3132000" cy="2012217"/>
            </a:xfrm>
            <a:prstGeom prst="cloud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Verdana"/>
                <a:cs typeface="Times New Roman" pitchFamily="18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t="17210" r="42842"/>
          <a:stretch/>
        </p:blipFill>
        <p:spPr>
          <a:xfrm>
            <a:off x="5779086" y="3348940"/>
            <a:ext cx="3341449" cy="2675955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3" b="54640"/>
          <a:stretch/>
        </p:blipFill>
        <p:spPr bwMode="auto">
          <a:xfrm>
            <a:off x="3070452" y="3633342"/>
            <a:ext cx="2714328" cy="224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98385" y="2425569"/>
            <a:ext cx="25458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Interconnect the functional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units of a processor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90437" y="2423965"/>
            <a:ext cx="234551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Interconnect processors 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within a server 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(e.g. DP/MP servers) [</a:t>
            </a:r>
            <a:r>
              <a:rPr lang="hu-HU" sz="1300" dirty="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3303" y="2435191"/>
            <a:ext cx="22662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Interconnect nodes 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(e.g. 2P/4P servers) of a processor cluster [</a:t>
            </a:r>
            <a:r>
              <a:rPr lang="hu-HU" sz="1300" dirty="0">
                <a:solidFill>
                  <a:srgbClr val="000000"/>
                </a:solidFill>
                <a:latin typeface="Verdana"/>
              </a:rPr>
              <a:t>3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5817" y="523273"/>
            <a:ext cx="867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On-die interconnects of client processors -2</a:t>
            </a:r>
          </a:p>
        </p:txBody>
      </p:sp>
      <p:sp>
        <p:nvSpPr>
          <p:cNvPr id="31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(2)</a:t>
            </a:r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14338" y="641326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4330" y="6317395"/>
            <a:ext cx="1175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200" dirty="0" smtClean="0">
                <a:latin typeface="+mj-lt"/>
              </a:rPr>
              <a:t>C: Controller</a:t>
            </a:r>
            <a:endParaRPr lang="en-US" sz="1200" dirty="0" smtClean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443744" y="4265045"/>
            <a:ext cx="344280" cy="125218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950952" y="4314116"/>
            <a:ext cx="3169583" cy="1515436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32" grpId="0"/>
      <p:bldP spid="33" grpId="0"/>
      <p:bldP spid="34" grpId="0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870" y="893383"/>
            <a:ext cx="9066906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Subsequently, we will focus only on the </a:t>
            </a:r>
            <a:r>
              <a:rPr lang="en-US" sz="1600" dirty="0">
                <a:solidFill>
                  <a:srgbClr val="0070C0"/>
                </a:solidFill>
                <a:latin typeface="Verdana"/>
              </a:rPr>
              <a:t>lowest level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of interconnects, that is</a:t>
            </a:r>
          </a:p>
          <a:p>
            <a:pPr defTabSz="457200" fontAlgn="base"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    processor interconnects while </a:t>
            </a:r>
            <a:r>
              <a:rPr lang="en-US" sz="1600" dirty="0" smtClean="0">
                <a:latin typeface="Verdana"/>
              </a:rPr>
              <a:t>assuming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monolithic processor implementations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285750" indent="-285750" defTabSz="457200" fontAlgn="base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MCM (Multi-Chip Module) implementations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of processors are dealt with in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another</a:t>
            </a:r>
          </a:p>
          <a:p>
            <a:pPr defTabSz="457200" fontAlgn="base"/>
            <a:r>
              <a:rPr lang="en-US" sz="16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   </a:t>
            </a:r>
            <a:r>
              <a:rPr lang="en-US" sz="1600" dirty="0" smtClean="0">
                <a:solidFill>
                  <a:srgbClr val="0070C0"/>
                </a:solidFill>
                <a:latin typeface="Verdana"/>
              </a:rPr>
              <a:t> Chapter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of the lecture notes. 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17" y="523273"/>
            <a:ext cx="867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dirty="0">
                <a:solidFill>
                  <a:srgbClr val="2D2D8A"/>
                </a:solidFill>
                <a:latin typeface="Verdana"/>
              </a:rPr>
              <a:t>On-die interconnects of client processors -3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(3)</a:t>
            </a:r>
            <a:endParaRPr lang="en-US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9196" y="1694687"/>
            <a:ext cx="33530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Individual cores-based CPUs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050476" y="1699552"/>
            <a:ext cx="415987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clusters-based CPUs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>
            <a:endCxn id="8" idx="7"/>
          </p:cNvCxnSpPr>
          <p:nvPr/>
        </p:nvCxnSpPr>
        <p:spPr bwMode="auto">
          <a:xfrm flipH="1">
            <a:off x="2310275" y="1479442"/>
            <a:ext cx="1790210" cy="14330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endCxn id="6" idx="1"/>
          </p:cNvCxnSpPr>
          <p:nvPr/>
        </p:nvCxnSpPr>
        <p:spPr bwMode="auto">
          <a:xfrm>
            <a:off x="4095719" y="1479442"/>
            <a:ext cx="2020159" cy="153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106346" y="162428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32837" y="1136605"/>
            <a:ext cx="64208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CPU topologies used in multicore client processors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254720" y="161391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185" y="2059811"/>
            <a:ext cx="34820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Individual cores</a:t>
            </a:r>
            <a:r>
              <a:rPr lang="en-US" sz="1300" dirty="0">
                <a:solidFill>
                  <a:srgbClr val="0070C0"/>
                </a:solidFill>
                <a:latin typeface="Verdana"/>
              </a:rPr>
              <a:t> are the building blocks</a:t>
            </a:r>
          </a:p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 of the CPU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1603" y="2058206"/>
            <a:ext cx="4017446" cy="93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CPU cores are </a:t>
            </a:r>
            <a:r>
              <a:rPr lang="en-US" sz="1300" dirty="0">
                <a:solidFill>
                  <a:srgbClr val="0070C0"/>
                </a:solidFill>
                <a:latin typeface="Verdana"/>
              </a:rPr>
              <a:t>arranged in core clusters</a:t>
            </a:r>
          </a:p>
          <a:p>
            <a:pPr algn="ctr" defTabSz="457200" fontAlgn="base">
              <a:spcAft>
                <a:spcPts val="30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mostly of two or four cores.</a:t>
            </a:r>
          </a:p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300" dirty="0">
                <a:solidFill>
                  <a:srgbClr val="0070C0"/>
                </a:solidFill>
                <a:latin typeface="Verdana"/>
              </a:rPr>
              <a:t>core clusters are then the building blocks</a:t>
            </a:r>
          </a:p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 of the CPU.</a:t>
            </a:r>
          </a:p>
        </p:txBody>
      </p:sp>
      <p:pic>
        <p:nvPicPr>
          <p:cNvPr id="29" name="Picture 4" descr="File:coffee lake-coffee lake refresh overview change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4"/>
          <a:stretch/>
        </p:blipFill>
        <p:spPr bwMode="auto">
          <a:xfrm>
            <a:off x="559827" y="2957372"/>
            <a:ext cx="2931932" cy="19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9080" y="5116810"/>
            <a:ext cx="39677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defRPr/>
            </a:pPr>
            <a:r>
              <a:rPr lang="en-US" sz="1300" b="1" dirty="0">
                <a:solidFill>
                  <a:srgbClr val="000000"/>
                </a:solidFill>
                <a:latin typeface="Verdana"/>
              </a:rPr>
              <a:t>Intel’s 8-core Coffee Lake Refresh</a:t>
            </a:r>
          </a:p>
          <a:p>
            <a:pPr algn="ctr" defTabSz="457200" fontAlgn="base">
              <a:defRPr/>
            </a:pPr>
            <a:r>
              <a:rPr lang="en-US" sz="1300" b="1" dirty="0">
                <a:solidFill>
                  <a:srgbClr val="000000"/>
                </a:solidFill>
                <a:latin typeface="Verdana"/>
              </a:rPr>
              <a:t>processor built up as an SMC (2018) </a:t>
            </a: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300" dirty="0" smtClean="0">
                <a:solidFill>
                  <a:srgbClr val="000000"/>
                </a:solidFill>
                <a:latin typeface="Verdana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sz="13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950" y="530275"/>
            <a:ext cx="603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dirty="0">
                <a:solidFill>
                  <a:srgbClr val="2D2D8A"/>
                </a:solidFill>
                <a:latin typeface="Verdana"/>
              </a:rPr>
              <a:t>CPU topologies used in multicore client processors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5509" y="5717632"/>
            <a:ext cx="25931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SMC: Symmetrical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MultiCore</a:t>
            </a:r>
            <a:endParaRPr lang="en-US" sz="13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14338" y="63813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444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/>
      <p:bldP spid="8" grpId="0" animBg="1"/>
      <p:bldP spid="9" grpId="0"/>
      <p:bldP spid="10" grpId="0"/>
      <p:bldP spid="30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91248" y="1628800"/>
            <a:ext cx="2413495" cy="29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Dual-core core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43244" y="1654686"/>
            <a:ext cx="2812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Quad-core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core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>
            <a:endCxn id="9" idx="7"/>
          </p:cNvCxnSpPr>
          <p:nvPr/>
        </p:nvCxnSpPr>
        <p:spPr bwMode="auto">
          <a:xfrm flipH="1">
            <a:off x="2636094" y="1375218"/>
            <a:ext cx="1790210" cy="14330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>
            <a:endCxn id="7" idx="1"/>
          </p:cNvCxnSpPr>
          <p:nvPr/>
        </p:nvCxnSpPr>
        <p:spPr bwMode="auto">
          <a:xfrm>
            <a:off x="4421538" y="1375218"/>
            <a:ext cx="2020159" cy="153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432165" y="152005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8656" y="1032381"/>
            <a:ext cx="64208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clusters-based CPUs of client processors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2580539" y="150968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40468"/>
            <a:ext cx="13340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Examples </a:t>
            </a: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1-2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784" y="2060848"/>
            <a:ext cx="5677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AMD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486" y="525518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dirty="0">
                <a:solidFill>
                  <a:srgbClr val="2D2D8A"/>
                </a:solidFill>
                <a:latin typeface="Verdana" pitchFamily="34" charset="0"/>
              </a:rPr>
              <a:t>Core clusters-based CPUs of client processors -1</a:t>
            </a:r>
          </a:p>
        </p:txBody>
      </p:sp>
      <p:sp>
        <p:nvSpPr>
          <p:cNvPr id="22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8" t="17950" r="4921"/>
          <a:stretch/>
        </p:blipFill>
        <p:spPr bwMode="auto">
          <a:xfrm>
            <a:off x="1045462" y="2631292"/>
            <a:ext cx="2963414" cy="321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11560" y="5916486"/>
            <a:ext cx="36651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Two separate FX cores, shared FP, L2</a:t>
            </a:r>
          </a:p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 and front-end to save Si-area and power</a:t>
            </a:r>
          </a:p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L3 is shared at the chip level</a:t>
            </a:r>
          </a:p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(No L3 when GPU available)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2283460"/>
            <a:ext cx="42739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Bulldozer’s Compute Module </a:t>
            </a:r>
            <a:r>
              <a:rPr lang="en-US" sz="1300" i="1" dirty="0">
                <a:solidFill>
                  <a:srgbClr val="000000"/>
                </a:solidFill>
                <a:latin typeface="Verdana"/>
              </a:rPr>
              <a:t>(2011-2016) </a:t>
            </a: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300" i="1" dirty="0" smtClean="0">
                <a:solidFill>
                  <a:srgbClr val="000000"/>
                </a:solidFill>
                <a:latin typeface="Verdana"/>
              </a:rPr>
              <a:t>10</a:t>
            </a: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66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 animBg="1"/>
      <p:bldP spid="10" grpId="0"/>
      <p:bldP spid="17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105389" y="522791"/>
            <a:ext cx="8765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Remarks</a:t>
            </a:r>
            <a:r>
              <a:rPr lang="en-US" sz="1600" dirty="0" smtClean="0">
                <a:solidFill>
                  <a:srgbClr val="2D2D8A"/>
                </a:solidFill>
              </a:rPr>
              <a:t>: AMD’s motivation for </a:t>
            </a:r>
            <a:r>
              <a:rPr lang="hu-HU" sz="1600" dirty="0" smtClean="0">
                <a:solidFill>
                  <a:srgbClr val="2D2D8A"/>
                </a:solidFill>
              </a:rPr>
              <a:t>using compute modules in Bulldozer-based designs</a:t>
            </a:r>
            <a:endParaRPr lang="en-US" sz="1600" dirty="0">
              <a:solidFill>
                <a:srgbClr val="2D2D8A"/>
              </a:solidFill>
            </a:endParaRP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22208" y="935697"/>
            <a:ext cx="8921792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buFontTx/>
              <a:buAutoNum type="alphaLcParenR"/>
            </a:pPr>
            <a:r>
              <a:rPr lang="en-US" sz="1600" dirty="0">
                <a:solidFill>
                  <a:srgbClr val="000000"/>
                </a:solidFill>
              </a:rPr>
              <a:t>AMD optimized the microarchitecture of </a:t>
            </a:r>
            <a:r>
              <a:rPr lang="hu-HU" sz="1600" dirty="0" smtClean="0">
                <a:solidFill>
                  <a:srgbClr val="000000"/>
                </a:solidFill>
              </a:rPr>
              <a:t>their </a:t>
            </a:r>
            <a:r>
              <a:rPr lang="en-US" sz="1600" dirty="0" smtClean="0">
                <a:solidFill>
                  <a:srgbClr val="000000"/>
                </a:solidFill>
              </a:rPr>
              <a:t>Bulldozer</a:t>
            </a:r>
            <a:r>
              <a:rPr lang="hu-HU" sz="1600" dirty="0" smtClean="0">
                <a:solidFill>
                  <a:srgbClr val="000000"/>
                </a:solidFill>
              </a:rPr>
              <a:t>-based processors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indent="0" defTabSz="457200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 </a:t>
            </a:r>
            <a:r>
              <a:rPr lang="en-US" sz="1600" dirty="0">
                <a:solidFill>
                  <a:srgbClr val="FF0000"/>
                </a:solidFill>
              </a:rPr>
              <a:t>for </a:t>
            </a:r>
            <a:r>
              <a:rPr lang="en-US" sz="1600" dirty="0" smtClean="0">
                <a:solidFill>
                  <a:srgbClr val="FF0000"/>
                </a:solidFill>
              </a:rPr>
              <a:t>multithreaded workloads </a:t>
            </a:r>
            <a:r>
              <a:rPr lang="en-US" sz="1600" dirty="0">
                <a:solidFill>
                  <a:srgbClr val="000000"/>
                </a:solidFill>
              </a:rPr>
              <a:t>rather than for single threaded performance.</a:t>
            </a:r>
          </a:p>
          <a:p>
            <a:pPr defTabSz="457200" eaLnBrk="1" fontAlgn="base" hangingPunct="1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b) In light of the </a:t>
            </a:r>
            <a:r>
              <a:rPr lang="en-US" sz="1600" dirty="0">
                <a:solidFill>
                  <a:srgbClr val="FF0000"/>
                </a:solidFill>
              </a:rPr>
              <a:t>Fusion system architecture </a:t>
            </a:r>
            <a:r>
              <a:rPr lang="en-US" sz="1600" dirty="0">
                <a:solidFill>
                  <a:srgbClr val="000000"/>
                </a:solidFill>
              </a:rPr>
              <a:t>concept </a:t>
            </a:r>
            <a:r>
              <a:rPr lang="en-US" sz="1600" dirty="0" smtClean="0">
                <a:solidFill>
                  <a:srgbClr val="000000"/>
                </a:solidFill>
              </a:rPr>
              <a:t>(that presumes the integration</a:t>
            </a:r>
          </a:p>
          <a:p>
            <a:pPr defTabSz="457200" eaLnBrk="1" fontAlgn="base" hangingPunct="1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 of GPUs on the die) AMD’s </a:t>
            </a:r>
            <a:r>
              <a:rPr lang="en-US" sz="1600" dirty="0">
                <a:solidFill>
                  <a:srgbClr val="000000"/>
                </a:solidFill>
              </a:rPr>
              <a:t>belief is that </a:t>
            </a:r>
            <a:r>
              <a:rPr lang="en-US" sz="1600" dirty="0">
                <a:solidFill>
                  <a:srgbClr val="FF0000"/>
                </a:solidFill>
              </a:rPr>
              <a:t>heavy FP tasks </a:t>
            </a:r>
            <a:r>
              <a:rPr lang="en-US" sz="1600" dirty="0" smtClean="0">
                <a:solidFill>
                  <a:srgbClr val="000000"/>
                </a:solidFill>
              </a:rPr>
              <a:t>should </a:t>
            </a:r>
            <a:r>
              <a:rPr lang="en-US" sz="1600" dirty="0">
                <a:solidFill>
                  <a:srgbClr val="000000"/>
                </a:solidFill>
              </a:rPr>
              <a:t>not be </a:t>
            </a:r>
            <a:r>
              <a:rPr lang="en-US" sz="1600" dirty="0" smtClean="0">
                <a:solidFill>
                  <a:srgbClr val="000000"/>
                </a:solidFill>
              </a:rPr>
              <a:t>executed</a:t>
            </a:r>
          </a:p>
          <a:p>
            <a:pPr defTabSz="457200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 on </a:t>
            </a:r>
            <a:r>
              <a:rPr lang="en-US" sz="1600" dirty="0">
                <a:solidFill>
                  <a:srgbClr val="000000"/>
                </a:solidFill>
              </a:rPr>
              <a:t>the CPU cores but </a:t>
            </a:r>
            <a:r>
              <a:rPr lang="en-US" sz="1600" dirty="0">
                <a:solidFill>
                  <a:srgbClr val="FF0000"/>
                </a:solidFill>
              </a:rPr>
              <a:t>on an integrated </a:t>
            </a:r>
            <a:r>
              <a:rPr lang="en-US" sz="1600" dirty="0" smtClean="0">
                <a:solidFill>
                  <a:srgbClr val="FF0000"/>
                </a:solidFill>
              </a:rPr>
              <a:t>GPU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  <a:p>
            <a:pPr defTabSz="457200" eaLnBrk="1" fontAlgn="base" hangingPunct="1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    As a consequence the </a:t>
            </a:r>
            <a:r>
              <a:rPr lang="en-US" sz="1600" dirty="0">
                <a:solidFill>
                  <a:srgbClr val="0070C0"/>
                </a:solidFill>
              </a:rPr>
              <a:t>FP part </a:t>
            </a:r>
            <a:r>
              <a:rPr lang="en-US" sz="1600" dirty="0">
                <a:solidFill>
                  <a:srgbClr val="000000"/>
                </a:solidFill>
              </a:rPr>
              <a:t>of the microarchitecture may be </a:t>
            </a:r>
            <a:r>
              <a:rPr lang="en-US" sz="1600" dirty="0">
                <a:solidFill>
                  <a:srgbClr val="0070C0"/>
                </a:solidFill>
              </a:rPr>
              <a:t>designed for a </a:t>
            </a:r>
            <a:r>
              <a:rPr lang="en-US" sz="1600" dirty="0" smtClean="0">
                <a:solidFill>
                  <a:srgbClr val="0070C0"/>
                </a:solidFill>
              </a:rPr>
              <a:t>low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250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FP-load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25000"/>
              </a:spcAft>
            </a:pPr>
            <a:r>
              <a:rPr lang="en-US" sz="1600" dirty="0">
                <a:solidFill>
                  <a:srgbClr val="000000"/>
                </a:solidFill>
              </a:rPr>
              <a:t>c)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A further key aspect was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reducing power </a:t>
            </a:r>
            <a:r>
              <a:rPr lang="en-US" sz="1600" dirty="0" smtClean="0">
                <a:solidFill>
                  <a:srgbClr val="FF0000"/>
                </a:solidFill>
              </a:rPr>
              <a:t>consumption by less hardware resources.</a:t>
            </a:r>
            <a:endParaRPr lang="en-US" sz="1600" dirty="0">
              <a:solidFill>
                <a:srgbClr val="FF0000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AMD’s </a:t>
            </a:r>
            <a:r>
              <a:rPr lang="en-US" sz="1600" dirty="0">
                <a:solidFill>
                  <a:srgbClr val="000000"/>
                </a:solidFill>
              </a:rPr>
              <a:t>decision to </a:t>
            </a:r>
            <a:r>
              <a:rPr lang="en-US" sz="1600" dirty="0" smtClean="0">
                <a:solidFill>
                  <a:srgbClr val="000000"/>
                </a:solidFill>
              </a:rPr>
              <a:t>use compute modules in their </a:t>
            </a:r>
            <a:r>
              <a:rPr lang="en-US" sz="1600" dirty="0" smtClean="0">
                <a:solidFill>
                  <a:srgbClr val="0070C0"/>
                </a:solidFill>
              </a:rPr>
              <a:t>Bulldozer processors </a:t>
            </a:r>
            <a:r>
              <a:rPr lang="en-US" sz="1600" dirty="0">
                <a:solidFill>
                  <a:srgbClr val="0070C0"/>
                </a:solidFill>
              </a:rPr>
              <a:t>is in line with </a:t>
            </a:r>
            <a:r>
              <a:rPr lang="en-US" sz="1600" dirty="0" smtClean="0">
                <a:solidFill>
                  <a:srgbClr val="0070C0"/>
                </a:solidFill>
              </a:rPr>
              <a:t>the above </a:t>
            </a:r>
            <a:r>
              <a:rPr lang="en-US" sz="1600" dirty="0" smtClean="0">
                <a:solidFill>
                  <a:srgbClr val="0070C0"/>
                </a:solidFill>
              </a:rPr>
              <a:t>aspects.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7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7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7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7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7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7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7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7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7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7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7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91248" y="1628800"/>
            <a:ext cx="2413495" cy="29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Dual-core core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43244" y="1654686"/>
            <a:ext cx="2812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Quad-core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core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>
            <a:endCxn id="9" idx="7"/>
          </p:cNvCxnSpPr>
          <p:nvPr/>
        </p:nvCxnSpPr>
        <p:spPr bwMode="auto">
          <a:xfrm flipH="1">
            <a:off x="2636094" y="1375218"/>
            <a:ext cx="1790210" cy="14330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>
            <a:endCxn id="7" idx="1"/>
          </p:cNvCxnSpPr>
          <p:nvPr/>
        </p:nvCxnSpPr>
        <p:spPr bwMode="auto">
          <a:xfrm>
            <a:off x="4421538" y="1375218"/>
            <a:ext cx="2020159" cy="153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432165" y="152005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8656" y="1032381"/>
            <a:ext cx="64208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clusters-based CPUs of client processors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2580539" y="150968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40468"/>
            <a:ext cx="13340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Examples </a:t>
            </a: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1-2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48" y="2625032"/>
            <a:ext cx="4528352" cy="396044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5337085" y="2715042"/>
            <a:ext cx="2880320" cy="13501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5500" y="2278209"/>
            <a:ext cx="49359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Family 16h (Jaguar/Puma)-based lines (2013-2015) </a:t>
            </a: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300" i="1" dirty="0" smtClean="0">
                <a:solidFill>
                  <a:srgbClr val="000000"/>
                </a:solidFill>
                <a:latin typeface="Verdana"/>
              </a:rPr>
              <a:t>9</a:t>
            </a: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] 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784" y="2060848"/>
            <a:ext cx="5677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defRPr/>
            </a:pPr>
            <a:r>
              <a:rPr lang="en-US" sz="1300" i="1" dirty="0">
                <a:solidFill>
                  <a:srgbClr val="000000"/>
                </a:solidFill>
                <a:latin typeface="Verdana"/>
              </a:rPr>
              <a:t>AMD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6033" y="6520988"/>
            <a:ext cx="16209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Shared L2, no L3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486" y="525518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dirty="0">
                <a:solidFill>
                  <a:srgbClr val="2D2D8A"/>
                </a:solidFill>
                <a:latin typeface="Verdana" pitchFamily="34" charset="0"/>
              </a:rPr>
              <a:t>Core clusters-based CPUs of client processors -1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4388655" y="3225983"/>
            <a:ext cx="422920" cy="145989"/>
          </a:xfrm>
          <a:prstGeom prst="rightArrow">
            <a:avLst/>
          </a:prstGeom>
          <a:solidFill>
            <a:srgbClr val="FF8F75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kern="12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On-die 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interconnects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</a:t>
            </a:r>
            <a:r>
              <a:rPr lang="hu-HU" altLang="en-US" kern="12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kern="1200" dirty="0">
              <a:solidFill>
                <a:srgbClr val="FFFFFF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8" t="17950" r="4921"/>
          <a:stretch/>
        </p:blipFill>
        <p:spPr bwMode="auto">
          <a:xfrm>
            <a:off x="1045462" y="2631292"/>
            <a:ext cx="2963414" cy="321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11560" y="5916486"/>
            <a:ext cx="36651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Two separate FX cores, shared FP, L2</a:t>
            </a:r>
          </a:p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 and front-end to save Si-area and power</a:t>
            </a:r>
          </a:p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L3 is shared at the chip level</a:t>
            </a:r>
          </a:p>
          <a:p>
            <a:pPr algn="ctr" defTabSz="457200" fontAlgn="base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(No L3 when GPU available)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2283460"/>
            <a:ext cx="42739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Bulldozer’s Compute Module </a:t>
            </a:r>
            <a:r>
              <a:rPr lang="en-US" sz="1300" i="1" dirty="0">
                <a:solidFill>
                  <a:srgbClr val="000000"/>
                </a:solidFill>
                <a:latin typeface="Verdana"/>
              </a:rPr>
              <a:t>(2011-2016) </a:t>
            </a: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300" i="1" dirty="0" smtClean="0">
                <a:solidFill>
                  <a:srgbClr val="000000"/>
                </a:solidFill>
                <a:latin typeface="Verdana"/>
              </a:rPr>
              <a:t>10</a:t>
            </a:r>
            <a:r>
              <a:rPr lang="en-US" sz="1300" i="1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66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  <p:bldP spid="23" grpId="0" animBg="1"/>
    </p:bld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fontAlgn="base">
          <a:defRPr sz="1600" dirty="0" smtClean="0">
            <a:latin typeface="+mj-lt"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2433</Words>
  <Application>Microsoft Office PowerPoint</Application>
  <PresentationFormat>On-screen Show (4:3)</PresentationFormat>
  <Paragraphs>554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Verdana</vt:lpstr>
      <vt:lpstr>2_Default Design</vt:lpstr>
      <vt:lpstr>4_Default Design</vt:lpstr>
      <vt:lpstr>PowerPoint Presentation</vt:lpstr>
      <vt:lpstr>PowerPoint Presentation</vt:lpstr>
      <vt:lpstr>5. On-die interconnects (1)</vt:lpstr>
      <vt:lpstr>5. On-die interconnects (2)</vt:lpstr>
      <vt:lpstr>5. On-die interconnects (3)</vt:lpstr>
      <vt:lpstr>5. On-die interconnects (4)</vt:lpstr>
      <vt:lpstr>5. On-die interconnects (5)</vt:lpstr>
      <vt:lpstr>5. On-die interconnects (6)</vt:lpstr>
      <vt:lpstr>5. On-die interconnects (7)</vt:lpstr>
      <vt:lpstr>5. On-die interconnects (8)</vt:lpstr>
      <vt:lpstr>5. On-die interconnects (9)</vt:lpstr>
      <vt:lpstr>5. On-die interconnects (10)</vt:lpstr>
      <vt:lpstr>5. On-die interconnects (11)</vt:lpstr>
      <vt:lpstr>5. On-die interconnects (12)</vt:lpstr>
      <vt:lpstr>5. On-die interconnects (13)</vt:lpstr>
      <vt:lpstr>5. On-die interconnects (14)</vt:lpstr>
      <vt:lpstr>5. On-die interconnects (15)</vt:lpstr>
      <vt:lpstr>5. On-die interconnects (16)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On-die interconnects (26)</vt:lpstr>
      <vt:lpstr>5. On-die interconnects (27)</vt:lpstr>
      <vt:lpstr>5. On-die interconnects (28)</vt:lpstr>
      <vt:lpstr>5. On-die interconnects (29)</vt:lpstr>
      <vt:lpstr>5. On-die interconnects (30)</vt:lpstr>
      <vt:lpstr>5. On-die interconnects (31)</vt:lpstr>
      <vt:lpstr>5. On-die interconnects (32)</vt:lpstr>
      <vt:lpstr>5. On-die interconnects (33)</vt:lpstr>
      <vt:lpstr>5. On-die interconnects (34)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Bácskai Zsuzsanna</dc:creator>
  <cp:lastModifiedBy>sima</cp:lastModifiedBy>
  <cp:revision>57</cp:revision>
  <dcterms:created xsi:type="dcterms:W3CDTF">2019-07-25T11:24:52Z</dcterms:created>
  <dcterms:modified xsi:type="dcterms:W3CDTF">2019-10-09T05:34:56Z</dcterms:modified>
</cp:coreProperties>
</file>