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3" r:id="rId1"/>
    <p:sldMasterId id="2147483711" r:id="rId2"/>
    <p:sldMasterId id="2147483724" r:id="rId3"/>
    <p:sldMasterId id="2147483762" r:id="rId4"/>
    <p:sldMasterId id="2147483775" r:id="rId5"/>
    <p:sldMasterId id="2147483788" r:id="rId6"/>
    <p:sldMasterId id="2147483801" r:id="rId7"/>
    <p:sldMasterId id="2147483814" r:id="rId8"/>
    <p:sldMasterId id="2147483877" r:id="rId9"/>
  </p:sldMasterIdLst>
  <p:notesMasterIdLst>
    <p:notesMasterId r:id="rId141"/>
  </p:notesMasterIdLst>
  <p:sldIdLst>
    <p:sldId id="2266" r:id="rId10"/>
    <p:sldId id="463" r:id="rId11"/>
    <p:sldId id="2014" r:id="rId12"/>
    <p:sldId id="2017" r:id="rId13"/>
    <p:sldId id="2018" r:id="rId14"/>
    <p:sldId id="2019" r:id="rId15"/>
    <p:sldId id="2023" r:id="rId16"/>
    <p:sldId id="2020" r:id="rId17"/>
    <p:sldId id="2021" r:id="rId18"/>
    <p:sldId id="2022" r:id="rId19"/>
    <p:sldId id="2265" r:id="rId20"/>
    <p:sldId id="2031" r:id="rId21"/>
    <p:sldId id="2032" r:id="rId22"/>
    <p:sldId id="1956" r:id="rId23"/>
    <p:sldId id="1957" r:id="rId24"/>
    <p:sldId id="2076" r:id="rId25"/>
    <p:sldId id="2013" r:id="rId26"/>
    <p:sldId id="2024" r:id="rId27"/>
    <p:sldId id="2025" r:id="rId28"/>
    <p:sldId id="2026" r:id="rId29"/>
    <p:sldId id="2027" r:id="rId30"/>
    <p:sldId id="2028" r:id="rId31"/>
    <p:sldId id="2029" r:id="rId32"/>
    <p:sldId id="2030" r:id="rId33"/>
    <p:sldId id="2175" r:id="rId34"/>
    <p:sldId id="2075" r:id="rId35"/>
    <p:sldId id="2012" r:id="rId36"/>
    <p:sldId id="2034" r:id="rId37"/>
    <p:sldId id="2179" r:id="rId38"/>
    <p:sldId id="2035" r:id="rId39"/>
    <p:sldId id="2036" r:id="rId40"/>
    <p:sldId id="2177" r:id="rId41"/>
    <p:sldId id="2178" r:id="rId42"/>
    <p:sldId id="2038" r:id="rId43"/>
    <p:sldId id="2039" r:id="rId44"/>
    <p:sldId id="2040" r:id="rId45"/>
    <p:sldId id="2041" r:id="rId46"/>
    <p:sldId id="2042" r:id="rId47"/>
    <p:sldId id="2043" r:id="rId48"/>
    <p:sldId id="2053" r:id="rId49"/>
    <p:sldId id="2054" r:id="rId50"/>
    <p:sldId id="2055" r:id="rId51"/>
    <p:sldId id="2056" r:id="rId52"/>
    <p:sldId id="2057" r:id="rId53"/>
    <p:sldId id="2058" r:id="rId54"/>
    <p:sldId id="2059" r:id="rId55"/>
    <p:sldId id="2060" r:id="rId56"/>
    <p:sldId id="2061" r:id="rId57"/>
    <p:sldId id="2062" r:id="rId58"/>
    <p:sldId id="2063" r:id="rId59"/>
    <p:sldId id="2064" r:id="rId60"/>
    <p:sldId id="2065" r:id="rId61"/>
    <p:sldId id="2066" r:id="rId62"/>
    <p:sldId id="2067" r:id="rId63"/>
    <p:sldId id="2068" r:id="rId64"/>
    <p:sldId id="2069" r:id="rId65"/>
    <p:sldId id="2070" r:id="rId66"/>
    <p:sldId id="2071" r:id="rId67"/>
    <p:sldId id="2072" r:id="rId68"/>
    <p:sldId id="2073" r:id="rId69"/>
    <p:sldId id="2077" r:id="rId70"/>
    <p:sldId id="2172" r:id="rId71"/>
    <p:sldId id="2078" r:id="rId72"/>
    <p:sldId id="2079" r:id="rId73"/>
    <p:sldId id="2080" r:id="rId74"/>
    <p:sldId id="2090" r:id="rId75"/>
    <p:sldId id="2091" r:id="rId76"/>
    <p:sldId id="2092" r:id="rId77"/>
    <p:sldId id="2093" r:id="rId78"/>
    <p:sldId id="2094" r:id="rId79"/>
    <p:sldId id="2097" r:id="rId80"/>
    <p:sldId id="2095" r:id="rId81"/>
    <p:sldId id="2096" r:id="rId82"/>
    <p:sldId id="1769" r:id="rId83"/>
    <p:sldId id="1775" r:id="rId84"/>
    <p:sldId id="2081" r:id="rId85"/>
    <p:sldId id="1782" r:id="rId86"/>
    <p:sldId id="1827" r:id="rId87"/>
    <p:sldId id="2082" r:id="rId88"/>
    <p:sldId id="1783" r:id="rId89"/>
    <p:sldId id="2084" r:id="rId90"/>
    <p:sldId id="2085" r:id="rId91"/>
    <p:sldId id="2086" r:id="rId92"/>
    <p:sldId id="2089" r:id="rId93"/>
    <p:sldId id="2088" r:id="rId94"/>
    <p:sldId id="1779" r:id="rId95"/>
    <p:sldId id="1771" r:id="rId96"/>
    <p:sldId id="1877" r:id="rId97"/>
    <p:sldId id="1878" r:id="rId98"/>
    <p:sldId id="1879" r:id="rId99"/>
    <p:sldId id="1880" r:id="rId100"/>
    <p:sldId id="1881" r:id="rId101"/>
    <p:sldId id="1882" r:id="rId102"/>
    <p:sldId id="1883" r:id="rId103"/>
    <p:sldId id="2098" r:id="rId104"/>
    <p:sldId id="1887" r:id="rId105"/>
    <p:sldId id="1888" r:id="rId106"/>
    <p:sldId id="1889" r:id="rId107"/>
    <p:sldId id="1890" r:id="rId108"/>
    <p:sldId id="1891" r:id="rId109"/>
    <p:sldId id="2182" r:id="rId110"/>
    <p:sldId id="2099" r:id="rId111"/>
    <p:sldId id="2100" r:id="rId112"/>
    <p:sldId id="2101" r:id="rId113"/>
    <p:sldId id="2102" r:id="rId114"/>
    <p:sldId id="2103" r:id="rId115"/>
    <p:sldId id="2104" r:id="rId116"/>
    <p:sldId id="1835" r:id="rId117"/>
    <p:sldId id="1836" r:id="rId118"/>
    <p:sldId id="2110" r:id="rId119"/>
    <p:sldId id="2105" r:id="rId120"/>
    <p:sldId id="2106" r:id="rId121"/>
    <p:sldId id="2123" r:id="rId122"/>
    <p:sldId id="2124" r:id="rId123"/>
    <p:sldId id="2107" r:id="rId124"/>
    <p:sldId id="2183" r:id="rId125"/>
    <p:sldId id="2109" r:id="rId126"/>
    <p:sldId id="1838" r:id="rId127"/>
    <p:sldId id="2111" r:id="rId128"/>
    <p:sldId id="2112" r:id="rId129"/>
    <p:sldId id="2118" r:id="rId130"/>
    <p:sldId id="2113" r:id="rId131"/>
    <p:sldId id="2119" r:id="rId132"/>
    <p:sldId id="2114" r:id="rId133"/>
    <p:sldId id="1868" r:id="rId134"/>
    <p:sldId id="1869" r:id="rId135"/>
    <p:sldId id="1870" r:id="rId136"/>
    <p:sldId id="1871" r:id="rId137"/>
    <p:sldId id="1872" r:id="rId138"/>
    <p:sldId id="2268" r:id="rId139"/>
    <p:sldId id="1876" r:id="rId14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43B284-05C1-4ADE-B66F-498B437E93F5}">
          <p14:sldIdLst>
            <p14:sldId id="2266"/>
            <p14:sldId id="463"/>
          </p14:sldIdLst>
        </p14:section>
        <p14:section name="Untitled Section" id="{C502D39B-7B0F-408B-9318-C54260733FCA}">
          <p14:sldIdLst>
            <p14:sldId id="2014"/>
            <p14:sldId id="2017"/>
            <p14:sldId id="2018"/>
            <p14:sldId id="2019"/>
            <p14:sldId id="2023"/>
            <p14:sldId id="2020"/>
            <p14:sldId id="2021"/>
            <p14:sldId id="2022"/>
            <p14:sldId id="2265"/>
            <p14:sldId id="2031"/>
            <p14:sldId id="2032"/>
            <p14:sldId id="1956"/>
            <p14:sldId id="1957"/>
            <p14:sldId id="2076"/>
            <p14:sldId id="2013"/>
            <p14:sldId id="2024"/>
            <p14:sldId id="2025"/>
            <p14:sldId id="2026"/>
            <p14:sldId id="2027"/>
            <p14:sldId id="2028"/>
            <p14:sldId id="2029"/>
            <p14:sldId id="2030"/>
            <p14:sldId id="2175"/>
            <p14:sldId id="2075"/>
            <p14:sldId id="2012"/>
            <p14:sldId id="2034"/>
            <p14:sldId id="2179"/>
            <p14:sldId id="2035"/>
            <p14:sldId id="2036"/>
            <p14:sldId id="2177"/>
            <p14:sldId id="2178"/>
            <p14:sldId id="2038"/>
            <p14:sldId id="2039"/>
            <p14:sldId id="2040"/>
            <p14:sldId id="2041"/>
            <p14:sldId id="2042"/>
            <p14:sldId id="2043"/>
            <p14:sldId id="2053"/>
            <p14:sldId id="2054"/>
            <p14:sldId id="2055"/>
            <p14:sldId id="2056"/>
            <p14:sldId id="2057"/>
            <p14:sldId id="2058"/>
            <p14:sldId id="2059"/>
            <p14:sldId id="2060"/>
            <p14:sldId id="2061"/>
            <p14:sldId id="2062"/>
            <p14:sldId id="2063"/>
            <p14:sldId id="2064"/>
            <p14:sldId id="2065"/>
            <p14:sldId id="2066"/>
            <p14:sldId id="2067"/>
            <p14:sldId id="2068"/>
            <p14:sldId id="2069"/>
            <p14:sldId id="2070"/>
            <p14:sldId id="2071"/>
            <p14:sldId id="2072"/>
            <p14:sldId id="2073"/>
            <p14:sldId id="2077"/>
            <p14:sldId id="2172"/>
            <p14:sldId id="2078"/>
            <p14:sldId id="2079"/>
            <p14:sldId id="2080"/>
            <p14:sldId id="2090"/>
            <p14:sldId id="2091"/>
            <p14:sldId id="2092"/>
            <p14:sldId id="2093"/>
            <p14:sldId id="2094"/>
            <p14:sldId id="2097"/>
            <p14:sldId id="2095"/>
            <p14:sldId id="2096"/>
            <p14:sldId id="1769"/>
            <p14:sldId id="1775"/>
            <p14:sldId id="2081"/>
            <p14:sldId id="1782"/>
            <p14:sldId id="1827"/>
            <p14:sldId id="2082"/>
            <p14:sldId id="1783"/>
            <p14:sldId id="2084"/>
            <p14:sldId id="2085"/>
            <p14:sldId id="2086"/>
            <p14:sldId id="2089"/>
            <p14:sldId id="2088"/>
            <p14:sldId id="1779"/>
            <p14:sldId id="1771"/>
            <p14:sldId id="1877"/>
            <p14:sldId id="1878"/>
            <p14:sldId id="1879"/>
            <p14:sldId id="1880"/>
            <p14:sldId id="1881"/>
            <p14:sldId id="1882"/>
            <p14:sldId id="1883"/>
            <p14:sldId id="2098"/>
            <p14:sldId id="1887"/>
            <p14:sldId id="1888"/>
            <p14:sldId id="1889"/>
            <p14:sldId id="1890"/>
            <p14:sldId id="1891"/>
            <p14:sldId id="2182"/>
            <p14:sldId id="2099"/>
            <p14:sldId id="2100"/>
            <p14:sldId id="2101"/>
            <p14:sldId id="2102"/>
            <p14:sldId id="2103"/>
            <p14:sldId id="2104"/>
            <p14:sldId id="1835"/>
            <p14:sldId id="1836"/>
            <p14:sldId id="2110"/>
            <p14:sldId id="2105"/>
            <p14:sldId id="2106"/>
            <p14:sldId id="2123"/>
            <p14:sldId id="2124"/>
            <p14:sldId id="2107"/>
            <p14:sldId id="2183"/>
            <p14:sldId id="2109"/>
            <p14:sldId id="1838"/>
            <p14:sldId id="2111"/>
            <p14:sldId id="2112"/>
            <p14:sldId id="2118"/>
            <p14:sldId id="2113"/>
            <p14:sldId id="2119"/>
            <p14:sldId id="2114"/>
            <p14:sldId id="1868"/>
            <p14:sldId id="1869"/>
            <p14:sldId id="1870"/>
            <p14:sldId id="1871"/>
            <p14:sldId id="1872"/>
            <p14:sldId id="2268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orient="horz" pos="1962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  <p15:guide id="4" pos="5431" userDrawn="1">
          <p15:clr>
            <a:srgbClr val="A4A3A4"/>
          </p15:clr>
        </p15:guide>
        <p15:guide id="6" pos="697" userDrawn="1">
          <p15:clr>
            <a:srgbClr val="A4A3A4"/>
          </p15:clr>
        </p15:guide>
        <p15:guide id="7" pos="4184" userDrawn="1">
          <p15:clr>
            <a:srgbClr val="A4A3A4"/>
          </p15:clr>
        </p15:guide>
        <p15:guide id="8" pos="385" userDrawn="1">
          <p15:clr>
            <a:srgbClr val="A4A3A4"/>
          </p15:clr>
        </p15:guide>
        <p15:guide id="9" orient="horz" pos="1706" userDrawn="1">
          <p15:clr>
            <a:srgbClr val="A4A3A4"/>
          </p15:clr>
        </p15:guide>
        <p15:guide id="10" orient="horz" pos="544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pos="187">
          <p15:clr>
            <a:srgbClr val="A4A3A4"/>
          </p15:clr>
        </p15:guide>
        <p15:guide id="14" pos="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  <a:srgbClr val="2D2D8A"/>
    <a:srgbClr val="CCECFF"/>
    <a:srgbClr val="00B0F0"/>
    <a:srgbClr val="8FB4FF"/>
    <a:srgbClr val="CFE7E9"/>
    <a:srgbClr val="FF3F3F"/>
    <a:srgbClr val="E7F3F4"/>
    <a:srgbClr val="7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7" autoAdjust="0"/>
    <p:restoredTop sz="86321" autoAdjust="0"/>
  </p:normalViewPr>
  <p:slideViewPr>
    <p:cSldViewPr snapToObjects="1" showGuides="1">
      <p:cViewPr varScale="1">
        <p:scale>
          <a:sx n="113" d="100"/>
          <a:sy n="113" d="100"/>
        </p:scale>
        <p:origin x="780" y="108"/>
      </p:cViewPr>
      <p:guideLst>
        <p:guide orient="horz" pos="176"/>
        <p:guide orient="horz" pos="1962"/>
        <p:guide orient="horz" pos="828"/>
        <p:guide pos="5431"/>
        <p:guide pos="697"/>
        <p:guide pos="4184"/>
        <p:guide pos="385"/>
        <p:guide orient="horz" pos="1706"/>
        <p:guide orient="horz" pos="544"/>
        <p:guide orient="horz" pos="317"/>
        <p:guide pos="187"/>
        <p:guide pos="73"/>
      </p:guideLst>
    </p:cSldViewPr>
  </p:slideViewPr>
  <p:outlineViewPr>
    <p:cViewPr>
      <p:scale>
        <a:sx n="33" d="100"/>
        <a:sy n="33" d="100"/>
      </p:scale>
      <p:origin x="0" y="-3089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slide" Target="slides/slide129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53" Type="http://schemas.openxmlformats.org/officeDocument/2006/relationships/slide" Target="slides/slide44.xml"/><Relationship Id="rId74" Type="http://schemas.openxmlformats.org/officeDocument/2006/relationships/slide" Target="slides/slide65.xml"/><Relationship Id="rId128" Type="http://schemas.openxmlformats.org/officeDocument/2006/relationships/slide" Target="slides/slide11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slide" Target="slides/slide13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slide" Target="slides/slide13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6" Type="http://schemas.openxmlformats.org/officeDocument/2006/relationships/slide" Target="slides/slide7.xml"/><Relationship Id="rId37" Type="http://schemas.openxmlformats.org/officeDocument/2006/relationships/slide" Target="slides/slide28.xml"/><Relationship Id="rId58" Type="http://schemas.openxmlformats.org/officeDocument/2006/relationships/slide" Target="slides/slide49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4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6CD8F015-447F-47A2-9CB4-05A2ED03C3A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7713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31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3106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8" y="9433106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9CBE5971-2EA0-420F-8461-EEE5968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5638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54427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6816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2504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7562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24B3E-3495-4A81-9766-EB1C75BD10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0" y="9380542"/>
            <a:ext cx="294639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9C8931-3665-4139-92D8-CE1F4C73EA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5538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689479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0376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24B3E-3495-4A81-9766-EB1C75BD10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0" y="9380542"/>
            <a:ext cx="294639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9C8931-3665-4139-92D8-CE1F4C73EA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5538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689479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6853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24B3E-3495-4A81-9766-EB1C75BD10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0" y="9380542"/>
            <a:ext cx="294639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9C8931-3665-4139-92D8-CE1F4C73EA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5538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689479"/>
            <a:ext cx="5438775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6477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5353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77731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FD9A7-FAC6-4B51-A12F-D29D77A0A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0" y="9486412"/>
            <a:ext cx="2945024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6813A-948D-418C-8852-D24B0D7AD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9300"/>
            <a:ext cx="4989513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40" y="4742399"/>
            <a:ext cx="5436235" cy="4493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80065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145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22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1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66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4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8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726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336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609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8281"/>
            <a:ext cx="9144000" cy="393700"/>
          </a:xfrm>
          <a:solidFill>
            <a:srgbClr val="0066FF"/>
          </a:solidFill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7F05-397B-4DC5-8F6B-4F344128EC3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78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01BC1-466E-4B14-A4B3-BFF37E05939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2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99C08-7164-470D-94A2-7D4AFFEF68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20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CD376-6D00-4AB4-9C77-0A968BA7CE9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8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4B06-8737-4A67-B93E-05D9E267CE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2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3FE7-908A-4E36-BBA0-9D794DE438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6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2FF19-E66A-496E-8A10-CCB6A0C2284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2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991B-3C86-4B79-A1C7-09C5CDB4B28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41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659E-470C-46A3-80BE-6D139DEFDE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92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F971-02CD-4B99-B742-3C7FC7DA6AB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87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879A-199D-4D56-9D3D-DD2FC3D095C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30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BED6C-E9ED-422D-B6E1-23D9D9F23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245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DAD6-9CE3-4454-B5BF-041EB25A3F8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67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672B-4EE8-4FAA-A39F-23753E3C5E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90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9E8E-0ACE-4EAB-91DE-5DCBB1890A5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0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4D30-F8FC-4F9E-A9A8-24E16EAB43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5D5B-1E79-42EC-B1FE-41D5C5612AE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10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BFC0-7B3E-43B3-A874-C6820D24D47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8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CADB-19C2-46D1-B601-DE6C69392C0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4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16E9-F49D-4CF5-996D-0F7FE60B462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5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A596-4BF0-43FF-AFBD-49A5F3D47EE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96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72BA-2BEF-4F79-953A-33A7472180C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02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EDFB-3B3B-4D6E-9B41-204A399314F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66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88DA-3E88-47B4-9C39-18122A035CB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84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6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4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5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3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9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1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04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06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23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4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09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5BED-4FE8-4FD4-A19C-067844AB6A2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20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3725-936F-43ED-86E7-AD54CE8CB13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5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A57D-8611-446B-BEA2-0EABE992858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10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FC4A-3FEC-4DAF-B582-61157BC8EF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25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AF803-A6E6-4FB3-916B-D3A0FE289AB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460B-2401-42E9-A171-D2BFAF73409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316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3C3D-53FA-46E9-9328-464A20C5F5E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2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08B1-9F09-4527-BB35-686B0DB0E34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274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3F59-5DF4-47B9-9386-04EC2666668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1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7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5298-3260-484B-992B-7A8CEC8E1D2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0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5285-534F-44FB-847F-156B4DFDE9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64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2DB82-8963-4B43-8472-1AE928F66EE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54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804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14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1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2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0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440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93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85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30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6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967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91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615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50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2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7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56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45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438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314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61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53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383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84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838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0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ED07B8-72D6-4E96-B547-2E0AE04DB78D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4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CE3D2-633A-4BF4-B6C1-E38D29D51E68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E970B-FD1A-47EA-8D5F-B5885427A9E1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7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EBC40-5D11-414E-958E-8FFB8B8F5D2A}" type="slidenum">
              <a:rPr lang="en-US" altLang="en-US" sz="1400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5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4EBC40-5D11-414E-958E-8FFB8B8F5D2A}" type="slidenum">
              <a:rPr lang="en-US" altLang="en-US" sz="1400">
                <a:solidFill>
                  <a:srgbClr val="FFFFFF"/>
                </a:solidFill>
                <a:cs typeface="Times New Roman" pitchFamily="18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4344" y="2303875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endParaRPr lang="en-US" altLang="en-US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dirty="0">
                <a:solidFill>
                  <a:schemeClr val="bg1"/>
                </a:solidFill>
                <a:latin typeface="Verdana" pitchFamily="34" charset="0"/>
              </a:rPr>
              <a:t>Sima</a:t>
            </a:r>
          </a:p>
          <a:p>
            <a:pPr eaLnBrk="1" hangingPunct="1">
              <a:spcAft>
                <a:spcPct val="50000"/>
              </a:spcAft>
            </a:pPr>
            <a:endParaRPr lang="en-US" altLang="en-US" dirty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hu-HU" altLang="en-US" dirty="0">
                <a:solidFill>
                  <a:schemeClr val="bg1"/>
                </a:solidFill>
                <a:latin typeface="Verdana" pitchFamily="34" charset="0"/>
              </a:rPr>
              <a:t>October 20</a:t>
            </a:r>
            <a:r>
              <a:rPr lang="en-US" altLang="en-US" dirty="0">
                <a:solidFill>
                  <a:schemeClr val="bg1"/>
                </a:solidFill>
                <a:latin typeface="Verdana" pitchFamily="34" charset="0"/>
              </a:rPr>
              <a:t>19</a:t>
            </a:r>
            <a:endParaRPr lang="hu-HU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92238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(Ver. </a:t>
            </a:r>
            <a:r>
              <a:rPr lang="en-US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1.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2)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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Sima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Dezső, 20</a:t>
            </a:r>
            <a:r>
              <a:rPr lang="en-US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19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-19252" y="1193935"/>
            <a:ext cx="915927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340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Client </a:t>
            </a:r>
            <a:r>
              <a:rPr lang="en-US" altLang="en-US" sz="340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processors </a:t>
            </a:r>
            <a:r>
              <a:rPr lang="en-US" altLang="en-US" sz="3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– 6</a:t>
            </a:r>
            <a:r>
              <a:rPr lang="hu-HU" altLang="en-US" sz="3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-2</a:t>
            </a:r>
            <a:endParaRPr lang="en-US" altLang="en-US" sz="34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Power management</a:t>
            </a:r>
          </a:p>
        </p:txBody>
      </p:sp>
    </p:spTree>
    <p:extLst>
      <p:ext uri="{BB962C8B-B14F-4D97-AF65-F5344CB8AC3E}">
        <p14:creationId xmlns:p14="http://schemas.microsoft.com/office/powerpoint/2010/main" val="22157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495" y="1048035"/>
            <a:ext cx="9036050" cy="5324704"/>
            <a:chOff x="107950" y="1102627"/>
            <a:chExt cx="9036050" cy="5324704"/>
          </a:xfrm>
        </p:grpSpPr>
        <p:sp>
          <p:nvSpPr>
            <p:cNvPr id="164868" name="Line 4"/>
            <p:cNvSpPr>
              <a:spLocks noChangeShapeType="1"/>
            </p:cNvSpPr>
            <p:nvPr/>
          </p:nvSpPr>
          <p:spPr bwMode="auto">
            <a:xfrm>
              <a:off x="107950" y="6116181"/>
              <a:ext cx="90360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69" name="Text Box 5"/>
            <p:cNvSpPr txBox="1">
              <a:spLocks noChangeArrowheads="1"/>
            </p:cNvSpPr>
            <p:nvPr/>
          </p:nvSpPr>
          <p:spPr bwMode="auto">
            <a:xfrm>
              <a:off x="1331913" y="6182856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1995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419475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164871" name="Text Box 7"/>
            <p:cNvSpPr txBox="1">
              <a:spLocks noChangeArrowheads="1"/>
            </p:cNvSpPr>
            <p:nvPr/>
          </p:nvSpPr>
          <p:spPr bwMode="auto">
            <a:xfrm>
              <a:off x="7640638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81121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22304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4" name="Line 10"/>
            <p:cNvSpPr>
              <a:spLocks noChangeShapeType="1"/>
            </p:cNvSpPr>
            <p:nvPr/>
          </p:nvSpPr>
          <p:spPr bwMode="auto">
            <a:xfrm>
              <a:off x="391160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64325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>
              <a:off x="5591175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>
              <a:off x="475297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>
              <a:off x="1390650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>
              <a:off x="30702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>
              <a:off x="72707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>
              <a:off x="8532813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2" name="Line 18"/>
            <p:cNvSpPr>
              <a:spLocks noChangeShapeType="1"/>
            </p:cNvSpPr>
            <p:nvPr/>
          </p:nvSpPr>
          <p:spPr bwMode="auto">
            <a:xfrm>
              <a:off x="68532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6011863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517207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7691438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9715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>
              <a:off x="26511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8" name="Line 24"/>
            <p:cNvSpPr>
              <a:spLocks noChangeShapeType="1"/>
            </p:cNvSpPr>
            <p:nvPr/>
          </p:nvSpPr>
          <p:spPr bwMode="auto">
            <a:xfrm>
              <a:off x="433228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9" name="Line 25"/>
            <p:cNvSpPr>
              <a:spLocks noChangeShapeType="1"/>
            </p:cNvSpPr>
            <p:nvPr/>
          </p:nvSpPr>
          <p:spPr bwMode="auto">
            <a:xfrm>
              <a:off x="18113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90" name="Line 26"/>
            <p:cNvSpPr>
              <a:spLocks noChangeShapeType="1"/>
            </p:cNvSpPr>
            <p:nvPr/>
          </p:nvSpPr>
          <p:spPr bwMode="auto">
            <a:xfrm>
              <a:off x="3490913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91" name="Text Box 27"/>
            <p:cNvSpPr txBox="1">
              <a:spLocks noChangeArrowheads="1"/>
            </p:cNvSpPr>
            <p:nvPr/>
          </p:nvSpPr>
          <p:spPr bwMode="auto">
            <a:xfrm>
              <a:off x="5541963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2005</a:t>
              </a:r>
            </a:p>
          </p:txBody>
        </p:sp>
        <p:sp>
          <p:nvSpPr>
            <p:cNvPr id="164892" name="Text Box 28"/>
            <p:cNvSpPr txBox="1">
              <a:spLocks noChangeArrowheads="1"/>
            </p:cNvSpPr>
            <p:nvPr/>
          </p:nvSpPr>
          <p:spPr bwMode="auto">
            <a:xfrm>
              <a:off x="1336675" y="1107390"/>
              <a:ext cx="6207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08/1995</a:t>
              </a:r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971550" y="1386790"/>
              <a:ext cx="1258888" cy="252412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95</a:t>
              </a:r>
            </a:p>
          </p:txBody>
        </p:sp>
        <p:grpSp>
          <p:nvGrpSpPr>
            <p:cNvPr id="164894" name="Group 30"/>
            <p:cNvGrpSpPr>
              <a:grpSpLocks/>
            </p:cNvGrpSpPr>
            <p:nvPr/>
          </p:nvGrpSpPr>
          <p:grpSpPr bwMode="auto">
            <a:xfrm>
              <a:off x="1619250" y="1296302"/>
              <a:ext cx="36513" cy="36513"/>
              <a:chOff x="1066" y="799"/>
              <a:chExt cx="90" cy="46"/>
            </a:xfrm>
          </p:grpSpPr>
          <p:sp>
            <p:nvSpPr>
              <p:cNvPr id="164969" name="Line 3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70" name="Line 3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895" name="Text Box 33"/>
            <p:cNvSpPr txBox="1">
              <a:spLocks noChangeArrowheads="1"/>
            </p:cNvSpPr>
            <p:nvPr/>
          </p:nvSpPr>
          <p:spPr bwMode="auto">
            <a:xfrm>
              <a:off x="2989263" y="1102627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5</a:t>
              </a: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/199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9</a:t>
              </a:r>
              <a:endParaRPr kumimoji="0" lang="hu-HU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896" name="Text Box 34"/>
            <p:cNvSpPr txBox="1">
              <a:spLocks noChangeArrowheads="1"/>
            </p:cNvSpPr>
            <p:nvPr/>
          </p:nvSpPr>
          <p:spPr bwMode="auto">
            <a:xfrm>
              <a:off x="2727325" y="1382027"/>
              <a:ext cx="1258888" cy="25241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98SE</a:t>
              </a:r>
            </a:p>
          </p:txBody>
        </p:sp>
        <p:grpSp>
          <p:nvGrpSpPr>
            <p:cNvPr id="164897" name="Group 35"/>
            <p:cNvGrpSpPr>
              <a:grpSpLocks/>
            </p:cNvGrpSpPr>
            <p:nvPr/>
          </p:nvGrpSpPr>
          <p:grpSpPr bwMode="auto">
            <a:xfrm>
              <a:off x="3271838" y="1291540"/>
              <a:ext cx="36512" cy="36512"/>
              <a:chOff x="1066" y="799"/>
              <a:chExt cx="90" cy="46"/>
            </a:xfrm>
          </p:grpSpPr>
          <p:sp>
            <p:nvSpPr>
              <p:cNvPr id="164967" name="Line 3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8" name="Line 3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898" name="Text Box 38"/>
            <p:cNvSpPr txBox="1">
              <a:spLocks noChangeArrowheads="1"/>
            </p:cNvSpPr>
            <p:nvPr/>
          </p:nvSpPr>
          <p:spPr bwMode="auto">
            <a:xfrm>
              <a:off x="1744663" y="4253815"/>
              <a:ext cx="6207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07/1996</a:t>
              </a:r>
            </a:p>
          </p:txBody>
        </p:sp>
        <p:sp>
          <p:nvSpPr>
            <p:cNvPr id="164899" name="Text Box 39"/>
            <p:cNvSpPr txBox="1">
              <a:spLocks noChangeArrowheads="1"/>
            </p:cNvSpPr>
            <p:nvPr/>
          </p:nvSpPr>
          <p:spPr bwMode="auto">
            <a:xfrm>
              <a:off x="1476375" y="4533215"/>
              <a:ext cx="1258888" cy="252412"/>
            </a:xfrm>
            <a:prstGeom prst="rect">
              <a:avLst/>
            </a:prstGeom>
            <a:solidFill>
              <a:srgbClr val="CF66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NT 4.0</a:t>
              </a:r>
            </a:p>
          </p:txBody>
        </p:sp>
        <p:grpSp>
          <p:nvGrpSpPr>
            <p:cNvPr id="164900" name="Group 40"/>
            <p:cNvGrpSpPr>
              <a:grpSpLocks/>
            </p:cNvGrpSpPr>
            <p:nvPr/>
          </p:nvGrpSpPr>
          <p:grpSpPr bwMode="auto">
            <a:xfrm>
              <a:off x="2027238" y="4442727"/>
              <a:ext cx="36512" cy="36513"/>
              <a:chOff x="1066" y="799"/>
              <a:chExt cx="90" cy="46"/>
            </a:xfrm>
          </p:grpSpPr>
          <p:sp>
            <p:nvSpPr>
              <p:cNvPr id="164965" name="Line 4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6" name="Line 4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1" name="Text Box 43"/>
            <p:cNvSpPr txBox="1">
              <a:spLocks noChangeArrowheads="1"/>
            </p:cNvSpPr>
            <p:nvPr/>
          </p:nvSpPr>
          <p:spPr bwMode="auto">
            <a:xfrm>
              <a:off x="3413125" y="2137677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02/2000</a:t>
              </a:r>
            </a:p>
          </p:txBody>
        </p:sp>
        <p:sp>
          <p:nvSpPr>
            <p:cNvPr id="164902" name="Text Box 44"/>
            <p:cNvSpPr txBox="1">
              <a:spLocks noChangeArrowheads="1"/>
            </p:cNvSpPr>
            <p:nvPr/>
          </p:nvSpPr>
          <p:spPr bwMode="auto">
            <a:xfrm>
              <a:off x="2773363" y="2417077"/>
              <a:ext cx="1258887" cy="2524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2000 Prof.</a:t>
              </a:r>
            </a:p>
          </p:txBody>
        </p:sp>
        <p:grpSp>
          <p:nvGrpSpPr>
            <p:cNvPr id="164903" name="Group 45"/>
            <p:cNvGrpSpPr>
              <a:grpSpLocks/>
            </p:cNvGrpSpPr>
            <p:nvPr/>
          </p:nvGrpSpPr>
          <p:grpSpPr bwMode="auto">
            <a:xfrm>
              <a:off x="3695700" y="2326590"/>
              <a:ext cx="36513" cy="36512"/>
              <a:chOff x="1066" y="799"/>
              <a:chExt cx="90" cy="46"/>
            </a:xfrm>
          </p:grpSpPr>
          <p:sp>
            <p:nvSpPr>
              <p:cNvPr id="164963" name="Line 4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4" name="Line 4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4" name="Text Box 48"/>
            <p:cNvSpPr txBox="1">
              <a:spLocks noChangeArrowheads="1"/>
            </p:cNvSpPr>
            <p:nvPr/>
          </p:nvSpPr>
          <p:spPr bwMode="auto">
            <a:xfrm>
              <a:off x="3349625" y="3353702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02/2000</a:t>
              </a:r>
            </a:p>
          </p:txBody>
        </p:sp>
        <p:sp>
          <p:nvSpPr>
            <p:cNvPr id="164905" name="Text Box 49"/>
            <p:cNvSpPr txBox="1">
              <a:spLocks noChangeArrowheads="1"/>
            </p:cNvSpPr>
            <p:nvPr/>
          </p:nvSpPr>
          <p:spPr bwMode="auto">
            <a:xfrm>
              <a:off x="3036888" y="3633102"/>
              <a:ext cx="1258887" cy="252413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2000 Server</a:t>
              </a:r>
            </a:p>
          </p:txBody>
        </p:sp>
        <p:grpSp>
          <p:nvGrpSpPr>
            <p:cNvPr id="164906" name="Group 50"/>
            <p:cNvGrpSpPr>
              <a:grpSpLocks/>
            </p:cNvGrpSpPr>
            <p:nvPr/>
          </p:nvGrpSpPr>
          <p:grpSpPr bwMode="auto">
            <a:xfrm>
              <a:off x="3632200" y="3542615"/>
              <a:ext cx="36513" cy="36512"/>
              <a:chOff x="1066" y="799"/>
              <a:chExt cx="90" cy="46"/>
            </a:xfrm>
          </p:grpSpPr>
          <p:sp>
            <p:nvSpPr>
              <p:cNvPr id="164961" name="Line 5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2" name="Line 5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7" name="Text Box 53"/>
            <p:cNvSpPr txBox="1">
              <a:spLocks noChangeArrowheads="1"/>
            </p:cNvSpPr>
            <p:nvPr/>
          </p:nvSpPr>
          <p:spPr bwMode="auto">
            <a:xfrm>
              <a:off x="3976688" y="2137677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10/2001</a:t>
              </a:r>
            </a:p>
          </p:txBody>
        </p:sp>
        <p:sp>
          <p:nvSpPr>
            <p:cNvPr id="164908" name="Text Box 54"/>
            <p:cNvSpPr txBox="1">
              <a:spLocks noChangeArrowheads="1"/>
            </p:cNvSpPr>
            <p:nvPr/>
          </p:nvSpPr>
          <p:spPr bwMode="auto">
            <a:xfrm>
              <a:off x="4106863" y="2417077"/>
              <a:ext cx="1258887" cy="2524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XP</a:t>
              </a:r>
            </a:p>
          </p:txBody>
        </p:sp>
        <p:grpSp>
          <p:nvGrpSpPr>
            <p:cNvPr id="164909" name="Group 55"/>
            <p:cNvGrpSpPr>
              <a:grpSpLocks/>
            </p:cNvGrpSpPr>
            <p:nvPr/>
          </p:nvGrpSpPr>
          <p:grpSpPr bwMode="auto">
            <a:xfrm>
              <a:off x="4259263" y="2326590"/>
              <a:ext cx="36512" cy="36512"/>
              <a:chOff x="1066" y="799"/>
              <a:chExt cx="90" cy="46"/>
            </a:xfrm>
          </p:grpSpPr>
          <p:sp>
            <p:nvSpPr>
              <p:cNvPr id="164959" name="Line 5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0" name="Line 5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0" name="Text Box 58"/>
            <p:cNvSpPr txBox="1">
              <a:spLocks noChangeArrowheads="1"/>
            </p:cNvSpPr>
            <p:nvPr/>
          </p:nvSpPr>
          <p:spPr bwMode="auto">
            <a:xfrm>
              <a:off x="4597400" y="3353702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04/2003</a:t>
              </a:r>
            </a:p>
          </p:txBody>
        </p:sp>
        <p:sp>
          <p:nvSpPr>
            <p:cNvPr id="164911" name="Text Box 59"/>
            <p:cNvSpPr txBox="1">
              <a:spLocks noChangeArrowheads="1"/>
            </p:cNvSpPr>
            <p:nvPr/>
          </p:nvSpPr>
          <p:spPr bwMode="auto">
            <a:xfrm>
              <a:off x="4475163" y="3633102"/>
              <a:ext cx="1258887" cy="252413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Server 2003</a:t>
              </a:r>
            </a:p>
          </p:txBody>
        </p:sp>
        <p:grpSp>
          <p:nvGrpSpPr>
            <p:cNvPr id="164912" name="Group 60"/>
            <p:cNvGrpSpPr>
              <a:grpSpLocks/>
            </p:cNvGrpSpPr>
            <p:nvPr/>
          </p:nvGrpSpPr>
          <p:grpSpPr bwMode="auto">
            <a:xfrm>
              <a:off x="4879975" y="3542615"/>
              <a:ext cx="36513" cy="36512"/>
              <a:chOff x="1066" y="799"/>
              <a:chExt cx="90" cy="46"/>
            </a:xfrm>
          </p:grpSpPr>
          <p:sp>
            <p:nvSpPr>
              <p:cNvPr id="164957" name="Line 6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8" name="Line 6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3" name="Text Box 63"/>
            <p:cNvSpPr txBox="1">
              <a:spLocks noChangeArrowheads="1"/>
            </p:cNvSpPr>
            <p:nvPr/>
          </p:nvSpPr>
          <p:spPr bwMode="auto">
            <a:xfrm>
              <a:off x="6215063" y="2145615"/>
              <a:ext cx="6207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01/2007</a:t>
              </a:r>
            </a:p>
          </p:txBody>
        </p:sp>
        <p:sp>
          <p:nvSpPr>
            <p:cNvPr id="164914" name="Text Box 64"/>
            <p:cNvSpPr txBox="1">
              <a:spLocks noChangeArrowheads="1"/>
            </p:cNvSpPr>
            <p:nvPr/>
          </p:nvSpPr>
          <p:spPr bwMode="auto">
            <a:xfrm>
              <a:off x="5795963" y="2425015"/>
              <a:ext cx="1258887" cy="2524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Vista</a:t>
              </a:r>
            </a:p>
          </p:txBody>
        </p:sp>
        <p:grpSp>
          <p:nvGrpSpPr>
            <p:cNvPr id="164915" name="Group 65"/>
            <p:cNvGrpSpPr>
              <a:grpSpLocks/>
            </p:cNvGrpSpPr>
            <p:nvPr/>
          </p:nvGrpSpPr>
          <p:grpSpPr bwMode="auto">
            <a:xfrm>
              <a:off x="6497638" y="2334527"/>
              <a:ext cx="36512" cy="36513"/>
              <a:chOff x="1066" y="799"/>
              <a:chExt cx="90" cy="46"/>
            </a:xfrm>
          </p:grpSpPr>
          <p:sp>
            <p:nvSpPr>
              <p:cNvPr id="164955" name="Line 6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6" name="Line 6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6" name="Text Box 68"/>
            <p:cNvSpPr txBox="1">
              <a:spLocks noChangeArrowheads="1"/>
            </p:cNvSpPr>
            <p:nvPr/>
          </p:nvSpPr>
          <p:spPr bwMode="auto">
            <a:xfrm>
              <a:off x="6629400" y="3361640"/>
              <a:ext cx="6207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02/2008</a:t>
              </a:r>
            </a:p>
          </p:txBody>
        </p:sp>
        <p:sp>
          <p:nvSpPr>
            <p:cNvPr id="164917" name="Text Box 69"/>
            <p:cNvSpPr txBox="1">
              <a:spLocks noChangeArrowheads="1"/>
            </p:cNvSpPr>
            <p:nvPr/>
          </p:nvSpPr>
          <p:spPr bwMode="auto">
            <a:xfrm>
              <a:off x="6319838" y="3641040"/>
              <a:ext cx="1258887" cy="252412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Server 2008</a:t>
              </a:r>
            </a:p>
          </p:txBody>
        </p:sp>
        <p:grpSp>
          <p:nvGrpSpPr>
            <p:cNvPr id="164918" name="Group 70"/>
            <p:cNvGrpSpPr>
              <a:grpSpLocks/>
            </p:cNvGrpSpPr>
            <p:nvPr/>
          </p:nvGrpSpPr>
          <p:grpSpPr bwMode="auto">
            <a:xfrm>
              <a:off x="6911975" y="3550552"/>
              <a:ext cx="36513" cy="36513"/>
              <a:chOff x="1066" y="799"/>
              <a:chExt cx="90" cy="46"/>
            </a:xfrm>
          </p:grpSpPr>
          <p:sp>
            <p:nvSpPr>
              <p:cNvPr id="164953" name="Line 7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4" name="Line 7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9" name="Text Box 73"/>
            <p:cNvSpPr txBox="1">
              <a:spLocks noChangeArrowheads="1"/>
            </p:cNvSpPr>
            <p:nvPr/>
          </p:nvSpPr>
          <p:spPr bwMode="auto">
            <a:xfrm>
              <a:off x="7250113" y="2145615"/>
              <a:ext cx="808037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End of 2009</a:t>
              </a:r>
            </a:p>
          </p:txBody>
        </p:sp>
        <p:sp>
          <p:nvSpPr>
            <p:cNvPr id="164920" name="Text Box 74"/>
            <p:cNvSpPr txBox="1">
              <a:spLocks noChangeArrowheads="1"/>
            </p:cNvSpPr>
            <p:nvPr/>
          </p:nvSpPr>
          <p:spPr bwMode="auto">
            <a:xfrm>
              <a:off x="7129463" y="2425015"/>
              <a:ext cx="1258887" cy="2524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7</a:t>
              </a:r>
            </a:p>
          </p:txBody>
        </p:sp>
        <p:grpSp>
          <p:nvGrpSpPr>
            <p:cNvPr id="164921" name="Group 75"/>
            <p:cNvGrpSpPr>
              <a:grpSpLocks/>
            </p:cNvGrpSpPr>
            <p:nvPr/>
          </p:nvGrpSpPr>
          <p:grpSpPr bwMode="auto">
            <a:xfrm>
              <a:off x="7626350" y="2334527"/>
              <a:ext cx="36513" cy="36513"/>
              <a:chOff x="1066" y="799"/>
              <a:chExt cx="90" cy="46"/>
            </a:xfrm>
          </p:grpSpPr>
          <p:sp>
            <p:nvSpPr>
              <p:cNvPr id="164951" name="Line 7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2" name="Line 7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22" name="Text Box 78"/>
            <p:cNvSpPr txBox="1">
              <a:spLocks noChangeArrowheads="1"/>
            </p:cNvSpPr>
            <p:nvPr/>
          </p:nvSpPr>
          <p:spPr bwMode="auto">
            <a:xfrm>
              <a:off x="128588" y="1313765"/>
              <a:ext cx="833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Consumer</a:t>
              </a:r>
              <a:b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products</a:t>
              </a:r>
            </a:p>
          </p:txBody>
        </p:sp>
        <p:sp>
          <p:nvSpPr>
            <p:cNvPr id="164923" name="Text Box 79"/>
            <p:cNvSpPr txBox="1">
              <a:spLocks noChangeArrowheads="1"/>
            </p:cNvSpPr>
            <p:nvPr/>
          </p:nvSpPr>
          <p:spPr bwMode="auto">
            <a:xfrm>
              <a:off x="150813" y="4455427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Corporate</a:t>
              </a:r>
              <a:b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products</a:t>
              </a:r>
            </a:p>
          </p:txBody>
        </p:sp>
        <p:sp>
          <p:nvSpPr>
            <p:cNvPr id="164924" name="Text Box 80"/>
            <p:cNvSpPr txBox="1">
              <a:spLocks noChangeArrowheads="1"/>
            </p:cNvSpPr>
            <p:nvPr/>
          </p:nvSpPr>
          <p:spPr bwMode="auto">
            <a:xfrm>
              <a:off x="544513" y="2372627"/>
              <a:ext cx="831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Desktops/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Laptops</a:t>
              </a:r>
            </a:p>
          </p:txBody>
        </p:sp>
        <p:sp>
          <p:nvSpPr>
            <p:cNvPr id="164925" name="Text Box 81"/>
            <p:cNvSpPr txBox="1">
              <a:spLocks noChangeArrowheads="1"/>
            </p:cNvSpPr>
            <p:nvPr/>
          </p:nvSpPr>
          <p:spPr bwMode="auto">
            <a:xfrm>
              <a:off x="566555" y="3617227"/>
              <a:ext cx="673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Servers</a:t>
              </a:r>
            </a:p>
          </p:txBody>
        </p:sp>
        <p:sp>
          <p:nvSpPr>
            <p:cNvPr id="164926" name="Text Box 82"/>
            <p:cNvSpPr txBox="1">
              <a:spLocks noChangeArrowheads="1"/>
            </p:cNvSpPr>
            <p:nvPr/>
          </p:nvSpPr>
          <p:spPr bwMode="auto">
            <a:xfrm>
              <a:off x="7381875" y="2721877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27" name="Text Box 83"/>
            <p:cNvSpPr txBox="1">
              <a:spLocks noChangeArrowheads="1"/>
            </p:cNvSpPr>
            <p:nvPr/>
          </p:nvSpPr>
          <p:spPr bwMode="auto">
            <a:xfrm>
              <a:off x="2930525" y="166460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28" name="Text Box 84"/>
            <p:cNvSpPr txBox="1">
              <a:spLocks noChangeArrowheads="1"/>
            </p:cNvSpPr>
            <p:nvPr/>
          </p:nvSpPr>
          <p:spPr bwMode="auto">
            <a:xfrm>
              <a:off x="2967038" y="269965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29" name="Text Box 85"/>
            <p:cNvSpPr txBox="1">
              <a:spLocks noChangeArrowheads="1"/>
            </p:cNvSpPr>
            <p:nvPr/>
          </p:nvSpPr>
          <p:spPr bwMode="auto">
            <a:xfrm>
              <a:off x="3287713" y="3915677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30" name="Text Box 86"/>
            <p:cNvSpPr txBox="1">
              <a:spLocks noChangeArrowheads="1"/>
            </p:cNvSpPr>
            <p:nvPr/>
          </p:nvSpPr>
          <p:spPr bwMode="auto">
            <a:xfrm>
              <a:off x="3948113" y="2701240"/>
              <a:ext cx="1847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1.0b</a:t>
              </a:r>
              <a:b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SP1 (09/2002): </a:t>
              </a:r>
              <a:r>
                <a:rPr kumimoji="0" lang="en-US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2.0</a:t>
              </a:r>
              <a:r>
                <a:rPr kumimoji="0" lang="en-US" alt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931" name="Text Box 87"/>
            <p:cNvSpPr txBox="1">
              <a:spLocks noChangeArrowheads="1"/>
            </p:cNvSpPr>
            <p:nvPr/>
          </p:nvSpPr>
          <p:spPr bwMode="auto">
            <a:xfrm>
              <a:off x="4694238" y="3915677"/>
              <a:ext cx="800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2.0</a:t>
              </a:r>
              <a:r>
                <a:rPr kumimoji="0" lang="en-US" alt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endParaRPr kumimoji="0" lang="hu-HU" alt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932" name="Text Box 88"/>
            <p:cNvSpPr txBox="1">
              <a:spLocks noChangeArrowheads="1"/>
            </p:cNvSpPr>
            <p:nvPr/>
          </p:nvSpPr>
          <p:spPr bwMode="auto">
            <a:xfrm>
              <a:off x="6029325" y="2707590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33" name="Text Box 89"/>
            <p:cNvSpPr txBox="1">
              <a:spLocks noChangeArrowheads="1"/>
            </p:cNvSpPr>
            <p:nvPr/>
          </p:nvSpPr>
          <p:spPr bwMode="auto">
            <a:xfrm>
              <a:off x="6588125" y="393790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34" name="Text Box 90"/>
            <p:cNvSpPr txBox="1">
              <a:spLocks noChangeArrowheads="1"/>
            </p:cNvSpPr>
            <p:nvPr/>
          </p:nvSpPr>
          <p:spPr bwMode="auto">
            <a:xfrm>
              <a:off x="1874838" y="5111293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12/1996</a:t>
              </a:r>
            </a:p>
          </p:txBody>
        </p:sp>
        <p:sp>
          <p:nvSpPr>
            <p:cNvPr id="164935" name="Text Box 91"/>
            <p:cNvSpPr txBox="1">
              <a:spLocks noChangeArrowheads="1"/>
            </p:cNvSpPr>
            <p:nvPr/>
          </p:nvSpPr>
          <p:spPr bwMode="auto">
            <a:xfrm>
              <a:off x="1547813" y="5390693"/>
              <a:ext cx="1258887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grpSp>
          <p:nvGrpSpPr>
            <p:cNvPr id="164936" name="Group 92"/>
            <p:cNvGrpSpPr>
              <a:grpSpLocks/>
            </p:cNvGrpSpPr>
            <p:nvPr/>
          </p:nvGrpSpPr>
          <p:grpSpPr bwMode="auto">
            <a:xfrm>
              <a:off x="2157413" y="5300206"/>
              <a:ext cx="36512" cy="36512"/>
              <a:chOff x="1066" y="799"/>
              <a:chExt cx="90" cy="46"/>
            </a:xfrm>
          </p:grpSpPr>
          <p:sp>
            <p:nvSpPr>
              <p:cNvPr id="164949" name="Line 93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0" name="Line 94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37" name="Text Box 95"/>
            <p:cNvSpPr txBox="1">
              <a:spLocks noChangeArrowheads="1"/>
            </p:cNvSpPr>
            <p:nvPr/>
          </p:nvSpPr>
          <p:spPr bwMode="auto">
            <a:xfrm>
              <a:off x="3424238" y="5111293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07/2000</a:t>
              </a:r>
            </a:p>
          </p:txBody>
        </p:sp>
        <p:sp>
          <p:nvSpPr>
            <p:cNvPr id="164938" name="Text Box 96"/>
            <p:cNvSpPr txBox="1">
              <a:spLocks noChangeArrowheads="1"/>
            </p:cNvSpPr>
            <p:nvPr/>
          </p:nvSpPr>
          <p:spPr bwMode="auto">
            <a:xfrm>
              <a:off x="3097213" y="5390693"/>
              <a:ext cx="1258887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2.0</a:t>
              </a:r>
            </a:p>
          </p:txBody>
        </p:sp>
        <p:grpSp>
          <p:nvGrpSpPr>
            <p:cNvPr id="164939" name="Group 97"/>
            <p:cNvGrpSpPr>
              <a:grpSpLocks/>
            </p:cNvGrpSpPr>
            <p:nvPr/>
          </p:nvGrpSpPr>
          <p:grpSpPr bwMode="auto">
            <a:xfrm>
              <a:off x="3706813" y="5300206"/>
              <a:ext cx="36512" cy="36512"/>
              <a:chOff x="1066" y="799"/>
              <a:chExt cx="90" cy="46"/>
            </a:xfrm>
          </p:grpSpPr>
          <p:sp>
            <p:nvSpPr>
              <p:cNvPr id="164947" name="Line 98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48" name="Line 99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40" name="Text Box 100"/>
            <p:cNvSpPr txBox="1">
              <a:spLocks noChangeArrowheads="1"/>
            </p:cNvSpPr>
            <p:nvPr/>
          </p:nvSpPr>
          <p:spPr bwMode="auto">
            <a:xfrm>
              <a:off x="5153025" y="5111293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09/2004</a:t>
              </a:r>
            </a:p>
          </p:txBody>
        </p:sp>
        <p:sp>
          <p:nvSpPr>
            <p:cNvPr id="164941" name="Text Box 101"/>
            <p:cNvSpPr txBox="1">
              <a:spLocks noChangeArrowheads="1"/>
            </p:cNvSpPr>
            <p:nvPr/>
          </p:nvSpPr>
          <p:spPr bwMode="auto">
            <a:xfrm>
              <a:off x="4826000" y="5390693"/>
              <a:ext cx="1258888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grpSp>
          <p:nvGrpSpPr>
            <p:cNvPr id="164942" name="Group 102"/>
            <p:cNvGrpSpPr>
              <a:grpSpLocks/>
            </p:cNvGrpSpPr>
            <p:nvPr/>
          </p:nvGrpSpPr>
          <p:grpSpPr bwMode="auto">
            <a:xfrm>
              <a:off x="5435600" y="5300206"/>
              <a:ext cx="36513" cy="36512"/>
              <a:chOff x="1066" y="799"/>
              <a:chExt cx="90" cy="46"/>
            </a:xfrm>
          </p:grpSpPr>
          <p:sp>
            <p:nvSpPr>
              <p:cNvPr id="164945" name="Line 103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46" name="Line 104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943" name="Text Box 105"/>
          <p:cNvSpPr txBox="1">
            <a:spLocks noChangeArrowheads="1"/>
          </p:cNvSpPr>
          <p:nvPr/>
        </p:nvSpPr>
        <p:spPr bwMode="auto">
          <a:xfrm>
            <a:off x="212233" y="6459147"/>
            <a:ext cx="877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Windows XP and Windows Server 2003 do not support all of the ACPI 2.0 specification [</a:t>
            </a:r>
            <a:r>
              <a:rPr lang="hu-HU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19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1]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1664" y="506850"/>
            <a:ext cx="908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Support of Collaborative Processor Performance Control in ACPI 5.0</a:t>
            </a:r>
          </a:p>
        </p:txBody>
      </p:sp>
      <p:sp>
        <p:nvSpPr>
          <p:cNvPr id="110" name="Text Box 101"/>
          <p:cNvSpPr txBox="1">
            <a:spLocks noChangeArrowheads="1"/>
          </p:cNvSpPr>
          <p:nvPr/>
        </p:nvSpPr>
        <p:spPr bwMode="auto">
          <a:xfrm>
            <a:off x="6635595" y="5359711"/>
            <a:ext cx="1258888" cy="2524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.0</a:t>
            </a:r>
          </a:p>
        </p:txBody>
      </p:sp>
      <p:sp>
        <p:nvSpPr>
          <p:cNvPr id="111" name="Text Box 101"/>
          <p:cNvSpPr txBox="1">
            <a:spLocks noChangeArrowheads="1"/>
          </p:cNvSpPr>
          <p:nvPr/>
        </p:nvSpPr>
        <p:spPr bwMode="auto">
          <a:xfrm>
            <a:off x="7781813" y="5359711"/>
            <a:ext cx="1258888" cy="2524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.0</a:t>
            </a:r>
          </a:p>
        </p:txBody>
      </p:sp>
      <p:sp>
        <p:nvSpPr>
          <p:cNvPr id="112" name="Text Box 100"/>
          <p:cNvSpPr txBox="1">
            <a:spLocks noChangeArrowheads="1"/>
          </p:cNvSpPr>
          <p:nvPr/>
        </p:nvSpPr>
        <p:spPr bwMode="auto">
          <a:xfrm>
            <a:off x="8087788" y="5060054"/>
            <a:ext cx="6254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12</a:t>
            </a:r>
            <a:r>
              <a:rPr kumimoji="0" lang="hu-HU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/20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11</a:t>
            </a:r>
            <a:endParaRPr kumimoji="0" lang="hu-HU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3" name="Text Box 100"/>
          <p:cNvSpPr txBox="1">
            <a:spLocks noChangeArrowheads="1"/>
          </p:cNvSpPr>
          <p:nvPr/>
        </p:nvSpPr>
        <p:spPr bwMode="auto">
          <a:xfrm>
            <a:off x="7088416" y="5055968"/>
            <a:ext cx="6254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06</a:t>
            </a:r>
            <a:r>
              <a:rPr kumimoji="0" lang="hu-HU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/20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09</a:t>
            </a:r>
            <a:endParaRPr kumimoji="0" lang="hu-HU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78177" y="5240718"/>
            <a:ext cx="40550" cy="40244"/>
            <a:chOff x="7276759" y="5291578"/>
            <a:chExt cx="40550" cy="40244"/>
          </a:xfrm>
        </p:grpSpPr>
        <p:sp>
          <p:nvSpPr>
            <p:cNvPr id="114" name="Line 104"/>
            <p:cNvSpPr>
              <a:spLocks noChangeShapeType="1"/>
            </p:cNvSpPr>
            <p:nvPr/>
          </p:nvSpPr>
          <p:spPr bwMode="auto">
            <a:xfrm>
              <a:off x="7299052" y="5295310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 flipH="1">
              <a:off x="7276759" y="5291578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377790" y="5243836"/>
            <a:ext cx="40550" cy="40244"/>
            <a:chOff x="7276759" y="5291578"/>
            <a:chExt cx="40550" cy="40244"/>
          </a:xfrm>
        </p:grpSpPr>
        <p:sp>
          <p:nvSpPr>
            <p:cNvPr id="119" name="Line 104"/>
            <p:cNvSpPr>
              <a:spLocks noChangeShapeType="1"/>
            </p:cNvSpPr>
            <p:nvPr/>
          </p:nvSpPr>
          <p:spPr bwMode="auto">
            <a:xfrm>
              <a:off x="7299052" y="5295310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ine 103"/>
            <p:cNvSpPr>
              <a:spLocks noChangeShapeType="1"/>
            </p:cNvSpPr>
            <p:nvPr/>
          </p:nvSpPr>
          <p:spPr bwMode="auto">
            <a:xfrm flipH="1">
              <a:off x="7276759" y="5291578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(7)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53846" y="4419110"/>
            <a:ext cx="32095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Collaborative Processor Performance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(Intel Speed Shift technology)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661952" y="5013800"/>
            <a:ext cx="1440000" cy="8550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70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67" y="504967"/>
            <a:ext cx="8848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Speeding up frequency transitions by using Intel's Speed Shift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in the 7. gen.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Lake line (2016) while running a representative task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208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6" t="19693" r="3381" b="20154"/>
          <a:stretch/>
        </p:blipFill>
        <p:spPr>
          <a:xfrm>
            <a:off x="180306" y="1545469"/>
            <a:ext cx="8834907" cy="3090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02" y="5083982"/>
            <a:ext cx="8598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the Figure shows with the enhanced implementation the max. clock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will be achieved in about 15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rather than 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 in the previous 6. 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Sky Lake line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52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77" y="504185"/>
            <a:ext cx="841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AMD’s implementation of Collaborative Processor Performance Control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61607" y="908720"/>
            <a:ext cx="8982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Along with their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Zen 2-based Ryzen 3000 DT line (7/2019</a:t>
            </a:r>
            <a:r>
              <a:rPr lang="en-US" sz="1600" dirty="0">
                <a:latin typeface="+mj-lt"/>
              </a:rPr>
              <a:t>) also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AMD</a:t>
            </a:r>
            <a:r>
              <a:rPr lang="en-US" sz="1600" dirty="0">
                <a:latin typeface="+mj-lt"/>
              </a:rPr>
              <a:t> implemented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the Collaborative Processor Performance Control Revision 2, called CPPC2.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No dedicated name for this technique became published so far.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Its use requires Windows 10 May update and a new BIOS release (7/2019)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supporting CPPC.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24" t="11015" r="4607"/>
          <a:stretch/>
        </p:blipFill>
        <p:spPr>
          <a:xfrm>
            <a:off x="4436233" y="2609618"/>
            <a:ext cx="4501252" cy="4170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48" y="2371563"/>
            <a:ext cx="405011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AMD’s implementation is sad</a:t>
            </a:r>
          </a:p>
          <a:p>
            <a:r>
              <a:rPr lang="en-US" sz="1600" dirty="0">
                <a:latin typeface="+mj-lt"/>
              </a:rPr>
              <a:t>      to provide a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very fast clock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ramping of about 1–2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ms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</a:t>
            </a:r>
          </a:p>
          <a:p>
            <a:r>
              <a:rPr lang="en-US" sz="1600" dirty="0">
                <a:latin typeface="+mj-lt"/>
              </a:rPr>
              <a:t>      as the Figure on the right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indicates.</a:t>
            </a:r>
          </a:p>
          <a:p>
            <a:r>
              <a:rPr lang="en-US" sz="1600" dirty="0">
                <a:latin typeface="+mj-lt"/>
              </a:rPr>
              <a:t>    This time is much shorter than</a:t>
            </a:r>
          </a:p>
          <a:p>
            <a:r>
              <a:rPr lang="en-US" sz="1600" dirty="0">
                <a:latin typeface="+mj-lt"/>
              </a:rPr>
              <a:t>      Intel’s published figure for the</a:t>
            </a:r>
          </a:p>
          <a:p>
            <a:r>
              <a:rPr lang="en-US" sz="1600" dirty="0">
                <a:latin typeface="+mj-lt"/>
              </a:rPr>
              <a:t>      7. gen. </a:t>
            </a:r>
            <a:r>
              <a:rPr lang="en-US" sz="1600" dirty="0" err="1">
                <a:latin typeface="+mj-lt"/>
              </a:rPr>
              <a:t>Kaby</a:t>
            </a:r>
            <a:r>
              <a:rPr lang="en-US" sz="1600" dirty="0">
                <a:latin typeface="+mj-lt"/>
              </a:rPr>
              <a:t> Lake line (2016)</a:t>
            </a:r>
          </a:p>
          <a:p>
            <a:r>
              <a:rPr lang="en-US" sz="1600" dirty="0">
                <a:latin typeface="+mj-lt"/>
              </a:rPr>
              <a:t>      of about 15 </a:t>
            </a:r>
            <a:r>
              <a:rPr lang="en-US" sz="1600" dirty="0" err="1">
                <a:latin typeface="+mj-lt"/>
              </a:rPr>
              <a:t>ms.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48" y="5973378"/>
            <a:ext cx="405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Figure: Clock ramping in AMD’s</a:t>
            </a:r>
          </a:p>
          <a:p>
            <a:r>
              <a:rPr lang="en-US" sz="1600" dirty="0">
                <a:latin typeface="+mj-lt"/>
              </a:rPr>
              <a:t>  Zen 2-based Ryzen 3000 line  </a:t>
            </a:r>
          </a:p>
          <a:p>
            <a:r>
              <a:rPr lang="en-US" sz="1600" dirty="0">
                <a:latin typeface="+mj-lt"/>
              </a:rPr>
              <a:t>  (2019) [</a:t>
            </a:r>
            <a:r>
              <a:rPr lang="hu-HU" sz="1600" dirty="0">
                <a:latin typeface="+mj-lt"/>
              </a:rPr>
              <a:t>209</a:t>
            </a:r>
            <a:r>
              <a:rPr lang="en-US" sz="1600" dirty="0">
                <a:latin typeface="+mj-lt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22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872" y="890225"/>
            <a:ext cx="290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While running applications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530" y="1250265"/>
            <a:ext cx="857157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dissipation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~ f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runtime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~ 1/f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total energy consumption originating from the dynamic dissipation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~ f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169" y="2078850"/>
            <a:ext cx="387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f denoting the clock frequency.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194" y="2438890"/>
            <a:ext cx="9221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proportional with f,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consumption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arising from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dissipation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proportional to the square of the frequency (f),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seen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19685" r="17102" b="36221"/>
          <a:stretch/>
        </p:blipFill>
        <p:spPr bwMode="auto">
          <a:xfrm>
            <a:off x="1343628" y="3158970"/>
            <a:ext cx="6248400" cy="22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6525" y="5431610"/>
            <a:ext cx="857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Dependence of energy consumption arising from the dynamic dissipation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(designated as Compute energy in the Figure) on the performance (~ f) 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764469" y="1985100"/>
            <a:ext cx="315035" cy="45719"/>
          </a:xfrm>
          <a:prstGeom prst="righ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067" y="494150"/>
            <a:ext cx="85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Enhancing Intel’s Speed Shift technology by Duty cycle control 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[</a:t>
            </a:r>
            <a:r>
              <a:rPr lang="hu-HU" altLang="en-US" dirty="0">
                <a:solidFill>
                  <a:srgbClr val="000000"/>
                </a:solidFill>
                <a:latin typeface="Verdana"/>
                <a:cs typeface="Arial" charset="0"/>
              </a:rPr>
              <a:t>210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] -1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42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625" y="908720"/>
            <a:ext cx="20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 the other hand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058" y="1196483"/>
            <a:ext cx="875111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consumption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originating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static dissipation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proportional 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runtime.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The runtime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inversely proportional to the frequency (f).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340" y="2083698"/>
            <a:ext cx="833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Consequently,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consumption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arising from the static dissipation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nversely proportional to the frequency (f)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which is proportional to the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EAED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5EAEDA"/>
                </a:solidFill>
                <a:latin typeface="Verdana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indicated in the Figure below.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9" r="9845" b="37506"/>
          <a:stretch/>
        </p:blipFill>
        <p:spPr bwMode="auto">
          <a:xfrm>
            <a:off x="949750" y="3049946"/>
            <a:ext cx="7312660" cy="216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6525" y="5298303"/>
            <a:ext cx="857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Dependence of energy consumption originating from the static dissipation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and system power (designated 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system energy in the Figure) on the performance (~ f)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210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625" y="508711"/>
            <a:ext cx="85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Enhancing Intel’s Speed Shift technology by Duty cycle control 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[</a:t>
            </a:r>
            <a:r>
              <a:rPr lang="hu-HU" altLang="en-US" dirty="0">
                <a:solidFill>
                  <a:srgbClr val="000000"/>
                </a:solidFill>
                <a:latin typeface="Verdana"/>
                <a:cs typeface="Arial" charset="0"/>
              </a:rPr>
              <a:t>210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] -2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586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113" y="876415"/>
            <a:ext cx="796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a consequence,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total energy consumption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originating from both the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056" y="1178750"/>
            <a:ext cx="6184706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dissipation 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static dissipation as well as system power consumption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00" y="1763815"/>
            <a:ext cx="528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has a minimum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as indicated in the Figure below.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 r="15482" b="36635"/>
          <a:stretch/>
        </p:blipFill>
        <p:spPr bwMode="auto">
          <a:xfrm>
            <a:off x="882045" y="2213865"/>
            <a:ext cx="7245350" cy="22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500" y="4464115"/>
            <a:ext cx="8577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Dependence of energy consumption originating from both the dynamic dissipation (designated as the Compute energy in the Figure) and the static dissipation and system power (designated 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system energy in the Figure) on the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300" y="5634535"/>
            <a:ext cx="9047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Obviously,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min. energy consumption point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most efficient working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a core of the processor.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000" y="508217"/>
            <a:ext cx="85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Enhancing Intel’s Speed Shift technology by Duty cycle control 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[</a:t>
            </a:r>
            <a:r>
              <a:rPr lang="hu-HU" altLang="en-US" dirty="0">
                <a:solidFill>
                  <a:srgbClr val="000000"/>
                </a:solidFill>
                <a:latin typeface="Verdana"/>
                <a:cs typeface="Arial" charset="0"/>
              </a:rPr>
              <a:t>210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] -3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078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(17)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26574" b="48760"/>
          <a:stretch/>
        </p:blipFill>
        <p:spPr bwMode="auto">
          <a:xfrm>
            <a:off x="1122285" y="3137905"/>
            <a:ext cx="6735080" cy="22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625" y="505744"/>
            <a:ext cx="689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management including duty cycle control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210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-1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233" y="889470"/>
            <a:ext cx="89432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Frequency will be lowered as far as possible until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working point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reached.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will be calculated every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the workload and system characteristics.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There is no benefit when the system is clocked below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point, as it would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increase the energy consumption.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Therefore, a so called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algoritm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overrides lower P requests and sets 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according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algorithm is activated only if it is possible to enter the package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sleep state.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0590" y="5473230"/>
            <a:ext cx="6731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Power management including duty cycle control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459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67" y="508711"/>
            <a:ext cx="681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management including duty cycle control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210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-2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4" b="48652"/>
          <a:stretch/>
        </p:blipFill>
        <p:spPr bwMode="auto">
          <a:xfrm>
            <a:off x="347663" y="2439599"/>
            <a:ext cx="8448675" cy="18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746" y="899095"/>
            <a:ext cx="87639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Operating the processor below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point would increase the total energy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consumption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due to the static power component.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</a:t>
            </a:r>
            <a:r>
              <a:rPr lang="en-US" sz="1600" dirty="0">
                <a:solidFill>
                  <a:srgbClr val="000000"/>
                </a:solidFill>
              </a:rPr>
              <a:t>this region a more efficient technique to reduce power for low power demand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       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turning the processor package on and off </a:t>
            </a:r>
            <a:r>
              <a:rPr lang="en-US" sz="1600" dirty="0">
                <a:solidFill>
                  <a:srgbClr val="0070C0"/>
                </a:solidFill>
              </a:rPr>
              <a:t>about 1000 times/sec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called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duty cycling,</a:t>
            </a:r>
            <a:r>
              <a:rPr lang="en-US" sz="1600" dirty="0">
                <a:solidFill>
                  <a:srgbClr val="000000"/>
                </a:solidFill>
              </a:rPr>
              <a:t> as shown in the Figure below.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580" y="4943199"/>
            <a:ext cx="8867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the rate of the duty time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(running at a performance corresponding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resulting performance can be scaled with the performance demand.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off-state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the processor is in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C6 package idle state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See the next Figure for the actions needed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set the processor into the package</a:t>
            </a:r>
          </a:p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C6 state.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09" y="4386299"/>
            <a:ext cx="8350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Principle of duty cycling, used to reduce energy consumption below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8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(19)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20947" y="508364"/>
            <a:ext cx="557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Power saving measures in C1 to C6 idle states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546775" y="1088740"/>
            <a:ext cx="3941154" cy="3908614"/>
            <a:chOff x="2546775" y="1088740"/>
            <a:chExt cx="3941154" cy="3908614"/>
          </a:xfrm>
        </p:grpSpPr>
        <p:sp>
          <p:nvSpPr>
            <p:cNvPr id="4" name="TextBox 3"/>
            <p:cNvSpPr txBox="1"/>
            <p:nvPr/>
          </p:nvSpPr>
          <p:spPr>
            <a:xfrm>
              <a:off x="3430263" y="1700346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346778" y="1610713"/>
              <a:ext cx="537976" cy="385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33044" y="1700201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3614432" y="1991696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2547540" y="2716153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244075" y="2268652"/>
              <a:ext cx="736169" cy="482239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33040" y="2343680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L2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991871" y="3097972"/>
              <a:ext cx="3339876" cy="4822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3587608" y="2777323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4037905" y="2770635"/>
              <a:ext cx="567321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Flush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194558" y="1502785"/>
              <a:ext cx="849534" cy="1398494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1302" y="3197219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L3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95325" y="1873113"/>
              <a:ext cx="388588" cy="292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en-US" sz="1200" b="1" dirty="0" err="1">
                  <a:solidFill>
                    <a:srgbClr val="000000"/>
                  </a:solidFill>
                  <a:latin typeface="+mj-lt"/>
                </a:rPr>
                <a:t>C0</a:t>
              </a:r>
              <a:endParaRPr lang="en-US" alt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54379" y="3888748"/>
              <a:ext cx="1770823" cy="451578"/>
              <a:chOff x="4052452" y="3788792"/>
              <a:chExt cx="1842318" cy="428131"/>
            </a:xfrm>
          </p:grpSpPr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>
                <a:off x="4511279" y="3788792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 err="1"/>
                  <a:t>C0</a:t>
                </a:r>
                <a:endParaRPr lang="en-US" altLang="en-US" sz="1200" b="1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210495" y="3837723"/>
                <a:ext cx="684275" cy="365760"/>
                <a:chOff x="4354816" y="5228824"/>
                <a:chExt cx="684275" cy="365760"/>
              </a:xfrm>
            </p:grpSpPr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4409903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354816" y="5282050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latin typeface="+mj-lt"/>
                    </a:rPr>
                    <a:t>SRAM</a:t>
                  </a: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 bwMode="auto">
              <a:xfrm>
                <a:off x="4973926" y="4017401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4052452" y="387512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rgbClr val="FF0000"/>
                    </a:solidFill>
                  </a:rPr>
                  <a:t>C6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285064" y="1711664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201580" y="1622031"/>
              <a:ext cx="537976" cy="385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7844" y="1711521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>
              <a:off x="5469232" y="2003016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4669241" y="2713879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098876" y="2279971"/>
              <a:ext cx="736169" cy="482239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87842" y="2354999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+mj-lt"/>
                </a:rPr>
                <a:t>L2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>
              <a:off x="5442409" y="2788642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5920608" y="2781954"/>
              <a:ext cx="567321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Flush</a:t>
              </a:r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049359" y="1527688"/>
              <a:ext cx="849534" cy="1398494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71114" y="1870184"/>
              <a:ext cx="445638" cy="30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en-US" sz="1200" b="1" dirty="0">
                  <a:solidFill>
                    <a:srgbClr val="000000"/>
                  </a:solidFill>
                  <a:latin typeface="+mj-lt"/>
                </a:rPr>
                <a:t>Cn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663046" y="3884834"/>
              <a:ext cx="1746911" cy="451578"/>
              <a:chOff x="6246255" y="3798481"/>
              <a:chExt cx="1817440" cy="428131"/>
            </a:xfrm>
          </p:grpSpPr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6676054" y="3798481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/>
                  <a:t>Cn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7383701" y="3835575"/>
                <a:ext cx="679994" cy="365760"/>
                <a:chOff x="4456670" y="5228824"/>
                <a:chExt cx="679994" cy="365760"/>
              </a:xfrm>
            </p:grpSpPr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4500056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4456670" y="5267536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latin typeface="+mj-lt"/>
                    </a:rPr>
                    <a:t>SRAM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7133796" y="4028132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6246255" y="3911609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rgbClr val="FF0000"/>
                    </a:solidFill>
                  </a:rPr>
                  <a:t>C6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290329" y="4645708"/>
              <a:ext cx="987149" cy="340328"/>
              <a:chOff x="1808132" y="4009622"/>
              <a:chExt cx="1027003" cy="27914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>
                    <a:latin typeface="+mj-lt"/>
                  </a:rPr>
                  <a:t>Vcc</a:t>
                </a:r>
                <a:r>
                  <a:rPr lang="en-US" sz="1200" b="1" dirty="0">
                    <a:latin typeface="+mj-lt"/>
                  </a:rPr>
                  <a:t> 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 bwMode="auto">
              <a:xfrm>
                <a:off x="2315936" y="4105325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+mj-lt"/>
                  </a:rPr>
                  <a:t>0 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53758" y="4657026"/>
              <a:ext cx="987149" cy="340328"/>
              <a:chOff x="1808132" y="4009622"/>
              <a:chExt cx="1027003" cy="27914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>
                    <a:latin typeface="+mj-lt"/>
                  </a:rPr>
                  <a:t>Vcc</a:t>
                </a:r>
                <a:r>
                  <a:rPr lang="en-US" sz="1200" b="1" dirty="0">
                    <a:latin typeface="+mj-lt"/>
                  </a:rPr>
                  <a:t> 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 bwMode="auto">
              <a:xfrm>
                <a:off x="2286397" y="4093911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+mj-lt"/>
                  </a:rPr>
                  <a:t>0 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525885" y="1105651"/>
              <a:ext cx="243684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Stop instruction execution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46775" y="1088740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4" name="Down Arrow 53"/>
            <p:cNvSpPr/>
            <p:nvPr/>
          </p:nvSpPr>
          <p:spPr bwMode="auto">
            <a:xfrm>
              <a:off x="3180671" y="4652053"/>
              <a:ext cx="87892" cy="24111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5" name="Down Arrow 54"/>
            <p:cNvSpPr/>
            <p:nvPr/>
          </p:nvSpPr>
          <p:spPr bwMode="auto">
            <a:xfrm>
              <a:off x="5260115" y="4663371"/>
              <a:ext cx="87892" cy="24111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17153" y="4361810"/>
              <a:ext cx="136978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Stop core </a:t>
              </a:r>
              <a:r>
                <a:rPr lang="en-US" sz="1200" dirty="0" err="1">
                  <a:latin typeface="+mj-lt"/>
                </a:rPr>
                <a:t>PLL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73738" y="4367904"/>
              <a:ext cx="136978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Stop core </a:t>
              </a:r>
              <a:r>
                <a:rPr lang="en-US" sz="1200" dirty="0" err="1">
                  <a:latin typeface="+mj-lt"/>
                </a:rPr>
                <a:t>PLL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4463558" y="4164448"/>
              <a:ext cx="201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591334" y="2016096"/>
              <a:ext cx="201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2917552" y="3592070"/>
              <a:ext cx="1601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Stop core clocking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74305" y="3575579"/>
              <a:ext cx="1601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Stop core clocking</a:t>
              </a:r>
              <a:endParaRPr lang="en-US" dirty="0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4481990" y="4802235"/>
              <a:ext cx="201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164212" y="5117270"/>
            <a:ext cx="8156207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/>
              <a:t>To set </a:t>
            </a:r>
            <a:r>
              <a:rPr lang="en-US" sz="1600" dirty="0" err="1"/>
              <a:t>Vcc</a:t>
            </a:r>
            <a:r>
              <a:rPr lang="en-US" sz="1600" dirty="0"/>
              <a:t> to 0 needs typically power gating or integrated voltage regulator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to switch off cores.</a:t>
            </a:r>
          </a:p>
          <a:p>
            <a:r>
              <a:rPr lang="en-US" sz="1600" dirty="0"/>
              <a:t>The package C6 state is entered when all cores have already entered the C6 </a:t>
            </a:r>
          </a:p>
          <a:p>
            <a:r>
              <a:rPr lang="en-US" sz="1600" dirty="0"/>
              <a:t>  core state.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940374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461495" y="1267766"/>
            <a:ext cx="8123238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5.4 AVFS (Adaptive Voltage or Frequency Scaling)</a:t>
            </a:r>
          </a:p>
        </p:txBody>
      </p:sp>
    </p:spTree>
    <p:extLst>
      <p:ext uri="{BB962C8B-B14F-4D97-AF65-F5344CB8AC3E}">
        <p14:creationId xmlns:p14="http://schemas.microsoft.com/office/powerpoint/2010/main" val="30834893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(1)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57324" y="1019106"/>
            <a:ext cx="4902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Reducing the power consumption of active CPU  cores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47442" y="1596504"/>
            <a:ext cx="1899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Static PM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active CPU  cores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58643" y="1577454"/>
            <a:ext cx="2956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Dynamic PM of active CPU cores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rot="-5400000" flipH="1" flipV="1">
            <a:off x="2587772" y="428981"/>
            <a:ext cx="158453" cy="198119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657600" y="1347063"/>
            <a:ext cx="2095500" cy="17701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47649" y="2200704"/>
            <a:ext cx="630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CPPC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5162212" y="1581611"/>
            <a:ext cx="175483" cy="884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743601" y="1935998"/>
            <a:ext cx="822960" cy="18951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719380" y="1484418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646" y="221444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SVFS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810" y="221659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DFS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2992" y="2214443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DVFS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-5400000" flipH="1" flipV="1">
            <a:off x="4255613" y="649413"/>
            <a:ext cx="174499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662947" y="1941617"/>
            <a:ext cx="2468880" cy="20128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71332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736330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493982" y="209169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53100" y="210778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637383" y="14828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3252" y="2240201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59" y="2381668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059" y="2672268"/>
            <a:ext cx="9131941" cy="822960"/>
          </a:xfrm>
          <a:prstGeom prst="rect">
            <a:avLst/>
          </a:prstGeom>
          <a:solidFill>
            <a:srgbClr val="D0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787" y="2984161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708" y="2661022"/>
            <a:ext cx="2198038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SpeedStep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Pentium III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(2000)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 Pentium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(2002)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(Northwood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based)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96266" y="2646708"/>
            <a:ext cx="182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EIST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Pentium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(Banias) (2003)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subsequent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lines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24334" y="2847171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 Shift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(2015)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059" y="3903964"/>
            <a:ext cx="9131941" cy="1005840"/>
          </a:xfrm>
          <a:prstGeom prst="rect">
            <a:avLst/>
          </a:pr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397" y="4281616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35385" y="3881995"/>
            <a:ext cx="2178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PowerNow! and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Cool'n'Quiet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mobiles/desktops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servers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since 2000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65248" y="3888907"/>
            <a:ext cx="1478290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Exca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ator-based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Carizzo (2015)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Pure Power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Ryzen (2017)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059" y="5896428"/>
            <a:ext cx="9131941" cy="640726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4491" y="6053889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Samsung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45665" y="586179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ASV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Exynos 7420 (2015)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(used in Galaxy S6)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43915" y="5959316"/>
            <a:ext cx="171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(2012)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(used in Galaxy III)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059" y="6508126"/>
            <a:ext cx="9131941" cy="349874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8101" y="6553816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ARM/National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1093" y="6566182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IEM IP  (2002)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059" y="4920521"/>
            <a:ext cx="9131941" cy="96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787" y="5174233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IBM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74484" y="5167894"/>
            <a:ext cx="139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750FX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(2003)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3574" y="4884556"/>
            <a:ext cx="1364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Scale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POWER6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(2007)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subsequent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5526" y="4879649"/>
            <a:ext cx="201369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405LP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(2002)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Power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 Scaling in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PowerPC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750GX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(2004)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PowerPC 970xx (2004)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477704"/>
            <a:ext cx="9144000" cy="417542"/>
          </a:xfrm>
          <a:prstGeom prst="rect">
            <a:avLst/>
          </a:prstGeom>
          <a:solidFill>
            <a:srgbClr val="D5F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896" y="355158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71846" y="3445565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LongHaul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1.0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Samuel (2000)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07649" y="3438941"/>
            <a:ext cx="235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LongHaul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2.0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Samuel 2 step. 1 (2001)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239642" y="1561405"/>
            <a:ext cx="1918812" cy="529516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0027" y="505808"/>
            <a:ext cx="656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5.4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 (Adaptive Voltage or Frequency Scaling) 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9441" y="3464826"/>
            <a:ext cx="187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Adaptive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PowerSaver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Nano (2008)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6355" y="3888940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000000"/>
                </a:solidFill>
                <a:latin typeface="Verdana"/>
              </a:rPr>
              <a:t>CPPC support in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the Zen 2-based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Ryzen 3000 line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142404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</a:t>
            </a:r>
            <a:r>
              <a:rPr lang="en-US" dirty="0"/>
              <a:t> Power management at the platform level – Overview (8)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888" y="523188"/>
            <a:ext cx="51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Subsequent revisions of the ACPI standard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146" y="953725"/>
            <a:ext cx="74440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Revision 5.1 </a:t>
            </a:r>
            <a:r>
              <a:rPr lang="en-US" sz="1600" dirty="0">
                <a:latin typeface="+mj-lt"/>
              </a:rPr>
              <a:t>was released in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7/2014</a:t>
            </a:r>
            <a:r>
              <a:rPr lang="en-US" sz="1600" dirty="0">
                <a:latin typeface="+mj-lt"/>
              </a:rPr>
              <a:t>, in includes an update of CPPC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(Collaborative Processor Performance Control), called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CPPC2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next update,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Revision 6.0 </a:t>
            </a:r>
            <a:r>
              <a:rPr lang="en-US" sz="1600" dirty="0">
                <a:latin typeface="+mj-lt"/>
              </a:rPr>
              <a:t>appeared in 4/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2015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Subsequent revisions are: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580" y="2186667"/>
            <a:ext cx="2374368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ACPI 6.1 (1/2016)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ACPI 6.2 (5/2017)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ACPI 6.3 (1/2019)</a:t>
            </a:r>
          </a:p>
        </p:txBody>
      </p:sp>
    </p:spTree>
    <p:extLst>
      <p:ext uri="{BB962C8B-B14F-4D97-AF65-F5344CB8AC3E}">
        <p14:creationId xmlns:p14="http://schemas.microsoft.com/office/powerpoint/2010/main" val="26618885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883" y="507576"/>
            <a:ext cx="5813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30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Verdana"/>
              </a:rPr>
              <a:t>AVFS (Adaptive Voltage and Frequency Scaling)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36" y="895975"/>
            <a:ext cx="8162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It is 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enhancement of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 (Dynamic Voltage and Frequency Scaling).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76077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37" y="498102"/>
            <a:ext cx="668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 (Dynamic Voltage and Frequency Scaling) (recap)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599" y="89647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Scaling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means here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setting core voltage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and frequency (fc) according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to the actual workload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2654" y="1472035"/>
            <a:ext cx="87874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typically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assesses the actual workload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scales down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as far as feasible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without noticeable lengthening the runtime, then it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selects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value that is needed to maintain the chosen fc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a look-up 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In the look-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up table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determined a priory at chip testing while a guard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band is assured.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604939" y="2907372"/>
            <a:ext cx="4022739" cy="3589373"/>
            <a:chOff x="3109375" y="2620964"/>
            <a:chExt cx="2934158" cy="2531750"/>
          </a:xfrm>
        </p:grpSpPr>
        <p:sp>
          <p:nvSpPr>
            <p:cNvPr id="50" name="Line 41"/>
            <p:cNvSpPr>
              <a:spLocks noChangeShapeType="1"/>
            </p:cNvSpPr>
            <p:nvPr/>
          </p:nvSpPr>
          <p:spPr bwMode="auto">
            <a:xfrm>
              <a:off x="3515775" y="4881564"/>
              <a:ext cx="2206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V="1">
              <a:off x="3625312" y="2936877"/>
              <a:ext cx="9525" cy="2005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flipH="1">
              <a:off x="3576100" y="4039129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flipH="1">
              <a:off x="3576100" y="3689088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 flipH="1">
              <a:off x="3576100" y="3368056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flipH="1">
              <a:off x="3576100" y="3098802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Text Box 47"/>
            <p:cNvSpPr txBox="1">
              <a:spLocks noChangeArrowheads="1"/>
            </p:cNvSpPr>
            <p:nvPr/>
          </p:nvSpPr>
          <p:spPr bwMode="auto">
            <a:xfrm>
              <a:off x="5795424" y="4757739"/>
              <a:ext cx="248109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fc</a:t>
              </a:r>
            </a:p>
          </p:txBody>
        </p: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3452275" y="2620964"/>
              <a:ext cx="351000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cc</a:t>
              </a:r>
              <a:endPara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Text Box 49"/>
            <p:cNvSpPr txBox="1">
              <a:spLocks noChangeArrowheads="1"/>
            </p:cNvSpPr>
            <p:nvPr/>
          </p:nvSpPr>
          <p:spPr bwMode="auto">
            <a:xfrm>
              <a:off x="5134107" y="4940302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fc0</a:t>
              </a:r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4941710" y="3188770"/>
              <a:ext cx="894687" cy="39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Highest</a:t>
              </a:r>
              <a:b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power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consumption</a:t>
              </a: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Text Box 52"/>
            <p:cNvSpPr txBox="1">
              <a:spLocks noChangeArrowheads="1"/>
            </p:cNvSpPr>
            <p:nvPr/>
          </p:nvSpPr>
          <p:spPr bwMode="auto">
            <a:xfrm>
              <a:off x="3120487" y="2987677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cc</a:t>
              </a: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1" name="Text Box 53"/>
            <p:cNvSpPr txBox="1">
              <a:spLocks noChangeArrowheads="1"/>
            </p:cNvSpPr>
            <p:nvPr/>
          </p:nvSpPr>
          <p:spPr bwMode="auto">
            <a:xfrm>
              <a:off x="3110962" y="3290096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cc</a:t>
              </a: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2" name="Text Box 54"/>
            <p:cNvSpPr txBox="1">
              <a:spLocks noChangeArrowheads="1"/>
            </p:cNvSpPr>
            <p:nvPr/>
          </p:nvSpPr>
          <p:spPr bwMode="auto">
            <a:xfrm>
              <a:off x="3112550" y="3951641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</a:t>
              </a:r>
              <a:r>
                <a:rPr kumimoji="0" lang="en-US" alt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ccn</a:t>
              </a: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Text Box 55"/>
            <p:cNvSpPr txBox="1">
              <a:spLocks noChangeArrowheads="1"/>
            </p:cNvSpPr>
            <p:nvPr/>
          </p:nvSpPr>
          <p:spPr bwMode="auto">
            <a:xfrm>
              <a:off x="3109375" y="3611124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cc</a:t>
              </a: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4" name="Text Box 56"/>
            <p:cNvSpPr txBox="1">
              <a:spLocks noChangeArrowheads="1"/>
            </p:cNvSpPr>
            <p:nvPr/>
          </p:nvSpPr>
          <p:spPr bwMode="auto">
            <a:xfrm>
              <a:off x="3309400" y="3765905"/>
              <a:ext cx="195493" cy="26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65" name="Text Box 57"/>
            <p:cNvSpPr txBox="1">
              <a:spLocks noChangeArrowheads="1"/>
            </p:cNvSpPr>
            <p:nvPr/>
          </p:nvSpPr>
          <p:spPr bwMode="auto">
            <a:xfrm>
              <a:off x="3309400" y="3706638"/>
              <a:ext cx="195493" cy="26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66" name="Line 59"/>
            <p:cNvSpPr>
              <a:spLocks noChangeShapeType="1"/>
            </p:cNvSpPr>
            <p:nvPr/>
          </p:nvSpPr>
          <p:spPr bwMode="auto">
            <a:xfrm>
              <a:off x="5263612" y="4818064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>
              <a:off x="3985675" y="4818064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3841883" y="4948239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fcn</a:t>
              </a:r>
            </a:p>
          </p:txBody>
        </p:sp>
        <p:sp>
          <p:nvSpPr>
            <p:cNvPr id="69" name="Line 62"/>
            <p:cNvSpPr>
              <a:spLocks noChangeShapeType="1"/>
            </p:cNvSpPr>
            <p:nvPr/>
          </p:nvSpPr>
          <p:spPr bwMode="auto">
            <a:xfrm>
              <a:off x="4422237" y="4818064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Text Box 63"/>
            <p:cNvSpPr txBox="1">
              <a:spLocks noChangeArrowheads="1"/>
            </p:cNvSpPr>
            <p:nvPr/>
          </p:nvSpPr>
          <p:spPr bwMode="auto">
            <a:xfrm>
              <a:off x="4285057" y="4948239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fc2</a:t>
              </a:r>
            </a:p>
          </p:txBody>
        </p:sp>
        <p:sp>
          <p:nvSpPr>
            <p:cNvPr id="71" name="Line 64"/>
            <p:cNvSpPr>
              <a:spLocks noChangeShapeType="1"/>
            </p:cNvSpPr>
            <p:nvPr/>
          </p:nvSpPr>
          <p:spPr bwMode="auto">
            <a:xfrm>
              <a:off x="4847687" y="4816477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" name="Text Box 65"/>
            <p:cNvSpPr txBox="1">
              <a:spLocks noChangeArrowheads="1"/>
            </p:cNvSpPr>
            <p:nvPr/>
          </p:nvSpPr>
          <p:spPr bwMode="auto">
            <a:xfrm>
              <a:off x="4710507" y="4946652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fc1</a:t>
              </a:r>
            </a:p>
          </p:txBody>
        </p:sp>
        <p:sp>
          <p:nvSpPr>
            <p:cNvPr id="73" name="Text Box 67"/>
            <p:cNvSpPr txBox="1">
              <a:spLocks noChangeArrowheads="1"/>
            </p:cNvSpPr>
            <p:nvPr/>
          </p:nvSpPr>
          <p:spPr bwMode="auto">
            <a:xfrm>
              <a:off x="4301312" y="3506094"/>
              <a:ext cx="270323" cy="32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●</a:t>
              </a:r>
            </a:p>
          </p:txBody>
        </p:sp>
        <p:sp>
          <p:nvSpPr>
            <p:cNvPr id="74" name="Text Box 68"/>
            <p:cNvSpPr txBox="1">
              <a:spLocks noChangeArrowheads="1"/>
            </p:cNvSpPr>
            <p:nvPr/>
          </p:nvSpPr>
          <p:spPr bwMode="auto">
            <a:xfrm>
              <a:off x="5071524" y="2917535"/>
              <a:ext cx="270323" cy="32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●</a:t>
              </a:r>
            </a:p>
          </p:txBody>
        </p:sp>
        <p:sp>
          <p:nvSpPr>
            <p:cNvPr id="75" name="Text Box 69"/>
            <p:cNvSpPr txBox="1">
              <a:spLocks noChangeArrowheads="1"/>
            </p:cNvSpPr>
            <p:nvPr/>
          </p:nvSpPr>
          <p:spPr bwMode="auto">
            <a:xfrm>
              <a:off x="3804700" y="3894295"/>
              <a:ext cx="270323" cy="32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●</a:t>
              </a:r>
            </a:p>
          </p:txBody>
        </p:sp>
        <p:sp>
          <p:nvSpPr>
            <p:cNvPr id="76" name="Text Box 70"/>
            <p:cNvSpPr txBox="1">
              <a:spLocks noChangeArrowheads="1"/>
            </p:cNvSpPr>
            <p:nvPr/>
          </p:nvSpPr>
          <p:spPr bwMode="auto">
            <a:xfrm>
              <a:off x="4741324" y="3167376"/>
              <a:ext cx="270323" cy="32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●</a:t>
              </a:r>
            </a:p>
          </p:txBody>
        </p:sp>
        <p:sp>
          <p:nvSpPr>
            <p:cNvPr id="77" name="Text Box 102"/>
            <p:cNvSpPr txBox="1">
              <a:spLocks noChangeArrowheads="1"/>
            </p:cNvSpPr>
            <p:nvPr/>
          </p:nvSpPr>
          <p:spPr bwMode="auto">
            <a:xfrm rot="19271163">
              <a:off x="3823870" y="3056261"/>
              <a:ext cx="746804" cy="21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Workload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71763" y="4783663"/>
              <a:ext cx="324107" cy="369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Text Box 80"/>
            <p:cNvSpPr txBox="1">
              <a:spLocks noChangeArrowheads="1"/>
            </p:cNvSpPr>
            <p:nvPr/>
          </p:nvSpPr>
          <p:spPr bwMode="auto">
            <a:xfrm>
              <a:off x="5045405" y="2777828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Text Box 80"/>
            <p:cNvSpPr txBox="1">
              <a:spLocks noChangeArrowheads="1"/>
            </p:cNvSpPr>
            <p:nvPr/>
          </p:nvSpPr>
          <p:spPr bwMode="auto">
            <a:xfrm>
              <a:off x="4709031" y="3048229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4276857" y="3395514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82" name="Text Box 80"/>
            <p:cNvSpPr txBox="1">
              <a:spLocks noChangeArrowheads="1"/>
            </p:cNvSpPr>
            <p:nvPr/>
          </p:nvSpPr>
          <p:spPr bwMode="auto">
            <a:xfrm>
              <a:off x="3774582" y="3789312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Pn</a:t>
              </a: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V="1">
              <a:off x="3957145" y="3055073"/>
              <a:ext cx="1292179" cy="1001011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H="1">
              <a:off x="3739657" y="2762922"/>
              <a:ext cx="1237407" cy="97175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5559899" y="4712032"/>
            <a:ext cx="33434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fc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will be scaled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according to the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workload intensity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chosen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maintain fc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a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guard band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3255069" y="5077746"/>
            <a:ext cx="122661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Lowest</a:t>
            </a:r>
            <a:br>
              <a: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consumption</a:t>
            </a:r>
            <a:endParaRPr kumimoji="0" lang="hu-HU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8341" y="4203290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Principle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993373" y="3136792"/>
            <a:ext cx="16290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P0: f0, Vcc0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P1: f1, Vcc1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P2: f2, Vcc2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2331" y="2888940"/>
            <a:ext cx="14750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Look-up table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629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5" grpId="0"/>
      <p:bldP spid="86" grpId="0"/>
      <p:bldP spid="87" grpId="0"/>
      <p:bldP spid="3" grpId="0"/>
      <p:bldP spid="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54" y="1454150"/>
            <a:ext cx="688975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86" y="508270"/>
            <a:ext cx="850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Example:  Minimal (measured) and specified core voltage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for sustaining a given core frequency (fc)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208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(4)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38800" y="3599645"/>
            <a:ext cx="1" cy="51515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2762515"/>
            <a:ext cx="0" cy="512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677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77" y="505706"/>
            <a:ext cx="812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Motivation for introducing adaptive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called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technologies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44" y="914398"/>
            <a:ext cx="885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look-up table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values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e set by chip testing while 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 chosen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values include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worst case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guard band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compensate for possible variations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including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338" y="1700725"/>
            <a:ext cx="8560357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 variations (P) resulting from uncertainties of the fabrication process,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voltage variations (V) resulting from power supply inaccuracies, voltage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drops due to overloads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temperature variations (T),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aging.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6243" y="3142217"/>
            <a:ext cx="8701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4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E.g.: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 dependent min. core voltage levels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needed to assure an expected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4000"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clock frequency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may vary in parts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as illustrated below.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2" r="44531"/>
          <a:stretch>
            <a:fillRect/>
          </a:stretch>
        </p:blipFill>
        <p:spPr bwMode="auto">
          <a:xfrm>
            <a:off x="1961166" y="3808237"/>
            <a:ext cx="43878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124" y="6402212"/>
            <a:ext cx="8893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 dependent min. core voltage levels at a given core frequency [</a:t>
            </a:r>
            <a:r>
              <a:rPr lang="hu-HU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211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]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3683" y="5975793"/>
            <a:ext cx="612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Vmin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47900" y="4082604"/>
            <a:ext cx="0" cy="200910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3140" y="3928053"/>
            <a:ext cx="1133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distribution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1589" y="6091707"/>
            <a:ext cx="0" cy="176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29596" y="6072306"/>
            <a:ext cx="0" cy="176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4694" y="6083393"/>
            <a:ext cx="0" cy="176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380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23485" y="506743"/>
            <a:ext cx="706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Min.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guard band needed in DVFS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(based on 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36869" y="1101677"/>
            <a:ext cx="7411692" cy="5165612"/>
            <a:chOff x="766410" y="1101677"/>
            <a:chExt cx="7411692" cy="5165612"/>
          </a:xfrm>
        </p:grpSpPr>
        <p:sp>
          <p:nvSpPr>
            <p:cNvPr id="10" name="TextBox 9"/>
            <p:cNvSpPr txBox="1"/>
            <p:nvPr/>
          </p:nvSpPr>
          <p:spPr>
            <a:xfrm>
              <a:off x="766410" y="2774500"/>
              <a:ext cx="1390124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Min.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for slow parts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(1.2 V)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8115" y="1114377"/>
              <a:ext cx="123950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Min.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including 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conservative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guard band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(1.2 V +GB)</a:t>
              </a:r>
            </a:p>
          </p:txBody>
        </p:sp>
        <p:sp>
          <p:nvSpPr>
            <p:cNvPr id="17" name="Double Brace 16"/>
            <p:cNvSpPr/>
            <p:nvPr/>
          </p:nvSpPr>
          <p:spPr>
            <a:xfrm>
              <a:off x="4832898" y="1574800"/>
              <a:ext cx="607888" cy="1431701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64486" y="1448158"/>
              <a:ext cx="650699" cy="193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321057" y="1568256"/>
              <a:ext cx="3200400" cy="654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489700" y="2559397"/>
              <a:ext cx="368300" cy="615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1681" y="1853825"/>
              <a:ext cx="261642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Guard band (GB) to address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voltage variations,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temperature variations,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aging etc.</a:t>
              </a: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1" t="45532" r="44530"/>
            <a:stretch/>
          </p:blipFill>
          <p:spPr bwMode="auto">
            <a:xfrm rot="5400000">
              <a:off x="2123249" y="3352042"/>
              <a:ext cx="3409785" cy="242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895600" y="1574800"/>
              <a:ext cx="2413000" cy="1431701"/>
            </a:xfrm>
            <a:prstGeom prst="rect">
              <a:avLst/>
            </a:prstGeom>
            <a:solidFill>
              <a:srgbClr val="15FF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704206" y="3006501"/>
              <a:ext cx="283464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95600" y="1104900"/>
              <a:ext cx="0" cy="516238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74006" y="1101677"/>
              <a:ext cx="47160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340100" y="3175000"/>
              <a:ext cx="355600" cy="101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32706" y="2866801"/>
              <a:ext cx="6303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1.2 V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32706" y="4263801"/>
              <a:ext cx="6303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1.0 V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2706" y="5546501"/>
              <a:ext cx="6303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0.8 V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95700" y="3019201"/>
              <a:ext cx="393700" cy="536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70300" y="5343301"/>
              <a:ext cx="393700" cy="536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659404" y="4174901"/>
              <a:ext cx="393700" cy="536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374006" y="392090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36420" y="4420366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88820" y="4572766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47140" y="5717686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209050" y="1097848"/>
            <a:ext cx="27367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(Needed to assure a given fc)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7255" y="5335250"/>
            <a:ext cx="13308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Min.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fast parts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(0.8 V)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(6)</a:t>
            </a:r>
          </a:p>
        </p:txBody>
      </p:sp>
    </p:spTree>
    <p:extLst>
      <p:ext uri="{BB962C8B-B14F-4D97-AF65-F5344CB8AC3E}">
        <p14:creationId xmlns:p14="http://schemas.microsoft.com/office/powerpoint/2010/main" val="27470991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0341" y="2004065"/>
            <a:ext cx="41168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(Dynamic Voltage and Frequency Scaling)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2417" y="2002485"/>
            <a:ext cx="4193777" cy="51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(Adaptive Voltage and Frequency Scaling)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Aim: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reduce guard band and thus dissipation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1101" y="1693948"/>
            <a:ext cx="360161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327068" y="1690508"/>
            <a:ext cx="825121" cy="2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2297930" y="1386618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4468968" y="1386618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6678919" y="157005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2269596" y="157757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683649" y="1072008"/>
            <a:ext cx="154561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vs. </a:t>
            </a: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539" y="2595281"/>
            <a:ext cx="31758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performed in an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open loop.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8001" y="2599764"/>
            <a:ext cx="31645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performed in a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closed loop.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479" y="2851811"/>
            <a:ext cx="307981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It means that the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scales down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frequency (fc)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according to the actual workload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determines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voltage (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statically (from a look-up table).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determined previously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 chip testing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certain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guard band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taken into account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compensate for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PVT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variations.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4156" y="2856294"/>
            <a:ext cx="395563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It means that first the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scales down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frequency (fc)  and voltage (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according to the actual workload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similarly to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but then the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reduces the guard band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a closed loop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far as feasible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while monitoring processor operation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avoiding already unsafe operating points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3090" y="504195"/>
            <a:ext cx="191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vs.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437" y="6146679"/>
            <a:ext cx="31722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PVT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Process, Voltage, Temperature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266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532" y="506743"/>
            <a:ext cx="738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Verdana"/>
              </a:rPr>
              <a:t>Alternatives of </a:t>
            </a:r>
            <a:r>
              <a:rPr lang="en-US" dirty="0" err="1">
                <a:solidFill>
                  <a:srgbClr val="2D2D8A"/>
                </a:solidFill>
                <a:latin typeface="Verdana"/>
              </a:rPr>
              <a:t>AVFS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(Adaptive Voltage or Frequency Scaling)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44" y="889760"/>
            <a:ext cx="749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There are two possible use cases how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AVFS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can be utilized to exploit</a:t>
            </a:r>
          </a:p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  guard band reduction.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42933" y="1616006"/>
            <a:ext cx="5109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Use cases of </a:t>
            </a:r>
            <a:r>
              <a:rPr lang="en-US" altLang="en-US" sz="13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AVFS</a:t>
            </a: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 to exploit guard band reduction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4437" y="2174354"/>
            <a:ext cx="29626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AFS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(Adaptive Frequency Scaling)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rot="-5400000" flipH="1" flipV="1">
            <a:off x="3476772" y="1025881"/>
            <a:ext cx="158453" cy="198119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46600" y="1943963"/>
            <a:ext cx="2095500" cy="17701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08380" y="2081318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526383" y="20797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4053" y="2692042"/>
            <a:ext cx="27815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  <a:latin typeface="Verdana"/>
              </a:rPr>
              <a:t>It is also called </a:t>
            </a:r>
            <a:r>
              <a:rPr lang="en-US" sz="1300" b="1" dirty="0" err="1">
                <a:solidFill>
                  <a:srgbClr val="000000"/>
                </a:solidFill>
                <a:latin typeface="Verdana"/>
              </a:rPr>
              <a:t>Undervolting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3043167"/>
            <a:ext cx="246246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>
                <a:solidFill>
                  <a:srgbClr val="000000"/>
                </a:solidFill>
                <a:latin typeface="Verdana"/>
              </a:rPr>
              <a:t>AVFS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 is used </a:t>
            </a:r>
            <a:r>
              <a:rPr lang="en-US" sz="1300" dirty="0">
                <a:solidFill>
                  <a:srgbClr val="FF0000"/>
                </a:solidFill>
                <a:latin typeface="Verdana"/>
              </a:rPr>
              <a:t>to reduce </a:t>
            </a:r>
            <a:r>
              <a:rPr lang="en-US" sz="1300" dirty="0" err="1">
                <a:solidFill>
                  <a:srgbClr val="FF0000"/>
                </a:solidFill>
                <a:latin typeface="Verdana"/>
              </a:rPr>
              <a:t>Vcc</a:t>
            </a:r>
            <a:endParaRPr lang="en-US" sz="1300" dirty="0">
              <a:solidFill>
                <a:srgbClr val="FF0000"/>
              </a:solidFill>
              <a:latin typeface="Verdana"/>
            </a:endParaRPr>
          </a:p>
          <a:p>
            <a:pPr algn="ctr"/>
            <a:r>
              <a:rPr lang="en-US" sz="1300" dirty="0">
                <a:solidFill>
                  <a:srgbClr val="000000"/>
                </a:solidFill>
                <a:latin typeface="Verdana"/>
              </a:rPr>
              <a:t>at a given fc (P-state) </a:t>
            </a:r>
          </a:p>
          <a:p>
            <a:pPr algn="ctr"/>
            <a:r>
              <a:rPr lang="en-US" sz="1300" dirty="0">
                <a:solidFill>
                  <a:srgbClr val="000000"/>
                </a:solidFill>
                <a:latin typeface="Verdana"/>
              </a:rPr>
              <a:t>to a min. allowed value.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7500" y="3043167"/>
            <a:ext cx="257468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>
                <a:solidFill>
                  <a:srgbClr val="000000"/>
                </a:solidFill>
                <a:latin typeface="Verdana"/>
              </a:rPr>
              <a:t>AVFS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 is used </a:t>
            </a:r>
            <a:r>
              <a:rPr lang="en-US" sz="1300" dirty="0">
                <a:solidFill>
                  <a:srgbClr val="FF0000"/>
                </a:solidFill>
                <a:latin typeface="Verdana"/>
              </a:rPr>
              <a:t>to increase fc</a:t>
            </a:r>
          </a:p>
          <a:p>
            <a:pPr algn="ctr"/>
            <a:r>
              <a:rPr lang="en-US" sz="1300" dirty="0">
                <a:solidFill>
                  <a:srgbClr val="000000"/>
                </a:solidFill>
                <a:latin typeface="Verdana"/>
              </a:rPr>
              <a:t>at a given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Vcc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 (P-state) </a:t>
            </a:r>
          </a:p>
          <a:p>
            <a:pPr algn="ctr"/>
            <a:r>
              <a:rPr lang="en-US" sz="1300" dirty="0">
                <a:solidFill>
                  <a:srgbClr val="000000"/>
                </a:solidFill>
                <a:latin typeface="Verdana"/>
              </a:rPr>
              <a:t>to the max. allowed value.</a:t>
            </a:r>
          </a:p>
        </p:txBody>
      </p:sp>
      <p:pic>
        <p:nvPicPr>
          <p:cNvPr id="1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797667"/>
            <a:ext cx="4858413" cy="2594173"/>
          </a:xfrm>
          <a:prstGeom prst="rect">
            <a:avLst/>
          </a:prstGeom>
        </p:spPr>
      </p:pic>
      <p:pic>
        <p:nvPicPr>
          <p:cNvPr id="20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73" y="3797674"/>
            <a:ext cx="4858323" cy="2594124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85626" y="2159327"/>
            <a:ext cx="27991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AVS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(Adaptive Voltage Scaling)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9484" y="2689894"/>
            <a:ext cx="28600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  <a:latin typeface="Verdana"/>
              </a:rPr>
              <a:t>It is also called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Overclocking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).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0342590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120817" y="504221"/>
            <a:ext cx="565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Overview of introduced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implementations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3763" y="939028"/>
            <a:ext cx="9074189" cy="5484194"/>
            <a:chOff x="113763" y="939028"/>
            <a:chExt cx="9074189" cy="5484194"/>
          </a:xfrm>
        </p:grpSpPr>
        <p:sp>
          <p:nvSpPr>
            <p:cNvPr id="12" name="Téglalap 11"/>
            <p:cNvSpPr/>
            <p:nvPr/>
          </p:nvSpPr>
          <p:spPr>
            <a:xfrm>
              <a:off x="2446115" y="5807183"/>
              <a:ext cx="2555933" cy="616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" name="Egyenes összekötő nyíllal 2"/>
            <p:cNvCxnSpPr/>
            <p:nvPr/>
          </p:nvCxnSpPr>
          <p:spPr>
            <a:xfrm flipV="1">
              <a:off x="927277" y="6093343"/>
              <a:ext cx="8095655" cy="30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4"/>
            <p:cNvCxnSpPr/>
            <p:nvPr/>
          </p:nvCxnSpPr>
          <p:spPr>
            <a:xfrm>
              <a:off x="4997664" y="6036996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3297711" y="604690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6128891" y="6040711"/>
              <a:ext cx="0" cy="112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1" name="Szövegdoboz 16"/>
            <p:cNvSpPr txBox="1">
              <a:spLocks noChangeArrowheads="1"/>
            </p:cNvSpPr>
            <p:nvPr/>
          </p:nvSpPr>
          <p:spPr bwMode="auto">
            <a:xfrm>
              <a:off x="6141476" y="6153405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2012</a:t>
              </a:r>
            </a:p>
          </p:txBody>
        </p:sp>
        <p:sp>
          <p:nvSpPr>
            <p:cNvPr id="2062" name="Szövegdoboz 17"/>
            <p:cNvSpPr txBox="1">
              <a:spLocks noChangeArrowheads="1"/>
            </p:cNvSpPr>
            <p:nvPr/>
          </p:nvSpPr>
          <p:spPr bwMode="auto">
            <a:xfrm>
              <a:off x="6690375" y="6158359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2013</a:t>
              </a:r>
            </a:p>
          </p:txBody>
        </p:sp>
        <p:cxnSp>
          <p:nvCxnSpPr>
            <p:cNvPr id="55" name="Egyenes összekötő 54"/>
            <p:cNvCxnSpPr/>
            <p:nvPr/>
          </p:nvCxnSpPr>
          <p:spPr>
            <a:xfrm>
              <a:off x="5563278" y="604690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>
              <a:off x="4432051" y="604690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>
              <a:off x="6682051" y="604690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gyenes összekötő 57"/>
            <p:cNvCxnSpPr/>
            <p:nvPr/>
          </p:nvCxnSpPr>
          <p:spPr>
            <a:xfrm>
              <a:off x="3860211" y="604690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>
              <a:off x="2739362" y="604690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9" name="Szövegdoboz 60"/>
            <p:cNvSpPr txBox="1">
              <a:spLocks noChangeArrowheads="1"/>
            </p:cNvSpPr>
            <p:nvPr/>
          </p:nvSpPr>
          <p:spPr bwMode="auto">
            <a:xfrm>
              <a:off x="2757467" y="6157121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2006</a:t>
              </a:r>
            </a:p>
          </p:txBody>
        </p:sp>
        <p:sp>
          <p:nvSpPr>
            <p:cNvPr id="2130" name="Szövegdoboz 61"/>
            <p:cNvSpPr txBox="1">
              <a:spLocks noChangeArrowheads="1"/>
            </p:cNvSpPr>
            <p:nvPr/>
          </p:nvSpPr>
          <p:spPr bwMode="auto">
            <a:xfrm>
              <a:off x="3290796" y="6158359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2007</a:t>
              </a:r>
            </a:p>
          </p:txBody>
        </p:sp>
        <p:sp>
          <p:nvSpPr>
            <p:cNvPr id="2131" name="Szövegdoboz 62"/>
            <p:cNvSpPr txBox="1">
              <a:spLocks noChangeArrowheads="1"/>
            </p:cNvSpPr>
            <p:nvPr/>
          </p:nvSpPr>
          <p:spPr bwMode="auto">
            <a:xfrm>
              <a:off x="3867737" y="6153405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2008</a:t>
              </a:r>
            </a:p>
          </p:txBody>
        </p:sp>
        <p:sp>
          <p:nvSpPr>
            <p:cNvPr id="2132" name="Szövegdoboz 65"/>
            <p:cNvSpPr txBox="1">
              <a:spLocks noChangeArrowheads="1"/>
            </p:cNvSpPr>
            <p:nvPr/>
          </p:nvSpPr>
          <p:spPr bwMode="auto">
            <a:xfrm>
              <a:off x="4447956" y="6153405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2009</a:t>
              </a:r>
            </a:p>
          </p:txBody>
        </p:sp>
        <p:sp>
          <p:nvSpPr>
            <p:cNvPr id="2133" name="Szövegdoboz 66"/>
            <p:cNvSpPr txBox="1">
              <a:spLocks noChangeArrowheads="1"/>
            </p:cNvSpPr>
            <p:nvPr/>
          </p:nvSpPr>
          <p:spPr bwMode="auto">
            <a:xfrm>
              <a:off x="5012738" y="6154644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2134" name="Szövegdoboz 67"/>
            <p:cNvSpPr txBox="1">
              <a:spLocks noChangeArrowheads="1"/>
            </p:cNvSpPr>
            <p:nvPr/>
          </p:nvSpPr>
          <p:spPr bwMode="auto">
            <a:xfrm>
              <a:off x="5580013" y="6153405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2011</a:t>
              </a:r>
            </a:p>
          </p:txBody>
        </p:sp>
        <p:sp>
          <p:nvSpPr>
            <p:cNvPr id="67" name="Szövegdoboz 17"/>
            <p:cNvSpPr txBox="1">
              <a:spLocks noChangeArrowheads="1"/>
            </p:cNvSpPr>
            <p:nvPr/>
          </p:nvSpPr>
          <p:spPr bwMode="auto">
            <a:xfrm>
              <a:off x="7263856" y="6158178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201</a:t>
              </a:r>
              <a:r>
                <a:rPr kumimoji="0" lang="en-US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4</a:t>
              </a:r>
              <a:endParaRPr kumimoji="0" lang="hu-HU" alt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68" name="Egyenes összekötő 56"/>
            <p:cNvCxnSpPr/>
            <p:nvPr/>
          </p:nvCxnSpPr>
          <p:spPr>
            <a:xfrm>
              <a:off x="7235279" y="6046722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gyenes összekötő 86"/>
            <p:cNvCxnSpPr/>
            <p:nvPr/>
          </p:nvCxnSpPr>
          <p:spPr>
            <a:xfrm>
              <a:off x="7236823" y="6046365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zövegdoboz 17"/>
            <p:cNvSpPr txBox="1">
              <a:spLocks noChangeArrowheads="1"/>
            </p:cNvSpPr>
            <p:nvPr/>
          </p:nvSpPr>
          <p:spPr bwMode="auto">
            <a:xfrm>
              <a:off x="7795020" y="6157640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2015</a:t>
              </a:r>
            </a:p>
          </p:txBody>
        </p:sp>
        <p:cxnSp>
          <p:nvCxnSpPr>
            <p:cNvPr id="89" name="Egyenes összekötő 56"/>
            <p:cNvCxnSpPr/>
            <p:nvPr/>
          </p:nvCxnSpPr>
          <p:spPr>
            <a:xfrm>
              <a:off x="7790051" y="6046185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gyenes összekötő 56"/>
            <p:cNvCxnSpPr/>
            <p:nvPr/>
          </p:nvCxnSpPr>
          <p:spPr>
            <a:xfrm>
              <a:off x="8276725" y="6036992"/>
              <a:ext cx="0" cy="111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gyenes összekötő 56"/>
            <p:cNvCxnSpPr/>
            <p:nvPr/>
          </p:nvCxnSpPr>
          <p:spPr>
            <a:xfrm>
              <a:off x="8764182" y="6039422"/>
              <a:ext cx="0" cy="111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zövegdoboz 17"/>
            <p:cNvSpPr txBox="1">
              <a:spLocks noChangeArrowheads="1"/>
            </p:cNvSpPr>
            <p:nvPr/>
          </p:nvSpPr>
          <p:spPr bwMode="auto">
            <a:xfrm>
              <a:off x="8281893" y="6154753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2016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2735212" y="5933887"/>
              <a:ext cx="560726" cy="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39362" y="5807183"/>
              <a:ext cx="0" cy="476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97711" y="5807183"/>
              <a:ext cx="0" cy="538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2170262" y="5936880"/>
              <a:ext cx="560726" cy="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gyenes összekötő 57"/>
            <p:cNvCxnSpPr/>
            <p:nvPr/>
          </p:nvCxnSpPr>
          <p:spPr>
            <a:xfrm>
              <a:off x="2738568" y="603794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gyenes összekötő 57"/>
            <p:cNvCxnSpPr/>
            <p:nvPr/>
          </p:nvCxnSpPr>
          <p:spPr>
            <a:xfrm>
              <a:off x="2176377" y="6043919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gyenes összekötő 57"/>
            <p:cNvCxnSpPr/>
            <p:nvPr/>
          </p:nvCxnSpPr>
          <p:spPr>
            <a:xfrm>
              <a:off x="1608661" y="6043919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Szövegdoboz 60"/>
            <p:cNvSpPr txBox="1">
              <a:spLocks noChangeArrowheads="1"/>
            </p:cNvSpPr>
            <p:nvPr/>
          </p:nvSpPr>
          <p:spPr bwMode="auto">
            <a:xfrm>
              <a:off x="2191042" y="6154137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200</a:t>
              </a:r>
              <a:r>
                <a:rPr kumimoji="0" lang="en-US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5</a:t>
              </a:r>
              <a:endParaRPr kumimoji="0" lang="hu-HU" alt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4" name="Szövegdoboz 60"/>
            <p:cNvSpPr txBox="1">
              <a:spLocks noChangeArrowheads="1"/>
            </p:cNvSpPr>
            <p:nvPr/>
          </p:nvSpPr>
          <p:spPr bwMode="auto">
            <a:xfrm>
              <a:off x="1624162" y="6157129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200</a:t>
              </a:r>
              <a:r>
                <a:rPr kumimoji="0" lang="en-US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4</a:t>
              </a:r>
              <a:endParaRPr kumimoji="0" lang="hu-HU" alt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5" name="Szövegdoboz 60"/>
            <p:cNvSpPr txBox="1">
              <a:spLocks noChangeArrowheads="1"/>
            </p:cNvSpPr>
            <p:nvPr/>
          </p:nvSpPr>
          <p:spPr bwMode="auto">
            <a:xfrm>
              <a:off x="1043096" y="6145175"/>
              <a:ext cx="543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200</a:t>
              </a:r>
              <a:r>
                <a:rPr kumimoji="0" lang="en-US" altLang="hu-H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3</a:t>
              </a:r>
              <a:endParaRPr kumimoji="0" lang="hu-HU" alt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117" name="Egyenes összekötő 57"/>
            <p:cNvCxnSpPr/>
            <p:nvPr/>
          </p:nvCxnSpPr>
          <p:spPr>
            <a:xfrm>
              <a:off x="1054730" y="6046914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gyenes összekötő 57"/>
            <p:cNvCxnSpPr/>
            <p:nvPr/>
          </p:nvCxnSpPr>
          <p:spPr>
            <a:xfrm>
              <a:off x="3295522" y="6040713"/>
              <a:ext cx="0" cy="112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13763" y="5392975"/>
              <a:ext cx="9701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National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80290" y="5380092"/>
              <a:ext cx="12330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PowerWise</a:t>
              </a:r>
              <a:endPara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</a:t>
              </a:r>
              <a:r>
                <a:rPr kumimoji="0" lang="en-US" sz="13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macrocell</a:t>
              </a: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3763" y="4594484"/>
              <a:ext cx="47961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Via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99190" y="4633119"/>
              <a:ext cx="1366080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Adaptive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PowerSaver</a:t>
              </a:r>
              <a:endPara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Nano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3763" y="2443715"/>
              <a:ext cx="1043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Samsung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96384" y="2456591"/>
              <a:ext cx="90922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Exynos</a:t>
              </a: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7420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5908" y="3206959"/>
              <a:ext cx="38985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87376" y="3242201"/>
              <a:ext cx="85472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OMAP3</a:t>
              </a:r>
              <a:endPara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5898" y="3240053"/>
              <a:ext cx="85472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OMAP4</a:t>
              </a:r>
              <a:endPara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34686" y="3245554"/>
              <a:ext cx="85472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OMAP5</a:t>
              </a:r>
              <a:endPara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5908" y="1686903"/>
              <a:ext cx="10679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HiSilicon</a:t>
              </a:r>
              <a:endPara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(Huawei)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45447" y="1838404"/>
              <a:ext cx="1043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Kirin 930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88466" y="1606581"/>
              <a:ext cx="100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Q1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/2015)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63994" y="3023259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(02/2008)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223222" y="3022824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(2/2011)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916536" y="3026978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(2/2012)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5908" y="1130064"/>
              <a:ext cx="6110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AMD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06467" y="1130067"/>
              <a:ext cx="86914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Carizzo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344255" y="941176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(02/2015)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908" y="3983393"/>
              <a:ext cx="56137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IBM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219721" y="3982955"/>
              <a:ext cx="9973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POWER6</a:t>
              </a:r>
              <a:endPara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69765" y="3783111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(10/2007)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608490" y="3986149"/>
              <a:ext cx="9973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POWER7</a:t>
              </a:r>
              <a:endPara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710051" y="3772987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(2/2010)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924539" y="3984001"/>
              <a:ext cx="9973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POWER8</a:t>
              </a:r>
              <a:endPara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974584" y="3770839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(4/2014)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35139" y="4414178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/05/2008)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433355" y="5148270"/>
              <a:ext cx="9941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(06/2004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450560" y="2239794"/>
              <a:ext cx="100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Q2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/2015)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338592" y="1127919"/>
              <a:ext cx="75212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Ryzen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lines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204991" y="939028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(03/2017)</a:t>
              </a:r>
            </a:p>
          </p:txBody>
        </p:sp>
      </p:grp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(9)</a:t>
            </a:r>
          </a:p>
        </p:txBody>
      </p:sp>
    </p:spTree>
    <p:extLst>
      <p:ext uri="{BB962C8B-B14F-4D97-AF65-F5344CB8AC3E}">
        <p14:creationId xmlns:p14="http://schemas.microsoft.com/office/powerpoint/2010/main" val="42695313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96310"/>
              </p:ext>
            </p:extLst>
          </p:nvPr>
        </p:nvGraphicFramePr>
        <p:xfrm>
          <a:off x="77274" y="1268760"/>
          <a:ext cx="8976574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7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Vendor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Designation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Used in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Introduced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Controlled by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National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PowerWise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(</a:t>
                      </a:r>
                      <a:r>
                        <a:rPr lang="en-US" sz="1300" dirty="0" err="1">
                          <a:latin typeface="+mj-lt"/>
                        </a:rPr>
                        <a:t>Macrocell</a:t>
                      </a:r>
                      <a:r>
                        <a:rPr lang="en-US" sz="1300" dirty="0">
                          <a:latin typeface="+mj-lt"/>
                        </a:rPr>
                        <a:t>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06/2004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HPM</a:t>
                      </a:r>
                      <a:r>
                        <a:rPr lang="en-US" sz="1300" baseline="0" dirty="0">
                          <a:latin typeface="+mj-lt"/>
                        </a:rPr>
                        <a:t> (Hardware </a:t>
                      </a:r>
                    </a:p>
                    <a:p>
                      <a:pPr algn="ctr"/>
                      <a:r>
                        <a:rPr lang="en-US" sz="1300" baseline="0" dirty="0">
                          <a:latin typeface="+mj-lt"/>
                        </a:rPr>
                        <a:t>Perf. Monitors)</a:t>
                      </a:r>
                    </a:p>
                    <a:p>
                      <a:pPr algn="ctr"/>
                      <a:r>
                        <a:rPr lang="en-US" sz="1300" baseline="0" dirty="0">
                          <a:latin typeface="+mj-lt"/>
                        </a:rPr>
                        <a:t>(Critical path delay)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VIA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Adaptive </a:t>
                      </a:r>
                      <a:r>
                        <a:rPr lang="en-US" sz="1300" dirty="0" err="1">
                          <a:latin typeface="+mj-lt"/>
                        </a:rPr>
                        <a:t>PowerSaver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Nano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11/2008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Temperature headroom</a:t>
                      </a:r>
                    </a:p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(Temperature</a:t>
                      </a:r>
                      <a:r>
                        <a:rPr lang="en-US" sz="1300" baseline="0" dirty="0">
                          <a:latin typeface="+mj-lt"/>
                        </a:rPr>
                        <a:t> sensors)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IBM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Adaptive</a:t>
                      </a:r>
                      <a:r>
                        <a:rPr lang="en-US" sz="1300" baseline="0" dirty="0">
                          <a:latin typeface="+mj-lt"/>
                        </a:rPr>
                        <a:t> Energy Management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 err="1">
                          <a:latin typeface="+mj-lt"/>
                        </a:rPr>
                        <a:t>POWER6</a:t>
                      </a:r>
                      <a:endParaRPr lang="en-US" sz="1300" dirty="0">
                        <a:latin typeface="+mj-lt"/>
                      </a:endParaRP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 err="1">
                          <a:latin typeface="+mj-lt"/>
                        </a:rPr>
                        <a:t>POWER7</a:t>
                      </a:r>
                      <a:endParaRPr lang="en-US" sz="1300" dirty="0">
                        <a:latin typeface="+mj-lt"/>
                      </a:endParaRP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 err="1">
                          <a:latin typeface="+mj-lt"/>
                        </a:rPr>
                        <a:t>POWER8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>
                          <a:latin typeface="+mj-lt"/>
                        </a:rPr>
                        <a:t>07/2007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>
                          <a:latin typeface="+mj-lt"/>
                        </a:rPr>
                        <a:t>02/2010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>
                          <a:latin typeface="+mj-lt"/>
                        </a:rPr>
                        <a:t>04/2014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Critical Path Monitors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SmartReflex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 err="1">
                          <a:latin typeface="+mj-lt"/>
                        </a:rPr>
                        <a:t>OMAP</a:t>
                      </a:r>
                      <a:r>
                        <a:rPr lang="en-US" sz="1300" dirty="0">
                          <a:latin typeface="+mj-lt"/>
                        </a:rPr>
                        <a:t> 3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 err="1">
                          <a:latin typeface="+mj-lt"/>
                        </a:rPr>
                        <a:t>OMAP4</a:t>
                      </a:r>
                      <a:endParaRPr lang="en-US" sz="1300" dirty="0">
                        <a:latin typeface="+mj-lt"/>
                      </a:endParaRP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 err="1">
                          <a:latin typeface="+mj-lt"/>
                        </a:rPr>
                        <a:t>OMAP5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>
                          <a:latin typeface="+mj-lt"/>
                        </a:rPr>
                        <a:t>02/2008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>
                          <a:latin typeface="+mj-lt"/>
                        </a:rPr>
                        <a:t>02/2011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300" dirty="0">
                          <a:latin typeface="+mj-lt"/>
                        </a:rPr>
                        <a:t>02/2012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Voltage Controlled Oscillator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Samsung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Adaptive Scaling Voltage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Exynos</a:t>
                      </a:r>
                      <a:r>
                        <a:rPr lang="en-US" sz="1300" dirty="0">
                          <a:latin typeface="+mj-lt"/>
                        </a:rPr>
                        <a:t> 7420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Q2</a:t>
                      </a:r>
                      <a:r>
                        <a:rPr lang="en-US" sz="1300" dirty="0">
                          <a:latin typeface="+mj-lt"/>
                        </a:rPr>
                        <a:t>/2015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Critical</a:t>
                      </a:r>
                      <a:r>
                        <a:rPr lang="en-US" sz="1300" baseline="0" dirty="0">
                          <a:latin typeface="+mj-lt"/>
                        </a:rPr>
                        <a:t> Path Monitors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AMD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Adaptive Frequency and Voltage scaling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Excavator-based</a:t>
                      </a:r>
                    </a:p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Carizzo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02/2015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Replica paths</a:t>
                      </a:r>
                    </a:p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(Critical Path monitors)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HiSilicon</a:t>
                      </a:r>
                      <a:r>
                        <a:rPr lang="en-US" sz="1300" dirty="0">
                          <a:latin typeface="+mj-lt"/>
                        </a:rPr>
                        <a:t> (Huawei)</a:t>
                      </a:r>
                      <a:r>
                        <a:rPr lang="en-US" sz="1300" baseline="0" dirty="0">
                          <a:latin typeface="+mj-lt"/>
                        </a:rPr>
                        <a:t>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AVS+ technology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Kirin 930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Q1</a:t>
                      </a:r>
                      <a:r>
                        <a:rPr lang="en-US" sz="1300" dirty="0">
                          <a:latin typeface="+mj-lt"/>
                        </a:rPr>
                        <a:t>/2015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HPM</a:t>
                      </a:r>
                      <a:r>
                        <a:rPr lang="en-US" sz="1300" dirty="0">
                          <a:latin typeface="+mj-lt"/>
                        </a:rPr>
                        <a:t> (Hardware Performance Monitors </a:t>
                      </a:r>
                    </a:p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(no details revealed)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AMD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Pure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RyZen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Q1</a:t>
                      </a:r>
                      <a:r>
                        <a:rPr lang="en-US" sz="1300" dirty="0">
                          <a:latin typeface="+mj-lt"/>
                        </a:rPr>
                        <a:t>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Temperature, speed and</a:t>
                      </a:r>
                    </a:p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voltage</a:t>
                      </a:r>
                      <a:r>
                        <a:rPr lang="en-US" sz="1300" baseline="0" dirty="0">
                          <a:latin typeface="+mj-lt"/>
                        </a:rPr>
                        <a:t> monitors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239" y="507494"/>
            <a:ext cx="547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Key features of introduced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technologies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(10)</a:t>
            </a:r>
          </a:p>
        </p:txBody>
      </p:sp>
    </p:spTree>
    <p:extLst>
      <p:ext uri="{BB962C8B-B14F-4D97-AF65-F5344CB8AC3E}">
        <p14:creationId xmlns:p14="http://schemas.microsoft.com/office/powerpoint/2010/main" val="145806074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81" y="1393892"/>
            <a:ext cx="3895238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821" y="908720"/>
            <a:ext cx="6836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Timing requirement for correct operation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digital circuits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211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00" y="5358882"/>
            <a:ext cx="782919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Application Clock Period decreases with higher fc (it needs higher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Application Clock Period increases with lower fc (it needs lower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Critical path delay decreases with higher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Vcc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Critical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path delay increases with lower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5042675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Basic relations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4162" y="3899490"/>
            <a:ext cx="1816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Critical path delay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6394" y="3873732"/>
            <a:ext cx="18674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1989" y="4641696"/>
            <a:ext cx="2150772" cy="40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4658378"/>
            <a:ext cx="6934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Correct operation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critical path delay ≤ Application clock period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6775" y="135877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+mj-lt"/>
              </a:rPr>
              <a:t>Vcc</a:t>
            </a:r>
            <a:endParaRPr lang="en-US" sz="1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1790" y="3047474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fc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706" y="505755"/>
            <a:ext cx="720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Principle of the implementation of AVFS -1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008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7" y="50418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PM of CPU cores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18" y="908720"/>
            <a:ext cx="902811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PM at the platform level </a:t>
            </a:r>
            <a:r>
              <a:rPr lang="en-US" sz="1600" dirty="0">
                <a:latin typeface="+mj-lt"/>
              </a:rPr>
              <a:t>covers a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wide variety of techniques targeting power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management of platform elements</a:t>
            </a:r>
            <a:r>
              <a:rPr lang="en-US" sz="1600" dirty="0">
                <a:latin typeface="+mj-lt"/>
              </a:rPr>
              <a:t>, like the processor, memory, HD- or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SSD-devices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From those, we will discuss only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processor level PM</a:t>
            </a:r>
            <a:r>
              <a:rPr lang="en-US" sz="1600" dirty="0"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Processor level PM </a:t>
            </a:r>
            <a:r>
              <a:rPr lang="en-US" sz="1600" dirty="0">
                <a:latin typeface="+mj-lt"/>
              </a:rPr>
              <a:t>extends virtually to all elements of the processors, like the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cores, GPU (if available), memory controller, PCI controller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From all of these processor components, subsequently,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we focus only on the 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cores</a:t>
            </a:r>
            <a:r>
              <a:rPr lang="en-US" sz="1600" dirty="0">
                <a:latin typeface="+mj-lt"/>
              </a:rPr>
              <a:t>, and will discuss first </a:t>
            </a: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PM of idle cores </a:t>
            </a:r>
            <a:r>
              <a:rPr lang="en-US" sz="1600" dirty="0">
                <a:latin typeface="+mj-lt"/>
              </a:rPr>
              <a:t>followed by sections concerned </a:t>
            </a:r>
          </a:p>
          <a:p>
            <a:r>
              <a:rPr lang="en-US" sz="1600" dirty="0">
                <a:latin typeface="+mj-lt"/>
              </a:rPr>
              <a:t>      with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PM of active cores</a:t>
            </a:r>
            <a:r>
              <a:rPr lang="en-US" sz="1600" dirty="0">
                <a:latin typeface="+mj-lt"/>
              </a:rPr>
              <a:t>, as highlighted in the next Figure.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724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746" y="505755"/>
            <a:ext cx="720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Principle of the implementation of AVFS -2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7994"/>
          <a:stretch/>
        </p:blipFill>
        <p:spPr>
          <a:xfrm>
            <a:off x="2629925" y="1556772"/>
            <a:ext cx="3895238" cy="1512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526" y="908720"/>
            <a:ext cx="864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Determine the speed of the device e.g. by measuring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delay of a clock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while travelling along a critical path.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146" y="3058268"/>
            <a:ext cx="811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Compare the measured delay critical path delay to the actual clock period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277" y="5049180"/>
            <a:ext cx="229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the delay is less than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clock period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410" y="5582580"/>
            <a:ext cx="2170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clock edge arrives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in due time,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fc can be increased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rgbClr val="000000"/>
                </a:solidFill>
                <a:latin typeface="Verdana"/>
              </a:rPr>
              <a:t>Vcc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can be decreased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8254" y="5575785"/>
            <a:ext cx="2850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clock edge arrives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later than needed,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fc needs to be decreased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rgbClr val="000000"/>
                </a:solidFill>
                <a:latin typeface="Verdana"/>
              </a:rPr>
              <a:t>Vcc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needs to be increased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1691" y="5059911"/>
            <a:ext cx="1928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the delay equals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clock period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3172" y="5606190"/>
            <a:ext cx="2113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voltage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correctly adjusted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clock speed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0557" y="5072790"/>
            <a:ext cx="253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the delay is higher than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clock period</a:t>
            </a:r>
          </a:p>
        </p:txBody>
      </p:sp>
      <p:pic>
        <p:nvPicPr>
          <p:cNvPr id="20" name="Kép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3"/>
          <a:stretch/>
        </p:blipFill>
        <p:spPr>
          <a:xfrm>
            <a:off x="218944" y="3474005"/>
            <a:ext cx="3172745" cy="1533524"/>
          </a:xfrm>
          <a:prstGeom prst="rect">
            <a:avLst/>
          </a:prstGeom>
        </p:spPr>
      </p:pic>
      <p:pic>
        <p:nvPicPr>
          <p:cNvPr id="21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4"/>
          <a:stretch/>
        </p:blipFill>
        <p:spPr>
          <a:xfrm>
            <a:off x="3198565" y="3499764"/>
            <a:ext cx="3152435" cy="1494886"/>
          </a:xfrm>
          <a:prstGeom prst="rect">
            <a:avLst/>
          </a:prstGeom>
        </p:spPr>
      </p:pic>
      <p:pic>
        <p:nvPicPr>
          <p:cNvPr id="22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0" r="8967"/>
          <a:stretch/>
        </p:blipFill>
        <p:spPr>
          <a:xfrm>
            <a:off x="6176455" y="3486883"/>
            <a:ext cx="2903151" cy="152064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191000" y="1621167"/>
            <a:ext cx="1501462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(12)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5888" y="3519350"/>
            <a:ext cx="3096000" cy="30240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6919" y="6588975"/>
            <a:ext cx="1690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Utilized for AVFS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065533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194" y="508364"/>
            <a:ext cx="46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implementation of AVFS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9109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Processor dies have a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large number of sensors</a:t>
            </a:r>
            <a:r>
              <a:rPr lang="en-US" sz="1600" dirty="0">
                <a:latin typeface="+mj-lt"/>
              </a:rPr>
              <a:t>, typically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critical path monitors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(assumed subsequently) for checking circuit 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Critical path monitors provide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output codes </a:t>
            </a:r>
            <a:r>
              <a:rPr lang="en-US" sz="1600" dirty="0">
                <a:latin typeface="+mj-lt"/>
              </a:rPr>
              <a:t>characterizing the actual delay 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them to a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power controller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power controller, typically a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microprocessor, periodically senses the output 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signals</a:t>
            </a:r>
            <a:r>
              <a:rPr lang="en-US" sz="1600" dirty="0">
                <a:latin typeface="+mj-lt"/>
              </a:rPr>
              <a:t> of the critical path monitors and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sets the supply voltage (in case of AVS)</a:t>
            </a:r>
          </a:p>
          <a:p>
            <a:r>
              <a:rPr lang="en-US" sz="1600" dirty="0">
                <a:latin typeface="+mj-lt"/>
              </a:rPr>
              <a:t>     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or the clock frequency (in case of AFS) </a:t>
            </a:r>
            <a:r>
              <a:rPr lang="en-US" sz="1600" dirty="0">
                <a:latin typeface="+mj-lt"/>
              </a:rPr>
              <a:t>accordingly in a closed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7537" y="3243714"/>
            <a:ext cx="168834" cy="34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284" y="2843935"/>
            <a:ext cx="5110886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reduce supply voltage </a:t>
            </a:r>
            <a:r>
              <a:rPr lang="en-US" sz="1600" dirty="0">
                <a:latin typeface="+mj-lt"/>
              </a:rPr>
              <a:t>(in case of AVS)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to increase clock frequency </a:t>
            </a:r>
            <a:r>
              <a:rPr lang="en-US" sz="1600" dirty="0">
                <a:latin typeface="+mj-lt"/>
              </a:rPr>
              <a:t>(in case of AFS)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429000"/>
            <a:ext cx="7286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 as far as the actual circuit and environmental parameters (including</a:t>
            </a:r>
          </a:p>
          <a:p>
            <a:r>
              <a:rPr lang="en-US" sz="1600" dirty="0">
                <a:latin typeface="+mj-lt"/>
              </a:rPr>
              <a:t>      temperature, aging etc. allow).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58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939" y="504105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Example: Sensors implemented on a CCX die (4-core Core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CompleX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AMD’s Zen processors to support AVS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623228"/>
            <a:ext cx="8357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Critical path monitors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overlook processor speed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(clock frequency), they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allow to reduce core voltage in a controlled way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far as possible whereby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a given clock frequency remains maintained.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(14)</a:t>
            </a:r>
          </a:p>
        </p:txBody>
      </p:sp>
      <p:pic>
        <p:nvPicPr>
          <p:cNvPr id="7" name="Picture 6" descr="amd-ryzen-slide-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959" y="1441476"/>
            <a:ext cx="8258735" cy="30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400" y="6481482"/>
            <a:ext cx="7708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Critical path monitors: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kritikus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áramköri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szakaszok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sebességét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ellenörző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monitorok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9150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(15)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0860" y="1268760"/>
            <a:ext cx="4991619" cy="243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079" y="508607"/>
            <a:ext cx="918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Example: Closed-loop control in AMD’s Zen processors to implement AVS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213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63" y="1269720"/>
            <a:ext cx="3554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dirty="0">
                <a:latin typeface="+mj-lt"/>
              </a:rPr>
              <a:t>Precision Boost: AVS</a:t>
            </a:r>
          </a:p>
          <a:p>
            <a:pPr fontAlgn="base"/>
            <a:r>
              <a:rPr lang="en-US" sz="1600" dirty="0">
                <a:latin typeface="+mj-lt"/>
              </a:rPr>
              <a:t>Pure Power Control: Turbo Boost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7955" y="2348880"/>
            <a:ext cx="16145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500" dirty="0">
                <a:latin typeface="+mj-lt"/>
              </a:rPr>
              <a:t>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16033104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164" y="505755"/>
            <a:ext cx="890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Example: Achieved gains in both use cases of AVFS in an IBM server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32" y="4739423"/>
            <a:ext cx="7402668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guardband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Traditional worst case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guardband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guardband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Use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optimize voltage (AVS) or frequency (AFS)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252" y="5293214"/>
            <a:ext cx="842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(Workload: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SPECPower_ssj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100 % load level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Energyscale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DPS.-FP policy))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(Running on IBM Power 750 Express Server (32 cores, 64 GB, 22 C ambient temperature))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5900" y="1053563"/>
            <a:ext cx="8343901" cy="3517900"/>
            <a:chOff x="215900" y="1092200"/>
            <a:chExt cx="8343901" cy="3517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323" t="46163" b="5063"/>
            <a:stretch/>
          </p:blipFill>
          <p:spPr>
            <a:xfrm>
              <a:off x="215900" y="1498600"/>
              <a:ext cx="4266045" cy="3111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81" t="45167" r="51747" b="5064"/>
            <a:stretch/>
          </p:blipFill>
          <p:spPr>
            <a:xfrm>
              <a:off x="4483101" y="1435100"/>
              <a:ext cx="4076700" cy="317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5030" y="1092200"/>
              <a:ext cx="3039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AVS (Used for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undervolting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3862" y="1092200"/>
              <a:ext cx="3010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AFS (Used for overclocking)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73345" y="4090540"/>
              <a:ext cx="511318" cy="1567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479" y="3950019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cores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27294" y="4139908"/>
              <a:ext cx="511318" cy="1567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549" y="398650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cores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(16)</a:t>
            </a:r>
          </a:p>
        </p:txBody>
      </p:sp>
    </p:spTree>
    <p:extLst>
      <p:ext uri="{BB962C8B-B14F-4D97-AF65-F5344CB8AC3E}">
        <p14:creationId xmlns:p14="http://schemas.microsoft.com/office/powerpoint/2010/main" val="28693783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164" y="505707"/>
            <a:ext cx="905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Remark: Coping with voltage droops -1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(in the Lecture not discussed)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164" y="908720"/>
            <a:ext cx="8441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supply voltage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microprocessors shows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significant fluctuations caused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fast changes in the current demand,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including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voltage droops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response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workload variations, as indicated in the next Figure.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(17)</a:t>
            </a:r>
          </a:p>
        </p:txBody>
      </p:sp>
    </p:spTree>
    <p:extLst>
      <p:ext uri="{BB962C8B-B14F-4D97-AF65-F5344CB8AC3E}">
        <p14:creationId xmlns:p14="http://schemas.microsoft.com/office/powerpoint/2010/main" val="14731422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4" t="46764" r="45210" b="8339"/>
          <a:stretch/>
        </p:blipFill>
        <p:spPr>
          <a:xfrm>
            <a:off x="100502" y="1143537"/>
            <a:ext cx="8947004" cy="4202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6818" y="6703505"/>
            <a:ext cx="1774845" cy="17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http://www.goldfries.com/downloadables/AMD_Carrizo.pdf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165" y="505706"/>
            <a:ext cx="767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Variations of the supply voltage, including voltage droops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153" y="1485900"/>
            <a:ext cx="7018986" cy="1012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(18)</a:t>
            </a:r>
          </a:p>
        </p:txBody>
      </p:sp>
    </p:spTree>
    <p:extLst>
      <p:ext uri="{BB962C8B-B14F-4D97-AF65-F5344CB8AC3E}">
        <p14:creationId xmlns:p14="http://schemas.microsoft.com/office/powerpoint/2010/main" val="175650291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165" y="909010"/>
            <a:ext cx="769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These short voltage variations including voltage droops, may amount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100 to 200 mV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as indicated below.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165" y="505706"/>
            <a:ext cx="800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Variations of the supply voltage, including voltage droops -2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09" y="1797021"/>
            <a:ext cx="6269389" cy="4028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5208" y="5950038"/>
            <a:ext cx="5305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Voltage droop in the supply voltage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216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(19)</a:t>
            </a:r>
          </a:p>
        </p:txBody>
      </p:sp>
    </p:spTree>
    <p:extLst>
      <p:ext uri="{BB962C8B-B14F-4D97-AF65-F5344CB8AC3E}">
        <p14:creationId xmlns:p14="http://schemas.microsoft.com/office/powerpoint/2010/main" val="25248093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227" y="889470"/>
            <a:ext cx="8855116" cy="303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address voltage droops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large extra margin of 10 to 15 %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needs to be added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the ideal, voltage variations free min. voltage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values needed to guarantee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a given fc.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This additional voltage margin gives rise to wasting power.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avoid excess power consumption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due to voltage droops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number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techniques were introduced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including those used for Intel's Itanium Montecito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(2006), Nehalem (2008) and AMD's Steamroller-based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Kaveri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(2014)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processors, summarized in.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these we show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solution, called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Adaptive Clocking System,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introduced in the Steamroller based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Kaveri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desktop and mobile processor,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2014.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65" y="505707"/>
            <a:ext cx="442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Coping with voltage droops -2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(20)</a:t>
            </a:r>
          </a:p>
        </p:txBody>
      </p:sp>
    </p:spTree>
    <p:extLst>
      <p:ext uri="{BB962C8B-B14F-4D97-AF65-F5344CB8AC3E}">
        <p14:creationId xmlns:p14="http://schemas.microsoft.com/office/powerpoint/2010/main" val="4757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94" y="905344"/>
            <a:ext cx="832471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solution is based on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droop detector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clock stretcher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droop detector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implemented as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delay line built up of 40 delay cells.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33" y="505705"/>
            <a:ext cx="505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AMD's Adaptive Clocking System -1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(21)</a:t>
            </a:r>
          </a:p>
        </p:txBody>
      </p:sp>
    </p:spTree>
    <p:extLst>
      <p:ext uri="{BB962C8B-B14F-4D97-AF65-F5344CB8AC3E}">
        <p14:creationId xmlns:p14="http://schemas.microsoft.com/office/powerpoint/2010/main" val="18875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96560" y="1890305"/>
            <a:ext cx="42947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a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 the platform level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ACPI-based, 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system design)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32473" y="2767758"/>
            <a:ext cx="245298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the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processor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130094" y="2376430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6163183" y="2549238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 flipH="1">
            <a:off x="6015231" y="2605847"/>
            <a:ext cx="288000" cy="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6166496" y="3226956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rot="5400000" flipH="1" flipV="1">
            <a:off x="6011365" y="3208203"/>
            <a:ext cx="288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120458" y="337248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V="1">
            <a:off x="1745273" y="3983969"/>
            <a:ext cx="439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-5400000" flipH="1" flipV="1">
            <a:off x="1638662" y="4067828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rot="-5400000" flipH="1" flipV="1">
            <a:off x="6071595" y="4044323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01570" y="4198796"/>
            <a:ext cx="21050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idle CPU cores</a:t>
            </a:r>
          </a:p>
        </p:txBody>
      </p:sp>
      <p:sp>
        <p:nvSpPr>
          <p:cNvPr id="68" name="Oval 11"/>
          <p:cNvSpPr>
            <a:spLocks noChangeArrowheads="1"/>
          </p:cNvSpPr>
          <p:nvPr/>
        </p:nvSpPr>
        <p:spPr bwMode="auto">
          <a:xfrm>
            <a:off x="6130750" y="4105511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1691680" y="412424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22118" y="4841373"/>
            <a:ext cx="33347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idle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CPU  cores</a:t>
            </a:r>
          </a:p>
        </p:txBody>
      </p:sp>
      <p:sp>
        <p:nvSpPr>
          <p:cNvPr id="113" name="Line 7"/>
          <p:cNvSpPr>
            <a:spLocks noChangeShapeType="1"/>
          </p:cNvSpPr>
          <p:nvPr/>
        </p:nvSpPr>
        <p:spPr bwMode="auto">
          <a:xfrm flipV="1">
            <a:off x="1998150" y="1632724"/>
            <a:ext cx="4176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 rot="5400000" flipH="1" flipV="1">
            <a:off x="3799813" y="1542204"/>
            <a:ext cx="180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5" name="Line 10"/>
          <p:cNvSpPr>
            <a:spLocks noChangeShapeType="1"/>
          </p:cNvSpPr>
          <p:nvPr/>
        </p:nvSpPr>
        <p:spPr bwMode="auto">
          <a:xfrm rot="-5400000" flipH="1">
            <a:off x="6067610" y="1733471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360104" y="1878960"/>
            <a:ext cx="340180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 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 the circuit level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circuit design)</a:t>
            </a:r>
          </a:p>
        </p:txBody>
      </p:sp>
      <p:sp>
        <p:nvSpPr>
          <p:cNvPr id="120" name="Oval 9"/>
          <p:cNvSpPr>
            <a:spLocks noChangeArrowheads="1"/>
          </p:cNvSpPr>
          <p:nvPr/>
        </p:nvSpPr>
        <p:spPr bwMode="auto">
          <a:xfrm>
            <a:off x="6133603" y="180345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 rot="-5400000" flipH="1">
            <a:off x="1892722" y="1730317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4" name="Oval 9"/>
          <p:cNvSpPr>
            <a:spLocks noChangeArrowheads="1"/>
          </p:cNvSpPr>
          <p:nvPr/>
        </p:nvSpPr>
        <p:spPr bwMode="auto">
          <a:xfrm>
            <a:off x="1943215" y="1800296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1596902" y="5524089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 rot="5400000" flipH="1" flipV="1">
            <a:off x="1869476" y="2453359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8" name="Oval 9"/>
          <p:cNvSpPr>
            <a:spLocks noChangeArrowheads="1"/>
          </p:cNvSpPr>
          <p:nvPr/>
        </p:nvSpPr>
        <p:spPr bwMode="auto">
          <a:xfrm>
            <a:off x="901300" y="271433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 rot="-5400000" flipH="1" flipV="1">
            <a:off x="845578" y="2632853"/>
            <a:ext cx="1828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3116520" y="271833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 rot="5400000" flipH="1" flipV="1">
            <a:off x="3058927" y="2640297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366755" y="2857768"/>
            <a:ext cx="1510028" cy="396000"/>
          </a:xfrm>
          <a:prstGeom prst="roundRect">
            <a:avLst/>
          </a:prstGeom>
          <a:solidFill>
            <a:srgbClr val="A1A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2402305" y="2901518"/>
            <a:ext cx="14318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</a:t>
            </a: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ower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gating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943605" y="2543794"/>
            <a:ext cx="2196000" cy="179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15"/>
          <p:cNvSpPr txBox="1">
            <a:spLocks noChangeArrowheads="1"/>
          </p:cNvSpPr>
          <p:nvPr/>
        </p:nvSpPr>
        <p:spPr bwMode="auto">
          <a:xfrm>
            <a:off x="1367683" y="1005235"/>
            <a:ext cx="50545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Approaches for power management of computers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(Strongly simplified)</a:t>
            </a:r>
            <a:endParaRPr kumimoji="0" lang="hu-H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0" name="Oval 8"/>
          <p:cNvSpPr>
            <a:spLocks noChangeArrowheads="1"/>
          </p:cNvSpPr>
          <p:nvPr/>
        </p:nvSpPr>
        <p:spPr bwMode="auto">
          <a:xfrm>
            <a:off x="6129192" y="2677748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0722" y="504734"/>
            <a:ext cx="537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management of CPU-cores - Overview</a:t>
            </a: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3562278" y="4848305"/>
            <a:ext cx="21707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active CPU  cores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012160" y="4880328"/>
            <a:ext cx="319535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Utilizing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the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power headroom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 proc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package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 raise performance</a:t>
            </a: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6241038" y="4533214"/>
            <a:ext cx="1393394" cy="23284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4977045" y="4201274"/>
            <a:ext cx="232307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active CPU cores</a:t>
            </a: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7605882" y="4763615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 rot="-5400000" flipH="1" flipV="1">
            <a:off x="5294910" y="3819932"/>
            <a:ext cx="232840" cy="1659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>
            <a:off x="4572000" y="47660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1" name="Down Arrow 90"/>
          <p:cNvSpPr/>
          <p:nvPr/>
        </p:nvSpPr>
        <p:spPr bwMode="auto">
          <a:xfrm>
            <a:off x="4571862" y="5548140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2" name="Down Arrow 91"/>
          <p:cNvSpPr/>
          <p:nvPr/>
        </p:nvSpPr>
        <p:spPr bwMode="auto">
          <a:xfrm>
            <a:off x="7625775" y="5577816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424570" y="5938264"/>
            <a:ext cx="2448000" cy="396000"/>
          </a:xfrm>
          <a:prstGeom prst="roundRect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6455" y="5994163"/>
            <a:ext cx="2446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Turbo Boost Technology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623774" y="5944655"/>
            <a:ext cx="2124000" cy="396000"/>
          </a:xfrm>
          <a:prstGeom prst="round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36015" y="6004187"/>
            <a:ext cx="1875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DVFS/CPPC/AVFS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81652" y="2841638"/>
            <a:ext cx="1510028" cy="396000"/>
          </a:xfrm>
          <a:prstGeom prst="roundRect">
            <a:avLst/>
          </a:prstGeom>
          <a:solidFill>
            <a:srgbClr val="D9D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271666" y="2895010"/>
            <a:ext cx="13404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Clock gating</a:t>
            </a:r>
          </a:p>
        </p:txBody>
      </p:sp>
      <p:sp>
        <p:nvSpPr>
          <p:cNvPr id="99" name="Down Arrow 98"/>
          <p:cNvSpPr/>
          <p:nvPr/>
        </p:nvSpPr>
        <p:spPr bwMode="auto">
          <a:xfrm>
            <a:off x="1645245" y="4524724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790" y="5958325"/>
            <a:ext cx="2124000" cy="396000"/>
          </a:xfrm>
          <a:prstGeom prst="roundRect">
            <a:avLst/>
          </a:prstGeom>
          <a:solidFill>
            <a:srgbClr val="8FB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6630" y="5989794"/>
            <a:ext cx="21387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C-state management</a:t>
            </a: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rot="-5400000" flipH="1" flipV="1">
            <a:off x="6094020" y="3874873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57" idx="0"/>
            <a:endCxn id="57" idx="0"/>
          </p:cNvCxnSpPr>
          <p:nvPr/>
        </p:nvCxnSpPr>
        <p:spPr bwMode="auto">
          <a:xfrm>
            <a:off x="6166020" y="3802873"/>
            <a:ext cx="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/>
          <p:cNvCxnSpPr>
            <a:stCxn id="113" idx="1"/>
          </p:cNvCxnSpPr>
          <p:nvPr/>
        </p:nvCxnSpPr>
        <p:spPr bwMode="auto">
          <a:xfrm flipV="1">
            <a:off x="6174150" y="1628222"/>
            <a:ext cx="1069033" cy="4501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893607" y="1640317"/>
            <a:ext cx="1080000" cy="315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972414" y="6399330"/>
            <a:ext cx="13043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(ACPI-based)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57165" y="3699030"/>
            <a:ext cx="139938" cy="103843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5053193" y="3507088"/>
            <a:ext cx="22480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CPU cores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71666" y="4105511"/>
            <a:ext cx="8872334" cy="263121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23410" y="6425085"/>
            <a:ext cx="39400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CPPC: Collaborative Processor Power Control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</a:t>
            </a:r>
            <a:r>
              <a:rPr lang="hu-HU" dirty="0"/>
              <a:t>10</a:t>
            </a:r>
            <a:r>
              <a:rPr lang="en-US" dirty="0"/>
              <a:t>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126923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(22)</a:t>
            </a:r>
            <a:endParaRPr lang="hu-HU" dirty="0"/>
          </a:p>
        </p:txBody>
      </p:sp>
      <p:pic>
        <p:nvPicPr>
          <p:cNvPr id="1026" name="Picture 2" descr="Steamroller Adaptive Cl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1358770"/>
            <a:ext cx="4443323" cy="27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888" y="512640"/>
            <a:ext cx="529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+mj-lt"/>
              </a:rPr>
              <a:t>Principle of the operation of the droop detector []</a:t>
            </a:r>
            <a:endParaRPr lang="hu-HU" sz="1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63" y="4464115"/>
            <a:ext cx="86856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droop detector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compares the phase of the reference clock </a:t>
            </a:r>
            <a:r>
              <a:rPr lang="en-US" sz="1600" dirty="0">
                <a:latin typeface="+mj-lt"/>
              </a:rPr>
              <a:t>signal (PLL which</a:t>
            </a:r>
          </a:p>
          <a:p>
            <a:r>
              <a:rPr lang="en-US" sz="1600" dirty="0">
                <a:latin typeface="+mj-lt"/>
              </a:rPr>
              <a:t>      uses a clean analog power supply with no noise),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with clock phases that are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generated on the noisy digital power supply</a:t>
            </a:r>
            <a:r>
              <a:rPr lang="en-US" sz="1600" dirty="0"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When a droop occurs</a:t>
            </a:r>
            <a:r>
              <a:rPr lang="en-US" sz="1600" dirty="0">
                <a:latin typeface="+mj-lt"/>
              </a:rPr>
              <a:t>, the reduction in voltage will slow down the noisy clock</a:t>
            </a:r>
          </a:p>
          <a:p>
            <a:r>
              <a:rPr lang="en-US" sz="1600" dirty="0">
                <a:latin typeface="+mj-lt"/>
              </a:rPr>
              <a:t>      and the phases on the noisy clock will fall behind the phases of the reference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clock.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Once the droop is detected, a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clock stretching circuit</a:t>
            </a:r>
            <a:r>
              <a:rPr lang="en-US" sz="1600" dirty="0">
                <a:latin typeface="+mj-lt"/>
              </a:rPr>
              <a:t> increases the clock period</a:t>
            </a:r>
          </a:p>
          <a:p>
            <a:r>
              <a:rPr lang="en-US" sz="1600" dirty="0">
                <a:latin typeface="+mj-lt"/>
              </a:rPr>
              <a:t>      (i.e., decreasing frequency) to compensate. </a:t>
            </a:r>
            <a:endParaRPr lang="hu-H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6725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14" y="1491876"/>
            <a:ext cx="7028571" cy="333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64" y="505704"/>
            <a:ext cx="878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saving achieved in AMD's Adaptive Clocking System that addresses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also voltage droops,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Steamroller-based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Kaveri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5.4 AVFS (Adaptive Voltage or Frequency Scaling) (23)</a:t>
            </a:r>
          </a:p>
        </p:txBody>
      </p:sp>
    </p:spTree>
    <p:extLst>
      <p:ext uri="{BB962C8B-B14F-4D97-AF65-F5344CB8AC3E}">
        <p14:creationId xmlns:p14="http://schemas.microsoft.com/office/powerpoint/2010/main" val="211116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656565" y="1574025"/>
            <a:ext cx="7740124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u-HU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</a:t>
            </a:r>
            <a:r>
              <a: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 Reducing power consumption of idle CPU cores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63063" y="2491016"/>
            <a:ext cx="7733626" cy="473249"/>
            <a:chOff x="697" y="1638"/>
            <a:chExt cx="4450" cy="234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31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4.1 Introduction to the ACPI C-states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97" y="1682"/>
              <a:ext cx="24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56565" y="2998000"/>
            <a:ext cx="7740123" cy="657345"/>
            <a:chOff x="695" y="1631"/>
            <a:chExt cx="4452" cy="491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484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4.2 Overview of ACPI-compliant C-state management</a:t>
              </a:r>
            </a:p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            in Intel’s mobile lines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95" y="1631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63062" y="3686538"/>
            <a:ext cx="7733625" cy="674631"/>
            <a:chOff x="697" y="1626"/>
            <a:chExt cx="4450" cy="304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4.3</a:t>
              </a:r>
              <a:r>
                <a:rPr lang="hu-HU" altLang="en-US" sz="1800" dirty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P</a:t>
              </a:r>
              <a:r>
                <a:rPr lang="hu-HU" altLang="en-US" sz="1800" dirty="0">
                  <a:solidFill>
                    <a:srgbClr val="FFFFFF"/>
                  </a:solidFill>
                  <a:cs typeface="Arial" charset="0"/>
                </a:rPr>
                <a:t>CU-based C-state management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            in Intel’s multithreaded multicore mobile lines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97" y="1626"/>
              <a:ext cx="24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56565" y="4401984"/>
            <a:ext cx="7740123" cy="467238"/>
            <a:chOff x="695" y="1631"/>
            <a:chExt cx="4452" cy="349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4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4.4</a:t>
              </a:r>
              <a:r>
                <a:rPr lang="hu-HU" altLang="en-US" sz="1800" dirty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Evolution of </a:t>
              </a:r>
              <a:r>
                <a:rPr lang="hu-HU" altLang="en-US" sz="1800" dirty="0">
                  <a:solidFill>
                    <a:srgbClr val="FFFFFF"/>
                  </a:solidFill>
                  <a:cs typeface="Arial" charset="0"/>
                </a:rPr>
                <a:t>C-state management in Intel's mobile 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line</a:t>
              </a:r>
              <a:r>
                <a:rPr lang="hu-HU" altLang="en-US" sz="1800" dirty="0">
                  <a:solidFill>
                    <a:srgbClr val="FFFFFF"/>
                  </a:solidFill>
                  <a:cs typeface="Arial" charset="0"/>
                </a:rPr>
                <a:t>s</a:t>
              </a:r>
              <a:endParaRPr lang="en-US" altLang="en-US" sz="18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95" y="1631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676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96560" y="1890305"/>
            <a:ext cx="42947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Platform level PM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ACPI-based, 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system design)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32473" y="2767758"/>
            <a:ext cx="245298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the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processor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130094" y="2376430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6163183" y="2549238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 flipH="1">
            <a:off x="6015231" y="2605847"/>
            <a:ext cx="288000" cy="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6166496" y="3226956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rot="5400000" flipH="1" flipV="1">
            <a:off x="6011365" y="3208203"/>
            <a:ext cx="288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120458" y="337248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V="1">
            <a:off x="1745273" y="3983969"/>
            <a:ext cx="439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-5400000" flipH="1" flipV="1">
            <a:off x="1638662" y="4067828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rot="-5400000" flipH="1" flipV="1">
            <a:off x="6071595" y="4044323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01570" y="4198796"/>
            <a:ext cx="21050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idle CPU cores</a:t>
            </a:r>
          </a:p>
        </p:txBody>
      </p:sp>
      <p:sp>
        <p:nvSpPr>
          <p:cNvPr id="68" name="Oval 11"/>
          <p:cNvSpPr>
            <a:spLocks noChangeArrowheads="1"/>
          </p:cNvSpPr>
          <p:nvPr/>
        </p:nvSpPr>
        <p:spPr bwMode="auto">
          <a:xfrm>
            <a:off x="6130750" y="4105511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1691680" y="412424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22118" y="4841373"/>
            <a:ext cx="33347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idle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CPU  cores</a:t>
            </a:r>
          </a:p>
        </p:txBody>
      </p:sp>
      <p:sp>
        <p:nvSpPr>
          <p:cNvPr id="113" name="Line 7"/>
          <p:cNvSpPr>
            <a:spLocks noChangeShapeType="1"/>
          </p:cNvSpPr>
          <p:nvPr/>
        </p:nvSpPr>
        <p:spPr bwMode="auto">
          <a:xfrm flipV="1">
            <a:off x="1998150" y="1632724"/>
            <a:ext cx="4176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 rot="5400000" flipH="1" flipV="1">
            <a:off x="3799813" y="1542204"/>
            <a:ext cx="180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5" name="Line 10"/>
          <p:cNvSpPr>
            <a:spLocks noChangeShapeType="1"/>
          </p:cNvSpPr>
          <p:nvPr/>
        </p:nvSpPr>
        <p:spPr bwMode="auto">
          <a:xfrm rot="-5400000" flipH="1">
            <a:off x="6067610" y="1733471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360104" y="1878960"/>
            <a:ext cx="340180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 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 the circuit level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circuit design)</a:t>
            </a:r>
          </a:p>
        </p:txBody>
      </p:sp>
      <p:sp>
        <p:nvSpPr>
          <p:cNvPr id="120" name="Oval 9"/>
          <p:cNvSpPr>
            <a:spLocks noChangeArrowheads="1"/>
          </p:cNvSpPr>
          <p:nvPr/>
        </p:nvSpPr>
        <p:spPr bwMode="auto">
          <a:xfrm>
            <a:off x="6133603" y="180345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 rot="-5400000" flipH="1">
            <a:off x="1892722" y="1730317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4" name="Oval 9"/>
          <p:cNvSpPr>
            <a:spLocks noChangeArrowheads="1"/>
          </p:cNvSpPr>
          <p:nvPr/>
        </p:nvSpPr>
        <p:spPr bwMode="auto">
          <a:xfrm>
            <a:off x="1943215" y="1800296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1596902" y="5524089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 rot="5400000" flipH="1" flipV="1">
            <a:off x="1869476" y="2453359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8" name="Oval 9"/>
          <p:cNvSpPr>
            <a:spLocks noChangeArrowheads="1"/>
          </p:cNvSpPr>
          <p:nvPr/>
        </p:nvSpPr>
        <p:spPr bwMode="auto">
          <a:xfrm>
            <a:off x="901300" y="271433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 rot="-5400000" flipH="1" flipV="1">
            <a:off x="845578" y="2632853"/>
            <a:ext cx="1828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3116520" y="271833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 rot="5400000" flipH="1" flipV="1">
            <a:off x="3058927" y="2640297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366755" y="2857768"/>
            <a:ext cx="1510028" cy="396000"/>
          </a:xfrm>
          <a:prstGeom prst="roundRect">
            <a:avLst/>
          </a:prstGeom>
          <a:solidFill>
            <a:srgbClr val="A1A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2402305" y="2901518"/>
            <a:ext cx="14318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</a:t>
            </a: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ower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gating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943605" y="2543794"/>
            <a:ext cx="2196000" cy="179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15"/>
          <p:cNvSpPr txBox="1">
            <a:spLocks noChangeArrowheads="1"/>
          </p:cNvSpPr>
          <p:nvPr/>
        </p:nvSpPr>
        <p:spPr bwMode="auto">
          <a:xfrm>
            <a:off x="1367683" y="1005235"/>
            <a:ext cx="50545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Approaches for power management of computers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(Strongly simplified)</a:t>
            </a:r>
            <a:endParaRPr kumimoji="0" lang="hu-H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0" name="Oval 8"/>
          <p:cNvSpPr>
            <a:spLocks noChangeArrowheads="1"/>
          </p:cNvSpPr>
          <p:nvPr/>
        </p:nvSpPr>
        <p:spPr bwMode="auto">
          <a:xfrm>
            <a:off x="6129192" y="2677748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0722" y="514359"/>
            <a:ext cx="650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en-US" dirty="0">
                <a:solidFill>
                  <a:srgbClr val="2D2D8A"/>
                </a:solidFill>
                <a:latin typeface="Verdana" panose="020B0604030504040204" pitchFamily="34" charset="0"/>
              </a:rPr>
              <a:t>6.</a:t>
            </a:r>
            <a:r>
              <a:rPr lang="en-US" altLang="en-US" dirty="0">
                <a:solidFill>
                  <a:srgbClr val="2D2D8A"/>
                </a:solidFill>
                <a:latin typeface="Verdana" panose="020B0604030504040204" pitchFamily="34" charset="0"/>
              </a:rPr>
              <a:t>4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Reducing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power consumption of </a:t>
            </a:r>
            <a:r>
              <a:rPr lang="en-US" altLang="en-US" dirty="0">
                <a:solidFill>
                  <a:srgbClr val="2D2D8A"/>
                </a:solidFill>
                <a:latin typeface="Verdana" panose="020B0604030504040204" pitchFamily="34" charset="0"/>
              </a:rPr>
              <a:t>idle CPU cores -1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3562278" y="4848305"/>
            <a:ext cx="21707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active CPU  cores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012160" y="4880328"/>
            <a:ext cx="319535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Utilizing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the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power headroom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 proc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package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 raise performance</a:t>
            </a: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6241038" y="4533214"/>
            <a:ext cx="1393394" cy="23284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4977045" y="4201274"/>
            <a:ext cx="232307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active CPU cores</a:t>
            </a: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7605882" y="4763615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 rot="-5400000" flipH="1" flipV="1">
            <a:off x="5294910" y="3819932"/>
            <a:ext cx="232840" cy="1659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>
            <a:off x="4572000" y="47660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1" name="Down Arrow 90"/>
          <p:cNvSpPr/>
          <p:nvPr/>
        </p:nvSpPr>
        <p:spPr bwMode="auto">
          <a:xfrm>
            <a:off x="4571862" y="5548140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2" name="Down Arrow 91"/>
          <p:cNvSpPr/>
          <p:nvPr/>
        </p:nvSpPr>
        <p:spPr bwMode="auto">
          <a:xfrm>
            <a:off x="7625775" y="5577816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424570" y="5938264"/>
            <a:ext cx="2448000" cy="396000"/>
          </a:xfrm>
          <a:prstGeom prst="roundRect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6455" y="5994163"/>
            <a:ext cx="2446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Turbo Boost Technology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623774" y="5944655"/>
            <a:ext cx="2124000" cy="396000"/>
          </a:xfrm>
          <a:prstGeom prst="round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36015" y="6004187"/>
            <a:ext cx="1875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DVFS/CPPC/AVFS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81652" y="2841638"/>
            <a:ext cx="1510028" cy="396000"/>
          </a:xfrm>
          <a:prstGeom prst="roundRect">
            <a:avLst/>
          </a:prstGeom>
          <a:solidFill>
            <a:srgbClr val="D9D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271666" y="2895010"/>
            <a:ext cx="13404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Clock gating</a:t>
            </a:r>
          </a:p>
        </p:txBody>
      </p:sp>
      <p:sp>
        <p:nvSpPr>
          <p:cNvPr id="99" name="Down Arrow 98"/>
          <p:cNvSpPr/>
          <p:nvPr/>
        </p:nvSpPr>
        <p:spPr bwMode="auto">
          <a:xfrm>
            <a:off x="1645245" y="4524724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790" y="5958325"/>
            <a:ext cx="2124000" cy="396000"/>
          </a:xfrm>
          <a:prstGeom prst="roundRect">
            <a:avLst/>
          </a:prstGeom>
          <a:solidFill>
            <a:srgbClr val="8FB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6630" y="5989794"/>
            <a:ext cx="21387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C-state management</a:t>
            </a: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rot="-5400000" flipH="1" flipV="1">
            <a:off x="6094020" y="3874873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57" idx="0"/>
            <a:endCxn id="57" idx="0"/>
          </p:cNvCxnSpPr>
          <p:nvPr/>
        </p:nvCxnSpPr>
        <p:spPr bwMode="auto">
          <a:xfrm>
            <a:off x="6166020" y="3802873"/>
            <a:ext cx="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/>
          <p:cNvCxnSpPr>
            <a:stCxn id="113" idx="1"/>
          </p:cNvCxnSpPr>
          <p:nvPr/>
        </p:nvCxnSpPr>
        <p:spPr bwMode="auto">
          <a:xfrm flipV="1">
            <a:off x="6174150" y="1628222"/>
            <a:ext cx="1069033" cy="4501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893607" y="1640317"/>
            <a:ext cx="1080000" cy="315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71666" y="4599131"/>
            <a:ext cx="2680154" cy="213759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414" y="6399330"/>
            <a:ext cx="13043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(ACPI-based)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57165" y="3699030"/>
            <a:ext cx="139938" cy="103843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5053193" y="3507088"/>
            <a:ext cx="22480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CPU cores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36785" y="6473210"/>
            <a:ext cx="39400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CPPC: Collaborative Processor Power Control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 Reducing power consumption of idle CPU cores (</a:t>
            </a:r>
            <a:r>
              <a:rPr lang="hu-HU" dirty="0"/>
              <a:t>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489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</a:t>
            </a:r>
            <a:r>
              <a:rPr lang="en-US" dirty="0"/>
              <a:t> Reducing power consumption of idle CPU cores 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11" y="504734"/>
            <a:ext cx="620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power consumption of </a:t>
            </a:r>
            <a:r>
              <a:rPr lang="en-US" altLang="en-US" dirty="0">
                <a:solidFill>
                  <a:srgbClr val="2D2D8A"/>
                </a:solidFill>
                <a:latin typeface="Verdana" panose="020B0604030504040204" pitchFamily="34" charset="0"/>
              </a:rPr>
              <a:t>idle CPU cores -2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762" y="911464"/>
            <a:ext cx="8911607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By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power managing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idle CPU cores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their power consumption can be reduced</a:t>
            </a:r>
            <a:r>
              <a:rPr lang="en-US" sz="1600" dirty="0">
                <a:latin typeface="+mj-lt"/>
              </a:rPr>
              <a:t>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Its implementation is based on the ACPI defined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C-states.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Bevor discussing how it is done,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first we give an introduction to the ACPI </a:t>
            </a:r>
          </a:p>
          <a:p>
            <a:pPr>
              <a:spcAft>
                <a:spcPts val="5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 C-states.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697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498046" y="1267766"/>
            <a:ext cx="7937611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4.1 Introduction to the ACPI C-states</a:t>
            </a:r>
          </a:p>
        </p:txBody>
      </p:sp>
    </p:spTree>
    <p:extLst>
      <p:ext uri="{BB962C8B-B14F-4D97-AF65-F5344CB8AC3E}">
        <p14:creationId xmlns:p14="http://schemas.microsoft.com/office/powerpoint/2010/main" val="21494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814" y="507463"/>
            <a:ext cx="508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4.1 Introduction to the ACPI C-states 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70" y="898836"/>
            <a:ext cx="880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C-states,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more precisely the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C1 – C3 states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have been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introduced in the ACPI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standard 1.0 (in 1996)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whereas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additional C-states,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C4…Cn states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ere defined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ACPI 2.0 standard (in 2000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)), as seen in the next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7411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76" y="508364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 idle states C1 – Cn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181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6585" y="3609020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Global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9" y="2798930"/>
            <a:ext cx="3163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Ci: Idle states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  C1 … C3 states since ACPI 1.0,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C4 … Cn states since ACPI 2.0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3515" y="1951093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Pi: Performance 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(active states, since ACPI 2.0))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221" y="3879050"/>
            <a:ext cx="233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Si: System Sleep states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593" y="4239090"/>
            <a:ext cx="3600858" cy="245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G1: OS-initiated, system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saved, no rebooting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G2/Soft off: OS-initiated shut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Power supply remains 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system context is not saved,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the system must be restarted.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G3/Mechanical off: Entered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activating a mechanical switch.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The system must be restarted.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143846" y="996715"/>
            <a:ext cx="5973659" cy="5779470"/>
            <a:chOff x="3221850" y="996715"/>
            <a:chExt cx="5908082" cy="5746443"/>
          </a:xfrm>
        </p:grpSpPr>
        <p:grpSp>
          <p:nvGrpSpPr>
            <p:cNvPr id="52" name="Group 51"/>
            <p:cNvGrpSpPr/>
            <p:nvPr/>
          </p:nvGrpSpPr>
          <p:grpSpPr>
            <a:xfrm>
              <a:off x="3221850" y="996715"/>
              <a:ext cx="5908082" cy="5746443"/>
              <a:chOff x="3290672" y="996715"/>
              <a:chExt cx="5908082" cy="574644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b="75022"/>
              <a:stretch/>
            </p:blipFill>
            <p:spPr>
              <a:xfrm>
                <a:off x="3300297" y="996715"/>
                <a:ext cx="5772203" cy="1717562"/>
              </a:xfrm>
              <a:prstGeom prst="rect">
                <a:avLst/>
              </a:prstGeom>
            </p:spPr>
          </p:pic>
          <p:sp>
            <p:nvSpPr>
              <p:cNvPr id="5" name="Left Brace 4"/>
              <p:cNvSpPr/>
              <p:nvPr/>
            </p:nvSpPr>
            <p:spPr bwMode="auto">
              <a:xfrm>
                <a:off x="3731737" y="2888580"/>
                <a:ext cx="144000" cy="1029143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>
                <a:off x="3731737" y="1951864"/>
                <a:ext cx="144000" cy="686095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814338" y="6343048"/>
                <a:ext cx="377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*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/>
              <a:srcRect t="60320" b="4009"/>
              <a:stretch/>
            </p:blipFill>
            <p:spPr>
              <a:xfrm>
                <a:off x="3290672" y="4168762"/>
                <a:ext cx="5772203" cy="2452881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5169063" y="2839317"/>
                <a:ext cx="4029691" cy="1204615"/>
                <a:chOff x="5178688" y="2311986"/>
                <a:chExt cx="3713791" cy="1157706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178688" y="2311986"/>
                  <a:ext cx="3713791" cy="1157706"/>
                  <a:chOff x="5178688" y="2311986"/>
                  <a:chExt cx="3713791" cy="1157706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5178688" y="2311986"/>
                    <a:ext cx="3713791" cy="1157706"/>
                    <a:chOff x="3986935" y="3079293"/>
                    <a:chExt cx="3398756" cy="1474833"/>
                  </a:xfrm>
                </p:grpSpPr>
                <p:pic>
                  <p:nvPicPr>
                    <p:cNvPr id="26" name="Picture 25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23328" t="61054" b="33535"/>
                    <a:stretch/>
                  </p:blipFill>
                  <p:spPr>
                    <a:xfrm>
                      <a:off x="3986935" y="4149080"/>
                      <a:ext cx="3395490" cy="4050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26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23254" t="25251" b="64164"/>
                    <a:stretch/>
                  </p:blipFill>
                  <p:spPr>
                    <a:xfrm>
                      <a:off x="3986935" y="3079293"/>
                      <a:ext cx="3398756" cy="79233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28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59464" t="62215" r="7844" b="36004"/>
                    <a:stretch/>
                  </p:blipFill>
                  <p:spPr>
                    <a:xfrm>
                      <a:off x="4036573" y="4253249"/>
                      <a:ext cx="1447800" cy="1333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991966" y="4149889"/>
                      <a:ext cx="334775" cy="3332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Cn</a:t>
                      </a:r>
                    </a:p>
                  </p:txBody>
                </p:sp>
                <p:pic>
                  <p:nvPicPr>
                    <p:cNvPr id="31" name="Picture 30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59464" t="26688" r="7844" b="70210"/>
                    <a:stretch/>
                  </p:blipFill>
                  <p:spPr>
                    <a:xfrm>
                      <a:off x="4053885" y="3173113"/>
                      <a:ext cx="1447800" cy="2322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82119" t="31535" r="7844" b="65557"/>
                    <a:stretch/>
                  </p:blipFill>
                  <p:spPr>
                    <a:xfrm>
                      <a:off x="4062331" y="3536479"/>
                      <a:ext cx="3014431" cy="20051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4002324" y="3508020"/>
                      <a:ext cx="327439" cy="3332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C2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010393" y="3126293"/>
                      <a:ext cx="327439" cy="3332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" name="Rectangle 1"/>
                  <p:cNvSpPr/>
                  <p:nvPr/>
                </p:nvSpPr>
                <p:spPr bwMode="auto">
                  <a:xfrm>
                    <a:off x="5204320" y="3100397"/>
                    <a:ext cx="3610018" cy="73556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5639732" y="2950574"/>
                  <a:ext cx="1" cy="21908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9" name="Rectangle 38"/>
                <p:cNvSpPr/>
                <p:nvPr/>
              </p:nvSpPr>
              <p:spPr bwMode="auto">
                <a:xfrm>
                  <a:off x="5261073" y="2910136"/>
                  <a:ext cx="3496392" cy="45719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/>
              <a:srcRect l="11695" t="9733" r="85187" b="62548"/>
              <a:stretch/>
            </p:blipFill>
            <p:spPr>
              <a:xfrm>
                <a:off x="3977011" y="2374534"/>
                <a:ext cx="179686" cy="190249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/>
              <a:srcRect l="10915" t="30522" r="84407" b="65320"/>
              <a:stretch/>
            </p:blipFill>
            <p:spPr>
              <a:xfrm>
                <a:off x="4790006" y="3357070"/>
                <a:ext cx="292999" cy="31022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/>
              <a:srcRect l="27289" t="18049" r="67138" b="67317"/>
              <a:stretch/>
            </p:blipFill>
            <p:spPr>
              <a:xfrm>
                <a:off x="4882695" y="2291549"/>
                <a:ext cx="352960" cy="113749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/>
              <a:srcRect l="27289" t="31760" r="67897" b="64569"/>
              <a:stretch/>
            </p:blipFill>
            <p:spPr>
              <a:xfrm>
                <a:off x="4893602" y="3625142"/>
                <a:ext cx="292170" cy="258363"/>
              </a:xfrm>
              <a:prstGeom prst="rect">
                <a:avLst/>
              </a:prstGeom>
            </p:spPr>
          </p:pic>
        </p:grpSp>
        <p:sp>
          <p:nvSpPr>
            <p:cNvPr id="53" name="Rectangle 52"/>
            <p:cNvSpPr/>
            <p:nvPr/>
          </p:nvSpPr>
          <p:spPr bwMode="auto">
            <a:xfrm>
              <a:off x="4867006" y="1628800"/>
              <a:ext cx="92689" cy="225025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>
              <a:off x="4920548" y="1631754"/>
              <a:ext cx="11492" cy="2232000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4778608" y="1631754"/>
              <a:ext cx="109141" cy="227534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4783477" y="1635574"/>
              <a:ext cx="180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Rounded Rectangle 37"/>
          <p:cNvSpPr/>
          <p:nvPr/>
        </p:nvSpPr>
        <p:spPr bwMode="auto">
          <a:xfrm>
            <a:off x="3509293" y="2772939"/>
            <a:ext cx="5601510" cy="133663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 w="28575">
                <a:solidFill>
                  <a:srgbClr val="000000"/>
                </a:solidFill>
                <a:prstDash val="sysDash"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5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8620"/>
            <a:ext cx="9144000" cy="40011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000" dirty="0">
                <a:solidFill>
                  <a:srgbClr val="FFFFFF"/>
                </a:solidFill>
                <a:latin typeface="+mj-lt"/>
                <a:cs typeface="Arial" charset="0"/>
              </a:rPr>
              <a:t>Contents</a:t>
            </a:r>
            <a:endParaRPr lang="en-US" altLang="en-US" sz="240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793799" y="1592775"/>
            <a:ext cx="7558088" cy="457200"/>
            <a:chOff x="472" y="2160"/>
            <a:chExt cx="4630" cy="28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Significance of power management in processors</a:t>
              </a: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793799" y="2162097"/>
            <a:ext cx="7558088" cy="457200"/>
            <a:chOff x="472" y="2160"/>
            <a:chExt cx="4630" cy="28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anose="020B0604030504040204" pitchFamily="34" charset="0"/>
                </a:rPr>
                <a:t>Reducing power consumption at the circuit level</a:t>
              </a: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793799" y="2734466"/>
            <a:ext cx="7558088" cy="457200"/>
            <a:chOff x="472" y="2160"/>
            <a:chExt cx="4630" cy="28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3 Power management at the platform level - Overview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1" name="Group 29"/>
          <p:cNvGrpSpPr>
            <a:grpSpLocks/>
          </p:cNvGrpSpPr>
          <p:nvPr/>
        </p:nvGrpSpPr>
        <p:grpSpPr bwMode="auto">
          <a:xfrm>
            <a:off x="795387" y="3291792"/>
            <a:ext cx="7556500" cy="457200"/>
            <a:chOff x="472" y="2160"/>
            <a:chExt cx="4630" cy="288"/>
          </a:xfrm>
        </p:grpSpPr>
        <p:sp>
          <p:nvSpPr>
            <p:cNvPr id="5428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4 Reducing power consumption of idle CPU cores</a:t>
              </a:r>
            </a:p>
          </p:txBody>
        </p:sp>
        <p:sp>
          <p:nvSpPr>
            <p:cNvPr id="54289" name="Text Box 31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2" name="Group 17"/>
          <p:cNvGrpSpPr>
            <a:grpSpLocks/>
          </p:cNvGrpSpPr>
          <p:nvPr/>
        </p:nvGrpSpPr>
        <p:grpSpPr bwMode="auto">
          <a:xfrm>
            <a:off x="773508" y="3860682"/>
            <a:ext cx="7578912" cy="457200"/>
            <a:chOff x="472" y="2160"/>
            <a:chExt cx="4697" cy="288"/>
          </a:xfrm>
        </p:grpSpPr>
        <p:sp>
          <p:nvSpPr>
            <p:cNvPr id="5428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511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5 Reducing  power consumption of active CPU cores</a:t>
              </a:r>
            </a:p>
          </p:txBody>
        </p:sp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773508" y="4456978"/>
            <a:ext cx="7578912" cy="684215"/>
            <a:chOff x="472" y="2160"/>
            <a:chExt cx="4697" cy="431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511" cy="431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18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en-US" altLang="en-US" sz="18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6.</a:t>
              </a:r>
              <a:r>
                <a:rPr lang="hu-HU" altLang="en-US" sz="18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6</a:t>
              </a:r>
              <a:r>
                <a:rPr lang="en-US" altLang="en-US" sz="18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Utilizing the  power headroom of processor packages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18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      to raise performance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53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024" y="905856"/>
            <a:ext cx="882017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 point out that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standard does not give a detailed specification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for the C4 ...Cn states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rather than standardizing the C4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… C4 states the ACPI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>
                <a:solidFill>
                  <a:srgbClr val="000000"/>
                </a:solidFill>
                <a:latin typeface="Verdana"/>
              </a:rPr>
              <a:t>      standard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declares these states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called bewilderingly as additional processor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power states) as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higher numbered Ci states that provide higher power savings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along with longer enter and exit latencies.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It follows that e.g.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C4 or C6 state may be specified differently from vendor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vendor even from processor line to processor line.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95" y="507463"/>
            <a:ext cx="329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Introduction to C-states -2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385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395" y="507463"/>
            <a:ext cx="329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Introduction to C-states 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440" y="881963"/>
            <a:ext cx="862941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idle states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the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processor is powered on but does not execute instructions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This allows to reduce power consumption by various techniques, such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clock gating, power gating, reducing or switching off the supply voltage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actually idle cores or caches etc..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Idle states 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characterized by two key parameters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reduction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they provide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time needed to enter and exit to and from an idle state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233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3268" y="877400"/>
            <a:ext cx="8773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As stated before, higher numbered C states (deeper idle states) have lower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70C0"/>
                </a:solidFill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consumption but increasingly longer transit latencies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(enter plus exit times),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as indicated below for the C-states C1 - C6.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354892" y="6032102"/>
            <a:ext cx="62672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Figure: Power consumption vs. transfer latency of C-states</a:t>
            </a:r>
          </a:p>
        </p:txBody>
      </p:sp>
      <p:grpSp>
        <p:nvGrpSpPr>
          <p:cNvPr id="21511" name="Group 22"/>
          <p:cNvGrpSpPr>
            <a:grpSpLocks/>
          </p:cNvGrpSpPr>
          <p:nvPr/>
        </p:nvGrpSpPr>
        <p:grpSpPr bwMode="auto">
          <a:xfrm>
            <a:off x="551350" y="2015297"/>
            <a:ext cx="8335963" cy="4003675"/>
            <a:chOff x="612" y="1616"/>
            <a:chExt cx="5251" cy="2522"/>
          </a:xfrm>
        </p:grpSpPr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944" y="3829"/>
              <a:ext cx="39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 flipV="1">
              <a:off x="944" y="1829"/>
              <a:ext cx="15" cy="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944" y="3829"/>
              <a:ext cx="44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627" y="1616"/>
              <a:ext cx="128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Power consumption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578" y="3954"/>
              <a:ext cx="12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Enter + exit latency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612" y="1995"/>
              <a:ext cx="650" cy="20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C0</a:t>
              </a:r>
            </a:p>
          </p:txBody>
        </p:sp>
        <p:sp>
          <p:nvSpPr>
            <p:cNvPr id="21518" name="Oval 13"/>
            <p:cNvSpPr>
              <a:spLocks noChangeArrowheads="1"/>
            </p:cNvSpPr>
            <p:nvPr/>
          </p:nvSpPr>
          <p:spPr bwMode="auto">
            <a:xfrm>
              <a:off x="1031" y="2565"/>
              <a:ext cx="650" cy="204"/>
            </a:xfrm>
            <a:prstGeom prst="ellipse">
              <a:avLst/>
            </a:prstGeom>
            <a:solidFill>
              <a:srgbClr val="154DFF">
                <a:alpha val="20000"/>
              </a:srgbClr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C1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1519" name="Oval 14"/>
            <p:cNvSpPr>
              <a:spLocks noChangeArrowheads="1"/>
            </p:cNvSpPr>
            <p:nvPr/>
          </p:nvSpPr>
          <p:spPr bwMode="auto">
            <a:xfrm>
              <a:off x="1594" y="2973"/>
              <a:ext cx="649" cy="204"/>
            </a:xfrm>
            <a:prstGeom prst="ellipse">
              <a:avLst/>
            </a:prstGeom>
            <a:solidFill>
              <a:srgbClr val="295CFF">
                <a:alpha val="29804"/>
              </a:srgbClr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21520" name="Oval 15"/>
            <p:cNvSpPr>
              <a:spLocks noChangeArrowheads="1"/>
            </p:cNvSpPr>
            <p:nvPr/>
          </p:nvSpPr>
          <p:spPr bwMode="auto">
            <a:xfrm>
              <a:off x="2287" y="3217"/>
              <a:ext cx="650" cy="204"/>
            </a:xfrm>
            <a:prstGeom prst="ellipse">
              <a:avLst/>
            </a:prstGeom>
            <a:solidFill>
              <a:srgbClr val="2F61FF">
                <a:alpha val="39608"/>
              </a:srgbClr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C3</a:t>
              </a:r>
            </a:p>
          </p:txBody>
        </p:sp>
        <p:sp>
          <p:nvSpPr>
            <p:cNvPr id="21521" name="Oval 16"/>
            <p:cNvSpPr>
              <a:spLocks noChangeArrowheads="1"/>
            </p:cNvSpPr>
            <p:nvPr/>
          </p:nvSpPr>
          <p:spPr bwMode="auto">
            <a:xfrm>
              <a:off x="3036" y="3421"/>
              <a:ext cx="650" cy="204"/>
            </a:xfrm>
            <a:prstGeom prst="ellipse">
              <a:avLst/>
            </a:prstGeom>
            <a:solidFill>
              <a:srgbClr val="1D53FF">
                <a:alpha val="49804"/>
              </a:srgbClr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C4</a:t>
              </a:r>
            </a:p>
          </p:txBody>
        </p:sp>
        <p:sp>
          <p:nvSpPr>
            <p:cNvPr id="21522" name="Oval 17"/>
            <p:cNvSpPr>
              <a:spLocks noChangeArrowheads="1"/>
            </p:cNvSpPr>
            <p:nvPr/>
          </p:nvSpPr>
          <p:spPr bwMode="auto">
            <a:xfrm>
              <a:off x="3761" y="3543"/>
              <a:ext cx="650" cy="204"/>
            </a:xfrm>
            <a:prstGeom prst="ellipse">
              <a:avLst/>
            </a:prstGeom>
            <a:solidFill>
              <a:srgbClr val="003BF6">
                <a:alpha val="59608"/>
              </a:srgbClr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C5</a:t>
              </a:r>
            </a:p>
          </p:txBody>
        </p:sp>
        <p:sp>
          <p:nvSpPr>
            <p:cNvPr id="21523" name="Oval 18"/>
            <p:cNvSpPr>
              <a:spLocks noChangeArrowheads="1"/>
            </p:cNvSpPr>
            <p:nvPr/>
          </p:nvSpPr>
          <p:spPr bwMode="auto">
            <a:xfrm>
              <a:off x="4498" y="3702"/>
              <a:ext cx="650" cy="204"/>
            </a:xfrm>
            <a:prstGeom prst="ellipse">
              <a:avLst/>
            </a:prstGeom>
            <a:solidFill>
              <a:srgbClr val="0037E6">
                <a:alpha val="74510"/>
              </a:srgbClr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C6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589" y="506480"/>
            <a:ext cx="768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consumption vs. transfer latency of subsequent C-states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98642" y="3034749"/>
            <a:ext cx="5353608" cy="155519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970637">
            <a:off x="3405687" y="3382281"/>
            <a:ext cx="3350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 e e p e r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 l e    s t a t e 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4506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2120298" y="6504346"/>
            <a:ext cx="46941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Remark: fc = 2 GHz, FSB =</a:t>
            </a:r>
            <a:r>
              <a: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400 MHz (Northwood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-based</a:t>
            </a:r>
            <a:r>
              <a: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1748" name="Line 10"/>
          <p:cNvSpPr>
            <a:spLocks noChangeShapeType="1"/>
          </p:cNvSpPr>
          <p:nvPr/>
        </p:nvSpPr>
        <p:spPr bwMode="auto">
          <a:xfrm flipH="1">
            <a:off x="971550" y="1517518"/>
            <a:ext cx="0" cy="439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49" name="Line 11"/>
          <p:cNvSpPr>
            <a:spLocks noChangeShapeType="1"/>
          </p:cNvSpPr>
          <p:nvPr/>
        </p:nvSpPr>
        <p:spPr bwMode="auto">
          <a:xfrm>
            <a:off x="684213" y="5622793"/>
            <a:ext cx="834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-55563" y="1269020"/>
            <a:ext cx="20478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[W]</a:t>
            </a:r>
          </a:p>
        </p:txBody>
      </p:sp>
      <p:sp>
        <p:nvSpPr>
          <p:cNvPr id="31751" name="Text Box 15"/>
          <p:cNvSpPr txBox="1">
            <a:spLocks noChangeArrowheads="1"/>
          </p:cNvSpPr>
          <p:nvPr/>
        </p:nvSpPr>
        <p:spPr bwMode="auto">
          <a:xfrm>
            <a:off x="5287963" y="5756143"/>
            <a:ext cx="1268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Stop PLL</a:t>
            </a:r>
          </a:p>
        </p:txBody>
      </p:sp>
      <p:sp>
        <p:nvSpPr>
          <p:cNvPr id="31752" name="Line 16"/>
          <p:cNvSpPr>
            <a:spLocks noChangeShapeType="1"/>
          </p:cNvSpPr>
          <p:nvPr/>
        </p:nvSpPr>
        <p:spPr bwMode="auto">
          <a:xfrm>
            <a:off x="827088" y="4657593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3" name="Line 17"/>
          <p:cNvSpPr>
            <a:spLocks noChangeShapeType="1"/>
          </p:cNvSpPr>
          <p:nvPr/>
        </p:nvSpPr>
        <p:spPr bwMode="auto">
          <a:xfrm>
            <a:off x="827088" y="5146543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4" name="Line 18"/>
          <p:cNvSpPr>
            <a:spLocks noChangeShapeType="1"/>
          </p:cNvSpPr>
          <p:nvPr/>
        </p:nvSpPr>
        <p:spPr bwMode="auto">
          <a:xfrm>
            <a:off x="827088" y="5349743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5" name="Line 19"/>
          <p:cNvSpPr>
            <a:spLocks noChangeShapeType="1"/>
          </p:cNvSpPr>
          <p:nvPr/>
        </p:nvSpPr>
        <p:spPr bwMode="auto">
          <a:xfrm>
            <a:off x="827088" y="3674931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6" name="Line 20"/>
          <p:cNvSpPr>
            <a:spLocks noChangeShapeType="1"/>
          </p:cNvSpPr>
          <p:nvPr/>
        </p:nvSpPr>
        <p:spPr bwMode="auto">
          <a:xfrm>
            <a:off x="827088" y="2693856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7" name="Line 21"/>
          <p:cNvSpPr>
            <a:spLocks noChangeShapeType="1"/>
          </p:cNvSpPr>
          <p:nvPr/>
        </p:nvSpPr>
        <p:spPr bwMode="auto">
          <a:xfrm>
            <a:off x="827088" y="1714368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8" name="Line 22"/>
          <p:cNvSpPr>
            <a:spLocks noChangeShapeType="1"/>
          </p:cNvSpPr>
          <p:nvPr/>
        </p:nvSpPr>
        <p:spPr bwMode="auto">
          <a:xfrm>
            <a:off x="827088" y="2454143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59" name="Line 24"/>
          <p:cNvSpPr>
            <a:spLocks noChangeShapeType="1"/>
          </p:cNvSpPr>
          <p:nvPr/>
        </p:nvSpPr>
        <p:spPr bwMode="auto">
          <a:xfrm>
            <a:off x="827088" y="4902068"/>
            <a:ext cx="80660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60" name="Text Box 25"/>
          <p:cNvSpPr txBox="1">
            <a:spLocks noChangeArrowheads="1"/>
          </p:cNvSpPr>
          <p:nvPr/>
        </p:nvSpPr>
        <p:spPr bwMode="auto">
          <a:xfrm>
            <a:off x="492125" y="1588956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31761" name="Text Box 26"/>
          <p:cNvSpPr txBox="1">
            <a:spLocks noChangeArrowheads="1"/>
          </p:cNvSpPr>
          <p:nvPr/>
        </p:nvSpPr>
        <p:spPr bwMode="auto">
          <a:xfrm>
            <a:off x="492125" y="2641468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31762" name="Text Box 27"/>
          <p:cNvSpPr txBox="1">
            <a:spLocks noChangeArrowheads="1"/>
          </p:cNvSpPr>
          <p:nvPr/>
        </p:nvSpPr>
        <p:spPr bwMode="auto">
          <a:xfrm>
            <a:off x="492125" y="3549518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31763" name="Text Box 28"/>
          <p:cNvSpPr txBox="1">
            <a:spLocks noChangeArrowheads="1"/>
          </p:cNvSpPr>
          <p:nvPr/>
        </p:nvSpPr>
        <p:spPr bwMode="auto">
          <a:xfrm>
            <a:off x="492125" y="4532181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1764" name="Text Box 29"/>
          <p:cNvSpPr txBox="1">
            <a:spLocks noChangeArrowheads="1"/>
          </p:cNvSpPr>
          <p:nvPr/>
        </p:nvSpPr>
        <p:spPr bwMode="auto">
          <a:xfrm>
            <a:off x="515938" y="4879843"/>
            <a:ext cx="360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765" name="Line 31"/>
          <p:cNvSpPr>
            <a:spLocks noChangeShapeType="1"/>
          </p:cNvSpPr>
          <p:nvPr/>
        </p:nvSpPr>
        <p:spPr bwMode="auto">
          <a:xfrm flipV="1">
            <a:off x="6011863" y="4243256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66" name="Text Box 32"/>
          <p:cNvSpPr txBox="1">
            <a:spLocks noChangeArrowheads="1"/>
          </p:cNvSpPr>
          <p:nvPr/>
        </p:nvSpPr>
        <p:spPr bwMode="auto">
          <a:xfrm>
            <a:off x="3419475" y="4027356"/>
            <a:ext cx="2305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~30 </a:t>
            </a:r>
            <a:r>
              <a:rPr kumimoji="0" lang="el-G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μ</a:t>
            </a: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 for PLL stabili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</a:t>
            </a: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ation </a:t>
            </a:r>
          </a:p>
        </p:txBody>
      </p:sp>
      <p:sp>
        <p:nvSpPr>
          <p:cNvPr id="31767" name="Text Box 33"/>
          <p:cNvSpPr txBox="1">
            <a:spLocks noChangeArrowheads="1"/>
          </p:cNvSpPr>
          <p:nvPr/>
        </p:nvSpPr>
        <p:spPr bwMode="auto">
          <a:xfrm>
            <a:off x="731838" y="2039806"/>
            <a:ext cx="5207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32W</a:t>
            </a:r>
          </a:p>
        </p:txBody>
      </p:sp>
      <p:sp>
        <p:nvSpPr>
          <p:cNvPr id="31768" name="Text Box 34"/>
          <p:cNvSpPr txBox="1">
            <a:spLocks noChangeArrowheads="1"/>
          </p:cNvSpPr>
          <p:nvPr/>
        </p:nvSpPr>
        <p:spPr bwMode="auto">
          <a:xfrm>
            <a:off x="7848600" y="5597393"/>
            <a:ext cx="1403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Enter + exit latency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hu-HU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rough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estimate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1769" name="Rectangle 35"/>
          <p:cNvSpPr>
            <a:spLocks noChangeArrowheads="1"/>
          </p:cNvSpPr>
          <p:nvPr/>
        </p:nvSpPr>
        <p:spPr bwMode="auto">
          <a:xfrm>
            <a:off x="395288" y="4748081"/>
            <a:ext cx="1152525" cy="2889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70" name="Rectangle 36"/>
          <p:cNvSpPr>
            <a:spLocks noChangeArrowheads="1"/>
          </p:cNvSpPr>
          <p:nvPr/>
        </p:nvSpPr>
        <p:spPr bwMode="auto">
          <a:xfrm>
            <a:off x="5387975" y="5008431"/>
            <a:ext cx="1223963" cy="287337"/>
          </a:xfrm>
          <a:prstGeom prst="rect">
            <a:avLst/>
          </a:prstGeom>
          <a:solidFill>
            <a:srgbClr val="9B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C3: Deep </a:t>
            </a:r>
            <a:r>
              <a:rPr kumimoji="0" lang="hu-HU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Sleep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71" name="Rectangle 37"/>
          <p:cNvSpPr>
            <a:spLocks noChangeArrowheads="1"/>
          </p:cNvSpPr>
          <p:nvPr/>
        </p:nvSpPr>
        <p:spPr bwMode="auto">
          <a:xfrm>
            <a:off x="539750" y="2309681"/>
            <a:ext cx="936625" cy="287337"/>
          </a:xfrm>
          <a:prstGeom prst="rect">
            <a:avLst/>
          </a:prstGeom>
          <a:solidFill>
            <a:srgbClr val="FFDB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C0: </a:t>
            </a:r>
            <a:r>
              <a:rPr kumimoji="0" lang="hu-HU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Working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72" name="Rectangle 39"/>
          <p:cNvSpPr>
            <a:spLocks noChangeArrowheads="1"/>
          </p:cNvSpPr>
          <p:nvPr/>
        </p:nvSpPr>
        <p:spPr bwMode="auto">
          <a:xfrm>
            <a:off x="6661150" y="5190993"/>
            <a:ext cx="1223963" cy="287338"/>
          </a:xfrm>
          <a:prstGeom prst="rect">
            <a:avLst/>
          </a:prstGeom>
          <a:solidFill>
            <a:srgbClr val="75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C4: Deeper Sleep</a:t>
            </a:r>
          </a:p>
        </p:txBody>
      </p:sp>
      <p:sp>
        <p:nvSpPr>
          <p:cNvPr id="31773" name="Text Box 40"/>
          <p:cNvSpPr txBox="1">
            <a:spLocks noChangeArrowheads="1"/>
          </p:cNvSpPr>
          <p:nvPr/>
        </p:nvSpPr>
        <p:spPr bwMode="auto">
          <a:xfrm>
            <a:off x="447675" y="4792531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C1: Auto Halt</a:t>
            </a:r>
          </a:p>
        </p:txBody>
      </p:sp>
      <p:sp>
        <p:nvSpPr>
          <p:cNvPr id="31774" name="Text Box 41"/>
          <p:cNvSpPr txBox="1">
            <a:spLocks noChangeArrowheads="1"/>
          </p:cNvSpPr>
          <p:nvPr/>
        </p:nvSpPr>
        <p:spPr bwMode="auto">
          <a:xfrm>
            <a:off x="1668463" y="4879843"/>
            <a:ext cx="360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775" name="Rectangle 42"/>
          <p:cNvSpPr>
            <a:spLocks noChangeArrowheads="1"/>
          </p:cNvSpPr>
          <p:nvPr/>
        </p:nvSpPr>
        <p:spPr bwMode="auto">
          <a:xfrm>
            <a:off x="1566863" y="4748081"/>
            <a:ext cx="1152525" cy="2889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C2: Stop Grant</a:t>
            </a:r>
            <a:endParaRPr kumimoji="0" lang="hu-HU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76" name="Text Box 43"/>
          <p:cNvSpPr txBox="1">
            <a:spLocks noChangeArrowheads="1"/>
          </p:cNvSpPr>
          <p:nvPr/>
        </p:nvSpPr>
        <p:spPr bwMode="auto">
          <a:xfrm>
            <a:off x="2973388" y="4879843"/>
            <a:ext cx="360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777" name="Rectangle 44"/>
          <p:cNvSpPr>
            <a:spLocks noChangeArrowheads="1"/>
          </p:cNvSpPr>
          <p:nvPr/>
        </p:nvSpPr>
        <p:spPr bwMode="auto">
          <a:xfrm>
            <a:off x="2890838" y="4748081"/>
            <a:ext cx="1152525" cy="288925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78" name="Text Box 45"/>
          <p:cNvSpPr txBox="1">
            <a:spLocks noChangeArrowheads="1"/>
          </p:cNvSpPr>
          <p:nvPr/>
        </p:nvSpPr>
        <p:spPr bwMode="auto">
          <a:xfrm>
            <a:off x="2905125" y="4792531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C3: Sleep</a:t>
            </a:r>
          </a:p>
        </p:txBody>
      </p:sp>
      <p:sp>
        <p:nvSpPr>
          <p:cNvPr id="31779" name="Line 46"/>
          <p:cNvSpPr>
            <a:spLocks noChangeShapeType="1"/>
          </p:cNvSpPr>
          <p:nvPr/>
        </p:nvSpPr>
        <p:spPr bwMode="auto">
          <a:xfrm>
            <a:off x="971550" y="4306756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80" name="Line 47"/>
          <p:cNvSpPr>
            <a:spLocks noChangeShapeType="1"/>
          </p:cNvSpPr>
          <p:nvPr/>
        </p:nvSpPr>
        <p:spPr bwMode="auto">
          <a:xfrm>
            <a:off x="2124075" y="431469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81" name="Text Box 48"/>
          <p:cNvSpPr txBox="1">
            <a:spLocks noChangeArrowheads="1"/>
          </p:cNvSpPr>
          <p:nvPr/>
        </p:nvSpPr>
        <p:spPr bwMode="auto">
          <a:xfrm>
            <a:off x="920750" y="4051168"/>
            <a:ext cx="1216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~ 20 FSB cycles</a:t>
            </a:r>
          </a:p>
        </p:txBody>
      </p:sp>
      <p:sp>
        <p:nvSpPr>
          <p:cNvPr id="31782" name="Text Box 49"/>
          <p:cNvSpPr txBox="1">
            <a:spLocks noChangeArrowheads="1"/>
          </p:cNvSpPr>
          <p:nvPr/>
        </p:nvSpPr>
        <p:spPr bwMode="auto">
          <a:xfrm>
            <a:off x="2185988" y="4038468"/>
            <a:ext cx="12525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~100 FSB cycles</a:t>
            </a:r>
          </a:p>
        </p:txBody>
      </p:sp>
      <p:grpSp>
        <p:nvGrpSpPr>
          <p:cNvPr id="31783" name="Group 50"/>
          <p:cNvGrpSpPr>
            <a:grpSpLocks/>
          </p:cNvGrpSpPr>
          <p:nvPr/>
        </p:nvGrpSpPr>
        <p:grpSpPr bwMode="auto">
          <a:xfrm>
            <a:off x="3419475" y="4314693"/>
            <a:ext cx="2592388" cy="69850"/>
            <a:chOff x="2064" y="2296"/>
            <a:chExt cx="1723" cy="0"/>
          </a:xfrm>
        </p:grpSpPr>
        <p:sp>
          <p:nvSpPr>
            <p:cNvPr id="31800" name="Line 51"/>
            <p:cNvSpPr>
              <a:spLocks noChangeShapeType="1"/>
            </p:cNvSpPr>
            <p:nvPr/>
          </p:nvSpPr>
          <p:spPr bwMode="auto">
            <a:xfrm flipH="1">
              <a:off x="2064" y="2296"/>
              <a:ext cx="72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01" name="Line 52"/>
            <p:cNvSpPr>
              <a:spLocks noChangeShapeType="1"/>
            </p:cNvSpPr>
            <p:nvPr/>
          </p:nvSpPr>
          <p:spPr bwMode="auto">
            <a:xfrm>
              <a:off x="2971" y="2296"/>
              <a:ext cx="8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784" name="Text Box 53"/>
          <p:cNvSpPr txBox="1">
            <a:spLocks noChangeArrowheads="1"/>
          </p:cNvSpPr>
          <p:nvPr/>
        </p:nvSpPr>
        <p:spPr bwMode="auto">
          <a:xfrm rot="5400000">
            <a:off x="4523582" y="4180549"/>
            <a:ext cx="287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≈</a:t>
            </a:r>
          </a:p>
        </p:txBody>
      </p:sp>
      <p:sp>
        <p:nvSpPr>
          <p:cNvPr id="31785" name="Line 54"/>
          <p:cNvSpPr>
            <a:spLocks noChangeShapeType="1"/>
          </p:cNvSpPr>
          <p:nvPr/>
        </p:nvSpPr>
        <p:spPr bwMode="auto">
          <a:xfrm>
            <a:off x="2124075" y="438771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86" name="Line 55"/>
          <p:cNvSpPr>
            <a:spLocks noChangeShapeType="1"/>
          </p:cNvSpPr>
          <p:nvPr/>
        </p:nvSpPr>
        <p:spPr bwMode="auto">
          <a:xfrm>
            <a:off x="3419475" y="438771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87" name="Line 58"/>
          <p:cNvSpPr>
            <a:spLocks noChangeShapeType="1"/>
          </p:cNvSpPr>
          <p:nvPr/>
        </p:nvSpPr>
        <p:spPr bwMode="auto">
          <a:xfrm>
            <a:off x="6011863" y="431469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88" name="Text Box 59"/>
          <p:cNvSpPr txBox="1">
            <a:spLocks noChangeArrowheads="1"/>
          </p:cNvSpPr>
          <p:nvPr/>
        </p:nvSpPr>
        <p:spPr bwMode="auto">
          <a:xfrm>
            <a:off x="6407150" y="4036881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na.</a:t>
            </a:r>
          </a:p>
        </p:txBody>
      </p:sp>
      <p:sp>
        <p:nvSpPr>
          <p:cNvPr id="31789" name="Text Box 60"/>
          <p:cNvSpPr txBox="1">
            <a:spLocks noChangeArrowheads="1"/>
          </p:cNvSpPr>
          <p:nvPr/>
        </p:nvSpPr>
        <p:spPr bwMode="auto">
          <a:xfrm>
            <a:off x="179388" y="5648193"/>
            <a:ext cx="150906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execution</a:t>
            </a:r>
          </a:p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proc. clock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but service snoops</a:t>
            </a:r>
          </a:p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latch interrupts</a:t>
            </a:r>
          </a:p>
        </p:txBody>
      </p:sp>
      <p:sp>
        <p:nvSpPr>
          <p:cNvPr id="31790" name="Text Box 61"/>
          <p:cNvSpPr txBox="1">
            <a:spLocks noChangeArrowheads="1"/>
          </p:cNvSpPr>
          <p:nvPr/>
        </p:nvSpPr>
        <p:spPr bwMode="auto">
          <a:xfrm>
            <a:off x="1495425" y="5670418"/>
            <a:ext cx="1470025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execution</a:t>
            </a:r>
          </a:p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proc. clock</a:t>
            </a:r>
            <a:endParaRPr kumimoji="0" lang="hu-HU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but service snoops</a:t>
            </a:r>
          </a:p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latch interrupts</a:t>
            </a:r>
          </a:p>
        </p:txBody>
      </p:sp>
      <p:sp>
        <p:nvSpPr>
          <p:cNvPr id="31791" name="Text Box 62"/>
          <p:cNvSpPr txBox="1">
            <a:spLocks noChangeArrowheads="1"/>
          </p:cNvSpPr>
          <p:nvPr/>
        </p:nvSpPr>
        <p:spPr bwMode="auto">
          <a:xfrm>
            <a:off x="2851150" y="5683118"/>
            <a:ext cx="12239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servicing </a:t>
            </a:r>
            <a:b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snoops  </a:t>
            </a:r>
          </a:p>
          <a:p>
            <a:pPr marL="87313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latching </a:t>
            </a:r>
            <a:b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interrupts</a:t>
            </a:r>
          </a:p>
        </p:txBody>
      </p:sp>
      <p:sp>
        <p:nvSpPr>
          <p:cNvPr id="31792" name="Text Box 63"/>
          <p:cNvSpPr txBox="1">
            <a:spLocks noChangeArrowheads="1"/>
          </p:cNvSpPr>
          <p:nvPr/>
        </p:nvSpPr>
        <p:spPr bwMode="auto">
          <a:xfrm>
            <a:off x="6315075" y="5745031"/>
            <a:ext cx="1649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Reduce Vcc until </a:t>
            </a:r>
            <a:b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retention voltage</a:t>
            </a:r>
            <a:b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the L2 cache (V</a:t>
            </a:r>
            <a:r>
              <a:rPr kumimoji="0" lang="hu-HU" altLang="en-US" sz="1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cc4</a:t>
            </a:r>
            <a:r>
              <a:rPr kumimoji="0" lang="hu-H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1793" name="Text Box 64"/>
          <p:cNvSpPr txBox="1">
            <a:spLocks noChangeArrowheads="1"/>
          </p:cNvSpPr>
          <p:nvPr/>
        </p:nvSpPr>
        <p:spPr bwMode="auto">
          <a:xfrm>
            <a:off x="120885" y="508051"/>
            <a:ext cx="8258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Example 1: Power consumption vs. enter + exit latencies of C states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in Intel's 130 nm Mobile Pentium 4 processor (2002)</a:t>
            </a:r>
          </a:p>
        </p:txBody>
      </p:sp>
      <p:sp>
        <p:nvSpPr>
          <p:cNvPr id="31794" name="Line 65"/>
          <p:cNvSpPr>
            <a:spLocks noChangeShapeType="1"/>
          </p:cNvSpPr>
          <p:nvPr/>
        </p:nvSpPr>
        <p:spPr bwMode="auto">
          <a:xfrm>
            <a:off x="7235825" y="4224206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95" name="Rectangle 66"/>
          <p:cNvSpPr>
            <a:spLocks noChangeArrowheads="1"/>
          </p:cNvSpPr>
          <p:nvPr/>
        </p:nvSpPr>
        <p:spPr bwMode="auto">
          <a:xfrm>
            <a:off x="755650" y="4368668"/>
            <a:ext cx="4333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7.5 W</a:t>
            </a:r>
          </a:p>
        </p:txBody>
      </p:sp>
      <p:sp>
        <p:nvSpPr>
          <p:cNvPr id="31796" name="Rectangle 68"/>
          <p:cNvSpPr>
            <a:spLocks noChangeArrowheads="1"/>
          </p:cNvSpPr>
          <p:nvPr/>
        </p:nvSpPr>
        <p:spPr bwMode="auto">
          <a:xfrm>
            <a:off x="1906588" y="4381368"/>
            <a:ext cx="4333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7.5 W</a:t>
            </a:r>
          </a:p>
        </p:txBody>
      </p:sp>
      <p:sp>
        <p:nvSpPr>
          <p:cNvPr id="31797" name="Rectangle 69"/>
          <p:cNvSpPr>
            <a:spLocks noChangeArrowheads="1"/>
          </p:cNvSpPr>
          <p:nvPr/>
        </p:nvSpPr>
        <p:spPr bwMode="auto">
          <a:xfrm>
            <a:off x="3201988" y="4394068"/>
            <a:ext cx="4333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7.5 W</a:t>
            </a:r>
          </a:p>
        </p:txBody>
      </p:sp>
      <p:sp>
        <p:nvSpPr>
          <p:cNvPr id="31798" name="Rectangle 70"/>
          <p:cNvSpPr>
            <a:spLocks noChangeArrowheads="1"/>
          </p:cNvSpPr>
          <p:nvPr/>
        </p:nvSpPr>
        <p:spPr bwMode="auto">
          <a:xfrm>
            <a:off x="5794375" y="4732206"/>
            <a:ext cx="4333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5.0 W</a:t>
            </a:r>
          </a:p>
        </p:txBody>
      </p:sp>
      <p:sp>
        <p:nvSpPr>
          <p:cNvPr id="31799" name="Rectangle 71"/>
          <p:cNvSpPr>
            <a:spLocks noChangeArrowheads="1"/>
          </p:cNvSpPr>
          <p:nvPr/>
        </p:nvSpPr>
        <p:spPr bwMode="auto">
          <a:xfrm>
            <a:off x="7019925" y="4894131"/>
            <a:ext cx="4333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2.9 W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3790" y="2043760"/>
            <a:ext cx="1747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(C0: TDP, else max values)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9445" y="6465193"/>
            <a:ext cx="936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845MP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MZ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(6)</a:t>
            </a:r>
          </a:p>
        </p:txBody>
      </p:sp>
    </p:spTree>
    <p:extLst>
      <p:ext uri="{BB962C8B-B14F-4D97-AF65-F5344CB8AC3E}">
        <p14:creationId xmlns:p14="http://schemas.microsoft.com/office/powerpoint/2010/main" val="93799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275" y="1312490"/>
            <a:ext cx="9058275" cy="5338000"/>
            <a:chOff x="168275" y="1312490"/>
            <a:chExt cx="9058275" cy="5338000"/>
          </a:xfrm>
        </p:grpSpPr>
        <p:sp>
          <p:nvSpPr>
            <p:cNvPr id="88068" name="Text Box 4"/>
            <p:cNvSpPr txBox="1">
              <a:spLocks noChangeArrowheads="1"/>
            </p:cNvSpPr>
            <p:nvPr/>
          </p:nvSpPr>
          <p:spPr bwMode="auto">
            <a:xfrm>
              <a:off x="7823200" y="5492510"/>
              <a:ext cx="1403350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Enter + exit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latency</a:t>
              </a: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/>
              </a:r>
              <a:b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(rough estimate)</a:t>
              </a:r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 flipH="1">
              <a:off x="647700" y="1380885"/>
              <a:ext cx="0" cy="439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360363" y="5486160"/>
              <a:ext cx="834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673545" y="1312490"/>
              <a:ext cx="169710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Power consumption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658813" y="3728797"/>
              <a:ext cx="60007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2.5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2201863" y="3812935"/>
              <a:ext cx="6477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1.8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3360738" y="4600335"/>
              <a:ext cx="5762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5.5W</a:t>
              </a:r>
            </a:p>
          </p:txBody>
        </p:sp>
        <p:sp>
          <p:nvSpPr>
            <p:cNvPr id="88075" name="Text Box 11"/>
            <p:cNvSpPr txBox="1">
              <a:spLocks noChangeArrowheads="1"/>
            </p:cNvSpPr>
            <p:nvPr/>
          </p:nvSpPr>
          <p:spPr bwMode="auto">
            <a:xfrm>
              <a:off x="1871663" y="5692535"/>
              <a:ext cx="1763712" cy="925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L1 </a:t>
              </a:r>
              <a:r>
                <a:rPr kumimoji="0" lang="hu-HU" alt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caches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are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 </a:t>
              </a:r>
              <a:r>
                <a:rPr kumimoji="0" lang="hu-HU" alt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flushed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into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the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L2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cache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No </a:t>
              </a:r>
              <a:r>
                <a:rPr kumimoji="0" lang="en-US" alt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snnops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No latching of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 interrupts</a:t>
              </a:r>
              <a:endPara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3033713" y="5705235"/>
              <a:ext cx="119856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S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top </a:t>
              </a: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proc.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PLL</a:t>
              </a:r>
            </a:p>
          </p:txBody>
        </p:sp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4211638" y="5692535"/>
              <a:ext cx="15240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L2 partially flushed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Vcc lowered</a:t>
              </a:r>
              <a:b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(until both the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cores and the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L2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cache retai</a:t>
              </a: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n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their state)</a:t>
              </a:r>
            </a:p>
          </p:txBody>
        </p:sp>
        <p:sp>
          <p:nvSpPr>
            <p:cNvPr id="88078" name="Text Box 14"/>
            <p:cNvSpPr txBox="1">
              <a:spLocks noChangeArrowheads="1"/>
            </p:cNvSpPr>
            <p:nvPr/>
          </p:nvSpPr>
          <p:spPr bwMode="auto">
            <a:xfrm>
              <a:off x="5586413" y="5717935"/>
              <a:ext cx="1522412" cy="67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L2 entirely </a:t>
              </a: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f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lushed 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Vcc further lowered 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(u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ntil the cores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retai</a:t>
              </a: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n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their state)</a:t>
              </a:r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6877050" y="5692535"/>
              <a:ext cx="1824038" cy="957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Both cores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save their 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architectural states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in on-die SRAMs 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Vcc 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deep below the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core retention voltage</a:t>
              </a:r>
              <a:endPara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>
              <a:off x="503238" y="4520960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>
              <a:off x="503238" y="5009910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503238" y="5402022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3" name="Line 19"/>
            <p:cNvSpPr>
              <a:spLocks noChangeShapeType="1"/>
            </p:cNvSpPr>
            <p:nvPr/>
          </p:nvSpPr>
          <p:spPr bwMode="auto">
            <a:xfrm>
              <a:off x="503238" y="5402022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>
              <a:off x="503238" y="5346460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>
              <a:off x="503238" y="5455997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>
              <a:off x="503238" y="3538297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>
              <a:off x="503238" y="2557222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>
              <a:off x="503238" y="2068272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89" name="Line 25"/>
            <p:cNvSpPr>
              <a:spLocks noChangeShapeType="1"/>
            </p:cNvSpPr>
            <p:nvPr/>
          </p:nvSpPr>
          <p:spPr bwMode="auto">
            <a:xfrm>
              <a:off x="503238" y="4236797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>
              <a:off x="504825" y="4182822"/>
              <a:ext cx="80660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91" name="Text Box 27"/>
            <p:cNvSpPr txBox="1">
              <a:spLocks noChangeArrowheads="1"/>
            </p:cNvSpPr>
            <p:nvPr/>
          </p:nvSpPr>
          <p:spPr bwMode="auto">
            <a:xfrm>
              <a:off x="168275" y="1444385"/>
              <a:ext cx="3603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88092" name="Text Box 28"/>
            <p:cNvSpPr txBox="1">
              <a:spLocks noChangeArrowheads="1"/>
            </p:cNvSpPr>
            <p:nvPr/>
          </p:nvSpPr>
          <p:spPr bwMode="auto">
            <a:xfrm>
              <a:off x="168275" y="2425460"/>
              <a:ext cx="3603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88093" name="Text Box 29"/>
            <p:cNvSpPr txBox="1">
              <a:spLocks noChangeArrowheads="1"/>
            </p:cNvSpPr>
            <p:nvPr/>
          </p:nvSpPr>
          <p:spPr bwMode="auto">
            <a:xfrm>
              <a:off x="168275" y="3404947"/>
              <a:ext cx="3603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88094" name="Text Box 30"/>
            <p:cNvSpPr txBox="1">
              <a:spLocks noChangeArrowheads="1"/>
            </p:cNvSpPr>
            <p:nvPr/>
          </p:nvSpPr>
          <p:spPr bwMode="auto">
            <a:xfrm>
              <a:off x="168275" y="4387610"/>
              <a:ext cx="3603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88095" name="Text Box 31"/>
            <p:cNvSpPr txBox="1">
              <a:spLocks noChangeArrowheads="1"/>
            </p:cNvSpPr>
            <p:nvPr/>
          </p:nvSpPr>
          <p:spPr bwMode="auto">
            <a:xfrm>
              <a:off x="192088" y="4878147"/>
              <a:ext cx="3603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8096" name="Line 32"/>
            <p:cNvSpPr>
              <a:spLocks noChangeShapeType="1"/>
            </p:cNvSpPr>
            <p:nvPr/>
          </p:nvSpPr>
          <p:spPr bwMode="auto">
            <a:xfrm flipV="1">
              <a:off x="2536825" y="361291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 flipV="1">
              <a:off x="3663950" y="3612910"/>
              <a:ext cx="793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 flipV="1">
              <a:off x="2484438" y="3754197"/>
              <a:ext cx="1187450" cy="12700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099" name="Text Box 36"/>
            <p:cNvSpPr txBox="1">
              <a:spLocks noChangeArrowheads="1"/>
            </p:cNvSpPr>
            <p:nvPr/>
          </p:nvSpPr>
          <p:spPr bwMode="auto">
            <a:xfrm>
              <a:off x="7154863" y="5001972"/>
              <a:ext cx="646112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0.3W</a:t>
              </a:r>
            </a:p>
          </p:txBody>
        </p:sp>
        <p:sp>
          <p:nvSpPr>
            <p:cNvPr id="88100" name="Rectangle 37"/>
            <p:cNvSpPr>
              <a:spLocks noChangeArrowheads="1"/>
            </p:cNvSpPr>
            <p:nvPr/>
          </p:nvSpPr>
          <p:spPr bwMode="auto">
            <a:xfrm>
              <a:off x="6937375" y="5243272"/>
              <a:ext cx="1081088" cy="400050"/>
            </a:xfrm>
            <a:prstGeom prst="rect">
              <a:avLst/>
            </a:prstGeom>
            <a:solidFill>
              <a:srgbClr val="11A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C6: Deep </a:t>
              </a:r>
              <a:b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Power Down</a:t>
              </a:r>
            </a:p>
          </p:txBody>
        </p:sp>
        <p:sp>
          <p:nvSpPr>
            <p:cNvPr id="88101" name="Text Box 38"/>
            <p:cNvSpPr txBox="1">
              <a:spLocks noChangeArrowheads="1"/>
            </p:cNvSpPr>
            <p:nvPr/>
          </p:nvSpPr>
          <p:spPr bwMode="auto">
            <a:xfrm>
              <a:off x="407988" y="1668222"/>
              <a:ext cx="520700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35W</a:t>
              </a:r>
            </a:p>
          </p:txBody>
        </p:sp>
        <p:sp>
          <p:nvSpPr>
            <p:cNvPr id="88102" name="Rectangle 39"/>
            <p:cNvSpPr>
              <a:spLocks noChangeArrowheads="1"/>
            </p:cNvSpPr>
            <p:nvPr/>
          </p:nvSpPr>
          <p:spPr bwMode="auto">
            <a:xfrm>
              <a:off x="179388" y="3970097"/>
              <a:ext cx="1655762" cy="431800"/>
            </a:xfrm>
            <a:prstGeom prst="rect">
              <a:avLst/>
            </a:prstGeom>
            <a:solidFill>
              <a:srgbClr val="D5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C1: </a:t>
              </a:r>
              <a:r>
                <a:rPr kumimoji="0" lang="hu-HU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Auto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 C2:  Stop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 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Halt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         Grant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103" name="Rectangle 40"/>
            <p:cNvSpPr>
              <a:spLocks noChangeArrowheads="1"/>
            </p:cNvSpPr>
            <p:nvPr/>
          </p:nvSpPr>
          <p:spPr bwMode="auto">
            <a:xfrm>
              <a:off x="1944688" y="4076460"/>
              <a:ext cx="1187450" cy="287337"/>
            </a:xfrm>
            <a:prstGeom prst="rect">
              <a:avLst/>
            </a:prstGeom>
            <a:solidFill>
              <a:srgbClr val="B7E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C3: Sleep</a:t>
              </a:r>
            </a:p>
          </p:txBody>
        </p:sp>
        <p:sp>
          <p:nvSpPr>
            <p:cNvPr id="88104" name="Rectangle 41"/>
            <p:cNvSpPr>
              <a:spLocks noChangeArrowheads="1"/>
            </p:cNvSpPr>
            <p:nvPr/>
          </p:nvSpPr>
          <p:spPr bwMode="auto">
            <a:xfrm>
              <a:off x="3048000" y="4859097"/>
              <a:ext cx="1223963" cy="287338"/>
            </a:xfrm>
            <a:prstGeom prst="rect">
              <a:avLst/>
            </a:prstGeom>
            <a:solidFill>
              <a:srgbClr val="9BD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C3: Deep Sleep</a:t>
              </a:r>
            </a:p>
          </p:txBody>
        </p:sp>
        <p:sp>
          <p:nvSpPr>
            <p:cNvPr id="88105" name="Rectangle 42"/>
            <p:cNvSpPr>
              <a:spLocks noChangeArrowheads="1"/>
            </p:cNvSpPr>
            <p:nvPr/>
          </p:nvSpPr>
          <p:spPr bwMode="auto">
            <a:xfrm>
              <a:off x="215900" y="1909522"/>
              <a:ext cx="936625" cy="287338"/>
            </a:xfrm>
            <a:prstGeom prst="rect">
              <a:avLst/>
            </a:prstGeom>
            <a:solidFill>
              <a:srgbClr val="FFDB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C0: </a:t>
              </a:r>
              <a:r>
                <a:rPr kumimoji="0" lang="hu-HU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Working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106" name="Text Box 43"/>
            <p:cNvSpPr txBox="1">
              <a:spLocks noChangeArrowheads="1"/>
            </p:cNvSpPr>
            <p:nvPr/>
          </p:nvSpPr>
          <p:spPr bwMode="auto">
            <a:xfrm>
              <a:off x="4632325" y="4930535"/>
              <a:ext cx="647700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1.7W</a:t>
              </a:r>
            </a:p>
          </p:txBody>
        </p:sp>
        <p:sp>
          <p:nvSpPr>
            <p:cNvPr id="88107" name="Rectangle 44"/>
            <p:cNvSpPr>
              <a:spLocks noChangeArrowheads="1"/>
            </p:cNvSpPr>
            <p:nvPr/>
          </p:nvSpPr>
          <p:spPr bwMode="auto">
            <a:xfrm>
              <a:off x="4344988" y="5192472"/>
              <a:ext cx="1223962" cy="287338"/>
            </a:xfrm>
            <a:prstGeom prst="rect">
              <a:avLst/>
            </a:prstGeom>
            <a:solidFill>
              <a:srgbClr val="75D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C4: Deeper Sleep</a:t>
              </a:r>
            </a:p>
          </p:txBody>
        </p:sp>
        <p:sp>
          <p:nvSpPr>
            <p:cNvPr id="88108" name="Text Box 45"/>
            <p:cNvSpPr txBox="1">
              <a:spLocks noChangeArrowheads="1"/>
            </p:cNvSpPr>
            <p:nvPr/>
          </p:nvSpPr>
          <p:spPr bwMode="auto">
            <a:xfrm>
              <a:off x="5961063" y="4947997"/>
              <a:ext cx="576262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1.3W</a:t>
              </a:r>
            </a:p>
          </p:txBody>
        </p:sp>
        <p:sp>
          <p:nvSpPr>
            <p:cNvPr id="88109" name="Rectangle 46"/>
            <p:cNvSpPr>
              <a:spLocks noChangeArrowheads="1"/>
            </p:cNvSpPr>
            <p:nvPr/>
          </p:nvSpPr>
          <p:spPr bwMode="auto">
            <a:xfrm>
              <a:off x="5640388" y="5209935"/>
              <a:ext cx="1223962" cy="360362"/>
            </a:xfrm>
            <a:prstGeom prst="rect">
              <a:avLst/>
            </a:prstGeom>
            <a:solidFill>
              <a:srgbClr val="4BB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C5: Enh.</a:t>
              </a:r>
              <a:b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Deeper Sleep</a:t>
              </a:r>
            </a:p>
          </p:txBody>
        </p:sp>
        <p:sp>
          <p:nvSpPr>
            <p:cNvPr id="88110" name="Line 47"/>
            <p:cNvSpPr>
              <a:spLocks noChangeShapeType="1"/>
            </p:cNvSpPr>
            <p:nvPr/>
          </p:nvSpPr>
          <p:spPr bwMode="auto">
            <a:xfrm>
              <a:off x="503238" y="1577735"/>
              <a:ext cx="80660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111" name="Text Box 48"/>
            <p:cNvSpPr txBox="1">
              <a:spLocks noChangeArrowheads="1"/>
            </p:cNvSpPr>
            <p:nvPr/>
          </p:nvSpPr>
          <p:spPr bwMode="auto">
            <a:xfrm>
              <a:off x="530225" y="5692535"/>
              <a:ext cx="14700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87313" indent="-87313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87313" marR="0" lvl="0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Stop 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execution</a:t>
              </a:r>
            </a:p>
            <a:p>
              <a:pPr marL="87313" marR="0" lvl="0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Stop proc. clock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87313" marR="0" lvl="0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but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service </a:t>
              </a:r>
              <a:r>
                <a:rPr kumimoji="0" lang="hu-HU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snoops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87313" marR="0" lvl="0" indent="-87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latch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interrupts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112" name="Text Box 49"/>
            <p:cNvSpPr txBox="1">
              <a:spLocks noChangeArrowheads="1"/>
            </p:cNvSpPr>
            <p:nvPr/>
          </p:nvSpPr>
          <p:spPr bwMode="auto">
            <a:xfrm>
              <a:off x="3708400" y="3131897"/>
              <a:ext cx="176053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Not designated latencies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usually &lt; 1 µs </a:t>
              </a:r>
            </a:p>
          </p:txBody>
        </p:sp>
        <p:sp>
          <p:nvSpPr>
            <p:cNvPr id="88113" name="Line 50"/>
            <p:cNvSpPr>
              <a:spLocks noChangeShapeType="1"/>
            </p:cNvSpPr>
            <p:nvPr/>
          </p:nvSpPr>
          <p:spPr bwMode="auto">
            <a:xfrm>
              <a:off x="971550" y="3982797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114" name="Text Box 53"/>
            <p:cNvSpPr txBox="1">
              <a:spLocks noChangeArrowheads="1"/>
            </p:cNvSpPr>
            <p:nvPr/>
          </p:nvSpPr>
          <p:spPr bwMode="auto">
            <a:xfrm>
              <a:off x="2535238" y="2752485"/>
              <a:ext cx="184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115" name="Text Box 54"/>
            <p:cNvSpPr txBox="1">
              <a:spLocks noChangeArrowheads="1"/>
            </p:cNvSpPr>
            <p:nvPr/>
          </p:nvSpPr>
          <p:spPr bwMode="auto">
            <a:xfrm>
              <a:off x="2447925" y="3144597"/>
              <a:ext cx="129540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~15 </a:t>
              </a:r>
              <a:r>
                <a:rPr kumimoji="0" lang="el-GR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μ</a:t>
              </a: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 for PLL </a:t>
              </a:r>
              <a:b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stabilization </a:t>
              </a:r>
            </a:p>
          </p:txBody>
        </p:sp>
        <p:sp>
          <p:nvSpPr>
            <p:cNvPr id="88116" name="Line 55"/>
            <p:cNvSpPr>
              <a:spLocks noChangeShapeType="1"/>
            </p:cNvSpPr>
            <p:nvPr/>
          </p:nvSpPr>
          <p:spPr bwMode="auto">
            <a:xfrm flipV="1">
              <a:off x="6213475" y="3754197"/>
              <a:ext cx="1187450" cy="12700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117" name="Line 56"/>
            <p:cNvSpPr>
              <a:spLocks noChangeShapeType="1"/>
            </p:cNvSpPr>
            <p:nvPr/>
          </p:nvSpPr>
          <p:spPr bwMode="auto">
            <a:xfrm>
              <a:off x="6227763" y="3622435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118" name="Line 57"/>
            <p:cNvSpPr>
              <a:spLocks noChangeShapeType="1"/>
            </p:cNvSpPr>
            <p:nvPr/>
          </p:nvSpPr>
          <p:spPr bwMode="auto">
            <a:xfrm>
              <a:off x="7380288" y="3622435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119" name="Text Box 58"/>
            <p:cNvSpPr txBox="1">
              <a:spLocks noChangeArrowheads="1"/>
            </p:cNvSpPr>
            <p:nvPr/>
          </p:nvSpPr>
          <p:spPr bwMode="auto">
            <a:xfrm>
              <a:off x="6126163" y="3093797"/>
              <a:ext cx="1295400" cy="48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~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100-420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el-G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μ</a:t>
              </a:r>
              <a:r>
                <a:rPr kumimoji="0" lang="hu-HU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entering/exiting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C6</a:t>
              </a:r>
              <a:endPara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6" name="Text Box 64"/>
          <p:cNvSpPr txBox="1">
            <a:spLocks noChangeArrowheads="1"/>
          </p:cNvSpPr>
          <p:nvPr/>
        </p:nvSpPr>
        <p:spPr bwMode="auto">
          <a:xfrm>
            <a:off x="121229" y="504550"/>
            <a:ext cx="8295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Example 2: Power consumption vs. enter + exit latencies of C-states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in Intel's 45 nm Penryn-based Mobile processor (T9xxx) (2008) -1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(7)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189253" y="1143213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[192]</a:t>
            </a:r>
          </a:p>
        </p:txBody>
      </p:sp>
    </p:spTree>
    <p:extLst>
      <p:ext uri="{BB962C8B-B14F-4D97-AF65-F5344CB8AC3E}">
        <p14:creationId xmlns:p14="http://schemas.microsoft.com/office/powerpoint/2010/main" val="329853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4.1 Introduction to the ACPI C-states (8)</a:t>
            </a:r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121228" y="504550"/>
            <a:ext cx="8295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Example 2: Power consumption vs. enter + exit latencies of C-states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in Intel's 45 nm Penryn-based Mobile processor (T9xxx) (2008) 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366" y="1178750"/>
            <a:ext cx="8541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Note that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C6 state has a significantly lower power consumption (0.3 W) than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the C4 state (1.7 W) </a:t>
            </a:r>
            <a:r>
              <a:rPr lang="en-US" sz="1600" dirty="0">
                <a:latin typeface="+mj-lt"/>
              </a:rPr>
              <a:t>providing headroom for introducing a forerunner of the</a:t>
            </a:r>
          </a:p>
          <a:p>
            <a:r>
              <a:rPr lang="en-US" sz="1600" dirty="0">
                <a:latin typeface="+mj-lt"/>
              </a:rPr>
              <a:t>  Turbo Boost technology, called EDAT (discussed in Section 6.2).</a:t>
            </a:r>
          </a:p>
        </p:txBody>
      </p:sp>
    </p:spTree>
    <p:extLst>
      <p:ext uri="{BB962C8B-B14F-4D97-AF65-F5344CB8AC3E}">
        <p14:creationId xmlns:p14="http://schemas.microsoft.com/office/powerpoint/2010/main" val="190036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720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en-US" sz="2000" dirty="0">
                <a:solidFill>
                  <a:srgbClr val="FFFFFF"/>
                </a:solidFill>
                <a:cs typeface="Arial" charset="0"/>
              </a:rPr>
              <a:t>6.</a:t>
            </a: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4.2 Overview of ACPI-compliant C-state management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in Intel’s mobile lines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795" y="314967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will not be discussed.</a:t>
            </a:r>
          </a:p>
        </p:txBody>
      </p:sp>
    </p:spTree>
    <p:extLst>
      <p:ext uri="{BB962C8B-B14F-4D97-AF65-F5344CB8AC3E}">
        <p14:creationId xmlns:p14="http://schemas.microsoft.com/office/powerpoint/2010/main" val="251295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4.2 ACPI-compliant C-state management in Intel’s mobile lines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01" y="882965"/>
            <a:ext cx="91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2D2D8A"/>
                </a:solidFill>
                <a:latin typeface="Verdana"/>
              </a:rPr>
              <a:t>Principle of ACPI-compliant C-state management in Intel’s mobile lines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837" y="1268760"/>
            <a:ext cx="85839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OS recognizes idle periods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instruction execution and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instructs the processor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to manage C-states through a software interface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Interrupts let exit C-states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enter the C0 operating state.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This is summarized in the next Figure, along with the overview of their</a:t>
            </a:r>
          </a:p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implementation alternatives.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700" y="513300"/>
            <a:ext cx="91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+mj-lt"/>
              </a:rPr>
              <a:t>6.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4.2 Overview of ACPI-compliant C-state management in Intel’s mobile lines</a:t>
            </a:r>
          </a:p>
        </p:txBody>
      </p:sp>
    </p:spTree>
    <p:extLst>
      <p:ext uri="{BB962C8B-B14F-4D97-AF65-F5344CB8AC3E}">
        <p14:creationId xmlns:p14="http://schemas.microsoft.com/office/powerpoint/2010/main" val="152261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4.2 ACPI-compliant C-state management in Intel’s mobile lines (2)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32344" y="1313765"/>
            <a:ext cx="36647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ACPI-compliant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mobile lines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2817307" y="3025444"/>
            <a:ext cx="1754692" cy="237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4572000" y="3023955"/>
            <a:ext cx="1943100" cy="228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479005" y="3225233"/>
            <a:ext cx="58737" cy="58738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796475" y="3222657"/>
            <a:ext cx="58737" cy="5715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2299" y="3336180"/>
            <a:ext cx="30780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single- and dual-core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55165" y="3346911"/>
            <a:ext cx="33634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multithreaded multicore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8717" y="1848326"/>
            <a:ext cx="4495461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recognizes idle periods of instruction  execution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instructs the processor to manage C-states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through a software interface.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Interrupts let exit C-states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enter the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operating state.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136" y="3998183"/>
            <a:ext cx="22429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Control logic of the SB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7488" y="3991559"/>
            <a:ext cx="211224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On-die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258" y="4823497"/>
            <a:ext cx="347883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mobile Pentium II (1998)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up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Penryn-based mobiles (2008)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1891" y="4820939"/>
            <a:ext cx="24913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2. gen. Nehalem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(Lynnfield)-based lines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(2009)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3195" y="6476606"/>
            <a:ext cx="16369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SB: South Bridge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7955" y="6476607"/>
            <a:ext cx="22292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Power Control Unit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194" y="507347"/>
            <a:ext cx="8177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Implementation alternatives of ACPI-compliant C-state management</a:t>
            </a:r>
          </a:p>
          <a:p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in Intel’s mobile lines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482775" y="3546025"/>
            <a:ext cx="365760" cy="108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566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4.2 ACPI-compliant C-state management in Intel’s mobile lines (3)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6" y="508364"/>
            <a:ext cx="814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Early, SB-based implementation of ACPI-based C-state management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  employed in Intel’s single- and dual-core mobile processors 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12" y="1178750"/>
            <a:ext cx="922664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 Intel’s early C-state management was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based on the SB </a:t>
            </a:r>
            <a:r>
              <a:rPr lang="en-US" sz="1600" dirty="0">
                <a:latin typeface="+mj-lt"/>
              </a:rPr>
              <a:t>since early idle state  </a:t>
            </a:r>
          </a:p>
          <a:p>
            <a:r>
              <a:rPr lang="en-US" sz="1600" dirty="0">
                <a:latin typeface="+mj-lt"/>
              </a:rPr>
              <a:t>      management was based on idle time counters, implemented in the SB,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indicating long inactivity of periphery units, like HD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SB-based C-state management </a:t>
            </a:r>
            <a:r>
              <a:rPr lang="en-US" sz="1600" dirty="0">
                <a:latin typeface="+mj-lt"/>
              </a:rPr>
              <a:t>covered Intel’s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single- and dual core mobile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processors, </a:t>
            </a:r>
            <a:r>
              <a:rPr lang="en-US" sz="1600" dirty="0">
                <a:latin typeface="+mj-lt"/>
              </a:rPr>
              <a:t>introduced between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1998 and 2008, </a:t>
            </a:r>
            <a:r>
              <a:rPr lang="en-US" sz="1600" dirty="0">
                <a:latin typeface="+mj-lt"/>
              </a:rPr>
              <a:t>as summarized in the Figure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above.</a:t>
            </a:r>
          </a:p>
        </p:txBody>
      </p:sp>
    </p:spTree>
    <p:extLst>
      <p:ext uri="{BB962C8B-B14F-4D97-AF65-F5344CB8AC3E}">
        <p14:creationId xmlns:p14="http://schemas.microsoft.com/office/powerpoint/2010/main" val="60555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498046" y="1267766"/>
            <a:ext cx="7937611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3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Power management at the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platform level - Overview</a:t>
            </a:r>
          </a:p>
        </p:txBody>
      </p:sp>
    </p:spTree>
    <p:extLst>
      <p:ext uri="{BB962C8B-B14F-4D97-AF65-F5344CB8AC3E}">
        <p14:creationId xmlns:p14="http://schemas.microsoft.com/office/powerpoint/2010/main" val="90764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4.2 ACPI-compliant C-state management in Intel’s mobile lines (4)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32344" y="1268760"/>
            <a:ext cx="36647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ACPI-compliant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mobile lines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2817307" y="3061852"/>
            <a:ext cx="1754692" cy="237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572000" y="3060363"/>
            <a:ext cx="1943100" cy="228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479005" y="3261641"/>
            <a:ext cx="58737" cy="58738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96475" y="3259065"/>
            <a:ext cx="58737" cy="5715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92299" y="3372588"/>
            <a:ext cx="30780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single- and dual-core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55165" y="3383319"/>
            <a:ext cx="33634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multithreaded multicore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8717" y="1803321"/>
            <a:ext cx="4495461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recognizes idle periods of instruction  execution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instructs the processor to manage C-states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through a software interface.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Interrupts let exit C-states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enter the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operating state.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136" y="4034591"/>
            <a:ext cx="22429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Control logic of the SB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7488" y="4027967"/>
            <a:ext cx="211224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On-die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5258" y="4859905"/>
            <a:ext cx="347883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mobile Pentium II (1998)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up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Penryn-based mobiles (2008)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1891" y="4857347"/>
            <a:ext cx="24913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2. gen. Nehalem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(Lynnfield)-based lines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(2009)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3195" y="6511986"/>
            <a:ext cx="16369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SB: South Bridge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7955" y="6511987"/>
            <a:ext cx="22292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Power Control Unit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25258" y="3041081"/>
            <a:ext cx="3546742" cy="26854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577" y="505824"/>
            <a:ext cx="8677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Positioning Intel’s early, SB-based implementation of ACPI-based C-state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 management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476270" y="3564015"/>
            <a:ext cx="365760" cy="108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6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4.2 ACPI-compliant C-state management in Intel’s mobile lines (5)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6" y="508364"/>
            <a:ext cx="927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Advanced, PCU-based implementation of ACPI-based C-state management 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 employed in Intel’s multithreaded multicore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54" y="1133745"/>
            <a:ext cx="909162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Next, along with their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2. generation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Nahalem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-based client lines </a:t>
            </a:r>
            <a:r>
              <a:rPr lang="en-US" sz="1600" dirty="0">
                <a:latin typeface="+mj-lt"/>
              </a:rPr>
              <a:t>(called Lynnfield)</a:t>
            </a:r>
          </a:p>
          <a:p>
            <a:r>
              <a:rPr lang="en-US" sz="1600" dirty="0">
                <a:latin typeface="+mj-lt"/>
              </a:rPr>
              <a:t>      Intel moved C-state management control to the processor, since the Nehalem</a:t>
            </a:r>
          </a:p>
          <a:p>
            <a:r>
              <a:rPr lang="en-US" sz="1600" dirty="0">
                <a:latin typeface="+mj-lt"/>
              </a:rPr>
              <a:t>      line introduced a powerful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dedicated microcontroller </a:t>
            </a:r>
            <a:r>
              <a:rPr lang="en-US" sz="1600" dirty="0">
                <a:latin typeface="+mj-lt"/>
              </a:rPr>
              <a:t>with the performance of a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486 processor, called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Power Control Unit (PCU).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PCU-based C-state management covers Intel’s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multithreaded multicore lines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up to now, as seen in the next Figure.</a:t>
            </a:r>
          </a:p>
        </p:txBody>
      </p:sp>
    </p:spTree>
    <p:extLst>
      <p:ext uri="{BB962C8B-B14F-4D97-AF65-F5344CB8AC3E}">
        <p14:creationId xmlns:p14="http://schemas.microsoft.com/office/powerpoint/2010/main" val="3861443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4.2 ACPI-compliant C-state management in Intel’s mobile lines (6)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577" y="505824"/>
            <a:ext cx="841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Positioning Intel’s PCU-based implementation of ACPI-based C-state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 management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32344" y="1268760"/>
            <a:ext cx="36647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ACPI-compliant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mobile lines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2817307" y="3061852"/>
            <a:ext cx="1754692" cy="237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572000" y="3060363"/>
            <a:ext cx="1943100" cy="228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479005" y="3261641"/>
            <a:ext cx="58737" cy="58738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96475" y="3259065"/>
            <a:ext cx="58737" cy="5715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92299" y="3372588"/>
            <a:ext cx="30780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single- and dual-core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55165" y="3383319"/>
            <a:ext cx="33634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multithreaded multicore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8717" y="1803321"/>
            <a:ext cx="4495461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recognizes idle periods of instruction  execution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instructs the processor to manage C-states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through a software interface.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Interrupts let exit C-states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enter the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operating state.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136" y="4034591"/>
            <a:ext cx="22429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Control logic of the SB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7488" y="4027967"/>
            <a:ext cx="211224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On-die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5258" y="4859905"/>
            <a:ext cx="347883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mobile Pentium II (1998)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up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Penryn-based mobiles (2008)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1891" y="4857347"/>
            <a:ext cx="24913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2. gen. Nehalem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(Lynnfield)-based lines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(2009)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3195" y="6489340"/>
            <a:ext cx="16369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SB: South Bridge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7955" y="6489341"/>
            <a:ext cx="22292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Power Control Unit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932936" y="3041081"/>
            <a:ext cx="3385649" cy="26854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481990" y="3581405"/>
            <a:ext cx="365760" cy="108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59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4.2 ACPI-compliant C-state management in Intel’s mobile lines (7)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6" y="508364"/>
            <a:ext cx="814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Implementation alternatives of ACPI-based C-state management -5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88" y="908720"/>
            <a:ext cx="902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Verdana"/>
              </a:rPr>
              <a:t>From both evolution phases of implementing C-state management in Intel’s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Verdana"/>
              </a:rPr>
              <a:t>  mobile line, subsequently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we will discuss only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more advanced PCU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Verdana"/>
              </a:rPr>
              <a:t>  (Power Control Unit)-based implementation.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2481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313765"/>
            <a:ext cx="7295090" cy="720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4.3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CU-based C-state management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in Intel’s multithreaded multicore mobile 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0299" y="284393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will not be discussed.</a:t>
            </a:r>
          </a:p>
        </p:txBody>
      </p:sp>
    </p:spTree>
    <p:extLst>
      <p:ext uri="{BB962C8B-B14F-4D97-AF65-F5344CB8AC3E}">
        <p14:creationId xmlns:p14="http://schemas.microsoft.com/office/powerpoint/2010/main" val="3787654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(1)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32344" y="1221219"/>
            <a:ext cx="36647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ACPI-compliant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mobile lines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2817307" y="3014311"/>
            <a:ext cx="1754692" cy="237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4572000" y="3012822"/>
            <a:ext cx="1943100" cy="228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479005" y="3214100"/>
            <a:ext cx="58737" cy="58738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796475" y="3211524"/>
            <a:ext cx="58737" cy="5715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3101" y="3325047"/>
            <a:ext cx="307648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single and dual-core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55165" y="3335778"/>
            <a:ext cx="33634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PCU-based C-state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Intel’s multithreaded multicore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8717" y="1755780"/>
            <a:ext cx="4495461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recognizes idle periods of instruction  execution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instructs the processor to manage C-states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through a software interface.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Interrupts let exit C-states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enter the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operating state.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136" y="4018587"/>
            <a:ext cx="22429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Control logic of the SB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7488" y="4011963"/>
            <a:ext cx="211224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On-die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basically responsible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managing C-states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0522" y="4843901"/>
            <a:ext cx="340830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mobile Pentium II (1998)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up to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Penryn-based mobile lines (2008)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1891" y="4841343"/>
            <a:ext cx="24913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From the 2. gen. Nehalem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(Lynnfield)-based lines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(2009)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3195" y="6426557"/>
            <a:ext cx="16369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SB: South Bridge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7955" y="6426558"/>
            <a:ext cx="22292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Power Control Unit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750" y="508088"/>
            <a:ext cx="863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4.3 PCU-based C-state management in Intel's multithreaded multicore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mobile lines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930377" y="3260607"/>
            <a:ext cx="3408305" cy="230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6460" y="5781627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Section 5.3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3768" y="5770251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Section 5.4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431265" y="3519010"/>
            <a:ext cx="365760" cy="108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03273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120096" y="504386"/>
            <a:ext cx="8024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PCU-based C-state management in Intel's multithreaded multicore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mobile lines -2</a:t>
            </a:r>
            <a:endParaRPr kumimoji="0" lang="hu-H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821" y="1133745"/>
            <a:ext cx="9040808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introduced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(Power Control Units)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accomplish power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(i.e. P-state management, C-state management, the Turbo Boost technology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along with integrating memory controllers onto the processor die first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Nehalem line in 2008.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Subsequently,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first mobiles with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-based C-state management arouse along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the 2. generation Nehalem (Lynnfield) line of processors in 2009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(Note here that the first generation Nehalem family was server oriented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did not cover mobile models, whereas both generations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introduced multithreading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into the Core 2 family).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479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128" t="17371" r="21182" b="6370"/>
          <a:stretch/>
        </p:blipFill>
        <p:spPr>
          <a:xfrm>
            <a:off x="3818330" y="697771"/>
            <a:ext cx="5068094" cy="592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20" y="508092"/>
            <a:ext cx="4760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1: 2. gen Nehalem (Lynnfield)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two-chip mobile platform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Intel's i7-900M (2009)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89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38" t="16708" r="13940" b="5565"/>
          <a:stretch/>
        </p:blipFill>
        <p:spPr>
          <a:xfrm>
            <a:off x="3273295" y="1074187"/>
            <a:ext cx="5844210" cy="5685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19" y="508092"/>
            <a:ext cx="899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2: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-based single-chip mobile platform Intel's i7-6xxxU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(2015)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4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35" y="506276"/>
            <a:ext cx="821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Main enhancements of the Nehalem-based multithreaded multi-core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processor lines aiming at power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88" y="1133745"/>
            <a:ext cx="853233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Verdana"/>
              </a:rPr>
              <a:t>c) Utilizing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power gating </a:t>
            </a:r>
            <a:r>
              <a:rPr lang="en-US" sz="1600" dirty="0">
                <a:latin typeface="Verdana"/>
              </a:rPr>
              <a:t>to switch off idle cores individually</a:t>
            </a:r>
          </a:p>
          <a:p>
            <a:r>
              <a:rPr lang="en-US" sz="1600" dirty="0">
                <a:latin typeface="Verdana"/>
              </a:rPr>
              <a:t>    The subsequent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Haswell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and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Broadwell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lines </a:t>
            </a:r>
            <a:r>
              <a:rPr lang="en-US" sz="1600" dirty="0">
                <a:latin typeface="Verdana"/>
              </a:rPr>
              <a:t>introduced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integrated voltage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      regulators</a:t>
            </a:r>
            <a:r>
              <a:rPr lang="en-US" sz="1600" dirty="0">
                <a:latin typeface="Verdana"/>
              </a:rPr>
              <a:t>, these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replaced power gating</a:t>
            </a:r>
            <a:r>
              <a:rPr lang="en-US" sz="1600" dirty="0">
                <a:latin typeface="Verdana"/>
              </a:rPr>
              <a:t>, but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after integrated power gating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      was omitted due to additional dissipation in the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Skylake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line</a:t>
            </a:r>
            <a:r>
              <a:rPr lang="en-US" sz="1600" dirty="0">
                <a:latin typeface="Verdana"/>
              </a:rPr>
              <a:t>, Intel made use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Verdana"/>
              </a:rPr>
              <a:t>      of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power gating anew </a:t>
            </a:r>
            <a:r>
              <a:rPr lang="en-US" sz="1600" dirty="0">
                <a:latin typeface="Verdana"/>
              </a:rPr>
              <a:t>to switch off idle cores.</a:t>
            </a:r>
          </a:p>
          <a:p>
            <a:pPr lvl="0">
              <a:defRPr/>
            </a:pPr>
            <a:r>
              <a:rPr lang="en-US" sz="1600" dirty="0">
                <a:latin typeface="Verdana"/>
              </a:rPr>
              <a:t>b) Introducing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on-die Power Control Units (PCUs)</a:t>
            </a:r>
            <a:r>
              <a:rPr lang="en-US" sz="1600" dirty="0">
                <a:latin typeface="Verdana"/>
              </a:rPr>
              <a:t> 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600" dirty="0">
                <a:latin typeface="Verdana"/>
              </a:rPr>
              <a:t>       (implemented actually as dedicated 32-bit microprocessors)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600" dirty="0">
                <a:latin typeface="Verdana"/>
              </a:rPr>
              <a:t>c) Introducing the Turbo Boost technology.</a:t>
            </a:r>
          </a:p>
          <a:p>
            <a:r>
              <a:rPr lang="en-US" sz="1600" dirty="0">
                <a:latin typeface="Verdana"/>
              </a:rPr>
              <a:t>d) Implementing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power management for the introduced L3 cache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2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96560" y="1890305"/>
            <a:ext cx="42947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at the platform level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ACPI-based, 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system design)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32473" y="2767758"/>
            <a:ext cx="245298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the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processor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130094" y="2376430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6163183" y="2549238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 flipH="1">
            <a:off x="6015231" y="2605847"/>
            <a:ext cx="288000" cy="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6166496" y="3226956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rot="5400000" flipH="1" flipV="1">
            <a:off x="6011365" y="3208203"/>
            <a:ext cx="288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120458" y="337248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V="1">
            <a:off x="1745273" y="3983969"/>
            <a:ext cx="439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-5400000" flipH="1" flipV="1">
            <a:off x="1638662" y="4067828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rot="-5400000" flipH="1" flipV="1">
            <a:off x="6071595" y="4044323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01570" y="4198796"/>
            <a:ext cx="21050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idle CPU cores</a:t>
            </a:r>
          </a:p>
        </p:txBody>
      </p:sp>
      <p:sp>
        <p:nvSpPr>
          <p:cNvPr id="68" name="Oval 11"/>
          <p:cNvSpPr>
            <a:spLocks noChangeArrowheads="1"/>
          </p:cNvSpPr>
          <p:nvPr/>
        </p:nvSpPr>
        <p:spPr bwMode="auto">
          <a:xfrm>
            <a:off x="6130750" y="4105511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1691680" y="412424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22118" y="4841373"/>
            <a:ext cx="33347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idle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CPU  cores</a:t>
            </a:r>
          </a:p>
        </p:txBody>
      </p:sp>
      <p:sp>
        <p:nvSpPr>
          <p:cNvPr id="113" name="Line 7"/>
          <p:cNvSpPr>
            <a:spLocks noChangeShapeType="1"/>
          </p:cNvSpPr>
          <p:nvPr/>
        </p:nvSpPr>
        <p:spPr bwMode="auto">
          <a:xfrm flipV="1">
            <a:off x="1998150" y="1632724"/>
            <a:ext cx="4176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 rot="5400000" flipH="1" flipV="1">
            <a:off x="3799813" y="1542204"/>
            <a:ext cx="180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5" name="Line 10"/>
          <p:cNvSpPr>
            <a:spLocks noChangeShapeType="1"/>
          </p:cNvSpPr>
          <p:nvPr/>
        </p:nvSpPr>
        <p:spPr bwMode="auto">
          <a:xfrm rot="-5400000" flipH="1">
            <a:off x="6067610" y="1733471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360104" y="1878960"/>
            <a:ext cx="340180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 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 the circuit level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circuit design)</a:t>
            </a:r>
          </a:p>
        </p:txBody>
      </p:sp>
      <p:sp>
        <p:nvSpPr>
          <p:cNvPr id="120" name="Oval 9"/>
          <p:cNvSpPr>
            <a:spLocks noChangeArrowheads="1"/>
          </p:cNvSpPr>
          <p:nvPr/>
        </p:nvSpPr>
        <p:spPr bwMode="auto">
          <a:xfrm>
            <a:off x="6133603" y="180345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 rot="-5400000" flipH="1">
            <a:off x="1892722" y="1730317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4" name="Oval 9"/>
          <p:cNvSpPr>
            <a:spLocks noChangeArrowheads="1"/>
          </p:cNvSpPr>
          <p:nvPr/>
        </p:nvSpPr>
        <p:spPr bwMode="auto">
          <a:xfrm>
            <a:off x="1943215" y="1800296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1596902" y="5524089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 rot="5400000" flipH="1" flipV="1">
            <a:off x="1869476" y="2453359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8" name="Oval 9"/>
          <p:cNvSpPr>
            <a:spLocks noChangeArrowheads="1"/>
          </p:cNvSpPr>
          <p:nvPr/>
        </p:nvSpPr>
        <p:spPr bwMode="auto">
          <a:xfrm>
            <a:off x="901300" y="271433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 rot="-5400000" flipH="1" flipV="1">
            <a:off x="845578" y="2632853"/>
            <a:ext cx="1828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3116520" y="271833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 rot="5400000" flipH="1" flipV="1">
            <a:off x="3058927" y="2640297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366755" y="2857768"/>
            <a:ext cx="1510028" cy="396000"/>
          </a:xfrm>
          <a:prstGeom prst="roundRect">
            <a:avLst/>
          </a:prstGeom>
          <a:solidFill>
            <a:srgbClr val="A1A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2402305" y="2901518"/>
            <a:ext cx="14318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</a:t>
            </a: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ower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gating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943605" y="2543794"/>
            <a:ext cx="2196000" cy="179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15"/>
          <p:cNvSpPr txBox="1">
            <a:spLocks noChangeArrowheads="1"/>
          </p:cNvSpPr>
          <p:nvPr/>
        </p:nvSpPr>
        <p:spPr bwMode="auto">
          <a:xfrm>
            <a:off x="1367683" y="1005235"/>
            <a:ext cx="50545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Approaches for power management of computers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(Strongly simplified)</a:t>
            </a:r>
            <a:endParaRPr kumimoji="0" lang="hu-H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0" name="Oval 8"/>
          <p:cNvSpPr>
            <a:spLocks noChangeArrowheads="1"/>
          </p:cNvSpPr>
          <p:nvPr/>
        </p:nvSpPr>
        <p:spPr bwMode="auto">
          <a:xfrm>
            <a:off x="6129192" y="2677748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0722" y="504734"/>
            <a:ext cx="683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 Power management at the platform level - Overview</a:t>
            </a: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3562278" y="4848305"/>
            <a:ext cx="21707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active CPU  cores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012160" y="4880328"/>
            <a:ext cx="319535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Utilizing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the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power headroom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 proc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package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 raise performance</a:t>
            </a: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6241038" y="4533214"/>
            <a:ext cx="1393394" cy="23284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4977045" y="4201274"/>
            <a:ext cx="232307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active CPU cores</a:t>
            </a: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7605882" y="4763615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 rot="-5400000" flipH="1" flipV="1">
            <a:off x="5294910" y="3819932"/>
            <a:ext cx="232840" cy="1659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>
            <a:off x="4572000" y="47660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1" name="Down Arrow 90"/>
          <p:cNvSpPr/>
          <p:nvPr/>
        </p:nvSpPr>
        <p:spPr bwMode="auto">
          <a:xfrm>
            <a:off x="4571862" y="5548140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2" name="Down Arrow 91"/>
          <p:cNvSpPr/>
          <p:nvPr/>
        </p:nvSpPr>
        <p:spPr bwMode="auto">
          <a:xfrm>
            <a:off x="7625775" y="5577816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424570" y="5938264"/>
            <a:ext cx="2448000" cy="396000"/>
          </a:xfrm>
          <a:prstGeom prst="roundRect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6455" y="5994163"/>
            <a:ext cx="2446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Turbo Boost Technology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623774" y="5944655"/>
            <a:ext cx="2124000" cy="396000"/>
          </a:xfrm>
          <a:prstGeom prst="round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36015" y="6004187"/>
            <a:ext cx="1875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DVFS/CPPC/AVFS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81652" y="2841638"/>
            <a:ext cx="1510028" cy="396000"/>
          </a:xfrm>
          <a:prstGeom prst="roundRect">
            <a:avLst/>
          </a:prstGeom>
          <a:solidFill>
            <a:srgbClr val="D9D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271666" y="2895010"/>
            <a:ext cx="13404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Clock gating</a:t>
            </a:r>
          </a:p>
        </p:txBody>
      </p:sp>
      <p:sp>
        <p:nvSpPr>
          <p:cNvPr id="99" name="Down Arrow 98"/>
          <p:cNvSpPr/>
          <p:nvPr/>
        </p:nvSpPr>
        <p:spPr bwMode="auto">
          <a:xfrm>
            <a:off x="1645245" y="4524724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790" y="5958325"/>
            <a:ext cx="2124000" cy="396000"/>
          </a:xfrm>
          <a:prstGeom prst="roundRect">
            <a:avLst/>
          </a:prstGeom>
          <a:solidFill>
            <a:srgbClr val="8FB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6630" y="5989794"/>
            <a:ext cx="21387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C-state management</a:t>
            </a: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rot="-5400000" flipH="1" flipV="1">
            <a:off x="6094020" y="3874873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57" idx="0"/>
            <a:endCxn id="57" idx="0"/>
          </p:cNvCxnSpPr>
          <p:nvPr/>
        </p:nvCxnSpPr>
        <p:spPr bwMode="auto">
          <a:xfrm>
            <a:off x="6166020" y="3802873"/>
            <a:ext cx="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/>
          <p:cNvCxnSpPr>
            <a:stCxn id="113" idx="1"/>
          </p:cNvCxnSpPr>
          <p:nvPr/>
        </p:nvCxnSpPr>
        <p:spPr bwMode="auto">
          <a:xfrm flipV="1">
            <a:off x="6174150" y="1628222"/>
            <a:ext cx="1069033" cy="4501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893607" y="1640317"/>
            <a:ext cx="1080000" cy="315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414" y="6399330"/>
            <a:ext cx="13043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(ACPI-based)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57165" y="3699030"/>
            <a:ext cx="139938" cy="103843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5053193" y="3507088"/>
            <a:ext cx="22480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CPU cores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256965" y="1763713"/>
            <a:ext cx="3735415" cy="78593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36785" y="6466982"/>
            <a:ext cx="39400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CPPC: Collaborative Processor Power Control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</a:t>
            </a:r>
            <a:r>
              <a:rPr lang="hu-HU" dirty="0"/>
              <a:t>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144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6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1371404" y="2032135"/>
            <a:ext cx="6264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rot="5400000" flipH="1">
            <a:off x="4141692" y="1906145"/>
            <a:ext cx="217836" cy="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rot="-5400000" flipH="1" flipV="1">
            <a:off x="1255972" y="2117678"/>
            <a:ext cx="1828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rot="-5400000" flipH="1" flipV="1">
            <a:off x="7548229" y="2128598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83934" y="2348106"/>
            <a:ext cx="25362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e) The PCU performs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needed control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operations to accomplish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transition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the target core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package C-state</a:t>
            </a:r>
            <a:endParaRPr kumimoji="0" lang="hu-H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-37370" y="1334723"/>
            <a:ext cx="93121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Main tasks of PCU-directed C-state management in Intel's multi-core multi-threaded mobile lines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(from the mobile 2. gen. Nehalem (Lynnfield)-based lines (2009) </a:t>
            </a:r>
            <a:endParaRPr kumimoji="0" lang="hu-H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37786" y="2353398"/>
            <a:ext cx="243141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c) OSPM communicates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target C-state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the thread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 the processor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via a software interface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-5400000" flipH="1" flipV="1">
            <a:off x="4907200" y="2126649"/>
            <a:ext cx="183474" cy="33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63061" y="3911426"/>
            <a:ext cx="275428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b) Decision for the new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C-state of the thread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by the OSPM, based on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length of thread idleness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and C-state history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rot="-5400000" flipH="1">
            <a:off x="2362872" y="2933059"/>
            <a:ext cx="1764000" cy="5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4962493" y="2228705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203949" y="3730542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311694" y="2173398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7606332" y="2178161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86651" y="2338031"/>
            <a:ext cx="260039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a) Recognizing the length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thread idleness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 time windows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by the OSPM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11949" y="3882645"/>
            <a:ext cx="3252336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d) The PCU coordinates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thread C-states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for multithreaded cores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and core C-states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 multicores if cores use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common resources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(e.g. </a:t>
            </a: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Vcc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or L3)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-5400000" flipH="1" flipV="1">
            <a:off x="5618110" y="2918180"/>
            <a:ext cx="176400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6464392" y="3809378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416" y="506019"/>
            <a:ext cx="820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Main tasks of PCU-directed C-state management in Intel's multi-core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multi-threaded mobile lines -Overview </a:t>
            </a:r>
          </a:p>
        </p:txBody>
      </p:sp>
    </p:spTree>
    <p:extLst>
      <p:ext uri="{BB962C8B-B14F-4D97-AF65-F5344CB8AC3E}">
        <p14:creationId xmlns:p14="http://schemas.microsoft.com/office/powerpoint/2010/main" val="4035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656" y="1192551"/>
            <a:ext cx="8123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OSPM recognizes the length of thread idleness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each thread in a loop,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 indicated below [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7676" y="1763815"/>
            <a:ext cx="6956618" cy="3562623"/>
            <a:chOff x="667676" y="1049135"/>
            <a:chExt cx="6956618" cy="35626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38756"/>
            <a:stretch/>
          </p:blipFill>
          <p:spPr>
            <a:xfrm>
              <a:off x="667676" y="1049135"/>
              <a:ext cx="6956618" cy="2913265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 bwMode="auto">
            <a:xfrm>
              <a:off x="5738192" y="3505200"/>
              <a:ext cx="1515988" cy="3938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61522" b="25106"/>
            <a:stretch/>
          </p:blipFill>
          <p:spPr>
            <a:xfrm>
              <a:off x="667676" y="3975652"/>
              <a:ext cx="6956618" cy="636106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7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164" y="505088"/>
            <a:ext cx="895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a/b) Recognizing the length of thread idleness and determine the next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C-state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007" y="5454225"/>
            <a:ext cx="786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above program segment shows only C1 – C3 states, higher states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managed basically in the same way.</a:t>
            </a:r>
          </a:p>
        </p:txBody>
      </p:sp>
    </p:spTree>
    <p:extLst>
      <p:ext uri="{BB962C8B-B14F-4D97-AF65-F5344CB8AC3E}">
        <p14:creationId xmlns:p14="http://schemas.microsoft.com/office/powerpoint/2010/main" val="1777563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8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046" y="504340"/>
            <a:ext cx="887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c) OSPM communicates the target C-state of the thread to the processor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via a software interface 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67860" y="1178750"/>
            <a:ext cx="881817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OSPM has basically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two software interfaces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communicate the target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C-state of the thread to the processor.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primary interface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introduced along with the Core and Core 2 families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is given by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5930" y="2334889"/>
            <a:ext cx="6891054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MWAIT(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instructions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[x denotes here the C-state level]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EAX and ECX MSRs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(Machine Specific Registers),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692" y="2976023"/>
            <a:ext cx="2316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follows:</a:t>
            </a:r>
          </a:p>
        </p:txBody>
      </p:sp>
    </p:spTree>
    <p:extLst>
      <p:ext uri="{BB962C8B-B14F-4D97-AF65-F5344CB8AC3E}">
        <p14:creationId xmlns:p14="http://schemas.microsoft.com/office/powerpoint/2010/main" val="42563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9</a:t>
            </a:r>
            <a:r>
              <a:rPr lang="hu-HU" dirty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56386"/>
              </p:ext>
            </p:extLst>
          </p:nvPr>
        </p:nvGraphicFramePr>
        <p:xfrm>
          <a:off x="190500" y="1238676"/>
          <a:ext cx="8764314" cy="2588260"/>
        </p:xfrm>
        <a:graphic>
          <a:graphicData uri="http://schemas.openxmlformats.org/drawingml/2006/table">
            <a:tbl>
              <a:tblPr/>
              <a:tblGrid>
                <a:gridCol w="1217886">
                  <a:extLst>
                    <a:ext uri="{9D8B030D-6E8A-4147-A177-3AD203B41FA5}">
                      <a16:colId xmlns:a16="http://schemas.microsoft.com/office/drawing/2014/main" val="838354147"/>
                    </a:ext>
                  </a:extLst>
                </a:gridCol>
                <a:gridCol w="7546428">
                  <a:extLst>
                    <a:ext uri="{9D8B030D-6E8A-4147-A177-3AD203B41FA5}">
                      <a16:colId xmlns:a16="http://schemas.microsoft.com/office/drawing/2014/main" val="406913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Bits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82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3:0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Sub C-state within a C-state, indicated by bits [7:4]</a:t>
                      </a:r>
                    </a:p>
                  </a:txBody>
                  <a:tcPr marL="101600" marR="1016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90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7:4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Target C-state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Value of 0 means C1; 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Value of 1 means C2 and so on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Value of 01111B means C0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  <a:latin typeface="+mj-lt"/>
                        </a:rPr>
                        <a:t> Note: Target C states for MWAIT extensions are processor-specific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  <a:latin typeface="+mj-lt"/>
                        </a:rPr>
                        <a:t>            C-states, not ACPI C-states</a:t>
                      </a:r>
                    </a:p>
                  </a:txBody>
                  <a:tcPr marL="101600" marR="1016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255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31: 8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Reserved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054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01770" y="4035551"/>
            <a:ext cx="4327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Table: MWAIT Hints MSR register (EAX)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165" y="505004"/>
            <a:ext cx="689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MWAIT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Hints and MWAIT Extension MSR registers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[196]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38552"/>
              </p:ext>
            </p:extLst>
          </p:nvPr>
        </p:nvGraphicFramePr>
        <p:xfrm>
          <a:off x="190500" y="4731510"/>
          <a:ext cx="8764314" cy="1127760"/>
        </p:xfrm>
        <a:graphic>
          <a:graphicData uri="http://schemas.openxmlformats.org/drawingml/2006/table">
            <a:tbl>
              <a:tblPr/>
              <a:tblGrid>
                <a:gridCol w="1238907">
                  <a:extLst>
                    <a:ext uri="{9D8B030D-6E8A-4147-A177-3AD203B41FA5}">
                      <a16:colId xmlns:a16="http://schemas.microsoft.com/office/drawing/2014/main" val="1385064900"/>
                    </a:ext>
                  </a:extLst>
                </a:gridCol>
                <a:gridCol w="7525407">
                  <a:extLst>
                    <a:ext uri="{9D8B030D-6E8A-4147-A177-3AD203B41FA5}">
                      <a16:colId xmlns:a16="http://schemas.microsoft.com/office/drawing/2014/main" val="3941053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Bits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58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Treat interrupts as break events even if masked (e.g., even if EFLAGS.IF=0). May be set only if CPUID.05H:ECX[bit 1] = 1.</a:t>
                      </a:r>
                    </a:p>
                  </a:txBody>
                  <a:tcPr marL="101600" marR="1016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00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j-lt"/>
                        </a:rPr>
                        <a:t>31: 1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j-lt"/>
                        </a:rPr>
                        <a:t>Reserved</a:t>
                      </a:r>
                    </a:p>
                  </a:txBody>
                  <a:tcPr marL="101600" marR="101600" marT="25400" marB="254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7936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75336" y="5970766"/>
            <a:ext cx="4806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Table: MWAIT Extension MSR register (ECX)</a:t>
            </a:r>
          </a:p>
        </p:txBody>
      </p:sp>
    </p:spTree>
    <p:extLst>
      <p:ext uri="{BB962C8B-B14F-4D97-AF65-F5344CB8AC3E}">
        <p14:creationId xmlns:p14="http://schemas.microsoft.com/office/powerpoint/2010/main" val="315076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(1</a:t>
            </a:r>
            <a:r>
              <a:rPr lang="en-US" dirty="0"/>
              <a:t>0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46" y="504340"/>
            <a:ext cx="887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OSPM communicates the target C-state of the thread to the processor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via a software interface -2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61" y="1178750"/>
            <a:ext cx="9134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OSPM may also use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secondary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in fact ACPI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interface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by issuing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legacy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LVL-x I/O read instructions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the Processor Control Block registers of the SB,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called Level x registers, but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these instructions will not be executed in the processor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but converted to MWAIT(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instructions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983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60" y="504471"/>
            <a:ext cx="92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for initiating C-state transitions by the OS Power Manager (OSPM)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609" y="888310"/>
            <a:ext cx="890218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OSPM scheduler recognizes when no work is to do for the processor,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evaluates the rate of idle time 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time windows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(of e.g.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initiates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a transition to a target C-state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according to the actual and prior utilization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in the time window,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by sending MWAIT(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instructions to the processor.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following example will illustrate this.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6315" y="6015771"/>
            <a:ext cx="6170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Example: Initiating C-state transitions by the OSPM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197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11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6585" y="6465821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interrupt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2356" y="2455730"/>
            <a:ext cx="8305109" cy="3439944"/>
            <a:chOff x="452356" y="2455730"/>
            <a:chExt cx="8305109" cy="3439944"/>
          </a:xfrm>
        </p:grpSpPr>
        <p:grpSp>
          <p:nvGrpSpPr>
            <p:cNvPr id="7" name="Group 6"/>
            <p:cNvGrpSpPr/>
            <p:nvPr/>
          </p:nvGrpSpPr>
          <p:grpSpPr>
            <a:xfrm>
              <a:off x="786037" y="3000436"/>
              <a:ext cx="7971428" cy="2895238"/>
              <a:chOff x="586286" y="1234406"/>
              <a:chExt cx="7971428" cy="289523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286" y="1234406"/>
                <a:ext cx="7971428" cy="2895238"/>
              </a:xfrm>
              <a:prstGeom prst="rect">
                <a:avLst/>
              </a:prstGeom>
            </p:spPr>
          </p:pic>
          <p:sp>
            <p:nvSpPr>
              <p:cNvPr id="9" name="Rounded Rectangle 8"/>
              <p:cNvSpPr/>
              <p:nvPr/>
            </p:nvSpPr>
            <p:spPr bwMode="auto">
              <a:xfrm>
                <a:off x="2640168" y="1412033"/>
                <a:ext cx="619326" cy="180391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2478441" y="1341594"/>
                <a:ext cx="837039" cy="180304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LVL_2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730438" y="2485005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MWAIT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(C3)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0365" y="2492263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MWAIT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(C2)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95490" y="2492263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MWAIT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(C2)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247" y="2492263"/>
              <a:ext cx="93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MWAIR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(C3)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3674" y="2485005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MWAIT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(C3)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2678192" y="3117785"/>
              <a:ext cx="837039" cy="25083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2356" y="2455730"/>
              <a:ext cx="188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Instructions to enter C states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071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077" y="1178750"/>
            <a:ext cx="871745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OSPM monitors individual threads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requests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individual thread C-states.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 the other hand,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threads that are running on the same core, share basic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per core resources,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like L1 and L2 caches.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Therefore, for managing Core C-states the states of all threads running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the same core need to be taken into consideration, in other words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C-states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of the threads running on the same core need to be coordinated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as indicated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below.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419" y="3411273"/>
            <a:ext cx="2903403" cy="2606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707" y="6205988"/>
            <a:ext cx="8329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Coordination of C-states of the threads running on the same core [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000777" y="3355923"/>
            <a:ext cx="3010045" cy="14880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12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625" y="1078623"/>
            <a:ext cx="8969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22530" y="506398"/>
            <a:ext cx="907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d) The PCU coordinates thread C-states for multithreaded cores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core C-states in multicores if cores use common resources (e.g.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Vcc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or L3)</a:t>
            </a:r>
          </a:p>
        </p:txBody>
      </p:sp>
    </p:spTree>
    <p:extLst>
      <p:ext uri="{BB962C8B-B14F-4D97-AF65-F5344CB8AC3E}">
        <p14:creationId xmlns:p14="http://schemas.microsoft.com/office/powerpoint/2010/main" val="29565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333" y="908720"/>
            <a:ext cx="831926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coordination of thread C-states result in core C-state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general rule for coordinating thread C-states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as follows: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The lowest numbered thread state running on a core determines the core's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C-state.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E.g. if Thread 0 requests C1 state while Thread 1 the C3 state, this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in a core C1 state.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It is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CPU that takes over the coordination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thread C-states resulting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core C-states.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66" y="508087"/>
            <a:ext cx="70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Coordination of thread C-states resulting in core C-states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13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70" y="508087"/>
            <a:ext cx="704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Coordination of core C-states resulting in package C-states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742" y="5705780"/>
            <a:ext cx="805380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package C-state is determined by the lowest numbered core state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E.g. if core 0 requests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state while core 1 requests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state, the resulting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package state will be the C1 package state, as indicated in the next 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304" y="5175339"/>
            <a:ext cx="892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general rule for the coordination of core C-states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resulting 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package C-states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is as follows: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299" y="1864962"/>
            <a:ext cx="2903403" cy="26064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588" y="888640"/>
            <a:ext cx="920040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There is a further need for coordinating the C-states of all cores within a processor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if there are common resources for all cores, like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or the L3 cache.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Result of the coordination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package C-state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 processor, as indicated below.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17" y="4763215"/>
            <a:ext cx="782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Coordination of core C-states resulting in a package C-state [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933700" y="2349500"/>
            <a:ext cx="3136900" cy="212194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14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583"/>
          <a:stretch/>
        </p:blipFill>
        <p:spPr>
          <a:xfrm>
            <a:off x="143428" y="1365162"/>
            <a:ext cx="8857143" cy="3951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591" y="506963"/>
            <a:ext cx="835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Example: Coordination of core C-states resulting in package C-states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 Haswell-based dual-core mobile processors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181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3335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991" y="5486398"/>
            <a:ext cx="861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Note that the package C-state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determined by the C-state of the less idle core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15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0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577" y="508364"/>
            <a:ext cx="670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The need for a standard for power managing computers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917" y="871842"/>
            <a:ext cx="8946680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Power management of processors or I/O devices (like memory, HD, SSD etc.)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Verdana"/>
              </a:rPr>
              <a:t>      needs typically a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concerted effort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of both system software </a:t>
            </a:r>
            <a:r>
              <a:rPr lang="en-US" sz="1600" dirty="0">
                <a:latin typeface="Verdana"/>
              </a:rPr>
              <a:t>(like OS, BIOS)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and hardware to accomplish PM actions on devices of various vendors.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PM standards emerged</a:t>
            </a:r>
            <a:r>
              <a:rPr lang="en-US" sz="1600" dirty="0">
                <a:latin typeface="+mj-lt"/>
              </a:rPr>
              <a:t>, first by Intel, targeting PM of processors </a:t>
            </a:r>
            <a:r>
              <a:rPr lang="hu-HU" sz="1600" dirty="0">
                <a:latin typeface="+mj-lt"/>
              </a:rPr>
              <a:t>in the 1990’s,</a:t>
            </a:r>
            <a:endParaRPr lang="en-US" sz="1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latin typeface="+mj-lt"/>
              </a:rPr>
              <a:t>      </a:t>
            </a:r>
            <a:r>
              <a:rPr lang="en-US" sz="1600" dirty="0">
                <a:latin typeface="+mj-lt"/>
              </a:rPr>
              <a:t>then as a cooperative effort by Intel and Microsoft.</a:t>
            </a:r>
          </a:p>
          <a:p>
            <a:r>
              <a:rPr lang="en-US" sz="1600" dirty="0">
                <a:latin typeface="+mj-lt"/>
              </a:rPr>
              <a:t>    Finally,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 1996 </a:t>
            </a:r>
            <a:r>
              <a:rPr lang="en-US" sz="1600" dirty="0">
                <a:latin typeface="+mj-lt"/>
              </a:rPr>
              <a:t>a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group of interested vendors</a:t>
            </a:r>
            <a:r>
              <a:rPr lang="en-US" sz="1600" dirty="0">
                <a:latin typeface="+mj-lt"/>
              </a:rPr>
              <a:t>, including Intel, Microsoft, Compaq,</a:t>
            </a:r>
          </a:p>
          <a:p>
            <a:r>
              <a:rPr lang="en-US" sz="1600" dirty="0">
                <a:latin typeface="+mj-lt"/>
              </a:rPr>
              <a:t>      and others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adopted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ACPI (</a:t>
            </a:r>
            <a:r>
              <a:rPr lang="en-US" altLang="en-US" sz="1600" dirty="0">
                <a:solidFill>
                  <a:srgbClr val="FF0000"/>
                </a:solidFill>
                <a:latin typeface="+mj-lt"/>
              </a:rPr>
              <a:t>Advanced Configuration and Power Interface)</a:t>
            </a:r>
          </a:p>
          <a:p>
            <a:r>
              <a:rPr lang="en-US" altLang="en-US" sz="1600" dirty="0">
                <a:solidFill>
                  <a:srgbClr val="FF0000"/>
                </a:solidFill>
                <a:latin typeface="+mj-lt"/>
              </a:rPr>
              <a:t>     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standard</a:t>
            </a:r>
            <a:r>
              <a:rPr lang="en-US" sz="1600" dirty="0">
                <a:latin typeface="+mj-lt"/>
              </a:rPr>
              <a:t>, that </a:t>
            </a:r>
            <a:r>
              <a:rPr lang="hu-HU" sz="1600" dirty="0">
                <a:latin typeface="+mj-lt"/>
              </a:rPr>
              <a:t>supports the of configuration of platforms</a:t>
            </a:r>
            <a:r>
              <a:rPr lang="en-US" sz="1600" dirty="0">
                <a:latin typeface="+mj-lt"/>
              </a:rPr>
              <a:t> (like hot plug) and </a:t>
            </a:r>
            <a:endParaRPr lang="hu-HU" sz="1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latin typeface="+mj-lt"/>
              </a:rPr>
              <a:t>      </a:t>
            </a:r>
            <a:r>
              <a:rPr lang="en-US" sz="1600" dirty="0">
                <a:latin typeface="+mj-lt"/>
              </a:rPr>
              <a:t>PM of the</a:t>
            </a:r>
            <a:r>
              <a:rPr lang="hu-H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entire platform.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next Figure summarizes this evolution.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892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16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125" y="505088"/>
            <a:ext cx="898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e) The PCU performs the needed control operations to accomplish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the transition to  the target core and package C-state</a:t>
            </a:r>
            <a:endParaRPr kumimoji="0" lang="hu-H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39" y="1668147"/>
            <a:ext cx="7163341" cy="3288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91" y="1178750"/>
            <a:ext cx="628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e1) Entering and exit requested Core C-states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3508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09"/>
          <a:stretch/>
        </p:blipFill>
        <p:spPr>
          <a:xfrm>
            <a:off x="3219719" y="591670"/>
            <a:ext cx="5772203" cy="6234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47" y="508088"/>
            <a:ext cx="3350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Example: Package C-states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Haswell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-based mobiles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181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17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02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Line 3"/>
          <p:cNvSpPr>
            <a:spLocks noChangeShapeType="1"/>
          </p:cNvSpPr>
          <p:nvPr/>
        </p:nvSpPr>
        <p:spPr bwMode="auto">
          <a:xfrm flipH="1">
            <a:off x="1058863" y="1284810"/>
            <a:ext cx="0" cy="2377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03250" y="1572300"/>
            <a:ext cx="800100" cy="287338"/>
          </a:xfrm>
          <a:prstGeom prst="rect">
            <a:avLst/>
          </a:prstGeom>
          <a:solidFill>
            <a:srgbClr val="FFDB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C0: Normal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370138" y="2510134"/>
            <a:ext cx="1049337" cy="365760"/>
          </a:xfrm>
          <a:prstGeom prst="rect">
            <a:avLst/>
          </a:prstGeom>
          <a:solidFill>
            <a:srgbClr val="B7E4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Core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C3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Package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C3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545277" y="2733076"/>
            <a:ext cx="1143000" cy="365760"/>
          </a:xfrm>
          <a:prstGeom prst="rect">
            <a:avLst/>
          </a:prstGeom>
          <a:solidFill>
            <a:srgbClr val="9B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Core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C6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Package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C6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756799" y="2874496"/>
            <a:ext cx="1280160" cy="365760"/>
          </a:xfrm>
          <a:prstGeom prst="rect">
            <a:avLst/>
          </a:prstGeom>
          <a:solidFill>
            <a:srgbClr val="75C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Core 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Package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C7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6156325" y="3044717"/>
            <a:ext cx="1223963" cy="365760"/>
          </a:xfrm>
          <a:prstGeom prst="rect">
            <a:avLst/>
          </a:prstGeom>
          <a:solidFill>
            <a:srgbClr val="4BB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Core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C8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Package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C8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7488416" y="3209077"/>
            <a:ext cx="1280160" cy="365760"/>
          </a:xfrm>
          <a:prstGeom prst="rect">
            <a:avLst/>
          </a:prstGeom>
          <a:solidFill>
            <a:srgbClr val="11A4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Core 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Package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C10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3466742" y="1404956"/>
            <a:ext cx="31750" cy="539496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4729342" y="1399529"/>
            <a:ext cx="0" cy="539496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6084888" y="115888"/>
            <a:ext cx="0" cy="648176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H="1">
            <a:off x="6073775" y="1406548"/>
            <a:ext cx="11113" cy="539496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7439025" y="1403779"/>
            <a:ext cx="0" cy="539496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H="1">
            <a:off x="1042988" y="3484746"/>
            <a:ext cx="14287" cy="329184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70052" y="4942095"/>
            <a:ext cx="9573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Core level</a:t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sav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ing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approach</a:t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(per core </a:t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action)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7066" y="5773206"/>
            <a:ext cx="10903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Processor level</a:t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sav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ing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approach</a:t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(p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ackage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action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>
            <a:off x="148461" y="5762630"/>
            <a:ext cx="886968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>
            <a:off x="99071" y="6801661"/>
            <a:ext cx="886968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1043525" y="4950033"/>
            <a:ext cx="1271823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instr. e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xec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Core clock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ervice snoops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Latch interrupts </a:t>
            </a: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155752" y="3857206"/>
            <a:ext cx="626268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2. gen. Nehalem (Lynnfield) Mobile (2009),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Westmere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Mobile (2010),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                Broadwell Mobile (2015)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2573835" y="4612459"/>
            <a:ext cx="5029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Haswell Mobile (2014),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Skylake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Mobile (2015),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Kaby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Lake Mobile (2016)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 flipV="1">
            <a:off x="1042988" y="4857941"/>
            <a:ext cx="8046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8007506" y="3743578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Wake-up time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2238375" y="4948445"/>
            <a:ext cx="1106713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Flush L1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L2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into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L3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Stop core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PLL</a:t>
            </a: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2275425" y="5770031"/>
            <a:ext cx="12301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Snoop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cache</a:t>
            </a: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3505655" y="5765268"/>
            <a:ext cx="1287853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cache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snoopable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All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uncore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clocks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stopped</a:t>
            </a: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Most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uncore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voltages     0</a:t>
            </a: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4691539" y="5765268"/>
            <a:ext cx="1396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If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entirely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flushed, voltage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from the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cache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will be removed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6028955" y="5765268"/>
            <a:ext cx="130067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Voltage removed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from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power domains</a:t>
            </a: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7412038" y="5778147"/>
            <a:ext cx="173196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VR is set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low power state,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near shut off.</a:t>
            </a: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-35976" y="1156017"/>
            <a:ext cx="1152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Power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consumption</a:t>
            </a:r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246576" y="3728752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094926" y="2120723"/>
            <a:ext cx="1188720" cy="548640"/>
          </a:xfrm>
          <a:prstGeom prst="rect">
            <a:avLst/>
          </a:prstGeom>
          <a:solidFill>
            <a:srgbClr val="D5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C1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Auto Halt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C1E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Auto Halt +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lowest fc,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Vcc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hu-H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468842" y="4938876"/>
            <a:ext cx="120417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Core saves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its arch. state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into an SRAM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Vcc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Stop core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92589" y="5213802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Core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6386" y="5226681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Core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state</a:t>
            </a: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H="1">
            <a:off x="2292620" y="1402808"/>
            <a:ext cx="31750" cy="539496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1066598" y="426414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4683576" y="4978118"/>
            <a:ext cx="148951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As Core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C6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but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last core entering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Core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C7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should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start flushing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L3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by N-ways to mem.</a:t>
            </a: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1073716" y="4549191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979" y="4294032"/>
            <a:ext cx="3695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Sandy Bridge Mobile (2011), Ivy Bridge Mobile (2012)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4286947" y="5473666"/>
            <a:ext cx="109728" cy="5486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4233283" y="6591990"/>
            <a:ext cx="109728" cy="5486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16856" y="506963"/>
            <a:ext cx="942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e2) Core and package C-states and invoked power saving actions in PCU-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based C-state management in Intel’s multithreaded multicore mobile lines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18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38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15362" y="632906"/>
            <a:ext cx="4032047" cy="6113059"/>
            <a:chOff x="5327153" y="1251098"/>
            <a:chExt cx="3657819" cy="5570243"/>
          </a:xfrm>
        </p:grpSpPr>
        <p:sp>
          <p:nvSpPr>
            <p:cNvPr id="46" name="TextBox 45"/>
            <p:cNvSpPr txBox="1"/>
            <p:nvPr/>
          </p:nvSpPr>
          <p:spPr>
            <a:xfrm>
              <a:off x="6211098" y="1808396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6135362" y="1726722"/>
              <a:ext cx="488045" cy="3515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13621" y="1808264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H="1">
              <a:off x="6378174" y="2073875"/>
              <a:ext cx="6353" cy="26365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/>
            <p:cNvSpPr txBox="1"/>
            <p:nvPr/>
          </p:nvSpPr>
          <p:spPr>
            <a:xfrm>
              <a:off x="5410304" y="2734003"/>
              <a:ext cx="331555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C3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6042191" y="2326238"/>
              <a:ext cx="667843" cy="439418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13618" y="2394604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L2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5813395" y="3081918"/>
              <a:ext cx="3029891" cy="43941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H="1">
              <a:off x="6353840" y="2789741"/>
              <a:ext cx="6353" cy="26365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TextBox 57"/>
            <p:cNvSpPr txBox="1"/>
            <p:nvPr/>
          </p:nvSpPr>
          <p:spPr>
            <a:xfrm>
              <a:off x="6762343" y="2783647"/>
              <a:ext cx="514666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Flush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5997270" y="1628377"/>
              <a:ext cx="770686" cy="1274313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10156" y="3172352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L3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H="1">
              <a:off x="7299207" y="5268277"/>
              <a:ext cx="6353" cy="26365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Rounded Rectangle 68"/>
            <p:cNvSpPr/>
            <p:nvPr/>
          </p:nvSpPr>
          <p:spPr bwMode="auto">
            <a:xfrm>
              <a:off x="5822752" y="4810562"/>
              <a:ext cx="3029891" cy="43941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3204" y="4913073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L3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5738385" y="5543892"/>
              <a:ext cx="3189359" cy="527302"/>
            </a:xfrm>
            <a:prstGeom prst="roundRect">
              <a:avLst/>
            </a:prstGeom>
            <a:solidFill>
              <a:srgbClr val="69F622"/>
            </a:solidFill>
            <a:ln w="9525" cap="flat" cmpd="sng" algn="ctr">
              <a:solidFill>
                <a:srgbClr val="69F6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21435" y="5666538"/>
              <a:ext cx="766269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Memory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14434" y="1965822"/>
              <a:ext cx="352522" cy="266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C0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16508" y="3802476"/>
              <a:ext cx="1606467" cy="411480"/>
              <a:chOff x="4052452" y="3788792"/>
              <a:chExt cx="1842318" cy="428131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4511279" y="3788792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rPr>
                  <a:t>C0</a:t>
                </a:r>
                <a:endPara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210495" y="3837723"/>
                <a:ext cx="684275" cy="365760"/>
                <a:chOff x="4354816" y="5228824"/>
                <a:chExt cx="684275" cy="365760"/>
              </a:xfrm>
            </p:grpSpPr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4409903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354816" y="5282050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SRAM</a:t>
                  </a:r>
                </a:p>
              </p:txBody>
            </p:sp>
          </p:grpSp>
          <p:cxnSp>
            <p:nvCxnSpPr>
              <p:cNvPr id="68" name="Straight Connector 67"/>
              <p:cNvCxnSpPr/>
              <p:nvPr/>
            </p:nvCxnSpPr>
            <p:spPr bwMode="auto">
              <a:xfrm>
                <a:off x="4973926" y="4017401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8" name="TextBox 97"/>
              <p:cNvSpPr txBox="1"/>
              <p:nvPr/>
            </p:nvSpPr>
            <p:spPr>
              <a:xfrm>
                <a:off x="4052452" y="387512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C6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7893749" y="1818709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7818013" y="1737035"/>
              <a:ext cx="488045" cy="3515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96271" y="1818578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 flipH="1">
              <a:off x="8060824" y="2084190"/>
              <a:ext cx="6353" cy="26365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TextBox 105"/>
            <p:cNvSpPr txBox="1"/>
            <p:nvPr/>
          </p:nvSpPr>
          <p:spPr>
            <a:xfrm>
              <a:off x="7335083" y="2731931"/>
              <a:ext cx="331555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C3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7724842" y="2336552"/>
              <a:ext cx="667843" cy="439418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96269" y="2404918"/>
              <a:ext cx="341341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L2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 bwMode="auto">
            <a:xfrm flipH="1">
              <a:off x="8036490" y="2800055"/>
              <a:ext cx="6353" cy="26365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TextBox 109"/>
            <p:cNvSpPr txBox="1"/>
            <p:nvPr/>
          </p:nvSpPr>
          <p:spPr>
            <a:xfrm>
              <a:off x="8470306" y="2793961"/>
              <a:ext cx="514666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Flush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" name="Rounded Rectangle 110"/>
            <p:cNvSpPr/>
            <p:nvPr/>
          </p:nvSpPr>
          <p:spPr bwMode="auto">
            <a:xfrm>
              <a:off x="7679921" y="1651069"/>
              <a:ext cx="770686" cy="1274313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516124" y="1963153"/>
              <a:ext cx="404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Cn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329463" y="3798910"/>
              <a:ext cx="1584774" cy="411480"/>
              <a:chOff x="6246255" y="3798481"/>
              <a:chExt cx="1817440" cy="428131"/>
            </a:xfrm>
          </p:grpSpPr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6676054" y="3798481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rPr>
                  <a:t>Cn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7383701" y="3835575"/>
                <a:ext cx="679994" cy="365760"/>
                <a:chOff x="4456670" y="5228824"/>
                <a:chExt cx="679994" cy="365760"/>
              </a:xfrm>
            </p:grpSpPr>
            <p:sp>
              <p:nvSpPr>
                <p:cNvPr id="115" name="Rounded Rectangle 114"/>
                <p:cNvSpPr/>
                <p:nvPr/>
              </p:nvSpPr>
              <p:spPr bwMode="auto">
                <a:xfrm>
                  <a:off x="4500056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456670" y="5267536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SRAM</a:t>
                  </a:r>
                </a:p>
              </p:txBody>
            </p:sp>
          </p:grpSp>
          <p:cxnSp>
            <p:nvCxnSpPr>
              <p:cNvPr id="117" name="Straight Connector 116"/>
              <p:cNvCxnSpPr/>
              <p:nvPr/>
            </p:nvCxnSpPr>
            <p:spPr bwMode="auto">
              <a:xfrm>
                <a:off x="7133796" y="4028132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TextBox 117"/>
              <p:cNvSpPr txBox="1"/>
              <p:nvPr/>
            </p:nvSpPr>
            <p:spPr>
              <a:xfrm>
                <a:off x="6246255" y="3911609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C6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084152" y="4492221"/>
              <a:ext cx="895528" cy="310108"/>
              <a:chOff x="1808132" y="4009622"/>
              <a:chExt cx="1027003" cy="279147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Vcc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23" name="Right Arrow 122"/>
              <p:cNvSpPr/>
              <p:nvPr/>
            </p:nvSpPr>
            <p:spPr bwMode="auto">
              <a:xfrm>
                <a:off x="2315936" y="4105325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0 </a:t>
                </a: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956067" y="4502534"/>
              <a:ext cx="895528" cy="310108"/>
              <a:chOff x="1808132" y="4009622"/>
              <a:chExt cx="1027003" cy="279147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Vcc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27" name="Right Arrow 126"/>
              <p:cNvSpPr/>
              <p:nvPr/>
            </p:nvSpPr>
            <p:spPr bwMode="auto">
              <a:xfrm>
                <a:off x="2286397" y="4093911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0 </a:t>
                </a: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5708585" y="5261267"/>
              <a:ext cx="1566454" cy="27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Last core into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C6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68770" y="5265422"/>
              <a:ext cx="1061760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Flush N-ways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55918" y="6149521"/>
              <a:ext cx="2681879" cy="635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If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L3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entirely flushed:     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VL3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    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all power domains:    V          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VR         low power state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32" name="Right Arrow 131"/>
            <p:cNvSpPr/>
            <p:nvPr/>
          </p:nvSpPr>
          <p:spPr bwMode="auto">
            <a:xfrm>
              <a:off x="8355054" y="6234189"/>
              <a:ext cx="197831" cy="6151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Right Arrow 133"/>
            <p:cNvSpPr/>
            <p:nvPr/>
          </p:nvSpPr>
          <p:spPr bwMode="auto">
            <a:xfrm>
              <a:off x="7994847" y="6432064"/>
              <a:ext cx="197831" cy="6151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Right Arrow 135"/>
            <p:cNvSpPr/>
            <p:nvPr/>
          </p:nvSpPr>
          <p:spPr bwMode="auto">
            <a:xfrm>
              <a:off x="6489835" y="6625658"/>
              <a:ext cx="197831" cy="6151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07322" y="5254714"/>
              <a:ext cx="331555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C7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357259" y="6143487"/>
              <a:ext cx="421014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PC7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363696" y="6338468"/>
              <a:ext cx="421014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PC8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27153" y="6555115"/>
              <a:ext cx="495097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PC10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297845" y="1266507"/>
              <a:ext cx="221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Stop instruction execution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09610" y="1251098"/>
              <a:ext cx="331555" cy="26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Down Arrow 143"/>
            <p:cNvSpPr/>
            <p:nvPr/>
          </p:nvSpPr>
          <p:spPr bwMode="auto">
            <a:xfrm>
              <a:off x="5984672" y="4498003"/>
              <a:ext cx="79734" cy="21970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Down Arrow 144"/>
            <p:cNvSpPr/>
            <p:nvPr/>
          </p:nvSpPr>
          <p:spPr bwMode="auto">
            <a:xfrm>
              <a:off x="7871116" y="4508316"/>
              <a:ext cx="79734" cy="21970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Down Arrow 145"/>
            <p:cNvSpPr/>
            <p:nvPr/>
          </p:nvSpPr>
          <p:spPr bwMode="auto">
            <a:xfrm>
              <a:off x="7912186" y="6178570"/>
              <a:ext cx="79734" cy="21970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Down Arrow 146"/>
            <p:cNvSpPr/>
            <p:nvPr/>
          </p:nvSpPr>
          <p:spPr bwMode="auto">
            <a:xfrm>
              <a:off x="7675548" y="6353052"/>
              <a:ext cx="79734" cy="21970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757209" y="4254112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Stop core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PLL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39162" y="4239085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Stop core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PLL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>
              <a:off x="7148490" y="4053695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7264406" y="2096108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>
              <a:off x="5745974" y="3532142"/>
              <a:ext cx="1453060" cy="25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Stop core clocking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521114" y="3517115"/>
              <a:ext cx="1453060" cy="25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Stop core clocking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22587" y="508253"/>
            <a:ext cx="5024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C1-C7 states and Package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PC7-PC10 states as well as invoked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power saving actions in PCU-based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C-state management in multithreaded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multi-core mobile lines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(simplified)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19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46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008" y="508087"/>
            <a:ext cx="8350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Remark: Utilizing PCUs and the C6 idle state for implementing core parking -1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],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948" y="1133745"/>
            <a:ext cx="8991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parking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new processor power reduction feature introduced in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Windows 7 and Windows Server 2008 R2 OSs in 2009.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core parking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(Power Control Unit) of the processor and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scheduler work together to dynamically adjust the number of cores that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running threads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(in a not detailed way).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PCU chooses a minimum number of cores on which threads can be scheduled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by the 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The other cores are considered to be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parked,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OS does not schedule any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threads on them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they can be dropped into a deep idle state, e.g. into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idle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If needed, parked cores can be re-activated.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benefit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of core parking is that parked cores being e.g. in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idle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have a very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low power consumption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In this way,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parking can increase power efficiency during lower usage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periods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 processor because parked cores can drop into a low-power state.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(2</a:t>
            </a:r>
            <a:r>
              <a:rPr lang="en-US" dirty="0"/>
              <a:t>0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s://bitsum.com/images/parking_benchmark_winrar_b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63" y="1917572"/>
            <a:ext cx="6940008" cy="40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879" y="113374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 the other hand,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availability of less cores can reduce processor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performance in more demanding workloads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as indicated in the Figure below.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210" y="6156100"/>
            <a:ext cx="8611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Example for performance reduction while running a demanding workload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core  parking enabled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590" y="508087"/>
            <a:ext cx="8350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Remark: Utilizing PCUs and the C6 idle state for implementing core parking -2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],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(2</a:t>
            </a:r>
            <a:r>
              <a:rPr lang="en-US" dirty="0"/>
              <a:t>1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08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382" y="1088740"/>
            <a:ext cx="8991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parking can be tuned by specifying the minimum and maximum percentage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unparked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(i.e. for scheduling available)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every power plane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separately by appropriate PM settings.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By setting the minimum number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unparked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cores to 100 %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parking can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simply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 disabled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Whether or not the tradeoff between power reduction and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implications result in a more or less efficient system is highly dependent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processor and the workload and need to be individually investigated.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introduction of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 Shift technology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announced that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will overtake the responsibility both for frequency scaling and core parking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588" y="508087"/>
            <a:ext cx="8480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Remark: Utilizing PCUs and the C6 idle state for implementing core parking -3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199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],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22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059" y="508087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589" y="824244"/>
            <a:ext cx="817781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There are some contradictions in the C-state descriptions of the datasheets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relating to different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Accordingly, there is a certain uncertainty in our descriptions as well.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4.3</a:t>
            </a:r>
            <a:r>
              <a:rPr lang="hu-HU" dirty="0"/>
              <a:t> </a:t>
            </a:r>
            <a:r>
              <a:rPr lang="en-US" dirty="0"/>
              <a:t>PCU-based C-state management in Intel's mobile lines </a:t>
            </a:r>
            <a:r>
              <a:rPr lang="hu-HU" dirty="0"/>
              <a:t>(</a:t>
            </a:r>
            <a:r>
              <a:rPr lang="en-US" dirty="0"/>
              <a:t>23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05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720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4.4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Evolution of 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C-state management in Intel's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mobile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line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10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4.4</a:t>
            </a:r>
            <a:r>
              <a:rPr lang="hu-HU" dirty="0"/>
              <a:t> </a:t>
            </a:r>
            <a:r>
              <a:rPr lang="en-US" dirty="0"/>
              <a:t>Evolution of C-state management in Intel's mobile lines </a:t>
            </a:r>
            <a:r>
              <a:rPr lang="hu-HU" dirty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428" y="504939"/>
            <a:ext cx="896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4.4 Evolution of C-state management in Intel's mobile lines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95" y="908720"/>
            <a:ext cx="8878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Simplified overview, where some issues, like snooping or interrupt handling omitted.</a:t>
            </a:r>
          </a:p>
        </p:txBody>
      </p:sp>
    </p:spTree>
    <p:extLst>
      <p:ext uri="{BB962C8B-B14F-4D97-AF65-F5344CB8AC3E}">
        <p14:creationId xmlns:p14="http://schemas.microsoft.com/office/powerpoint/2010/main" val="291418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(3)</a:t>
            </a:r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19915" y="508639"/>
            <a:ext cx="5260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333399"/>
                </a:solidFill>
              </a:rPr>
              <a:t>Evolution of power management standards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813" y="1133745"/>
            <a:ext cx="9023286" cy="5560329"/>
            <a:chOff x="137813" y="1133745"/>
            <a:chExt cx="9023286" cy="5560329"/>
          </a:xfrm>
        </p:grpSpPr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1584256" y="2806074"/>
              <a:ext cx="7498080" cy="3888000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92645" y="1133745"/>
              <a:ext cx="7498080" cy="1655763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646188" y="1219470"/>
              <a:ext cx="28051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Power management standards</a:t>
              </a:r>
              <a:endParaRPr lang="hu-HU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968248" y="2071958"/>
              <a:ext cx="1884362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Advanced </a:t>
              </a:r>
            </a:p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Power Management</a:t>
              </a:r>
            </a:p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(APM)</a:t>
              </a:r>
              <a:endParaRPr lang="hu-HU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339435" y="2022745"/>
              <a:ext cx="2254143" cy="72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Advanced Configuration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 and Power Interface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(ACPI) </a:t>
              </a:r>
              <a:endParaRPr lang="hu-HU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869264" y="1937240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16200000" flipH="1" flipV="1">
              <a:off x="3581536" y="634835"/>
              <a:ext cx="373062" cy="22884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7414913" y="1952895"/>
              <a:ext cx="69850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912296" y="1598872"/>
              <a:ext cx="2513215" cy="3524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070743" y="3205923"/>
              <a:ext cx="1674812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Intel and Microsoft 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208269" y="3201160"/>
              <a:ext cx="25117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Intel, Microsoft, </a:t>
              </a:r>
            </a:p>
            <a:p>
              <a:pPr algn="ctr">
                <a:spcAft>
                  <a:spcPct val="3500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Compaq, Phoenix and Toshiba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94975" y="4535907"/>
              <a:ext cx="12875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1200" dirty="0">
                  <a:solidFill>
                    <a:srgbClr val="000000"/>
                  </a:solidFill>
                </a:rPr>
                <a:t> for CPU: </a:t>
              </a:r>
            </a:p>
            <a:p>
              <a:pPr>
                <a:buFontTx/>
                <a:buChar char="•"/>
              </a:pPr>
              <a:r>
                <a:rPr lang="en-US" altLang="en-US" sz="1200" dirty="0">
                  <a:solidFill>
                    <a:srgbClr val="000000"/>
                  </a:solidFill>
                </a:rPr>
                <a:t> for devices: 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7024435" y="4533818"/>
              <a:ext cx="8767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by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OSPM</a:t>
              </a:r>
              <a:endParaRPr lang="en-US" altLang="en-US" sz="1200" dirty="0">
                <a:solidFill>
                  <a:srgbClr val="000000"/>
                </a:solidFill>
              </a:endParaRPr>
            </a:p>
            <a:p>
              <a:r>
                <a:rPr lang="en-US" altLang="en-US" sz="1200" dirty="0">
                  <a:solidFill>
                    <a:srgbClr val="000000"/>
                  </a:solidFill>
                </a:rPr>
                <a:t>by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OSPM</a:t>
              </a: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156025" y="5761469"/>
              <a:ext cx="25511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 err="1">
                  <a:solidFill>
                    <a:srgbClr val="000000"/>
                  </a:solidFill>
                </a:rPr>
                <a:t>430TX</a:t>
              </a:r>
              <a:r>
                <a:rPr lang="en-US" altLang="en-US" sz="1200" dirty="0">
                  <a:solidFill>
                    <a:srgbClr val="000000"/>
                  </a:solidFill>
                </a:rPr>
                <a:t> with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PIIX4</a:t>
              </a:r>
              <a:r>
                <a:rPr lang="en-US" altLang="en-US" sz="1200" dirty="0">
                  <a:solidFill>
                    <a:srgbClr val="000000"/>
                  </a:solidFill>
                </a:rPr>
                <a:t> (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ACPI</a:t>
              </a:r>
              <a:r>
                <a:rPr lang="en-US" altLang="en-US" sz="1200" dirty="0">
                  <a:solidFill>
                    <a:srgbClr val="000000"/>
                  </a:solidFill>
                </a:rPr>
                <a:t> 1.0)   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46809" y="4533818"/>
              <a:ext cx="24156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 by OSPM/BIOS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 by BIOS/OSPM/OS handlers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0791" y="4099860"/>
              <a:ext cx="145860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Typ. CPU scaling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678461" y="5669394"/>
              <a:ext cx="2116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430FX with PIIX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430HX/430VX with PIIX3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769371" y="6164694"/>
              <a:ext cx="2011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 Windows 95 (08/1995)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 Windows 98 (06/1998)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840626" y="2071958"/>
              <a:ext cx="15632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(SL technology)</a:t>
              </a:r>
            </a:p>
            <a:p>
              <a:pPr algn="ctr"/>
              <a:endParaRPr lang="hu-HU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39400" y="6164538"/>
              <a:ext cx="112723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OS support: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2575" y="5679262"/>
              <a:ext cx="12731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First Intel’s</a:t>
              </a:r>
            </a:p>
            <a:p>
              <a:r>
                <a:rPr lang="en-US" altLang="en-US" sz="1200" dirty="0">
                  <a:solidFill>
                    <a:srgbClr val="000000"/>
                  </a:solidFill>
                </a:rPr>
                <a:t>chipset supp.: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092650" y="2906983"/>
              <a:ext cx="89639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12/1996 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488255" y="2892695"/>
              <a:ext cx="8350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01/1992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217438" y="2906983"/>
              <a:ext cx="8350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10/1990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2196707" y="4540168"/>
              <a:ext cx="84632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 by SMM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 by SMM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2353963" y="3202748"/>
              <a:ext cx="536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Intel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988838" y="6164694"/>
              <a:ext cx="1308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No OS support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needed</a:t>
              </a: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98438" y="1952895"/>
              <a:ext cx="69850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904232" y="1592533"/>
              <a:ext cx="0" cy="3603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488775" y="4996294"/>
              <a:ext cx="2281238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386SL (embedded)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486SL (embedded)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486 family (since 06/1993)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4427679" y="5166157"/>
              <a:ext cx="8096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Pentium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6478288" y="5070907"/>
              <a:ext cx="1936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Pentium M and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subsequent processors</a:t>
              </a: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5917903" y="6162690"/>
              <a:ext cx="32431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Windows 98 (ACPI 1.0) (06/1998)</a:t>
              </a:r>
            </a:p>
            <a:p>
              <a:r>
                <a:rPr lang="en-US" altLang="en-US" sz="1200" dirty="0">
                  <a:solidFill>
                    <a:srgbClr val="000000"/>
                  </a:solidFill>
                </a:rPr>
                <a:t>Windows XP SP1 (ACPI 2.0) (02/2002)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137813" y="5160049"/>
              <a:ext cx="14351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First proc. supp.</a:t>
              </a: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2284113" y="5679146"/>
              <a:ext cx="6842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420EX</a:t>
              </a:r>
            </a:p>
            <a:p>
              <a:r>
                <a:rPr lang="en-US" altLang="en-US" sz="1200" dirty="0">
                  <a:solidFill>
                    <a:srgbClr val="000000"/>
                  </a:solidFill>
                </a:rPr>
                <a:t>420ZX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145750" y="2897458"/>
              <a:ext cx="10191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00000"/>
                  </a:solidFill>
                </a:rPr>
                <a:t>Introduced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3306" y="3167888"/>
              <a:ext cx="726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  <a:latin typeface="Verdana"/>
                </a:rPr>
                <a:t>Vendor</a:t>
              </a:r>
              <a:endParaRPr lang="en-US" sz="12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35115" y="3621442"/>
              <a:ext cx="19159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Verdana"/>
                </a:rPr>
                <a:t>Open standard </a:t>
              </a:r>
              <a:r>
                <a:rPr lang="en-US" altLang="en-US" sz="1200" dirty="0" err="1">
                  <a:solidFill>
                    <a:srgbClr val="000000"/>
                  </a:solidFill>
                  <a:latin typeface="Verdana"/>
                </a:rPr>
                <a:t>i.f</a:t>
              </a:r>
              <a:r>
                <a:rPr lang="en-US" altLang="en-US" sz="1200" dirty="0">
                  <a:solidFill>
                    <a:srgbClr val="000000"/>
                  </a:solidFill>
                  <a:latin typeface="Verdana"/>
                </a:rPr>
                <a:t>.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Verdana"/>
                </a:rPr>
                <a:t>between OS and BIOS</a:t>
              </a:r>
              <a:endParaRPr lang="en-US" sz="16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03313" y="3607931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A set of </a:t>
              </a:r>
              <a:r>
                <a:rPr lang="hu-HU" sz="1200" dirty="0">
                  <a:solidFill>
                    <a:srgbClr val="000000"/>
                  </a:solidFill>
                  <a:latin typeface="Verdana"/>
                </a:rPr>
                <a:t>proprietary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PM techniques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79139" y="3648957"/>
              <a:ext cx="178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Verdana"/>
                </a:rPr>
                <a:t>Open standard </a:t>
              </a:r>
              <a:r>
                <a:rPr lang="en-US" altLang="en-US" sz="1200" dirty="0" err="1">
                  <a:solidFill>
                    <a:srgbClr val="000000"/>
                  </a:solidFill>
                  <a:latin typeface="Verdana"/>
                </a:rPr>
                <a:t>i.f</a:t>
              </a:r>
              <a:r>
                <a:rPr lang="en-US" altLang="en-US" sz="1200" dirty="0">
                  <a:solidFill>
                    <a:srgbClr val="000000"/>
                  </a:solidFill>
                  <a:latin typeface="Verdana"/>
                </a:rPr>
                <a:t>.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Verdana"/>
                </a:rPr>
                <a:t>between OS and </a:t>
              </a:r>
              <a:r>
                <a:rPr lang="en-US" altLang="en-US" sz="1200" dirty="0" err="1">
                  <a:solidFill>
                    <a:srgbClr val="000000"/>
                  </a:solidFill>
                  <a:latin typeface="Verdana"/>
                </a:rPr>
                <a:t>HW</a:t>
              </a:r>
              <a:endParaRPr lang="en-US" sz="16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18406" y="4117210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Verdana"/>
                </a:rPr>
                <a:t>DVFS</a:t>
              </a:r>
              <a:endParaRPr lang="en-US" sz="12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6101" y="410869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DFS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87568" y="4100172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SFS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6309" y="4331096"/>
              <a:ext cx="1298753" cy="259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Done basically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339435" y="1962520"/>
              <a:ext cx="2254143" cy="790047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534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47447" y="469965"/>
            <a:ext cx="5799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Evolution of C-state management in Intel's mobile lines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2218" y="1076389"/>
            <a:ext cx="221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instruction execution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core clocking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79" y="77272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SB-based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single core proc.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144702" y="847853"/>
            <a:ext cx="307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SB-based in dual-core processors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837915" y="768427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PCU-based in multithreaded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multi-core processors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1858158" y="951963"/>
            <a:ext cx="228600" cy="914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8" name="Right Arrow 157"/>
          <p:cNvSpPr/>
          <p:nvPr/>
        </p:nvSpPr>
        <p:spPr bwMode="auto">
          <a:xfrm>
            <a:off x="5457659" y="949814"/>
            <a:ext cx="228600" cy="914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4566" y="1994177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60822" y="2622789"/>
            <a:ext cx="1297654" cy="4394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306" y="2697058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668830" y="1912502"/>
            <a:ext cx="488045" cy="35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7089" y="1994045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3911641" y="2346303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911307" y="1998132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35571" y="1916459"/>
            <a:ext cx="486377" cy="35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30" y="1998001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3078382" y="2350259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3506149" y="3086293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1919109" y="3366888"/>
            <a:ext cx="3189359" cy="527302"/>
          </a:xfrm>
          <a:prstGeom prst="roundRect">
            <a:avLst/>
          </a:prstGeom>
          <a:solidFill>
            <a:srgbClr val="69F62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8454" y="3497738"/>
            <a:ext cx="766269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Memory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82597" y="2343669"/>
            <a:ext cx="514666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Flush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6089" y="2356045"/>
            <a:ext cx="514666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Flush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258" y="3095230"/>
            <a:ext cx="514666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Flush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47547" y="3091203"/>
            <a:ext cx="1235086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N-ways/Entirely</a:t>
            </a:r>
          </a:p>
        </p:txBody>
      </p:sp>
      <p:sp>
        <p:nvSpPr>
          <p:cNvPr id="40" name="Down Arrow 39"/>
          <p:cNvSpPr/>
          <p:nvPr/>
        </p:nvSpPr>
        <p:spPr bwMode="auto">
          <a:xfrm>
            <a:off x="3472300" y="4298598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4422" y="6151018"/>
            <a:ext cx="2260555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Retention V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Vcc5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Retention V of the 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Vcc6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 low V (V: Voltage)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5324" y="2354347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11098" y="1808396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6135362" y="1726722"/>
            <a:ext cx="488045" cy="35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3621" y="1808264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6378174" y="2073875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410304" y="2734003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6042191" y="2326238"/>
            <a:ext cx="667843" cy="439418"/>
          </a:xfrm>
          <a:prstGeom prst="roundRect">
            <a:avLst/>
          </a:prstGeom>
          <a:solidFill>
            <a:srgbClr val="B6B6B6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3618" y="2394604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5813395" y="3081918"/>
            <a:ext cx="3029891" cy="43941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6353840" y="2789741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6762343" y="2783647"/>
            <a:ext cx="514666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Flush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5997270" y="1628377"/>
            <a:ext cx="770686" cy="127431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10156" y="3172352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7299207" y="5268277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ounded Rectangle 68"/>
          <p:cNvSpPr/>
          <p:nvPr/>
        </p:nvSpPr>
        <p:spPr bwMode="auto">
          <a:xfrm>
            <a:off x="5822752" y="4810562"/>
            <a:ext cx="3029891" cy="43941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53204" y="4913073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5738385" y="5543892"/>
            <a:ext cx="3189359" cy="527302"/>
          </a:xfrm>
          <a:prstGeom prst="roundRect">
            <a:avLst/>
          </a:prstGeom>
          <a:solidFill>
            <a:srgbClr val="69F622"/>
          </a:solidFill>
          <a:ln w="9525" cap="flat" cmpd="sng" algn="ctr">
            <a:solidFill>
              <a:srgbClr val="69F6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1435" y="5666538"/>
            <a:ext cx="766269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8211" y="1586170"/>
            <a:ext cx="352522" cy="266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726139" y="1559349"/>
            <a:ext cx="352522" cy="266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C1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14434" y="1965822"/>
            <a:ext cx="352522" cy="266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43828" y="3080787"/>
            <a:ext cx="69218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core: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77049" y="5061539"/>
            <a:ext cx="1202869" cy="411480"/>
            <a:chOff x="2377049" y="4968746"/>
            <a:chExt cx="1202869" cy="417970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2377049" y="4968746"/>
              <a:ext cx="411480" cy="417970"/>
            </a:xfrm>
            <a:prstGeom prst="ellipse">
              <a:avLst/>
            </a:prstGeom>
            <a:solidFill>
              <a:srgbClr val="3366FF">
                <a:alpha val="32941"/>
              </a:srgbClr>
            </a:solidFill>
            <a:ln w="127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C0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986976" y="5013423"/>
              <a:ext cx="592942" cy="357079"/>
              <a:chOff x="4456670" y="5228824"/>
              <a:chExt cx="679994" cy="386366"/>
            </a:xfrm>
          </p:grpSpPr>
          <p:sp>
            <p:nvSpPr>
              <p:cNvPr id="76" name="Rounded Rectangle 75"/>
              <p:cNvSpPr/>
              <p:nvPr/>
            </p:nvSpPr>
            <p:spPr bwMode="auto">
              <a:xfrm>
                <a:off x="4500056" y="5228824"/>
                <a:ext cx="629188" cy="386366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456670" y="5267536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SRAM</a:t>
                </a:r>
              </a:p>
            </p:txBody>
          </p:sp>
        </p:grpSp>
        <p:cxnSp>
          <p:nvCxnSpPr>
            <p:cNvPr id="78" name="Straight Connector 77"/>
            <p:cNvCxnSpPr/>
            <p:nvPr/>
          </p:nvCxnSpPr>
          <p:spPr bwMode="auto">
            <a:xfrm>
              <a:off x="2781719" y="5201410"/>
              <a:ext cx="239202" cy="154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3881889" y="5074583"/>
            <a:ext cx="1202869" cy="411480"/>
            <a:chOff x="3881889" y="4981996"/>
            <a:chExt cx="1202869" cy="417970"/>
          </a:xfrm>
        </p:grpSpPr>
        <p:sp>
          <p:nvSpPr>
            <p:cNvPr id="79" name="Oval 6"/>
            <p:cNvSpPr>
              <a:spLocks noChangeArrowheads="1"/>
            </p:cNvSpPr>
            <p:nvPr/>
          </p:nvSpPr>
          <p:spPr bwMode="auto">
            <a:xfrm>
              <a:off x="3881889" y="4981996"/>
              <a:ext cx="411480" cy="417970"/>
            </a:xfrm>
            <a:prstGeom prst="ellipse">
              <a:avLst/>
            </a:prstGeom>
            <a:solidFill>
              <a:srgbClr val="3366FF">
                <a:alpha val="32941"/>
              </a:srgbClr>
            </a:solidFill>
            <a:ln w="127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C1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491816" y="5013421"/>
              <a:ext cx="592942" cy="357079"/>
              <a:chOff x="4456670" y="5228824"/>
              <a:chExt cx="679994" cy="386366"/>
            </a:xfrm>
          </p:grpSpPr>
          <p:sp>
            <p:nvSpPr>
              <p:cNvPr id="81" name="Rounded Rectangle 80"/>
              <p:cNvSpPr/>
              <p:nvPr/>
            </p:nvSpPr>
            <p:spPr bwMode="auto">
              <a:xfrm>
                <a:off x="4500056" y="5228824"/>
                <a:ext cx="629188" cy="386366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456670" y="5267536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SRAM</a:t>
                </a:r>
              </a:p>
            </p:txBody>
          </p:sp>
        </p:grpSp>
        <p:cxnSp>
          <p:nvCxnSpPr>
            <p:cNvPr id="83" name="Straight Connector 82"/>
            <p:cNvCxnSpPr/>
            <p:nvPr/>
          </p:nvCxnSpPr>
          <p:spPr bwMode="auto">
            <a:xfrm>
              <a:off x="4286560" y="5201408"/>
              <a:ext cx="239202" cy="154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3550358" y="4258933"/>
            <a:ext cx="1236450" cy="354347"/>
            <a:chOff x="1808132" y="4006514"/>
            <a:chExt cx="1417977" cy="276999"/>
          </a:xfrm>
        </p:grpSpPr>
        <p:sp>
          <p:nvSpPr>
            <p:cNvPr id="43" name="TextBox 42"/>
            <p:cNvSpPr txBox="1"/>
            <p:nvPr/>
          </p:nvSpPr>
          <p:spPr>
            <a:xfrm>
              <a:off x="1808132" y="4006514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2315350" y="4085244"/>
              <a:ext cx="226875" cy="6400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88565" y="4008786"/>
              <a:ext cx="737544" cy="21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Vcc4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85" name="Down Arrow 84"/>
          <p:cNvSpPr/>
          <p:nvPr/>
        </p:nvSpPr>
        <p:spPr bwMode="auto">
          <a:xfrm>
            <a:off x="3461852" y="4678499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80764" y="4640874"/>
            <a:ext cx="1068190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flushed: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8476" y="4640446"/>
            <a:ext cx="1183550" cy="281659"/>
            <a:chOff x="2707511" y="4485232"/>
            <a:chExt cx="1357313" cy="293057"/>
          </a:xfrm>
        </p:grpSpPr>
        <p:sp>
          <p:nvSpPr>
            <p:cNvPr id="86" name="TextBox 85"/>
            <p:cNvSpPr txBox="1"/>
            <p:nvPr/>
          </p:nvSpPr>
          <p:spPr>
            <a:xfrm>
              <a:off x="2707511" y="4485232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8" name="Right Arrow 87"/>
            <p:cNvSpPr/>
            <p:nvPr/>
          </p:nvSpPr>
          <p:spPr bwMode="auto">
            <a:xfrm>
              <a:off x="3183886" y="4607021"/>
              <a:ext cx="226874" cy="640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87944" y="4490081"/>
              <a:ext cx="676880" cy="288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Vcc5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90" name="Down Arrow 89"/>
          <p:cNvSpPr/>
          <p:nvPr/>
        </p:nvSpPr>
        <p:spPr bwMode="auto">
          <a:xfrm>
            <a:off x="3473491" y="5738034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57970" y="5626523"/>
            <a:ext cx="1172757" cy="454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After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saved: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61533" y="5709534"/>
            <a:ext cx="1154118" cy="270885"/>
            <a:chOff x="2880718" y="5597581"/>
            <a:chExt cx="1323558" cy="281847"/>
          </a:xfrm>
        </p:grpSpPr>
        <p:sp>
          <p:nvSpPr>
            <p:cNvPr id="91" name="TextBox 90"/>
            <p:cNvSpPr txBox="1"/>
            <p:nvPr/>
          </p:nvSpPr>
          <p:spPr>
            <a:xfrm>
              <a:off x="2880718" y="5597581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3395648" y="5719370"/>
              <a:ext cx="226875" cy="640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61151" y="5602429"/>
              <a:ext cx="643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Vcc6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899343" y="4260504"/>
            <a:ext cx="421014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99688" y="4640151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42736" y="5133208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16508" y="3802476"/>
            <a:ext cx="1606467" cy="411480"/>
            <a:chOff x="4052452" y="3788792"/>
            <a:chExt cx="1842318" cy="428131"/>
          </a:xfrm>
        </p:grpSpPr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4511279" y="3788792"/>
              <a:ext cx="471891" cy="428131"/>
            </a:xfrm>
            <a:prstGeom prst="ellipse">
              <a:avLst/>
            </a:prstGeom>
            <a:solidFill>
              <a:srgbClr val="3366FF">
                <a:alpha val="32941"/>
              </a:srgbClr>
            </a:solidFill>
            <a:ln w="127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C0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210495" y="3837723"/>
              <a:ext cx="684275" cy="365760"/>
              <a:chOff x="4354816" y="5228824"/>
              <a:chExt cx="684275" cy="365760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4409903" y="5228824"/>
                <a:ext cx="629188" cy="365760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54816" y="5282050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SRAM</a:t>
                </a:r>
              </a:p>
            </p:txBody>
          </p:sp>
        </p:grpSp>
        <p:cxnSp>
          <p:nvCxnSpPr>
            <p:cNvPr id="68" name="Straight Connector 67"/>
            <p:cNvCxnSpPr/>
            <p:nvPr/>
          </p:nvCxnSpPr>
          <p:spPr bwMode="auto">
            <a:xfrm>
              <a:off x="4973926" y="4017401"/>
              <a:ext cx="27432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TextBox 97"/>
            <p:cNvSpPr txBox="1"/>
            <p:nvPr/>
          </p:nvSpPr>
          <p:spPr>
            <a:xfrm>
              <a:off x="4052452" y="387512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964487" y="1270881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95680" y="3070205"/>
            <a:ext cx="421014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90334" y="5714512"/>
            <a:ext cx="421014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93749" y="1818709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7818013" y="1737035"/>
            <a:ext cx="488045" cy="35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96271" y="1818578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 flipH="1">
            <a:off x="8060824" y="2084190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335083" y="2731931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7724842" y="2336552"/>
            <a:ext cx="667843" cy="439418"/>
          </a:xfrm>
          <a:prstGeom prst="roundRect">
            <a:avLst/>
          </a:prstGeom>
          <a:solidFill>
            <a:srgbClr val="B6B6B6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896269" y="2404918"/>
            <a:ext cx="341341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flipH="1">
            <a:off x="8036490" y="2800055"/>
            <a:ext cx="6353" cy="2636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Box 109"/>
          <p:cNvSpPr txBox="1"/>
          <p:nvPr/>
        </p:nvSpPr>
        <p:spPr>
          <a:xfrm>
            <a:off x="8470306" y="2793961"/>
            <a:ext cx="514666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Flush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679921" y="1651069"/>
            <a:ext cx="770686" cy="127431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516124" y="1963153"/>
            <a:ext cx="404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29463" y="3798910"/>
            <a:ext cx="1584774" cy="411480"/>
            <a:chOff x="6246255" y="3798481"/>
            <a:chExt cx="1817440" cy="428131"/>
          </a:xfrm>
        </p:grpSpPr>
        <p:sp>
          <p:nvSpPr>
            <p:cNvPr id="113" name="Oval 6"/>
            <p:cNvSpPr>
              <a:spLocks noChangeArrowheads="1"/>
            </p:cNvSpPr>
            <p:nvPr/>
          </p:nvSpPr>
          <p:spPr bwMode="auto">
            <a:xfrm>
              <a:off x="6676054" y="3798481"/>
              <a:ext cx="471891" cy="428131"/>
            </a:xfrm>
            <a:prstGeom prst="ellipse">
              <a:avLst/>
            </a:prstGeom>
            <a:solidFill>
              <a:srgbClr val="3366FF">
                <a:alpha val="32941"/>
              </a:srgbClr>
            </a:solidFill>
            <a:ln w="127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Cn</a:t>
              </a: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383701" y="3835575"/>
              <a:ext cx="679994" cy="365760"/>
              <a:chOff x="4456670" y="5228824"/>
              <a:chExt cx="679994" cy="365760"/>
            </a:xfrm>
          </p:grpSpPr>
          <p:sp>
            <p:nvSpPr>
              <p:cNvPr id="115" name="Rounded Rectangle 114"/>
              <p:cNvSpPr/>
              <p:nvPr/>
            </p:nvSpPr>
            <p:spPr bwMode="auto">
              <a:xfrm>
                <a:off x="4500056" y="5228824"/>
                <a:ext cx="629188" cy="365760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456670" y="5267536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SRAM</a:t>
                </a:r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 bwMode="auto">
            <a:xfrm>
              <a:off x="7133796" y="4028132"/>
              <a:ext cx="27432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TextBox 117"/>
            <p:cNvSpPr txBox="1"/>
            <p:nvPr/>
          </p:nvSpPr>
          <p:spPr>
            <a:xfrm>
              <a:off x="6246255" y="391160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312339" y="3914825"/>
            <a:ext cx="246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CPU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stop FSB clock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6084152" y="4492221"/>
            <a:ext cx="895528" cy="310108"/>
            <a:chOff x="1808132" y="4009622"/>
            <a:chExt cx="1027003" cy="279147"/>
          </a:xfrm>
        </p:grpSpPr>
        <p:sp>
          <p:nvSpPr>
            <p:cNvPr id="122" name="TextBox 121"/>
            <p:cNvSpPr txBox="1"/>
            <p:nvPr/>
          </p:nvSpPr>
          <p:spPr>
            <a:xfrm>
              <a:off x="1808132" y="4011770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3" name="Right Arrow 122"/>
            <p:cNvSpPr/>
            <p:nvPr/>
          </p:nvSpPr>
          <p:spPr bwMode="auto">
            <a:xfrm>
              <a:off x="2315936" y="4105325"/>
              <a:ext cx="226875" cy="6400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488565" y="4009622"/>
              <a:ext cx="346570" cy="208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956067" y="4502534"/>
            <a:ext cx="895528" cy="310108"/>
            <a:chOff x="1808132" y="4009622"/>
            <a:chExt cx="1027003" cy="279147"/>
          </a:xfrm>
        </p:grpSpPr>
        <p:sp>
          <p:nvSpPr>
            <p:cNvPr id="126" name="TextBox 125"/>
            <p:cNvSpPr txBox="1"/>
            <p:nvPr/>
          </p:nvSpPr>
          <p:spPr>
            <a:xfrm>
              <a:off x="1808132" y="4011770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7" name="Right Arrow 126"/>
            <p:cNvSpPr/>
            <p:nvPr/>
          </p:nvSpPr>
          <p:spPr bwMode="auto">
            <a:xfrm>
              <a:off x="2286397" y="4093911"/>
              <a:ext cx="226875" cy="6400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488565" y="4009622"/>
              <a:ext cx="346570" cy="208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5708585" y="5261267"/>
            <a:ext cx="1566454" cy="272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Last core into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368770" y="5265422"/>
            <a:ext cx="1061760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Flush N-ways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55918" y="6149521"/>
            <a:ext cx="2901756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entirely flushed: 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VL3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all power domains:    V             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VR         low power state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132" name="Right Arrow 131"/>
          <p:cNvSpPr/>
          <p:nvPr/>
        </p:nvSpPr>
        <p:spPr bwMode="auto">
          <a:xfrm>
            <a:off x="8553677" y="6268252"/>
            <a:ext cx="197831" cy="615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4" name="Right Arrow 133"/>
          <p:cNvSpPr/>
          <p:nvPr/>
        </p:nvSpPr>
        <p:spPr bwMode="auto">
          <a:xfrm>
            <a:off x="8298622" y="6467269"/>
            <a:ext cx="197831" cy="615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6571621" y="6672599"/>
            <a:ext cx="197831" cy="615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407322" y="5254714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357259" y="6143487"/>
            <a:ext cx="421014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63696" y="6338468"/>
            <a:ext cx="421014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27153" y="6555115"/>
            <a:ext cx="495097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297845" y="1266507"/>
            <a:ext cx="221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instruction execution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409610" y="1251098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Down Arrow 143"/>
          <p:cNvSpPr/>
          <p:nvPr/>
        </p:nvSpPr>
        <p:spPr bwMode="auto">
          <a:xfrm>
            <a:off x="5984672" y="4498003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5" name="Down Arrow 144"/>
          <p:cNvSpPr/>
          <p:nvPr/>
        </p:nvSpPr>
        <p:spPr bwMode="auto">
          <a:xfrm>
            <a:off x="7871116" y="4508316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6" name="Down Arrow 145"/>
          <p:cNvSpPr/>
          <p:nvPr/>
        </p:nvSpPr>
        <p:spPr bwMode="auto">
          <a:xfrm>
            <a:off x="8005655" y="6178570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" name="Down Arrow 146"/>
          <p:cNvSpPr/>
          <p:nvPr/>
        </p:nvSpPr>
        <p:spPr bwMode="auto">
          <a:xfrm>
            <a:off x="8119528" y="6388258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4827" y="1291273"/>
            <a:ext cx="166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 instr. exec.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proc. clocking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63585" y="1861173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all clocks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8" name="Down Arrow 147"/>
          <p:cNvSpPr/>
          <p:nvPr/>
        </p:nvSpPr>
        <p:spPr bwMode="auto">
          <a:xfrm>
            <a:off x="419213" y="2398992"/>
            <a:ext cx="79734" cy="21970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478416" y="2362806"/>
            <a:ext cx="1312651" cy="382225"/>
            <a:chOff x="1808132" y="4019298"/>
            <a:chExt cx="1505366" cy="298792"/>
          </a:xfrm>
        </p:grpSpPr>
        <p:sp>
          <p:nvSpPr>
            <p:cNvPr id="150" name="TextBox 149"/>
            <p:cNvSpPr txBox="1"/>
            <p:nvPr/>
          </p:nvSpPr>
          <p:spPr>
            <a:xfrm>
              <a:off x="1808132" y="4041091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51" name="Right Arrow 150"/>
            <p:cNvSpPr/>
            <p:nvPr/>
          </p:nvSpPr>
          <p:spPr bwMode="auto">
            <a:xfrm>
              <a:off x="2357328" y="4111526"/>
              <a:ext cx="226875" cy="6400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575954" y="4019298"/>
              <a:ext cx="737544" cy="21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Vcc4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2700" y="2366301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320" y="1863437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1639" y="1277162"/>
            <a:ext cx="331555" cy="26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6351347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Vcc4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Retention V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57209" y="4254112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core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339162" y="4239085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core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65" name="Straight Connector 164"/>
          <p:cNvCxnSpPr/>
          <p:nvPr/>
        </p:nvCxnSpPr>
        <p:spPr bwMode="auto">
          <a:xfrm>
            <a:off x="7148490" y="4053695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>
            <a:off x="7264406" y="2096108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745974" y="3532142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core clock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521114" y="3517115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Stop core clock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4.4</a:t>
            </a:r>
            <a:r>
              <a:rPr lang="hu-HU" dirty="0"/>
              <a:t> </a:t>
            </a:r>
            <a:r>
              <a:rPr lang="en-US" dirty="0"/>
              <a:t>Evolution of C-state management in Intel's mobile lines </a:t>
            </a:r>
            <a:r>
              <a:rPr lang="hu-HU" dirty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34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438038" y="1439010"/>
            <a:ext cx="8229417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5 Reducing </a:t>
            </a:r>
            <a:r>
              <a: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power consumption of active CPU cores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38038" y="2491016"/>
            <a:ext cx="8228680" cy="468000"/>
            <a:chOff x="697" y="1638"/>
            <a:chExt cx="4450" cy="292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5.1 Overview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97" y="1682"/>
              <a:ext cx="24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31540" y="3007825"/>
            <a:ext cx="8235616" cy="468000"/>
            <a:chOff x="695" y="1631"/>
            <a:chExt cx="4737" cy="491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481" cy="484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5.2 DVFS (Dynamic Voltage and Frequency Scaling)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95" y="1631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38037" y="3513488"/>
            <a:ext cx="8228681" cy="468000"/>
            <a:chOff x="697" y="1626"/>
            <a:chExt cx="4450" cy="304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5.3 CPPC (Collaborative Processor Performance Control)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97" y="1626"/>
              <a:ext cx="24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31540" y="4036430"/>
            <a:ext cx="8235178" cy="467238"/>
            <a:chOff x="695" y="1631"/>
            <a:chExt cx="4452" cy="349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4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6.</a:t>
              </a:r>
              <a:r>
                <a:rPr lang="en-US" altLang="en-US" sz="1800" dirty="0">
                  <a:solidFill>
                    <a:srgbClr val="FFFFFF"/>
                  </a:solidFill>
                  <a:cs typeface="Arial" charset="0"/>
                </a:rPr>
                <a:t>5.4 AVFS (Adaptive Voltage or Frequency Scaling)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95" y="1631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9722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296863" y="1267766"/>
            <a:ext cx="8325587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5.1 Overview</a:t>
            </a:r>
          </a:p>
        </p:txBody>
      </p:sp>
    </p:spTree>
    <p:extLst>
      <p:ext uri="{BB962C8B-B14F-4D97-AF65-F5344CB8AC3E}">
        <p14:creationId xmlns:p14="http://schemas.microsoft.com/office/powerpoint/2010/main" val="9029094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96560" y="1890305"/>
            <a:ext cx="42947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Platform level PM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ACPI-based, 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system design)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32473" y="2767758"/>
            <a:ext cx="245298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the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processor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130094" y="2376430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6163183" y="2549238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 flipH="1">
            <a:off x="6015231" y="2605847"/>
            <a:ext cx="288000" cy="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6166496" y="3226956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rot="5400000" flipH="1" flipV="1">
            <a:off x="6011365" y="3208203"/>
            <a:ext cx="288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120458" y="337248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V="1">
            <a:off x="1745273" y="3983969"/>
            <a:ext cx="4392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-5400000" flipH="1" flipV="1">
            <a:off x="1638662" y="4067828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rot="-5400000" flipH="1" flipV="1">
            <a:off x="6071595" y="4044323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01570" y="4198796"/>
            <a:ext cx="21050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idle CPU cores</a:t>
            </a:r>
          </a:p>
        </p:txBody>
      </p:sp>
      <p:sp>
        <p:nvSpPr>
          <p:cNvPr id="68" name="Oval 11"/>
          <p:cNvSpPr>
            <a:spLocks noChangeArrowheads="1"/>
          </p:cNvSpPr>
          <p:nvPr/>
        </p:nvSpPr>
        <p:spPr bwMode="auto">
          <a:xfrm>
            <a:off x="6130750" y="4105511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1691680" y="412424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22118" y="4841373"/>
            <a:ext cx="33347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idle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CPU  cores</a:t>
            </a:r>
          </a:p>
        </p:txBody>
      </p:sp>
      <p:sp>
        <p:nvSpPr>
          <p:cNvPr id="113" name="Line 7"/>
          <p:cNvSpPr>
            <a:spLocks noChangeShapeType="1"/>
          </p:cNvSpPr>
          <p:nvPr/>
        </p:nvSpPr>
        <p:spPr bwMode="auto">
          <a:xfrm flipV="1">
            <a:off x="1998150" y="1632724"/>
            <a:ext cx="4176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 rot="5400000" flipH="1" flipV="1">
            <a:off x="3799813" y="1542204"/>
            <a:ext cx="180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5" name="Line 10"/>
          <p:cNvSpPr>
            <a:spLocks noChangeShapeType="1"/>
          </p:cNvSpPr>
          <p:nvPr/>
        </p:nvSpPr>
        <p:spPr bwMode="auto">
          <a:xfrm rot="-5400000" flipH="1">
            <a:off x="6067610" y="1733471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360104" y="1878960"/>
            <a:ext cx="340180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 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 the circuit level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Achieved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by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circuit design)</a:t>
            </a:r>
          </a:p>
        </p:txBody>
      </p:sp>
      <p:sp>
        <p:nvSpPr>
          <p:cNvPr id="120" name="Oval 9"/>
          <p:cNvSpPr>
            <a:spLocks noChangeArrowheads="1"/>
          </p:cNvSpPr>
          <p:nvPr/>
        </p:nvSpPr>
        <p:spPr bwMode="auto">
          <a:xfrm>
            <a:off x="6133603" y="180345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 rot="-5400000" flipH="1">
            <a:off x="1892722" y="1730317"/>
            <a:ext cx="180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4" name="Oval 9"/>
          <p:cNvSpPr>
            <a:spLocks noChangeArrowheads="1"/>
          </p:cNvSpPr>
          <p:nvPr/>
        </p:nvSpPr>
        <p:spPr bwMode="auto">
          <a:xfrm>
            <a:off x="1943215" y="1800296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1596902" y="5524089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 rot="5400000" flipH="1" flipV="1">
            <a:off x="1869476" y="2453359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8" name="Oval 9"/>
          <p:cNvSpPr>
            <a:spLocks noChangeArrowheads="1"/>
          </p:cNvSpPr>
          <p:nvPr/>
        </p:nvSpPr>
        <p:spPr bwMode="auto">
          <a:xfrm>
            <a:off x="901300" y="2714330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 rot="-5400000" flipH="1" flipV="1">
            <a:off x="845578" y="2632853"/>
            <a:ext cx="1828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3116520" y="271833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 rot="5400000" flipH="1" flipV="1">
            <a:off x="3058927" y="2640297"/>
            <a:ext cx="18288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366755" y="2857768"/>
            <a:ext cx="1510028" cy="396000"/>
          </a:xfrm>
          <a:prstGeom prst="roundRect">
            <a:avLst/>
          </a:prstGeom>
          <a:solidFill>
            <a:srgbClr val="A1A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2402305" y="2901518"/>
            <a:ext cx="14318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</a:t>
            </a:r>
            <a:r>
              <a:rPr kumimoji="0" lang="en-US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ower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gating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943605" y="2543794"/>
            <a:ext cx="2196000" cy="179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15"/>
          <p:cNvSpPr txBox="1">
            <a:spLocks noChangeArrowheads="1"/>
          </p:cNvSpPr>
          <p:nvPr/>
        </p:nvSpPr>
        <p:spPr bwMode="auto">
          <a:xfrm>
            <a:off x="1367683" y="1005235"/>
            <a:ext cx="50545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Approaches for power management of computers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(Strongly simplified)</a:t>
            </a:r>
            <a:endParaRPr kumimoji="0" lang="hu-H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0" name="Oval 8"/>
          <p:cNvSpPr>
            <a:spLocks noChangeArrowheads="1"/>
          </p:cNvSpPr>
          <p:nvPr/>
        </p:nvSpPr>
        <p:spPr bwMode="auto">
          <a:xfrm>
            <a:off x="6129192" y="2677748"/>
            <a:ext cx="64800" cy="612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0722" y="504734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en-US" dirty="0">
                <a:solidFill>
                  <a:srgbClr val="2D2D8A"/>
                </a:solidFill>
                <a:latin typeface="Verdana" panose="020B0604030504040204" pitchFamily="34" charset="0"/>
              </a:rPr>
              <a:t>6.</a:t>
            </a:r>
            <a:r>
              <a:rPr lang="en-US" altLang="en-US" dirty="0">
                <a:solidFill>
                  <a:srgbClr val="2D2D8A"/>
                </a:solidFill>
                <a:latin typeface="Verdana" panose="020B0604030504040204" pitchFamily="34" charset="0"/>
              </a:rPr>
              <a:t>5.1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Overview -1</a:t>
            </a: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3562278" y="4848305"/>
            <a:ext cx="21707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Reducing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power 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active CPU  cores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012160" y="4880328"/>
            <a:ext cx="319535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Utilizing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the 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power headroom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a proc</a:t>
            </a: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package</a:t>
            </a: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 raise performance</a:t>
            </a: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6241038" y="4533214"/>
            <a:ext cx="1393394" cy="23284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4977045" y="4201274"/>
            <a:ext cx="232307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active CPU cores</a:t>
            </a: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7605882" y="4763615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 rot="-5400000" flipH="1" flipV="1">
            <a:off x="5294910" y="3819932"/>
            <a:ext cx="232840" cy="1659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>
            <a:off x="4572000" y="47660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1" name="Down Arrow 90"/>
          <p:cNvSpPr/>
          <p:nvPr/>
        </p:nvSpPr>
        <p:spPr bwMode="auto">
          <a:xfrm>
            <a:off x="4571862" y="5548140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2" name="Down Arrow 91"/>
          <p:cNvSpPr/>
          <p:nvPr/>
        </p:nvSpPr>
        <p:spPr bwMode="auto">
          <a:xfrm>
            <a:off x="7625775" y="5577816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424570" y="5938264"/>
            <a:ext cx="2448000" cy="396000"/>
          </a:xfrm>
          <a:prstGeom prst="roundRect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6455" y="5994163"/>
            <a:ext cx="2446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Turbo Boost Technology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623774" y="5944655"/>
            <a:ext cx="2124000" cy="396000"/>
          </a:xfrm>
          <a:prstGeom prst="roundRect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36015" y="6004187"/>
            <a:ext cx="1875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DVFS/CPPC/AVFS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81652" y="2841638"/>
            <a:ext cx="1510028" cy="396000"/>
          </a:xfrm>
          <a:prstGeom prst="roundRect">
            <a:avLst/>
          </a:prstGeom>
          <a:solidFill>
            <a:srgbClr val="D9D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271666" y="2895010"/>
            <a:ext cx="13404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Clock gating</a:t>
            </a:r>
          </a:p>
        </p:txBody>
      </p:sp>
      <p:sp>
        <p:nvSpPr>
          <p:cNvPr id="99" name="Down Arrow 98"/>
          <p:cNvSpPr/>
          <p:nvPr/>
        </p:nvSpPr>
        <p:spPr bwMode="auto">
          <a:xfrm>
            <a:off x="1645245" y="4524724"/>
            <a:ext cx="91440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790" y="5958325"/>
            <a:ext cx="2124000" cy="396000"/>
          </a:xfrm>
          <a:prstGeom prst="roundRect">
            <a:avLst/>
          </a:prstGeom>
          <a:solidFill>
            <a:srgbClr val="8FB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6630" y="5989794"/>
            <a:ext cx="21387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C-state management</a:t>
            </a: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rot="-5400000" flipH="1" flipV="1">
            <a:off x="6094020" y="3874873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57" idx="0"/>
            <a:endCxn id="57" idx="0"/>
          </p:cNvCxnSpPr>
          <p:nvPr/>
        </p:nvCxnSpPr>
        <p:spPr bwMode="auto">
          <a:xfrm>
            <a:off x="6166020" y="3802873"/>
            <a:ext cx="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/>
          <p:cNvCxnSpPr>
            <a:stCxn id="113" idx="1"/>
          </p:cNvCxnSpPr>
          <p:nvPr/>
        </p:nvCxnSpPr>
        <p:spPr bwMode="auto">
          <a:xfrm flipV="1">
            <a:off x="6174150" y="1628222"/>
            <a:ext cx="1069033" cy="4501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893607" y="1640317"/>
            <a:ext cx="1080000" cy="315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176845" y="4763615"/>
            <a:ext cx="2914822" cy="204076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414" y="6399330"/>
            <a:ext cx="13043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(ACPI-based)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57165" y="3699030"/>
            <a:ext cx="139938" cy="103843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5053193" y="3507088"/>
            <a:ext cx="22480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PM of CPU cores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36785" y="6444335"/>
            <a:ext cx="39400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CPPC: Collaborative Processor Power Control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5.1 Overview (</a:t>
            </a:r>
            <a:r>
              <a:rPr lang="hu-HU" dirty="0"/>
              <a:t>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88139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5.1 Overview 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344" y="504734"/>
            <a:ext cx="15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Overview 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44" y="908720"/>
            <a:ext cx="891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There 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three basic techniques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for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reducing the power consumption of active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CPU cores: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95382"/>
            <a:ext cx="534114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DVFS</a:t>
            </a:r>
            <a:r>
              <a:rPr lang="en-US" sz="1600" dirty="0">
                <a:latin typeface="+mj-lt"/>
              </a:rPr>
              <a:t>: Dynamic Voltage and Frequency Scaling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CPPC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/>
              <a:t>Collaborative Processor Power Control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AVFS</a:t>
            </a:r>
            <a:r>
              <a:rPr lang="en-US" sz="1600" dirty="0">
                <a:latin typeface="+mj-lt"/>
              </a:rPr>
              <a:t>: Adaptive Voltage and Frequency Scaling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78" y="2493333"/>
            <a:ext cx="614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These techniques will be described in the next Sections.</a:t>
            </a:r>
          </a:p>
        </p:txBody>
      </p:sp>
    </p:spTree>
    <p:extLst>
      <p:ext uri="{BB962C8B-B14F-4D97-AF65-F5344CB8AC3E}">
        <p14:creationId xmlns:p14="http://schemas.microsoft.com/office/powerpoint/2010/main" val="5694096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566893" y="1349000"/>
            <a:ext cx="7875537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u-HU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</a:t>
            </a:r>
            <a:r>
              <a: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5.2 DVFS (Dynamic Voltage and Frequency Scaling)</a:t>
            </a:r>
          </a:p>
        </p:txBody>
      </p:sp>
    </p:spTree>
    <p:extLst>
      <p:ext uri="{BB962C8B-B14F-4D97-AF65-F5344CB8AC3E}">
        <p14:creationId xmlns:p14="http://schemas.microsoft.com/office/powerpoint/2010/main" val="3771988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7" y="9087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DVFS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7" y="1689265"/>
            <a:ext cx="4744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a)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Dynamic power consumption </a:t>
            </a:r>
            <a:r>
              <a:rPr lang="en-US" sz="1600" dirty="0">
                <a:latin typeface="+mj-lt"/>
              </a:rPr>
              <a:t>is given by: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6775" y="2064694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j-lt"/>
              </a:rPr>
              <a:t>Dd</a:t>
            </a:r>
            <a:r>
              <a:rPr lang="en-US" sz="1600" dirty="0">
                <a:latin typeface="+mj-lt"/>
              </a:rPr>
              <a:t> = const. * Vcc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 * fc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2604" y="240934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with </a:t>
            </a:r>
            <a:r>
              <a:rPr lang="en-US" sz="1600" dirty="0" err="1">
                <a:latin typeface="+mj-lt"/>
              </a:rPr>
              <a:t>Vcc</a:t>
            </a:r>
            <a:r>
              <a:rPr lang="en-US" sz="1600" dirty="0">
                <a:latin typeface="+mj-lt"/>
              </a:rPr>
              <a:t>: core voltage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+mj-lt"/>
              </a:rPr>
              <a:t>       fc:   clock frequency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998" y="3084420"/>
            <a:ext cx="886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b)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core voltage (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Vcc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1600" dirty="0">
                <a:latin typeface="+mj-lt"/>
              </a:rPr>
              <a:t>that is needed for generating the clock frequency (fc) is</a:t>
            </a:r>
          </a:p>
          <a:p>
            <a:r>
              <a:rPr lang="en-US" sz="1600" dirty="0">
                <a:latin typeface="+mj-lt"/>
              </a:rPr>
              <a:t>      nearly linearly proportional with the clock frequency (fc).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1790" y="3720008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j-lt"/>
              </a:rPr>
              <a:t>Vcc</a:t>
            </a:r>
            <a:r>
              <a:rPr lang="en-US" sz="1600" dirty="0">
                <a:latin typeface="+mj-lt"/>
              </a:rPr>
              <a:t> = const. * fc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863" y="4299555"/>
            <a:ext cx="8738098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Since fc very sensitively impacts </a:t>
            </a:r>
            <a:r>
              <a:rPr lang="en-US" sz="1600" dirty="0" err="1">
                <a:latin typeface="+mj-lt"/>
              </a:rPr>
              <a:t>Dd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Dd</a:t>
            </a:r>
            <a:r>
              <a:rPr lang="en-US" sz="1600" dirty="0">
                <a:latin typeface="+mj-lt"/>
              </a:rPr>
              <a:t> = const. * fc</a:t>
            </a:r>
            <a:r>
              <a:rPr lang="en-US" sz="1600" baseline="30000" dirty="0">
                <a:latin typeface="+mj-lt"/>
              </a:rPr>
              <a:t>3</a:t>
            </a:r>
            <a:r>
              <a:rPr lang="en-US" sz="1600" dirty="0">
                <a:latin typeface="+mj-lt"/>
              </a:rPr>
              <a:t>),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idea of DVFS </a:t>
            </a:r>
            <a:r>
              <a:rPr lang="en-US" sz="1600" dirty="0">
                <a:latin typeface="+mj-lt"/>
              </a:rPr>
              <a:t>is</a:t>
            </a:r>
          </a:p>
          <a:p>
            <a:r>
              <a:rPr lang="en-US" sz="1600" dirty="0">
                <a:latin typeface="+mj-lt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to scale down fc as far as possible</a:t>
            </a:r>
            <a:r>
              <a:rPr lang="en-US" sz="1600" dirty="0">
                <a:latin typeface="+mj-lt"/>
              </a:rPr>
              <a:t>, that is as far as the run time of the actual </a:t>
            </a:r>
          </a:p>
          <a:p>
            <a:r>
              <a:rPr lang="en-US" sz="1600" dirty="0">
                <a:latin typeface="+mj-lt"/>
              </a:rPr>
              <a:t>  workload does not lengthen noticeably and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lower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Vcc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to the reduced fc value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needed.</a:t>
            </a:r>
            <a:r>
              <a:rPr lang="en-US" sz="1600" dirty="0">
                <a:latin typeface="+mj-lt"/>
              </a:rPr>
              <a:t> </a:t>
            </a:r>
          </a:p>
          <a:p>
            <a:r>
              <a:rPr lang="en-US" sz="1600" dirty="0">
                <a:latin typeface="+mj-lt"/>
              </a:rPr>
              <a:t>This principle will be applied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 subsequent time windows </a:t>
            </a:r>
            <a:r>
              <a:rPr lang="en-US" sz="1600" dirty="0">
                <a:latin typeface="+mj-lt"/>
              </a:rPr>
              <a:t>of, say 100 </a:t>
            </a:r>
            <a:r>
              <a:rPr lang="en-US" sz="1600" dirty="0" err="1">
                <a:latin typeface="+mj-lt"/>
              </a:rPr>
              <a:t>ms</a:t>
            </a:r>
            <a:r>
              <a:rPr lang="en-US" sz="1600" dirty="0">
                <a:latin typeface="+mj-lt"/>
              </a:rPr>
              <a:t> to reduce</a:t>
            </a:r>
          </a:p>
          <a:p>
            <a:r>
              <a:rPr lang="en-US" sz="1600" dirty="0">
                <a:latin typeface="+mj-lt"/>
              </a:rPr>
              <a:t>  dynamic power consumption.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194" y="1313257"/>
            <a:ext cx="497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There are two relationships DVFS is based 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998" y="513565"/>
            <a:ext cx="644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+mj-lt"/>
              </a:rPr>
              <a:t>6.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5.2 DVFS (Dynamic Voltage and Frequency Scaling)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084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7" y="508364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the implementation of DVFS 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577" y="908720"/>
            <a:ext cx="8189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DVFS is implemented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based on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P-states (Performance states)</a:t>
            </a:r>
            <a:r>
              <a:rPr lang="en-US" sz="1600" dirty="0">
                <a:latin typeface="+mj-lt"/>
              </a:rPr>
              <a:t> defined by the </a:t>
            </a:r>
          </a:p>
          <a:p>
            <a:r>
              <a:rPr lang="en-US" sz="1600" dirty="0">
                <a:latin typeface="+mj-lt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2. release of the ACPI standard</a:t>
            </a:r>
            <a:r>
              <a:rPr lang="en-US" sz="1600" dirty="0">
                <a:latin typeface="+mj-lt"/>
              </a:rPr>
              <a:t>, as indicated in the next Figure.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31468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76" y="508364"/>
            <a:ext cx="518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 P (Performance) states P0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181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6585" y="3609020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Global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510" y="2888940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Ci: Idle 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(C4…Cn states since ACPI 2.0)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3515" y="1951093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Pi: Performance 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(active states, since ACPI 2.0))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221" y="3879050"/>
            <a:ext cx="233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Si: System Sleep states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593" y="4239090"/>
            <a:ext cx="3600858" cy="245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G1: OS-initiated, system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saved, no rebooting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G2/Soft off: OS-initiated shut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Power supply remains 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system context is not saved,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the system must be restarted.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G3/Mechanical off: Entered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activating a mechanical switch.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The system must be restarted.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5022"/>
          <a:stretch/>
        </p:blipFill>
        <p:spPr>
          <a:xfrm>
            <a:off x="3153578" y="996715"/>
            <a:ext cx="5836272" cy="172743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89807" y="1632433"/>
            <a:ext cx="5527698" cy="5143752"/>
            <a:chOff x="3589807" y="1632433"/>
            <a:chExt cx="5527698" cy="5143752"/>
          </a:xfrm>
        </p:grpSpPr>
        <p:sp>
          <p:nvSpPr>
            <p:cNvPr id="5" name="Left Brace 4"/>
            <p:cNvSpPr/>
            <p:nvPr/>
          </p:nvSpPr>
          <p:spPr bwMode="auto">
            <a:xfrm>
              <a:off x="3589807" y="2899453"/>
              <a:ext cx="145598" cy="1035058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" name="Left Brace 10"/>
            <p:cNvSpPr/>
            <p:nvPr/>
          </p:nvSpPr>
          <p:spPr bwMode="auto">
            <a:xfrm>
              <a:off x="3589807" y="1957354"/>
              <a:ext cx="145598" cy="690038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28822" y="6373775"/>
              <a:ext cx="381981" cy="40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048" t="60320" b="4009"/>
            <a:stretch/>
          </p:blipFill>
          <p:spPr>
            <a:xfrm>
              <a:off x="3671900" y="4186993"/>
              <a:ext cx="5308218" cy="2466979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5043086" y="2849907"/>
              <a:ext cx="4074419" cy="1211538"/>
              <a:chOff x="5178688" y="2311986"/>
              <a:chExt cx="3713791" cy="115770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178688" y="2311986"/>
                <a:ext cx="3713791" cy="1157706"/>
                <a:chOff x="5178688" y="2311986"/>
                <a:chExt cx="3713791" cy="1157706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178688" y="2311986"/>
                  <a:ext cx="3713791" cy="1157706"/>
                  <a:chOff x="3986935" y="3079293"/>
                  <a:chExt cx="3398756" cy="1474833"/>
                </a:xfrm>
              </p:grpSpPr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23328" t="61054" b="33535"/>
                  <a:stretch/>
                </p:blipFill>
                <p:spPr>
                  <a:xfrm>
                    <a:off x="3986935" y="4149080"/>
                    <a:ext cx="3395490" cy="405046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23254" t="25251" b="64164"/>
                  <a:stretch/>
                </p:blipFill>
                <p:spPr>
                  <a:xfrm>
                    <a:off x="3986935" y="3079293"/>
                    <a:ext cx="3398756" cy="792330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9464" t="62215" r="7844" b="36004"/>
                  <a:stretch/>
                </p:blipFill>
                <p:spPr>
                  <a:xfrm>
                    <a:off x="4036573" y="4253249"/>
                    <a:ext cx="1447800" cy="133350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991966" y="4149889"/>
                    <a:ext cx="334775" cy="333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Cn</a:t>
                    </a:r>
                  </a:p>
                </p:txBody>
              </p:sp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9464" t="26688" r="7844" b="70210"/>
                  <a:stretch/>
                </p:blipFill>
                <p:spPr>
                  <a:xfrm>
                    <a:off x="4053885" y="3173113"/>
                    <a:ext cx="1447800" cy="232229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82119" t="31535" r="7844" b="65557"/>
                  <a:stretch/>
                </p:blipFill>
                <p:spPr>
                  <a:xfrm>
                    <a:off x="4062331" y="3536479"/>
                    <a:ext cx="3014431" cy="200519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002324" y="3508020"/>
                    <a:ext cx="327439" cy="333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C2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010393" y="3126293"/>
                    <a:ext cx="327439" cy="333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C1</a:t>
                    </a:r>
                    <a:endPara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" name="Rectangle 1"/>
                <p:cNvSpPr/>
                <p:nvPr/>
              </p:nvSpPr>
              <p:spPr bwMode="auto">
                <a:xfrm>
                  <a:off x="5204320" y="3100397"/>
                  <a:ext cx="3610018" cy="73556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 bwMode="auto">
              <a:xfrm>
                <a:off x="5639732" y="2950574"/>
                <a:ext cx="1" cy="21908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Rectangle 38"/>
              <p:cNvSpPr/>
              <p:nvPr/>
            </p:nvSpPr>
            <p:spPr bwMode="auto">
              <a:xfrm>
                <a:off x="5261073" y="2910136"/>
                <a:ext cx="3496392" cy="4571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/>
            <a:srcRect l="11695" t="9733" r="85187" b="62548"/>
            <a:stretch/>
          </p:blipFill>
          <p:spPr>
            <a:xfrm>
              <a:off x="3837803" y="2382453"/>
              <a:ext cx="181680" cy="191343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/>
            <a:srcRect l="10915" t="30522" r="84407" b="65320"/>
            <a:stretch/>
          </p:blipFill>
          <p:spPr>
            <a:xfrm>
              <a:off x="4659822" y="3370636"/>
              <a:ext cx="296251" cy="31200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/>
            <a:srcRect l="27289" t="18049" r="67138" b="67317"/>
            <a:stretch/>
          </p:blipFill>
          <p:spPr>
            <a:xfrm>
              <a:off x="4753540" y="2298991"/>
              <a:ext cx="356878" cy="114402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27289" t="31760" r="67897" b="64569"/>
            <a:stretch/>
          </p:blipFill>
          <p:spPr>
            <a:xfrm>
              <a:off x="4764568" y="3640249"/>
              <a:ext cx="295413" cy="259848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 bwMode="auto">
            <a:xfrm>
              <a:off x="4807262" y="1632433"/>
              <a:ext cx="93718" cy="226318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>
              <a:off x="4861399" y="1635404"/>
              <a:ext cx="11620" cy="2244828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4717883" y="1635404"/>
              <a:ext cx="110352" cy="228842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4722806" y="1639246"/>
              <a:ext cx="18199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Rounded Rectangle 37"/>
          <p:cNvSpPr/>
          <p:nvPr/>
        </p:nvSpPr>
        <p:spPr bwMode="auto">
          <a:xfrm>
            <a:off x="296863" y="1687316"/>
            <a:ext cx="8734913" cy="11297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 w="28575">
                <a:solidFill>
                  <a:srgbClr val="000000"/>
                </a:solidFill>
                <a:prstDash val="sysDash"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871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7" y="508364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the implementation of DVFS 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998" y="908720"/>
            <a:ext cx="865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P-states</a:t>
            </a:r>
            <a:r>
              <a:rPr lang="en-US" sz="1600" dirty="0">
                <a:latin typeface="+mj-lt"/>
              </a:rPr>
              <a:t> are possible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operating points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Vcc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and fc pairs</a:t>
            </a:r>
            <a:r>
              <a:rPr lang="en-US" sz="1600" dirty="0">
                <a:latin typeface="+mj-lt"/>
              </a:rPr>
              <a:t>) of a core while running</a:t>
            </a:r>
          </a:p>
          <a:p>
            <a:r>
              <a:rPr lang="en-US" sz="1600" dirty="0">
                <a:latin typeface="+mj-lt"/>
              </a:rPr>
              <a:t>  under DVFS.</a:t>
            </a:r>
          </a:p>
          <a:p>
            <a:r>
              <a:rPr lang="en-US" sz="1600" dirty="0">
                <a:latin typeface="+mj-lt"/>
              </a:rPr>
              <a:t>An example below will illustrate this.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95" y="5115671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Example: Operating points of Intel’s Pentium M processor (</a:t>
            </a:r>
            <a:r>
              <a:rPr lang="en-US" sz="1600" dirty="0">
                <a:latin typeface="+mj-lt"/>
                <a:ea typeface="Verdana" panose="020B0604030504040204" pitchFamily="34" charset="0"/>
              </a:rPr>
              <a:t>~</a:t>
            </a:r>
            <a:r>
              <a:rPr lang="en-US" sz="1600" dirty="0">
                <a:latin typeface="+mj-lt"/>
              </a:rPr>
              <a:t>2003)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6645" y="2166248"/>
            <a:ext cx="5908475" cy="2899573"/>
            <a:chOff x="1736685" y="2888940"/>
            <a:chExt cx="5908475" cy="289957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6" t="17250" r="8726" b="26415"/>
            <a:stretch/>
          </p:blipFill>
          <p:spPr bwMode="auto">
            <a:xfrm>
              <a:off x="1736685" y="2933945"/>
              <a:ext cx="5908475" cy="285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82501" y="2888940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+mj-lt"/>
                </a:rPr>
                <a:t>P1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32140" y="3309704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+mj-lt"/>
                </a:rPr>
                <a:t>P2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93642" y="3933825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+mj-lt"/>
                </a:rPr>
                <a:t>P6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6170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7" y="508364"/>
            <a:ext cx="562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Emergence and evolution of the ACPI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577" y="873340"/>
            <a:ext cx="873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The ACPI standard became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widely accepted </a:t>
            </a:r>
            <a:r>
              <a:rPr lang="en-US" sz="1600" dirty="0">
                <a:latin typeface="+mj-lt"/>
              </a:rPr>
              <a:t>and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underwent an intensive evolution</a:t>
            </a:r>
            <a:r>
              <a:rPr lang="en-US" sz="1600" dirty="0">
                <a:latin typeface="+mj-lt"/>
              </a:rPr>
              <a:t>,</a:t>
            </a:r>
          </a:p>
          <a:p>
            <a:r>
              <a:rPr lang="en-US" sz="1600" dirty="0">
                <a:latin typeface="+mj-lt"/>
              </a:rPr>
              <a:t>  as the next Figures show.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372511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287" y="908720"/>
            <a:ext cx="8916223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Now it is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task of the OS </a:t>
            </a:r>
            <a:r>
              <a:rPr lang="en-US" sz="1600" dirty="0">
                <a:latin typeface="+mj-lt"/>
              </a:rPr>
              <a:t>to determine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how far fc and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Vcc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can be reduced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without causing a noticeable lengthening of the run time of the actual workload.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To do this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OS will assess the utilization rate of the core in subsequent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time windows </a:t>
            </a:r>
            <a:r>
              <a:rPr lang="en-US" sz="1600" dirty="0">
                <a:latin typeface="+mj-lt"/>
              </a:rPr>
              <a:t>(of. e.g. 100 </a:t>
            </a:r>
            <a:r>
              <a:rPr lang="en-US" sz="1600" dirty="0" err="1">
                <a:latin typeface="+mj-lt"/>
              </a:rPr>
              <a:t>ms</a:t>
            </a:r>
            <a:r>
              <a:rPr lang="en-US" sz="1600" dirty="0">
                <a:latin typeface="+mj-lt"/>
              </a:rPr>
              <a:t>) while running the actual workload and</a:t>
            </a:r>
          </a:p>
          <a:p>
            <a:r>
              <a:rPr lang="en-US" sz="1600" dirty="0">
                <a:latin typeface="+mj-lt"/>
              </a:rPr>
              <a:t>      will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choose the P-states </a:t>
            </a:r>
            <a:r>
              <a:rPr lang="en-US" sz="1600" dirty="0">
                <a:latin typeface="+mj-lt"/>
              </a:rPr>
              <a:t>that is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needed to perform this workload without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lengthening the run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E.g. if a core runs recently at 2 GHz but it is utilized only by 50 %, each second</a:t>
            </a:r>
          </a:p>
          <a:p>
            <a:r>
              <a:rPr lang="en-US" sz="1600" dirty="0">
                <a:latin typeface="+mj-lt"/>
              </a:rPr>
              <a:t>      clock cycle is wasted and the clock frequency can be reduced to 1 GHz without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worsening the user experience.</a:t>
            </a:r>
          </a:p>
          <a:p>
            <a:r>
              <a:rPr lang="en-US" sz="1600" dirty="0">
                <a:latin typeface="+mj-lt"/>
              </a:rPr>
              <a:t>    Then the OS selects the optimal working point from a given list of possible </a:t>
            </a:r>
          </a:p>
          <a:p>
            <a:r>
              <a:rPr lang="en-US" sz="1600" dirty="0">
                <a:latin typeface="+mj-lt"/>
              </a:rPr>
              <a:t>      working points (fc, </a:t>
            </a:r>
            <a:r>
              <a:rPr lang="en-US" sz="1600" dirty="0" err="1">
                <a:latin typeface="+mj-lt"/>
              </a:rPr>
              <a:t>Vcc</a:t>
            </a:r>
            <a:r>
              <a:rPr lang="en-US" sz="1600" dirty="0">
                <a:latin typeface="+mj-lt"/>
              </a:rPr>
              <a:t> values) by looking for the P-state with a core frequency</a:t>
            </a:r>
          </a:p>
          <a:p>
            <a:r>
              <a:rPr lang="en-US" sz="1600" dirty="0">
                <a:latin typeface="+mj-lt"/>
              </a:rPr>
              <a:t>      of at least 1 GHz.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77" y="508364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the implementation of DVFS -3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9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7" y="508364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the implementation of DVFS -4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7" y="908720"/>
            <a:ext cx="8489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Subsequently,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OS will inform the processor about the P-state requested via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a software interface </a:t>
            </a:r>
            <a:r>
              <a:rPr lang="en-US" sz="1600" dirty="0">
                <a:latin typeface="+mj-lt"/>
              </a:rPr>
              <a:t>defined by the ACPI standard, and typically,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PCU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(Power Control Unit) of the CPU will accomplish the required P-state transition</a:t>
            </a:r>
            <a:r>
              <a:rPr lang="en-US" sz="1600" dirty="0">
                <a:latin typeface="+mj-lt"/>
              </a:rPr>
              <a:t>,</a:t>
            </a:r>
          </a:p>
          <a:p>
            <a:r>
              <a:rPr lang="en-US" sz="1600" dirty="0">
                <a:latin typeface="+mj-lt"/>
              </a:rPr>
              <a:t>  as will be detailed in more detail next.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16212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24257" y="1988840"/>
            <a:ext cx="4022740" cy="3576477"/>
            <a:chOff x="3109375" y="2620964"/>
            <a:chExt cx="2934158" cy="2522655"/>
          </a:xfrm>
        </p:grpSpPr>
        <p:sp>
          <p:nvSpPr>
            <p:cNvPr id="6" name="Line 41"/>
            <p:cNvSpPr>
              <a:spLocks noChangeShapeType="1"/>
            </p:cNvSpPr>
            <p:nvPr/>
          </p:nvSpPr>
          <p:spPr bwMode="auto">
            <a:xfrm>
              <a:off x="3515775" y="4881564"/>
              <a:ext cx="2206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Line 42"/>
            <p:cNvSpPr>
              <a:spLocks noChangeShapeType="1"/>
            </p:cNvSpPr>
            <p:nvPr/>
          </p:nvSpPr>
          <p:spPr bwMode="auto">
            <a:xfrm flipV="1">
              <a:off x="3625312" y="2936877"/>
              <a:ext cx="9525" cy="2005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H="1">
              <a:off x="3576100" y="4039129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 flipH="1">
              <a:off x="3576100" y="3689088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3576100" y="3368056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 flipH="1">
              <a:off x="3576100" y="3098802"/>
              <a:ext cx="8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Text Box 47"/>
            <p:cNvSpPr txBox="1">
              <a:spLocks noChangeArrowheads="1"/>
            </p:cNvSpPr>
            <p:nvPr/>
          </p:nvSpPr>
          <p:spPr bwMode="auto">
            <a:xfrm>
              <a:off x="5795424" y="4757739"/>
              <a:ext cx="248109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fc</a:t>
              </a:r>
            </a:p>
          </p:txBody>
        </p:sp>
        <p:sp>
          <p:nvSpPr>
            <p:cNvPr id="13" name="Text Box 48"/>
            <p:cNvSpPr txBox="1">
              <a:spLocks noChangeArrowheads="1"/>
            </p:cNvSpPr>
            <p:nvPr/>
          </p:nvSpPr>
          <p:spPr bwMode="auto">
            <a:xfrm>
              <a:off x="3452275" y="2620964"/>
              <a:ext cx="351000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V</a:t>
              </a:r>
              <a:r>
                <a:rPr lang="en-US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cc</a:t>
              </a:r>
              <a:endParaRPr lang="hu-HU" altLang="en-US" sz="12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5134107" y="4940302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fc0</a:t>
              </a:r>
            </a:p>
          </p:txBody>
        </p:sp>
        <p:sp>
          <p:nvSpPr>
            <p:cNvPr id="16" name="Text Box 51"/>
            <p:cNvSpPr txBox="1">
              <a:spLocks noChangeArrowheads="1"/>
            </p:cNvSpPr>
            <p:nvPr/>
          </p:nvSpPr>
          <p:spPr bwMode="auto">
            <a:xfrm>
              <a:off x="4941711" y="3188770"/>
              <a:ext cx="894686" cy="39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Highest</a:t>
              </a:r>
              <a:br>
                <a:rPr lang="hu-HU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</a:br>
              <a:r>
                <a:rPr lang="en-US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power</a:t>
              </a:r>
            </a:p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 consumption</a:t>
              </a:r>
              <a:endParaRPr lang="hu-HU" altLang="en-US" sz="1200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3120487" y="2987677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V</a:t>
              </a:r>
              <a:r>
                <a:rPr lang="en-US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cc</a:t>
              </a: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0</a:t>
              </a:r>
            </a:p>
          </p:txBody>
        </p:sp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3110962" y="3290096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V</a:t>
              </a:r>
              <a:r>
                <a:rPr lang="en-US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cc</a:t>
              </a: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3112550" y="3951641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V</a:t>
              </a:r>
              <a:r>
                <a:rPr lang="en-US" altLang="en-US" sz="12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ccn</a:t>
              </a:r>
              <a:endParaRPr lang="hu-HU" altLang="en-US" sz="12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3109375" y="3611124"/>
              <a:ext cx="40010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V</a:t>
              </a:r>
              <a:r>
                <a:rPr lang="en-US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cc</a:t>
              </a: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21" name="Text Box 56"/>
            <p:cNvSpPr txBox="1">
              <a:spLocks noChangeArrowheads="1"/>
            </p:cNvSpPr>
            <p:nvPr/>
          </p:nvSpPr>
          <p:spPr bwMode="auto">
            <a:xfrm>
              <a:off x="3309400" y="3765905"/>
              <a:ext cx="17561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Verdana" panose="020B0604030504040204" pitchFamily="34" charset="0"/>
                </a:rPr>
                <a:t>.</a:t>
              </a:r>
            </a:p>
          </p:txBody>
        </p:sp>
        <p:sp>
          <p:nvSpPr>
            <p:cNvPr id="22" name="Text Box 57"/>
            <p:cNvSpPr txBox="1">
              <a:spLocks noChangeArrowheads="1"/>
            </p:cNvSpPr>
            <p:nvPr/>
          </p:nvSpPr>
          <p:spPr bwMode="auto">
            <a:xfrm>
              <a:off x="3309400" y="3706638"/>
              <a:ext cx="175617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Verdana" panose="020B0604030504040204" pitchFamily="34" charset="0"/>
                </a:rPr>
                <a:t>.</a:t>
              </a: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>
              <a:off x="5263612" y="4818064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>
              <a:off x="3985675" y="4818064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5" name="Text Box 61"/>
            <p:cNvSpPr txBox="1">
              <a:spLocks noChangeArrowheads="1"/>
            </p:cNvSpPr>
            <p:nvPr/>
          </p:nvSpPr>
          <p:spPr bwMode="auto">
            <a:xfrm>
              <a:off x="3841883" y="4948239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fcn</a:t>
              </a:r>
            </a:p>
          </p:txBody>
        </p:sp>
        <p:sp>
          <p:nvSpPr>
            <p:cNvPr id="26" name="Line 62"/>
            <p:cNvSpPr>
              <a:spLocks noChangeShapeType="1"/>
            </p:cNvSpPr>
            <p:nvPr/>
          </p:nvSpPr>
          <p:spPr bwMode="auto">
            <a:xfrm>
              <a:off x="4422237" y="4818064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4285057" y="4948239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fc2</a:t>
              </a:r>
            </a:p>
          </p:txBody>
        </p:sp>
        <p:sp>
          <p:nvSpPr>
            <p:cNvPr id="28" name="Line 64"/>
            <p:cNvSpPr>
              <a:spLocks noChangeShapeType="1"/>
            </p:cNvSpPr>
            <p:nvPr/>
          </p:nvSpPr>
          <p:spPr bwMode="auto">
            <a:xfrm>
              <a:off x="4847687" y="4816477"/>
              <a:ext cx="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9" name="Text Box 65"/>
            <p:cNvSpPr txBox="1">
              <a:spLocks noChangeArrowheads="1"/>
            </p:cNvSpPr>
            <p:nvPr/>
          </p:nvSpPr>
          <p:spPr bwMode="auto">
            <a:xfrm>
              <a:off x="4710507" y="4946652"/>
              <a:ext cx="304231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fc1</a:t>
              </a:r>
            </a:p>
          </p:txBody>
        </p:sp>
        <p:sp>
          <p:nvSpPr>
            <p:cNvPr id="30" name="Text Box 67"/>
            <p:cNvSpPr txBox="1">
              <a:spLocks noChangeArrowheads="1"/>
            </p:cNvSpPr>
            <p:nvPr/>
          </p:nvSpPr>
          <p:spPr bwMode="auto">
            <a:xfrm>
              <a:off x="4301312" y="3534549"/>
              <a:ext cx="202509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●</a:t>
              </a:r>
            </a:p>
          </p:txBody>
        </p:sp>
        <p:sp>
          <p:nvSpPr>
            <p:cNvPr id="31" name="Text Box 68"/>
            <p:cNvSpPr txBox="1">
              <a:spLocks noChangeArrowheads="1"/>
            </p:cNvSpPr>
            <p:nvPr/>
          </p:nvSpPr>
          <p:spPr bwMode="auto">
            <a:xfrm>
              <a:off x="5071524" y="2917535"/>
              <a:ext cx="202509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●</a:t>
              </a:r>
            </a:p>
          </p:txBody>
        </p:sp>
        <p:sp>
          <p:nvSpPr>
            <p:cNvPr id="32" name="Text Box 69"/>
            <p:cNvSpPr txBox="1">
              <a:spLocks noChangeArrowheads="1"/>
            </p:cNvSpPr>
            <p:nvPr/>
          </p:nvSpPr>
          <p:spPr bwMode="auto">
            <a:xfrm>
              <a:off x="3804700" y="3894295"/>
              <a:ext cx="202509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●</a:t>
              </a:r>
            </a:p>
          </p:txBody>
        </p:sp>
        <p:sp>
          <p:nvSpPr>
            <p:cNvPr id="33" name="Text Box 70"/>
            <p:cNvSpPr txBox="1">
              <a:spLocks noChangeArrowheads="1"/>
            </p:cNvSpPr>
            <p:nvPr/>
          </p:nvSpPr>
          <p:spPr bwMode="auto">
            <a:xfrm>
              <a:off x="4741324" y="3195831"/>
              <a:ext cx="202509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●</a:t>
              </a:r>
            </a:p>
          </p:txBody>
        </p:sp>
        <p:sp>
          <p:nvSpPr>
            <p:cNvPr id="34" name="Text Box 102"/>
            <p:cNvSpPr txBox="1">
              <a:spLocks noChangeArrowheads="1"/>
            </p:cNvSpPr>
            <p:nvPr/>
          </p:nvSpPr>
          <p:spPr bwMode="auto">
            <a:xfrm rot="19355788">
              <a:off x="3916873" y="3086087"/>
              <a:ext cx="658878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Verdana" panose="020B0604030504040204" pitchFamily="34" charset="0"/>
                </a:rPr>
                <a:t>Workload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52147" y="4840573"/>
              <a:ext cx="197832" cy="195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..</a:t>
              </a:r>
              <a:endParaRPr lang="en-US" sz="1200" dirty="0"/>
            </a:p>
          </p:txBody>
        </p:sp>
        <p:sp>
          <p:nvSpPr>
            <p:cNvPr id="36" name="Text Box 80"/>
            <p:cNvSpPr txBox="1">
              <a:spLocks noChangeArrowheads="1"/>
            </p:cNvSpPr>
            <p:nvPr/>
          </p:nvSpPr>
          <p:spPr bwMode="auto">
            <a:xfrm>
              <a:off x="5045405" y="2777828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P</a:t>
              </a:r>
              <a:r>
                <a:rPr lang="en-US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0</a:t>
              </a:r>
              <a:endParaRPr lang="hu-HU" altLang="en-US" sz="12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7" name="Text Box 80"/>
            <p:cNvSpPr txBox="1">
              <a:spLocks noChangeArrowheads="1"/>
            </p:cNvSpPr>
            <p:nvPr/>
          </p:nvSpPr>
          <p:spPr bwMode="auto">
            <a:xfrm>
              <a:off x="4709031" y="3048229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P1</a:t>
              </a:r>
            </a:p>
          </p:txBody>
        </p:sp>
        <p:sp>
          <p:nvSpPr>
            <p:cNvPr id="38" name="Text Box 80"/>
            <p:cNvSpPr txBox="1">
              <a:spLocks noChangeArrowheads="1"/>
            </p:cNvSpPr>
            <p:nvPr/>
          </p:nvSpPr>
          <p:spPr bwMode="auto">
            <a:xfrm>
              <a:off x="4276857" y="3395514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P2</a:t>
              </a:r>
            </a:p>
          </p:txBody>
        </p:sp>
        <p:sp>
          <p:nvSpPr>
            <p:cNvPr id="39" name="Text Box 80"/>
            <p:cNvSpPr txBox="1">
              <a:spLocks noChangeArrowheads="1"/>
            </p:cNvSpPr>
            <p:nvPr/>
          </p:nvSpPr>
          <p:spPr bwMode="auto">
            <a:xfrm>
              <a:off x="3774582" y="3789312"/>
              <a:ext cx="296046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Pn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957145" y="3055073"/>
              <a:ext cx="1292179" cy="1001011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>
              <a:off x="3739657" y="2762922"/>
              <a:ext cx="1237407" cy="97175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267177" y="3916625"/>
            <a:ext cx="367661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dirty="0">
                <a:latin typeface="+mj-lt"/>
              </a:rPr>
              <a:t>Both fc and Vdd will be scaled </a:t>
            </a:r>
          </a:p>
          <a:p>
            <a:pPr algn="ctr">
              <a:spcAft>
                <a:spcPts val="300"/>
              </a:spcAft>
            </a:pPr>
            <a:r>
              <a:rPr lang="hu-HU" sz="1200" dirty="0">
                <a:latin typeface="+mj-lt"/>
              </a:rPr>
              <a:t>          </a:t>
            </a:r>
            <a:r>
              <a:rPr lang="en-US" sz="1200" dirty="0">
                <a:latin typeface="+mj-lt"/>
              </a:rPr>
              <a:t> </a:t>
            </a:r>
            <a:r>
              <a:rPr lang="hu-HU" sz="1200" dirty="0">
                <a:latin typeface="+mj-lt"/>
              </a:rPr>
              <a:t>  according to the workload intensity.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j-lt"/>
              </a:rPr>
              <a:t>Vcc</a:t>
            </a:r>
            <a:r>
              <a:rPr lang="hu-HU" sz="1200" dirty="0">
                <a:latin typeface="+mj-lt"/>
              </a:rPr>
              <a:t> is chosen with a guard band</a:t>
            </a:r>
          </a:p>
          <a:p>
            <a:pPr algn="ctr"/>
            <a:r>
              <a:rPr lang="hu-HU" sz="1200" dirty="0">
                <a:latin typeface="+mj-lt"/>
              </a:rPr>
              <a:t>      according to the actual fc values.</a:t>
            </a:r>
            <a:endParaRPr lang="en-US" sz="12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804" y="908720"/>
            <a:ext cx="903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While operating, DVFS</a:t>
            </a:r>
            <a:r>
              <a:rPr lang="en-US" sz="1600" dirty="0">
                <a:latin typeface="+mj-lt"/>
              </a:rPr>
              <a:t> continuously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scales down both the clock frequency (fc) and 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the core voltage (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Vcc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) as far as feasible without noticeable lengthening the run time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of the workload, in order to reduce power consumption, </a:t>
            </a:r>
            <a:r>
              <a:rPr lang="en-US" sz="1600" dirty="0">
                <a:latin typeface="+mj-lt"/>
              </a:rPr>
              <a:t>as indicated below.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95254" y="5596498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Figure: Principle of </a:t>
            </a:r>
            <a:r>
              <a:rPr lang="en-US" sz="1600" dirty="0" err="1">
                <a:latin typeface="+mj-lt"/>
              </a:rPr>
              <a:t>DVFS</a:t>
            </a:r>
            <a:endParaRPr lang="en-US" sz="1600" dirty="0">
              <a:latin typeface="+mj-lt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3068374" y="4294229"/>
            <a:ext cx="1438644" cy="68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0000"/>
                </a:solidFill>
                <a:latin typeface="Verdana" panose="020B0604030504040204" pitchFamily="34" charset="0"/>
              </a:rPr>
              <a:t>Lowest</a:t>
            </a:r>
            <a:br>
              <a:rPr lang="hu-HU" altLang="en-US" sz="10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en-US" sz="1000" dirty="0">
                <a:solidFill>
                  <a:srgbClr val="FF0000"/>
                </a:solidFill>
                <a:latin typeface="Verdana" panose="020B0604030504040204" pitchFamily="34" charset="0"/>
              </a:rPr>
              <a:t>power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FF0000"/>
                </a:solidFill>
                <a:latin typeface="Verdana" panose="020B0604030504040204" pitchFamily="34" charset="0"/>
              </a:rPr>
              <a:t> consumption</a:t>
            </a:r>
            <a:endParaRPr lang="hu-HU" altLang="en-US" sz="1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(7)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056" y="6129300"/>
            <a:ext cx="8132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Note that DVFS is a sort of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demand based scaling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of the clock frequency and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core voltage. 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194" y="508364"/>
            <a:ext cx="530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the implementation of DVFS -5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89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7" y="508364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Remark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577" y="863715"/>
            <a:ext cx="902811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We note that certain early DVFS implementations (notable from AMD in about 2000)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were not ACPI-based but proprietary.</a:t>
            </a:r>
          </a:p>
          <a:p>
            <a:r>
              <a:rPr lang="en-US" sz="1600" dirty="0">
                <a:latin typeface="+mj-lt"/>
              </a:rPr>
              <a:t>Nevertheless, we do not want to go into any details.</a:t>
            </a:r>
          </a:p>
        </p:txBody>
      </p:sp>
    </p:spTree>
    <p:extLst>
      <p:ext uri="{BB962C8B-B14F-4D97-AF65-F5344CB8AC3E}">
        <p14:creationId xmlns:p14="http://schemas.microsoft.com/office/powerpoint/2010/main" val="15802794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6139" y="507953"/>
            <a:ext cx="825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Main tasks of the implementation of DVFS (assuming multithreading)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973521" y="1651137"/>
            <a:ext cx="699516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 flipH="1">
            <a:off x="4237791" y="1546167"/>
            <a:ext cx="217836" cy="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rot="-5400000" flipH="1" flipV="1">
            <a:off x="879105" y="1736680"/>
            <a:ext cx="1828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rot="-5400000" flipH="1" flipV="1">
            <a:off x="7886063" y="1747600"/>
            <a:ext cx="1828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985639" y="1946088"/>
            <a:ext cx="216597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e) Accomplishing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fc, </a:t>
            </a:r>
            <a:r>
              <a:rPr lang="en-US" altLang="en-US" sz="13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Vcc</a:t>
            </a: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 transitions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by the processor</a:t>
            </a:r>
            <a:endParaRPr lang="hu-HU" altLang="en-US" sz="13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rot="5400000" flipH="1">
            <a:off x="5613501" y="2203727"/>
            <a:ext cx="109728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93631" y="1088740"/>
            <a:ext cx="73036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Main tasks of OS directed DVFS implementation (assuming multithreading) </a:t>
            </a:r>
            <a:endParaRPr lang="hu-HU" altLang="en-US" sz="13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219166" y="2875123"/>
            <a:ext cx="190789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d) Communicating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 the target P-state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by the 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to the processor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rot="-5400000" flipH="1" flipV="1">
            <a:off x="4253317" y="1745651"/>
            <a:ext cx="183474" cy="33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7768" y="1969451"/>
            <a:ext cx="211628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c) Coordination of </a:t>
            </a:r>
          </a:p>
          <a:p>
            <a:pPr algn="ctr"/>
            <a:r>
              <a:rPr lang="en-US" sz="1300" b="1" dirty="0">
                <a:latin typeface="+mj-lt"/>
              </a:rPr>
              <a:t>target P-states</a:t>
            </a:r>
          </a:p>
          <a:p>
            <a:pPr algn="ctr"/>
            <a:r>
              <a:rPr lang="en-US" sz="1300" b="1" dirty="0">
                <a:latin typeface="+mj-lt"/>
              </a:rPr>
              <a:t>(by the OS or proc.) 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1350453" y="2871218"/>
            <a:ext cx="274947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b) Based on the calculated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thread utilization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determination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 the target P-state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by the OS</a:t>
            </a:r>
            <a:endParaRPr lang="hu-HU" altLang="en-US" sz="13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rot="-5400000" flipH="1" flipV="1">
            <a:off x="2197046" y="2213891"/>
            <a:ext cx="109728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08610" y="1847708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2709968" y="2765449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934827" y="1792401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6130790" y="273655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auto">
          <a:xfrm>
            <a:off x="7944166" y="1797164"/>
            <a:ext cx="6350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(9)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-46448" y="1967543"/>
            <a:ext cx="227818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a) Determination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 the thread utilization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Verdana" panose="020B0604030504040204" pitchFamily="34" charset="0"/>
              </a:rPr>
              <a:t>by the OS</a:t>
            </a:r>
            <a:endParaRPr lang="hu-HU" altLang="en-US" sz="13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676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27" grpId="0"/>
      <p:bldP spid="30" grpId="0" animBg="1"/>
      <p:bldP spid="32" grpId="0"/>
      <p:bldP spid="34" grpId="0" animBg="1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239" y="908720"/>
            <a:ext cx="900599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Recent processors have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two Model Specific Registers (MSRs)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per thread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n-US" sz="1600" dirty="0">
                <a:latin typeface="+mj-lt"/>
              </a:rPr>
              <a:t>(called also logical processors), that are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actually 64-bit </a:t>
            </a:r>
            <a:r>
              <a:rPr lang="en-US" sz="1600" dirty="0">
                <a:latin typeface="+mj-lt"/>
              </a:rPr>
              <a:t>counters.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One</a:t>
            </a:r>
            <a:r>
              <a:rPr lang="en-US" sz="1600" dirty="0">
                <a:latin typeface="+mj-lt"/>
              </a:rPr>
              <a:t> of the counters (IA32_MPERF MSR (0xE7h)) will be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incremented in proportion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to the base frequency,</a:t>
            </a:r>
          </a:p>
          <a:p>
            <a:r>
              <a:rPr lang="en-US" sz="1600" dirty="0">
                <a:latin typeface="+mj-lt"/>
              </a:rPr>
              <a:t>    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other</a:t>
            </a:r>
            <a:r>
              <a:rPr lang="en-US" sz="1600" dirty="0">
                <a:latin typeface="+mj-lt"/>
              </a:rPr>
              <a:t> one (IA32_APERF MSR (0xE8h)) will be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incremented in proportion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to the actual performance.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These counters are updated only when the related processor is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 the C0 state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Now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OS calculates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thread utilization (in %) in the actual time window</a:t>
            </a:r>
          </a:p>
          <a:p>
            <a:r>
              <a:rPr lang="en-US" sz="1600" dirty="0">
                <a:latin typeface="+mj-lt"/>
              </a:rPr>
              <a:t>      as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rate of the actual count and the base count </a:t>
            </a:r>
            <a:r>
              <a:rPr lang="en-US" sz="1600" dirty="0">
                <a:latin typeface="+mj-lt"/>
              </a:rPr>
              <a:t>in this window.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88" y="505987"/>
            <a:ext cx="821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a) Determination of thread utilization by the OS (simplified) </a:t>
            </a:r>
            <a:r>
              <a:rPr lang="en-US" dirty="0">
                <a:latin typeface="+mj-lt"/>
              </a:rPr>
              <a:t>[2</a:t>
            </a:r>
            <a:r>
              <a:rPr lang="hu-HU" dirty="0">
                <a:latin typeface="+mj-lt"/>
              </a:rPr>
              <a:t>02</a:t>
            </a:r>
            <a:r>
              <a:rPr lang="en-US" dirty="0">
                <a:latin typeface="+mj-lt"/>
              </a:rPr>
              <a:t>]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349" y="5883368"/>
            <a:ext cx="904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Remark</a:t>
            </a:r>
            <a:r>
              <a:rPr lang="en-US" sz="1600" dirty="0">
                <a:latin typeface="+mj-lt"/>
              </a:rPr>
              <a:t>: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64-bit counters </a:t>
            </a:r>
            <a:r>
              <a:rPr lang="en-US" sz="1600" dirty="0">
                <a:latin typeface="+mj-lt"/>
              </a:rPr>
              <a:t>used to determine thread utilization were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introduced </a:t>
            </a:r>
          </a:p>
          <a:p>
            <a:r>
              <a:rPr lang="en-US" sz="1600" dirty="0">
                <a:latin typeface="+mj-lt"/>
              </a:rPr>
              <a:t>  in the Pentium M Core Duo (</a:t>
            </a:r>
            <a:r>
              <a:rPr lang="en-US" sz="1600" dirty="0" err="1">
                <a:latin typeface="+mj-lt"/>
              </a:rPr>
              <a:t>Yonah</a:t>
            </a:r>
            <a:r>
              <a:rPr lang="en-US" sz="1600" dirty="0">
                <a:latin typeface="+mj-lt"/>
              </a:rPr>
              <a:t>) processor </a:t>
            </a:r>
            <a:r>
              <a:rPr lang="en-US" sz="1600" dirty="0"/>
              <a:t>in 2006</a:t>
            </a:r>
            <a:r>
              <a:rPr lang="en-US" sz="1600" dirty="0">
                <a:latin typeface="+mj-lt"/>
              </a:rPr>
              <a:t>, based on an Intel patent </a:t>
            </a:r>
          </a:p>
          <a:p>
            <a:r>
              <a:rPr lang="en-US" sz="1600" dirty="0">
                <a:latin typeface="+mj-lt"/>
              </a:rPr>
              <a:t>  [2</a:t>
            </a:r>
            <a:r>
              <a:rPr lang="hu-HU" sz="1600" dirty="0">
                <a:latin typeface="+mj-lt"/>
              </a:rPr>
              <a:t>03</a:t>
            </a:r>
            <a:r>
              <a:rPr lang="en-US" sz="1600" dirty="0">
                <a:latin typeface="+mj-lt"/>
              </a:rPr>
              <a:t>].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704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44" y="1178750"/>
            <a:ext cx="926061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The OS has a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list of available P states </a:t>
            </a:r>
            <a:r>
              <a:rPr lang="en-US" sz="1600" dirty="0">
                <a:latin typeface="Verdana"/>
              </a:rPr>
              <a:t>of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the cores (specifying fc and needed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Vcc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).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Verdana"/>
              </a:rPr>
              <a:t>     From the available P-states the OS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selects the lowest possible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to service the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Verdana"/>
              </a:rPr>
              <a:t>      actual load (i.e. utility rate).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7" y="505491"/>
            <a:ext cx="8577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b) Based on the calculated thread utilization determination of the target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     P-state by the 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47892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30" y="506358"/>
            <a:ext cx="916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Example allocation of a P-state to the actual thread utilization</a:t>
            </a:r>
            <a:r>
              <a:rPr lang="hu-HU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[2</a:t>
            </a:r>
            <a:r>
              <a:rPr lang="hu-HU" dirty="0">
                <a:latin typeface="+mj-lt"/>
              </a:rPr>
              <a:t>04</a:t>
            </a:r>
            <a:r>
              <a:rPr lang="en-US" dirty="0">
                <a:latin typeface="+mj-lt"/>
              </a:rPr>
              <a:t>]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6535" y="1178750"/>
            <a:ext cx="7485777" cy="4062528"/>
            <a:chOff x="73505" y="1391697"/>
            <a:chExt cx="7485777" cy="40625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4563" t="28562" r="53692" b="29941"/>
            <a:stretch/>
          </p:blipFill>
          <p:spPr>
            <a:xfrm>
              <a:off x="2672790" y="1729870"/>
              <a:ext cx="4644515" cy="336431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H="1">
              <a:off x="2006715" y="1406895"/>
              <a:ext cx="2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Core utilization %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619015" y="3023955"/>
              <a:ext cx="19440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3505" y="2851193"/>
              <a:ext cx="2653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Actual thread utilization % 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006715" y="1391697"/>
              <a:ext cx="2565285" cy="3720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7187" y="1423025"/>
              <a:ext cx="2073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Thread utilization %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4563" t="69504" r="53692" b="25500"/>
            <a:stretch/>
          </p:blipFill>
          <p:spPr>
            <a:xfrm>
              <a:off x="2897815" y="5049180"/>
              <a:ext cx="4644515" cy="4050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14563" t="68393" r="53692" b="25501"/>
            <a:stretch/>
          </p:blipFill>
          <p:spPr>
            <a:xfrm>
              <a:off x="2895517" y="4959170"/>
              <a:ext cx="4644515" cy="49505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3221850" y="5094185"/>
              <a:ext cx="4337432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14563" t="70058" r="53692" b="25501"/>
            <a:stretch/>
          </p:blipFill>
          <p:spPr>
            <a:xfrm>
              <a:off x="2672790" y="5094185"/>
              <a:ext cx="4644515" cy="36004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 bwMode="auto">
            <a:xfrm>
              <a:off x="3851920" y="2841027"/>
              <a:ext cx="0" cy="2118143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077149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17" y="506244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c) Coordination of target P-states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312" y="902909"/>
            <a:ext cx="893635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OS manages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P-states of threads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If there are multiple threads running on the same core,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the target P-state 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 (coordinated P-state) needs to be the P-state of the most demanding thread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  running on this 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In addition,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if multiple cores are supplied by a common voltage or common clock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 a coordination of the requested P-states for the cores is needed.</a:t>
            </a:r>
          </a:p>
          <a:p>
            <a:r>
              <a:rPr lang="en-US" sz="1600" dirty="0">
                <a:latin typeface="+mj-lt"/>
              </a:rPr>
              <a:t>    Then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target P-state </a:t>
            </a:r>
            <a:r>
              <a:rPr lang="en-US" sz="1600" dirty="0">
                <a:latin typeface="+mj-lt"/>
              </a:rPr>
              <a:t>of the cores becomes the P-state of the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most demanding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     core</a:t>
            </a:r>
            <a:r>
              <a:rPr lang="en-US" sz="1600" dirty="0">
                <a:latin typeface="+mj-lt"/>
              </a:rPr>
              <a:t>.</a:t>
            </a:r>
          </a:p>
          <a:p>
            <a:r>
              <a:rPr lang="en-US" sz="1600" dirty="0">
                <a:latin typeface="+mj-lt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990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75" y="1584085"/>
            <a:ext cx="2903403" cy="2606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464405"/>
            <a:ext cx="884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Figure: Example for coordination of P-states in a dual-core multithreaded processor</a:t>
            </a:r>
          </a:p>
          <a:p>
            <a:pPr algn="ctr"/>
            <a:r>
              <a:rPr lang="en-US" sz="1600" dirty="0">
                <a:latin typeface="+mj-lt"/>
              </a:rPr>
              <a:t>if the cores are supplied by a common voltage [1</a:t>
            </a:r>
            <a:r>
              <a:rPr lang="hu-HU" sz="1600" dirty="0">
                <a:latin typeface="+mj-lt"/>
              </a:rPr>
              <a:t>98</a:t>
            </a:r>
            <a:r>
              <a:rPr lang="en-US" sz="1600" dirty="0">
                <a:latin typeface="+mj-lt"/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52" y="508611"/>
            <a:ext cx="884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Example for coordination of P-states in a dual-core multithreaded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 processor if the cores are supplied by a common voltage </a:t>
            </a:r>
            <a:r>
              <a:rPr lang="en-US" dirty="0">
                <a:latin typeface="+mj-lt"/>
              </a:rPr>
              <a:t>[1</a:t>
            </a:r>
            <a:r>
              <a:rPr lang="hu-HU" dirty="0">
                <a:latin typeface="+mj-lt"/>
              </a:rPr>
              <a:t>98</a:t>
            </a:r>
            <a:r>
              <a:rPr lang="en-US" dirty="0">
                <a:latin typeface="+mj-lt"/>
              </a:rPr>
              <a:t>]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52" y="5634245"/>
            <a:ext cx="5703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Nevertheless we do not go into details concerning this point.</a:t>
            </a:r>
          </a:p>
          <a:p>
            <a:endParaRPr lang="hu-H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92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950" y="1048035"/>
            <a:ext cx="9036050" cy="5324704"/>
            <a:chOff x="107950" y="1102627"/>
            <a:chExt cx="9036050" cy="5324704"/>
          </a:xfrm>
        </p:grpSpPr>
        <p:sp>
          <p:nvSpPr>
            <p:cNvPr id="164868" name="Line 4"/>
            <p:cNvSpPr>
              <a:spLocks noChangeShapeType="1"/>
            </p:cNvSpPr>
            <p:nvPr/>
          </p:nvSpPr>
          <p:spPr bwMode="auto">
            <a:xfrm>
              <a:off x="107950" y="6116181"/>
              <a:ext cx="90360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69" name="Text Box 5"/>
            <p:cNvSpPr txBox="1">
              <a:spLocks noChangeArrowheads="1"/>
            </p:cNvSpPr>
            <p:nvPr/>
          </p:nvSpPr>
          <p:spPr bwMode="auto">
            <a:xfrm>
              <a:off x="1331913" y="6182856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1995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458112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164871" name="Text Box 7"/>
            <p:cNvSpPr txBox="1">
              <a:spLocks noChangeArrowheads="1"/>
            </p:cNvSpPr>
            <p:nvPr/>
          </p:nvSpPr>
          <p:spPr bwMode="auto">
            <a:xfrm>
              <a:off x="7640638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81121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22304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4" name="Line 10"/>
            <p:cNvSpPr>
              <a:spLocks noChangeShapeType="1"/>
            </p:cNvSpPr>
            <p:nvPr/>
          </p:nvSpPr>
          <p:spPr bwMode="auto">
            <a:xfrm>
              <a:off x="391160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64325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>
              <a:off x="5591175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>
              <a:off x="475297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>
              <a:off x="1390650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>
              <a:off x="30702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>
              <a:off x="72707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>
              <a:off x="8532813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2" name="Line 18"/>
            <p:cNvSpPr>
              <a:spLocks noChangeShapeType="1"/>
            </p:cNvSpPr>
            <p:nvPr/>
          </p:nvSpPr>
          <p:spPr bwMode="auto">
            <a:xfrm>
              <a:off x="68532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6011863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517207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7691438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9715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>
              <a:off x="26511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8" name="Line 24"/>
            <p:cNvSpPr>
              <a:spLocks noChangeShapeType="1"/>
            </p:cNvSpPr>
            <p:nvPr/>
          </p:nvSpPr>
          <p:spPr bwMode="auto">
            <a:xfrm>
              <a:off x="433228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9" name="Line 25"/>
            <p:cNvSpPr>
              <a:spLocks noChangeShapeType="1"/>
            </p:cNvSpPr>
            <p:nvPr/>
          </p:nvSpPr>
          <p:spPr bwMode="auto">
            <a:xfrm>
              <a:off x="18113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90" name="Line 26"/>
            <p:cNvSpPr>
              <a:spLocks noChangeShapeType="1"/>
            </p:cNvSpPr>
            <p:nvPr/>
          </p:nvSpPr>
          <p:spPr bwMode="auto">
            <a:xfrm>
              <a:off x="3490913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91" name="Text Box 27"/>
            <p:cNvSpPr txBox="1">
              <a:spLocks noChangeArrowheads="1"/>
            </p:cNvSpPr>
            <p:nvPr/>
          </p:nvSpPr>
          <p:spPr bwMode="auto">
            <a:xfrm>
              <a:off x="5541963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2005</a:t>
              </a:r>
            </a:p>
          </p:txBody>
        </p:sp>
        <p:sp>
          <p:nvSpPr>
            <p:cNvPr id="164892" name="Text Box 28"/>
            <p:cNvSpPr txBox="1">
              <a:spLocks noChangeArrowheads="1"/>
            </p:cNvSpPr>
            <p:nvPr/>
          </p:nvSpPr>
          <p:spPr bwMode="auto">
            <a:xfrm>
              <a:off x="1336675" y="1107390"/>
              <a:ext cx="6207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08/1995</a:t>
              </a:r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971550" y="1386790"/>
              <a:ext cx="1258888" cy="252412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95</a:t>
              </a:r>
            </a:p>
          </p:txBody>
        </p:sp>
        <p:grpSp>
          <p:nvGrpSpPr>
            <p:cNvPr id="164894" name="Group 30"/>
            <p:cNvGrpSpPr>
              <a:grpSpLocks/>
            </p:cNvGrpSpPr>
            <p:nvPr/>
          </p:nvGrpSpPr>
          <p:grpSpPr bwMode="auto">
            <a:xfrm>
              <a:off x="1619250" y="1296302"/>
              <a:ext cx="36513" cy="36513"/>
              <a:chOff x="1066" y="799"/>
              <a:chExt cx="90" cy="46"/>
            </a:xfrm>
          </p:grpSpPr>
          <p:sp>
            <p:nvSpPr>
              <p:cNvPr id="164969" name="Line 3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70" name="Line 3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895" name="Text Box 33"/>
            <p:cNvSpPr txBox="1">
              <a:spLocks noChangeArrowheads="1"/>
            </p:cNvSpPr>
            <p:nvPr/>
          </p:nvSpPr>
          <p:spPr bwMode="auto">
            <a:xfrm>
              <a:off x="2989263" y="1102627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5</a:t>
              </a: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/199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9</a:t>
              </a:r>
              <a:endParaRPr kumimoji="0" lang="hu-HU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896" name="Text Box 34"/>
            <p:cNvSpPr txBox="1">
              <a:spLocks noChangeArrowheads="1"/>
            </p:cNvSpPr>
            <p:nvPr/>
          </p:nvSpPr>
          <p:spPr bwMode="auto">
            <a:xfrm>
              <a:off x="2727325" y="1382027"/>
              <a:ext cx="1258888" cy="25241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98SE</a:t>
              </a:r>
            </a:p>
          </p:txBody>
        </p:sp>
        <p:grpSp>
          <p:nvGrpSpPr>
            <p:cNvPr id="164897" name="Group 35"/>
            <p:cNvGrpSpPr>
              <a:grpSpLocks/>
            </p:cNvGrpSpPr>
            <p:nvPr/>
          </p:nvGrpSpPr>
          <p:grpSpPr bwMode="auto">
            <a:xfrm>
              <a:off x="3271838" y="1291540"/>
              <a:ext cx="36512" cy="36512"/>
              <a:chOff x="1066" y="799"/>
              <a:chExt cx="90" cy="46"/>
            </a:xfrm>
          </p:grpSpPr>
          <p:sp>
            <p:nvSpPr>
              <p:cNvPr id="164967" name="Line 3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8" name="Line 3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898" name="Text Box 38"/>
            <p:cNvSpPr txBox="1">
              <a:spLocks noChangeArrowheads="1"/>
            </p:cNvSpPr>
            <p:nvPr/>
          </p:nvSpPr>
          <p:spPr bwMode="auto">
            <a:xfrm>
              <a:off x="1744663" y="4253815"/>
              <a:ext cx="6207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07/1996</a:t>
              </a:r>
            </a:p>
          </p:txBody>
        </p:sp>
        <p:sp>
          <p:nvSpPr>
            <p:cNvPr id="164899" name="Text Box 39"/>
            <p:cNvSpPr txBox="1">
              <a:spLocks noChangeArrowheads="1"/>
            </p:cNvSpPr>
            <p:nvPr/>
          </p:nvSpPr>
          <p:spPr bwMode="auto">
            <a:xfrm>
              <a:off x="1476375" y="4533215"/>
              <a:ext cx="1258888" cy="252412"/>
            </a:xfrm>
            <a:prstGeom prst="rect">
              <a:avLst/>
            </a:prstGeom>
            <a:solidFill>
              <a:srgbClr val="CF66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NT 4.0</a:t>
              </a:r>
            </a:p>
          </p:txBody>
        </p:sp>
        <p:grpSp>
          <p:nvGrpSpPr>
            <p:cNvPr id="164900" name="Group 40"/>
            <p:cNvGrpSpPr>
              <a:grpSpLocks/>
            </p:cNvGrpSpPr>
            <p:nvPr/>
          </p:nvGrpSpPr>
          <p:grpSpPr bwMode="auto">
            <a:xfrm>
              <a:off x="2027238" y="4442727"/>
              <a:ext cx="36512" cy="36513"/>
              <a:chOff x="1066" y="799"/>
              <a:chExt cx="90" cy="46"/>
            </a:xfrm>
          </p:grpSpPr>
          <p:sp>
            <p:nvSpPr>
              <p:cNvPr id="164965" name="Line 4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6" name="Line 4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1" name="Text Box 43"/>
            <p:cNvSpPr txBox="1">
              <a:spLocks noChangeArrowheads="1"/>
            </p:cNvSpPr>
            <p:nvPr/>
          </p:nvSpPr>
          <p:spPr bwMode="auto">
            <a:xfrm>
              <a:off x="3413125" y="2137677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02/2000</a:t>
              </a:r>
            </a:p>
          </p:txBody>
        </p:sp>
        <p:sp>
          <p:nvSpPr>
            <p:cNvPr id="164902" name="Text Box 44"/>
            <p:cNvSpPr txBox="1">
              <a:spLocks noChangeArrowheads="1"/>
            </p:cNvSpPr>
            <p:nvPr/>
          </p:nvSpPr>
          <p:spPr bwMode="auto">
            <a:xfrm>
              <a:off x="2773363" y="2417077"/>
              <a:ext cx="1258887" cy="2524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2000 Prof.</a:t>
              </a:r>
            </a:p>
          </p:txBody>
        </p:sp>
        <p:grpSp>
          <p:nvGrpSpPr>
            <p:cNvPr id="164903" name="Group 45"/>
            <p:cNvGrpSpPr>
              <a:grpSpLocks/>
            </p:cNvGrpSpPr>
            <p:nvPr/>
          </p:nvGrpSpPr>
          <p:grpSpPr bwMode="auto">
            <a:xfrm>
              <a:off x="3695700" y="2326590"/>
              <a:ext cx="36513" cy="36512"/>
              <a:chOff x="1066" y="799"/>
              <a:chExt cx="90" cy="46"/>
            </a:xfrm>
          </p:grpSpPr>
          <p:sp>
            <p:nvSpPr>
              <p:cNvPr id="164963" name="Line 4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4" name="Line 4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4" name="Text Box 48"/>
            <p:cNvSpPr txBox="1">
              <a:spLocks noChangeArrowheads="1"/>
            </p:cNvSpPr>
            <p:nvPr/>
          </p:nvSpPr>
          <p:spPr bwMode="auto">
            <a:xfrm>
              <a:off x="3349625" y="3353702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02/2000</a:t>
              </a:r>
            </a:p>
          </p:txBody>
        </p:sp>
        <p:sp>
          <p:nvSpPr>
            <p:cNvPr id="164905" name="Text Box 49"/>
            <p:cNvSpPr txBox="1">
              <a:spLocks noChangeArrowheads="1"/>
            </p:cNvSpPr>
            <p:nvPr/>
          </p:nvSpPr>
          <p:spPr bwMode="auto">
            <a:xfrm>
              <a:off x="3036888" y="3633102"/>
              <a:ext cx="1258887" cy="252413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2000 Server</a:t>
              </a:r>
            </a:p>
          </p:txBody>
        </p:sp>
        <p:grpSp>
          <p:nvGrpSpPr>
            <p:cNvPr id="164906" name="Group 50"/>
            <p:cNvGrpSpPr>
              <a:grpSpLocks/>
            </p:cNvGrpSpPr>
            <p:nvPr/>
          </p:nvGrpSpPr>
          <p:grpSpPr bwMode="auto">
            <a:xfrm>
              <a:off x="3632200" y="3542615"/>
              <a:ext cx="36513" cy="36512"/>
              <a:chOff x="1066" y="799"/>
              <a:chExt cx="90" cy="46"/>
            </a:xfrm>
          </p:grpSpPr>
          <p:sp>
            <p:nvSpPr>
              <p:cNvPr id="164961" name="Line 5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2" name="Line 5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7" name="Text Box 53"/>
            <p:cNvSpPr txBox="1">
              <a:spLocks noChangeArrowheads="1"/>
            </p:cNvSpPr>
            <p:nvPr/>
          </p:nvSpPr>
          <p:spPr bwMode="auto">
            <a:xfrm>
              <a:off x="3976688" y="2137677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10/2001</a:t>
              </a:r>
            </a:p>
          </p:txBody>
        </p:sp>
        <p:sp>
          <p:nvSpPr>
            <p:cNvPr id="164908" name="Text Box 54"/>
            <p:cNvSpPr txBox="1">
              <a:spLocks noChangeArrowheads="1"/>
            </p:cNvSpPr>
            <p:nvPr/>
          </p:nvSpPr>
          <p:spPr bwMode="auto">
            <a:xfrm>
              <a:off x="4106863" y="2417077"/>
              <a:ext cx="1258887" cy="2524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XP</a:t>
              </a:r>
            </a:p>
          </p:txBody>
        </p:sp>
        <p:grpSp>
          <p:nvGrpSpPr>
            <p:cNvPr id="164909" name="Group 55"/>
            <p:cNvGrpSpPr>
              <a:grpSpLocks/>
            </p:cNvGrpSpPr>
            <p:nvPr/>
          </p:nvGrpSpPr>
          <p:grpSpPr bwMode="auto">
            <a:xfrm>
              <a:off x="4259263" y="2326590"/>
              <a:ext cx="36512" cy="36512"/>
              <a:chOff x="1066" y="799"/>
              <a:chExt cx="90" cy="46"/>
            </a:xfrm>
          </p:grpSpPr>
          <p:sp>
            <p:nvSpPr>
              <p:cNvPr id="164959" name="Line 5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0" name="Line 5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0" name="Text Box 58"/>
            <p:cNvSpPr txBox="1">
              <a:spLocks noChangeArrowheads="1"/>
            </p:cNvSpPr>
            <p:nvPr/>
          </p:nvSpPr>
          <p:spPr bwMode="auto">
            <a:xfrm>
              <a:off x="4597400" y="3353702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04/2003</a:t>
              </a:r>
            </a:p>
          </p:txBody>
        </p:sp>
        <p:sp>
          <p:nvSpPr>
            <p:cNvPr id="164911" name="Text Box 59"/>
            <p:cNvSpPr txBox="1">
              <a:spLocks noChangeArrowheads="1"/>
            </p:cNvSpPr>
            <p:nvPr/>
          </p:nvSpPr>
          <p:spPr bwMode="auto">
            <a:xfrm>
              <a:off x="4475163" y="3633102"/>
              <a:ext cx="1258887" cy="252413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Server 2003</a:t>
              </a:r>
            </a:p>
          </p:txBody>
        </p:sp>
        <p:grpSp>
          <p:nvGrpSpPr>
            <p:cNvPr id="164912" name="Group 60"/>
            <p:cNvGrpSpPr>
              <a:grpSpLocks/>
            </p:cNvGrpSpPr>
            <p:nvPr/>
          </p:nvGrpSpPr>
          <p:grpSpPr bwMode="auto">
            <a:xfrm>
              <a:off x="4879975" y="3542615"/>
              <a:ext cx="36513" cy="36512"/>
              <a:chOff x="1066" y="799"/>
              <a:chExt cx="90" cy="46"/>
            </a:xfrm>
          </p:grpSpPr>
          <p:sp>
            <p:nvSpPr>
              <p:cNvPr id="164957" name="Line 6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8" name="Line 6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3" name="Text Box 63"/>
            <p:cNvSpPr txBox="1">
              <a:spLocks noChangeArrowheads="1"/>
            </p:cNvSpPr>
            <p:nvPr/>
          </p:nvSpPr>
          <p:spPr bwMode="auto">
            <a:xfrm>
              <a:off x="6215063" y="2145615"/>
              <a:ext cx="6207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01/2007</a:t>
              </a:r>
            </a:p>
          </p:txBody>
        </p:sp>
        <p:sp>
          <p:nvSpPr>
            <p:cNvPr id="164914" name="Text Box 64"/>
            <p:cNvSpPr txBox="1">
              <a:spLocks noChangeArrowheads="1"/>
            </p:cNvSpPr>
            <p:nvPr/>
          </p:nvSpPr>
          <p:spPr bwMode="auto">
            <a:xfrm>
              <a:off x="5795963" y="2425015"/>
              <a:ext cx="1258887" cy="2524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Vista</a:t>
              </a:r>
            </a:p>
          </p:txBody>
        </p:sp>
        <p:grpSp>
          <p:nvGrpSpPr>
            <p:cNvPr id="164915" name="Group 65"/>
            <p:cNvGrpSpPr>
              <a:grpSpLocks/>
            </p:cNvGrpSpPr>
            <p:nvPr/>
          </p:nvGrpSpPr>
          <p:grpSpPr bwMode="auto">
            <a:xfrm>
              <a:off x="6497638" y="2334527"/>
              <a:ext cx="36512" cy="36513"/>
              <a:chOff x="1066" y="799"/>
              <a:chExt cx="90" cy="46"/>
            </a:xfrm>
          </p:grpSpPr>
          <p:sp>
            <p:nvSpPr>
              <p:cNvPr id="164955" name="Line 6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6" name="Line 6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6" name="Text Box 68"/>
            <p:cNvSpPr txBox="1">
              <a:spLocks noChangeArrowheads="1"/>
            </p:cNvSpPr>
            <p:nvPr/>
          </p:nvSpPr>
          <p:spPr bwMode="auto">
            <a:xfrm>
              <a:off x="6629400" y="3361640"/>
              <a:ext cx="6207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02/2008</a:t>
              </a:r>
            </a:p>
          </p:txBody>
        </p:sp>
        <p:sp>
          <p:nvSpPr>
            <p:cNvPr id="164917" name="Text Box 69"/>
            <p:cNvSpPr txBox="1">
              <a:spLocks noChangeArrowheads="1"/>
            </p:cNvSpPr>
            <p:nvPr/>
          </p:nvSpPr>
          <p:spPr bwMode="auto">
            <a:xfrm>
              <a:off x="6319838" y="3641040"/>
              <a:ext cx="1258887" cy="252412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Server 2008</a:t>
              </a:r>
            </a:p>
          </p:txBody>
        </p:sp>
        <p:grpSp>
          <p:nvGrpSpPr>
            <p:cNvPr id="164918" name="Group 70"/>
            <p:cNvGrpSpPr>
              <a:grpSpLocks/>
            </p:cNvGrpSpPr>
            <p:nvPr/>
          </p:nvGrpSpPr>
          <p:grpSpPr bwMode="auto">
            <a:xfrm>
              <a:off x="6911975" y="3550552"/>
              <a:ext cx="36513" cy="36513"/>
              <a:chOff x="1066" y="799"/>
              <a:chExt cx="90" cy="46"/>
            </a:xfrm>
          </p:grpSpPr>
          <p:sp>
            <p:nvSpPr>
              <p:cNvPr id="164953" name="Line 7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4" name="Line 7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9" name="Text Box 73"/>
            <p:cNvSpPr txBox="1">
              <a:spLocks noChangeArrowheads="1"/>
            </p:cNvSpPr>
            <p:nvPr/>
          </p:nvSpPr>
          <p:spPr bwMode="auto">
            <a:xfrm>
              <a:off x="7250113" y="2145615"/>
              <a:ext cx="808037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End of 2009</a:t>
              </a:r>
            </a:p>
          </p:txBody>
        </p:sp>
        <p:sp>
          <p:nvSpPr>
            <p:cNvPr id="164920" name="Text Box 74"/>
            <p:cNvSpPr txBox="1">
              <a:spLocks noChangeArrowheads="1"/>
            </p:cNvSpPr>
            <p:nvPr/>
          </p:nvSpPr>
          <p:spPr bwMode="auto">
            <a:xfrm>
              <a:off x="7129463" y="2425015"/>
              <a:ext cx="1258887" cy="2524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7</a:t>
              </a:r>
            </a:p>
          </p:txBody>
        </p:sp>
        <p:grpSp>
          <p:nvGrpSpPr>
            <p:cNvPr id="164921" name="Group 75"/>
            <p:cNvGrpSpPr>
              <a:grpSpLocks/>
            </p:cNvGrpSpPr>
            <p:nvPr/>
          </p:nvGrpSpPr>
          <p:grpSpPr bwMode="auto">
            <a:xfrm>
              <a:off x="7626350" y="2334527"/>
              <a:ext cx="36513" cy="36513"/>
              <a:chOff x="1066" y="799"/>
              <a:chExt cx="90" cy="46"/>
            </a:xfrm>
          </p:grpSpPr>
          <p:sp>
            <p:nvSpPr>
              <p:cNvPr id="164951" name="Line 7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2" name="Line 7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22" name="Text Box 78"/>
            <p:cNvSpPr txBox="1">
              <a:spLocks noChangeArrowheads="1"/>
            </p:cNvSpPr>
            <p:nvPr/>
          </p:nvSpPr>
          <p:spPr bwMode="auto">
            <a:xfrm>
              <a:off x="128588" y="1313765"/>
              <a:ext cx="833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Consumer</a:t>
              </a:r>
              <a:b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products</a:t>
              </a:r>
            </a:p>
          </p:txBody>
        </p:sp>
        <p:sp>
          <p:nvSpPr>
            <p:cNvPr id="164923" name="Text Box 79"/>
            <p:cNvSpPr txBox="1">
              <a:spLocks noChangeArrowheads="1"/>
            </p:cNvSpPr>
            <p:nvPr/>
          </p:nvSpPr>
          <p:spPr bwMode="auto">
            <a:xfrm>
              <a:off x="150813" y="4455427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Corporate</a:t>
              </a:r>
              <a:b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products</a:t>
              </a:r>
            </a:p>
          </p:txBody>
        </p:sp>
        <p:sp>
          <p:nvSpPr>
            <p:cNvPr id="164924" name="Text Box 80"/>
            <p:cNvSpPr txBox="1">
              <a:spLocks noChangeArrowheads="1"/>
            </p:cNvSpPr>
            <p:nvPr/>
          </p:nvSpPr>
          <p:spPr bwMode="auto">
            <a:xfrm>
              <a:off x="544513" y="2372627"/>
              <a:ext cx="831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Desktops/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Laptops</a:t>
              </a:r>
            </a:p>
          </p:txBody>
        </p:sp>
        <p:sp>
          <p:nvSpPr>
            <p:cNvPr id="164925" name="Text Box 81"/>
            <p:cNvSpPr txBox="1">
              <a:spLocks noChangeArrowheads="1"/>
            </p:cNvSpPr>
            <p:nvPr/>
          </p:nvSpPr>
          <p:spPr bwMode="auto">
            <a:xfrm>
              <a:off x="539750" y="3617227"/>
              <a:ext cx="673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Servers</a:t>
              </a:r>
            </a:p>
          </p:txBody>
        </p:sp>
        <p:sp>
          <p:nvSpPr>
            <p:cNvPr id="164926" name="Text Box 82"/>
            <p:cNvSpPr txBox="1">
              <a:spLocks noChangeArrowheads="1"/>
            </p:cNvSpPr>
            <p:nvPr/>
          </p:nvSpPr>
          <p:spPr bwMode="auto">
            <a:xfrm>
              <a:off x="7381875" y="2721877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27" name="Text Box 83"/>
            <p:cNvSpPr txBox="1">
              <a:spLocks noChangeArrowheads="1"/>
            </p:cNvSpPr>
            <p:nvPr/>
          </p:nvSpPr>
          <p:spPr bwMode="auto">
            <a:xfrm>
              <a:off x="2930525" y="166460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28" name="Text Box 84"/>
            <p:cNvSpPr txBox="1">
              <a:spLocks noChangeArrowheads="1"/>
            </p:cNvSpPr>
            <p:nvPr/>
          </p:nvSpPr>
          <p:spPr bwMode="auto">
            <a:xfrm>
              <a:off x="2967038" y="269965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29" name="Text Box 85"/>
            <p:cNvSpPr txBox="1">
              <a:spLocks noChangeArrowheads="1"/>
            </p:cNvSpPr>
            <p:nvPr/>
          </p:nvSpPr>
          <p:spPr bwMode="auto">
            <a:xfrm>
              <a:off x="3287713" y="3915677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30" name="Text Box 86"/>
            <p:cNvSpPr txBox="1">
              <a:spLocks noChangeArrowheads="1"/>
            </p:cNvSpPr>
            <p:nvPr/>
          </p:nvSpPr>
          <p:spPr bwMode="auto">
            <a:xfrm>
              <a:off x="3948113" y="2701240"/>
              <a:ext cx="1847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1.0b</a:t>
              </a:r>
              <a:b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SP1 (09/2002): </a:t>
              </a:r>
              <a:r>
                <a:rPr kumimoji="0" lang="en-US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2.0</a:t>
              </a:r>
              <a:r>
                <a:rPr kumimoji="0" lang="en-US" alt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931" name="Text Box 87"/>
            <p:cNvSpPr txBox="1">
              <a:spLocks noChangeArrowheads="1"/>
            </p:cNvSpPr>
            <p:nvPr/>
          </p:nvSpPr>
          <p:spPr bwMode="auto">
            <a:xfrm>
              <a:off x="4694238" y="3915677"/>
              <a:ext cx="800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2.0</a:t>
              </a:r>
              <a:r>
                <a:rPr kumimoji="0" lang="en-US" alt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endParaRPr kumimoji="0" lang="hu-HU" alt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932" name="Text Box 88"/>
            <p:cNvSpPr txBox="1">
              <a:spLocks noChangeArrowheads="1"/>
            </p:cNvSpPr>
            <p:nvPr/>
          </p:nvSpPr>
          <p:spPr bwMode="auto">
            <a:xfrm>
              <a:off x="6029325" y="2707590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33" name="Text Box 89"/>
            <p:cNvSpPr txBox="1">
              <a:spLocks noChangeArrowheads="1"/>
            </p:cNvSpPr>
            <p:nvPr/>
          </p:nvSpPr>
          <p:spPr bwMode="auto">
            <a:xfrm>
              <a:off x="6588125" y="393790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34" name="Text Box 90"/>
            <p:cNvSpPr txBox="1">
              <a:spLocks noChangeArrowheads="1"/>
            </p:cNvSpPr>
            <p:nvPr/>
          </p:nvSpPr>
          <p:spPr bwMode="auto">
            <a:xfrm>
              <a:off x="1874838" y="5111293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12/1996</a:t>
              </a:r>
            </a:p>
          </p:txBody>
        </p:sp>
        <p:sp>
          <p:nvSpPr>
            <p:cNvPr id="164935" name="Text Box 91"/>
            <p:cNvSpPr txBox="1">
              <a:spLocks noChangeArrowheads="1"/>
            </p:cNvSpPr>
            <p:nvPr/>
          </p:nvSpPr>
          <p:spPr bwMode="auto">
            <a:xfrm>
              <a:off x="1547813" y="5390693"/>
              <a:ext cx="1258887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grpSp>
          <p:nvGrpSpPr>
            <p:cNvPr id="164936" name="Group 92"/>
            <p:cNvGrpSpPr>
              <a:grpSpLocks/>
            </p:cNvGrpSpPr>
            <p:nvPr/>
          </p:nvGrpSpPr>
          <p:grpSpPr bwMode="auto">
            <a:xfrm>
              <a:off x="2157413" y="5300206"/>
              <a:ext cx="36512" cy="36512"/>
              <a:chOff x="1066" y="799"/>
              <a:chExt cx="90" cy="46"/>
            </a:xfrm>
          </p:grpSpPr>
          <p:sp>
            <p:nvSpPr>
              <p:cNvPr id="164949" name="Line 93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0" name="Line 94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37" name="Text Box 95"/>
            <p:cNvSpPr txBox="1">
              <a:spLocks noChangeArrowheads="1"/>
            </p:cNvSpPr>
            <p:nvPr/>
          </p:nvSpPr>
          <p:spPr bwMode="auto">
            <a:xfrm>
              <a:off x="3424238" y="5111293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07/2000</a:t>
              </a:r>
            </a:p>
          </p:txBody>
        </p:sp>
        <p:sp>
          <p:nvSpPr>
            <p:cNvPr id="164938" name="Text Box 96"/>
            <p:cNvSpPr txBox="1">
              <a:spLocks noChangeArrowheads="1"/>
            </p:cNvSpPr>
            <p:nvPr/>
          </p:nvSpPr>
          <p:spPr bwMode="auto">
            <a:xfrm>
              <a:off x="3097213" y="5390693"/>
              <a:ext cx="1258887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2.0</a:t>
              </a:r>
            </a:p>
          </p:txBody>
        </p:sp>
        <p:grpSp>
          <p:nvGrpSpPr>
            <p:cNvPr id="164939" name="Group 97"/>
            <p:cNvGrpSpPr>
              <a:grpSpLocks/>
            </p:cNvGrpSpPr>
            <p:nvPr/>
          </p:nvGrpSpPr>
          <p:grpSpPr bwMode="auto">
            <a:xfrm>
              <a:off x="3706813" y="5300206"/>
              <a:ext cx="36512" cy="36512"/>
              <a:chOff x="1066" y="799"/>
              <a:chExt cx="90" cy="46"/>
            </a:xfrm>
          </p:grpSpPr>
          <p:sp>
            <p:nvSpPr>
              <p:cNvPr id="164947" name="Line 98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48" name="Line 99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40" name="Text Box 100"/>
            <p:cNvSpPr txBox="1">
              <a:spLocks noChangeArrowheads="1"/>
            </p:cNvSpPr>
            <p:nvPr/>
          </p:nvSpPr>
          <p:spPr bwMode="auto">
            <a:xfrm>
              <a:off x="5153025" y="5111293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09/2004</a:t>
              </a:r>
            </a:p>
          </p:txBody>
        </p:sp>
        <p:sp>
          <p:nvSpPr>
            <p:cNvPr id="164941" name="Text Box 101"/>
            <p:cNvSpPr txBox="1">
              <a:spLocks noChangeArrowheads="1"/>
            </p:cNvSpPr>
            <p:nvPr/>
          </p:nvSpPr>
          <p:spPr bwMode="auto">
            <a:xfrm>
              <a:off x="4826000" y="5390693"/>
              <a:ext cx="1258888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grpSp>
          <p:nvGrpSpPr>
            <p:cNvPr id="164942" name="Group 102"/>
            <p:cNvGrpSpPr>
              <a:grpSpLocks/>
            </p:cNvGrpSpPr>
            <p:nvPr/>
          </p:nvGrpSpPr>
          <p:grpSpPr bwMode="auto">
            <a:xfrm>
              <a:off x="5435600" y="5300206"/>
              <a:ext cx="36513" cy="36512"/>
              <a:chOff x="1066" y="799"/>
              <a:chExt cx="90" cy="46"/>
            </a:xfrm>
          </p:grpSpPr>
          <p:sp>
            <p:nvSpPr>
              <p:cNvPr id="164945" name="Line 103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46" name="Line 104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943" name="Text Box 105"/>
          <p:cNvSpPr txBox="1">
            <a:spLocks noChangeArrowheads="1"/>
          </p:cNvSpPr>
          <p:nvPr/>
        </p:nvSpPr>
        <p:spPr bwMode="auto">
          <a:xfrm>
            <a:off x="293688" y="6420510"/>
            <a:ext cx="877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Windows XP and Windows Server 2003 do not support all of the ACPI 2.0 specification [</a:t>
            </a:r>
            <a:r>
              <a:rPr lang="hu-HU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19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1]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3109" y="508364"/>
            <a:ext cx="622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Emergence of the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standard and its OS support</a:t>
            </a:r>
          </a:p>
        </p:txBody>
      </p:sp>
      <p:sp>
        <p:nvSpPr>
          <p:cNvPr id="108" name="Oval 106"/>
          <p:cNvSpPr>
            <a:spLocks noChangeArrowheads="1"/>
          </p:cNvSpPr>
          <p:nvPr/>
        </p:nvSpPr>
        <p:spPr bwMode="auto">
          <a:xfrm rot="20362588">
            <a:off x="3995738" y="1966390"/>
            <a:ext cx="1800225" cy="2520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" name="Text Box 101"/>
          <p:cNvSpPr txBox="1">
            <a:spLocks noChangeArrowheads="1"/>
          </p:cNvSpPr>
          <p:nvPr/>
        </p:nvSpPr>
        <p:spPr bwMode="auto">
          <a:xfrm>
            <a:off x="6717050" y="5359711"/>
            <a:ext cx="1258888" cy="2524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.0</a:t>
            </a:r>
          </a:p>
        </p:txBody>
      </p:sp>
      <p:sp>
        <p:nvSpPr>
          <p:cNvPr id="110" name="Text Box 101"/>
          <p:cNvSpPr txBox="1">
            <a:spLocks noChangeArrowheads="1"/>
          </p:cNvSpPr>
          <p:nvPr/>
        </p:nvSpPr>
        <p:spPr bwMode="auto">
          <a:xfrm>
            <a:off x="7863268" y="5359711"/>
            <a:ext cx="1258888" cy="2524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.0</a:t>
            </a:r>
          </a:p>
        </p:txBody>
      </p:sp>
      <p:sp>
        <p:nvSpPr>
          <p:cNvPr id="111" name="Text Box 100"/>
          <p:cNvSpPr txBox="1">
            <a:spLocks noChangeArrowheads="1"/>
          </p:cNvSpPr>
          <p:nvPr/>
        </p:nvSpPr>
        <p:spPr bwMode="auto">
          <a:xfrm>
            <a:off x="8169243" y="5060054"/>
            <a:ext cx="6254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12</a:t>
            </a:r>
            <a:r>
              <a:rPr kumimoji="0" lang="hu-HU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/20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11</a:t>
            </a:r>
            <a:endParaRPr kumimoji="0" lang="hu-HU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2" name="Text Box 100"/>
          <p:cNvSpPr txBox="1">
            <a:spLocks noChangeArrowheads="1"/>
          </p:cNvSpPr>
          <p:nvPr/>
        </p:nvSpPr>
        <p:spPr bwMode="auto">
          <a:xfrm>
            <a:off x="7169871" y="5055968"/>
            <a:ext cx="6254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06</a:t>
            </a:r>
            <a:r>
              <a:rPr kumimoji="0" lang="hu-HU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/20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09</a:t>
            </a:r>
            <a:endParaRPr kumimoji="0" lang="hu-HU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459632" y="5240718"/>
            <a:ext cx="40550" cy="40244"/>
            <a:chOff x="7276759" y="5291578"/>
            <a:chExt cx="40550" cy="40244"/>
          </a:xfrm>
        </p:grpSpPr>
        <p:sp>
          <p:nvSpPr>
            <p:cNvPr id="114" name="Line 104"/>
            <p:cNvSpPr>
              <a:spLocks noChangeShapeType="1"/>
            </p:cNvSpPr>
            <p:nvPr/>
          </p:nvSpPr>
          <p:spPr bwMode="auto">
            <a:xfrm>
              <a:off x="7299052" y="5295310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 flipH="1">
              <a:off x="7276759" y="5291578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459245" y="5243836"/>
            <a:ext cx="40550" cy="40244"/>
            <a:chOff x="7276759" y="5291578"/>
            <a:chExt cx="40550" cy="40244"/>
          </a:xfrm>
        </p:grpSpPr>
        <p:sp>
          <p:nvSpPr>
            <p:cNvPr id="117" name="Line 104"/>
            <p:cNvSpPr>
              <a:spLocks noChangeShapeType="1"/>
            </p:cNvSpPr>
            <p:nvPr/>
          </p:nvSpPr>
          <p:spPr bwMode="auto">
            <a:xfrm>
              <a:off x="7299052" y="5295310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Line 103"/>
            <p:cNvSpPr>
              <a:spLocks noChangeShapeType="1"/>
            </p:cNvSpPr>
            <p:nvPr/>
          </p:nvSpPr>
          <p:spPr bwMode="auto">
            <a:xfrm flipH="1">
              <a:off x="7276759" y="5291578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80" y="1707239"/>
            <a:ext cx="5569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Introduction of OS support of DVFS (Dynamic Voltage and Frequency Scaling)</a:t>
            </a:r>
          </a:p>
        </p:txBody>
      </p:sp>
      <p:sp>
        <p:nvSpPr>
          <p:cNvPr id="121" name="Oval 120"/>
          <p:cNvSpPr/>
          <p:nvPr/>
        </p:nvSpPr>
        <p:spPr bwMode="auto">
          <a:xfrm>
            <a:off x="2951820" y="5004175"/>
            <a:ext cx="1566863" cy="8550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889270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0" y="1178750"/>
            <a:ext cx="84545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If the new P-state differs from the actual one,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OS writes a proprietary code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that identifies the target P-state, to a given MSR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1600" dirty="0">
                <a:latin typeface="+mj-lt"/>
              </a:rPr>
              <a:t>(bits 0-15 of IA32_PERF_CTL (MSR 199h)) available for the core.</a:t>
            </a:r>
          </a:p>
          <a:p>
            <a:r>
              <a:rPr lang="en-US" sz="1600" dirty="0">
                <a:latin typeface="+mj-lt"/>
              </a:rPr>
              <a:t>   (Typically, bits [15:8] specify the target multiplier ratio e.g. 34 for </a:t>
            </a:r>
          </a:p>
          <a:p>
            <a:r>
              <a:rPr lang="en-US" sz="1600" dirty="0">
                <a:latin typeface="+mj-lt"/>
              </a:rPr>
              <a:t>     34 x 133 MHz) and </a:t>
            </a:r>
            <a:r>
              <a:rPr lang="en-US" dirty="0">
                <a:latin typeface="+mj-lt"/>
              </a:rPr>
              <a:t>bits</a:t>
            </a:r>
            <a:r>
              <a:rPr lang="en-US" sz="1600" dirty="0">
                <a:latin typeface="+mj-lt"/>
              </a:rPr>
              <a:t> [7:0] the target core voltage, in a suitable coding).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88" y="505987"/>
            <a:ext cx="94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d) Communicating the target P-state by the OS to the processor (simplified) 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     </a:t>
            </a:r>
            <a:r>
              <a:rPr lang="en-US" dirty="0">
                <a:latin typeface="+mj-lt"/>
              </a:rPr>
              <a:t>[2</a:t>
            </a:r>
            <a:r>
              <a:rPr lang="hu-HU" dirty="0">
                <a:latin typeface="+mj-lt"/>
              </a:rPr>
              <a:t>02</a:t>
            </a:r>
            <a:r>
              <a:rPr lang="en-US" dirty="0">
                <a:latin typeface="+mj-lt"/>
              </a:rPr>
              <a:t>]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89219" y="2955431"/>
            <a:ext cx="6250985" cy="1935215"/>
            <a:chOff x="1489219" y="2303875"/>
            <a:chExt cx="6250985" cy="19352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9219" y="2664865"/>
              <a:ext cx="6250985" cy="157422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6626100" y="3023955"/>
              <a:ext cx="0" cy="428022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6642495" y="2783612"/>
              <a:ext cx="457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58552" y="2782329"/>
              <a:ext cx="493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7035641" y="2664865"/>
              <a:ext cx="0" cy="49410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822250" y="2303875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latin typeface="+mj-lt"/>
                </a:rPr>
                <a:t>Vcc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32140" y="2303875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Multiplier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282190" y="2667035"/>
              <a:ext cx="0" cy="49410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341530" y="4845641"/>
            <a:ext cx="839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Figure: Use of the IA32_PERF_CTL (MSR 199h) MSR to set a new P-state [2</a:t>
            </a:r>
            <a:r>
              <a:rPr lang="hu-HU" sz="1600" dirty="0">
                <a:latin typeface="+mj-lt"/>
              </a:rPr>
              <a:t>02</a:t>
            </a:r>
            <a:r>
              <a:rPr lang="en-US" sz="1600" dirty="0">
                <a:latin typeface="+mj-lt"/>
              </a:rPr>
              <a:t>]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1300" y="3083477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IA_PERF_CTL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370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329" y="911622"/>
            <a:ext cx="8370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PCU (Power Control Unit)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takes notice of the state transition request </a:t>
            </a:r>
            <a:r>
              <a:rPr lang="en-US" sz="1600" dirty="0">
                <a:latin typeface="+mj-lt"/>
              </a:rPr>
              <a:t>and</a:t>
            </a:r>
          </a:p>
          <a:p>
            <a:r>
              <a:rPr lang="en-US" sz="1600" dirty="0">
                <a:latin typeface="+mj-lt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performs it </a:t>
            </a:r>
            <a:r>
              <a:rPr lang="en-US" sz="1600" dirty="0">
                <a:latin typeface="+mj-lt"/>
              </a:rPr>
              <a:t>by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setting the PLL </a:t>
            </a:r>
            <a:r>
              <a:rPr lang="en-US" sz="1600" dirty="0">
                <a:latin typeface="+mj-lt"/>
              </a:rPr>
              <a:t>associated to the core running the considered</a:t>
            </a:r>
          </a:p>
          <a:p>
            <a:r>
              <a:rPr lang="en-US" sz="1600" dirty="0">
                <a:latin typeface="+mj-lt"/>
              </a:rPr>
              <a:t>  thread and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setting </a:t>
            </a:r>
            <a:r>
              <a:rPr lang="en-US" sz="1600" dirty="0">
                <a:latin typeface="+mj-lt"/>
              </a:rPr>
              <a:t>also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the Voltage Regulator suitably.</a:t>
            </a:r>
            <a:endParaRPr lang="en-US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08" y="508364"/>
            <a:ext cx="696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e) Accomplishing the fc, </a:t>
            </a:r>
            <a:r>
              <a:rPr lang="en-US" dirty="0" err="1">
                <a:latin typeface="+mj-lt"/>
              </a:rPr>
              <a:t>Vcc</a:t>
            </a:r>
            <a:r>
              <a:rPr lang="en-US" dirty="0">
                <a:latin typeface="+mj-lt"/>
              </a:rPr>
              <a:t> transitions by the processor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903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594" y="505095"/>
            <a:ext cx="925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Example: Accomplishing P-state transitions in Intel’s Nehalem </a:t>
            </a:r>
            <a:r>
              <a:rPr lang="en-US" dirty="0" err="1">
                <a:solidFill>
                  <a:schemeClr val="accent6"/>
                </a:solidFill>
                <a:latin typeface="+mj-lt"/>
              </a:rPr>
              <a:t>proc.s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[</a:t>
            </a:r>
            <a:r>
              <a:rPr lang="hu-HU" dirty="0">
                <a:latin typeface="+mj-lt"/>
              </a:rPr>
              <a:t>205</a:t>
            </a:r>
            <a:r>
              <a:rPr lang="en-US" dirty="0">
                <a:latin typeface="+mj-lt"/>
              </a:rPr>
              <a:t>]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943" y="908720"/>
            <a:ext cx="898284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clock frequency </a:t>
            </a:r>
            <a:r>
              <a:rPr lang="en-US" sz="1600" dirty="0">
                <a:latin typeface="+mj-lt"/>
              </a:rPr>
              <a:t>will be generated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by PLLs, </a:t>
            </a:r>
            <a:r>
              <a:rPr lang="en-US" sz="1600" dirty="0">
                <a:latin typeface="+mj-lt"/>
              </a:rPr>
              <a:t>based on the Bus clock (133 MHz)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multiplied by the clock multiplier that is read out from the IA_PERF_CTL register.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Note that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each core’s clock frequency </a:t>
            </a:r>
            <a:r>
              <a:rPr lang="en-US" sz="1600" dirty="0">
                <a:latin typeface="+mj-lt"/>
              </a:rPr>
              <a:t>(red lines) can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individually be set</a:t>
            </a:r>
            <a:r>
              <a:rPr lang="en-US" sz="1600" dirty="0">
                <a:latin typeface="+mj-lt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3"/>
          <a:stretch/>
        </p:blipFill>
        <p:spPr bwMode="auto">
          <a:xfrm>
            <a:off x="0" y="2033845"/>
            <a:ext cx="9144000" cy="42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5427095" y="3348556"/>
            <a:ext cx="2925325" cy="21956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877145" y="4239091"/>
            <a:ext cx="193521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866707" y="4496595"/>
            <a:ext cx="212567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841655" y="4701667"/>
            <a:ext cx="127034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4279074" y="2197272"/>
            <a:ext cx="166518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7705" y="2152267"/>
            <a:ext cx="1816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IA32_PERF_CTL MSR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706938" y="2377292"/>
            <a:ext cx="1" cy="136674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61510" y="6354325"/>
            <a:ext cx="888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Figure: Accomplishing P-state transitions in Intel’s Nehalem-based processors [</a:t>
            </a:r>
            <a:r>
              <a:rPr lang="hu-HU" sz="1600" dirty="0">
                <a:latin typeface="+mj-lt"/>
              </a:rPr>
              <a:t>205</a:t>
            </a:r>
            <a:r>
              <a:rPr lang="en-US" sz="1600" dirty="0">
                <a:latin typeface="+mj-lt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416650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939" y="908720"/>
            <a:ext cx="873027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PCU sends also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appropriate voltage value to the Voltage Regulator (VR)</a:t>
            </a:r>
          </a:p>
          <a:p>
            <a:pPr lvl="0"/>
            <a:r>
              <a:rPr lang="en-US" sz="1600" dirty="0">
                <a:solidFill>
                  <a:srgbClr val="0070C0"/>
                </a:solidFill>
                <a:latin typeface="Verdana"/>
              </a:rPr>
              <a:t>      that is read out from the IA_PERF_CTL register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for setting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core voltage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needed.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As shown,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all 4 cores are supplied by the same core voltage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(yellow lines).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2123855"/>
            <a:ext cx="9144000" cy="4275475"/>
            <a:chOff x="0" y="2123855"/>
            <a:chExt cx="9144000" cy="42754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53"/>
            <a:stretch/>
          </p:blipFill>
          <p:spPr bwMode="auto">
            <a:xfrm>
              <a:off x="0" y="2123855"/>
              <a:ext cx="9144000" cy="427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 bwMode="auto">
            <a:xfrm>
              <a:off x="4279074" y="2287282"/>
              <a:ext cx="1665185" cy="18002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3333CC"/>
                  </a:solidFill>
                  <a:effectLst/>
                  <a:latin typeface="Verdana" pitchFamily="34" charset="0"/>
                </a:rPr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7705" y="2242277"/>
              <a:ext cx="1816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IA32_PERF_CTL MSR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706938" y="2467302"/>
              <a:ext cx="1" cy="13667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161510" y="6444335"/>
            <a:ext cx="888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Figure: Accomplishing P-state transitions in Intel’s Nehalem-based processors [</a:t>
            </a:r>
            <a:r>
              <a:rPr lang="hu-HU" sz="1600" dirty="0">
                <a:latin typeface="+mj-lt"/>
              </a:rPr>
              <a:t>205</a:t>
            </a:r>
            <a:r>
              <a:rPr lang="en-US" sz="1600" dirty="0">
                <a:latin typeface="+mj-lt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888" y="505095"/>
            <a:ext cx="958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Example: Accomplishing P-state transitions in Intel’s Nehalem </a:t>
            </a:r>
            <a:r>
              <a:rPr lang="en-US" dirty="0" err="1">
                <a:solidFill>
                  <a:schemeClr val="accent6"/>
                </a:solidFill>
                <a:latin typeface="+mj-lt"/>
              </a:rPr>
              <a:t>proc.s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[</a:t>
            </a:r>
            <a:r>
              <a:rPr lang="hu-HU" dirty="0">
                <a:latin typeface="+mj-lt"/>
              </a:rPr>
              <a:t>205</a:t>
            </a:r>
            <a:r>
              <a:rPr lang="en-US" dirty="0">
                <a:latin typeface="+mj-lt"/>
              </a:rPr>
              <a:t>]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-2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087097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(19)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7" y="505697"/>
            <a:ext cx="117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Remark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7" y="863715"/>
            <a:ext cx="362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There were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two prior techniques:</a:t>
            </a:r>
            <a:endParaRPr lang="en-US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78750"/>
            <a:ext cx="8420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SVFS (Static Voltage Scaling)</a:t>
            </a:r>
          </a:p>
          <a:p>
            <a:r>
              <a:rPr lang="en-US" sz="1600" dirty="0">
                <a:latin typeface="+mj-lt"/>
              </a:rPr>
              <a:t>      The processor has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two voltage and frequency points, according to whether 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  it is connected to the mains or the voltage is supplied by the battery</a:t>
            </a:r>
            <a:r>
              <a:rPr lang="en-US" sz="1600" dirty="0">
                <a:latin typeface="+mj-lt"/>
              </a:rPr>
              <a:t>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4001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DFS (Dynamic Frequency Scaling)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466" y="2269030"/>
            <a:ext cx="8144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 processor </a:t>
            </a:r>
            <a:r>
              <a:rPr lang="hu-HU" sz="1600" dirty="0">
                <a:solidFill>
                  <a:srgbClr val="0070C0"/>
                </a:solidFill>
                <a:latin typeface="+mj-lt"/>
              </a:rPr>
              <a:t>scale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s only the core frequency </a:t>
            </a:r>
            <a:r>
              <a:rPr lang="hu-HU" sz="1600" dirty="0">
                <a:solidFill>
                  <a:srgbClr val="0070C0"/>
                </a:solidFill>
                <a:latin typeface="+mj-lt"/>
              </a:rPr>
              <a:t>according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to the </a:t>
            </a:r>
            <a:r>
              <a:rPr lang="hu-HU" sz="1600" dirty="0">
                <a:solidFill>
                  <a:srgbClr val="0070C0"/>
                </a:solidFill>
                <a:latin typeface="+mj-lt"/>
              </a:rPr>
              <a:t>workload 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</a:t>
            </a:r>
            <a:r>
              <a:rPr lang="hu-HU" sz="1600" dirty="0">
                <a:solidFill>
                  <a:srgbClr val="0070C0"/>
                </a:solidFill>
                <a:latin typeface="+mj-lt"/>
              </a:rPr>
              <a:t>intensity</a:t>
            </a:r>
            <a:r>
              <a:rPr lang="en-US" sz="1600" dirty="0">
                <a:latin typeface="+mj-lt"/>
              </a:rPr>
              <a:t> to reduce power consumption.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94" y="2844225"/>
            <a:ext cx="8159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Nevertheless, we do not discuss further on these techniques, only show their</a:t>
            </a:r>
          </a:p>
          <a:p>
            <a:r>
              <a:rPr lang="en-US" sz="1600" dirty="0">
                <a:latin typeface="+mj-lt"/>
              </a:rPr>
              <a:t>  use in the next Figure.</a:t>
            </a:r>
          </a:p>
        </p:txBody>
      </p:sp>
    </p:spTree>
    <p:extLst>
      <p:ext uri="{BB962C8B-B14F-4D97-AF65-F5344CB8AC3E}">
        <p14:creationId xmlns:p14="http://schemas.microsoft.com/office/powerpoint/2010/main" val="6320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(20)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57324" y="1019106"/>
            <a:ext cx="4902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Reducing the power consumption of active CPU  cores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78086" y="1596504"/>
            <a:ext cx="1638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Static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technique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73208" y="1577454"/>
            <a:ext cx="19271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Dynamic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techniques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rot="-5400000" flipH="1" flipV="1">
            <a:off x="2587772" y="428981"/>
            <a:ext cx="158453" cy="198119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657600" y="1347063"/>
            <a:ext cx="2095500" cy="17701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47647" y="2200704"/>
            <a:ext cx="630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CPPC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5162212" y="1581611"/>
            <a:ext cx="175483" cy="884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743601" y="1935998"/>
            <a:ext cx="822960" cy="18951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719380" y="1484418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646" y="221444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SVFS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810" y="221659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DFS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2992" y="2214443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DVFS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-5400000" flipH="1" flipV="1">
            <a:off x="4255613" y="649413"/>
            <a:ext cx="174499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662947" y="1941617"/>
            <a:ext cx="2468880" cy="20128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71332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736330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493982" y="209169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53100" y="210778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637383" y="14828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3252" y="2240201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59" y="2381668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059" y="2672268"/>
            <a:ext cx="9131941" cy="822960"/>
          </a:xfrm>
          <a:prstGeom prst="rect">
            <a:avLst/>
          </a:prstGeom>
          <a:solidFill>
            <a:srgbClr val="D0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787" y="2984161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708" y="2661022"/>
            <a:ext cx="2198038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SpeedStep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Pentium III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(2000)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 Pentium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(2002)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(Northwood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based)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96266" y="2646708"/>
            <a:ext cx="182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EIST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Pentium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(Banias) (2003)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subsequent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lines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22150" y="2847171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 Shift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(2015)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059" y="3903964"/>
            <a:ext cx="9131941" cy="1005840"/>
          </a:xfrm>
          <a:prstGeom prst="rect">
            <a:avLst/>
          </a:pr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397" y="4281616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35385" y="3843670"/>
            <a:ext cx="2178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PowerNow! and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Cool'n'Quiet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mobiles/desktops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servers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since 2000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059" y="5896428"/>
            <a:ext cx="9131941" cy="640726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4491" y="6053889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Samsung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45665" y="586179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ASV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Exynos 7420 (2015)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(used in Galaxy S6)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43915" y="5959316"/>
            <a:ext cx="171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(2012)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(used in Galaxy III)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059" y="6508126"/>
            <a:ext cx="9131941" cy="349874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8101" y="6553816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ARM/National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1093" y="6566182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IEM IP  (2002)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059" y="4920521"/>
            <a:ext cx="9131941" cy="96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787" y="5174233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IBM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74484" y="5167894"/>
            <a:ext cx="139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750FX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(2003)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3574" y="4884556"/>
            <a:ext cx="1364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Scale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POWER6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(2007)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subsequent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5526" y="4879649"/>
            <a:ext cx="201369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405LP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(2002)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Power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 Scaling in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PowerPC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750GX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(2004)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PowerPC 970xx (2004)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477704"/>
            <a:ext cx="9144000" cy="417542"/>
          </a:xfrm>
          <a:prstGeom prst="rect">
            <a:avLst/>
          </a:prstGeom>
          <a:solidFill>
            <a:srgbClr val="D5F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896" y="355158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71846" y="3445565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LongHaul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1.0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Samuel (2000)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07649" y="3438941"/>
            <a:ext cx="235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LongHaul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2.0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Samuel 2 step. 1 (2001)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15199" y="3477705"/>
            <a:ext cx="187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Adaptive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PowerSaver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Nano (2008)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465248" y="3863149"/>
            <a:ext cx="1478290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Exca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ator-based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Carizzo (2015)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Pure Power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Ryzen (2017)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017" y="507955"/>
            <a:ext cx="91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Further techniques for reducing the power consumption of active CPU cores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2059" y="1941617"/>
            <a:ext cx="3669523" cy="491638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32140" y="3858143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CPPC support in</a:t>
            </a:r>
          </a:p>
          <a:p>
            <a:pPr algn="ctr"/>
            <a:r>
              <a:rPr lang="en-US" sz="1200" i="1" dirty="0">
                <a:latin typeface="+mj-lt"/>
              </a:rPr>
              <a:t>the Zen 2-based</a:t>
            </a:r>
          </a:p>
          <a:p>
            <a:pPr algn="ctr"/>
            <a:r>
              <a:rPr lang="en-US" sz="1200" i="1" dirty="0">
                <a:latin typeface="+mj-lt"/>
              </a:rPr>
              <a:t>Ryzen 3000 line</a:t>
            </a:r>
          </a:p>
          <a:p>
            <a:pPr algn="ctr"/>
            <a:r>
              <a:rPr lang="en-US" sz="1200" i="1" dirty="0">
                <a:latin typeface="+mj-lt"/>
              </a:rPr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22029220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(21)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35" y="507757"/>
            <a:ext cx="424020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Remark 2</a:t>
            </a:r>
            <a:r>
              <a:rPr lang="en-US" sz="1600" dirty="0">
                <a:latin typeface="+mj-lt"/>
              </a:rPr>
              <a:t> </a:t>
            </a:r>
          </a:p>
          <a:p>
            <a:r>
              <a:rPr lang="en-US" sz="1600" dirty="0">
                <a:latin typeface="+mj-lt"/>
              </a:rPr>
              <a:t>There are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two improvements </a:t>
            </a:r>
            <a:r>
              <a:rPr lang="en-US" sz="1600" dirty="0">
                <a:latin typeface="+mj-lt"/>
              </a:rPr>
              <a:t>of DVFS: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05" y="1098900"/>
            <a:ext cx="8741047" cy="2241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Collaborative Processor Performance Control </a:t>
            </a:r>
          </a:p>
          <a:p>
            <a:r>
              <a:rPr lang="en-US" sz="1600" dirty="0">
                <a:latin typeface="+mj-lt"/>
              </a:rPr>
              <a:t>      It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passes over the contro</a:t>
            </a:r>
            <a:r>
              <a:rPr lang="en-US" sz="1600" dirty="0">
                <a:latin typeface="+mj-lt"/>
              </a:rPr>
              <a:t>l of DVFS from the OS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to the PCU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to get a faster and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  finer frequency and voltage scaling</a:t>
            </a:r>
            <a:r>
              <a:rPr lang="en-US" sz="1600" dirty="0">
                <a:latin typeface="+mj-lt"/>
              </a:rPr>
              <a:t> (introduced in </a:t>
            </a:r>
            <a:r>
              <a:rPr lang="en-US" sz="1600" dirty="0" err="1">
                <a:latin typeface="+mj-lt"/>
              </a:rPr>
              <a:t>Skylake</a:t>
            </a:r>
            <a:r>
              <a:rPr lang="en-US" sz="1600" dirty="0">
                <a:latin typeface="+mj-lt"/>
              </a:rPr>
              <a:t> (2015)), to be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        discussed in Section 5.3).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AVFS (Adaptive Voltage and Frequency Scaling)</a:t>
            </a:r>
          </a:p>
          <a:p>
            <a:r>
              <a:rPr lang="en-US" sz="1600" dirty="0">
                <a:latin typeface="+mj-lt"/>
              </a:rPr>
              <a:t>      It allows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a more efficient voltage and frequency scaling by replacing the</a:t>
            </a:r>
          </a:p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        worst case design approach by an adaptive approach, </a:t>
            </a:r>
            <a:r>
              <a:rPr lang="en-US" sz="1600" dirty="0">
                <a:latin typeface="+mj-lt"/>
              </a:rPr>
              <a:t>to be discussed in</a:t>
            </a:r>
          </a:p>
          <a:p>
            <a:r>
              <a:rPr lang="en-US" sz="1600" dirty="0">
                <a:latin typeface="+mj-lt"/>
              </a:rPr>
              <a:t>        Section 5.4.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05" y="3338990"/>
            <a:ext cx="6288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An overview of their utilization is given in the next Figure.</a:t>
            </a:r>
          </a:p>
        </p:txBody>
      </p:sp>
    </p:spTree>
    <p:extLst>
      <p:ext uri="{BB962C8B-B14F-4D97-AF65-F5344CB8AC3E}">
        <p14:creationId xmlns:p14="http://schemas.microsoft.com/office/powerpoint/2010/main" val="30669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en-US" dirty="0"/>
              <a:t>5.2 DVFS (Dynamic Voltage and Frequency Scaling (22)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57324" y="1019106"/>
            <a:ext cx="4902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Reducing the power consumption of active CPU  cores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78086" y="1596504"/>
            <a:ext cx="1638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hu-HU" alt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Static </a:t>
            </a:r>
            <a:r>
              <a:rPr lang="en-US" alt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technique</a:t>
            </a:r>
            <a:endParaRPr lang="hu-HU" altLang="en-US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73208" y="1577454"/>
            <a:ext cx="19271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Dynamic </a:t>
            </a:r>
            <a:r>
              <a:rPr lang="en-US" alt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techniques</a:t>
            </a:r>
            <a:endParaRPr lang="hu-HU" altLang="en-US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rot="-5400000" flipH="1" flipV="1">
            <a:off x="2587772" y="428981"/>
            <a:ext cx="158453" cy="198119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657600" y="1347063"/>
            <a:ext cx="2095500" cy="17701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47647" y="2200704"/>
            <a:ext cx="630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CPPC</a:t>
            </a:r>
            <a:endParaRPr lang="hu-HU" altLang="en-US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5162212" y="1581611"/>
            <a:ext cx="175483" cy="884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743601" y="1935998"/>
            <a:ext cx="822960" cy="18951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719380" y="1484418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646" y="221444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SVFS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2810" y="221659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DFS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12992" y="2214443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dirty="0"/>
              <a:t>DVFS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-5400000" flipH="1" flipV="1">
            <a:off x="4255613" y="649413"/>
            <a:ext cx="174499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662947" y="1941617"/>
            <a:ext cx="2468880" cy="20128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71332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736330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493982" y="209169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53100" y="210778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637383" y="14828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3252" y="2240201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AV</a:t>
            </a:r>
            <a:r>
              <a:rPr lang="en-US" sz="1200" b="1" dirty="0"/>
              <a:t>F</a:t>
            </a:r>
            <a:r>
              <a:rPr lang="hu-HU" sz="1200" b="1" dirty="0"/>
              <a:t>S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059" y="2381668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latin typeface="+mj-lt"/>
              </a:rPr>
              <a:t>Examples</a:t>
            </a:r>
            <a:endParaRPr lang="en-US" sz="1200" i="1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059" y="2672268"/>
            <a:ext cx="9131941" cy="822960"/>
          </a:xfrm>
          <a:prstGeom prst="rect">
            <a:avLst/>
          </a:prstGeom>
          <a:solidFill>
            <a:srgbClr val="D0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8787" y="2984161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latin typeface="+mj-lt"/>
              </a:rPr>
              <a:t>Intel</a:t>
            </a:r>
            <a:endParaRPr lang="en-US" sz="1200" i="1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708" y="2661022"/>
            <a:ext cx="2198038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SpeedStep in</a:t>
            </a:r>
          </a:p>
          <a:p>
            <a:pPr algn="ctr">
              <a:spcAft>
                <a:spcPts val="200"/>
              </a:spcAft>
            </a:pPr>
            <a:r>
              <a:rPr lang="hu-HU" sz="1200" i="1" dirty="0">
                <a:latin typeface="+mj-lt"/>
              </a:rPr>
              <a:t>Mobile Pentium III</a:t>
            </a:r>
            <a:r>
              <a:rPr lang="en-US" sz="1200" i="1" dirty="0">
                <a:latin typeface="+mj-lt"/>
              </a:rPr>
              <a:t> (2000)</a:t>
            </a:r>
            <a:endParaRPr lang="hu-HU" sz="1200" i="1" dirty="0">
              <a:latin typeface="+mj-lt"/>
            </a:endParaRPr>
          </a:p>
          <a:p>
            <a:pPr algn="ctr"/>
            <a:r>
              <a:rPr lang="hu-HU" sz="1200" i="1" dirty="0"/>
              <a:t>Mobile Pentium 4</a:t>
            </a:r>
            <a:r>
              <a:rPr lang="en-US" sz="1200" i="1" dirty="0"/>
              <a:t> (2002)</a:t>
            </a:r>
            <a:endParaRPr lang="hu-HU" sz="1200" i="1" dirty="0"/>
          </a:p>
          <a:p>
            <a:pPr algn="ctr"/>
            <a:r>
              <a:rPr lang="hu-HU" sz="1200" i="1" dirty="0"/>
              <a:t>(Northwood</a:t>
            </a:r>
            <a:r>
              <a:rPr lang="en-US" sz="1200" i="1" dirty="0"/>
              <a:t> based)</a:t>
            </a:r>
            <a:endParaRPr lang="hu-HU" sz="12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896266" y="2646708"/>
            <a:ext cx="182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1200" i="1" dirty="0" err="1">
                <a:solidFill>
                  <a:srgbClr val="000000"/>
                </a:solidFill>
                <a:latin typeface="Verdana"/>
              </a:rPr>
              <a:t>EIST</a:t>
            </a:r>
            <a:r>
              <a:rPr lang="en-US" sz="1200" i="1" dirty="0">
                <a:solidFill>
                  <a:srgbClr val="000000"/>
                </a:solidFill>
                <a:latin typeface="Verdana"/>
              </a:rPr>
              <a:t> in</a:t>
            </a:r>
          </a:p>
          <a:p>
            <a:pPr lvl="0" algn="ctr"/>
            <a:r>
              <a:rPr lang="hu-HU" sz="1200" i="1" dirty="0">
                <a:solidFill>
                  <a:srgbClr val="000000"/>
                </a:solidFill>
                <a:latin typeface="Verdana"/>
              </a:rPr>
              <a:t>Pentium M</a:t>
            </a:r>
          </a:p>
          <a:p>
            <a:pPr lvl="0" algn="ctr"/>
            <a:r>
              <a:rPr lang="hu-HU" sz="1200" i="1" dirty="0">
                <a:solidFill>
                  <a:srgbClr val="000000"/>
                </a:solidFill>
                <a:latin typeface="Verdana"/>
              </a:rPr>
              <a:t>(Banias) (2003)</a:t>
            </a:r>
          </a:p>
          <a:p>
            <a:pPr lvl="0" algn="ctr"/>
            <a:r>
              <a:rPr lang="hu-HU" sz="1200" i="1" dirty="0">
                <a:solidFill>
                  <a:srgbClr val="000000"/>
                </a:solidFill>
                <a:latin typeface="Verdana"/>
              </a:rPr>
              <a:t>and subsequent</a:t>
            </a:r>
            <a:r>
              <a:rPr lang="en-US" sz="1200" i="1" dirty="0">
                <a:solidFill>
                  <a:srgbClr val="000000"/>
                </a:solidFill>
                <a:latin typeface="Verdana"/>
              </a:rPr>
              <a:t> lines</a:t>
            </a:r>
            <a:endParaRPr lang="hu-HU" sz="12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135" y="2847171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Speed Shift in</a:t>
            </a:r>
          </a:p>
          <a:p>
            <a:pPr algn="ctr"/>
            <a:r>
              <a:rPr lang="en-US" sz="1200" i="1" dirty="0">
                <a:latin typeface="+mj-lt"/>
              </a:rPr>
              <a:t>   </a:t>
            </a:r>
            <a:r>
              <a:rPr lang="hu-HU" sz="1200" i="1" dirty="0">
                <a:latin typeface="+mj-lt"/>
              </a:rPr>
              <a:t>Skylake</a:t>
            </a:r>
            <a:r>
              <a:rPr lang="en-US" sz="1200" i="1" dirty="0">
                <a:latin typeface="+mj-lt"/>
              </a:rPr>
              <a:t> </a:t>
            </a:r>
            <a:r>
              <a:rPr lang="hu-HU" sz="1200" i="1" dirty="0">
                <a:latin typeface="+mj-lt"/>
              </a:rPr>
              <a:t>(2015)</a:t>
            </a:r>
            <a:endParaRPr lang="en-US" sz="1200" i="1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059" y="3903964"/>
            <a:ext cx="9131941" cy="1005840"/>
          </a:xfrm>
          <a:prstGeom prst="rect">
            <a:avLst/>
          </a:pr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52397" y="4281616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latin typeface="+mj-lt"/>
              </a:rPr>
              <a:t>AMD</a:t>
            </a:r>
            <a:endParaRPr lang="en-US" sz="1200" i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35385" y="3881995"/>
            <a:ext cx="2178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PowerNow! and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Cool'n'Quiet</a:t>
            </a:r>
          </a:p>
          <a:p>
            <a:pPr algn="ctr"/>
            <a:r>
              <a:rPr lang="hu-HU" sz="1200" i="1" dirty="0">
                <a:latin typeface="+mj-lt"/>
              </a:rPr>
              <a:t>technologies</a:t>
            </a:r>
          </a:p>
          <a:p>
            <a:pPr algn="ctr"/>
            <a:r>
              <a:rPr lang="hu-HU" sz="1200" i="1" dirty="0">
                <a:latin typeface="+mj-lt"/>
              </a:rPr>
              <a:t>in mobiles/desktops</a:t>
            </a:r>
          </a:p>
          <a:p>
            <a:pPr algn="ctr"/>
            <a:r>
              <a:rPr lang="hu-HU" sz="1200" i="1" dirty="0">
                <a:latin typeface="+mj-lt"/>
              </a:rPr>
              <a:t> and servers</a:t>
            </a:r>
            <a:r>
              <a:rPr lang="en-US" sz="1200" i="1" dirty="0">
                <a:latin typeface="+mj-lt"/>
              </a:rPr>
              <a:t> (</a:t>
            </a:r>
            <a:r>
              <a:rPr lang="hu-HU" sz="1200" i="1" dirty="0">
                <a:latin typeface="+mj-lt"/>
              </a:rPr>
              <a:t>since 2000</a:t>
            </a:r>
            <a:r>
              <a:rPr lang="en-US" sz="1200" i="1" dirty="0">
                <a:latin typeface="+mj-lt"/>
              </a:rPr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059" y="5896428"/>
            <a:ext cx="9131941" cy="640726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4491" y="6053889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latin typeface="+mj-lt"/>
              </a:rPr>
              <a:t>Samsung</a:t>
            </a:r>
            <a:endParaRPr lang="en-US" sz="1200" i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45665" y="586179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ASV in</a:t>
            </a:r>
          </a:p>
          <a:p>
            <a:pPr algn="ctr"/>
            <a:r>
              <a:rPr lang="hu-HU" sz="1200" i="1" dirty="0"/>
              <a:t>Exynos 7420 (2015)</a:t>
            </a:r>
          </a:p>
          <a:p>
            <a:pPr algn="ctr"/>
            <a:r>
              <a:rPr lang="hu-HU" sz="1200" i="1" dirty="0"/>
              <a:t>(used in Galaxy S6)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43915" y="5959316"/>
            <a:ext cx="171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Exynos 4</a:t>
            </a:r>
            <a:r>
              <a:rPr lang="en-US" sz="1200" i="1" dirty="0">
                <a:latin typeface="+mj-lt"/>
              </a:rPr>
              <a:t> (2012)</a:t>
            </a:r>
            <a:endParaRPr lang="hu-HU" sz="1200" i="1" dirty="0">
              <a:latin typeface="+mj-lt"/>
            </a:endParaRPr>
          </a:p>
          <a:p>
            <a:pPr algn="ctr"/>
            <a:r>
              <a:rPr lang="hu-HU" sz="1200" i="1" dirty="0">
                <a:latin typeface="+mj-lt"/>
              </a:rPr>
              <a:t>(used in Galaxy III)</a:t>
            </a:r>
            <a:endParaRPr lang="en-US" sz="1200" i="1" dirty="0"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059" y="6508126"/>
            <a:ext cx="9131941" cy="349874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48101" y="6553816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latin typeface="+mj-lt"/>
              </a:rPr>
              <a:t>ARM/National</a:t>
            </a:r>
            <a:endParaRPr lang="en-US" sz="1200" i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1093" y="6566182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IEM IP  (2002)</a:t>
            </a:r>
            <a:endParaRPr lang="en-US" sz="1200" i="1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059" y="4920521"/>
            <a:ext cx="9131941" cy="96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787" y="5174233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latin typeface="+mj-lt"/>
              </a:rPr>
              <a:t>IBM</a:t>
            </a:r>
            <a:endParaRPr lang="en-US" sz="1200" i="1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74484" y="5167894"/>
            <a:ext cx="139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>
                <a:latin typeface="+mj-lt"/>
              </a:rPr>
              <a:t>Power</a:t>
            </a:r>
            <a:r>
              <a:rPr lang="en-US" sz="1200" i="1" dirty="0">
                <a:latin typeface="+mj-lt"/>
              </a:rPr>
              <a:t>PC </a:t>
            </a:r>
            <a:r>
              <a:rPr lang="hu-HU" sz="1200" i="1" dirty="0">
                <a:latin typeface="+mj-lt"/>
              </a:rPr>
              <a:t>750FX</a:t>
            </a:r>
          </a:p>
          <a:p>
            <a:pPr algn="ctr"/>
            <a:r>
              <a:rPr lang="hu-HU" sz="1200" i="1" dirty="0">
                <a:latin typeface="+mj-lt"/>
              </a:rPr>
              <a:t>(2003)</a:t>
            </a:r>
            <a:endParaRPr lang="en-US" sz="1200" i="1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3574" y="4884556"/>
            <a:ext cx="1364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Energy Scale</a:t>
            </a:r>
          </a:p>
          <a:p>
            <a:pPr algn="ctr"/>
            <a:r>
              <a:rPr lang="hu-HU" sz="1200" i="1" dirty="0">
                <a:latin typeface="+mj-lt"/>
              </a:rPr>
              <a:t>in POWER6</a:t>
            </a:r>
          </a:p>
          <a:p>
            <a:pPr algn="ctr"/>
            <a:r>
              <a:rPr lang="hu-HU" sz="1200" i="1" dirty="0">
                <a:latin typeface="+mj-lt"/>
              </a:rPr>
              <a:t>(2007) and</a:t>
            </a:r>
          </a:p>
          <a:p>
            <a:pPr algn="ctr"/>
            <a:r>
              <a:rPr lang="hu-HU" sz="1200" i="1" dirty="0">
                <a:latin typeface="+mj-lt"/>
              </a:rPr>
              <a:t>subsequent </a:t>
            </a:r>
          </a:p>
          <a:p>
            <a:pPr algn="ctr"/>
            <a:r>
              <a:rPr lang="hu-HU" sz="1200" i="1" dirty="0">
                <a:latin typeface="+mj-lt"/>
              </a:rPr>
              <a:t>processors</a:t>
            </a:r>
            <a:endParaRPr lang="en-US" sz="1200" i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5526" y="4879649"/>
            <a:ext cx="201369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i="1" dirty="0" err="1">
                <a:latin typeface="+mj-lt"/>
              </a:rPr>
              <a:t>405LP</a:t>
            </a:r>
            <a:r>
              <a:rPr lang="en-US" sz="1200" i="1" dirty="0">
                <a:latin typeface="+mj-lt"/>
              </a:rPr>
              <a:t> (2002)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Dynamic Power </a:t>
            </a:r>
          </a:p>
          <a:p>
            <a:pPr algn="ctr"/>
            <a:r>
              <a:rPr lang="hu-HU" sz="1200" i="1" dirty="0">
                <a:latin typeface="+mj-lt"/>
              </a:rPr>
              <a:t>Performance Scaling in</a:t>
            </a:r>
            <a:endParaRPr lang="en-US" sz="1200" i="1" dirty="0">
              <a:latin typeface="+mj-lt"/>
            </a:endParaRPr>
          </a:p>
          <a:p>
            <a:pPr algn="ctr"/>
            <a:r>
              <a:rPr lang="en-US" sz="1200" i="1" dirty="0">
                <a:latin typeface="+mj-lt"/>
              </a:rPr>
              <a:t>PowerPC </a:t>
            </a:r>
            <a:r>
              <a:rPr lang="en-US" sz="1200" i="1" dirty="0" err="1">
                <a:latin typeface="+mj-lt"/>
              </a:rPr>
              <a:t>750GX</a:t>
            </a:r>
            <a:r>
              <a:rPr lang="en-US" sz="1200" i="1" dirty="0">
                <a:latin typeface="+mj-lt"/>
              </a:rPr>
              <a:t> (2004)</a:t>
            </a:r>
            <a:endParaRPr lang="hu-HU" sz="1200" i="1" dirty="0">
              <a:latin typeface="+mj-lt"/>
            </a:endParaRPr>
          </a:p>
          <a:p>
            <a:pPr algn="ctr"/>
            <a:r>
              <a:rPr lang="hu-HU" sz="1200" i="1" dirty="0">
                <a:latin typeface="+mj-lt"/>
              </a:rPr>
              <a:t>PowerPC 970xx (2004)</a:t>
            </a:r>
            <a:endParaRPr lang="en-US" sz="1200" i="1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477704"/>
            <a:ext cx="9144000" cy="417542"/>
          </a:xfrm>
          <a:prstGeom prst="rect">
            <a:avLst/>
          </a:prstGeom>
          <a:solidFill>
            <a:srgbClr val="D5F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5896" y="355158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VIA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71846" y="3445565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+mj-lt"/>
              </a:rPr>
              <a:t>LongHaul</a:t>
            </a:r>
            <a:r>
              <a:rPr lang="en-US" sz="1200" dirty="0">
                <a:latin typeface="+mj-lt"/>
              </a:rPr>
              <a:t> 1.0 in</a:t>
            </a:r>
          </a:p>
          <a:p>
            <a:pPr algn="ctr"/>
            <a:r>
              <a:rPr lang="en-US" sz="1200" dirty="0" err="1">
                <a:latin typeface="+mj-lt"/>
              </a:rPr>
              <a:t>C3</a:t>
            </a:r>
            <a:r>
              <a:rPr lang="en-US" sz="1200" dirty="0">
                <a:latin typeface="+mj-lt"/>
              </a:rPr>
              <a:t> Samuel (2000)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07649" y="3438941"/>
            <a:ext cx="235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+mj-lt"/>
              </a:rPr>
              <a:t>LongHaul</a:t>
            </a:r>
            <a:r>
              <a:rPr lang="en-US" sz="1200" dirty="0">
                <a:latin typeface="+mj-lt"/>
              </a:rPr>
              <a:t> 2.0 in</a:t>
            </a:r>
          </a:p>
          <a:p>
            <a:pPr algn="ctr"/>
            <a:r>
              <a:rPr lang="en-US" sz="1200" dirty="0" err="1">
                <a:latin typeface="+mj-lt"/>
              </a:rPr>
              <a:t>C3</a:t>
            </a:r>
            <a:r>
              <a:rPr lang="en-US" sz="1200" dirty="0">
                <a:latin typeface="+mj-lt"/>
              </a:rPr>
              <a:t> Samuel 2 step. 1 (2001)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578519" y="2125517"/>
            <a:ext cx="3525241" cy="47310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20092" y="508364"/>
            <a:ext cx="919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Use of DVFS to reduce power consumption of active CPU cores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15199" y="3477705"/>
            <a:ext cx="187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Adaptive </a:t>
            </a:r>
            <a:r>
              <a:rPr lang="en-US" sz="1200" dirty="0" err="1">
                <a:latin typeface="+mj-lt"/>
              </a:rPr>
              <a:t>PowerSaver</a:t>
            </a:r>
            <a:r>
              <a:rPr lang="en-US" sz="1200" dirty="0">
                <a:latin typeface="+mj-lt"/>
              </a:rPr>
              <a:t> </a:t>
            </a:r>
          </a:p>
          <a:p>
            <a:pPr algn="ctr"/>
            <a:r>
              <a:rPr lang="en-US" sz="1200" dirty="0">
                <a:latin typeface="+mj-lt"/>
              </a:rPr>
              <a:t>in Nano (2008)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465248" y="3863149"/>
            <a:ext cx="1478290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200" i="1" dirty="0">
                <a:latin typeface="+mj-lt"/>
              </a:rPr>
              <a:t>AVFS in</a:t>
            </a:r>
          </a:p>
          <a:p>
            <a:pPr algn="ctr"/>
            <a:r>
              <a:rPr lang="hu-HU" sz="1200" i="1" dirty="0">
                <a:latin typeface="+mj-lt"/>
              </a:rPr>
              <a:t>Exca</a:t>
            </a:r>
            <a:r>
              <a:rPr lang="en-US" sz="1200" i="1" dirty="0">
                <a:latin typeface="+mj-lt"/>
              </a:rPr>
              <a:t>v</a:t>
            </a:r>
            <a:r>
              <a:rPr lang="hu-HU" sz="1200" i="1" dirty="0">
                <a:latin typeface="+mj-lt"/>
              </a:rPr>
              <a:t>ator-based</a:t>
            </a:r>
          </a:p>
          <a:p>
            <a:pPr algn="ctr">
              <a:spcAft>
                <a:spcPts val="200"/>
              </a:spcAft>
            </a:pPr>
            <a:r>
              <a:rPr lang="hu-HU" sz="1200" i="1" dirty="0">
                <a:latin typeface="+mj-lt"/>
              </a:rPr>
              <a:t>Carizzo (2015)</a:t>
            </a:r>
            <a:endParaRPr lang="en-US" sz="1200" i="1" dirty="0">
              <a:latin typeface="+mj-lt"/>
            </a:endParaRPr>
          </a:p>
          <a:p>
            <a:pPr algn="ctr"/>
            <a:r>
              <a:rPr lang="it-IT" sz="1200" i="1" dirty="0">
                <a:latin typeface="+mj-lt"/>
              </a:rPr>
              <a:t>Pure Power in</a:t>
            </a:r>
          </a:p>
          <a:p>
            <a:pPr algn="ctr"/>
            <a:r>
              <a:rPr lang="it-IT" sz="1200" i="1" dirty="0">
                <a:latin typeface="+mj-lt"/>
              </a:rPr>
              <a:t>   Ryzen (2017)</a:t>
            </a:r>
            <a:endParaRPr lang="en-US" sz="1200" i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1923" y="3843670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000000"/>
                </a:solidFill>
                <a:latin typeface="Verdana"/>
              </a:rPr>
              <a:t>CPPC support in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the Zen 2-based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Ryzen 3000 line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34190977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461495" y="1280645"/>
            <a:ext cx="8123238" cy="45800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5.3 CPPC (Collaborative Processor Performance Control)</a:t>
            </a:r>
          </a:p>
        </p:txBody>
      </p:sp>
    </p:spTree>
    <p:extLst>
      <p:ext uri="{BB962C8B-B14F-4D97-AF65-F5344CB8AC3E}">
        <p14:creationId xmlns:p14="http://schemas.microsoft.com/office/powerpoint/2010/main" val="27570257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(1)</a:t>
            </a:r>
            <a:endParaRPr 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57324" y="1019106"/>
            <a:ext cx="4902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Reducing the power consumption of active CPU  cores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78087" y="1596504"/>
            <a:ext cx="16385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Static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technique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73205" y="1577454"/>
            <a:ext cx="19271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Dynamic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techniques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rot="-5400000" flipH="1" flipV="1">
            <a:off x="2587772" y="428981"/>
            <a:ext cx="158453" cy="198119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657600" y="1347063"/>
            <a:ext cx="2095500" cy="17701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47651" y="2200704"/>
            <a:ext cx="630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CPPC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5162212" y="1581611"/>
            <a:ext cx="175483" cy="884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743601" y="1935998"/>
            <a:ext cx="822960" cy="18951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719380" y="1484418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646" y="221444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SVFS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810" y="221659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DFS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2992" y="2214443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DVFS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-5400000" flipH="1" flipV="1">
            <a:off x="4255613" y="649413"/>
            <a:ext cx="174499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662947" y="1941617"/>
            <a:ext cx="2468880" cy="20128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71332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736330" y="207824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493982" y="209169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8053100" y="210778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637383" y="14828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3252" y="2240201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59" y="2381668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059" y="2672268"/>
            <a:ext cx="9131941" cy="822960"/>
          </a:xfrm>
          <a:prstGeom prst="rect">
            <a:avLst/>
          </a:prstGeom>
          <a:solidFill>
            <a:srgbClr val="D0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787" y="2984161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708" y="2661022"/>
            <a:ext cx="2198038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SpeedStep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Mobile Pentium III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(2000)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Mobile Pentium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(2002)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(Northwood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based)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96266" y="2646708"/>
            <a:ext cx="182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EIST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Pentium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(Banias) (2003)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subsequent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lines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45382" y="2821413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 Shift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(2015)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059" y="3903964"/>
            <a:ext cx="9131941" cy="1005840"/>
          </a:xfrm>
          <a:prstGeom prst="rect">
            <a:avLst/>
          </a:pr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397" y="4281616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35385" y="3881995"/>
            <a:ext cx="2178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PowerNow! and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Cool'n'Quiet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mobiles/desktops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servers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since 2000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059" y="5896428"/>
            <a:ext cx="9131941" cy="640726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4491" y="6053889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Samsung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45665" y="586179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ASV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Exynos 7420 (2015)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(used in Galaxy S6)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43915" y="5959316"/>
            <a:ext cx="171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(2012)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(used in Galaxy III)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059" y="6508126"/>
            <a:ext cx="9131941" cy="349874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8101" y="6553816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ARM/National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1093" y="6566182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IEM IP  (2002)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059" y="4920521"/>
            <a:ext cx="9131941" cy="96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787" y="5174233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IBM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74484" y="5167894"/>
            <a:ext cx="139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750FX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(2003)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04338" y="4884556"/>
            <a:ext cx="1402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Scale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POWER6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(2007)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subsequent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5526" y="4879649"/>
            <a:ext cx="201369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405LP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(2002)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Dynamic Power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 Scaling in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PowerPC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750GX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(2004)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PowerPC 970xx (2004)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477704"/>
            <a:ext cx="9144000" cy="417542"/>
          </a:xfrm>
          <a:prstGeom prst="rect">
            <a:avLst/>
          </a:prstGeom>
          <a:solidFill>
            <a:srgbClr val="D5F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896" y="355158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71846" y="3445565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LongHaul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1.0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Samuel (2000)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07649" y="3438941"/>
            <a:ext cx="235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LongHaul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2.0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Samuel 2 step. 1 (2001)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55120" y="2031691"/>
            <a:ext cx="1828800" cy="48248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1581" y="506549"/>
            <a:ext cx="736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5.3 CPPC (Collaborative Processor Performance Control) -1)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15199" y="3477705"/>
            <a:ext cx="187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Adaptive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PowerSaver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Nano (2008)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65248" y="3882399"/>
            <a:ext cx="1478290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AVFS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Exca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ator-based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Carizzo (2015)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Pure Power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Ryzen (2017)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3798" y="3905070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000000"/>
                </a:solidFill>
                <a:latin typeface="Verdana"/>
              </a:rPr>
              <a:t>CPPC support in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the Zen 2-based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Ryzen 3000 line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  <a:latin typeface="Verdana"/>
              </a:rPr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42929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950" y="1048035"/>
            <a:ext cx="9036050" cy="5324704"/>
            <a:chOff x="107950" y="1102627"/>
            <a:chExt cx="9036050" cy="5324704"/>
          </a:xfrm>
        </p:grpSpPr>
        <p:sp>
          <p:nvSpPr>
            <p:cNvPr id="164868" name="Line 4"/>
            <p:cNvSpPr>
              <a:spLocks noChangeShapeType="1"/>
            </p:cNvSpPr>
            <p:nvPr/>
          </p:nvSpPr>
          <p:spPr bwMode="auto">
            <a:xfrm>
              <a:off x="107950" y="6116181"/>
              <a:ext cx="90360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69" name="Text Box 5"/>
            <p:cNvSpPr txBox="1">
              <a:spLocks noChangeArrowheads="1"/>
            </p:cNvSpPr>
            <p:nvPr/>
          </p:nvSpPr>
          <p:spPr bwMode="auto">
            <a:xfrm>
              <a:off x="1331913" y="6182856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1995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419475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164871" name="Text Box 7"/>
            <p:cNvSpPr txBox="1">
              <a:spLocks noChangeArrowheads="1"/>
            </p:cNvSpPr>
            <p:nvPr/>
          </p:nvSpPr>
          <p:spPr bwMode="auto">
            <a:xfrm>
              <a:off x="7640638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81121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22304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4" name="Line 10"/>
            <p:cNvSpPr>
              <a:spLocks noChangeShapeType="1"/>
            </p:cNvSpPr>
            <p:nvPr/>
          </p:nvSpPr>
          <p:spPr bwMode="auto">
            <a:xfrm>
              <a:off x="391160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64325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>
              <a:off x="5591175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>
              <a:off x="475297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>
              <a:off x="1390650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>
              <a:off x="30702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>
              <a:off x="72707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>
              <a:off x="8532813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2" name="Line 18"/>
            <p:cNvSpPr>
              <a:spLocks noChangeShapeType="1"/>
            </p:cNvSpPr>
            <p:nvPr/>
          </p:nvSpPr>
          <p:spPr bwMode="auto">
            <a:xfrm>
              <a:off x="68532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6011863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517207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7691438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971550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>
              <a:off x="2651125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8" name="Line 24"/>
            <p:cNvSpPr>
              <a:spLocks noChangeShapeType="1"/>
            </p:cNvSpPr>
            <p:nvPr/>
          </p:nvSpPr>
          <p:spPr bwMode="auto">
            <a:xfrm>
              <a:off x="433228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89" name="Line 25"/>
            <p:cNvSpPr>
              <a:spLocks noChangeShapeType="1"/>
            </p:cNvSpPr>
            <p:nvPr/>
          </p:nvSpPr>
          <p:spPr bwMode="auto">
            <a:xfrm>
              <a:off x="1811338" y="6044743"/>
              <a:ext cx="0" cy="144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90" name="Line 26"/>
            <p:cNvSpPr>
              <a:spLocks noChangeShapeType="1"/>
            </p:cNvSpPr>
            <p:nvPr/>
          </p:nvSpPr>
          <p:spPr bwMode="auto">
            <a:xfrm>
              <a:off x="3490913" y="6044743"/>
              <a:ext cx="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91" name="Text Box 27"/>
            <p:cNvSpPr txBox="1">
              <a:spLocks noChangeArrowheads="1"/>
            </p:cNvSpPr>
            <p:nvPr/>
          </p:nvSpPr>
          <p:spPr bwMode="auto">
            <a:xfrm>
              <a:off x="5541963" y="6171743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2005</a:t>
              </a:r>
            </a:p>
          </p:txBody>
        </p:sp>
        <p:sp>
          <p:nvSpPr>
            <p:cNvPr id="164892" name="Text Box 28"/>
            <p:cNvSpPr txBox="1">
              <a:spLocks noChangeArrowheads="1"/>
            </p:cNvSpPr>
            <p:nvPr/>
          </p:nvSpPr>
          <p:spPr bwMode="auto">
            <a:xfrm>
              <a:off x="1336675" y="1107390"/>
              <a:ext cx="6207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08/1995</a:t>
              </a:r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971550" y="1386790"/>
              <a:ext cx="1258888" cy="252412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95</a:t>
              </a:r>
            </a:p>
          </p:txBody>
        </p:sp>
        <p:grpSp>
          <p:nvGrpSpPr>
            <p:cNvPr id="164894" name="Group 30"/>
            <p:cNvGrpSpPr>
              <a:grpSpLocks/>
            </p:cNvGrpSpPr>
            <p:nvPr/>
          </p:nvGrpSpPr>
          <p:grpSpPr bwMode="auto">
            <a:xfrm>
              <a:off x="1619250" y="1296302"/>
              <a:ext cx="36513" cy="36513"/>
              <a:chOff x="1066" y="799"/>
              <a:chExt cx="90" cy="46"/>
            </a:xfrm>
          </p:grpSpPr>
          <p:sp>
            <p:nvSpPr>
              <p:cNvPr id="164969" name="Line 3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70" name="Line 3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895" name="Text Box 33"/>
            <p:cNvSpPr txBox="1">
              <a:spLocks noChangeArrowheads="1"/>
            </p:cNvSpPr>
            <p:nvPr/>
          </p:nvSpPr>
          <p:spPr bwMode="auto">
            <a:xfrm>
              <a:off x="2989263" y="1102627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5</a:t>
              </a: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/199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9</a:t>
              </a:r>
              <a:endParaRPr kumimoji="0" lang="hu-HU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896" name="Text Box 34"/>
            <p:cNvSpPr txBox="1">
              <a:spLocks noChangeArrowheads="1"/>
            </p:cNvSpPr>
            <p:nvPr/>
          </p:nvSpPr>
          <p:spPr bwMode="auto">
            <a:xfrm>
              <a:off x="2727325" y="1382027"/>
              <a:ext cx="1258888" cy="25241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98SE</a:t>
              </a:r>
            </a:p>
          </p:txBody>
        </p:sp>
        <p:grpSp>
          <p:nvGrpSpPr>
            <p:cNvPr id="164897" name="Group 35"/>
            <p:cNvGrpSpPr>
              <a:grpSpLocks/>
            </p:cNvGrpSpPr>
            <p:nvPr/>
          </p:nvGrpSpPr>
          <p:grpSpPr bwMode="auto">
            <a:xfrm>
              <a:off x="3271838" y="1291540"/>
              <a:ext cx="36512" cy="36512"/>
              <a:chOff x="1066" y="799"/>
              <a:chExt cx="90" cy="46"/>
            </a:xfrm>
          </p:grpSpPr>
          <p:sp>
            <p:nvSpPr>
              <p:cNvPr id="164967" name="Line 3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8" name="Line 3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898" name="Text Box 38"/>
            <p:cNvSpPr txBox="1">
              <a:spLocks noChangeArrowheads="1"/>
            </p:cNvSpPr>
            <p:nvPr/>
          </p:nvSpPr>
          <p:spPr bwMode="auto">
            <a:xfrm>
              <a:off x="1744663" y="4253815"/>
              <a:ext cx="6207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07/1996</a:t>
              </a:r>
            </a:p>
          </p:txBody>
        </p:sp>
        <p:sp>
          <p:nvSpPr>
            <p:cNvPr id="164899" name="Text Box 39"/>
            <p:cNvSpPr txBox="1">
              <a:spLocks noChangeArrowheads="1"/>
            </p:cNvSpPr>
            <p:nvPr/>
          </p:nvSpPr>
          <p:spPr bwMode="auto">
            <a:xfrm>
              <a:off x="1476375" y="4533215"/>
              <a:ext cx="1258888" cy="252412"/>
            </a:xfrm>
            <a:prstGeom prst="rect">
              <a:avLst/>
            </a:prstGeom>
            <a:solidFill>
              <a:srgbClr val="CF66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NT 4.0</a:t>
              </a:r>
            </a:p>
          </p:txBody>
        </p:sp>
        <p:grpSp>
          <p:nvGrpSpPr>
            <p:cNvPr id="164900" name="Group 40"/>
            <p:cNvGrpSpPr>
              <a:grpSpLocks/>
            </p:cNvGrpSpPr>
            <p:nvPr/>
          </p:nvGrpSpPr>
          <p:grpSpPr bwMode="auto">
            <a:xfrm>
              <a:off x="2027238" y="4442727"/>
              <a:ext cx="36512" cy="36513"/>
              <a:chOff x="1066" y="799"/>
              <a:chExt cx="90" cy="46"/>
            </a:xfrm>
          </p:grpSpPr>
          <p:sp>
            <p:nvSpPr>
              <p:cNvPr id="164965" name="Line 4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6" name="Line 4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1" name="Text Box 43"/>
            <p:cNvSpPr txBox="1">
              <a:spLocks noChangeArrowheads="1"/>
            </p:cNvSpPr>
            <p:nvPr/>
          </p:nvSpPr>
          <p:spPr bwMode="auto">
            <a:xfrm>
              <a:off x="3413125" y="2137677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02/2000</a:t>
              </a:r>
            </a:p>
          </p:txBody>
        </p:sp>
        <p:sp>
          <p:nvSpPr>
            <p:cNvPr id="164902" name="Text Box 44"/>
            <p:cNvSpPr txBox="1">
              <a:spLocks noChangeArrowheads="1"/>
            </p:cNvSpPr>
            <p:nvPr/>
          </p:nvSpPr>
          <p:spPr bwMode="auto">
            <a:xfrm>
              <a:off x="2773363" y="2417077"/>
              <a:ext cx="1258887" cy="2524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2000 Prof.</a:t>
              </a:r>
            </a:p>
          </p:txBody>
        </p:sp>
        <p:grpSp>
          <p:nvGrpSpPr>
            <p:cNvPr id="164903" name="Group 45"/>
            <p:cNvGrpSpPr>
              <a:grpSpLocks/>
            </p:cNvGrpSpPr>
            <p:nvPr/>
          </p:nvGrpSpPr>
          <p:grpSpPr bwMode="auto">
            <a:xfrm>
              <a:off x="3695700" y="2326590"/>
              <a:ext cx="36513" cy="36512"/>
              <a:chOff x="1066" y="799"/>
              <a:chExt cx="90" cy="46"/>
            </a:xfrm>
          </p:grpSpPr>
          <p:sp>
            <p:nvSpPr>
              <p:cNvPr id="164963" name="Line 4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4" name="Line 4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4" name="Text Box 48"/>
            <p:cNvSpPr txBox="1">
              <a:spLocks noChangeArrowheads="1"/>
            </p:cNvSpPr>
            <p:nvPr/>
          </p:nvSpPr>
          <p:spPr bwMode="auto">
            <a:xfrm>
              <a:off x="3349625" y="3353702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02/2000</a:t>
              </a:r>
            </a:p>
          </p:txBody>
        </p:sp>
        <p:sp>
          <p:nvSpPr>
            <p:cNvPr id="164905" name="Text Box 49"/>
            <p:cNvSpPr txBox="1">
              <a:spLocks noChangeArrowheads="1"/>
            </p:cNvSpPr>
            <p:nvPr/>
          </p:nvSpPr>
          <p:spPr bwMode="auto">
            <a:xfrm>
              <a:off x="3036888" y="3633102"/>
              <a:ext cx="1258887" cy="252413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2000 Server</a:t>
              </a:r>
            </a:p>
          </p:txBody>
        </p:sp>
        <p:grpSp>
          <p:nvGrpSpPr>
            <p:cNvPr id="164906" name="Group 50"/>
            <p:cNvGrpSpPr>
              <a:grpSpLocks/>
            </p:cNvGrpSpPr>
            <p:nvPr/>
          </p:nvGrpSpPr>
          <p:grpSpPr bwMode="auto">
            <a:xfrm>
              <a:off x="3632200" y="3542615"/>
              <a:ext cx="36513" cy="36512"/>
              <a:chOff x="1066" y="799"/>
              <a:chExt cx="90" cy="46"/>
            </a:xfrm>
          </p:grpSpPr>
          <p:sp>
            <p:nvSpPr>
              <p:cNvPr id="164961" name="Line 5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2" name="Line 5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07" name="Text Box 53"/>
            <p:cNvSpPr txBox="1">
              <a:spLocks noChangeArrowheads="1"/>
            </p:cNvSpPr>
            <p:nvPr/>
          </p:nvSpPr>
          <p:spPr bwMode="auto">
            <a:xfrm>
              <a:off x="3976688" y="2137677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10/2001</a:t>
              </a:r>
            </a:p>
          </p:txBody>
        </p:sp>
        <p:sp>
          <p:nvSpPr>
            <p:cNvPr id="164908" name="Text Box 54"/>
            <p:cNvSpPr txBox="1">
              <a:spLocks noChangeArrowheads="1"/>
            </p:cNvSpPr>
            <p:nvPr/>
          </p:nvSpPr>
          <p:spPr bwMode="auto">
            <a:xfrm>
              <a:off x="4106863" y="2417077"/>
              <a:ext cx="1258887" cy="2524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XP</a:t>
              </a:r>
            </a:p>
          </p:txBody>
        </p:sp>
        <p:grpSp>
          <p:nvGrpSpPr>
            <p:cNvPr id="164909" name="Group 55"/>
            <p:cNvGrpSpPr>
              <a:grpSpLocks/>
            </p:cNvGrpSpPr>
            <p:nvPr/>
          </p:nvGrpSpPr>
          <p:grpSpPr bwMode="auto">
            <a:xfrm>
              <a:off x="4259263" y="2326590"/>
              <a:ext cx="36512" cy="36512"/>
              <a:chOff x="1066" y="799"/>
              <a:chExt cx="90" cy="46"/>
            </a:xfrm>
          </p:grpSpPr>
          <p:sp>
            <p:nvSpPr>
              <p:cNvPr id="164959" name="Line 5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60" name="Line 5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0" name="Text Box 58"/>
            <p:cNvSpPr txBox="1">
              <a:spLocks noChangeArrowheads="1"/>
            </p:cNvSpPr>
            <p:nvPr/>
          </p:nvSpPr>
          <p:spPr bwMode="auto">
            <a:xfrm>
              <a:off x="4597400" y="3353702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04/2003</a:t>
              </a:r>
            </a:p>
          </p:txBody>
        </p:sp>
        <p:sp>
          <p:nvSpPr>
            <p:cNvPr id="164911" name="Text Box 59"/>
            <p:cNvSpPr txBox="1">
              <a:spLocks noChangeArrowheads="1"/>
            </p:cNvSpPr>
            <p:nvPr/>
          </p:nvSpPr>
          <p:spPr bwMode="auto">
            <a:xfrm>
              <a:off x="4475163" y="3633102"/>
              <a:ext cx="1258887" cy="252413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Server 2003</a:t>
              </a:r>
            </a:p>
          </p:txBody>
        </p:sp>
        <p:grpSp>
          <p:nvGrpSpPr>
            <p:cNvPr id="164912" name="Group 60"/>
            <p:cNvGrpSpPr>
              <a:grpSpLocks/>
            </p:cNvGrpSpPr>
            <p:nvPr/>
          </p:nvGrpSpPr>
          <p:grpSpPr bwMode="auto">
            <a:xfrm>
              <a:off x="4879975" y="3542615"/>
              <a:ext cx="36513" cy="36512"/>
              <a:chOff x="1066" y="799"/>
              <a:chExt cx="90" cy="46"/>
            </a:xfrm>
          </p:grpSpPr>
          <p:sp>
            <p:nvSpPr>
              <p:cNvPr id="164957" name="Line 6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8" name="Line 6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3" name="Text Box 63"/>
            <p:cNvSpPr txBox="1">
              <a:spLocks noChangeArrowheads="1"/>
            </p:cNvSpPr>
            <p:nvPr/>
          </p:nvSpPr>
          <p:spPr bwMode="auto">
            <a:xfrm>
              <a:off x="6215063" y="2145615"/>
              <a:ext cx="6207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01/2007</a:t>
              </a:r>
            </a:p>
          </p:txBody>
        </p:sp>
        <p:sp>
          <p:nvSpPr>
            <p:cNvPr id="164914" name="Text Box 64"/>
            <p:cNvSpPr txBox="1">
              <a:spLocks noChangeArrowheads="1"/>
            </p:cNvSpPr>
            <p:nvPr/>
          </p:nvSpPr>
          <p:spPr bwMode="auto">
            <a:xfrm>
              <a:off x="5795963" y="2425015"/>
              <a:ext cx="1258887" cy="2524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Vista</a:t>
              </a:r>
            </a:p>
          </p:txBody>
        </p:sp>
        <p:grpSp>
          <p:nvGrpSpPr>
            <p:cNvPr id="164915" name="Group 65"/>
            <p:cNvGrpSpPr>
              <a:grpSpLocks/>
            </p:cNvGrpSpPr>
            <p:nvPr/>
          </p:nvGrpSpPr>
          <p:grpSpPr bwMode="auto">
            <a:xfrm>
              <a:off x="6497638" y="2334527"/>
              <a:ext cx="36512" cy="36513"/>
              <a:chOff x="1066" y="799"/>
              <a:chExt cx="90" cy="46"/>
            </a:xfrm>
          </p:grpSpPr>
          <p:sp>
            <p:nvSpPr>
              <p:cNvPr id="164955" name="Line 6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6" name="Line 6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6" name="Text Box 68"/>
            <p:cNvSpPr txBox="1">
              <a:spLocks noChangeArrowheads="1"/>
            </p:cNvSpPr>
            <p:nvPr/>
          </p:nvSpPr>
          <p:spPr bwMode="auto">
            <a:xfrm>
              <a:off x="6629400" y="3361640"/>
              <a:ext cx="6207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02/2008</a:t>
              </a:r>
            </a:p>
          </p:txBody>
        </p:sp>
        <p:sp>
          <p:nvSpPr>
            <p:cNvPr id="164917" name="Text Box 69"/>
            <p:cNvSpPr txBox="1">
              <a:spLocks noChangeArrowheads="1"/>
            </p:cNvSpPr>
            <p:nvPr/>
          </p:nvSpPr>
          <p:spPr bwMode="auto">
            <a:xfrm>
              <a:off x="6319838" y="3641040"/>
              <a:ext cx="1258887" cy="252412"/>
            </a:xfrm>
            <a:prstGeom prst="rect">
              <a:avLst/>
            </a:prstGeom>
            <a:solidFill>
              <a:srgbClr val="F5AE7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Server 2008</a:t>
              </a:r>
            </a:p>
          </p:txBody>
        </p:sp>
        <p:grpSp>
          <p:nvGrpSpPr>
            <p:cNvPr id="164918" name="Group 70"/>
            <p:cNvGrpSpPr>
              <a:grpSpLocks/>
            </p:cNvGrpSpPr>
            <p:nvPr/>
          </p:nvGrpSpPr>
          <p:grpSpPr bwMode="auto">
            <a:xfrm>
              <a:off x="6911975" y="3550552"/>
              <a:ext cx="36513" cy="36513"/>
              <a:chOff x="1066" y="799"/>
              <a:chExt cx="90" cy="46"/>
            </a:xfrm>
          </p:grpSpPr>
          <p:sp>
            <p:nvSpPr>
              <p:cNvPr id="164953" name="Line 71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4" name="Line 72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19" name="Text Box 73"/>
            <p:cNvSpPr txBox="1">
              <a:spLocks noChangeArrowheads="1"/>
            </p:cNvSpPr>
            <p:nvPr/>
          </p:nvSpPr>
          <p:spPr bwMode="auto">
            <a:xfrm>
              <a:off x="7250113" y="2145615"/>
              <a:ext cx="808037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End of 2009</a:t>
              </a:r>
            </a:p>
          </p:txBody>
        </p:sp>
        <p:sp>
          <p:nvSpPr>
            <p:cNvPr id="164920" name="Text Box 74"/>
            <p:cNvSpPr txBox="1">
              <a:spLocks noChangeArrowheads="1"/>
            </p:cNvSpPr>
            <p:nvPr/>
          </p:nvSpPr>
          <p:spPr bwMode="auto">
            <a:xfrm>
              <a:off x="7129463" y="2425015"/>
              <a:ext cx="1258887" cy="2524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W 7</a:t>
              </a:r>
            </a:p>
          </p:txBody>
        </p:sp>
        <p:grpSp>
          <p:nvGrpSpPr>
            <p:cNvPr id="164921" name="Group 75"/>
            <p:cNvGrpSpPr>
              <a:grpSpLocks/>
            </p:cNvGrpSpPr>
            <p:nvPr/>
          </p:nvGrpSpPr>
          <p:grpSpPr bwMode="auto">
            <a:xfrm>
              <a:off x="7626350" y="2334527"/>
              <a:ext cx="36513" cy="36513"/>
              <a:chOff x="1066" y="799"/>
              <a:chExt cx="90" cy="46"/>
            </a:xfrm>
          </p:grpSpPr>
          <p:sp>
            <p:nvSpPr>
              <p:cNvPr id="164951" name="Line 76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2" name="Line 77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22" name="Text Box 78"/>
            <p:cNvSpPr txBox="1">
              <a:spLocks noChangeArrowheads="1"/>
            </p:cNvSpPr>
            <p:nvPr/>
          </p:nvSpPr>
          <p:spPr bwMode="auto">
            <a:xfrm>
              <a:off x="128588" y="1313765"/>
              <a:ext cx="833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Consumer</a:t>
              </a:r>
              <a:b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products</a:t>
              </a:r>
            </a:p>
          </p:txBody>
        </p:sp>
        <p:sp>
          <p:nvSpPr>
            <p:cNvPr id="164923" name="Text Box 79"/>
            <p:cNvSpPr txBox="1">
              <a:spLocks noChangeArrowheads="1"/>
            </p:cNvSpPr>
            <p:nvPr/>
          </p:nvSpPr>
          <p:spPr bwMode="auto">
            <a:xfrm>
              <a:off x="150813" y="4455427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Corporate</a:t>
              </a:r>
              <a:b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products</a:t>
              </a:r>
            </a:p>
          </p:txBody>
        </p:sp>
        <p:sp>
          <p:nvSpPr>
            <p:cNvPr id="164924" name="Text Box 80"/>
            <p:cNvSpPr txBox="1">
              <a:spLocks noChangeArrowheads="1"/>
            </p:cNvSpPr>
            <p:nvPr/>
          </p:nvSpPr>
          <p:spPr bwMode="auto">
            <a:xfrm>
              <a:off x="544513" y="2372627"/>
              <a:ext cx="831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Desktops/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Laptops</a:t>
              </a:r>
            </a:p>
          </p:txBody>
        </p:sp>
        <p:sp>
          <p:nvSpPr>
            <p:cNvPr id="164925" name="Text Box 81"/>
            <p:cNvSpPr txBox="1">
              <a:spLocks noChangeArrowheads="1"/>
            </p:cNvSpPr>
            <p:nvPr/>
          </p:nvSpPr>
          <p:spPr bwMode="auto">
            <a:xfrm>
              <a:off x="566555" y="3617227"/>
              <a:ext cx="673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Servers</a:t>
              </a:r>
            </a:p>
          </p:txBody>
        </p:sp>
        <p:sp>
          <p:nvSpPr>
            <p:cNvPr id="164926" name="Text Box 82"/>
            <p:cNvSpPr txBox="1">
              <a:spLocks noChangeArrowheads="1"/>
            </p:cNvSpPr>
            <p:nvPr/>
          </p:nvSpPr>
          <p:spPr bwMode="auto">
            <a:xfrm>
              <a:off x="7381875" y="2721877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27" name="Text Box 83"/>
            <p:cNvSpPr txBox="1">
              <a:spLocks noChangeArrowheads="1"/>
            </p:cNvSpPr>
            <p:nvPr/>
          </p:nvSpPr>
          <p:spPr bwMode="auto">
            <a:xfrm>
              <a:off x="2930525" y="166460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28" name="Text Box 84"/>
            <p:cNvSpPr txBox="1">
              <a:spLocks noChangeArrowheads="1"/>
            </p:cNvSpPr>
            <p:nvPr/>
          </p:nvSpPr>
          <p:spPr bwMode="auto">
            <a:xfrm>
              <a:off x="2967038" y="269965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29" name="Text Box 85"/>
            <p:cNvSpPr txBox="1">
              <a:spLocks noChangeArrowheads="1"/>
            </p:cNvSpPr>
            <p:nvPr/>
          </p:nvSpPr>
          <p:spPr bwMode="auto">
            <a:xfrm>
              <a:off x="3287713" y="3915677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sp>
          <p:nvSpPr>
            <p:cNvPr id="164930" name="Text Box 86"/>
            <p:cNvSpPr txBox="1">
              <a:spLocks noChangeArrowheads="1"/>
            </p:cNvSpPr>
            <p:nvPr/>
          </p:nvSpPr>
          <p:spPr bwMode="auto">
            <a:xfrm>
              <a:off x="3948113" y="2701240"/>
              <a:ext cx="1847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1.0b</a:t>
              </a:r>
              <a:b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SP1 (09/2002): </a:t>
              </a:r>
              <a:r>
                <a:rPr kumimoji="0" lang="en-US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2.0</a:t>
              </a:r>
              <a:r>
                <a:rPr kumimoji="0" lang="en-US" alt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endPara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931" name="Text Box 87"/>
            <p:cNvSpPr txBox="1">
              <a:spLocks noChangeArrowheads="1"/>
            </p:cNvSpPr>
            <p:nvPr/>
          </p:nvSpPr>
          <p:spPr bwMode="auto">
            <a:xfrm>
              <a:off x="4694238" y="3915677"/>
              <a:ext cx="800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2.0</a:t>
              </a:r>
              <a:r>
                <a:rPr kumimoji="0" lang="en-US" alt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</a:t>
              </a:r>
              <a:endParaRPr kumimoji="0" lang="hu-HU" alt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932" name="Text Box 88"/>
            <p:cNvSpPr txBox="1">
              <a:spLocks noChangeArrowheads="1"/>
            </p:cNvSpPr>
            <p:nvPr/>
          </p:nvSpPr>
          <p:spPr bwMode="auto">
            <a:xfrm>
              <a:off x="6029325" y="2707590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33" name="Text Box 89"/>
            <p:cNvSpPr txBox="1">
              <a:spLocks noChangeArrowheads="1"/>
            </p:cNvSpPr>
            <p:nvPr/>
          </p:nvSpPr>
          <p:spPr bwMode="auto">
            <a:xfrm>
              <a:off x="6588125" y="3937902"/>
              <a:ext cx="7429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sp>
          <p:nvSpPr>
            <p:cNvPr id="164934" name="Text Box 90"/>
            <p:cNvSpPr txBox="1">
              <a:spLocks noChangeArrowheads="1"/>
            </p:cNvSpPr>
            <p:nvPr/>
          </p:nvSpPr>
          <p:spPr bwMode="auto">
            <a:xfrm>
              <a:off x="1874838" y="5111293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12/1996</a:t>
              </a:r>
            </a:p>
          </p:txBody>
        </p:sp>
        <p:sp>
          <p:nvSpPr>
            <p:cNvPr id="164935" name="Text Box 91"/>
            <p:cNvSpPr txBox="1">
              <a:spLocks noChangeArrowheads="1"/>
            </p:cNvSpPr>
            <p:nvPr/>
          </p:nvSpPr>
          <p:spPr bwMode="auto">
            <a:xfrm>
              <a:off x="1547813" y="5390693"/>
              <a:ext cx="1258887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1.0</a:t>
              </a:r>
            </a:p>
          </p:txBody>
        </p:sp>
        <p:grpSp>
          <p:nvGrpSpPr>
            <p:cNvPr id="164936" name="Group 92"/>
            <p:cNvGrpSpPr>
              <a:grpSpLocks/>
            </p:cNvGrpSpPr>
            <p:nvPr/>
          </p:nvGrpSpPr>
          <p:grpSpPr bwMode="auto">
            <a:xfrm>
              <a:off x="2157413" y="5300206"/>
              <a:ext cx="36512" cy="36512"/>
              <a:chOff x="1066" y="799"/>
              <a:chExt cx="90" cy="46"/>
            </a:xfrm>
          </p:grpSpPr>
          <p:sp>
            <p:nvSpPr>
              <p:cNvPr id="164949" name="Line 93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50" name="Line 94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37" name="Text Box 95"/>
            <p:cNvSpPr txBox="1">
              <a:spLocks noChangeArrowheads="1"/>
            </p:cNvSpPr>
            <p:nvPr/>
          </p:nvSpPr>
          <p:spPr bwMode="auto">
            <a:xfrm>
              <a:off x="3424238" y="5111293"/>
              <a:ext cx="6207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07/2000</a:t>
              </a:r>
            </a:p>
          </p:txBody>
        </p:sp>
        <p:sp>
          <p:nvSpPr>
            <p:cNvPr id="164938" name="Text Box 96"/>
            <p:cNvSpPr txBox="1">
              <a:spLocks noChangeArrowheads="1"/>
            </p:cNvSpPr>
            <p:nvPr/>
          </p:nvSpPr>
          <p:spPr bwMode="auto">
            <a:xfrm>
              <a:off x="3097213" y="5390693"/>
              <a:ext cx="1258887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2.0</a:t>
              </a:r>
            </a:p>
          </p:txBody>
        </p:sp>
        <p:grpSp>
          <p:nvGrpSpPr>
            <p:cNvPr id="164939" name="Group 97"/>
            <p:cNvGrpSpPr>
              <a:grpSpLocks/>
            </p:cNvGrpSpPr>
            <p:nvPr/>
          </p:nvGrpSpPr>
          <p:grpSpPr bwMode="auto">
            <a:xfrm>
              <a:off x="3706813" y="5300206"/>
              <a:ext cx="36512" cy="36512"/>
              <a:chOff x="1066" y="799"/>
              <a:chExt cx="90" cy="46"/>
            </a:xfrm>
          </p:grpSpPr>
          <p:sp>
            <p:nvSpPr>
              <p:cNvPr id="164947" name="Line 98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48" name="Line 99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940" name="Text Box 100"/>
            <p:cNvSpPr txBox="1">
              <a:spLocks noChangeArrowheads="1"/>
            </p:cNvSpPr>
            <p:nvPr/>
          </p:nvSpPr>
          <p:spPr bwMode="auto">
            <a:xfrm>
              <a:off x="5153025" y="5111293"/>
              <a:ext cx="6207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09/2004</a:t>
              </a:r>
            </a:p>
          </p:txBody>
        </p:sp>
        <p:sp>
          <p:nvSpPr>
            <p:cNvPr id="164941" name="Text Box 101"/>
            <p:cNvSpPr txBox="1">
              <a:spLocks noChangeArrowheads="1"/>
            </p:cNvSpPr>
            <p:nvPr/>
          </p:nvSpPr>
          <p:spPr bwMode="auto">
            <a:xfrm>
              <a:off x="4826000" y="5390693"/>
              <a:ext cx="1258888" cy="25241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ACPI 3.0</a:t>
              </a:r>
            </a:p>
          </p:txBody>
        </p:sp>
        <p:grpSp>
          <p:nvGrpSpPr>
            <p:cNvPr id="164942" name="Group 102"/>
            <p:cNvGrpSpPr>
              <a:grpSpLocks/>
            </p:cNvGrpSpPr>
            <p:nvPr/>
          </p:nvGrpSpPr>
          <p:grpSpPr bwMode="auto">
            <a:xfrm>
              <a:off x="5435600" y="5300206"/>
              <a:ext cx="36513" cy="36512"/>
              <a:chOff x="1066" y="799"/>
              <a:chExt cx="90" cy="46"/>
            </a:xfrm>
          </p:grpSpPr>
          <p:sp>
            <p:nvSpPr>
              <p:cNvPr id="164945" name="Line 103"/>
              <p:cNvSpPr>
                <a:spLocks noChangeShapeType="1"/>
              </p:cNvSpPr>
              <p:nvPr/>
            </p:nvSpPr>
            <p:spPr bwMode="auto">
              <a:xfrm flipH="1">
                <a:off x="1066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946" name="Line 104"/>
              <p:cNvSpPr>
                <a:spLocks noChangeShapeType="1"/>
              </p:cNvSpPr>
              <p:nvPr/>
            </p:nvSpPr>
            <p:spPr bwMode="auto">
              <a:xfrm>
                <a:off x="1111" y="799"/>
                <a:ext cx="45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943" name="Text Box 105"/>
          <p:cNvSpPr txBox="1">
            <a:spLocks noChangeArrowheads="1"/>
          </p:cNvSpPr>
          <p:nvPr/>
        </p:nvSpPr>
        <p:spPr bwMode="auto">
          <a:xfrm>
            <a:off x="293688" y="6459147"/>
            <a:ext cx="877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Windows XP and Windows Server 2003 do not support all of the ACPI 2.0 specification [</a:t>
            </a:r>
            <a:r>
              <a:rPr lang="hu-HU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19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1]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0151" y="506850"/>
            <a:ext cx="862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Support of multicores and multithreading in ACPI 3.0 and its OS support</a:t>
            </a:r>
          </a:p>
        </p:txBody>
      </p:sp>
      <p:sp>
        <p:nvSpPr>
          <p:cNvPr id="109" name="Oval 106"/>
          <p:cNvSpPr>
            <a:spLocks noChangeArrowheads="1"/>
          </p:cNvSpPr>
          <p:nvPr/>
        </p:nvSpPr>
        <p:spPr bwMode="auto">
          <a:xfrm rot="19998359">
            <a:off x="5753553" y="1953511"/>
            <a:ext cx="1800225" cy="2520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0" name="Text Box 101"/>
          <p:cNvSpPr txBox="1">
            <a:spLocks noChangeArrowheads="1"/>
          </p:cNvSpPr>
          <p:nvPr/>
        </p:nvSpPr>
        <p:spPr bwMode="auto">
          <a:xfrm>
            <a:off x="6717050" y="5359711"/>
            <a:ext cx="1258888" cy="2524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.0</a:t>
            </a:r>
          </a:p>
        </p:txBody>
      </p:sp>
      <p:sp>
        <p:nvSpPr>
          <p:cNvPr id="111" name="Text Box 101"/>
          <p:cNvSpPr txBox="1">
            <a:spLocks noChangeArrowheads="1"/>
          </p:cNvSpPr>
          <p:nvPr/>
        </p:nvSpPr>
        <p:spPr bwMode="auto">
          <a:xfrm>
            <a:off x="7863268" y="5359711"/>
            <a:ext cx="1258888" cy="2524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ACPI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</a:t>
            </a:r>
            <a:r>
              <a:rPr kumimoji="0" lang="hu-H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.0</a:t>
            </a:r>
          </a:p>
        </p:txBody>
      </p:sp>
      <p:sp>
        <p:nvSpPr>
          <p:cNvPr id="112" name="Text Box 100"/>
          <p:cNvSpPr txBox="1">
            <a:spLocks noChangeArrowheads="1"/>
          </p:cNvSpPr>
          <p:nvPr/>
        </p:nvSpPr>
        <p:spPr bwMode="auto">
          <a:xfrm>
            <a:off x="8169243" y="5060054"/>
            <a:ext cx="6254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12</a:t>
            </a:r>
            <a:r>
              <a:rPr kumimoji="0" lang="hu-HU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/20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11</a:t>
            </a:r>
            <a:endParaRPr kumimoji="0" lang="hu-HU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3" name="Text Box 100"/>
          <p:cNvSpPr txBox="1">
            <a:spLocks noChangeArrowheads="1"/>
          </p:cNvSpPr>
          <p:nvPr/>
        </p:nvSpPr>
        <p:spPr bwMode="auto">
          <a:xfrm>
            <a:off x="7169871" y="5055968"/>
            <a:ext cx="6254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06</a:t>
            </a:r>
            <a:r>
              <a:rPr kumimoji="0" lang="hu-HU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/20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09</a:t>
            </a:r>
            <a:endParaRPr kumimoji="0" lang="hu-HU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9632" y="5240718"/>
            <a:ext cx="40550" cy="40244"/>
            <a:chOff x="7276759" y="5291578"/>
            <a:chExt cx="40550" cy="40244"/>
          </a:xfrm>
        </p:grpSpPr>
        <p:sp>
          <p:nvSpPr>
            <p:cNvPr id="114" name="Line 104"/>
            <p:cNvSpPr>
              <a:spLocks noChangeShapeType="1"/>
            </p:cNvSpPr>
            <p:nvPr/>
          </p:nvSpPr>
          <p:spPr bwMode="auto">
            <a:xfrm>
              <a:off x="7299052" y="5295310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 flipH="1">
              <a:off x="7276759" y="5291578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459245" y="5243836"/>
            <a:ext cx="40550" cy="40244"/>
            <a:chOff x="7276759" y="5291578"/>
            <a:chExt cx="40550" cy="40244"/>
          </a:xfrm>
        </p:grpSpPr>
        <p:sp>
          <p:nvSpPr>
            <p:cNvPr id="119" name="Line 104"/>
            <p:cNvSpPr>
              <a:spLocks noChangeShapeType="1"/>
            </p:cNvSpPr>
            <p:nvPr/>
          </p:nvSpPr>
          <p:spPr bwMode="auto">
            <a:xfrm>
              <a:off x="7299052" y="5295310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ine 103"/>
            <p:cNvSpPr>
              <a:spLocks noChangeShapeType="1"/>
            </p:cNvSpPr>
            <p:nvPr/>
          </p:nvSpPr>
          <p:spPr bwMode="auto">
            <a:xfrm flipH="1">
              <a:off x="7276759" y="5291578"/>
              <a:ext cx="18257" cy="36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en-US" dirty="0"/>
              <a:t>3 Power management at the platform level – Overview (6)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977045" y="1678364"/>
            <a:ext cx="30524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Support of multicores and multithreading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675975" y="5004175"/>
            <a:ext cx="1566863" cy="8550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15520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68" y="505706"/>
            <a:ext cx="657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CPPC (Collaborative Processor Performance Control) 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630" y="876195"/>
            <a:ext cx="8803436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This technology 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new processor performance control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introduced in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ACPI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5.0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standard (2011), called the 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Collaborative Processor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Performance Control (CPPC)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  <a:latin typeface="Verdana"/>
              </a:rPr>
              <a:t>If CPPC is implemented, it </a:t>
            </a:r>
            <a:r>
              <a:rPr lang="it-IT" sz="1600" dirty="0">
                <a:solidFill>
                  <a:srgbClr val="0070C0"/>
                </a:solidFill>
                <a:latin typeface="Verdana"/>
              </a:rPr>
              <a:t>supersedes the previous ACPI 2.0 based DVFS </a:t>
            </a:r>
          </a:p>
          <a:p>
            <a:pPr lvl="0">
              <a:spcAft>
                <a:spcPts val="600"/>
              </a:spcAft>
              <a:defRPr/>
            </a:pPr>
            <a:r>
              <a:rPr lang="it-IT" sz="1600" dirty="0">
                <a:solidFill>
                  <a:srgbClr val="0070C0"/>
                </a:solidFill>
                <a:latin typeface="Verdana"/>
              </a:rPr>
              <a:t>       technology</a:t>
            </a:r>
            <a:r>
              <a:rPr lang="it-IT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introduced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CPPC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their Skylake family (2015) and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designated it as the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000000"/>
                </a:solidFill>
                <a:latin typeface="Verdana"/>
              </a:rPr>
              <a:t>      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 Shift technology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CPPC needs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support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nevertheless OS support became available only after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launching the Skylake Family, in the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Windows 10 2015 Fall Update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Collaborative Processor Performance Control technology is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 bound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Intel’s processors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also AMD introduced it in their Zen 2-based Ryzen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DT line (</a:t>
            </a:r>
            <a:r>
              <a:rPr lang="it-IT" sz="1600" dirty="0">
                <a:solidFill>
                  <a:srgbClr val="0070C0"/>
                </a:solidFill>
                <a:latin typeface="Verdana"/>
              </a:rPr>
              <a:t>2019).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>
                <a:solidFill>
                  <a:srgbClr val="000000"/>
                </a:solidFill>
                <a:latin typeface="Verdana"/>
              </a:rPr>
              <a:t>In their Ryzen 3000 line AMD made use of a new revision of the CPPC standard,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0000"/>
                </a:solidFill>
                <a:latin typeface="Verdana"/>
              </a:rPr>
              <a:t>      called </a:t>
            </a:r>
            <a:r>
              <a:rPr lang="it-IT" sz="1600" dirty="0">
                <a:solidFill>
                  <a:srgbClr val="0070C0"/>
                </a:solidFill>
                <a:latin typeface="Verdana"/>
              </a:rPr>
              <a:t>CPPC2</a:t>
            </a:r>
            <a:r>
              <a:rPr lang="it-IT" sz="1600" dirty="0">
                <a:solidFill>
                  <a:srgbClr val="000000"/>
                </a:solidFill>
                <a:latin typeface="Verdana"/>
              </a:rPr>
              <a:t>, released in ACPI 5.1 (2014).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155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047" r="69172" b="14912"/>
          <a:stretch/>
        </p:blipFill>
        <p:spPr>
          <a:xfrm>
            <a:off x="5326020" y="1372304"/>
            <a:ext cx="3816721" cy="4379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437" y="1043735"/>
            <a:ext cx="5056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Intel's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EIST technology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2003)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020" y="1427287"/>
            <a:ext cx="5140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assesses the required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in subsequent time windows, chooses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communicates the appropriate P-state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two MSRs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of the processor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(the IA32_PERF_CTL and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IA32_PERF_STATUS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Since 2006 Intel also introduced two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counters to support the OS in assessing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thread activity 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subsequent time windows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(the IA32_MPERF and IA32_APERF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registers).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drawback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of this mechanism is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control cycle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the fact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DVFS provides only a few P-states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for frequency control, in other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it implements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coarse grained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frequency control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009" y="505708"/>
            <a:ext cx="697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Contrasting Intel's EIST and Speed Shift technologies 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2004" y="914399"/>
            <a:ext cx="18309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ACPI-based DVFS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4121" y="5769260"/>
            <a:ext cx="37785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 declared P-states [</a:t>
            </a:r>
            <a:r>
              <a:rPr lang="hu-HU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174595"/>
            <a:ext cx="8808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MSRs (Model-Specific Registers),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introduced in the Intel's 80386 line, are registers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that 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necessarily available in subsequent lines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processor family.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3835" y="2009103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(PMU control)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(3)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060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218" y="1538494"/>
            <a:ext cx="43638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and the processor collaborate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in controlling processor performance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such that the OS supplies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to the processor, in form of hints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written into new MSRs, including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minimum and maximum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frequency limits, preference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towards energy efficiency 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performance etc.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the processor’s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 Control Unit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(PCU) autonomously controls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 states.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assessing performance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the PCU makes use further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of the counters introduced before.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28900" y="1410127"/>
            <a:ext cx="4386271" cy="4379273"/>
            <a:chOff x="4622023" y="1472217"/>
            <a:chExt cx="4386271" cy="4379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3165" t="16047" r="42216" b="14912"/>
            <a:stretch/>
          </p:blipFill>
          <p:spPr>
            <a:xfrm>
              <a:off x="4622023" y="1472217"/>
              <a:ext cx="3047999" cy="4379273"/>
            </a:xfrm>
            <a:prstGeom prst="rect">
              <a:avLst/>
            </a:prstGeom>
          </p:spPr>
        </p:pic>
        <p:sp>
          <p:nvSpPr>
            <p:cNvPr id="5" name="Right Brace 4"/>
            <p:cNvSpPr/>
            <p:nvPr/>
          </p:nvSpPr>
          <p:spPr bwMode="auto">
            <a:xfrm>
              <a:off x="7423594" y="2343957"/>
              <a:ext cx="274320" cy="2286000"/>
            </a:xfrm>
            <a:prstGeom prst="rightBrac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94408" y="3232597"/>
              <a:ext cx="1313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Autonomous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control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17403" y="1133745"/>
            <a:ext cx="4845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By contrast, in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 Shift technology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0715" y="1029294"/>
            <a:ext cx="26208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HCPS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8885" y="5834287"/>
            <a:ext cx="4325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larger number of clock multiplier defined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frequency levels [</a:t>
            </a:r>
            <a:r>
              <a:rPr lang="hu-HU" sz="1500" dirty="0">
                <a:solidFill>
                  <a:srgbClr val="000000"/>
                </a:solidFill>
                <a:latin typeface="Verdana"/>
              </a:rPr>
              <a:t>206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577" y="505708"/>
            <a:ext cx="697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Contrasting Intel's EIST and Speed Shift technologies -2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(4)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47375" y="3654025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(OS sets </a:t>
            </a:r>
          </a:p>
          <a:p>
            <a:pPr algn="ctr"/>
            <a:r>
              <a:rPr lang="en-US" sz="1400" dirty="0">
                <a:latin typeface="+mj-lt"/>
              </a:rPr>
              <a:t>the limit)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666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484" y="1313765"/>
            <a:ext cx="874690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EIST technology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the required performance is determined according to the   thread or core activity alone, whereas in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 Shift technology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further aspects,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like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consumption, may also be taken into account.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In this way, in the Speed Shift technology requested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frequency and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core voltage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values 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results of an optimization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while considering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beyond thread and 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activity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energy efficiency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 the EIST technology there are only a few discrete fc values available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(according to the P-states defined).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By contrast,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Speed Shift technology may use every frequency multiplier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value for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setting fc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(as fc = multiplier *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fbus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This allows a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significantly finer frequency control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than before with the EIST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technology.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08" y="505708"/>
            <a:ext cx="697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Contrasting Intel's EIST and Speed Shift technologies -3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(5)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3361" y="953725"/>
            <a:ext cx="884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Further significant differences between EIST and the Speed Shift technology are: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499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194" y="508364"/>
            <a:ext cx="693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Principle of operation of Intel's Speed Shift technology -1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09" y="928045"/>
            <a:ext cx="8295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defined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set of MSRs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support Speed Shift technology, as seen below.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57" t="30753" r="10171" b="7808"/>
          <a:stretch/>
        </p:blipFill>
        <p:spPr>
          <a:xfrm>
            <a:off x="0" y="1455311"/>
            <a:ext cx="9144000" cy="3797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575" y="5340696"/>
            <a:ext cx="7795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Table: MSRs defined by Intel to support the Speed Shift technology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344" y="5847014"/>
            <a:ext cx="818916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enabled, the Speed Shift technology will be operated 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reading or writing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specific MSR registers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 above register block, as discussed next.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HWP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means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Hardware Performance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control,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actually Speed Shift technology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802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199" y="508364"/>
            <a:ext cx="650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Principle of operation of the Speed Shift technology 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413" y="908720"/>
            <a:ext cx="902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First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the OS provides control hints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for the processor including min. or max.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performance,  energy or performance preference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03" y="1493785"/>
            <a:ext cx="9051389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Then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transfers performance control to the PCU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PCU assesses the performance request of the application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 the same 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as the OS before, by reading the IA32_MPERF MSR and IA32_APERF MSR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registers.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Nevertheless,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does not derive the requested fc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values alone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from the performance request of the application but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carries out also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performance/energy efficiency optimizations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 well.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If needed,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PCU coordinates the performance requests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threads belonging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to the same processors or performance requests of cores if they are supplied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by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same core voltage as done before.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Finally,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PCU accomplishes setting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Vcc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fc values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 same way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before.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 has the possibility to monitor the power management accomplished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by the PCU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by reading a specific MSR register (the IA32_HWP_STATUS register).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 necessary,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there is also a mechanism provided for the OS to overtake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performance control from the PCU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(not discussed here).</a:t>
            </a:r>
          </a:p>
        </p:txBody>
      </p:sp>
    </p:spTree>
    <p:extLst>
      <p:ext uri="{BB962C8B-B14F-4D97-AF65-F5344CB8AC3E}">
        <p14:creationId xmlns:p14="http://schemas.microsoft.com/office/powerpoint/2010/main" val="24092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5139" y="1314179"/>
            <a:ext cx="8453683" cy="2562896"/>
            <a:chOff x="72131" y="2073498"/>
            <a:chExt cx="9000617" cy="311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190" t="33861" r="17967" b="18252"/>
            <a:stretch/>
          </p:blipFill>
          <p:spPr>
            <a:xfrm>
              <a:off x="72131" y="2318197"/>
              <a:ext cx="8131712" cy="287198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2073498"/>
              <a:ext cx="166584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Frequency in GHz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9254" y="4544095"/>
              <a:ext cx="1053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Time (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ms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6992" y="4211388"/>
            <a:ext cx="8544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Note that Speed Shift technology reduces the time needed to achieve frequency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transitions, e.g. in the above Figure to achieve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maximum core frequency,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from  about 115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about 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ms.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588" y="504967"/>
            <a:ext cx="929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Speeding up frequency transitions by using Intel's Speed Shift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in the 6. gen.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line (2015) while running a representative task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206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(8)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396830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59" y="504964"/>
            <a:ext cx="8946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1: Performance increase achieved by the Speed Shift technology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while running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PCMark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8 - Home benchmark program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207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pic>
        <p:nvPicPr>
          <p:cNvPr id="5" name="Picture 5" descr="PCMark 8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4" y="1533659"/>
            <a:ext cx="8468936" cy="32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647" y="5308906"/>
            <a:ext cx="8592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and Windows 7 apps,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covers real-world tasks and scenarios that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 PC usage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5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home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hu-HU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992" y="5004038"/>
            <a:ext cx="871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PCMark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 Home edition 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an industry standard benchmark </a:t>
            </a:r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Windows 8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344" y="581455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seen, enabling the Speed Shift technology results in this case in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very small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gain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of about 1.5 %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206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954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772" y="504964"/>
            <a:ext cx="886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2: Performance increase achieved by the Speed Shift technology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while running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WebXPRT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2015 benchmark program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206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8" y="1535846"/>
            <a:ext cx="8399798" cy="3230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495" y="4945485"/>
            <a:ext cx="88527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WebXPRT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covers six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HTML5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and JavaScript-based workloads like Photo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Enhancement, Organize Albums, Stock Option Pricing, Sales Graphs.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these applications Speed Shift technology results in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gain of about 20 %.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641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80" y="504963"/>
            <a:ext cx="918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Enhancing the Speed Shift technology in Intel's 7. generation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Lake line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280" y="908720"/>
            <a:ext cx="8661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their next generation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Kaby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Lake line (2017)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redesigned their Speed Shift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implementation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achieved a remarkable gain in speeding up clock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transitions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as indicated in the next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</a:t>
            </a:r>
            <a:r>
              <a:rPr lang="it-IT" dirty="0"/>
              <a:t>5.3 CPPC (Collaborative Processor Performance Control) (11)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2853633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fontAlgn="base">
          <a:defRPr sz="1600" dirty="0" smtClean="0">
            <a:latin typeface="+mj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fontAlgn="base">
          <a:defRPr sz="1600" dirty="0" smtClean="0">
            <a:latin typeface="+mj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358489</TotalTime>
  <Words>13813</Words>
  <Application>Microsoft Office PowerPoint</Application>
  <PresentationFormat>Diavetítés a képernyőre (4:3 oldalarány)</PresentationFormat>
  <Paragraphs>2380</Paragraphs>
  <Slides>131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9</vt:i4>
      </vt:variant>
      <vt:variant>
        <vt:lpstr>Diacímek</vt:lpstr>
      </vt:variant>
      <vt:variant>
        <vt:i4>131</vt:i4>
      </vt:variant>
    </vt:vector>
  </HeadingPairs>
  <TitlesOfParts>
    <vt:vector size="145" baseType="lpstr">
      <vt:lpstr>Arial</vt:lpstr>
      <vt:lpstr>Calibri</vt:lpstr>
      <vt:lpstr>Symbol</vt:lpstr>
      <vt:lpstr>Times New Roman</vt:lpstr>
      <vt:lpstr>Verdana</vt:lpstr>
      <vt:lpstr>1_Default Design</vt:lpstr>
      <vt:lpstr>31_Default Design</vt:lpstr>
      <vt:lpstr>14_Default Design</vt:lpstr>
      <vt:lpstr>10_Default Design</vt:lpstr>
      <vt:lpstr>17_Default Design</vt:lpstr>
      <vt:lpstr>12_Default Design</vt:lpstr>
      <vt:lpstr>4_Default Design</vt:lpstr>
      <vt:lpstr>2_Default Design</vt:lpstr>
      <vt:lpstr>9_Default Design</vt:lpstr>
      <vt:lpstr>PowerPoint-bemutató</vt:lpstr>
      <vt:lpstr>PowerPoint-bemutató</vt:lpstr>
      <vt:lpstr>PowerPoint-bemutató</vt:lpstr>
      <vt:lpstr>6.3 Power management at the platform level – Overview (1)</vt:lpstr>
      <vt:lpstr>6.3 Power management at the platform level – Overview (2)</vt:lpstr>
      <vt:lpstr>6.3 Power management at the platform level – Overview (3)</vt:lpstr>
      <vt:lpstr>6.3 Power management at the platform level – Overview (4)</vt:lpstr>
      <vt:lpstr>6.3 Power management at the platform level – Overview (5)</vt:lpstr>
      <vt:lpstr>6.3 Power management at the platform level – Overview (6)</vt:lpstr>
      <vt:lpstr>6.3 Power management at the platform level – Overview (7)</vt:lpstr>
      <vt:lpstr>6.3 Power management at the platform level – Overview (8)</vt:lpstr>
      <vt:lpstr>6.3 Power management at the platform level – Overview (9)</vt:lpstr>
      <vt:lpstr>6.3 Power management at the platform level – Overview (10)</vt:lpstr>
      <vt:lpstr>PowerPoint-bemutató</vt:lpstr>
      <vt:lpstr>6.4 Reducing power consumption of idle CPU cores (1)</vt:lpstr>
      <vt:lpstr>6.4 Reducing power consumption of idle CPU cores (2)</vt:lpstr>
      <vt:lpstr>PowerPoint-bemutató</vt:lpstr>
      <vt:lpstr>6.4.1 Introduction to the ACPI C-states (1)</vt:lpstr>
      <vt:lpstr>6.4.1 Introduction to the ACPI C-states (2)</vt:lpstr>
      <vt:lpstr>6.4.1 Introduction to the ACPI C-states (3)</vt:lpstr>
      <vt:lpstr>6.4.1 Introduction to the ACPI C-states (4)</vt:lpstr>
      <vt:lpstr>6.4.1 Introduction to the ACPI C-states (5)</vt:lpstr>
      <vt:lpstr>6.4.1 Introduction to the ACPI C-states (6)</vt:lpstr>
      <vt:lpstr>6.4.1 Introduction to the ACPI C-states (7)</vt:lpstr>
      <vt:lpstr>6.4.1 Introduction to the ACPI C-states (8)</vt:lpstr>
      <vt:lpstr>PowerPoint-bemutató</vt:lpstr>
      <vt:lpstr>6.4.2 ACPI-compliant C-state management in Intel’s mobile lines (1)</vt:lpstr>
      <vt:lpstr>6.4.2 ACPI-compliant C-state management in Intel’s mobile lines (2)</vt:lpstr>
      <vt:lpstr>6.4.2 ACPI-compliant C-state management in Intel’s mobile lines (3)</vt:lpstr>
      <vt:lpstr>6.4.2 ACPI-compliant C-state management in Intel’s mobile lines (4)</vt:lpstr>
      <vt:lpstr>6.4.2 ACPI-compliant C-state management in Intel’s mobile lines (5)</vt:lpstr>
      <vt:lpstr>6.4.2 ACPI-compliant C-state management in Intel’s mobile lines (6)</vt:lpstr>
      <vt:lpstr>6.4.2 ACPI-compliant C-state management in Intel’s mobile lines (7)</vt:lpstr>
      <vt:lpstr>PowerPoint-bemutató</vt:lpstr>
      <vt:lpstr>6.4.3 PCU-based C-state management in Intel's mobile lines (1)</vt:lpstr>
      <vt:lpstr>6.4.3 PCU-based C-state management in Intel's mobile lines (2)</vt:lpstr>
      <vt:lpstr>6.4.3 PCU-based C-state management in Intel's mobile lines (3)</vt:lpstr>
      <vt:lpstr>6.4.3 PCU-based C-state management in Intel's mobile lines (4)</vt:lpstr>
      <vt:lpstr>6.4.3 PCU-based C-state management in Intel's mobile lines (5)</vt:lpstr>
      <vt:lpstr>6.4.3 PCU-based C-state management in Intel's mobile lines (6)</vt:lpstr>
      <vt:lpstr>6.4.3 PCU-based C-state management in Intel's mobile lines (7)</vt:lpstr>
      <vt:lpstr>6.4.3 PCU-based C-state management in Intel's mobile lines (8)</vt:lpstr>
      <vt:lpstr>6.4.3 PCU-based C-state management in Intel's mobile lines (9)</vt:lpstr>
      <vt:lpstr>6.4.3 PCU-based C-state management in Intel's mobile lines (10)</vt:lpstr>
      <vt:lpstr>6.4.3 PCU-based C-state management in Intel's mobile lines (11)</vt:lpstr>
      <vt:lpstr>6.4.3 PCU-based C-state management in Intel's mobile lines (12)</vt:lpstr>
      <vt:lpstr>6.4.3 PCU-based C-state management in Intel's mobile lines (13)</vt:lpstr>
      <vt:lpstr>6.4.3 PCU-based C-state management in Intel's mobile lines (14)</vt:lpstr>
      <vt:lpstr>6.4.3 PCU-based C-state management in Intel's mobile lines (15)</vt:lpstr>
      <vt:lpstr>6.4.3 PCU-based C-state management in Intel's mobile lines (16)</vt:lpstr>
      <vt:lpstr>6.4.3 PCU-based C-state management in Intel's mobile lines (17)</vt:lpstr>
      <vt:lpstr>6.4.3 PCU-based C-state management in Intel's mobile lines (18)</vt:lpstr>
      <vt:lpstr>6.4.3 PCU-based C-state management in Intel's mobile lines (19)</vt:lpstr>
      <vt:lpstr>6.4.3 PCU-based C-state management in Intel's mobile lines (20)</vt:lpstr>
      <vt:lpstr>6.4.3 PCU-based C-state management in Intel's mobile lines (21)</vt:lpstr>
      <vt:lpstr>6.4.3 PCU-based C-state management in Intel's mobile lines (22)</vt:lpstr>
      <vt:lpstr>6.4.3 PCU-based C-state management in Intel's mobile lines (23)</vt:lpstr>
      <vt:lpstr>PowerPoint-bemutató</vt:lpstr>
      <vt:lpstr>6.4.4 Evolution of C-state management in Intel's mobile lines (1)</vt:lpstr>
      <vt:lpstr>6.4.4 Evolution of C-state management in Intel's mobile lines (2)</vt:lpstr>
      <vt:lpstr>PowerPoint-bemutató</vt:lpstr>
      <vt:lpstr>PowerPoint-bemutató</vt:lpstr>
      <vt:lpstr>6.5.1 Overview (1)</vt:lpstr>
      <vt:lpstr>6.5.1 Overview (2)</vt:lpstr>
      <vt:lpstr>PowerPoint-bemutató</vt:lpstr>
      <vt:lpstr>6.5.2 DVFS (Dynamic Voltage and Frequency Scaling (1)</vt:lpstr>
      <vt:lpstr>6.5.2 DVFS (Dynamic Voltage and Frequency Scaling (2)</vt:lpstr>
      <vt:lpstr>6.5.2 DVFS (Dynamic Voltage and Frequency Scaling (3)</vt:lpstr>
      <vt:lpstr>6.5.2 DVFS (Dynamic Voltage and Frequency Scaling (4)</vt:lpstr>
      <vt:lpstr>6.5.2 DVFS (Dynamic Voltage and Frequency Scaling (5)</vt:lpstr>
      <vt:lpstr>6.5.2 DVFS (Dynamic Voltage and Frequency Scaling (6)</vt:lpstr>
      <vt:lpstr>6.5.2 DVFS (Dynamic Voltage and Frequency Scaling (7)</vt:lpstr>
      <vt:lpstr>6.5.2 DVFS (Dynamic Voltage and Frequency Scaling (8)</vt:lpstr>
      <vt:lpstr>6.5.2 DVFS (Dynamic Voltage and Frequency Scaling (9)</vt:lpstr>
      <vt:lpstr>6.5.2 DVFS (Dynamic Voltage and Frequency Scaling (10)</vt:lpstr>
      <vt:lpstr>6.5.2 DVFS (Dynamic Voltage and Frequency Scaling (11)</vt:lpstr>
      <vt:lpstr>6.5.2 DVFS (Dynamic Voltage and Frequency Scaling (12)</vt:lpstr>
      <vt:lpstr>6.5.2 DVFS (Dynamic Voltage and Frequency Scaling (13)</vt:lpstr>
      <vt:lpstr>6.5.2 DVFS (Dynamic Voltage and Frequency Scaling (14)</vt:lpstr>
      <vt:lpstr>6.5.2 DVFS (Dynamic Voltage and Frequency Scaling (15)</vt:lpstr>
      <vt:lpstr>6.5.2 DVFS (Dynamic Voltage and Frequency Scaling (16)</vt:lpstr>
      <vt:lpstr>6.5.2 DVFS (Dynamic Voltage and Frequency Scaling (17)</vt:lpstr>
      <vt:lpstr>6.5.2 DVFS (Dynamic Voltage and Frequency Scaling (18)</vt:lpstr>
      <vt:lpstr>6.5.2 DVFS (Dynamic Voltage and Frequency Scaling (19)</vt:lpstr>
      <vt:lpstr>6.5.2 DVFS (Dynamic Voltage and Frequency Scaling (20)</vt:lpstr>
      <vt:lpstr>6.5.2 DVFS (Dynamic Voltage and Frequency Scaling (21)</vt:lpstr>
      <vt:lpstr>6.5.2 DVFS (Dynamic Voltage and Frequency Scaling (22)</vt:lpstr>
      <vt:lpstr>PowerPoint-bemutató</vt:lpstr>
      <vt:lpstr>6.5.3 CPPC (Collaborative Processor Performance Control) (1)</vt:lpstr>
      <vt:lpstr>6.5.3 CPPC (Collaborative Processor Performance Control) (2)</vt:lpstr>
      <vt:lpstr>6.5.3 CPPC (Collaborative Processor Performance Control) (3)</vt:lpstr>
      <vt:lpstr>6.5.3 CPPC (Collaborative Processor Performance Control) (4)</vt:lpstr>
      <vt:lpstr>6.5.3 CPPC (Collaborative Processor Performance Control) (5)</vt:lpstr>
      <vt:lpstr>6.5.3 CPPC (Collaborative Processor Performance Control) (6)</vt:lpstr>
      <vt:lpstr>6.5.3 CPPC (Collaborative Processor Performance Control) (7)</vt:lpstr>
      <vt:lpstr>6.5.3 CPPC (Collaborative Processor Performance Control) (8)</vt:lpstr>
      <vt:lpstr>6.5.3 CPPC (Collaborative Processor Performance Control) (9)</vt:lpstr>
      <vt:lpstr>6.5.3 CPPC (Collaborative Processor Performance Control) (10)</vt:lpstr>
      <vt:lpstr>6.5.3 CPPC (Collaborative Processor Performance Control) (11)</vt:lpstr>
      <vt:lpstr>6.5.3 CPPC (Collaborative Processor Performance Control) (12)</vt:lpstr>
      <vt:lpstr>6.5.3 CPPC (Collaborative Processor Performance Control) (13)</vt:lpstr>
      <vt:lpstr>6.5.3 CPPC (Collaborative Processor Performance Control) (14)</vt:lpstr>
      <vt:lpstr>6.5.3 CPPC (Collaborative Processor Performance Control) (15)</vt:lpstr>
      <vt:lpstr>6.5.3 CPPC (Collaborative Processor Performance Control) (16)</vt:lpstr>
      <vt:lpstr>6.5.3 CPPC (Collaborative Processor Performance Control) (17)</vt:lpstr>
      <vt:lpstr>6.5.3 CPPC (Collaborative Processor Performance Control) (18)</vt:lpstr>
      <vt:lpstr>6.5.3 CPPC (Collaborative Processor Performance Control) (19)</vt:lpstr>
      <vt:lpstr>PowerPoint-bemutató</vt:lpstr>
      <vt:lpstr>6.5.4 AVFS (Adaptive Voltage or Frequency Scaling) (1)</vt:lpstr>
      <vt:lpstr>6.5.4 AVFS (Adaptive Voltage or Frequency Scaling) (2)</vt:lpstr>
      <vt:lpstr>6.5.4 AVFS (Adaptive Voltage or Frequency Scaling) (3)</vt:lpstr>
      <vt:lpstr>6.5.4 AVFS (Adaptive Voltage or Frequency Scaling) (4)</vt:lpstr>
      <vt:lpstr>6.5.4 AVFS (Adaptive Voltage or Frequency Scaling) (5)</vt:lpstr>
      <vt:lpstr>6.5.4 AVFS (Adaptive Voltage or Frequency Scaling) (6)</vt:lpstr>
      <vt:lpstr>6.5.4 AVFS (Adaptive Voltage or Frequency Scaling) (7)</vt:lpstr>
      <vt:lpstr>6.5.4 AVFS (Adaptive Voltage or Frequency Scaling) (8)</vt:lpstr>
      <vt:lpstr>6.5.4 AVFS (Adaptive Voltage or Frequency Scaling) (9)</vt:lpstr>
      <vt:lpstr>6.5.4 AVFS (Adaptive Voltage or Frequency Scaling) (10)</vt:lpstr>
      <vt:lpstr>6.5.4 AVFS (Adaptive Voltage or Frequency Scaling) (11)</vt:lpstr>
      <vt:lpstr>6.5.4 AVFS (Adaptive Voltage or Frequency Scaling) (12)</vt:lpstr>
      <vt:lpstr>6.5.4 AVFS (Adaptive Voltage or Frequency Scaling) (13)</vt:lpstr>
      <vt:lpstr>6.5.4 AVFS (Adaptive Voltage or Frequency Scaling) (14)</vt:lpstr>
      <vt:lpstr>6.5.4 AVFS (Adaptive Voltage or Frequency Scaling) (15)</vt:lpstr>
      <vt:lpstr>6.5.4 AVFS (Adaptive Voltage or Frequency Scaling) (16)</vt:lpstr>
      <vt:lpstr>6.5.4 AVFS (Adaptive Voltage or Frequency Scaling) (17)</vt:lpstr>
      <vt:lpstr>6.5.4 AVFS (Adaptive Voltage or Frequency Scaling) (18)</vt:lpstr>
      <vt:lpstr>6.5.4 AVFS (Adaptive Voltage or Frequency Scaling) (19)</vt:lpstr>
      <vt:lpstr>6.5.4 AVFS (Adaptive Voltage or Frequency Scaling) (20)</vt:lpstr>
      <vt:lpstr>6.5.4 AVFS (Adaptive Voltage or Frequency Scaling) (21)</vt:lpstr>
      <vt:lpstr>6.5.4 AVFS (Adaptive Voltage or Frequency Scaling) (22)</vt:lpstr>
      <vt:lpstr>6.5.4 AVFS (Adaptive Voltage or Frequency Scaling) (23)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rendszer_gazda</cp:lastModifiedBy>
  <cp:revision>3759</cp:revision>
  <cp:lastPrinted>2018-09-25T06:02:23Z</cp:lastPrinted>
  <dcterms:created xsi:type="dcterms:W3CDTF">2014-10-25T02:34:30Z</dcterms:created>
  <dcterms:modified xsi:type="dcterms:W3CDTF">2019-10-16T05:36:11Z</dcterms:modified>
</cp:coreProperties>
</file>