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92"/>
  </p:notesMasterIdLst>
  <p:sldIdLst>
    <p:sldId id="257" r:id="rId4"/>
    <p:sldId id="346" r:id="rId5"/>
    <p:sldId id="34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48" r:id="rId52"/>
    <p:sldId id="306" r:id="rId53"/>
    <p:sldId id="349" r:id="rId54"/>
    <p:sldId id="308" r:id="rId55"/>
    <p:sldId id="309" r:id="rId56"/>
    <p:sldId id="310" r:id="rId57"/>
    <p:sldId id="311" r:id="rId58"/>
    <p:sldId id="312" r:id="rId59"/>
    <p:sldId id="350" r:id="rId60"/>
    <p:sldId id="314" r:id="rId61"/>
    <p:sldId id="315" r:id="rId62"/>
    <p:sldId id="316" r:id="rId63"/>
    <p:sldId id="317" r:id="rId64"/>
    <p:sldId id="319" r:id="rId65"/>
    <p:sldId id="320" r:id="rId66"/>
    <p:sldId id="321" r:id="rId67"/>
    <p:sldId id="322" r:id="rId68"/>
    <p:sldId id="323" r:id="rId69"/>
    <p:sldId id="324" r:id="rId70"/>
    <p:sldId id="351" r:id="rId71"/>
    <p:sldId id="352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43" r:id="rId86"/>
    <p:sldId id="340" r:id="rId87"/>
    <p:sldId id="342" r:id="rId88"/>
    <p:sldId id="341" r:id="rId89"/>
    <p:sldId id="353" r:id="rId90"/>
    <p:sldId id="354" r:id="rId9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793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pos="3878" userDrawn="1">
          <p15:clr>
            <a:srgbClr val="A4A3A4"/>
          </p15:clr>
        </p15:guide>
        <p15:guide id="5" pos="19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howGuides="1">
      <p:cViewPr varScale="1">
        <p:scale>
          <a:sx n="66" d="100"/>
          <a:sy n="66" d="100"/>
        </p:scale>
        <p:origin x="956" y="32"/>
      </p:cViewPr>
      <p:guideLst>
        <p:guide orient="horz" pos="1525"/>
        <p:guide pos="793"/>
        <p:guide orient="horz" pos="1434"/>
        <p:guide pos="3878"/>
        <p:guide pos="19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81B0B-BBEF-4329-836B-E7C249F54C75}" type="datetimeFigureOut">
              <a:rPr lang="hu-HU" smtClean="0"/>
              <a:t>2019. 11. 05.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7D967-123B-4C2D-979B-0A9B294765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10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2248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0464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3925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6102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5644257" y="5945581"/>
            <a:ext cx="4319979" cy="31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7E01F5E2-6E60-4D95-AE0A-E95C516D831D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/>
              <a:t>43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9544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011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1608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24278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6" y="10244000"/>
            <a:ext cx="2919117" cy="5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3" y="5121136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7978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8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8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81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04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18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37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80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7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42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95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26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34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6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62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45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8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6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5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48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73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26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4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8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2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0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ABEFA-7CE2-451C-AAD3-7A2CC969D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3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0.png"/><Relationship Id="rId2" Type="http://schemas.openxmlformats.org/officeDocument/2006/relationships/image" Target="../media/image207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00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30.png"/><Relationship Id="rId4" Type="http://schemas.openxmlformats.org/officeDocument/2006/relationships/image" Target="../media/image2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0.png"/><Relationship Id="rId5" Type="http://schemas.openxmlformats.org/officeDocument/2006/relationships/image" Target="../media/image2170.png"/><Relationship Id="rId4" Type="http://schemas.openxmlformats.org/officeDocument/2006/relationships/image" Target="../media/image21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276872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19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1.2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19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Client processors - 8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Select platform issues</a:t>
            </a:r>
          </a:p>
        </p:txBody>
      </p:sp>
    </p:spTree>
    <p:extLst>
      <p:ext uri="{BB962C8B-B14F-4D97-AF65-F5344CB8AC3E}">
        <p14:creationId xmlns:p14="http://schemas.microsoft.com/office/powerpoint/2010/main" val="31966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388" y="560791"/>
            <a:ext cx="887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Wall’s results concerning the available parallelism in typical workloads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07419" y="896609"/>
            <a:ext cx="5566745" cy="5142065"/>
            <a:chOff x="1607419" y="1166113"/>
            <a:chExt cx="5566745" cy="5142065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4"/>
            <a:stretch/>
          </p:blipFill>
          <p:spPr bwMode="auto">
            <a:xfrm>
              <a:off x="1607419" y="1166113"/>
              <a:ext cx="5410886" cy="4840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132923" y="6015790"/>
              <a:ext cx="46644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Available parallelism in an ambitious hardware model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65484" y="1952308"/>
              <a:ext cx="360868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Assumed ambitious hardware model</a:t>
              </a:r>
            </a:p>
          </p:txBody>
        </p:sp>
      </p:grpSp>
      <p:sp>
        <p:nvSpPr>
          <p:cNvPr id="10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(6)</a:t>
            </a:r>
          </a:p>
        </p:txBody>
      </p:sp>
    </p:spTree>
    <p:extLst>
      <p:ext uri="{BB962C8B-B14F-4D97-AF65-F5344CB8AC3E}">
        <p14:creationId xmlns:p14="http://schemas.microsoft.com/office/powerpoint/2010/main" val="42321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819"/>
          <a:stretch/>
        </p:blipFill>
        <p:spPr>
          <a:xfrm>
            <a:off x="71438" y="1913351"/>
            <a:ext cx="9038058" cy="2834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262" y="4236087"/>
            <a:ext cx="1770451" cy="46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74654" y="500216"/>
            <a:ext cx="906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Impact of introducing AMD’s 8-core (GPU-less) Ryzen desktops to the core </a:t>
            </a: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counts of Intel’s desktops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589" y="1126824"/>
            <a:ext cx="888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Historically,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Intel’s desktop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up to 4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the Figure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below indicates.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393" y="4922021"/>
            <a:ext cx="9008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Figure: Increasing the maximum core count of Intel’s 7. gen. desktop line to 6 cores </a:t>
            </a:r>
          </a:p>
          <a:p>
            <a:pPr algn="ctr"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due to the introduction of AMD’s up to 8-core Ryzen desktop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21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28" y="5629947"/>
            <a:ext cx="928683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2017 AMD introduced their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GPU-less Ryzen desktop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line with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up to 8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also Intel raised the max. core count to 6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their 7. gen.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Lake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Refresh desktop line (in 10/2017) 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then to 8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9. gen .Coffee lake Refresh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line (in 10/2018),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both with integrated GPUs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cope with AMD’s Ryzen line.</a:t>
            </a:r>
          </a:p>
        </p:txBody>
      </p:sp>
      <p:sp>
        <p:nvSpPr>
          <p:cNvPr id="11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227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247" y="1114388"/>
          <a:ext cx="9027495" cy="5713251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93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 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961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09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05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10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698" y="498617"/>
            <a:ext cx="843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Number of memory channels in Intel’s Core 2-based client processors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352420" y="1120141"/>
            <a:ext cx="739322" cy="57074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8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(8)</a:t>
            </a:r>
          </a:p>
        </p:txBody>
      </p:sp>
    </p:spTree>
    <p:extLst>
      <p:ext uri="{BB962C8B-B14F-4D97-AF65-F5344CB8AC3E}">
        <p14:creationId xmlns:p14="http://schemas.microsoft.com/office/powerpoint/2010/main" val="37409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98" y="498617"/>
            <a:ext cx="863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Per core memory bandwidth in Intel’s 4, 6 and 8-core DT processor lines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64451"/>
              </p:ext>
            </p:extLst>
          </p:nvPr>
        </p:nvGraphicFramePr>
        <p:xfrm>
          <a:off x="107950" y="1183634"/>
          <a:ext cx="8944612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809">
                  <a:extLst>
                    <a:ext uri="{9D8B030D-6E8A-4147-A177-3AD203B41FA5}">
                      <a16:colId xmlns:a16="http://schemas.microsoft.com/office/drawing/2014/main" val="3108537679"/>
                    </a:ext>
                  </a:extLst>
                </a:gridCol>
                <a:gridCol w="893379">
                  <a:extLst>
                    <a:ext uri="{9D8B030D-6E8A-4147-A177-3AD203B41FA5}">
                      <a16:colId xmlns:a16="http://schemas.microsoft.com/office/drawing/2014/main" val="921276263"/>
                    </a:ext>
                  </a:extLst>
                </a:gridCol>
                <a:gridCol w="833083">
                  <a:extLst>
                    <a:ext uri="{9D8B030D-6E8A-4147-A177-3AD203B41FA5}">
                      <a16:colId xmlns:a16="http://schemas.microsoft.com/office/drawing/2014/main" val="187922337"/>
                    </a:ext>
                  </a:extLst>
                </a:gridCol>
                <a:gridCol w="1472665">
                  <a:extLst>
                    <a:ext uri="{9D8B030D-6E8A-4147-A177-3AD203B41FA5}">
                      <a16:colId xmlns:a16="http://schemas.microsoft.com/office/drawing/2014/main" val="1144619420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1499043637"/>
                    </a:ext>
                  </a:extLst>
                </a:gridCol>
                <a:gridCol w="1501541">
                  <a:extLst>
                    <a:ext uri="{9D8B030D-6E8A-4147-A177-3AD203B41FA5}">
                      <a16:colId xmlns:a16="http://schemas.microsoft.com/office/drawing/2014/main" val="907548564"/>
                    </a:ext>
                  </a:extLst>
                </a:gridCol>
                <a:gridCol w="1410103">
                  <a:extLst>
                    <a:ext uri="{9D8B030D-6E8A-4147-A177-3AD203B41FA5}">
                      <a16:colId xmlns:a16="http://schemas.microsoft.com/office/drawing/2014/main" val="4244375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Generation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Intro.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up to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Memory transfer rate up to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No. of memory channels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Total memory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bandwidth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[GB/s]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Per 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memory bandwidth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[GB/s]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425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 (Sandy Bridge)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DDR2-800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12.8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14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8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(Coffee Lake)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DDR4-2400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38.4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6.4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5714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9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(Coffee Lake Refresh)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42.656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5.3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93653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697" y="4082410"/>
            <a:ext cx="928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Historically), the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per core memory bandwidth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in Intel’s DT lines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has astonishingly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been increased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rather than decreased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due to the slow rise of core counts and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massive boost of memory rates.</a:t>
            </a:r>
          </a:p>
        </p:txBody>
      </p:sp>
      <p:sp>
        <p:nvSpPr>
          <p:cNvPr id="7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86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698" y="498617"/>
            <a:ext cx="716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Number of memory channels in AMD’s K8 and further lines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831" y="860965"/>
            <a:ext cx="9101594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AMD’s client processors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(with 2 to 12 cores) provide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up to two memory channels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including AMD’s Zen 2-based 7 nm 12 core Ryzen 9 3900X, introduced in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In the first sight, for 12 cores two channels may appear as less than required,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nevertheless a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comparing per-core memory bandwidth figures of AMDs early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  dual core and most recent 12-core DT platforms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(see the Table below)reveals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a different picture.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510" y="5406315"/>
            <a:ext cx="894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According to the above comparison,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per core memory bandwidth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has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  remained almost the same despite the massive growth of the core counts due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  a noteworthy increase of memory speeds.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8063"/>
              </p:ext>
            </p:extLst>
          </p:nvPr>
        </p:nvGraphicFramePr>
        <p:xfrm>
          <a:off x="107950" y="2711731"/>
          <a:ext cx="8944612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25">
                  <a:extLst>
                    <a:ext uri="{9D8B030D-6E8A-4147-A177-3AD203B41FA5}">
                      <a16:colId xmlns:a16="http://schemas.microsoft.com/office/drawing/2014/main" val="3108537679"/>
                    </a:ext>
                  </a:extLst>
                </a:gridCol>
                <a:gridCol w="885524">
                  <a:extLst>
                    <a:ext uri="{9D8B030D-6E8A-4147-A177-3AD203B41FA5}">
                      <a16:colId xmlns:a16="http://schemas.microsoft.com/office/drawing/2014/main" val="921276263"/>
                    </a:ext>
                  </a:extLst>
                </a:gridCol>
                <a:gridCol w="808522">
                  <a:extLst>
                    <a:ext uri="{9D8B030D-6E8A-4147-A177-3AD203B41FA5}">
                      <a16:colId xmlns:a16="http://schemas.microsoft.com/office/drawing/2014/main" val="187922337"/>
                    </a:ext>
                  </a:extLst>
                </a:gridCol>
                <a:gridCol w="1472665">
                  <a:extLst>
                    <a:ext uri="{9D8B030D-6E8A-4147-A177-3AD203B41FA5}">
                      <a16:colId xmlns:a16="http://schemas.microsoft.com/office/drawing/2014/main" val="1144619420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1499043637"/>
                    </a:ext>
                  </a:extLst>
                </a:gridCol>
                <a:gridCol w="1501541">
                  <a:extLst>
                    <a:ext uri="{9D8B030D-6E8A-4147-A177-3AD203B41FA5}">
                      <a16:colId xmlns:a16="http://schemas.microsoft.com/office/drawing/2014/main" val="907548564"/>
                    </a:ext>
                  </a:extLst>
                </a:gridCol>
                <a:gridCol w="1410103">
                  <a:extLst>
                    <a:ext uri="{9D8B030D-6E8A-4147-A177-3AD203B41FA5}">
                      <a16:colId xmlns:a16="http://schemas.microsoft.com/office/drawing/2014/main" val="4244375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Model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Intro.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up to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Memory transfer rate up to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No. of memory channels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Total memory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bandwidth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[GB/s]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Per-core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memory bandwidth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[GB/s]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425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K8-based Athlon 64X2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2006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DDR2-800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12.8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6.4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14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Zen 2-based Ryzen 9 3900X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DDR4-3200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51.2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5714804"/>
                  </a:ext>
                </a:extLst>
              </a:tr>
            </a:tbl>
          </a:graphicData>
        </a:graphic>
      </p:graphicFrame>
      <p:sp>
        <p:nvSpPr>
          <p:cNvPr id="8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4818638"/>
            <a:ext cx="7654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Table: Per-core memory bandwidth in AMD’s DT processors 2006 - 2019</a:t>
            </a:r>
          </a:p>
        </p:txBody>
      </p:sp>
    </p:spTree>
    <p:extLst>
      <p:ext uri="{BB962C8B-B14F-4D97-AF65-F5344CB8AC3E}">
        <p14:creationId xmlns:p14="http://schemas.microsoft.com/office/powerpoint/2010/main" val="28955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50" y="522514"/>
            <a:ext cx="87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Comparing the per-core bandwidth figures of Intel’s and AMD’s client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processors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50" y="1177161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 comparison reveals that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both vendors provide in their multicore client processors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about the same per-core bandwidth of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3.2 GB/s to 6.4 GB/s).</a:t>
            </a:r>
          </a:p>
        </p:txBody>
      </p:sp>
      <p:sp>
        <p:nvSpPr>
          <p:cNvPr id="6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(11)</a:t>
            </a:r>
          </a:p>
        </p:txBody>
      </p:sp>
    </p:spTree>
    <p:extLst>
      <p:ext uri="{BB962C8B-B14F-4D97-AF65-F5344CB8AC3E}">
        <p14:creationId xmlns:p14="http://schemas.microsoft.com/office/powerpoint/2010/main" val="206539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-31614" y="1021505"/>
            <a:ext cx="9075049" cy="4863050"/>
            <a:chOff x="304561" y="1178750"/>
            <a:chExt cx="9075049" cy="486305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9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04561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05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05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05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05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</a:br>
              <a:r>
                <a:rPr lang="hu-HU" sz="105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(MT/s)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029681" y="585833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en-US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716892" y="295507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3" y="349360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3" y="4777781"/>
              <a:ext cx="8503920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7" y="5316309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3" y="4218541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643015"/>
              <a:ext cx="1076752" cy="274319"/>
              <a:chOff x="3608153" y="558137"/>
              <a:chExt cx="1063968" cy="156657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20258931">
                <a:off x="3608153" y="558137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57200"/>
                <a:endParaRPr lang="en-US" sz="2000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293949">
                <a:off x="3811928" y="5793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 defTabSz="457200"/>
                <a:r>
                  <a:rPr lang="hu-HU" sz="10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10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dirty="0" err="1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 defTabSz="457200"/>
              <a:r>
                <a:rPr lang="hu-HU" sz="8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75739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78744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7071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6569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8503920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6737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9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2141704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defTabSz="457200"/>
              <a:r>
                <a:rPr lang="hu-HU" sz="9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rot="120000" flipV="1">
              <a:off x="4156381" y="2290553"/>
              <a:ext cx="4382762" cy="7114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 defTabSz="457200"/>
              <a:r>
                <a:rPr lang="hu-HU" sz="105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9"/>
              <a:ext cx="1065627" cy="288146"/>
              <a:chOff x="4097336" y="1285770"/>
              <a:chExt cx="1052975" cy="164553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 rot="21027067">
                <a:off x="4097336" y="1285770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57200"/>
                <a:endParaRPr lang="en-US" sz="3200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 rot="21026351">
                <a:off x="4273253" y="1318878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 defTabSz="457200"/>
                <a:r>
                  <a:rPr lang="hu-HU" sz="10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</a:t>
                </a:r>
                <a:r>
                  <a:rPr lang="en-US" sz="10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1000" b="1" dirty="0" err="1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993734" y="3316760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>
            <a:stCxn id="134" idx="2"/>
          </p:cNvCxnSpPr>
          <p:nvPr/>
        </p:nvCxnSpPr>
        <p:spPr>
          <a:xfrm flipV="1">
            <a:off x="3781356" y="1628796"/>
            <a:ext cx="2524699" cy="1192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13865" y="501642"/>
            <a:ext cx="923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The rate of</a:t>
            </a: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rising memory transfer rates in Intel’s DT and  high-end </a:t>
            </a:r>
            <a:r>
              <a:rPr lang="hu-HU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9423" y="3443320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63895" y="3046730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962600" y="2677165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903042" y="2304656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2702285" y="278328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4994574" y="1929942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280594" y="381546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309809" y="3591075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618031" y="3261461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654151" y="254357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217308" y="241142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/4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611286" y="3035579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425735" y="2295318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306182" y="2729684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885505" y="3814189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72BFC5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815428" y="360671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4S/</a:t>
            </a:r>
            <a:r>
              <a:rPr lang="en-US" sz="1400" b="1" dirty="0" err="1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8S</a:t>
            </a:r>
            <a:r>
              <a:rPr lang="en-US" sz="1400" b="1" dirty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945417" y="3872815"/>
            <a:ext cx="11817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DDR3</a:t>
            </a:r>
            <a:r>
              <a:rPr lang="en-US" sz="105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</a:p>
        </p:txBody>
      </p:sp>
      <p:sp>
        <p:nvSpPr>
          <p:cNvPr id="102" name="Down Arrow 101"/>
          <p:cNvSpPr/>
          <p:nvPr/>
        </p:nvSpPr>
        <p:spPr bwMode="auto">
          <a:xfrm rot="10800000">
            <a:off x="4991234" y="3286062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8" name="Down Arrow 107"/>
          <p:cNvSpPr/>
          <p:nvPr/>
        </p:nvSpPr>
        <p:spPr bwMode="auto">
          <a:xfrm rot="10800000">
            <a:off x="3745146" y="3626720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09" name="Line 18"/>
          <p:cNvCxnSpPr/>
          <p:nvPr/>
        </p:nvCxnSpPr>
        <p:spPr bwMode="auto">
          <a:xfrm flipV="1">
            <a:off x="8359386" y="551514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Line 18"/>
          <p:cNvCxnSpPr/>
          <p:nvPr/>
        </p:nvCxnSpPr>
        <p:spPr bwMode="auto">
          <a:xfrm flipV="1">
            <a:off x="8821610" y="5515146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8034645" y="5642155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8493520" y="5643832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3761725" y="2729684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271000" y="294384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6100156" y="240618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7635708" y="225117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1626401" y="3626889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1958219" y="349580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491487" y="1926374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984984" y="2186350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7716842" y="236908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1" name="Rectangle 130"/>
          <p:cNvSpPr>
            <a:spLocks noChangeArrowheads="1"/>
          </p:cNvSpPr>
          <p:nvPr/>
        </p:nvSpPr>
        <p:spPr bwMode="auto">
          <a:xfrm>
            <a:off x="8224848" y="22463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hu-H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 defTabSz="457200"/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2666</a:t>
            </a:r>
            <a:endParaRPr 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109957" y="3473888"/>
            <a:ext cx="11817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DDR4</a:t>
            </a:r>
            <a:r>
              <a:rPr lang="en-US" sz="105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2650" y="1244416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IB</a:t>
            </a:r>
            <a:endParaRPr lang="en-US" sz="11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7793270" y="2152603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8162383" y="205629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defTabSz="457200"/>
            <a:r>
              <a:rPr lang="hu-HU" sz="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441763" y="163178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457200"/>
            <a:endParaRPr lang="en-US" sz="105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 defTabSz="457200"/>
            <a:r>
              <a:rPr lang="en-US" sz="105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/2133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466765" y="2185195"/>
            <a:ext cx="253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4955905" y="2111191"/>
            <a:ext cx="3819795" cy="6887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7744944" y="1426168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defTabSz="457200"/>
            <a:endParaRPr lang="en-US" sz="105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 defTabSz="457200"/>
            <a:r>
              <a:rPr lang="en-US" sz="105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/2400</a:t>
            </a:r>
          </a:p>
        </p:txBody>
      </p:sp>
      <p:sp>
        <p:nvSpPr>
          <p:cNvPr id="146" name="Down Arrow 145"/>
          <p:cNvSpPr/>
          <p:nvPr/>
        </p:nvSpPr>
        <p:spPr bwMode="auto">
          <a:xfrm rot="10800000">
            <a:off x="7510306" y="2846794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9" name="Down Arrow 148"/>
          <p:cNvSpPr/>
          <p:nvPr/>
        </p:nvSpPr>
        <p:spPr bwMode="auto">
          <a:xfrm rot="10800000">
            <a:off x="7770300" y="2743701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7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(12)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1845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03676" y="1670794"/>
            <a:ext cx="817278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Options for attaching memory channels to a client platform</a:t>
            </a:r>
          </a:p>
        </p:txBody>
      </p:sp>
    </p:spTree>
    <p:extLst>
      <p:ext uri="{BB962C8B-B14F-4D97-AF65-F5344CB8AC3E}">
        <p14:creationId xmlns:p14="http://schemas.microsoft.com/office/powerpoint/2010/main" val="22270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7950" y="525519"/>
            <a:ext cx="674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hu-HU" dirty="0">
                <a:solidFill>
                  <a:srgbClr val="2D2D8A"/>
                </a:solidFill>
                <a:latin typeface="Verdana"/>
              </a:rPr>
              <a:t>8.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1.2 Options for attaching memory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66134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platform one or more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memory controllers </a:t>
            </a:r>
            <a:r>
              <a:rPr lang="en-US" sz="1600" dirty="0">
                <a:latin typeface="+mj-lt"/>
              </a:rPr>
              <a:t>are responsible for connecting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 memory.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Memory </a:t>
            </a:r>
            <a:r>
              <a:rPr lang="en-US" sz="1600" dirty="0" smtClean="0">
                <a:latin typeface="+mj-lt"/>
              </a:rPr>
              <a:t>chips are placed on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DIMMs (Dual-In-Line Memory Modules).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9" name="Picture 19" descr="ddr4-2400-modu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85" y="1954615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352249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DDR4 DIMM </a:t>
            </a:r>
            <a:endParaRPr lang="en-US" sz="16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005064"/>
            <a:ext cx="869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DIMMs are connected to the memory controller or controllers </a:t>
            </a:r>
            <a:r>
              <a:rPr lang="en-US" sz="1600" dirty="0">
                <a:latin typeface="Verdana"/>
              </a:rPr>
              <a:t>either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directly or</a:t>
            </a:r>
          </a:p>
          <a:p>
            <a:pPr defTabSz="45720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      indirectly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 in the next Figure.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011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04798" y="2564524"/>
            <a:ext cx="3575373" cy="2227698"/>
            <a:chOff x="825063" y="2002222"/>
            <a:chExt cx="5451462" cy="2643350"/>
          </a:xfrm>
        </p:grpSpPr>
        <p:sp>
          <p:nvSpPr>
            <p:cNvPr id="3" name="Cloud 2"/>
            <p:cNvSpPr/>
            <p:nvPr/>
          </p:nvSpPr>
          <p:spPr bwMode="auto">
            <a:xfrm rot="5400000">
              <a:off x="594588" y="2232697"/>
              <a:ext cx="2563020" cy="2102069"/>
            </a:xfrm>
            <a:prstGeom prst="cloud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62389" y="2627586"/>
              <a:ext cx="1053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600" dirty="0">
                  <a:solidFill>
                    <a:srgbClr val="000000"/>
                  </a:solidFill>
                  <a:latin typeface="Verdana"/>
                </a:rPr>
                <a:t>Platform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18524" y="3174126"/>
              <a:ext cx="636516" cy="662152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MC</a:t>
              </a:r>
            </a:p>
          </p:txBody>
        </p:sp>
        <p:sp>
          <p:nvSpPr>
            <p:cNvPr id="9" name="Left-Right Arrow 8"/>
            <p:cNvSpPr/>
            <p:nvPr/>
          </p:nvSpPr>
          <p:spPr bwMode="auto">
            <a:xfrm>
              <a:off x="2250876" y="3290849"/>
              <a:ext cx="2470055" cy="169277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628292" y="2538247"/>
              <a:ext cx="648233" cy="2107325"/>
              <a:chOff x="6368010" y="1784674"/>
              <a:chExt cx="1374706" cy="3035935"/>
            </a:xfrm>
          </p:grpSpPr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174787" y="2983150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905257" y="2977897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Left-Right Arrow 12"/>
            <p:cNvSpPr/>
            <p:nvPr/>
          </p:nvSpPr>
          <p:spPr bwMode="auto">
            <a:xfrm>
              <a:off x="2224084" y="3548355"/>
              <a:ext cx="3403187" cy="169277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19150" y="2385849"/>
              <a:ext cx="648233" cy="1972303"/>
              <a:chOff x="6368010" y="1784674"/>
              <a:chExt cx="1374706" cy="3035935"/>
            </a:xfrm>
          </p:grpSpPr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174787" y="2983150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905257" y="2977897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4629794" y="2611820"/>
            <a:ext cx="4069366" cy="2227701"/>
            <a:chOff x="4629794" y="2527740"/>
            <a:chExt cx="4069366" cy="2227701"/>
          </a:xfrm>
        </p:grpSpPr>
        <p:sp>
          <p:nvSpPr>
            <p:cNvPr id="19" name="Cloud 18"/>
            <p:cNvSpPr/>
            <p:nvPr/>
          </p:nvSpPr>
          <p:spPr bwMode="auto">
            <a:xfrm rot="5400000">
              <a:off x="4239121" y="2918413"/>
              <a:ext cx="2160000" cy="1378654"/>
            </a:xfrm>
            <a:prstGeom prst="cloud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74934" y="3054771"/>
              <a:ext cx="690940" cy="28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600" dirty="0">
                  <a:solidFill>
                    <a:srgbClr val="000000"/>
                  </a:solidFill>
                  <a:latin typeface="Verdana"/>
                </a:rPr>
                <a:t>Platform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160701" y="3515371"/>
              <a:ext cx="417463" cy="558033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Verdana" pitchFamily="34" charset="0"/>
                  <a:cs typeface="Times New Roman" pitchFamily="18" charset="0"/>
                </a:rPr>
                <a:t>MC</a:t>
              </a:r>
            </a:p>
          </p:txBody>
        </p:sp>
        <p:sp>
          <p:nvSpPr>
            <p:cNvPr id="22" name="Left-Right Arrow 21"/>
            <p:cNvSpPr/>
            <p:nvPr/>
          </p:nvSpPr>
          <p:spPr bwMode="auto">
            <a:xfrm>
              <a:off x="5585943" y="3560675"/>
              <a:ext cx="1260000" cy="142659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274013" y="2979480"/>
              <a:ext cx="425147" cy="1775961"/>
              <a:chOff x="6368010" y="1784674"/>
              <a:chExt cx="1374706" cy="3035935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174787" y="2983150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905257" y="2977897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" name="Left-Right Arrow 23"/>
            <p:cNvSpPr/>
            <p:nvPr/>
          </p:nvSpPr>
          <p:spPr bwMode="auto">
            <a:xfrm>
              <a:off x="5589391" y="3855246"/>
              <a:ext cx="1260000" cy="142659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859231" y="3474966"/>
              <a:ext cx="498010" cy="289785"/>
              <a:chOff x="6785659" y="3357266"/>
              <a:chExt cx="498010" cy="362231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6787892" y="3359497"/>
                <a:ext cx="476989" cy="360000"/>
              </a:xfrm>
              <a:prstGeom prst="roundRect">
                <a:avLst/>
              </a:prstGeom>
              <a:solidFill>
                <a:srgbClr val="C0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85659" y="3357266"/>
                <a:ext cx="498010" cy="30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/>
                <a:r>
                  <a:rPr lang="en-US" sz="1400" dirty="0">
                    <a:solidFill>
                      <a:srgbClr val="FFFFFF"/>
                    </a:solidFill>
                    <a:latin typeface="Verdana"/>
                  </a:rPr>
                  <a:t>MB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853976" y="3770821"/>
              <a:ext cx="518420" cy="305759"/>
              <a:chOff x="6785659" y="3330640"/>
              <a:chExt cx="518420" cy="519198"/>
            </a:xfrm>
          </p:grpSpPr>
          <p:sp>
            <p:nvSpPr>
              <p:cNvPr id="34" name="Rounded Rectangle 33"/>
              <p:cNvSpPr/>
              <p:nvPr/>
            </p:nvSpPr>
            <p:spPr bwMode="auto">
              <a:xfrm>
                <a:off x="6785659" y="3360795"/>
                <a:ext cx="476989" cy="489043"/>
              </a:xfrm>
              <a:prstGeom prst="roundRect">
                <a:avLst/>
              </a:prstGeom>
              <a:solidFill>
                <a:srgbClr val="C0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806069" y="3330640"/>
                <a:ext cx="4980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/>
                <a:r>
                  <a:rPr lang="en-US" sz="1400" dirty="0">
                    <a:solidFill>
                      <a:srgbClr val="FFFFFF"/>
                    </a:solidFill>
                    <a:latin typeface="Verdana"/>
                  </a:rPr>
                  <a:t>MB</a:t>
                </a:r>
              </a:p>
            </p:txBody>
          </p:sp>
        </p:grpSp>
        <p:sp>
          <p:nvSpPr>
            <p:cNvPr id="36" name="Left-Right Arrow 35"/>
            <p:cNvSpPr/>
            <p:nvPr/>
          </p:nvSpPr>
          <p:spPr bwMode="auto">
            <a:xfrm>
              <a:off x="7346418" y="3565931"/>
              <a:ext cx="324000" cy="142659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7" name="Left-Right Arrow 36"/>
            <p:cNvSpPr/>
            <p:nvPr/>
          </p:nvSpPr>
          <p:spPr bwMode="auto">
            <a:xfrm>
              <a:off x="7360376" y="3860505"/>
              <a:ext cx="936000" cy="142659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677747" y="2851046"/>
              <a:ext cx="425147" cy="1662170"/>
              <a:chOff x="6368010" y="1784674"/>
              <a:chExt cx="1374706" cy="3035935"/>
            </a:xfrm>
          </p:grpSpPr>
          <p:pic>
            <p:nvPicPr>
              <p:cNvPr id="39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174787" y="2983150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47" t="10511" r="39076" b="78852"/>
              <a:stretch/>
            </p:blipFill>
            <p:spPr bwMode="auto">
              <a:xfrm rot="5400000">
                <a:off x="5905257" y="2977897"/>
                <a:ext cx="3030682" cy="644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334253" y="1783048"/>
            <a:ext cx="379430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Arial" charset="0"/>
              </a:rPr>
              <a:t>Attaching DIMMs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Arial" charset="0"/>
              </a:rPr>
              <a:t>directly, via the parallel DRAM interface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Arial" charset="0"/>
              </a:rPr>
              <a:t>to a platform</a:t>
            </a: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4987127" y="1770348"/>
            <a:ext cx="341920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Attaching DIMMs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indirectly, via memory buffers (MB)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cs typeface="Arial" charset="0"/>
              </a:rPr>
              <a:t>to a platform</a:t>
            </a:r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 flipV="1">
            <a:off x="2308474" y="1363002"/>
            <a:ext cx="2100175" cy="2628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0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 flipH="1" flipV="1">
            <a:off x="4408649" y="1378352"/>
            <a:ext cx="2147975" cy="24753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0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2898500" y="1076586"/>
            <a:ext cx="293990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  <a:defRPr/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Arial" charset="0"/>
              </a:rPr>
              <a:t>Attaching DIMMs to a platform</a:t>
            </a:r>
            <a:endParaRPr lang="hu-HU" altLang="en-US" sz="13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524875" y="15988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30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2276725" y="160048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30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3152" y="4908337"/>
            <a:ext cx="5046973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Memory buffers (MB) perform an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interface conversion </a:t>
            </a:r>
          </a:p>
          <a:p>
            <a:pPr algn="ctr" defTabSz="457200" fontAlgn="base">
              <a:spcAft>
                <a:spcPts val="300"/>
              </a:spcAft>
            </a:pPr>
            <a:r>
              <a:rPr lang="en-US" sz="1300" dirty="0">
                <a:solidFill>
                  <a:srgbClr val="FF0000"/>
                </a:solidFill>
                <a:latin typeface="Verdana"/>
              </a:rPr>
              <a:t>to allow attaching more mem. channels to the platform.</a:t>
            </a:r>
            <a:endParaRPr lang="en-US" sz="1300" dirty="0">
              <a:solidFill>
                <a:srgbClr val="000000"/>
              </a:solidFill>
              <a:latin typeface="Verdana"/>
            </a:endParaRP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The converted interface may be: 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35415" y="2517230"/>
            <a:ext cx="1341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FF0000"/>
                </a:solidFill>
                <a:latin typeface="Verdana"/>
              </a:rPr>
              <a:t>DRAM if.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80112" y="2522486"/>
            <a:ext cx="1341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FF0000"/>
                </a:solidFill>
                <a:latin typeface="Verdana"/>
              </a:rPr>
              <a:t>DRAM if.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7508418" y="2809618"/>
            <a:ext cx="0" cy="742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2269029" y="2783343"/>
            <a:ext cx="0" cy="742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Box 54"/>
          <p:cNvSpPr txBox="1"/>
          <p:nvPr/>
        </p:nvSpPr>
        <p:spPr>
          <a:xfrm>
            <a:off x="5905897" y="2522487"/>
            <a:ext cx="9176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FF0000"/>
                </a:solidFill>
                <a:latin typeface="Verdana"/>
              </a:rPr>
              <a:t>Buffer if.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6378556" y="2813104"/>
            <a:ext cx="0" cy="742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Box 56"/>
          <p:cNvSpPr txBox="1"/>
          <p:nvPr/>
        </p:nvSpPr>
        <p:spPr>
          <a:xfrm>
            <a:off x="5623034" y="5770180"/>
            <a:ext cx="286514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proprietary serial interface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proprietary parallel interface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standard FB-DIMM interface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7950" y="525519"/>
            <a:ext cx="405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Attaching DIMMs to platforms -1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1520" y="6432332"/>
            <a:ext cx="45977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b="1" dirty="0">
                <a:solidFill>
                  <a:srgbClr val="0070C0"/>
                </a:solidFill>
                <a:latin typeface="Verdana"/>
              </a:rPr>
              <a:t>Typical for client </a:t>
            </a:r>
            <a:r>
              <a:rPr lang="en-US" sz="1300" b="1" dirty="0" smtClean="0">
                <a:solidFill>
                  <a:srgbClr val="0070C0"/>
                </a:solidFill>
                <a:latin typeface="Verdana"/>
              </a:rPr>
              <a:t>and recent server platforms </a:t>
            </a:r>
            <a:endParaRPr lang="en-US" sz="1300" b="1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76056" y="6448098"/>
            <a:ext cx="36567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b="1" dirty="0">
                <a:solidFill>
                  <a:srgbClr val="0070C0"/>
                </a:solidFill>
                <a:latin typeface="Verdana"/>
              </a:rPr>
              <a:t>Typical for </a:t>
            </a:r>
            <a:r>
              <a:rPr lang="en-US" sz="1300" b="1" dirty="0" smtClean="0">
                <a:solidFill>
                  <a:srgbClr val="0070C0"/>
                </a:solidFill>
                <a:latin typeface="Verdana"/>
              </a:rPr>
              <a:t>previous server </a:t>
            </a:r>
            <a:r>
              <a:rPr lang="en-US" sz="1300" b="1" dirty="0">
                <a:solidFill>
                  <a:srgbClr val="0070C0"/>
                </a:solidFill>
                <a:latin typeface="Verdana"/>
              </a:rPr>
              <a:t>platforms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92466" y="4473545"/>
            <a:ext cx="9204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70C0"/>
                </a:solidFill>
                <a:latin typeface="Verdana"/>
              </a:rPr>
              <a:t>Memory</a:t>
            </a:r>
          </a:p>
          <a:p>
            <a:pPr algn="ctr" defTabSz="457200" fontAlgn="base"/>
            <a:r>
              <a:rPr lang="en-US" sz="1300" dirty="0">
                <a:solidFill>
                  <a:srgbClr val="0070C0"/>
                </a:solidFill>
                <a:latin typeface="Verdana"/>
              </a:rPr>
              <a:t>channels</a:t>
            </a: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 flipV="1">
            <a:off x="2263198" y="4113515"/>
            <a:ext cx="1" cy="324000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5949293" y="4447270"/>
            <a:ext cx="9204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70C0"/>
                </a:solidFill>
                <a:latin typeface="Verdana"/>
              </a:rPr>
              <a:t>Memory</a:t>
            </a:r>
          </a:p>
          <a:p>
            <a:pPr algn="ctr" defTabSz="457200" fontAlgn="base"/>
            <a:r>
              <a:rPr lang="en-US" sz="1300" dirty="0">
                <a:solidFill>
                  <a:srgbClr val="0070C0"/>
                </a:solidFill>
                <a:latin typeface="Verdana"/>
              </a:rPr>
              <a:t>channels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flipH="1" flipV="1">
            <a:off x="6377985" y="4118764"/>
            <a:ext cx="1" cy="324000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Box 65"/>
          <p:cNvSpPr txBox="1"/>
          <p:nvPr/>
        </p:nvSpPr>
        <p:spPr>
          <a:xfrm>
            <a:off x="691676" y="5139560"/>
            <a:ext cx="2133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MC: Memory Controller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84666" y="2541606"/>
            <a:ext cx="7521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FF0000"/>
                </a:solidFill>
                <a:latin typeface="Verdana"/>
              </a:rPr>
              <a:t>DIMMs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861604" y="2525843"/>
            <a:ext cx="7521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FF0000"/>
                </a:solidFill>
                <a:latin typeface="Verdana"/>
              </a:rPr>
              <a:t>DIMMs</a:t>
            </a:r>
          </a:p>
        </p:txBody>
      </p:sp>
      <p:sp>
        <p:nvSpPr>
          <p:cNvPr id="69" name="TextBox 68"/>
          <p:cNvSpPr txBox="1"/>
          <p:nvPr/>
        </p:nvSpPr>
        <p:spPr>
          <a:xfrm flipH="1">
            <a:off x="7724974" y="4729780"/>
            <a:ext cx="10772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00B050"/>
                </a:solidFill>
                <a:latin typeface="Verdana"/>
              </a:rPr>
              <a:t>Memory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2884977" y="4714015"/>
            <a:ext cx="10772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00B050"/>
                </a:solidFill>
                <a:latin typeface="Verdana"/>
              </a:rPr>
              <a:t>Memory</a:t>
            </a: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(2)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846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 animBg="1"/>
      <p:bldP spid="45" grpId="0" animBg="1"/>
      <p:bldP spid="46" grpId="0"/>
      <p:bldP spid="47" grpId="0" animBg="1"/>
      <p:bldP spid="48" grpId="0" animBg="1"/>
      <p:bldP spid="49" grpId="0"/>
      <p:bldP spid="50" grpId="0"/>
      <p:bldP spid="51" grpId="0"/>
      <p:bldP spid="55" grpId="0"/>
      <p:bldP spid="57" grpId="0"/>
      <p:bldP spid="59" grpId="0"/>
      <p:bldP spid="60" grpId="0"/>
      <p:bldP spid="61" grpId="0"/>
      <p:bldP spid="64" grpId="0"/>
      <p:bldP spid="66" grpId="0"/>
      <p:bldP spid="67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87490" y="1530753"/>
            <a:ext cx="7500934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Select platform issues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87490" y="2613367"/>
            <a:ext cx="7500934" cy="468000"/>
            <a:chOff x="699" y="1638"/>
            <a:chExt cx="4448" cy="366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 Evolution of memory subsystems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90665" y="3095843"/>
            <a:ext cx="7497759" cy="468000"/>
            <a:chOff x="699" y="1648"/>
            <a:chExt cx="4958" cy="493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>
              <a:off x="951" y="1687"/>
              <a:ext cx="4706" cy="45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 Evolution of attaching PCI lanes to platforms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897626" y="3609072"/>
            <a:ext cx="7490798" cy="468000"/>
            <a:chOff x="699" y="1638"/>
            <a:chExt cx="4448" cy="523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2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8.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Physical implementation of client processors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5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50" y="924915"/>
            <a:ext cx="8372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we constrain us to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client platforms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assume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 connected</a:t>
            </a:r>
          </a:p>
          <a:p>
            <a:pPr defTabSz="457200"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DIMMs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the discussed platform category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525519"/>
            <a:ext cx="401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Attaching DIMMs to platforms -2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04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42" y="1682812"/>
            <a:ext cx="54216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 directly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753" y="240255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</a:t>
            </a: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MCH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0749" y="2406792"/>
            <a:ext cx="28023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</a:t>
            </a: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processor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266790" y="2106846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4138592" y="2106845"/>
            <a:ext cx="1950576" cy="2671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194790" y="23023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Line 42"/>
          <p:cNvSpPr>
            <a:spLocks noChangeShapeType="1"/>
          </p:cNvSpPr>
          <p:nvPr/>
        </p:nvSpPr>
        <p:spPr bwMode="auto">
          <a:xfrm flipH="1">
            <a:off x="4146067" y="195131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949" y="517456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hu-HU" dirty="0">
                <a:solidFill>
                  <a:srgbClr val="2D2D8A"/>
                </a:solidFill>
                <a:latin typeface="Verdana"/>
              </a:rPr>
              <a:t>8.1.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2 Options for attaching memory channels directly to a client platform -1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5129" y="952902"/>
            <a:ext cx="884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two main options how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memory channels can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directly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be attached 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to a client platform, as shown below.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04274" y="2974206"/>
            <a:ext cx="16115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MC is integrated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into the MCH.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8353" y="2972601"/>
            <a:ext cx="2561535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MC is integrated</a:t>
            </a:r>
          </a:p>
          <a:p>
            <a:pPr algn="ctr" defTabSz="457200" fontAlgn="base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onto the processor die.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The MC is usually linked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by an interconnect fabric to 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other units (e.g. cores)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of the processor.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021517" y="23266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Téglalap 46"/>
          <p:cNvSpPr/>
          <p:nvPr/>
        </p:nvSpPr>
        <p:spPr>
          <a:xfrm>
            <a:off x="1224408" y="5317852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38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36377" y="5990158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églalap 69"/>
          <p:cNvSpPr/>
          <p:nvPr/>
        </p:nvSpPr>
        <p:spPr>
          <a:xfrm>
            <a:off x="1224408" y="6173514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40" name="Szövegdoboz 70"/>
          <p:cNvSpPr txBox="1">
            <a:spLocks noChangeArrowheads="1"/>
          </p:cNvSpPr>
          <p:nvPr/>
        </p:nvSpPr>
        <p:spPr bwMode="auto">
          <a:xfrm>
            <a:off x="1908500" y="5020989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41" name="Téglalap 49"/>
          <p:cNvSpPr>
            <a:spLocks noChangeArrowheads="1"/>
          </p:cNvSpPr>
          <p:nvPr/>
        </p:nvSpPr>
        <p:spPr bwMode="auto">
          <a:xfrm>
            <a:off x="1214883" y="445107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42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36376" y="513449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églalap 46"/>
          <p:cNvSpPr/>
          <p:nvPr/>
        </p:nvSpPr>
        <p:spPr>
          <a:xfrm>
            <a:off x="5323661" y="5355952"/>
            <a:ext cx="1389062" cy="487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4" name="Egyenes összekötő 48"/>
          <p:cNvCxnSpPr>
            <a:stCxn id="39" idx="0"/>
            <a:endCxn id="37" idx="2"/>
          </p:cNvCxnSpPr>
          <p:nvPr/>
        </p:nvCxnSpPr>
        <p:spPr>
          <a:xfrm flipV="1">
            <a:off x="1918939" y="58068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69"/>
          <p:cNvSpPr/>
          <p:nvPr/>
        </p:nvSpPr>
        <p:spPr>
          <a:xfrm>
            <a:off x="5323661" y="6210027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2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46" name="Szövegdoboz 70"/>
          <p:cNvSpPr txBox="1">
            <a:spLocks noChangeArrowheads="1"/>
          </p:cNvSpPr>
          <p:nvPr/>
        </p:nvSpPr>
        <p:spPr bwMode="auto">
          <a:xfrm>
            <a:off x="6007753" y="5057502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47" name="Téglalap 49"/>
          <p:cNvSpPr>
            <a:spLocks noChangeArrowheads="1"/>
          </p:cNvSpPr>
          <p:nvPr/>
        </p:nvSpPr>
        <p:spPr bwMode="auto">
          <a:xfrm>
            <a:off x="5314136" y="4487589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  <a:latin typeface="Verdana" panose="020B0604030504040204" pitchFamily="34" charset="0"/>
              </a:rPr>
              <a:t>Processor     r</a:t>
            </a:r>
            <a:endParaRPr lang="hu-HU" altLang="en-US" sz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48" name="Egyenes összekötő 48"/>
          <p:cNvCxnSpPr>
            <a:stCxn id="39" idx="0"/>
            <a:endCxn id="37" idx="2"/>
          </p:cNvCxnSpPr>
          <p:nvPr/>
        </p:nvCxnSpPr>
        <p:spPr>
          <a:xfrm flipV="1">
            <a:off x="1918939" y="58068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3084958" y="5213077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grpSp>
        <p:nvGrpSpPr>
          <p:cNvPr id="52" name="Group 28"/>
          <p:cNvGrpSpPr>
            <a:grpSpLocks/>
          </p:cNvGrpSpPr>
          <p:nvPr/>
        </p:nvGrpSpPr>
        <p:grpSpPr bwMode="auto">
          <a:xfrm>
            <a:off x="7171511" y="4403452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sp>
        <p:nvSpPr>
          <p:cNvPr id="55" name="AutoShape 31"/>
          <p:cNvSpPr>
            <a:spLocks noChangeArrowheads="1"/>
          </p:cNvSpPr>
          <p:nvPr/>
        </p:nvSpPr>
        <p:spPr bwMode="auto">
          <a:xfrm>
            <a:off x="2613470" y="5533752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6" name="AutoShape 32"/>
          <p:cNvSpPr>
            <a:spLocks noChangeArrowheads="1"/>
          </p:cNvSpPr>
          <p:nvPr/>
        </p:nvSpPr>
        <p:spPr bwMode="auto">
          <a:xfrm>
            <a:off x="6700023" y="4717777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76966" y="5433842"/>
            <a:ext cx="421910" cy="286189"/>
            <a:chOff x="873679" y="3689131"/>
            <a:chExt cx="421910" cy="28618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2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281241" y="4598268"/>
            <a:ext cx="421910" cy="286189"/>
            <a:chOff x="873679" y="3689131"/>
            <a:chExt cx="421910" cy="286189"/>
          </a:xfrm>
        </p:grpSpPr>
        <p:sp>
          <p:nvSpPr>
            <p:cNvPr id="58" name="Rectangle 57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2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cxnSp>
        <p:nvCxnSpPr>
          <p:cNvPr id="60" name="Egyenes összekötő 48"/>
          <p:cNvCxnSpPr/>
          <p:nvPr/>
        </p:nvCxnSpPr>
        <p:spPr>
          <a:xfrm rot="5400000" flipH="1" flipV="1">
            <a:off x="5830140" y="5139752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48"/>
          <p:cNvCxnSpPr/>
          <p:nvPr/>
        </p:nvCxnSpPr>
        <p:spPr>
          <a:xfrm rot="5400000" flipH="1" flipV="1">
            <a:off x="5824885" y="6017363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(4)</a:t>
            </a:r>
            <a:endParaRPr lang="en-US" dirty="0"/>
          </a:p>
        </p:txBody>
      </p:sp>
      <p:sp>
        <p:nvSpPr>
          <p:cNvPr id="63" name="Right Arrow 62"/>
          <p:cNvSpPr/>
          <p:nvPr/>
        </p:nvSpPr>
        <p:spPr bwMode="auto">
          <a:xfrm>
            <a:off x="3945928" y="2524893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244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9" grpId="0" animBg="1"/>
      <p:bldP spid="11" grpId="0" animBg="1"/>
      <p:bldP spid="31" grpId="0"/>
      <p:bldP spid="32" grpId="0"/>
      <p:bldP spid="36" grpId="0" animBg="1"/>
      <p:bldP spid="37" grpId="0" animBg="1"/>
      <p:bldP spid="39" grpId="0" animBg="1"/>
      <p:bldP spid="40" grpId="0"/>
      <p:bldP spid="41" grpId="0" animBg="1"/>
      <p:bldP spid="43" grpId="0" animBg="1"/>
      <p:bldP spid="45" grpId="0" animBg="1"/>
      <p:bldP spid="46" grpId="0"/>
      <p:bldP spid="47" grpId="0" animBg="1"/>
      <p:bldP spid="55" grpId="0" animBg="1"/>
      <p:bldP spid="56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2887" y="1682812"/>
            <a:ext cx="54216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 directly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198" y="240255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</a:t>
            </a: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MCH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194" y="2406792"/>
            <a:ext cx="28023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</a:t>
            </a: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processor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729235" y="2106846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4601037" y="2106845"/>
            <a:ext cx="1950576" cy="2671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657235" y="23023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Line 42"/>
          <p:cNvSpPr>
            <a:spLocks noChangeShapeType="1"/>
          </p:cNvSpPr>
          <p:nvPr/>
        </p:nvSpPr>
        <p:spPr bwMode="auto">
          <a:xfrm flipH="1">
            <a:off x="4608512" y="195131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4094" y="4281251"/>
            <a:ext cx="2148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00" i="1" dirty="0">
                <a:solidFill>
                  <a:srgbClr val="000000"/>
                </a:solidFill>
                <a:latin typeface="Verdana"/>
              </a:rPr>
              <a:t>Up to the Penryn line</a:t>
            </a:r>
          </a:p>
          <a:p>
            <a:pPr algn="ctr" defTabSz="457200"/>
            <a:r>
              <a:rPr lang="en-US" sz="1300" i="1" dirty="0">
                <a:solidFill>
                  <a:srgbClr val="000000"/>
                </a:solidFill>
                <a:latin typeface="Verdana"/>
              </a:rPr>
              <a:t>(Up to 2007)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0989" y="4279647"/>
            <a:ext cx="24513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300" i="1" dirty="0">
                <a:solidFill>
                  <a:srgbClr val="000000"/>
                </a:solidFill>
                <a:latin typeface="Verdana"/>
              </a:rPr>
              <a:t>From the Nehalem line on</a:t>
            </a:r>
          </a:p>
          <a:p>
            <a:pPr algn="ctr" defTabSz="457200"/>
            <a:r>
              <a:rPr lang="en-US" sz="1300" i="1" dirty="0">
                <a:solidFill>
                  <a:srgbClr val="000000"/>
                </a:solidFill>
                <a:latin typeface="Verdana"/>
              </a:rPr>
              <a:t>(2008)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4408373" y="2524893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251" y="4060081"/>
            <a:ext cx="952505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300"/>
              </a:spcAft>
            </a:pPr>
            <a:r>
              <a:rPr lang="en-US" sz="1300" i="1" dirty="0">
                <a:solidFill>
                  <a:srgbClr val="000000"/>
                </a:solidFill>
                <a:latin typeface="Verdana"/>
              </a:rPr>
              <a:t>Used</a:t>
            </a:r>
          </a:p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  by Intel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2751" y="4886863"/>
            <a:ext cx="94769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  by AMD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0172" y="4870015"/>
            <a:ext cx="27767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From the K8 (Hammer) line on</a:t>
            </a:r>
          </a:p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(2003)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0515" y="4870261"/>
            <a:ext cx="1604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Up to the K7 line</a:t>
            </a:r>
          </a:p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(1999-2003)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949" y="517456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hu-HU" dirty="0">
                <a:solidFill>
                  <a:srgbClr val="2D2D8A"/>
                </a:solidFill>
                <a:latin typeface="Verdana"/>
              </a:rPr>
              <a:t>8.1.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2 Options for attaching memory channels directly to a client platform -2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5129" y="952902"/>
            <a:ext cx="884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two main options how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memory channels can directly been attached 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to a client platform, as shown below.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3859" y="2974206"/>
            <a:ext cx="16115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MC is integrated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into the MCH.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50798" y="2972601"/>
            <a:ext cx="2561535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MC is integrated</a:t>
            </a:r>
          </a:p>
          <a:p>
            <a:pPr algn="ctr" defTabSz="457200" fontAlgn="base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onto the processor die.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The MC is usually linked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by an interconnect fabric to 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other units (e.g. cores)</a:t>
            </a:r>
          </a:p>
          <a:p>
            <a:pPr algn="ctr"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of the processor.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00801" y="6507890"/>
            <a:ext cx="2133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MC: Memory Controller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5129" y="5717936"/>
            <a:ext cx="8401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Note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AMD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began attaching memory channels via the processor very early  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in 2003,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5 years before Intel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483962" y="23266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(5)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585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50" y="998483"/>
            <a:ext cx="8270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The discussed alternatives will be demonstrated subsequently by examples.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49" y="517456"/>
            <a:ext cx="886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Options for attaching memory channels directly to a client platform -2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</a:t>
            </a:r>
            <a:r>
              <a:rPr lang="en-US" dirty="0"/>
              <a:t>6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9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804" y="494150"/>
            <a:ext cx="8764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Attaching memory channels via the MCH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              (actually in Intel’s Core 2 Duo based platform (2006))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158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3791" y="1367055"/>
            <a:ext cx="7730905" cy="5147287"/>
            <a:chOff x="1083721" y="1449562"/>
            <a:chExt cx="7649903" cy="4939337"/>
          </a:xfrm>
        </p:grpSpPr>
        <p:pic>
          <p:nvPicPr>
            <p:cNvPr id="6" name="Picture 2" descr="p965dia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7942" r="4892" b="17200"/>
            <a:stretch/>
          </p:blipFill>
          <p:spPr bwMode="auto">
            <a:xfrm>
              <a:off x="1083721" y="1449562"/>
              <a:ext cx="6300700" cy="482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 bwMode="auto">
            <a:xfrm>
              <a:off x="4891251" y="2664691"/>
              <a:ext cx="2515540" cy="103511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3333CC"/>
                </a:solidFill>
                <a:latin typeface="Verdana" pitchFamily="34" charset="0"/>
              </a:endParaRPr>
            </a:p>
          </p:txBody>
        </p:sp>
        <p:pic>
          <p:nvPicPr>
            <p:cNvPr id="10" name="Picture 2" descr="p965dia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51" t="84304" r="8790" b="10817"/>
            <a:stretch/>
          </p:blipFill>
          <p:spPr bwMode="auto">
            <a:xfrm>
              <a:off x="5689361" y="5829026"/>
              <a:ext cx="1485900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333615" y="6004953"/>
              <a:ext cx="400009" cy="38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Verdana"/>
                </a:rPr>
                <a:t>*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548734" y="3099335"/>
              <a:ext cx="9236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DDR2-800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6428" y="1961950"/>
              <a:ext cx="1346844" cy="257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75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FSB: 1066 MT/s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70840" y="6474373"/>
            <a:ext cx="5520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Figure: Core 2 Duo based platform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[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58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</a:t>
            </a:r>
            <a:r>
              <a:rPr lang="en-US" dirty="0"/>
              <a:t>7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72" y="1487646"/>
            <a:ext cx="6496050" cy="51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804" y="525680"/>
            <a:ext cx="9379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Attaching memory channels via the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            (actually in Intel’s 2. gen. Nehalem based platform (2009))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159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775158" y="1644412"/>
            <a:ext cx="2406316" cy="122391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</a:t>
            </a:r>
            <a:r>
              <a:rPr lang="en-US" dirty="0"/>
              <a:t>8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762" r="34540"/>
          <a:stretch/>
        </p:blipFill>
        <p:spPr>
          <a:xfrm>
            <a:off x="3031961" y="1501638"/>
            <a:ext cx="2974206" cy="4754781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804" y="525680"/>
            <a:ext cx="8295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3: Attaching memory channels via the processor and a 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interconnect (in Intel’s Sandy Bridge-based platforms (2011))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160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650" y="6445433"/>
            <a:ext cx="839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ring interconnect is a cache coherent interconnect that services 6 ports.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389120" y="2829826"/>
            <a:ext cx="404261" cy="80852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4224" y="3069022"/>
            <a:ext cx="1836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SA: System Agent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6003" y="2575034"/>
            <a:ext cx="2096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The MC is part of SA.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</a:t>
            </a:r>
            <a:r>
              <a:rPr lang="en-US" dirty="0"/>
              <a:t>9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2881" y="1664103"/>
            <a:ext cx="8961120" cy="1940032"/>
            <a:chOff x="-975380" y="3604840"/>
            <a:chExt cx="10608666" cy="2592232"/>
          </a:xfrm>
        </p:grpSpPr>
        <p:pic>
          <p:nvPicPr>
            <p:cNvPr id="3" name="Picture 4" descr="File:coffee lake-coffee lake refresh overview change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2" t="10060" r="-547" b="-1613"/>
            <a:stretch/>
          </p:blipFill>
          <p:spPr bwMode="auto">
            <a:xfrm>
              <a:off x="5889058" y="3858131"/>
              <a:ext cx="3744228" cy="231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File:coffee lake-coffee lake refresh overview change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6" t="10060" r="51240" b="-1613"/>
            <a:stretch/>
          </p:blipFill>
          <p:spPr bwMode="auto">
            <a:xfrm>
              <a:off x="5378919" y="3877384"/>
              <a:ext cx="433137" cy="231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File:coffee lake-coffee lake refresh overview change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6" t="10060" r="51240" b="-1613"/>
            <a:stretch/>
          </p:blipFill>
          <p:spPr bwMode="auto">
            <a:xfrm>
              <a:off x="1652320" y="3875779"/>
              <a:ext cx="433137" cy="231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ile:coffee lake-coffee lake refresh overview change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0" t="10060" r="59074" b="-1613"/>
            <a:stretch/>
          </p:blipFill>
          <p:spPr bwMode="auto">
            <a:xfrm>
              <a:off x="2144832" y="3858130"/>
              <a:ext cx="3166710" cy="231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-975380" y="3604840"/>
              <a:ext cx="2580119" cy="2533652"/>
              <a:chOff x="1549118" y="1054143"/>
              <a:chExt cx="2580119" cy="2533652"/>
            </a:xfrm>
          </p:grpSpPr>
          <p:pic>
            <p:nvPicPr>
              <p:cNvPr id="8" name="Picture 7" descr="File:coffee lake-coffee lake refresh overview change.sv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793"/>
              <a:stretch/>
            </p:blipFill>
            <p:spPr bwMode="auto">
              <a:xfrm>
                <a:off x="1549118" y="1054143"/>
                <a:ext cx="549192" cy="2533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801679" y="1340603"/>
                <a:ext cx="2327558" cy="2247192"/>
                <a:chOff x="1801679" y="1340603"/>
                <a:chExt cx="2327558" cy="2247192"/>
              </a:xfrm>
            </p:grpSpPr>
            <p:pic>
              <p:nvPicPr>
                <p:cNvPr id="10" name="Picture 4" descr="File:coffee lake-coffee lake refresh overview change.sv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2" t="11306" r="58561"/>
                <a:stretch/>
              </p:blipFill>
              <p:spPr bwMode="auto">
                <a:xfrm>
                  <a:off x="2059806" y="1340603"/>
                  <a:ext cx="2069431" cy="22471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ounded Rectangle 10"/>
                <p:cNvSpPr/>
                <p:nvPr/>
              </p:nvSpPr>
              <p:spPr bwMode="auto">
                <a:xfrm>
                  <a:off x="2026403" y="1522708"/>
                  <a:ext cx="844658" cy="1433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pic>
              <p:nvPicPr>
                <p:cNvPr id="12" name="Picture 4" descr="File:coffee lake-coffee lake refresh overview change.sv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42" t="18517" r="74567" b="75825"/>
                <a:stretch/>
              </p:blipFill>
              <p:spPr bwMode="auto">
                <a:xfrm>
                  <a:off x="1801679" y="1526582"/>
                  <a:ext cx="1332853" cy="1433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8" name="TextBox 27"/>
          <p:cNvSpPr txBox="1"/>
          <p:nvPr/>
        </p:nvSpPr>
        <p:spPr>
          <a:xfrm>
            <a:off x="400765" y="1318663"/>
            <a:ext cx="126188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Sandy Bridge</a:t>
            </a:r>
          </a:p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(2. gen.)</a:t>
            </a:r>
          </a:p>
          <a:p>
            <a:pPr algn="ctr" defTabSz="457200">
              <a:defRPr/>
            </a:pP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5999" y="1317058"/>
            <a:ext cx="11336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Coffee Lake</a:t>
            </a:r>
          </a:p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8. gen.)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30485" y="1315455"/>
            <a:ext cx="1802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Coffee Lake Refresh</a:t>
            </a:r>
          </a:p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(9. gen.)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03593" y="3705728"/>
            <a:ext cx="904774" cy="51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200"/>
              </a:spcAft>
              <a:defRPr/>
            </a:pPr>
            <a:r>
              <a:rPr lang="en-US" sz="1300" b="1" dirty="0">
                <a:solidFill>
                  <a:srgbClr val="000000"/>
                </a:solidFill>
              </a:rPr>
              <a:t>(2017)</a:t>
            </a:r>
          </a:p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6-cores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3127" y="3683272"/>
            <a:ext cx="779381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Aft>
                <a:spcPts val="200"/>
              </a:spcAft>
              <a:defRPr/>
            </a:pPr>
            <a:r>
              <a:rPr lang="en-US" sz="1300" b="1" dirty="0">
                <a:solidFill>
                  <a:srgbClr val="000000"/>
                </a:solidFill>
              </a:rPr>
              <a:t>(2018)</a:t>
            </a:r>
          </a:p>
          <a:p>
            <a:pPr algn="ctr" defTabSz="457200">
              <a:spcAft>
                <a:spcPts val="200"/>
              </a:spcAft>
              <a:defRPr/>
            </a:pPr>
            <a:r>
              <a:rPr lang="en-US" sz="1300" b="1" dirty="0">
                <a:solidFill>
                  <a:srgbClr val="000000"/>
                </a:solidFill>
              </a:rPr>
              <a:t>8-cores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902" y="3704122"/>
            <a:ext cx="90477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200"/>
              </a:spcAft>
              <a:defRPr/>
            </a:pPr>
            <a:r>
              <a:rPr lang="en-US" sz="1300" b="1" dirty="0">
                <a:solidFill>
                  <a:srgbClr val="000000"/>
                </a:solidFill>
              </a:rPr>
              <a:t>4-cores</a:t>
            </a:r>
          </a:p>
          <a:p>
            <a:pPr algn="ctr" defTabSz="457200">
              <a:defRPr/>
            </a:pPr>
            <a:r>
              <a:rPr lang="en-US" sz="1300" b="1" dirty="0">
                <a:solidFill>
                  <a:srgbClr val="000000"/>
                </a:solidFill>
              </a:rPr>
              <a:t>(2011)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5804" y="523025"/>
            <a:ext cx="8166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4: Attaching memory channels via the processor and a 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interconnect in Intel’s 6 and 8-core client platforms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(1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50" y="6167964"/>
            <a:ext cx="825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IF (Infinity Fabric) is a cache coherent interconnect that services 6 clients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in the above example, it is basically crossbar-based.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804" y="494150"/>
            <a:ext cx="92420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5: Attaching memory channels via the processor and an IF-based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interconnect (in AMD’s Zen-based mobile platform (2017))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161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9612" y="1535431"/>
            <a:ext cx="7724776" cy="4377249"/>
            <a:chOff x="709612" y="1222921"/>
            <a:chExt cx="7724776" cy="4377249"/>
          </a:xfrm>
        </p:grpSpPr>
        <p:pic>
          <p:nvPicPr>
            <p:cNvPr id="6" name="Picture 2" descr="https://images.anandtech.com/doci/11964/amd_ryzen_processor_with_radeon_graphics_press_deck-legal_final-page-03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612" y="1222921"/>
              <a:ext cx="7724776" cy="437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54213" y="4081111"/>
              <a:ext cx="8082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050" dirty="0">
                  <a:solidFill>
                    <a:srgbClr val="FFFFFF"/>
                  </a:solidFill>
                  <a:latin typeface="Verdana"/>
                  <a:cs typeface="Times New Roman" pitchFamily="18" charset="0"/>
                </a:rPr>
                <a:t>Dual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FFFFFF"/>
                  </a:solidFill>
                  <a:latin typeface="Verdana"/>
                  <a:cs typeface="Times New Roman" pitchFamily="18" charset="0"/>
                </a:rPr>
                <a:t>channels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22771" y="3606481"/>
              <a:ext cx="1138238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" dirty="0">
                  <a:solidFill>
                    <a:srgbClr val="FFFFFF"/>
                  </a:solidFill>
                  <a:latin typeface="Verdana"/>
                  <a:cs typeface="Times New Roman" pitchFamily="18" charset="0"/>
                </a:rPr>
                <a:t>(IF)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880008" y="4356157"/>
            <a:ext cx="1382440" cy="151525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(1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83732" y="1520597"/>
            <a:ext cx="4144433" cy="5171102"/>
            <a:chOff x="4973072" y="1318238"/>
            <a:chExt cx="4144433" cy="5171102"/>
          </a:xfrm>
        </p:grpSpPr>
        <p:sp>
          <p:nvSpPr>
            <p:cNvPr id="5" name="Felfelé-lefelé nyíl 45"/>
            <p:cNvSpPr/>
            <p:nvPr/>
          </p:nvSpPr>
          <p:spPr>
            <a:xfrm>
              <a:off x="5995491" y="5838047"/>
              <a:ext cx="79375" cy="252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6" name="Felfelé-lefelé nyíl 41"/>
            <p:cNvSpPr/>
            <p:nvPr/>
          </p:nvSpPr>
          <p:spPr>
            <a:xfrm>
              <a:off x="6014234" y="5097766"/>
              <a:ext cx="79375" cy="324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7" name="Felfelé-lefelé nyíl 42"/>
            <p:cNvSpPr/>
            <p:nvPr/>
          </p:nvSpPr>
          <p:spPr>
            <a:xfrm>
              <a:off x="7705825" y="5088182"/>
              <a:ext cx="79375" cy="324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2530" y="5131989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hu-HU" sz="1000" dirty="0">
                  <a:solidFill>
                    <a:srgbClr val="000000"/>
                  </a:solidFill>
                </a:rPr>
                <a:t>CHI  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9" name="Szövegdoboz 47"/>
            <p:cNvSpPr txBox="1">
              <a:spLocks noChangeArrowheads="1"/>
            </p:cNvSpPr>
            <p:nvPr/>
          </p:nvSpPr>
          <p:spPr bwMode="auto">
            <a:xfrm>
              <a:off x="5607115" y="5146043"/>
              <a:ext cx="55976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457200">
                <a:defRPr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CHI   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973072" y="1318238"/>
              <a:ext cx="2772000" cy="2592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05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05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dirty="0">
                  <a:solidFill>
                    <a:srgbClr val="000000"/>
                  </a:solidFill>
                  <a:latin typeface="Verdana" pitchFamily="34" charset="0"/>
                </a:rPr>
                <a:t>up to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dirty="0">
                  <a:solidFill>
                    <a:srgbClr val="000000"/>
                  </a:solidFill>
                  <a:latin typeface="Verdana" pitchFamily="34" charset="0"/>
                </a:rPr>
                <a:t>4</a:t>
              </a:r>
              <a:endParaRPr lang="en-US" sz="105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" name="Téglalap 3"/>
            <p:cNvSpPr/>
            <p:nvPr/>
          </p:nvSpPr>
          <p:spPr>
            <a:xfrm>
              <a:off x="5075235" y="1737229"/>
              <a:ext cx="2520000" cy="324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0EBD5"/>
                </a:gs>
                <a:gs pos="100000">
                  <a:srgbClr val="D1C39F"/>
                </a:gs>
              </a:gsLst>
              <a:lin ang="16200000" scaled="0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 defTabSz="457200">
                <a:tabLst>
                  <a:tab pos="860425" algn="l"/>
                  <a:tab pos="1828800" algn="l"/>
                </a:tabLs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Generic Interrupt Contr. (GIC_500)</a:t>
              </a:r>
            </a:p>
          </p:txBody>
        </p:sp>
        <p:cxnSp>
          <p:nvCxnSpPr>
            <p:cNvPr id="12" name="Egyenes összekötő 53"/>
            <p:cNvCxnSpPr/>
            <p:nvPr/>
          </p:nvCxnSpPr>
          <p:spPr>
            <a:xfrm flipH="1">
              <a:off x="5520584" y="2236295"/>
              <a:ext cx="1584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59"/>
            <p:cNvCxnSpPr/>
            <p:nvPr/>
          </p:nvCxnSpPr>
          <p:spPr>
            <a:xfrm flipH="1" flipV="1">
              <a:off x="6341316" y="2077545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87235" y="3987465"/>
              <a:ext cx="10871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hu-HU" sz="1050" dirty="0">
                  <a:solidFill>
                    <a:srgbClr val="000000"/>
                  </a:solidFill>
                </a:rPr>
                <a:t>ACE   or CHI 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5" name="Szövegdoboz 47"/>
            <p:cNvSpPr txBox="1">
              <a:spLocks noChangeArrowheads="1"/>
            </p:cNvSpPr>
            <p:nvPr/>
          </p:nvSpPr>
          <p:spPr bwMode="auto">
            <a:xfrm>
              <a:off x="5151510" y="3984332"/>
              <a:ext cx="108715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457200">
                <a:defRPr/>
              </a:pPr>
              <a:r>
                <a:rPr lang="en-US" altLang="en-US" sz="105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</a:t>
              </a:r>
              <a:r>
                <a:rPr lang="hu-HU" altLang="en-US" sz="105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CE   or CHI </a:t>
              </a:r>
              <a:endParaRPr lang="en-US" altLang="en-US" sz="105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977646" y="4308020"/>
              <a:ext cx="3888000" cy="756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</a:rPr>
                <a:t>Cache Coherent Interconnect (CCN-504)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</a:rPr>
                <a:t>with L3 cache and Snoop Filter</a:t>
              </a:r>
              <a:endParaRPr lang="en-US" sz="105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cxnSp>
          <p:nvCxnSpPr>
            <p:cNvPr id="17" name="Egyenes összekötő 56"/>
            <p:cNvCxnSpPr/>
            <p:nvPr/>
          </p:nvCxnSpPr>
          <p:spPr>
            <a:xfrm flipH="1" flipV="1">
              <a:off x="5521177" y="2233659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56"/>
            <p:cNvCxnSpPr/>
            <p:nvPr/>
          </p:nvCxnSpPr>
          <p:spPr>
            <a:xfrm flipH="1" flipV="1">
              <a:off x="7115824" y="2238683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elfelé-lefelé nyíl 41"/>
            <p:cNvSpPr/>
            <p:nvPr/>
          </p:nvSpPr>
          <p:spPr>
            <a:xfrm>
              <a:off x="5520518" y="3712456"/>
              <a:ext cx="79375" cy="576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0" name="Felfelé-lefelé nyíl 42"/>
            <p:cNvSpPr/>
            <p:nvPr/>
          </p:nvSpPr>
          <p:spPr>
            <a:xfrm>
              <a:off x="7076446" y="3727528"/>
              <a:ext cx="79375" cy="576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2476" y="1396657"/>
              <a:ext cx="21323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hu-HU" sz="1300" b="1" dirty="0">
                  <a:solidFill>
                    <a:srgbClr val="000000"/>
                  </a:solidFill>
                </a:rPr>
                <a:t>Cortex-A53/A57 etc.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Felfelé-lefelé nyíl 42"/>
            <p:cNvSpPr/>
            <p:nvPr/>
          </p:nvSpPr>
          <p:spPr>
            <a:xfrm>
              <a:off x="8304772" y="3746918"/>
              <a:ext cx="79375" cy="540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3" name="Szövegdoboz 47"/>
            <p:cNvSpPr txBox="1">
              <a:spLocks noChangeArrowheads="1"/>
            </p:cNvSpPr>
            <p:nvPr/>
          </p:nvSpPr>
          <p:spPr bwMode="auto">
            <a:xfrm>
              <a:off x="8379803" y="3834045"/>
              <a:ext cx="7377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457200">
                <a:defRPr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CE-Lite</a:t>
              </a:r>
            </a:p>
            <a:p>
              <a:pPr algn="ctr" defTabSz="457200">
                <a:defRPr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128-bit 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4" name="Téglalap 46"/>
            <p:cNvSpPr/>
            <p:nvPr/>
          </p:nvSpPr>
          <p:spPr>
            <a:xfrm>
              <a:off x="5242781" y="6118609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 defTabSz="457200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DDR3/4/LPDDR3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24057" y="5855200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hu-HU" sz="1000" dirty="0">
                  <a:solidFill>
                    <a:srgbClr val="000000"/>
                  </a:solidFill>
                </a:rPr>
                <a:t>DFI 3.0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091514" y="2369529"/>
              <a:ext cx="940605" cy="1332000"/>
              <a:chOff x="5067055" y="2161011"/>
              <a:chExt cx="940605" cy="133200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5071660" y="2161011"/>
                <a:ext cx="936000" cy="1332000"/>
                <a:chOff x="-1140600" y="3111988"/>
                <a:chExt cx="936625" cy="588865"/>
              </a:xfrm>
            </p:grpSpPr>
            <p:sp>
              <p:nvSpPr>
                <p:cNvPr id="62" name="Rounded Rectangle 61"/>
                <p:cNvSpPr/>
                <p:nvPr/>
              </p:nvSpPr>
              <p:spPr bwMode="auto">
                <a:xfrm>
                  <a:off x="-1140600" y="3116591"/>
                  <a:ext cx="936625" cy="58426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6B600">
                        <a:shade val="30000"/>
                        <a:satMod val="115000"/>
                      </a:srgbClr>
                    </a:gs>
                    <a:gs pos="50000">
                      <a:srgbClr val="F6B600">
                        <a:shade val="67500"/>
                        <a:satMod val="115000"/>
                      </a:srgbClr>
                    </a:gs>
                    <a:gs pos="100000">
                      <a:srgbClr val="F6B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-675323" y="3557876"/>
                  <a:ext cx="1" cy="13706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4" name="TextBox 63"/>
                <p:cNvSpPr txBox="1"/>
                <p:nvPr/>
              </p:nvSpPr>
              <p:spPr>
                <a:xfrm>
                  <a:off x="-1128127" y="3111988"/>
                  <a:ext cx="916246" cy="176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hu-HU" sz="1000" b="1" dirty="0">
                      <a:solidFill>
                        <a:srgbClr val="000000"/>
                      </a:solidFill>
                    </a:rPr>
                    <a:t>Quad core</a:t>
                  </a:r>
                </a:p>
                <a:p>
                  <a:pPr algn="ctr" defTabSz="457200">
                    <a:defRPr/>
                  </a:pPr>
                  <a:r>
                    <a:rPr lang="hu-HU" sz="1000" b="1" dirty="0">
                      <a:solidFill>
                        <a:srgbClr val="000000"/>
                      </a:solidFill>
                    </a:rPr>
                    <a:t>A57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55" name="Straight Connector 54"/>
              <p:cNvCxnSpPr/>
              <p:nvPr/>
            </p:nvCxnSpPr>
            <p:spPr bwMode="auto">
              <a:xfrm>
                <a:off x="5067055" y="3154907"/>
                <a:ext cx="93662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TextBox 55"/>
              <p:cNvSpPr txBox="1"/>
              <p:nvPr/>
            </p:nvSpPr>
            <p:spPr>
              <a:xfrm>
                <a:off x="5157065" y="3203206"/>
                <a:ext cx="3577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hu-HU" sz="1000" b="1" dirty="0">
                    <a:solidFill>
                      <a:srgbClr val="000000"/>
                    </a:solidFill>
                  </a:rPr>
                  <a:t>L2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22810" y="3208128"/>
                <a:ext cx="430187" cy="223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hu-HU" sz="1000" b="1" dirty="0">
                    <a:solidFill>
                      <a:srgbClr val="000000"/>
                    </a:solidFill>
                  </a:rPr>
                  <a:t>SCU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5157788" y="257390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E297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5562110" y="2576796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5157065" y="284191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5551526" y="2843861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665650" y="2377378"/>
              <a:ext cx="940605" cy="1332000"/>
              <a:chOff x="5067055" y="2161011"/>
              <a:chExt cx="940605" cy="133200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071660" y="2161011"/>
                <a:ext cx="936000" cy="1332000"/>
                <a:chOff x="-1140600" y="3111988"/>
                <a:chExt cx="936625" cy="588865"/>
              </a:xfrm>
            </p:grpSpPr>
            <p:sp>
              <p:nvSpPr>
                <p:cNvPr id="51" name="Rounded Rectangle 50"/>
                <p:cNvSpPr/>
                <p:nvPr/>
              </p:nvSpPr>
              <p:spPr bwMode="auto">
                <a:xfrm>
                  <a:off x="-1140600" y="3116591"/>
                  <a:ext cx="936625" cy="58426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6B600">
                        <a:shade val="30000"/>
                        <a:satMod val="115000"/>
                      </a:srgbClr>
                    </a:gs>
                    <a:gs pos="50000">
                      <a:srgbClr val="F6B600">
                        <a:shade val="67500"/>
                        <a:satMod val="115000"/>
                      </a:srgbClr>
                    </a:gs>
                    <a:gs pos="100000">
                      <a:srgbClr val="F6B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dirty="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-675323" y="3557876"/>
                  <a:ext cx="1" cy="13706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-1128127" y="3111988"/>
                  <a:ext cx="916246" cy="176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hu-HU" sz="1000" b="1" dirty="0">
                      <a:solidFill>
                        <a:srgbClr val="000000"/>
                      </a:solidFill>
                    </a:rPr>
                    <a:t>Quad core</a:t>
                  </a:r>
                </a:p>
                <a:p>
                  <a:pPr algn="ctr" defTabSz="457200">
                    <a:defRPr/>
                  </a:pPr>
                  <a:r>
                    <a:rPr lang="hu-HU" sz="1000" b="1" dirty="0">
                      <a:solidFill>
                        <a:srgbClr val="000000"/>
                      </a:solidFill>
                    </a:rPr>
                    <a:t>A35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44" name="Straight Connector 43"/>
              <p:cNvCxnSpPr/>
              <p:nvPr/>
            </p:nvCxnSpPr>
            <p:spPr bwMode="auto">
              <a:xfrm>
                <a:off x="5067055" y="3154907"/>
                <a:ext cx="93662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5157065" y="3203206"/>
                <a:ext cx="3577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hu-HU" sz="1000" b="1" dirty="0">
                    <a:solidFill>
                      <a:srgbClr val="000000"/>
                    </a:solidFill>
                  </a:rPr>
                  <a:t>L2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22810" y="3208128"/>
                <a:ext cx="430187" cy="223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hu-HU" sz="1000" b="1" dirty="0">
                    <a:solidFill>
                      <a:srgbClr val="000000"/>
                    </a:solidFill>
                  </a:rPr>
                  <a:t>SCU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5157788" y="257390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E297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5562110" y="2576796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157065" y="284191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5551526" y="2843861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28" name="Felfelé-lefelé nyíl 42"/>
            <p:cNvSpPr/>
            <p:nvPr/>
          </p:nvSpPr>
          <p:spPr>
            <a:xfrm>
              <a:off x="8325997" y="3174140"/>
              <a:ext cx="79375" cy="180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893664" y="3379938"/>
              <a:ext cx="936000" cy="360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00" b="1" dirty="0">
                  <a:solidFill>
                    <a:srgbClr val="000000"/>
                  </a:solidFill>
                  <a:latin typeface="Verdana" pitchFamily="34" charset="0"/>
                </a:rPr>
                <a:t>MMU-500</a:t>
              </a:r>
              <a:endParaRPr lang="en-US" sz="10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910046" y="2396176"/>
              <a:ext cx="966948" cy="756000"/>
              <a:chOff x="3185325" y="2199494"/>
              <a:chExt cx="966948" cy="75600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194701" y="2199494"/>
                <a:ext cx="957572" cy="756000"/>
                <a:chOff x="-1143635" y="3122112"/>
                <a:chExt cx="957572" cy="756000"/>
              </a:xfrm>
              <a:solidFill>
                <a:schemeClr val="accent1">
                  <a:lumMod val="90000"/>
                </a:schemeClr>
              </a:solidFill>
            </p:grpSpPr>
            <p:sp>
              <p:nvSpPr>
                <p:cNvPr id="40" name="Rounded Rectangle 39"/>
                <p:cNvSpPr/>
                <p:nvPr/>
              </p:nvSpPr>
              <p:spPr bwMode="auto">
                <a:xfrm>
                  <a:off x="-1143635" y="3122112"/>
                  <a:ext cx="936000" cy="756000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-1087272" y="3334392"/>
                  <a:ext cx="901209" cy="24622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defTabSz="457200">
                    <a:defRPr/>
                  </a:pPr>
                  <a:r>
                    <a:rPr lang="hu-HU" sz="1000" b="1" dirty="0">
                      <a:solidFill>
                        <a:srgbClr val="000000"/>
                      </a:solidFill>
                    </a:rPr>
                    <a:t>Mali-T880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-922780" y="3171632"/>
                  <a:ext cx="487634" cy="24622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defTabSz="457200">
                    <a:defRPr/>
                  </a:pPr>
                  <a:r>
                    <a:rPr lang="hu-HU" sz="1000" b="1" dirty="0">
                      <a:solidFill>
                        <a:srgbClr val="000000"/>
                      </a:solidFill>
                    </a:rPr>
                    <a:t>GPU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38" name="Straight Connector 37"/>
              <p:cNvCxnSpPr/>
              <p:nvPr/>
            </p:nvCxnSpPr>
            <p:spPr bwMode="auto">
              <a:xfrm>
                <a:off x="3185325" y="2663915"/>
                <a:ext cx="93662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TextBox 38"/>
              <p:cNvSpPr txBox="1"/>
              <p:nvPr/>
            </p:nvSpPr>
            <p:spPr>
              <a:xfrm>
                <a:off x="3494130" y="2683162"/>
                <a:ext cx="3577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hu-HU" sz="1000" b="1" dirty="0">
                    <a:solidFill>
                      <a:srgbClr val="000000"/>
                    </a:solidFill>
                  </a:rPr>
                  <a:t>L2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1" name="Straight Connector 30"/>
            <p:cNvCxnSpPr/>
            <p:nvPr/>
          </p:nvCxnSpPr>
          <p:spPr bwMode="auto">
            <a:xfrm>
              <a:off x="6236386" y="3052004"/>
              <a:ext cx="294249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églalap 46"/>
            <p:cNvSpPr/>
            <p:nvPr/>
          </p:nvSpPr>
          <p:spPr>
            <a:xfrm>
              <a:off x="5248635" y="5451909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 defTabSz="457200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DMC-520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elfelé-lefelé nyíl 45"/>
            <p:cNvSpPr/>
            <p:nvPr/>
          </p:nvSpPr>
          <p:spPr>
            <a:xfrm>
              <a:off x="7684360" y="5848778"/>
              <a:ext cx="79375" cy="252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34" name="Téglalap 46"/>
            <p:cNvSpPr/>
            <p:nvPr/>
          </p:nvSpPr>
          <p:spPr>
            <a:xfrm>
              <a:off x="6931650" y="6129340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 defTabSz="457200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DDR3/4/LPDDR3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41204" y="5864296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hu-HU" sz="1000" dirty="0">
                  <a:solidFill>
                    <a:srgbClr val="000000"/>
                  </a:solidFill>
                </a:rPr>
                <a:t>DFI 3.0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36" name="Téglalap 46"/>
            <p:cNvSpPr/>
            <p:nvPr/>
          </p:nvSpPr>
          <p:spPr>
            <a:xfrm>
              <a:off x="6937504" y="5462640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 defTabSz="457200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DMC-520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7440" y="519764"/>
            <a:ext cx="9381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Example 6: Attaching memory channels via a cache coherent, ring bus based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interconnect (CCN-504) in ARM’s Cortex-A53/57-based mobile platform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66046" y="5284269"/>
            <a:ext cx="25530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ACE and CHI are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ARM’s cache coherent buses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2585895" y="5334348"/>
            <a:ext cx="3552676" cy="152365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8.1.2 </a:t>
            </a:r>
            <a:r>
              <a:rPr lang="en-US" dirty="0"/>
              <a:t>Options for attaching memory channels to a client platform </a:t>
            </a:r>
            <a:r>
              <a:rPr lang="hu-HU" dirty="0"/>
              <a:t>(1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208387" y="1302929"/>
            <a:ext cx="858068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 Evolution of memory subsystems</a:t>
            </a:r>
          </a:p>
        </p:txBody>
      </p:sp>
      <p:grpSp>
        <p:nvGrpSpPr>
          <p:cNvPr id="43" name="Group 7"/>
          <p:cNvGrpSpPr>
            <a:grpSpLocks/>
          </p:cNvGrpSpPr>
          <p:nvPr/>
        </p:nvGrpSpPr>
        <p:grpSpPr bwMode="auto">
          <a:xfrm>
            <a:off x="208387" y="2385543"/>
            <a:ext cx="8580682" cy="504000"/>
            <a:chOff x="699" y="1638"/>
            <a:chExt cx="4448" cy="366"/>
          </a:xfrm>
        </p:grpSpPr>
        <p:sp>
          <p:nvSpPr>
            <p:cNvPr id="4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1.1  Overview</a:t>
              </a:r>
            </a:p>
          </p:txBody>
        </p:sp>
        <p:sp>
          <p:nvSpPr>
            <p:cNvPr id="45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211563" y="2896894"/>
            <a:ext cx="8577506" cy="782643"/>
            <a:chOff x="699" y="1648"/>
            <a:chExt cx="4958" cy="493"/>
          </a:xfrm>
        </p:grpSpPr>
        <p:sp>
          <p:nvSpPr>
            <p:cNvPr id="47" name="AutoShape 11"/>
            <p:cNvSpPr>
              <a:spLocks noChangeArrowheads="1"/>
            </p:cNvSpPr>
            <p:nvPr/>
          </p:nvSpPr>
          <p:spPr bwMode="auto">
            <a:xfrm>
              <a:off x="951" y="1687"/>
              <a:ext cx="4706" cy="45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1.2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Options for attaching memory channels to 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 client platform</a:t>
              </a:r>
            </a:p>
          </p:txBody>
        </p:sp>
        <p:sp>
          <p:nvSpPr>
            <p:cNvPr id="48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49" name="Group 7"/>
          <p:cNvGrpSpPr>
            <a:grpSpLocks/>
          </p:cNvGrpSpPr>
          <p:nvPr/>
        </p:nvGrpSpPr>
        <p:grpSpPr bwMode="auto">
          <a:xfrm>
            <a:off x="218523" y="3747006"/>
            <a:ext cx="8570545" cy="720195"/>
            <a:chOff x="699" y="1638"/>
            <a:chExt cx="4448" cy="523"/>
          </a:xfrm>
        </p:grpSpPr>
        <p:sp>
          <p:nvSpPr>
            <p:cNvPr id="5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2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1.3 Why attaching memory via the processors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 became widespread?</a:t>
              </a:r>
            </a:p>
          </p:txBody>
        </p:sp>
        <p:sp>
          <p:nvSpPr>
            <p:cNvPr id="51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52" name="Group 7"/>
          <p:cNvGrpSpPr>
            <a:grpSpLocks/>
          </p:cNvGrpSpPr>
          <p:nvPr/>
        </p:nvGrpSpPr>
        <p:grpSpPr bwMode="auto">
          <a:xfrm>
            <a:off x="223782" y="4509005"/>
            <a:ext cx="8565825" cy="720195"/>
            <a:chOff x="699" y="1638"/>
            <a:chExt cx="5105" cy="523"/>
          </a:xfrm>
        </p:grpSpPr>
        <p:sp>
          <p:nvSpPr>
            <p:cNvPr id="5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853" cy="52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1.4 Constrains relating the max. number of memory channels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 while connecting DIMMs directly</a:t>
              </a:r>
            </a:p>
          </p:txBody>
        </p:sp>
        <p:sp>
          <p:nvSpPr>
            <p:cNvPr id="54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9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54527" y="1670794"/>
            <a:ext cx="8689777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Why attaching memory via the processors became widespread?</a:t>
            </a:r>
          </a:p>
        </p:txBody>
      </p:sp>
    </p:spTree>
    <p:extLst>
      <p:ext uri="{BB962C8B-B14F-4D97-AF65-F5344CB8AC3E}">
        <p14:creationId xmlns:p14="http://schemas.microsoft.com/office/powerpoint/2010/main" val="15108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804" y="494150"/>
            <a:ext cx="8625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1.3 Why attaching memory via the processors became widespread? -1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752" y="857210"/>
            <a:ext cx="8982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 client processors,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memory was attached via the MCH (Memory Control Hub) for </a:t>
            </a:r>
          </a:p>
          <a:p>
            <a:pPr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 a long time,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e.g. up to Intel’s Nehalem line (2008),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while implementing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up to two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memory channels,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as seen for example below for Intel’s Core 2 Duo platforms.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2" r="4892" b="17200"/>
          <a:stretch/>
        </p:blipFill>
        <p:spPr bwMode="auto">
          <a:xfrm>
            <a:off x="116770" y="1892324"/>
            <a:ext cx="6300700" cy="48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3924300" y="3107453"/>
            <a:ext cx="251554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0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1" t="84304" r="8790" b="10817"/>
          <a:stretch/>
        </p:blipFill>
        <p:spPr bwMode="auto">
          <a:xfrm>
            <a:off x="4722410" y="6271788"/>
            <a:ext cx="14859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5722" y="6054900"/>
            <a:ext cx="2839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Figure: Core 2 Duo based</a:t>
            </a: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platform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[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58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1783" y="3542097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DDR2-800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9477" y="2404712"/>
            <a:ext cx="1346844" cy="257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75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FSB: 1066 MT/s </a:t>
            </a:r>
          </a:p>
        </p:txBody>
      </p:sp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716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2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703" y="880215"/>
            <a:ext cx="90360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The above configuration is more or less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balanced for DTs and laptops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of that time,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that were built up of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up to dual-core processors,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as far as the computing 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performance and the memory bandwidth is concerned that is needed for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supplying instructions and data, while running usual client workloads.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E.g. the considered platform has an FSB (Front Side Bus) bandwidth of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 8.5 GB/s and is served by a memory bandwidth of 2x 6.4 GB/s = 12.8 GB/s.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Nevertheless, when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servers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e.g.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4-socket servers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would have been attached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to the memory in a similar way, i.e.  through memory channels connected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to the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MCH,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this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system architecture would easily be proved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memory bandwidth</a:t>
            </a:r>
          </a:p>
          <a:p>
            <a:pPr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     limited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since now instead of one e.g. four processors would share the </a:t>
            </a:r>
          </a:p>
          <a:p>
            <a:pP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available memory bandwidth, as seen in the next Figure.</a:t>
            </a:r>
          </a:p>
          <a:p>
            <a:pPr>
              <a:defRPr/>
            </a:pPr>
            <a:endParaRPr lang="en-US" altLang="en-US" sz="16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519764"/>
            <a:ext cx="824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Why attaching memory via the processors became widespread? -2</a:t>
            </a:r>
          </a:p>
        </p:txBody>
      </p:sp>
      <p:sp>
        <p:nvSpPr>
          <p:cNvPr id="6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2097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02015" y="5373104"/>
            <a:ext cx="78408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buFontTx/>
              <a:buNone/>
              <a:tabLst>
                <a:tab pos="3594100" algn="l"/>
                <a:tab pos="3771900" algn="l"/>
              </a:tabLst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Figure: A hypothetical 4S server platform built up of Core 2 processors</a:t>
            </a:r>
          </a:p>
        </p:txBody>
      </p:sp>
      <p:cxnSp>
        <p:nvCxnSpPr>
          <p:cNvPr id="6" name="Egyenes összekötő 10"/>
          <p:cNvCxnSpPr/>
          <p:nvPr/>
        </p:nvCxnSpPr>
        <p:spPr>
          <a:xfrm rot="5400000" flipH="1" flipV="1">
            <a:off x="2341744" y="2549626"/>
            <a:ext cx="4370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3"/>
          <p:cNvSpPr>
            <a:spLocks noChangeArrowheads="1"/>
          </p:cNvSpPr>
          <p:nvPr/>
        </p:nvSpPr>
        <p:spPr bwMode="auto">
          <a:xfrm>
            <a:off x="2040551" y="1632300"/>
            <a:ext cx="981643" cy="785454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hu-HU" sz="12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defTabSz="457200">
              <a:defRPr/>
            </a:pPr>
            <a:r>
              <a:rPr lang="en-US" sz="1100" dirty="0">
                <a:solidFill>
                  <a:srgbClr val="FFFFFF"/>
                </a:solidFill>
              </a:rPr>
              <a:t>(2C)</a:t>
            </a:r>
            <a:endParaRPr lang="hu-HU" sz="1100" dirty="0">
              <a:solidFill>
                <a:srgbClr val="FFFFFF"/>
              </a:solidFill>
            </a:endParaRPr>
          </a:p>
        </p:txBody>
      </p:sp>
      <p:sp>
        <p:nvSpPr>
          <p:cNvPr id="8" name="Téglalap 6"/>
          <p:cNvSpPr>
            <a:spLocks noChangeArrowheads="1"/>
          </p:cNvSpPr>
          <p:nvPr/>
        </p:nvSpPr>
        <p:spPr bwMode="auto">
          <a:xfrm>
            <a:off x="3267605" y="1632300"/>
            <a:ext cx="981643" cy="785454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hu-HU" sz="1200" dirty="0" err="1">
                <a:solidFill>
                  <a:srgbClr val="FFFFFF"/>
                </a:solidFill>
              </a:rPr>
              <a:t>Xeon</a:t>
            </a:r>
            <a:r>
              <a:rPr lang="hu-HU" sz="1200" dirty="0">
                <a:solidFill>
                  <a:srgbClr val="FFFFFF"/>
                </a:solidFill>
              </a:rPr>
              <a:t> MP</a:t>
            </a:r>
            <a:r>
              <a:rPr lang="hu-HU" sz="1200" baseline="30000" dirty="0">
                <a:solidFill>
                  <a:srgbClr val="FFFFFF"/>
                </a:solidFill>
              </a:rPr>
              <a:t>1</a:t>
            </a:r>
          </a:p>
          <a:p>
            <a:pPr algn="ctr" defTabSz="457200">
              <a:defRPr/>
            </a:pPr>
            <a:r>
              <a:rPr lang="en-US" sz="1200" dirty="0">
                <a:solidFill>
                  <a:srgbClr val="FFFFFF"/>
                </a:solidFill>
              </a:rPr>
              <a:t>(2C)</a:t>
            </a:r>
            <a:endParaRPr lang="hu-HU" sz="1200" dirty="0">
              <a:solidFill>
                <a:srgbClr val="FFFFFF"/>
              </a:solidFill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2565500" y="2768127"/>
            <a:ext cx="111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2"/>
          <p:cNvCxnSpPr/>
          <p:nvPr/>
        </p:nvCxnSpPr>
        <p:spPr>
          <a:xfrm rot="16200000" flipV="1">
            <a:off x="3622309" y="2805263"/>
            <a:ext cx="7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6"/>
          <p:cNvCxnSpPr/>
          <p:nvPr/>
        </p:nvCxnSpPr>
        <p:spPr>
          <a:xfrm rot="16200000" flipV="1">
            <a:off x="5994211" y="2599511"/>
            <a:ext cx="3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9"/>
          <p:cNvCxnSpPr/>
          <p:nvPr/>
        </p:nvCxnSpPr>
        <p:spPr>
          <a:xfrm rot="16200000" flipV="1">
            <a:off x="4248464" y="2812589"/>
            <a:ext cx="7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22"/>
          <p:cNvCxnSpPr/>
          <p:nvPr/>
        </p:nvCxnSpPr>
        <p:spPr>
          <a:xfrm rot="16200000" flipV="1">
            <a:off x="4074639" y="4140746"/>
            <a:ext cx="5236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25"/>
          <p:cNvCxnSpPr/>
          <p:nvPr/>
        </p:nvCxnSpPr>
        <p:spPr>
          <a:xfrm rot="10800000">
            <a:off x="5119606" y="3347592"/>
            <a:ext cx="73623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27"/>
          <p:cNvSpPr/>
          <p:nvPr/>
        </p:nvSpPr>
        <p:spPr>
          <a:xfrm>
            <a:off x="5512986" y="3212833"/>
            <a:ext cx="50526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7" name="Téglalap 28"/>
          <p:cNvSpPr/>
          <p:nvPr/>
        </p:nvSpPr>
        <p:spPr>
          <a:xfrm>
            <a:off x="5610428" y="3212833"/>
            <a:ext cx="52331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29"/>
          <p:cNvSpPr/>
          <p:nvPr/>
        </p:nvSpPr>
        <p:spPr>
          <a:xfrm>
            <a:off x="5707871" y="3212833"/>
            <a:ext cx="52331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" name="Téglalap 30"/>
          <p:cNvSpPr/>
          <p:nvPr/>
        </p:nvSpPr>
        <p:spPr>
          <a:xfrm>
            <a:off x="5803509" y="3212833"/>
            <a:ext cx="52330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0" name="Egyenes összekötő 32"/>
          <p:cNvCxnSpPr/>
          <p:nvPr/>
        </p:nvCxnSpPr>
        <p:spPr>
          <a:xfrm rot="10800000">
            <a:off x="5119606" y="3711443"/>
            <a:ext cx="73623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33"/>
          <p:cNvSpPr/>
          <p:nvPr/>
        </p:nvSpPr>
        <p:spPr>
          <a:xfrm>
            <a:off x="5512986" y="3584384"/>
            <a:ext cx="50526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2" name="Téglalap 34"/>
          <p:cNvSpPr/>
          <p:nvPr/>
        </p:nvSpPr>
        <p:spPr>
          <a:xfrm>
            <a:off x="5610428" y="3584384"/>
            <a:ext cx="52331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3" name="Téglalap 35"/>
          <p:cNvSpPr/>
          <p:nvPr/>
        </p:nvSpPr>
        <p:spPr>
          <a:xfrm>
            <a:off x="5707871" y="3584384"/>
            <a:ext cx="52331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4" name="Téglalap 36"/>
          <p:cNvSpPr/>
          <p:nvPr/>
        </p:nvSpPr>
        <p:spPr>
          <a:xfrm>
            <a:off x="5803509" y="3584384"/>
            <a:ext cx="52330" cy="26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5" name="Téglalap 53"/>
          <p:cNvSpPr/>
          <p:nvPr/>
        </p:nvSpPr>
        <p:spPr>
          <a:xfrm>
            <a:off x="3517218" y="4402564"/>
            <a:ext cx="1636674" cy="6988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hu-H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" name="Téglalap 58"/>
          <p:cNvSpPr>
            <a:spLocks noChangeArrowheads="1"/>
          </p:cNvSpPr>
          <p:nvPr/>
        </p:nvSpPr>
        <p:spPr bwMode="auto">
          <a:xfrm>
            <a:off x="4471791" y="1632300"/>
            <a:ext cx="981643" cy="785454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hu-HU" sz="1200" dirty="0" err="1">
                <a:solidFill>
                  <a:srgbClr val="FFFFFF"/>
                </a:solidFill>
              </a:rPr>
              <a:t>Xeon</a:t>
            </a:r>
            <a:r>
              <a:rPr lang="hu-HU" sz="1200" dirty="0">
                <a:solidFill>
                  <a:srgbClr val="FFFFFF"/>
                </a:solidFill>
              </a:rPr>
              <a:t> MP</a:t>
            </a:r>
            <a:r>
              <a:rPr lang="hu-HU" sz="1200" baseline="30000" dirty="0">
                <a:solidFill>
                  <a:srgbClr val="FFFFFF"/>
                </a:solidFill>
              </a:rPr>
              <a:t>1</a:t>
            </a:r>
          </a:p>
          <a:p>
            <a:pPr algn="ctr" defTabSz="457200">
              <a:defRPr/>
            </a:pPr>
            <a:r>
              <a:rPr lang="en-US" sz="1200" dirty="0">
                <a:solidFill>
                  <a:srgbClr val="FFFFFF"/>
                </a:solidFill>
              </a:rPr>
              <a:t>(2C)</a:t>
            </a:r>
            <a:endParaRPr lang="hu-HU" sz="1200" dirty="0">
              <a:solidFill>
                <a:srgbClr val="FFFFFF"/>
              </a:solidFill>
            </a:endParaRPr>
          </a:p>
        </p:txBody>
      </p:sp>
      <p:sp>
        <p:nvSpPr>
          <p:cNvPr id="28" name="Téglalap 59"/>
          <p:cNvSpPr>
            <a:spLocks noChangeArrowheads="1"/>
          </p:cNvSpPr>
          <p:nvPr/>
        </p:nvSpPr>
        <p:spPr bwMode="auto">
          <a:xfrm>
            <a:off x="5698846" y="1632300"/>
            <a:ext cx="981643" cy="785454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hu-HU" sz="1200" dirty="0" err="1">
                <a:solidFill>
                  <a:srgbClr val="FFFFFF"/>
                </a:solidFill>
              </a:rPr>
              <a:t>Xeon</a:t>
            </a:r>
            <a:r>
              <a:rPr lang="hu-HU" sz="1200" dirty="0">
                <a:solidFill>
                  <a:srgbClr val="FFFFFF"/>
                </a:solidFill>
              </a:rPr>
              <a:t> MP</a:t>
            </a:r>
            <a:r>
              <a:rPr lang="hu-HU" sz="1200" baseline="30000" dirty="0">
                <a:solidFill>
                  <a:srgbClr val="FFFFFF"/>
                </a:solidFill>
              </a:rPr>
              <a:t>1</a:t>
            </a:r>
          </a:p>
          <a:p>
            <a:pPr algn="ctr" defTabSz="457200">
              <a:defRPr/>
            </a:pPr>
            <a:r>
              <a:rPr lang="en-US" sz="1200" dirty="0">
                <a:solidFill>
                  <a:srgbClr val="FFFFFF"/>
                </a:solidFill>
              </a:rPr>
              <a:t>(2C)</a:t>
            </a:r>
            <a:endParaRPr lang="hu-HU" sz="1200" dirty="0">
              <a:solidFill>
                <a:srgbClr val="FFFFFF"/>
              </a:solidFill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058565" y="4598928"/>
            <a:ext cx="565220" cy="31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ICH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364133" y="3998287"/>
            <a:ext cx="960519" cy="26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5333723" y="4645131"/>
            <a:ext cx="14157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HI 1.5: 266 MB/s</a:t>
            </a: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5330732" y="3984811"/>
            <a:ext cx="125386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E.g. DDR2-800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85330" y="2482443"/>
            <a:ext cx="1475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</a:rPr>
              <a:t>FSB: e.g. 1066 MT/s</a:t>
            </a:r>
          </a:p>
        </p:txBody>
      </p:sp>
      <p:cxnSp>
        <p:nvCxnSpPr>
          <p:cNvPr id="44" name="Egyenes összekötő 12"/>
          <p:cNvCxnSpPr/>
          <p:nvPr/>
        </p:nvCxnSpPr>
        <p:spPr>
          <a:xfrm rot="16200000" flipV="1">
            <a:off x="3463818" y="2984860"/>
            <a:ext cx="4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8"/>
          <p:cNvCxnSpPr/>
          <p:nvPr/>
        </p:nvCxnSpPr>
        <p:spPr>
          <a:xfrm>
            <a:off x="5008721" y="2785773"/>
            <a:ext cx="117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12"/>
          <p:cNvCxnSpPr/>
          <p:nvPr/>
        </p:nvCxnSpPr>
        <p:spPr>
          <a:xfrm rot="16200000" flipV="1">
            <a:off x="4780876" y="3004268"/>
            <a:ext cx="4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8"/>
          <p:cNvSpPr/>
          <p:nvPr/>
        </p:nvSpPr>
        <p:spPr>
          <a:xfrm>
            <a:off x="3519023" y="3182031"/>
            <a:ext cx="1636673" cy="6988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MCH</a:t>
            </a:r>
            <a:endParaRPr lang="hu-HU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16302" y="2717701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(</a:t>
            </a:r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4x 8.5</a:t>
            </a:r>
            <a:r>
              <a:rPr lang="en-US" sz="12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GB/s)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95449" y="3409113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(2</a:t>
            </a:r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 6.4</a:t>
            </a:r>
            <a:r>
              <a:rPr lang="en-US" sz="12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GB/s)</a:t>
            </a:r>
          </a:p>
        </p:txBody>
      </p:sp>
      <p:sp>
        <p:nvSpPr>
          <p:cNvPr id="52" name="Up-Down Arrow 51"/>
          <p:cNvSpPr/>
          <p:nvPr/>
        </p:nvSpPr>
        <p:spPr bwMode="auto">
          <a:xfrm>
            <a:off x="7065121" y="3023517"/>
            <a:ext cx="72000" cy="339475"/>
          </a:xfrm>
          <a:prstGeom prst="upDown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495449" y="2744053"/>
            <a:ext cx="1283854" cy="96739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5505" y="519764"/>
            <a:ext cx="908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Sharing the available memory bandwidth in a hypothetical 4S server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built up of the same processors and memory subsystem as seen before -1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9882" y="6425872"/>
            <a:ext cx="6088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Xeon MP processors based on Core 2 microarchitecture</a:t>
            </a:r>
          </a:p>
        </p:txBody>
      </p:sp>
      <p:sp>
        <p:nvSpPr>
          <p:cNvPr id="41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(3)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88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332" y="1192463"/>
            <a:ext cx="8634095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Obviously, in the considered 4-socket server platform 4 processors share the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available memory bandwidth and so each processor would have on the average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only ¼ of the original bandwidth.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One possible way to avoid a memory bottleneck in servers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is to attach memory 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 distributed via the processors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rather than centrally via the MCH, as already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discussed and shown in the next Figure.</a:t>
            </a:r>
            <a:endParaRPr lang="en-US" sz="1600" dirty="0">
              <a:solidFill>
                <a:srgbClr val="0070C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505" y="519764"/>
            <a:ext cx="908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Sharing the available memory bandwidth in a hypothetical 4S server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built up of the same processors and memory subsystem as seen before -2</a:t>
            </a:r>
          </a:p>
        </p:txBody>
      </p:sp>
      <p:sp>
        <p:nvSpPr>
          <p:cNvPr id="7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66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 Box 177"/>
          <p:cNvSpPr txBox="1">
            <a:spLocks noChangeArrowheads="1"/>
          </p:cNvSpPr>
          <p:nvPr/>
        </p:nvSpPr>
        <p:spPr bwMode="auto">
          <a:xfrm>
            <a:off x="77896" y="520346"/>
            <a:ext cx="9161462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</a:rPr>
              <a:t>Example for attaching memory distributed via the processors in a 4S server</a:t>
            </a:r>
          </a:p>
          <a:p>
            <a:pPr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</a:rPr>
              <a:t>  (actually, in Intel’s </a:t>
            </a:r>
            <a:r>
              <a:rPr lang="en-US" altLang="en-US" sz="1800" dirty="0" err="1">
                <a:solidFill>
                  <a:srgbClr val="333399"/>
                </a:solidFill>
                <a:latin typeface="Verdana" pitchFamily="34" charset="0"/>
              </a:rPr>
              <a:t>Skylake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</a:rPr>
              <a:t>-SP based up to 28-core </a:t>
            </a:r>
            <a:r>
              <a:rPr lang="en-US" altLang="en-US" sz="1800" dirty="0" err="1">
                <a:solidFill>
                  <a:srgbClr val="333399"/>
                </a:solidFill>
                <a:latin typeface="Verdana" pitchFamily="34" charset="0"/>
              </a:rPr>
              <a:t>Purley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</a:rPr>
              <a:t> server platform)</a:t>
            </a:r>
            <a:endParaRPr lang="en-US" altLang="en-US" sz="18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91644" y="1492898"/>
            <a:ext cx="6414435" cy="4267589"/>
            <a:chOff x="1591644" y="1147458"/>
            <a:chExt cx="6414435" cy="4267589"/>
          </a:xfrm>
        </p:grpSpPr>
        <p:grpSp>
          <p:nvGrpSpPr>
            <p:cNvPr id="193" name="Group 192"/>
            <p:cNvGrpSpPr/>
            <p:nvPr/>
          </p:nvGrpSpPr>
          <p:grpSpPr>
            <a:xfrm>
              <a:off x="1728353" y="1521659"/>
              <a:ext cx="5481245" cy="3512558"/>
              <a:chOff x="1728353" y="1521659"/>
              <a:chExt cx="5481245" cy="3512558"/>
            </a:xfrm>
          </p:grpSpPr>
          <p:sp>
            <p:nvSpPr>
              <p:cNvPr id="3" name="Téglalap 53"/>
              <p:cNvSpPr>
                <a:spLocks noChangeArrowheads="1"/>
              </p:cNvSpPr>
              <p:nvPr/>
            </p:nvSpPr>
            <p:spPr bwMode="auto">
              <a:xfrm>
                <a:off x="2729287" y="4457954"/>
                <a:ext cx="1473061" cy="576263"/>
              </a:xfrm>
              <a:prstGeom prst="rect">
                <a:avLst/>
              </a:prstGeom>
              <a:solidFill>
                <a:srgbClr val="3366FF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200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  <a:latin typeface="Verdana" pitchFamily="34" charset="0"/>
                  </a:rPr>
                  <a:t> </a:t>
                </a:r>
                <a:r>
                  <a:rPr lang="en-US" altLang="en-US" sz="1200" err="1">
                    <a:solidFill>
                      <a:srgbClr val="FFFFFF"/>
                    </a:solidFill>
                    <a:latin typeface="Verdana" pitchFamily="34" charset="0"/>
                  </a:rPr>
                  <a:t>C621</a:t>
                </a:r>
                <a:r>
                  <a:rPr lang="en-US" altLang="en-US" sz="1200">
                    <a:solidFill>
                      <a:srgbClr val="FFFFFF"/>
                    </a:solidFill>
                    <a:latin typeface="Verdana" pitchFamily="34" charset="0"/>
                  </a:rPr>
                  <a:t>? </a:t>
                </a:r>
                <a:r>
                  <a:rPr lang="en-US" altLang="en-US" sz="1200" err="1">
                    <a:solidFill>
                      <a:srgbClr val="FFFFFF"/>
                    </a:solidFill>
                    <a:latin typeface="Verdana" pitchFamily="34" charset="0"/>
                  </a:rPr>
                  <a:t>PCH</a:t>
                </a:r>
                <a:endParaRPr lang="en-US" altLang="en-US" sz="1200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  <a:latin typeface="Verdana" pitchFamily="34" charset="0"/>
                  </a:rPr>
                  <a:t>(Lewisburg)</a:t>
                </a:r>
              </a:p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  <a:latin typeface="Verdana" pitchFamily="34" charset="0"/>
                  </a:rPr>
                  <a:t> </a:t>
                </a:r>
                <a:endParaRPr lang="hu-HU" altLang="en-US" sz="120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4" name="Egyenes összekötő 108"/>
              <p:cNvCxnSpPr/>
              <p:nvPr/>
            </p:nvCxnSpPr>
            <p:spPr>
              <a:xfrm flipH="1" flipV="1">
                <a:off x="4207361" y="2390367"/>
                <a:ext cx="589409" cy="9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Egyenes összekötő 112"/>
              <p:cNvCxnSpPr/>
              <p:nvPr/>
            </p:nvCxnSpPr>
            <p:spPr>
              <a:xfrm rot="10800000">
                <a:off x="4229957" y="3564192"/>
                <a:ext cx="5895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Egyenes összekötő 113"/>
              <p:cNvCxnSpPr/>
              <p:nvPr/>
            </p:nvCxnSpPr>
            <p:spPr>
              <a:xfrm flipH="1" flipV="1">
                <a:off x="4229957" y="2678367"/>
                <a:ext cx="503470" cy="6048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Egyenes összekötő 115"/>
              <p:cNvCxnSpPr/>
              <p:nvPr/>
            </p:nvCxnSpPr>
            <p:spPr>
              <a:xfrm flipH="1">
                <a:off x="4229957" y="2713292"/>
                <a:ext cx="503470" cy="587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gyenes összekötő 118"/>
              <p:cNvCxnSpPr>
                <a:cxnSpLocks noChangeShapeType="1"/>
              </p:cNvCxnSpPr>
              <p:nvPr/>
            </p:nvCxnSpPr>
            <p:spPr bwMode="auto">
              <a:xfrm flipH="1" flipV="1">
                <a:off x="3470761" y="2678367"/>
                <a:ext cx="743" cy="58446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Egyenes összekötő 119"/>
              <p:cNvCxnSpPr>
                <a:cxnSpLocks noChangeShapeType="1"/>
              </p:cNvCxnSpPr>
              <p:nvPr/>
            </p:nvCxnSpPr>
            <p:spPr bwMode="auto">
              <a:xfrm flipV="1">
                <a:off x="5556849" y="2691067"/>
                <a:ext cx="0" cy="5842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Egyenes összekötő 121"/>
              <p:cNvCxnSpPr/>
              <p:nvPr/>
            </p:nvCxnSpPr>
            <p:spPr>
              <a:xfrm rot="5400000" flipH="1" flipV="1">
                <a:off x="3142764" y="4195629"/>
                <a:ext cx="612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70"/>
              <p:cNvSpPr txBox="1">
                <a:spLocks noChangeArrowheads="1"/>
              </p:cNvSpPr>
              <p:nvPr/>
            </p:nvSpPr>
            <p:spPr bwMode="auto">
              <a:xfrm>
                <a:off x="4252272" y="2005267"/>
                <a:ext cx="453970" cy="374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lnSpc>
                    <a:spcPts val="11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itchFamily="34" charset="0"/>
                  </a:rPr>
                  <a:t>U</a:t>
                </a:r>
                <a:r>
                  <a:rPr lang="hu-HU" altLang="en-US" sz="1200">
                    <a:solidFill>
                      <a:srgbClr val="000000"/>
                    </a:solidFill>
                    <a:latin typeface="Verdana" pitchFamily="34" charset="0"/>
                  </a:rPr>
                  <a:t>PI</a:t>
                </a:r>
                <a:endParaRPr lang="en-US" altLang="en-US" sz="1200">
                  <a:solidFill>
                    <a:srgbClr val="000000"/>
                  </a:solidFill>
                  <a:latin typeface="Verdana" pitchFamily="34" charset="0"/>
                </a:endParaRPr>
              </a:p>
              <a:p>
                <a:pPr algn="ctr" defTabSz="457200" eaLnBrk="1" hangingPunct="1">
                  <a:lnSpc>
                    <a:spcPts val="1100"/>
                  </a:lnSpc>
                  <a:spcBef>
                    <a:spcPct val="0"/>
                  </a:spcBef>
                  <a:buFontTx/>
                  <a:buNone/>
                </a:pPr>
                <a:endParaRPr lang="hu-HU" altLang="en-US" sz="1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2" name="Szövegdoboz 70"/>
              <p:cNvSpPr txBox="1">
                <a:spLocks noChangeArrowheads="1"/>
              </p:cNvSpPr>
              <p:nvPr/>
            </p:nvSpPr>
            <p:spPr bwMode="auto">
              <a:xfrm>
                <a:off x="4239280" y="3589592"/>
                <a:ext cx="453970" cy="233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lnSpc>
                    <a:spcPts val="11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itchFamily="34" charset="0"/>
                  </a:rPr>
                  <a:t>U</a:t>
                </a:r>
                <a:r>
                  <a:rPr lang="hu-HU" altLang="en-US" sz="1200">
                    <a:solidFill>
                      <a:srgbClr val="000000"/>
                    </a:solidFill>
                    <a:latin typeface="Verdana" pitchFamily="34" charset="0"/>
                  </a:rPr>
                  <a:t>PI</a:t>
                </a:r>
              </a:p>
            </p:txBody>
          </p:sp>
          <p:sp>
            <p:nvSpPr>
              <p:cNvPr id="13" name="Szövegdoboz 70"/>
              <p:cNvSpPr txBox="1">
                <a:spLocks noChangeArrowheads="1"/>
              </p:cNvSpPr>
              <p:nvPr/>
            </p:nvSpPr>
            <p:spPr bwMode="auto">
              <a:xfrm>
                <a:off x="5553966" y="2856167"/>
                <a:ext cx="45397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itchFamily="34" charset="0"/>
                  </a:rPr>
                  <a:t>U</a:t>
                </a:r>
                <a:r>
                  <a:rPr lang="hu-HU" altLang="en-US" sz="1200">
                    <a:solidFill>
                      <a:srgbClr val="000000"/>
                    </a:solidFill>
                    <a:latin typeface="Verdana" pitchFamily="34" charset="0"/>
                  </a:rPr>
                  <a:t>PI</a:t>
                </a:r>
              </a:p>
            </p:txBody>
          </p:sp>
          <p:sp>
            <p:nvSpPr>
              <p:cNvPr id="14" name="Szövegdoboz 70"/>
              <p:cNvSpPr txBox="1">
                <a:spLocks noChangeArrowheads="1"/>
              </p:cNvSpPr>
              <p:nvPr/>
            </p:nvSpPr>
            <p:spPr bwMode="auto">
              <a:xfrm>
                <a:off x="3016264" y="2852992"/>
                <a:ext cx="45397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itchFamily="34" charset="0"/>
                  </a:rPr>
                  <a:t>U</a:t>
                </a:r>
                <a:r>
                  <a:rPr lang="hu-HU" altLang="en-US" sz="1200">
                    <a:solidFill>
                      <a:srgbClr val="000000"/>
                    </a:solidFill>
                    <a:latin typeface="Verdana" pitchFamily="34" charset="0"/>
                  </a:rPr>
                  <a:t>PI</a:t>
                </a:r>
              </a:p>
            </p:txBody>
          </p:sp>
          <p:sp>
            <p:nvSpPr>
              <p:cNvPr id="15" name="Szövegdoboz 70"/>
              <p:cNvSpPr txBox="1">
                <a:spLocks noChangeArrowheads="1"/>
              </p:cNvSpPr>
              <p:nvPr/>
            </p:nvSpPr>
            <p:spPr bwMode="auto">
              <a:xfrm>
                <a:off x="3937199" y="2857754"/>
                <a:ext cx="45397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itchFamily="34" charset="0"/>
                  </a:rPr>
                  <a:t>U</a:t>
                </a:r>
                <a:r>
                  <a:rPr lang="hu-HU" altLang="en-US" sz="1200">
                    <a:solidFill>
                      <a:srgbClr val="000000"/>
                    </a:solidFill>
                    <a:latin typeface="Verdana" pitchFamily="34" charset="0"/>
                  </a:rPr>
                  <a:t>PI</a:t>
                </a:r>
              </a:p>
            </p:txBody>
          </p:sp>
          <p:sp>
            <p:nvSpPr>
              <p:cNvPr id="16" name="Szövegdoboz 70"/>
              <p:cNvSpPr txBox="1">
                <a:spLocks noChangeArrowheads="1"/>
              </p:cNvSpPr>
              <p:nvPr/>
            </p:nvSpPr>
            <p:spPr bwMode="auto">
              <a:xfrm>
                <a:off x="4674899" y="2857754"/>
                <a:ext cx="5084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itchFamily="34" charset="0"/>
                  </a:rPr>
                  <a:t>UPI </a:t>
                </a:r>
                <a:endParaRPr lang="hu-HU" altLang="en-US" sz="1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7" name="Szövegdoboz 70"/>
              <p:cNvSpPr txBox="1">
                <a:spLocks noChangeArrowheads="1"/>
              </p:cNvSpPr>
              <p:nvPr/>
            </p:nvSpPr>
            <p:spPr bwMode="auto">
              <a:xfrm>
                <a:off x="3244825" y="3915029"/>
                <a:ext cx="13828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  <a:latin typeface="Verdana" pitchFamily="34" charset="0"/>
                  </a:rPr>
                  <a:t>DMI3</a:t>
                </a:r>
              </a:p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000000"/>
                    </a:solidFill>
                    <a:latin typeface="Verdana" pitchFamily="34" charset="0"/>
                  </a:rPr>
                  <a:t>4xPCIe3</a:t>
                </a:r>
                <a:endParaRPr lang="hu-HU" altLang="en-US" sz="1200" dirty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8" name="Rectangle 178"/>
              <p:cNvSpPr>
                <a:spLocks noChangeArrowheads="1"/>
              </p:cNvSpPr>
              <p:nvPr/>
            </p:nvSpPr>
            <p:spPr bwMode="auto">
              <a:xfrm>
                <a:off x="3961981" y="4786567"/>
                <a:ext cx="224126" cy="227012"/>
              </a:xfrm>
              <a:prstGeom prst="rect">
                <a:avLst/>
              </a:prstGeom>
              <a:noFill/>
              <a:ln w="19050" algn="ctr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defTabSz="4572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  <a:latin typeface="Verdana" pitchFamily="34" charset="0"/>
                  </a:rPr>
                  <a:t>ME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70233" y="1529279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 dirty="0" err="1">
                    <a:solidFill>
                      <a:srgbClr val="000000"/>
                    </a:solidFill>
                  </a:rPr>
                  <a:t>PCIe</a:t>
                </a:r>
                <a:r>
                  <a:rPr lang="en-US" sz="1200" dirty="0">
                    <a:solidFill>
                      <a:srgbClr val="000000"/>
                    </a:solidFill>
                  </a:rPr>
                  <a:t> 3.0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09565" y="1849164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>
                    <a:solidFill>
                      <a:srgbClr val="000000"/>
                    </a:solidFill>
                  </a:rPr>
                  <a:t>40</a:t>
                </a:r>
              </a:p>
            </p:txBody>
          </p:sp>
          <p:sp>
            <p:nvSpPr>
              <p:cNvPr id="25" name="Up-Down Arrow 24"/>
              <p:cNvSpPr/>
              <p:nvPr/>
            </p:nvSpPr>
            <p:spPr bwMode="auto">
              <a:xfrm>
                <a:off x="3406292" y="18539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66019" y="1521659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 dirty="0" err="1">
                    <a:solidFill>
                      <a:srgbClr val="000000"/>
                    </a:solidFill>
                  </a:rPr>
                  <a:t>PCIe</a:t>
                </a:r>
                <a:r>
                  <a:rPr lang="en-US" sz="1200" dirty="0">
                    <a:solidFill>
                      <a:srgbClr val="000000"/>
                    </a:solidFill>
                  </a:rPr>
                  <a:t> 3.0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05351" y="1861864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>
                    <a:solidFill>
                      <a:srgbClr val="000000"/>
                    </a:solidFill>
                  </a:rPr>
                  <a:t>40</a:t>
                </a:r>
              </a:p>
            </p:txBody>
          </p:sp>
          <p:sp>
            <p:nvSpPr>
              <p:cNvPr id="28" name="Up-Down Arrow 27"/>
              <p:cNvSpPr/>
              <p:nvPr/>
            </p:nvSpPr>
            <p:spPr bwMode="auto">
              <a:xfrm>
                <a:off x="5602078" y="18666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149084" y="4130239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 err="1">
                    <a:solidFill>
                      <a:srgbClr val="000000"/>
                    </a:solidFill>
                  </a:rPr>
                  <a:t>PCIe</a:t>
                </a:r>
                <a:r>
                  <a:rPr lang="en-US" sz="1200">
                    <a:solidFill>
                      <a:srgbClr val="000000"/>
                    </a:solidFill>
                  </a:rPr>
                  <a:t> 3.0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152341" y="3875188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>
                    <a:solidFill>
                      <a:srgbClr val="000000"/>
                    </a:solidFill>
                  </a:rPr>
                  <a:t>40</a:t>
                </a:r>
              </a:p>
            </p:txBody>
          </p:sp>
          <p:sp>
            <p:nvSpPr>
              <p:cNvPr id="31" name="Up-Down Arrow 30"/>
              <p:cNvSpPr/>
              <p:nvPr/>
            </p:nvSpPr>
            <p:spPr bwMode="auto">
              <a:xfrm>
                <a:off x="5485142" y="38732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2" name="Up-Down Arrow 31"/>
              <p:cNvSpPr/>
              <p:nvPr/>
            </p:nvSpPr>
            <p:spPr bwMode="auto">
              <a:xfrm>
                <a:off x="3263371" y="3873277"/>
                <a:ext cx="127492" cy="252000"/>
              </a:xfrm>
              <a:prstGeom prst="upDownArrow">
                <a:avLst/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66644" y="3855764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>
                    <a:solidFill>
                      <a:srgbClr val="000000"/>
                    </a:solidFill>
                  </a:rPr>
                  <a:t>40</a:t>
                </a:r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1737317" y="1837386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36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9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42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45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7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48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51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1728353" y="3011758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106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09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1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12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15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18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21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32" name="Straight Connector 131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3" name="Straight Connector 132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34" name="Group 133"/>
              <p:cNvGrpSpPr/>
              <p:nvPr/>
            </p:nvGrpSpPr>
            <p:grpSpPr>
              <a:xfrm rot="10800000">
                <a:off x="6171629" y="1863264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135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7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8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0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41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3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44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6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47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50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2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61" name="Straight Connector 160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Straight Connector 161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63" name="Group 162"/>
              <p:cNvGrpSpPr/>
              <p:nvPr/>
            </p:nvGrpSpPr>
            <p:grpSpPr>
              <a:xfrm rot="10800000">
                <a:off x="6162665" y="3037636"/>
                <a:ext cx="1037969" cy="1103695"/>
                <a:chOff x="1737317" y="1837386"/>
                <a:chExt cx="1037969" cy="1103695"/>
              </a:xfrm>
            </p:grpSpPr>
            <p:cxnSp>
              <p:nvCxnSpPr>
                <p:cNvPr id="164" name="Egyenes összekötő 145"/>
                <p:cNvCxnSpPr/>
                <p:nvPr/>
              </p:nvCxnSpPr>
              <p:spPr>
                <a:xfrm rot="10800000" flipH="1">
                  <a:off x="2043437" y="1940309"/>
                  <a:ext cx="59436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églalap 146"/>
                <p:cNvSpPr/>
                <p:nvPr/>
              </p:nvSpPr>
              <p:spPr>
                <a:xfrm flipH="1">
                  <a:off x="2116870" y="183738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Téglalap 147"/>
                <p:cNvSpPr/>
                <p:nvPr/>
              </p:nvSpPr>
              <p:spPr>
                <a:xfrm flipH="1">
                  <a:off x="2029558" y="183738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67" name="Egyenes összekötő 150"/>
                <p:cNvCxnSpPr/>
                <p:nvPr/>
              </p:nvCxnSpPr>
              <p:spPr>
                <a:xfrm rot="10800000" flipH="1">
                  <a:off x="2029257" y="2179812"/>
                  <a:ext cx="469900" cy="476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Téglalap 151"/>
                <p:cNvSpPr/>
                <p:nvPr/>
              </p:nvSpPr>
              <p:spPr>
                <a:xfrm flipH="1">
                  <a:off x="2116870" y="208503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Téglalap 152"/>
                <p:cNvSpPr/>
                <p:nvPr/>
              </p:nvSpPr>
              <p:spPr>
                <a:xfrm flipH="1">
                  <a:off x="2029558" y="208503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70" name="Egyenes összekötő 156"/>
                <p:cNvCxnSpPr/>
                <p:nvPr/>
              </p:nvCxnSpPr>
              <p:spPr>
                <a:xfrm flipV="1">
                  <a:off x="2027259" y="2589664"/>
                  <a:ext cx="455237" cy="418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Téglalap 157"/>
                <p:cNvSpPr/>
                <p:nvPr/>
              </p:nvSpPr>
              <p:spPr>
                <a:xfrm flipH="1">
                  <a:off x="2116870" y="2474356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Téglalap 158"/>
                <p:cNvSpPr/>
                <p:nvPr/>
              </p:nvSpPr>
              <p:spPr>
                <a:xfrm flipH="1">
                  <a:off x="2029558" y="2474356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73" name="Egyenes összekötő 161"/>
                <p:cNvCxnSpPr/>
                <p:nvPr/>
              </p:nvCxnSpPr>
              <p:spPr>
                <a:xfrm>
                  <a:off x="2075595" y="2829950"/>
                  <a:ext cx="5539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Téglalap 162"/>
                <p:cNvSpPr/>
                <p:nvPr/>
              </p:nvSpPr>
              <p:spPr>
                <a:xfrm flipH="1">
                  <a:off x="2116870" y="2725181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5" name="Téglalap 163"/>
                <p:cNvSpPr/>
                <p:nvPr/>
              </p:nvSpPr>
              <p:spPr>
                <a:xfrm flipH="1">
                  <a:off x="2029558" y="2725181"/>
                  <a:ext cx="46037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76" name="Egyenes összekötő 145"/>
                <p:cNvCxnSpPr/>
                <p:nvPr/>
              </p:nvCxnSpPr>
              <p:spPr>
                <a:xfrm rot="10800000" flipH="1">
                  <a:off x="1765223" y="2327544"/>
                  <a:ext cx="960120" cy="317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Téglalap 146"/>
                <p:cNvSpPr/>
                <p:nvPr/>
              </p:nvSpPr>
              <p:spPr>
                <a:xfrm flipH="1">
                  <a:off x="1824630" y="2160039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8" name="Téglalap 147"/>
                <p:cNvSpPr/>
                <p:nvPr/>
              </p:nvSpPr>
              <p:spPr>
                <a:xfrm flipH="1">
                  <a:off x="1737317" y="2160039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79" name="Egyenes összekötő 150"/>
                <p:cNvCxnSpPr/>
                <p:nvPr/>
              </p:nvCxnSpPr>
              <p:spPr>
                <a:xfrm rot="10800000" flipH="1">
                  <a:off x="1765223" y="2447649"/>
                  <a:ext cx="960120" cy="4763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Téglalap 151"/>
                <p:cNvSpPr/>
                <p:nvPr/>
              </p:nvSpPr>
              <p:spPr>
                <a:xfrm flipH="1">
                  <a:off x="1824630" y="2415927"/>
                  <a:ext cx="44450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1" name="Téglalap 152"/>
                <p:cNvSpPr/>
                <p:nvPr/>
              </p:nvSpPr>
              <p:spPr>
                <a:xfrm flipH="1">
                  <a:off x="1737317" y="2415927"/>
                  <a:ext cx="46038" cy="2159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hu-HU" sz="1200">
                    <a:ln w="6350">
                      <a:solidFill>
                        <a:srgbClr val="000000"/>
                      </a:solidFill>
                      <a:prstDash val="solid"/>
                    </a:ln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2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629529" y="261991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Line 124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Line 125"/>
                <p:cNvSpPr>
                  <a:spLocks noChangeShapeType="1"/>
                </p:cNvSpPr>
                <p:nvPr/>
              </p:nvSpPr>
              <p:spPr bwMode="auto">
                <a:xfrm>
                  <a:off x="2654929" y="2606338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Line 126"/>
                <p:cNvSpPr>
                  <a:spLocks noChangeShapeType="1"/>
                </p:cNvSpPr>
                <p:nvPr/>
              </p:nvSpPr>
              <p:spPr bwMode="auto">
                <a:xfrm>
                  <a:off x="2635879" y="2618778"/>
                  <a:ext cx="952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Line 127"/>
                <p:cNvSpPr>
                  <a:spLocks noChangeShapeType="1"/>
                </p:cNvSpPr>
                <p:nvPr/>
              </p:nvSpPr>
              <p:spPr bwMode="auto">
                <a:xfrm>
                  <a:off x="2635879" y="1946394"/>
                  <a:ext cx="0" cy="2103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Line 128"/>
                <p:cNvSpPr>
                  <a:spLocks noChangeShapeType="1"/>
                </p:cNvSpPr>
                <p:nvPr/>
              </p:nvSpPr>
              <p:spPr bwMode="auto">
                <a:xfrm>
                  <a:off x="2635879" y="2161838"/>
                  <a:ext cx="8255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Line 128"/>
                <p:cNvSpPr>
                  <a:spLocks noChangeShapeType="1"/>
                </p:cNvSpPr>
                <p:nvPr/>
              </p:nvSpPr>
              <p:spPr bwMode="auto">
                <a:xfrm>
                  <a:off x="2500966" y="2245814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Line 128"/>
                <p:cNvSpPr>
                  <a:spLocks noChangeShapeType="1"/>
                </p:cNvSpPr>
                <p:nvPr/>
              </p:nvSpPr>
              <p:spPr bwMode="auto">
                <a:xfrm>
                  <a:off x="2485908" y="2538177"/>
                  <a:ext cx="274320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457200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2497227" y="2179812"/>
                  <a:ext cx="0" cy="64008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1" name="Straight Connector 190"/>
                <p:cNvCxnSpPr/>
                <p:nvPr/>
              </p:nvCxnSpPr>
              <p:spPr bwMode="auto">
                <a:xfrm>
                  <a:off x="2484867" y="2537017"/>
                  <a:ext cx="0" cy="5486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2" name="TextBox 191"/>
              <p:cNvSpPr txBox="1"/>
              <p:nvPr/>
            </p:nvSpPr>
            <p:spPr>
              <a:xfrm>
                <a:off x="2625519" y="4134722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200" err="1">
                    <a:solidFill>
                      <a:srgbClr val="000000"/>
                    </a:solidFill>
                  </a:rPr>
                  <a:t>PCIe</a:t>
                </a:r>
                <a:r>
                  <a:rPr lang="en-US" sz="1200">
                    <a:solidFill>
                      <a:srgbClr val="000000"/>
                    </a:solidFill>
                  </a:rPr>
                  <a:t> 3.0</a:t>
                </a:r>
              </a:p>
            </p:txBody>
          </p:sp>
        </p:grpSp>
        <p:sp>
          <p:nvSpPr>
            <p:cNvPr id="194" name="Rectangle 180"/>
            <p:cNvSpPr>
              <a:spLocks noChangeArrowheads="1"/>
            </p:cNvSpPr>
            <p:nvPr/>
          </p:nvSpPr>
          <p:spPr bwMode="auto">
            <a:xfrm>
              <a:off x="3004843" y="1147458"/>
              <a:ext cx="2669486" cy="49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457200" eaLnBrk="1" hangingPunct="1">
                <a:lnSpc>
                  <a:spcPct val="85000"/>
                </a:lnSpc>
                <a:spcBef>
                  <a:spcPct val="0"/>
                </a:spcBef>
                <a:spcAft>
                  <a:spcPts val="10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  Platinum 8100</a:t>
              </a:r>
            </a:p>
            <a:p>
              <a:pPr algn="ctr" defTabSz="457200" eaLnBrk="1" hangingPunct="1">
                <a:lnSpc>
                  <a:spcPct val="85000"/>
                </a:lnSpc>
                <a:spcBef>
                  <a:spcPct val="0"/>
                </a:spcBef>
                <a:spcAft>
                  <a:spcPts val="10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  (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</a:rPr>
                <a:t>Skylake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-SP)</a:t>
              </a:r>
            </a:p>
            <a:p>
              <a:pPr algn="ctr" defTabSz="457200" eaLnBrk="1" hangingPunct="1">
                <a:lnSpc>
                  <a:spcPct val="85000"/>
                </a:lnSpc>
                <a:spcBef>
                  <a:spcPct val="0"/>
                </a:spcBef>
                <a:spcAft>
                  <a:spcPts val="10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28C</a:t>
              </a:r>
            </a:p>
          </p:txBody>
        </p:sp>
        <p:sp>
          <p:nvSpPr>
            <p:cNvPr id="195" name="Téglalap 3"/>
            <p:cNvSpPr>
              <a:spLocks noChangeArrowheads="1"/>
            </p:cNvSpPr>
            <p:nvPr/>
          </p:nvSpPr>
          <p:spPr bwMode="auto">
            <a:xfrm>
              <a:off x="2734159" y="2102367"/>
              <a:ext cx="1481328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err="1">
                  <a:solidFill>
                    <a:srgbClr val="FFFFFF"/>
                  </a:solidFill>
                  <a:latin typeface="Verdana" pitchFamily="34" charset="0"/>
                </a:rPr>
                <a:t>Skylake</a:t>
              </a:r>
              <a:r>
                <a:rPr lang="en-US" altLang="en-US" sz="1200" dirty="0">
                  <a:solidFill>
                    <a:srgbClr val="FFFFFF"/>
                  </a:solidFill>
                  <a:latin typeface="Verdana" pitchFamily="34" charset="0"/>
                </a:rPr>
                <a:t>-SP 28C</a:t>
              </a: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96" name="Téglalap 3"/>
            <p:cNvSpPr>
              <a:spLocks noChangeArrowheads="1"/>
            </p:cNvSpPr>
            <p:nvPr/>
          </p:nvSpPr>
          <p:spPr bwMode="auto">
            <a:xfrm>
              <a:off x="4733428" y="2116392"/>
              <a:ext cx="1481328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err="1">
                  <a:solidFill>
                    <a:srgbClr val="FFFFFF"/>
                  </a:solidFill>
                  <a:latin typeface="Verdana" pitchFamily="34" charset="0"/>
                </a:rPr>
                <a:t>Skylake</a:t>
              </a:r>
              <a:r>
                <a:rPr lang="en-US" altLang="en-US" sz="1200">
                  <a:solidFill>
                    <a:srgbClr val="FFFFFF"/>
                  </a:solidFill>
                  <a:latin typeface="Verdana" pitchFamily="34" charset="0"/>
                </a:rPr>
                <a:t>-SP </a:t>
              </a:r>
              <a:r>
                <a:rPr lang="en-US" altLang="en-US" sz="1200" err="1">
                  <a:solidFill>
                    <a:srgbClr val="FFFFFF"/>
                  </a:solidFill>
                  <a:latin typeface="Verdana" pitchFamily="34" charset="0"/>
                </a:rPr>
                <a:t>28C</a:t>
              </a: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97" name="Téglalap 3"/>
            <p:cNvSpPr>
              <a:spLocks noChangeArrowheads="1"/>
            </p:cNvSpPr>
            <p:nvPr/>
          </p:nvSpPr>
          <p:spPr bwMode="auto">
            <a:xfrm>
              <a:off x="2729895" y="3272092"/>
              <a:ext cx="1481328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err="1">
                  <a:solidFill>
                    <a:srgbClr val="FFFFFF"/>
                  </a:solidFill>
                  <a:latin typeface="Verdana" pitchFamily="34" charset="0"/>
                </a:rPr>
                <a:t>Skylake</a:t>
              </a:r>
              <a:r>
                <a:rPr lang="en-US" altLang="en-US" sz="1200">
                  <a:solidFill>
                    <a:srgbClr val="FFFFFF"/>
                  </a:solidFill>
                  <a:latin typeface="Verdana" pitchFamily="34" charset="0"/>
                </a:rPr>
                <a:t>-SP </a:t>
              </a:r>
              <a:r>
                <a:rPr lang="en-US" altLang="en-US" sz="1200" err="1">
                  <a:solidFill>
                    <a:srgbClr val="FFFFFF"/>
                  </a:solidFill>
                  <a:latin typeface="Verdana" pitchFamily="34" charset="0"/>
                </a:rPr>
                <a:t>28C</a:t>
              </a: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98" name="Téglalap 3"/>
            <p:cNvSpPr>
              <a:spLocks noChangeArrowheads="1"/>
            </p:cNvSpPr>
            <p:nvPr/>
          </p:nvSpPr>
          <p:spPr bwMode="auto">
            <a:xfrm>
              <a:off x="4707442" y="3272092"/>
              <a:ext cx="1481328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err="1">
                  <a:solidFill>
                    <a:srgbClr val="FFFFFF"/>
                  </a:solidFill>
                  <a:latin typeface="Verdana" pitchFamily="34" charset="0"/>
                </a:rPr>
                <a:t>Skylake</a:t>
              </a:r>
              <a:r>
                <a:rPr lang="en-US" altLang="en-US" sz="1200">
                  <a:solidFill>
                    <a:srgbClr val="FFFFFF"/>
                  </a:solidFill>
                  <a:latin typeface="Verdana" pitchFamily="34" charset="0"/>
                </a:rPr>
                <a:t>-SP </a:t>
              </a:r>
              <a:r>
                <a:rPr lang="en-US" altLang="en-US" sz="1200" err="1">
                  <a:solidFill>
                    <a:srgbClr val="FFFFFF"/>
                  </a:solidFill>
                  <a:latin typeface="Verdana" pitchFamily="34" charset="0"/>
                </a:rPr>
                <a:t>28C</a:t>
              </a:r>
              <a:endParaRPr lang="en-US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 defTabSz="457200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00" name="Oval 188"/>
            <p:cNvSpPr>
              <a:spLocks noChangeArrowheads="1"/>
            </p:cNvSpPr>
            <p:nvPr/>
          </p:nvSpPr>
          <p:spPr bwMode="auto">
            <a:xfrm>
              <a:off x="1591644" y="1711378"/>
              <a:ext cx="1137644" cy="128451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28274" y="4871657"/>
              <a:ext cx="2277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FF0000"/>
                  </a:solidFill>
                </a:rPr>
                <a:t>Directly connected,</a:t>
              </a:r>
            </a:p>
            <a:p>
              <a:pPr algn="ctr" defTabSz="457200"/>
              <a:r>
                <a:rPr lang="en-US" sz="1200" dirty="0">
                  <a:solidFill>
                    <a:srgbClr val="FF0000"/>
                  </a:solidFill>
                </a:rPr>
                <a:t> up to DDR4-2666 memory</a:t>
              </a:r>
            </a:p>
          </p:txBody>
        </p:sp>
        <p:sp>
          <p:nvSpPr>
            <p:cNvPr id="203" name="TextBox 3"/>
            <p:cNvSpPr txBox="1">
              <a:spLocks noChangeArrowheads="1"/>
            </p:cNvSpPr>
            <p:nvPr/>
          </p:nvSpPr>
          <p:spPr bwMode="auto">
            <a:xfrm>
              <a:off x="3564629" y="5138048"/>
              <a:ext cx="20313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  <a:cs typeface="Times New Roman" pitchFamily="18" charset="0"/>
                </a:defRPr>
              </a:lvl9pPr>
            </a:lstStyle>
            <a:p>
              <a:pPr defTabSz="457200" eaLnBrk="1" hangingPunct="1"/>
              <a:r>
                <a:rPr lang="en-US" altLang="en-US" sz="1200" dirty="0">
                  <a:solidFill>
                    <a:srgbClr val="FF0000"/>
                  </a:solidFill>
                </a:rPr>
                <a:t>3 x UPI up to 10.4 GT/s</a:t>
              </a:r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8738138" y="6362895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758" y="6189044"/>
            <a:ext cx="144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Note scaling</a:t>
            </a:r>
          </a:p>
        </p:txBody>
      </p:sp>
      <p:sp>
        <p:nvSpPr>
          <p:cNvPr id="205" name="Oval 188"/>
          <p:cNvSpPr>
            <a:spLocks noChangeArrowheads="1"/>
          </p:cNvSpPr>
          <p:nvPr/>
        </p:nvSpPr>
        <p:spPr bwMode="auto">
          <a:xfrm>
            <a:off x="1609288" y="3287252"/>
            <a:ext cx="1137644" cy="128451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6" name="Oval 188"/>
          <p:cNvSpPr>
            <a:spLocks noChangeArrowheads="1"/>
          </p:cNvSpPr>
          <p:nvPr/>
        </p:nvSpPr>
        <p:spPr bwMode="auto">
          <a:xfrm>
            <a:off x="6239057" y="2055211"/>
            <a:ext cx="1137644" cy="128451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7" name="Oval 188"/>
          <p:cNvSpPr>
            <a:spLocks noChangeArrowheads="1"/>
          </p:cNvSpPr>
          <p:nvPr/>
        </p:nvSpPr>
        <p:spPr bwMode="auto">
          <a:xfrm>
            <a:off x="6218198" y="3285647"/>
            <a:ext cx="1137644" cy="128451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1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18365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0632" y="895149"/>
            <a:ext cx="8356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When the memory is attached to the processors of a multiprocessor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896" y="1183904"/>
            <a:ext cx="8211672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each processor has its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own memory controller integrated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on its die,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the entire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memory address space is subdivided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among all processors,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each memory controller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serves directly its own address space but relaying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  access requests to other parts of the address space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through an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available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  bus system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to the related processor and memory controller,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the remote memory controller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will then perform the required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access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and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forward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read data to the requesting processor.    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804" y="523025"/>
            <a:ext cx="8885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Principle of accessing memory when memory is attached to the processors</a:t>
            </a:r>
          </a:p>
        </p:txBody>
      </p:sp>
      <p:sp>
        <p:nvSpPr>
          <p:cNvPr id="7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966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5804" y="523025"/>
            <a:ext cx="8016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Why attaching memory via the processors became widespread? -3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0717" y="987972"/>
            <a:ext cx="8423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 further benefit of attaching memory channels directly to the processors is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obviously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the lower access time for the cores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as indicated in the Figure below.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5536" y="1808932"/>
            <a:ext cx="54216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 directly to a client platform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38392" y="252867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</a:t>
            </a: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MCH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99992" y="2532912"/>
            <a:ext cx="28023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memory channels</a:t>
            </a: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processor</a:t>
            </a:r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 flipV="1">
            <a:off x="1043608" y="2231635"/>
            <a:ext cx="2077341" cy="18067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 flipV="1">
            <a:off x="3120948" y="2239002"/>
            <a:ext cx="2459163" cy="2011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Oval 12"/>
          <p:cNvSpPr>
            <a:spLocks noChangeArrowheads="1"/>
          </p:cNvSpPr>
          <p:nvPr/>
        </p:nvSpPr>
        <p:spPr bwMode="auto">
          <a:xfrm>
            <a:off x="971600" y="238030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 flipH="1">
            <a:off x="3131840" y="207743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3131840" y="2651013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" name="Oval 12"/>
          <p:cNvSpPr>
            <a:spLocks noChangeArrowheads="1"/>
          </p:cNvSpPr>
          <p:nvPr/>
        </p:nvSpPr>
        <p:spPr bwMode="auto">
          <a:xfrm>
            <a:off x="5508104" y="240714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(7)</a:t>
            </a:r>
          </a:p>
        </p:txBody>
      </p:sp>
      <p:sp>
        <p:nvSpPr>
          <p:cNvPr id="4" name="Téglalap 46"/>
          <p:cNvSpPr/>
          <p:nvPr/>
        </p:nvSpPr>
        <p:spPr>
          <a:xfrm>
            <a:off x="188231" y="4204460"/>
            <a:ext cx="1271532" cy="4146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5" name="Egyenes összekötő 48"/>
          <p:cNvCxnSpPr>
            <a:stCxn id="6" idx="0"/>
            <a:endCxn id="4" idx="2"/>
          </p:cNvCxnSpPr>
          <p:nvPr/>
        </p:nvCxnSpPr>
        <p:spPr>
          <a:xfrm rot="5400000" flipH="1" flipV="1">
            <a:off x="669228" y="4774611"/>
            <a:ext cx="3109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69"/>
          <p:cNvSpPr/>
          <p:nvPr/>
        </p:nvSpPr>
        <p:spPr>
          <a:xfrm>
            <a:off x="188231" y="4930107"/>
            <a:ext cx="1271532" cy="41465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7" name="Szövegdoboz 70"/>
          <p:cNvSpPr txBox="1">
            <a:spLocks noChangeArrowheads="1"/>
          </p:cNvSpPr>
          <p:nvPr/>
        </p:nvSpPr>
        <p:spPr bwMode="auto">
          <a:xfrm>
            <a:off x="781925" y="3914204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8" name="Téglalap 49"/>
          <p:cNvSpPr>
            <a:spLocks noChangeArrowheads="1"/>
          </p:cNvSpPr>
          <p:nvPr/>
        </p:nvSpPr>
        <p:spPr bwMode="auto">
          <a:xfrm>
            <a:off x="179512" y="3469389"/>
            <a:ext cx="1280252" cy="414656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9" name="Egyenes összekötő 48"/>
          <p:cNvCxnSpPr/>
          <p:nvPr/>
        </p:nvCxnSpPr>
        <p:spPr>
          <a:xfrm rot="5400000" flipH="1" flipV="1">
            <a:off x="669228" y="4010464"/>
            <a:ext cx="3109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46"/>
          <p:cNvSpPr/>
          <p:nvPr/>
        </p:nvSpPr>
        <p:spPr>
          <a:xfrm>
            <a:off x="3286253" y="4236771"/>
            <a:ext cx="1271532" cy="4133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11" name="Egyenes összekötő 48"/>
          <p:cNvCxnSpPr>
            <a:stCxn id="6" idx="0"/>
            <a:endCxn id="4" idx="2"/>
          </p:cNvCxnSpPr>
          <p:nvPr/>
        </p:nvCxnSpPr>
        <p:spPr>
          <a:xfrm flipV="1">
            <a:off x="823997" y="4619116"/>
            <a:ext cx="0" cy="31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69"/>
          <p:cNvSpPr/>
          <p:nvPr/>
        </p:nvSpPr>
        <p:spPr>
          <a:xfrm>
            <a:off x="3286253" y="4961072"/>
            <a:ext cx="1271532" cy="41465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13" name="Szövegdoboz 70"/>
          <p:cNvSpPr txBox="1">
            <a:spLocks noChangeArrowheads="1"/>
          </p:cNvSpPr>
          <p:nvPr/>
        </p:nvSpPr>
        <p:spPr bwMode="auto">
          <a:xfrm>
            <a:off x="3879946" y="3945169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14" name="Téglalap 49"/>
          <p:cNvSpPr>
            <a:spLocks noChangeArrowheads="1"/>
          </p:cNvSpPr>
          <p:nvPr/>
        </p:nvSpPr>
        <p:spPr bwMode="auto">
          <a:xfrm>
            <a:off x="3277534" y="3500353"/>
            <a:ext cx="1280252" cy="414656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  <a:latin typeface="Verdana" panose="020B0604030504040204" pitchFamily="34" charset="0"/>
              </a:rPr>
              <a:t>Processor     r</a:t>
            </a:r>
            <a:endParaRPr lang="hu-HU" altLang="en-US" sz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15" name="Egyenes összekötő 48"/>
          <p:cNvCxnSpPr>
            <a:stCxn id="6" idx="0"/>
            <a:endCxn id="4" idx="2"/>
          </p:cNvCxnSpPr>
          <p:nvPr/>
        </p:nvCxnSpPr>
        <p:spPr>
          <a:xfrm flipV="1">
            <a:off x="823997" y="4619116"/>
            <a:ext cx="0" cy="31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1891359" y="4115605"/>
            <a:ext cx="1129121" cy="611213"/>
            <a:chOff x="3123" y="2358"/>
            <a:chExt cx="919" cy="511"/>
          </a:xfrm>
          <a:solidFill>
            <a:srgbClr val="6699FF"/>
          </a:solidFill>
        </p:grpSpPr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00">
                <a:solidFill>
                  <a:srgbClr val="000000"/>
                </a:solidFill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3242" y="2486"/>
              <a:ext cx="762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300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grpSp>
        <p:nvGrpSpPr>
          <p:cNvPr id="19" name="Group 28"/>
          <p:cNvGrpSpPr>
            <a:grpSpLocks/>
          </p:cNvGrpSpPr>
          <p:nvPr/>
        </p:nvGrpSpPr>
        <p:grpSpPr bwMode="auto">
          <a:xfrm>
            <a:off x="4977755" y="3429000"/>
            <a:ext cx="1129121" cy="611213"/>
            <a:chOff x="3123" y="2358"/>
            <a:chExt cx="919" cy="511"/>
          </a:xfrm>
          <a:solidFill>
            <a:srgbClr val="6699FF"/>
          </a:solidFill>
        </p:grpSpPr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00">
                <a:solidFill>
                  <a:srgbClr val="000000"/>
                </a:solidFill>
              </a:endParaRP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3238" y="2486"/>
              <a:ext cx="762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300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sp>
        <p:nvSpPr>
          <p:cNvPr id="22" name="AutoShape 31"/>
          <p:cNvSpPr>
            <a:spLocks noChangeArrowheads="1"/>
          </p:cNvSpPr>
          <p:nvPr/>
        </p:nvSpPr>
        <p:spPr bwMode="auto">
          <a:xfrm>
            <a:off x="1459764" y="4387555"/>
            <a:ext cx="431595" cy="65968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4546160" y="3695564"/>
            <a:ext cx="431595" cy="65968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60191" y="4302835"/>
            <a:ext cx="442750" cy="300181"/>
            <a:chOff x="873679" y="3689131"/>
            <a:chExt cx="483674" cy="353963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83674" cy="344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3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62810" y="3594223"/>
            <a:ext cx="442750" cy="300181"/>
            <a:chOff x="873679" y="3689131"/>
            <a:chExt cx="483674" cy="353963"/>
          </a:xfrm>
        </p:grpSpPr>
        <p:sp>
          <p:nvSpPr>
            <p:cNvPr id="28" name="Rectangle 27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3679" y="3698321"/>
              <a:ext cx="483674" cy="344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3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cxnSp>
        <p:nvCxnSpPr>
          <p:cNvPr id="30" name="Egyenes összekötő 48"/>
          <p:cNvCxnSpPr/>
          <p:nvPr/>
        </p:nvCxnSpPr>
        <p:spPr>
          <a:xfrm rot="5400000" flipH="1" flipV="1">
            <a:off x="3762225" y="4014922"/>
            <a:ext cx="3109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48"/>
          <p:cNvCxnSpPr/>
          <p:nvPr/>
        </p:nvCxnSpPr>
        <p:spPr>
          <a:xfrm rot="5400000" flipH="1" flipV="1">
            <a:off x="3757414" y="4797683"/>
            <a:ext cx="3109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904348" y="6485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4" name="Téglalap 46"/>
          <p:cNvSpPr/>
          <p:nvPr/>
        </p:nvSpPr>
        <p:spPr>
          <a:xfrm>
            <a:off x="6323377" y="4247882"/>
            <a:ext cx="1271532" cy="413309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en-US" sz="1300" dirty="0" smtClean="0">
                <a:solidFill>
                  <a:srgbClr val="FFFFFF"/>
                </a:solidFill>
                <a:latin typeface="Verdana" pitchFamily="34" charset="0"/>
              </a:rPr>
              <a:t>P</a:t>
            </a:r>
            <a:r>
              <a:rPr lang="hu-HU" sz="1300" dirty="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sz="13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6" name="Szövegdoboz 70"/>
          <p:cNvSpPr txBox="1">
            <a:spLocks noChangeArrowheads="1"/>
          </p:cNvSpPr>
          <p:nvPr/>
        </p:nvSpPr>
        <p:spPr bwMode="auto">
          <a:xfrm>
            <a:off x="6917071" y="3956280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47" name="Téglalap 49"/>
          <p:cNvSpPr>
            <a:spLocks noChangeArrowheads="1"/>
          </p:cNvSpPr>
          <p:nvPr/>
        </p:nvSpPr>
        <p:spPr bwMode="auto">
          <a:xfrm>
            <a:off x="6314658" y="3511464"/>
            <a:ext cx="1280252" cy="414656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  <a:latin typeface="Verdana" panose="020B0604030504040204" pitchFamily="34" charset="0"/>
              </a:rPr>
              <a:t>Processor     r</a:t>
            </a:r>
            <a:endParaRPr lang="hu-HU" altLang="en-US" sz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48" name="Group 28"/>
          <p:cNvGrpSpPr>
            <a:grpSpLocks/>
          </p:cNvGrpSpPr>
          <p:nvPr/>
        </p:nvGrpSpPr>
        <p:grpSpPr bwMode="auto">
          <a:xfrm>
            <a:off x="8014879" y="3440111"/>
            <a:ext cx="1129121" cy="611213"/>
            <a:chOff x="3123" y="2358"/>
            <a:chExt cx="919" cy="511"/>
          </a:xfrm>
          <a:solidFill>
            <a:srgbClr val="6699FF"/>
          </a:solidFill>
        </p:grpSpPr>
        <p:sp>
          <p:nvSpPr>
            <p:cNvPr id="49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300">
                <a:solidFill>
                  <a:srgbClr val="000000"/>
                </a:solidFill>
              </a:endParaRPr>
            </a:p>
          </p:txBody>
        </p: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3241" y="2478"/>
              <a:ext cx="762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FontTx/>
                <a:buNone/>
              </a:pPr>
              <a:r>
                <a:rPr lang="en-US" altLang="en-US" sz="1300" b="1" dirty="0">
                  <a:solidFill>
                    <a:srgbClr val="FFFFFF"/>
                  </a:solidFill>
                  <a:latin typeface="Verdana" panose="020B0604030504040204" pitchFamily="34" charset="0"/>
                </a:rPr>
                <a:t>Memory</a:t>
              </a:r>
            </a:p>
          </p:txBody>
        </p:sp>
      </p:grpSp>
      <p:sp>
        <p:nvSpPr>
          <p:cNvPr id="51" name="AutoShape 32"/>
          <p:cNvSpPr>
            <a:spLocks noChangeArrowheads="1"/>
          </p:cNvSpPr>
          <p:nvPr/>
        </p:nvSpPr>
        <p:spPr bwMode="auto">
          <a:xfrm>
            <a:off x="7583284" y="3706676"/>
            <a:ext cx="431595" cy="65968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199935" y="3605335"/>
            <a:ext cx="442750" cy="300181"/>
            <a:chOff x="873679" y="3689131"/>
            <a:chExt cx="483674" cy="353963"/>
          </a:xfrm>
        </p:grpSpPr>
        <p:sp>
          <p:nvSpPr>
            <p:cNvPr id="53" name="Rectangle 52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73679" y="3698321"/>
              <a:ext cx="483674" cy="344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300" dirty="0">
                  <a:solidFill>
                    <a:srgbClr val="FFFFFF"/>
                  </a:solidFill>
                  <a:latin typeface="Verdana"/>
                </a:rPr>
                <a:t>MC</a:t>
              </a:r>
            </a:p>
          </p:txBody>
        </p:sp>
      </p:grpSp>
      <p:cxnSp>
        <p:nvCxnSpPr>
          <p:cNvPr id="55" name="Egyenes összekötő 48"/>
          <p:cNvCxnSpPr/>
          <p:nvPr/>
        </p:nvCxnSpPr>
        <p:spPr>
          <a:xfrm rot="5400000" flipH="1" flipV="1">
            <a:off x="6799349" y="4026033"/>
            <a:ext cx="3109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724128" y="6453336"/>
            <a:ext cx="26452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PCH: Platform Controller Hub</a:t>
            </a:r>
            <a:endParaRPr lang="en-US" sz="13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85" y="908720"/>
            <a:ext cx="8886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Due to its benefits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of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connecting  memory channels directly to the processors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i.e. integrating the memory controller onto the processor die, this design option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became a major trend for attaching memory to a platform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 the first half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     of the 2000’s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as the next Figure shows.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804" y="523025"/>
            <a:ext cx="8016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Why attaching memory via the processors became widespread? -4</a:t>
            </a:r>
          </a:p>
        </p:txBody>
      </p:sp>
      <p:sp>
        <p:nvSpPr>
          <p:cNvPr id="6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895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0200" y="2772832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60567" y="1252816"/>
            <a:ext cx="6994525" cy="14400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25663" y="1443516"/>
            <a:ext cx="37446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Where to connect memory to the platform?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77164" y="2058647"/>
            <a:ext cx="272189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Attaching memory</a:t>
            </a:r>
          </a:p>
          <a:p>
            <a:pPr algn="ctr"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via the processor or</a:t>
            </a:r>
          </a:p>
          <a:p>
            <a:pPr algn="ctr"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processors of a multiprocessor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090063" y="18998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487313" y="18998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294686" y="2047535"/>
            <a:ext cx="1649491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Attaching memory </a:t>
            </a:r>
          </a:p>
          <a:p>
            <a:pPr algn="ctr" defTabSz="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via the MCH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rot="-5400000" flipH="1" flipV="1">
            <a:off x="3804191" y="1013825"/>
            <a:ext cx="229090" cy="158432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rot="5400000" flipV="1">
            <a:off x="5521868" y="880476"/>
            <a:ext cx="210041" cy="183197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379663" y="4046703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356225" y="4056228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324100" y="6042191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558925" y="3976853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520288" y="642765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1525588" y="2737050"/>
            <a:ext cx="6677025" cy="3675097"/>
            <a:chOff x="752" y="2566"/>
            <a:chExt cx="4202" cy="2518"/>
          </a:xfrm>
        </p:grpSpPr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752" y="2568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4953" y="2584"/>
              <a:ext cx="1" cy="2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2793" y="2566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478463" y="3392653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2151449" y="4330866"/>
            <a:ext cx="188994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711404" y="5040478"/>
            <a:ext cx="2938305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514975" y="5181766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4570413" y="4129253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4570413" y="5330119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234755" y="248830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422900" y="6035841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>
            <a:off x="4572000" y="609140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AutoShape 31"/>
          <p:cNvSpPr>
            <a:spLocks noChangeArrowheads="1"/>
          </p:cNvSpPr>
          <p:nvPr/>
        </p:nvSpPr>
        <p:spPr bwMode="auto">
          <a:xfrm>
            <a:off x="4572000" y="3530766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1827213" y="3421228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5487988" y="2862428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871663" y="2844966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35" name="AutoShape 35"/>
          <p:cNvSpPr>
            <a:spLocks noChangeArrowheads="1"/>
          </p:cNvSpPr>
          <p:nvPr/>
        </p:nvSpPr>
        <p:spPr bwMode="auto">
          <a:xfrm>
            <a:off x="4572000" y="300212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14338" y="636618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5505" y="519765"/>
            <a:ext cx="922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The move to attach memory directly to a platform in major processor lines-1</a:t>
            </a:r>
          </a:p>
        </p:txBody>
      </p:sp>
      <p:sp>
        <p:nvSpPr>
          <p:cNvPr id="38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(9)</a:t>
            </a:r>
          </a:p>
        </p:txBody>
      </p:sp>
    </p:spTree>
    <p:extLst>
      <p:ext uri="{BB962C8B-B14F-4D97-AF65-F5344CB8AC3E}">
        <p14:creationId xmlns:p14="http://schemas.microsoft.com/office/powerpoint/2010/main" val="33447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 Overview</a:t>
            </a:r>
          </a:p>
        </p:txBody>
      </p:sp>
    </p:spTree>
    <p:extLst>
      <p:ext uri="{BB962C8B-B14F-4D97-AF65-F5344CB8AC3E}">
        <p14:creationId xmlns:p14="http://schemas.microsoft.com/office/powerpoint/2010/main" val="19023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940731"/>
            <a:ext cx="889038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Note that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Intel was quite late in attaching memory directly to the processor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 since Intel followed this trend as late as 2008 with their Nehalem line and even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 in 2010 with their Itanium line, as the above Figure indicates.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By comparison,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AMD preceded Intel in this respect by 5 years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505" y="519765"/>
            <a:ext cx="922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The move to attach memory directly to a platform in major processor lines-2</a:t>
            </a:r>
          </a:p>
        </p:txBody>
      </p:sp>
      <p:sp>
        <p:nvSpPr>
          <p:cNvPr id="6" name="Cím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8.1.3 </a:t>
            </a:r>
            <a:r>
              <a:rPr lang="en-US" dirty="0"/>
              <a:t>Why attaching memory via the processors became widespread? </a:t>
            </a:r>
            <a:r>
              <a:rPr lang="hu-HU" dirty="0"/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895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467544" y="1813568"/>
            <a:ext cx="8208912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Constrains relating the max. number of memory channels while connecting DIMMs directly to the MCH or the processor(s)</a:t>
            </a:r>
          </a:p>
        </p:txBody>
      </p:sp>
    </p:spTree>
    <p:extLst>
      <p:ext uri="{BB962C8B-B14F-4D97-AF65-F5344CB8AC3E}">
        <p14:creationId xmlns:p14="http://schemas.microsoft.com/office/powerpoint/2010/main" val="31559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90500" y="1115226"/>
            <a:ext cx="894121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 standard DIMM channels are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directly connected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the MCH or the processor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  (via the MC)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each memory channel requires a large number of copper traces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on the motherboard that interconnect the DIMM socket either with the MCH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  socket or the processor socket, since these interconnects are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parallel, 8-byte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wide links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exact number of copper traces needed depends on the memory type used,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  for actual numbers see the next Figure.  </a:t>
            </a:r>
            <a:endParaRPr lang="en-GB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52" y="519765"/>
            <a:ext cx="8287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8.1.4 Constrains relating the max. number of memory channels while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        connecting DIMMs directly to the MCH or the processor(s) -1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342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207963" y="1177603"/>
            <a:ext cx="2030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defTabSz="457200" eaLnBrk="1" hangingPunct="1"/>
            <a:r>
              <a:rPr lang="en-US" altLang="en-US" sz="1600" dirty="0">
                <a:solidFill>
                  <a:srgbClr val="000000"/>
                </a:solidFill>
              </a:rPr>
              <a:t>All these </a:t>
            </a:r>
            <a:r>
              <a:rPr lang="hu-HU" altLang="en-US" sz="1600" dirty="0">
                <a:solidFill>
                  <a:srgbClr val="000000"/>
                </a:solidFill>
              </a:rPr>
              <a:t>DIMM</a:t>
            </a:r>
            <a:r>
              <a:rPr lang="en-US" altLang="en-US" sz="1600" dirty="0">
                <a:solidFill>
                  <a:srgbClr val="000000"/>
                </a:solidFill>
              </a:rPr>
              <a:t>s</a:t>
            </a:r>
          </a:p>
          <a:p>
            <a:pPr defTabSz="457200" eaLnBrk="1" hangingPunct="1"/>
            <a:r>
              <a:rPr lang="en-US" altLang="en-US" sz="1600" dirty="0">
                <a:solidFill>
                  <a:srgbClr val="000000"/>
                </a:solidFill>
              </a:rPr>
              <a:t>  are</a:t>
            </a:r>
            <a:r>
              <a:rPr lang="en-US" altLang="en-US" sz="1600" dirty="0"/>
              <a:t> </a:t>
            </a:r>
            <a:r>
              <a:rPr lang="hu-HU" altLang="en-US" sz="1600" dirty="0">
                <a:solidFill>
                  <a:srgbClr val="0070C0"/>
                </a:solidFill>
              </a:rPr>
              <a:t>8-</a:t>
            </a:r>
            <a:r>
              <a:rPr lang="en-US" altLang="en-US" sz="1600" dirty="0">
                <a:solidFill>
                  <a:srgbClr val="0070C0"/>
                </a:solidFill>
              </a:rPr>
              <a:t>b</a:t>
            </a:r>
            <a:r>
              <a:rPr lang="hu-HU" altLang="en-US" sz="1600" dirty="0">
                <a:solidFill>
                  <a:srgbClr val="0070C0"/>
                </a:solidFill>
              </a:rPr>
              <a:t>yte wide</a:t>
            </a:r>
            <a:r>
              <a:rPr lang="en-US" altLang="en-US" sz="1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77842" y="500694"/>
            <a:ext cx="29225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defTabSz="457200" eaLnBrk="1" hangingPunct="1"/>
            <a:r>
              <a:rPr lang="en-US" altLang="en-US" sz="1800" dirty="0">
                <a:solidFill>
                  <a:srgbClr val="333399"/>
                </a:solidFill>
                <a:latin typeface="Verdana"/>
              </a:rPr>
              <a:t>Pin counts of SDRAM to</a:t>
            </a:r>
          </a:p>
          <a:p>
            <a:pPr defTabSz="457200" eaLnBrk="1" hangingPunct="1"/>
            <a:r>
              <a:rPr lang="en-US" altLang="en-US" sz="1800" dirty="0">
                <a:solidFill>
                  <a:srgbClr val="333399"/>
                </a:solidFill>
                <a:latin typeface="Verdana"/>
              </a:rPr>
              <a:t> DDR</a:t>
            </a:r>
            <a:r>
              <a:rPr lang="hu-HU" altLang="en-US" sz="1800" dirty="0">
                <a:solidFill>
                  <a:srgbClr val="333399"/>
                </a:solidFill>
                <a:latin typeface="Verdana"/>
              </a:rPr>
              <a:t>4</a:t>
            </a:r>
            <a:r>
              <a:rPr lang="en-US" altLang="en-US" sz="1800" dirty="0">
                <a:solidFill>
                  <a:srgbClr val="333399"/>
                </a:solidFill>
                <a:latin typeface="Verdana"/>
              </a:rPr>
              <a:t> DIMMs</a:t>
            </a:r>
          </a:p>
        </p:txBody>
      </p:sp>
      <p:pic>
        <p:nvPicPr>
          <p:cNvPr id="315407" name="Picture 15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4054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378075" y="1065213"/>
            <a:ext cx="6677025" cy="5230812"/>
            <a:chOff x="1498" y="503"/>
            <a:chExt cx="4206" cy="3295"/>
          </a:xfrm>
        </p:grpSpPr>
        <p:sp>
          <p:nvSpPr>
            <p:cNvPr id="315395" name="Text Box 3"/>
            <p:cNvSpPr txBox="1">
              <a:spLocks noChangeArrowheads="1"/>
            </p:cNvSpPr>
            <p:nvPr/>
          </p:nvSpPr>
          <p:spPr bwMode="auto">
            <a:xfrm>
              <a:off x="1498" y="503"/>
              <a:ext cx="52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algn="ctr"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SDRAM</a:t>
              </a:r>
              <a:endParaRPr lang="hu-HU" altLang="en-US">
                <a:solidFill>
                  <a:srgbClr val="000000"/>
                </a:solidFill>
                <a:latin typeface="Arial" charset="0"/>
              </a:endParaRPr>
            </a:p>
            <a:p>
              <a:pPr algn="ctr" defTabSz="457200" eaLnBrk="1" hangingPunct="1"/>
              <a:r>
                <a:rPr lang="hu-HU" altLang="en-US">
                  <a:solidFill>
                    <a:srgbClr val="000000"/>
                  </a:solidFill>
                  <a:latin typeface="Arial" charset="0"/>
                </a:rPr>
                <a:t>(SDR)</a:t>
              </a:r>
              <a:endParaRPr lang="en-US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5396" name="Text Box 4"/>
            <p:cNvSpPr txBox="1">
              <a:spLocks noChangeArrowheads="1"/>
            </p:cNvSpPr>
            <p:nvPr/>
          </p:nvSpPr>
          <p:spPr bwMode="auto">
            <a:xfrm>
              <a:off x="1511" y="1235"/>
              <a:ext cx="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DDR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>
              <a:off x="1503" y="205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DDR2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503" y="281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DDR3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5152" y="57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168-pin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5152" y="123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184-pin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401" name="Text Box 9"/>
            <p:cNvSpPr txBox="1">
              <a:spLocks noChangeArrowheads="1"/>
            </p:cNvSpPr>
            <p:nvPr/>
          </p:nvSpPr>
          <p:spPr bwMode="auto">
            <a:xfrm>
              <a:off x="5112" y="2067"/>
              <a:ext cx="5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240- pin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152" y="2828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240-pin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15408" name="Text Box 6"/>
            <p:cNvSpPr txBox="1">
              <a:spLocks noChangeArrowheads="1"/>
            </p:cNvSpPr>
            <p:nvPr/>
          </p:nvSpPr>
          <p:spPr bwMode="auto">
            <a:xfrm>
              <a:off x="1511" y="3606"/>
              <a:ext cx="4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DDR</a:t>
              </a:r>
              <a:r>
                <a:rPr lang="hu-HU" altLang="en-US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5409" name="Text Box 10"/>
            <p:cNvSpPr txBox="1">
              <a:spLocks noChangeArrowheads="1"/>
            </p:cNvSpPr>
            <p:nvPr/>
          </p:nvSpPr>
          <p:spPr bwMode="auto">
            <a:xfrm>
              <a:off x="5152" y="3606"/>
              <a:ext cx="5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defTabSz="457200" eaLnBrk="1" hangingPunct="1"/>
              <a:r>
                <a:rPr lang="hu-HU" altLang="en-US">
                  <a:solidFill>
                    <a:srgbClr val="000000"/>
                  </a:solidFill>
                </a:rPr>
                <a:t>2</a:t>
              </a:r>
              <a:r>
                <a:rPr lang="hu-HU" altLang="en-US">
                  <a:solidFill>
                    <a:srgbClr val="000000"/>
                  </a:solidFill>
                  <a:latin typeface="Arial" charset="0"/>
                </a:rPr>
                <a:t>84</a:t>
              </a:r>
              <a:r>
                <a:rPr lang="hu-HU" altLang="en-US">
                  <a:solidFill>
                    <a:srgbClr val="000000"/>
                  </a:solidFill>
                </a:rPr>
                <a:t>-pin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15410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11" name="Picture 19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800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330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053ADA-975D-4CCF-8674-9CF9E3634D0C}"/>
              </a:ext>
            </a:extLst>
          </p:cNvPr>
          <p:cNvSpPr txBox="1"/>
          <p:nvPr/>
        </p:nvSpPr>
        <p:spPr>
          <a:xfrm>
            <a:off x="122121" y="1163250"/>
            <a:ext cx="9224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The interconnects between the MCH and the DIMM sockets are  implemented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by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dense copper trails on the motherboard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seen below,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typically equalized to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reduce skews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(differences in signal propagation times occurring on different long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bit-lines).  </a:t>
            </a:r>
          </a:p>
        </p:txBody>
      </p:sp>
      <p:pic>
        <p:nvPicPr>
          <p:cNvPr id="9" name="Picture 4" descr="P4210138a">
            <a:extLst>
              <a:ext uri="{FF2B5EF4-FFF2-40B4-BE49-F238E27FC236}">
                <a16:creationId xmlns:a16="http://schemas.microsoft.com/office/drawing/2014/main" id="{0B9E8254-9AD9-47ED-AA42-1D3A47938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6"/>
          <a:stretch/>
        </p:blipFill>
        <p:spPr bwMode="auto">
          <a:xfrm>
            <a:off x="1348272" y="2512193"/>
            <a:ext cx="6195529" cy="38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CD7424-328B-42FF-A72C-A461C1BE2795}"/>
              </a:ext>
            </a:extLst>
          </p:cNvPr>
          <p:cNvSpPr txBox="1"/>
          <p:nvPr/>
        </p:nvSpPr>
        <p:spPr>
          <a:xfrm>
            <a:off x="3409" y="6463853"/>
            <a:ext cx="9535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Figure: Copper trails interconnecting the MCH or processor socket and the DIMM socket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877" y="519765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Constrains relating the max. number of memory channels while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connecting DIMMs directly to the MCH or the processor(s) -2</a:t>
            </a:r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7792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699" y="523222"/>
            <a:ext cx="3300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Example: Connecting </a:t>
            </a:r>
          </a:p>
          <a:p>
            <a:pPr algn="ctr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3 DDR3 memory channels </a:t>
            </a:r>
          </a:p>
          <a:p>
            <a:pPr algn="ctr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to the processor socket</a:t>
            </a:r>
          </a:p>
          <a:p>
            <a:pPr algn="ctr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162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1387" t="17188" r="21700" b="5904"/>
          <a:stretch/>
        </p:blipFill>
        <p:spPr>
          <a:xfrm>
            <a:off x="3311860" y="494346"/>
            <a:ext cx="5345707" cy="6265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636" y="5927393"/>
            <a:ext cx="2945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Actually the Picture refers to Intel’s server oriented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1. gen. Nehalem processor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42656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52425" y="1176134"/>
            <a:ext cx="879157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For direct connected memory channels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electrical constrains can seriously limit</a:t>
            </a: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       the maximum number of attachable memory channels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reasons, discussed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next.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limitation arises basically out of the fact that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width and the distance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    of the copper trails from each other determine the electrical parameters and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    thus the temporal behavior of the interconnect, first of all its maximum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    transfer rate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discussed subsequently.</a:t>
            </a:r>
            <a:endParaRPr lang="en-GB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77" y="519765"/>
            <a:ext cx="7596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Constrains relating the max. number of memory channels while</a:t>
            </a:r>
          </a:p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connecting DIMMs directly to the MCH or the processor(s) -2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847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89286" y="2304229"/>
                <a:ext cx="2035365" cy="31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𝑉𝑖𝑛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286" y="2304229"/>
                <a:ext cx="2035365" cy="315792"/>
              </a:xfrm>
              <a:prstGeom prst="rect">
                <a:avLst/>
              </a:prstGeom>
              <a:blipFill>
                <a:blip r:embed="rId2"/>
                <a:stretch>
                  <a:fillRect r="-22156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30093" y="2607142"/>
                <a:ext cx="1385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𝑤𝑖𝑡h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93" y="2607142"/>
                <a:ext cx="1385571" cy="307777"/>
              </a:xfrm>
              <a:prstGeom prst="rect">
                <a:avLst/>
              </a:prstGeom>
              <a:blipFill>
                <a:blip r:embed="rId3"/>
                <a:stretch>
                  <a:fillRect r="-1674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69578" y="2051929"/>
            <a:ext cx="2381250" cy="1333500"/>
            <a:chOff x="1969578" y="1679399"/>
            <a:chExt cx="2381250" cy="1333500"/>
          </a:xfrm>
        </p:grpSpPr>
        <p:pic>
          <p:nvPicPr>
            <p:cNvPr id="2050" name="Picture 2" descr="https://upload.wikimedia.org/wikipedia/commons/thumb/e/e0/RC_Series_Filter_%28with_V%26I_Labels%29.svg/250px-RC_Series_Filter_%28with_V%26I_Labels%29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578" y="1679399"/>
              <a:ext cx="238125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202288" y="1679399"/>
              <a:ext cx="914400" cy="26531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22769" y="2934664"/>
            <a:ext cx="113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i="1">
                <a:solidFill>
                  <a:srgbClr val="000000"/>
                </a:solidFill>
                <a:latin typeface="Cambria" panose="02040503050406030204" pitchFamily="18" charset="0"/>
              </a:rPr>
              <a:t>For Vin = 1V:</a:t>
            </a:r>
            <a:endParaRPr lang="en-US" i="1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74260" y="3255124"/>
                <a:ext cx="1432123" cy="31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260" y="3255124"/>
                <a:ext cx="1432123" cy="315792"/>
              </a:xfrm>
              <a:prstGeom prst="rect">
                <a:avLst/>
              </a:prstGeom>
              <a:blipFill>
                <a:blip r:embed="rId5"/>
                <a:stretch>
                  <a:fillRect r="-1404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2720" y="1177808"/>
            <a:ext cx="877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T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he temporal behavior of raising the voltage on DIMM </a:t>
            </a:r>
            <a:r>
              <a:rPr lang="hu-HU" sz="1600" dirty="0" err="1">
                <a:solidFill>
                  <a:srgbClr val="FF0000"/>
                </a:solidFill>
                <a:latin typeface="Verdana"/>
              </a:rPr>
              <a:t>traces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can be modelled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 by a</a:t>
            </a:r>
            <a:endParaRPr lang="en-US" sz="1600" dirty="0">
              <a:solidFill>
                <a:srgbClr val="FF0000"/>
              </a:solidFill>
              <a:latin typeface="Verdana"/>
            </a:endParaRP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 serial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RC network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with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representing the ohmic impedance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capacitance of a trace,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shown below.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2125" y="3886187"/>
            <a:ext cx="6926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sz="1600" dirty="0" err="1">
                <a:solidFill>
                  <a:srgbClr val="000000"/>
                </a:solidFill>
                <a:latin typeface="Verdana"/>
              </a:rPr>
              <a:t>Figure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: The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circuit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model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and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related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expression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for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Vc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[163]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7173" y="498583"/>
            <a:ext cx="1049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Modelling the temporal behavior of dense copper traces interconnecting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 the MCH and the DIMMs</a:t>
            </a:r>
            <a:endParaRPr lang="en-GB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(6)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21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11740" y="1322633"/>
            <a:ext cx="6204552" cy="4222870"/>
            <a:chOff x="1058642" y="1349863"/>
            <a:chExt cx="6204552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8642" y="1349863"/>
              <a:ext cx="97513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hu-HU" sz="1300">
                  <a:solidFill>
                    <a:srgbClr val="000000"/>
                  </a:solidFill>
                </a:rPr>
                <a:t>Vc</a:t>
              </a:r>
            </a:p>
            <a:p>
              <a:pPr algn="ctr" defTabSz="457200"/>
              <a:r>
                <a:rPr lang="hu-HU" sz="1300">
                  <a:solidFill>
                    <a:srgbClr val="000000"/>
                  </a:solidFill>
                </a:rPr>
                <a:t>(Vin = 1 V)</a:t>
              </a:r>
              <a:endParaRPr lang="en-US" sz="130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sz="13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107950" y="512763"/>
            <a:ext cx="890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dirty="0">
                <a:solidFill>
                  <a:srgbClr val="2D2D8A"/>
                </a:solidFill>
                <a:latin typeface="Verdana"/>
              </a:rPr>
              <a:t>Raising the voltage on a capacitor of a serial RC network mode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ling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DIMM </a:t>
            </a:r>
            <a:endParaRPr lang="en-US" dirty="0">
              <a:solidFill>
                <a:srgbClr val="2D2D8A"/>
              </a:solidFill>
              <a:latin typeface="Verdana"/>
            </a:endParaRP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tra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ils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05425" y="5714608"/>
                <a:ext cx="9769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hu-HU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u-HU" sz="1300">
                    <a:solidFill>
                      <a:srgbClr val="000000"/>
                    </a:solidFill>
                    <a:latin typeface="Verdana"/>
                  </a:rPr>
                  <a:t> = R * C</a:t>
                </a:r>
                <a:endParaRPr lang="en-US" sz="1300">
                  <a:solidFill>
                    <a:srgbClr val="000000"/>
                  </a:solidFill>
                  <a:latin typeface="Verdan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25" y="5714608"/>
                <a:ext cx="976934" cy="292388"/>
              </a:xfrm>
              <a:prstGeom prst="rect">
                <a:avLst/>
              </a:prstGeom>
              <a:blipFill>
                <a:blip r:embed="rId5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23469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481262"/>
            <a:ext cx="929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What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happens</a:t>
            </a:r>
            <a:r>
              <a:rPr lang="en-US" sz="1600" dirty="0" smtClean="0">
                <a:latin typeface="+mj-lt"/>
              </a:rPr>
              <a:t> if the number of direct attached memory channels would be doubled?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48351" y="2367806"/>
            <a:ext cx="3153627" cy="654518"/>
          </a:xfrm>
          <a:prstGeom prst="rect">
            <a:avLst/>
          </a:prstGeom>
          <a:solidFill>
            <a:srgbClr val="CCE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97377" y="2366200"/>
            <a:ext cx="3153627" cy="654518"/>
          </a:xfrm>
          <a:prstGeom prst="rect">
            <a:avLst/>
          </a:prstGeom>
          <a:solidFill>
            <a:srgbClr val="CCE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647" y="2521926"/>
            <a:ext cx="281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MCH or processor socket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4923" y="2529946"/>
            <a:ext cx="2744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MCH or processor socket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741144" y="3020718"/>
            <a:ext cx="19251" cy="153202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893544" y="3019115"/>
            <a:ext cx="19251" cy="153202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511621" y="3019112"/>
            <a:ext cx="19251" cy="153202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3664021" y="3017509"/>
            <a:ext cx="19251" cy="153202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099792" y="3028738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5170586" y="3027135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5246958" y="3046385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321728" y="3044782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7802895" y="3017511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7873689" y="3015908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7950061" y="3035158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8024831" y="3033555"/>
            <a:ext cx="19251" cy="15320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174281" y="3758921"/>
            <a:ext cx="208868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542563" y="3757319"/>
            <a:ext cx="208868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5233607" y="4706600"/>
                <a:ext cx="46230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i="1">
                        <a:solidFill>
                          <a:srgbClr val="000000"/>
                        </a:solidFill>
                        <a:latin typeface="+mj-lt"/>
                        <a:ea typeface="Cambria Math" panose="02040503050406030204" pitchFamily="18" charset="0"/>
                      </a:rPr>
                      <m:t>𝑅</m:t>
                    </m:r>
                    <m:r>
                      <a:rPr lang="hu-HU" i="1">
                        <a:solidFill>
                          <a:srgbClr val="000000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 smtClean="0">
                    <a:latin typeface="+mj-lt"/>
                  </a:rPr>
                  <a:t> </a:t>
                </a: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607" y="4706600"/>
                <a:ext cx="462306" cy="362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Up Arrow 32"/>
          <p:cNvSpPr/>
          <p:nvPr/>
        </p:nvSpPr>
        <p:spPr bwMode="auto">
          <a:xfrm>
            <a:off x="5531990" y="4793226"/>
            <a:ext cx="72000" cy="216000"/>
          </a:xfrm>
          <a:prstGeom prst="upArrow">
            <a:avLst/>
          </a:prstGeom>
          <a:solidFill>
            <a:srgbClr val="FF505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5572049" y="4709544"/>
                <a:ext cx="49750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endParaRPr lang="en-US" sz="1600" i="1" dirty="0" smtClean="0">
                  <a:latin typeface="+mj-lt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049" y="4709544"/>
                <a:ext cx="497508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Up Arrow 34"/>
          <p:cNvSpPr/>
          <p:nvPr/>
        </p:nvSpPr>
        <p:spPr bwMode="auto">
          <a:xfrm>
            <a:off x="5952843" y="4791620"/>
            <a:ext cx="72000" cy="216000"/>
          </a:xfrm>
          <a:prstGeom prst="upArrow">
            <a:avLst/>
          </a:prstGeom>
          <a:solidFill>
            <a:srgbClr val="FF505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6310037" y="4704995"/>
                <a:ext cx="16186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dirty="0" smtClean="0">
                  <a:latin typeface="+mj-lt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037" y="4704995"/>
                <a:ext cx="1618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Up Arrow 36"/>
          <p:cNvSpPr/>
          <p:nvPr/>
        </p:nvSpPr>
        <p:spPr bwMode="auto">
          <a:xfrm>
            <a:off x="7667198" y="4791621"/>
            <a:ext cx="72000" cy="216000"/>
          </a:xfrm>
          <a:prstGeom prst="upArrow">
            <a:avLst/>
          </a:prstGeom>
          <a:solidFill>
            <a:srgbClr val="FF505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6233887" y="4831726"/>
            <a:ext cx="216000" cy="144000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1170123" y="4685746"/>
                <a:ext cx="51039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i="1" smtClean="0">
                        <a:solidFill>
                          <a:srgbClr val="000000"/>
                        </a:solidFill>
                        <a:latin typeface="+mj-lt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+mj-lt"/>
                        <a:ea typeface="Cambria Math" panose="02040503050406030204" pitchFamily="18" charset="0"/>
                      </a:rPr>
                      <m:t>,</m:t>
                    </m:r>
                    <m:r>
                      <a:rPr lang="hu-HU" i="1">
                        <a:solidFill>
                          <a:srgbClr val="000000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 smtClean="0">
                    <a:latin typeface="+mj-lt"/>
                  </a:rPr>
                  <a:t> </a:t>
                </a: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123" y="4685746"/>
                <a:ext cx="510396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1393062" y="4688689"/>
                <a:ext cx="414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i="1" dirty="0" smtClean="0">
                  <a:latin typeface="+mj-lt"/>
                </a:endParaRPr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062" y="4688689"/>
                <a:ext cx="4144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1871168" y="4693766"/>
                <a:ext cx="16186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solidFill>
                            <a:srgbClr val="000000"/>
                          </a:solidFill>
                          <a:latin typeface="+mj-lt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dirty="0" smtClean="0">
                  <a:latin typeface="+mj-lt"/>
                </a:endParaRPr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68" y="4693766"/>
                <a:ext cx="161864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 bwMode="auto">
          <a:xfrm>
            <a:off x="1795018" y="4820497"/>
            <a:ext cx="216000" cy="144000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522" y="4727797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,</a:t>
            </a:r>
          </a:p>
        </p:txBody>
      </p:sp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16073" y="904773"/>
            <a:ext cx="89344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memory channels </a:t>
            </a:r>
            <a:r>
              <a:rPr lang="en-US" sz="1600" dirty="0" smtClean="0">
                <a:latin typeface="+mj-lt"/>
              </a:rPr>
              <a:t>would require more cupper traces to attach to the socket, </a:t>
            </a:r>
          </a:p>
          <a:p>
            <a:r>
              <a:rPr lang="en-US" sz="1600" dirty="0" smtClean="0">
                <a:latin typeface="+mj-lt"/>
              </a:rPr>
              <a:t>  this could only be implemented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smaller and denser cupper traces</a:t>
            </a:r>
            <a:r>
              <a:rPr lang="en-US" sz="1600" dirty="0" smtClean="0">
                <a:latin typeface="+mj-lt"/>
              </a:rPr>
              <a:t>, then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however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 and C</a:t>
            </a:r>
            <a:r>
              <a:rPr lang="en-US" sz="1600" dirty="0" smtClean="0">
                <a:latin typeface="+mj-lt"/>
              </a:rPr>
              <a:t> and thus </a:t>
            </a:r>
            <a:r>
              <a:rPr lang="el-GR" dirty="0" smtClean="0">
                <a:latin typeface="+mj-lt"/>
              </a:rPr>
              <a:t>τ</a:t>
            </a:r>
            <a:r>
              <a:rPr lang="en-US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of the cupper traces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would be increased</a:t>
            </a:r>
            <a:r>
              <a:rPr lang="en-US" sz="1600" dirty="0" smtClean="0">
                <a:latin typeface="+mj-lt"/>
              </a:rPr>
              <a:t>, as illustrated</a:t>
            </a:r>
          </a:p>
          <a:p>
            <a:r>
              <a:rPr lang="en-US" sz="1600" dirty="0" smtClean="0">
                <a:latin typeface="+mj-lt"/>
              </a:rPr>
              <a:t> in the  Figure below.</a:t>
            </a:r>
          </a:p>
        </p:txBody>
      </p:sp>
    </p:spTree>
    <p:extLst>
      <p:ext uri="{BB962C8B-B14F-4D97-AF65-F5344CB8AC3E}">
        <p14:creationId xmlns:p14="http://schemas.microsoft.com/office/powerpoint/2010/main" val="72253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62" y="885414"/>
            <a:ext cx="8613705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memory subsystem serves the entire platform, including the CPU cores.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Each CPU core operates on its own,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accordingly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each core needs the same</a:t>
            </a:r>
          </a:p>
          <a:p>
            <a:pPr defTabSz="45720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     memory bandwidth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accessing instructions and data, in other words,</a:t>
            </a:r>
          </a:p>
          <a:p>
            <a:pPr defTabSz="45720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memory bandwidth has to be linearly scaled with the core count.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For this reason, it is of importance to review how many cores DTs and laptops </a:t>
            </a:r>
          </a:p>
          <a:p>
            <a:pPr defTabSz="45720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have.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The next two Figures show it.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50" y="517394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hu-HU" dirty="0">
                <a:solidFill>
                  <a:srgbClr val="2D2D8A"/>
                </a:solidFill>
                <a:latin typeface="Verdana"/>
              </a:rPr>
              <a:t>8.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1.1 Overview</a:t>
            </a: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947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46" y="1346275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/>
          <a:stretch/>
        </p:blipFill>
        <p:spPr>
          <a:xfrm>
            <a:off x="3977886" y="1346275"/>
            <a:ext cx="4557777" cy="476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526147" y="407404"/>
            <a:ext cx="7521262" cy="9227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51" y="500652"/>
            <a:ext cx="800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dirty="0">
                <a:solidFill>
                  <a:srgbClr val="2D2D8A"/>
                </a:solidFill>
                <a:latin typeface="Verdana"/>
              </a:rPr>
              <a:t>Raising the voltage on a capacitor of a serial RC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circuit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that models</a:t>
            </a:r>
            <a:endParaRPr lang="en-US" dirty="0">
              <a:solidFill>
                <a:srgbClr val="2D2D8A"/>
              </a:solidFill>
              <a:latin typeface="Verdana"/>
            </a:endParaRPr>
          </a:p>
          <a:p>
            <a:pPr defTabSz="457200"/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DIMM 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tra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ils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w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h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en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el-GR" dirty="0">
                <a:solidFill>
                  <a:srgbClr val="2D2D8A"/>
                </a:solidFill>
                <a:latin typeface="Verdana"/>
              </a:rPr>
              <a:t>τ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is doubled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300" y="1528198"/>
            <a:ext cx="8556715" cy="4510519"/>
            <a:chOff x="24842" y="2028154"/>
            <a:chExt cx="8474723" cy="4438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26146" y="2318195"/>
                  <a:ext cx="1135038" cy="2042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sz="13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46" y="2318195"/>
                  <a:ext cx="1135038" cy="204246"/>
                </a:xfrm>
                <a:prstGeom prst="rect">
                  <a:avLst/>
                </a:prstGeom>
                <a:blipFill>
                  <a:blip r:embed="rId4"/>
                  <a:stretch>
                    <a:fillRect l="-2660" t="-2941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961883" y="4131967"/>
                  <a:ext cx="1204894" cy="2042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hu-HU" sz="13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sz="13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1883" y="4131967"/>
                  <a:ext cx="1204894" cy="204246"/>
                </a:xfrm>
                <a:prstGeom prst="rect">
                  <a:avLst/>
                </a:prstGeom>
                <a:blipFill>
                  <a:blip r:embed="rId5"/>
                  <a:stretch>
                    <a:fillRect l="-2000" t="-2941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24842" y="2028154"/>
              <a:ext cx="987770" cy="48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hu-HU" sz="1300" dirty="0">
                  <a:solidFill>
                    <a:srgbClr val="000000"/>
                  </a:solidFill>
                </a:rPr>
                <a:t>Vc</a:t>
              </a:r>
            </a:p>
            <a:p>
              <a:pPr algn="ctr" defTabSz="457200"/>
              <a:r>
                <a:rPr lang="hu-HU" sz="1300" dirty="0">
                  <a:solidFill>
                    <a:srgbClr val="000000"/>
                  </a:solidFill>
                </a:rPr>
                <a:t>(Vin = 1 V)</a:t>
              </a:r>
              <a:endParaRPr lang="en-US" sz="13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23537" y="6085836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537" y="6085836"/>
                  <a:ext cx="476028" cy="2923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2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4941" y="6178996"/>
                  <a:ext cx="1024615" cy="2877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14:m>
                    <m:oMath xmlns:m="http://schemas.openxmlformats.org/officeDocument/2006/math">
                      <m:r>
                        <a:rPr lang="hu-HU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hu-HU" sz="1300" dirty="0">
                      <a:solidFill>
                        <a:srgbClr val="000000"/>
                      </a:solidFill>
                      <a:latin typeface="Verdana"/>
                    </a:rPr>
                    <a:t> = R * C</a:t>
                  </a:r>
                  <a:endParaRPr lang="en-US" sz="1300" dirty="0">
                    <a:solidFill>
                      <a:srgbClr val="000000"/>
                    </a:solidFill>
                    <a:latin typeface="Verdana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41" y="6178996"/>
                  <a:ext cx="1024615" cy="287724"/>
                </a:xfrm>
                <a:prstGeom prst="rect">
                  <a:avLst/>
                </a:prstGeom>
                <a:blipFill>
                  <a:blip r:embed="rId7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494BE0-6032-4BB6-9A60-D7A88294AFFB}"/>
              </a:ext>
            </a:extLst>
          </p:cNvPr>
          <p:cNvSpPr txBox="1"/>
          <p:nvPr/>
        </p:nvSpPr>
        <p:spPr>
          <a:xfrm>
            <a:off x="161925" y="6362835"/>
            <a:ext cx="9155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Long rise and fall times, however would reduce the feasible memory transfer rate.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9791CD-76BA-44A8-8FAD-A5554042958D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2050" y="2729692"/>
            <a:ext cx="2834640" cy="24938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64F041-D6B9-4537-80DA-4D024DDAE39D}"/>
              </a:ext>
            </a:extLst>
          </p:cNvPr>
          <p:cNvCxnSpPr/>
          <p:nvPr/>
        </p:nvCxnSpPr>
        <p:spPr bwMode="auto">
          <a:xfrm>
            <a:off x="2667000" y="2754630"/>
            <a:ext cx="0" cy="3524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A2CA69-E4D4-46BB-B6CC-A138373897C5}"/>
              </a:ext>
            </a:extLst>
          </p:cNvPr>
          <p:cNvCxnSpPr/>
          <p:nvPr/>
        </p:nvCxnSpPr>
        <p:spPr bwMode="auto">
          <a:xfrm>
            <a:off x="3838575" y="2754630"/>
            <a:ext cx="0" cy="3524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7" name="TextBox 1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933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4C6C-4803-4990-98F0-7B5E6ABD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.3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Constrains for raising the n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umber of 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direct connected D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RAM channels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10</a:t>
            </a: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5E89CA-A668-408D-9BEC-7C58C29CA965}"/>
                  </a:ext>
                </a:extLst>
              </p:cNvPr>
              <p:cNvSpPr txBox="1"/>
              <p:nvPr/>
            </p:nvSpPr>
            <p:spPr>
              <a:xfrm>
                <a:off x="414673" y="1230832"/>
                <a:ext cx="9247868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If however,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𝜏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would be raised the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given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memory speed grade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(e.g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 DDR4-2400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could not be preserved.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In other words,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 given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memory speed grade constrains the number and</a:t>
                </a: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width of the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copper trails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that can be connected to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an MCH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or processor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socket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width a given width and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thus it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limits the number of memory channels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that</a:t>
                </a: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may directly be connected to an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MCH or a processor.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In this respect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the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physical dimensions of the MCH or processor socket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are</a:t>
                </a: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of paramount importance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since larger sockets allow obviously, more copper</a:t>
                </a: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trails to connect whereas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smaller sockets less copper trails and thus more or </a:t>
                </a: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less memory channels.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5E89CA-A668-408D-9BEC-7C58C29CA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3" y="1230832"/>
                <a:ext cx="9247868" cy="2739211"/>
              </a:xfrm>
              <a:prstGeom prst="rect">
                <a:avLst/>
              </a:prstGeom>
              <a:blipFill>
                <a:blip r:embed="rId2"/>
                <a:stretch>
                  <a:fillRect l="-264" b="-2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/>
          <p:cNvSpPr txBox="1"/>
          <p:nvPr/>
        </p:nvSpPr>
        <p:spPr>
          <a:xfrm>
            <a:off x="385780" y="4959753"/>
            <a:ext cx="851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larger processor sockets enable connecting more memory channels, say up to 6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channels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directly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as the next Figure indicates. </a:t>
            </a:r>
          </a:p>
        </p:txBody>
      </p:sp>
      <p:sp>
        <p:nvSpPr>
          <p:cNvPr id="9" name="Téglalap 8"/>
          <p:cNvSpPr/>
          <p:nvPr/>
        </p:nvSpPr>
        <p:spPr bwMode="auto">
          <a:xfrm>
            <a:off x="279097" y="4017306"/>
            <a:ext cx="8726173" cy="8591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97209" y="4030749"/>
            <a:ext cx="9349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Usual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MCH or client processor socket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about 30 - 40 mm x 30 – 40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allow typically to connect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up to two memory channels directly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an MCH or a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socket without degrading memory speed.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16232-2EAD-4946-803F-4116ACF1708A}"/>
              </a:ext>
            </a:extLst>
          </p:cNvPr>
          <p:cNvSpPr txBox="1"/>
          <p:nvPr/>
        </p:nvSpPr>
        <p:spPr>
          <a:xfrm>
            <a:off x="107950" y="481262"/>
            <a:ext cx="759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cs typeface="Times New Roman" pitchFamily="18" charset="0"/>
              </a:rPr>
              <a:t>Constrains relating the max. number of memory channels while</a:t>
            </a:r>
          </a:p>
          <a:p>
            <a:r>
              <a:rPr lang="en-US" dirty="0">
                <a:solidFill>
                  <a:srgbClr val="2D2D8A"/>
                </a:solidFill>
                <a:cs typeface="Times New Roman" pitchFamily="18" charset="0"/>
              </a:rPr>
              <a:t>  connecting DIMMs directly to the MCH or the processor(s) -3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FFD0B8F-4F51-4068-8751-466F3ECAEB91}"/>
              </a:ext>
            </a:extLst>
          </p:cNvPr>
          <p:cNvSpPr txBox="1"/>
          <p:nvPr/>
        </p:nvSpPr>
        <p:spPr>
          <a:xfrm>
            <a:off x="8849360" y="6501335"/>
            <a:ext cx="274320" cy="410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91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B36DB7-1390-44F8-98D2-D57A22C74E60}"/>
              </a:ext>
            </a:extLst>
          </p:cNvPr>
          <p:cNvGrpSpPr/>
          <p:nvPr/>
        </p:nvGrpSpPr>
        <p:grpSpPr>
          <a:xfrm>
            <a:off x="21296" y="2912884"/>
            <a:ext cx="2289489" cy="1742892"/>
            <a:chOff x="135600" y="2998607"/>
            <a:chExt cx="2289489" cy="17428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66EE0A-27DE-478F-8FE4-6EC8F75F5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416" t="46088" r="11384"/>
            <a:stretch/>
          </p:blipFill>
          <p:spPr>
            <a:xfrm rot="20783014">
              <a:off x="435539" y="3175485"/>
              <a:ext cx="1689611" cy="156601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9F8000-A337-43CB-B409-23A892C60DCC}"/>
                </a:ext>
              </a:extLst>
            </p:cNvPr>
            <p:cNvSpPr/>
            <p:nvPr/>
          </p:nvSpPr>
          <p:spPr bwMode="auto">
            <a:xfrm>
              <a:off x="135600" y="3281820"/>
              <a:ext cx="460689" cy="914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sz="140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D65955-324C-42D7-AE35-88AFEF48F119}"/>
                </a:ext>
              </a:extLst>
            </p:cNvPr>
            <p:cNvSpPr/>
            <p:nvPr/>
          </p:nvSpPr>
          <p:spPr bwMode="auto">
            <a:xfrm>
              <a:off x="744514" y="2998607"/>
              <a:ext cx="1680575" cy="27068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sz="140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8FA899E-FC36-4A6B-9B0F-2DDB010C1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56" t="51534" r="19256" b="18654"/>
          <a:stretch/>
        </p:blipFill>
        <p:spPr>
          <a:xfrm>
            <a:off x="2629095" y="3083362"/>
            <a:ext cx="989556" cy="1277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02F11-D8E9-4CBA-B9AC-94E17E5F5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2" t="36044" r="58304" b="18653"/>
          <a:stretch/>
        </p:blipFill>
        <p:spPr>
          <a:xfrm>
            <a:off x="4312665" y="2432010"/>
            <a:ext cx="1747341" cy="1941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ABF29-ADC7-4967-A671-07AEE410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14" t="17923" r="32410" b="18652"/>
          <a:stretch/>
        </p:blipFill>
        <p:spPr>
          <a:xfrm>
            <a:off x="6676367" y="1692973"/>
            <a:ext cx="1979112" cy="2718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3E630B-5F42-49E4-A454-4879F1E64EA1}"/>
              </a:ext>
            </a:extLst>
          </p:cNvPr>
          <p:cNvSpPr txBox="1"/>
          <p:nvPr/>
        </p:nvSpPr>
        <p:spPr>
          <a:xfrm>
            <a:off x="614350" y="4557111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34x34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6AD12-56C2-46E9-A76D-750600EDB774}"/>
              </a:ext>
            </a:extLst>
          </p:cNvPr>
          <p:cNvSpPr txBox="1"/>
          <p:nvPr/>
        </p:nvSpPr>
        <p:spPr>
          <a:xfrm>
            <a:off x="2487969" y="4552343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err="1">
                <a:solidFill>
                  <a:srgbClr val="000000"/>
                </a:solidFill>
                <a:latin typeface="Verdana"/>
              </a:rPr>
              <a:t>45x42.5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9D4EBC-C333-49CE-9BEB-191676FB673C}"/>
              </a:ext>
            </a:extLst>
          </p:cNvPr>
          <p:cNvSpPr txBox="1"/>
          <p:nvPr/>
        </p:nvSpPr>
        <p:spPr>
          <a:xfrm>
            <a:off x="4505322" y="4576151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58.5x51.0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DE4B3-43B0-4114-BACE-4DF5B24E6044}"/>
              </a:ext>
            </a:extLst>
          </p:cNvPr>
          <p:cNvSpPr txBox="1"/>
          <p:nvPr/>
        </p:nvSpPr>
        <p:spPr>
          <a:xfrm>
            <a:off x="7058036" y="4571383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err="1">
                <a:solidFill>
                  <a:srgbClr val="000000"/>
                </a:solidFill>
                <a:latin typeface="Verdana"/>
              </a:rPr>
              <a:t>76x56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EE101-3F66-4E85-B3E4-B1BF619E2505}"/>
              </a:ext>
            </a:extLst>
          </p:cNvPr>
          <p:cNvSpPr txBox="1"/>
          <p:nvPr/>
        </p:nvSpPr>
        <p:spPr>
          <a:xfrm>
            <a:off x="638170" y="4818344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err="1">
                <a:solidFill>
                  <a:srgbClr val="000000"/>
                </a:solidFill>
                <a:latin typeface="Verdana"/>
              </a:rPr>
              <a:t>BGA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1226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AC340-BAB8-43F4-9D13-F1CBA15A504C}"/>
              </a:ext>
            </a:extLst>
          </p:cNvPr>
          <p:cNvSpPr txBox="1"/>
          <p:nvPr/>
        </p:nvSpPr>
        <p:spPr>
          <a:xfrm>
            <a:off x="2576506" y="4827864"/>
            <a:ext cx="1062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LGA 1366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DCAFB-CFF9-4A65-8BDF-9B21D4A5B840}"/>
              </a:ext>
            </a:extLst>
          </p:cNvPr>
          <p:cNvSpPr txBox="1"/>
          <p:nvPr/>
        </p:nvSpPr>
        <p:spPr>
          <a:xfrm>
            <a:off x="4635887" y="4818132"/>
            <a:ext cx="125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LGA 2011-3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FD76B-6BD5-4BCC-9BC2-795AB62B15C6}"/>
              </a:ext>
            </a:extLst>
          </p:cNvPr>
          <p:cNvSpPr txBox="1"/>
          <p:nvPr/>
        </p:nvSpPr>
        <p:spPr>
          <a:xfrm>
            <a:off x="7110428" y="4837277"/>
            <a:ext cx="1062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LGA 3647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A3B45-3F98-49CC-A78B-D7C2EE9F5C25}"/>
              </a:ext>
            </a:extLst>
          </p:cNvPr>
          <p:cNvSpPr txBox="1"/>
          <p:nvPr/>
        </p:nvSpPr>
        <p:spPr>
          <a:xfrm>
            <a:off x="266690" y="5179289"/>
            <a:ext cx="17748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2xDDR2 standard</a:t>
            </a:r>
          </a:p>
          <a:p>
            <a:pPr algn="ctr"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mem. channels</a:t>
            </a:r>
          </a:p>
          <a:p>
            <a:pPr algn="ctr"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on MCH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36B38-A1A6-44FC-AFA2-4985F0DA2C52}"/>
              </a:ext>
            </a:extLst>
          </p:cNvPr>
          <p:cNvSpPr txBox="1"/>
          <p:nvPr/>
        </p:nvSpPr>
        <p:spPr>
          <a:xfrm>
            <a:off x="2247893" y="5174521"/>
            <a:ext cx="17748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err="1">
                <a:solidFill>
                  <a:srgbClr val="000000"/>
                </a:solidFill>
                <a:latin typeface="Verdana"/>
              </a:rPr>
              <a:t>3xDDR3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standard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mem. channels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on processors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44B4A-01B7-45A8-9D8C-39FCDD8215EA}"/>
              </a:ext>
            </a:extLst>
          </p:cNvPr>
          <p:cNvSpPr txBox="1"/>
          <p:nvPr/>
        </p:nvSpPr>
        <p:spPr>
          <a:xfrm>
            <a:off x="4298103" y="5184041"/>
            <a:ext cx="19511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err="1">
                <a:solidFill>
                  <a:srgbClr val="000000"/>
                </a:solidFill>
                <a:latin typeface="Verdana"/>
              </a:rPr>
              <a:t>2x2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Verdana"/>
              </a:rPr>
              <a:t>DDR4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standard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mem. channels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(2 on both side)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99C81-B095-46AE-BF7E-9DC2C6451D44}"/>
              </a:ext>
            </a:extLst>
          </p:cNvPr>
          <p:cNvSpPr txBox="1"/>
          <p:nvPr/>
        </p:nvSpPr>
        <p:spPr>
          <a:xfrm>
            <a:off x="6665069" y="5179273"/>
            <a:ext cx="19511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err="1">
                <a:solidFill>
                  <a:srgbClr val="000000"/>
                </a:solidFill>
                <a:latin typeface="Verdana"/>
              </a:rPr>
              <a:t>2x3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Verdana"/>
              </a:rPr>
              <a:t>DDR4</a:t>
            </a:r>
            <a:r>
              <a:rPr lang="en-US" sz="1400">
                <a:solidFill>
                  <a:srgbClr val="000000"/>
                </a:solidFill>
                <a:latin typeface="Verdana"/>
              </a:rPr>
              <a:t> standard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mem. channels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(3 on both side)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91DB09-4DC0-4ED7-B825-7FE2AAFB6436}"/>
              </a:ext>
            </a:extLst>
          </p:cNvPr>
          <p:cNvSpPr txBox="1"/>
          <p:nvPr/>
        </p:nvSpPr>
        <p:spPr>
          <a:xfrm>
            <a:off x="595747" y="2222745"/>
            <a:ext cx="1358064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b="1" err="1">
                <a:solidFill>
                  <a:srgbClr val="000000"/>
                </a:solidFill>
                <a:latin typeface="Verdana"/>
              </a:rPr>
              <a:t>P965</a:t>
            </a:r>
            <a:r>
              <a:rPr lang="en-US" sz="1400" b="1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Verdana"/>
              </a:rPr>
              <a:t>GMCH</a:t>
            </a:r>
            <a:endParaRPr lang="en-US" sz="1400" b="1">
              <a:solidFill>
                <a:srgbClr val="000000"/>
              </a:solidFill>
              <a:latin typeface="Verdana"/>
            </a:endParaRPr>
          </a:p>
          <a:p>
            <a:pPr algn="ctr" defTabSz="457200">
              <a:spcAft>
                <a:spcPts val="200"/>
              </a:spcAft>
            </a:pPr>
            <a:r>
              <a:rPr lang="en-US" sz="1400" b="1">
                <a:solidFill>
                  <a:srgbClr val="000000"/>
                </a:solidFill>
                <a:latin typeface="Verdana"/>
              </a:rPr>
              <a:t>for Core 2</a:t>
            </a:r>
          </a:p>
          <a:p>
            <a:pPr algn="ctr" defTabSz="457200"/>
            <a:r>
              <a:rPr lang="en-US" sz="1400">
                <a:solidFill>
                  <a:srgbClr val="000000"/>
                </a:solidFill>
                <a:latin typeface="Verdana"/>
              </a:rPr>
              <a:t>(2 cores)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4BA3B3-81E0-44DB-9B81-5BF584CDA3EC}"/>
              </a:ext>
            </a:extLst>
          </p:cNvPr>
          <p:cNvSpPr txBox="1"/>
          <p:nvPr/>
        </p:nvSpPr>
        <p:spPr>
          <a:xfrm>
            <a:off x="2399456" y="2052978"/>
            <a:ext cx="155202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en-US" sz="1400" b="1" dirty="0" err="1">
                <a:solidFill>
                  <a:srgbClr val="000000"/>
                </a:solidFill>
                <a:latin typeface="Verdana"/>
              </a:rPr>
              <a:t>Westmere</a:t>
            </a:r>
            <a:r>
              <a:rPr lang="en-US" sz="1400" b="1" dirty="0">
                <a:solidFill>
                  <a:srgbClr val="000000"/>
                </a:solidFill>
                <a:latin typeface="Verdana"/>
              </a:rPr>
              <a:t>-EP</a:t>
            </a:r>
          </a:p>
          <a:p>
            <a:pPr algn="ctr"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(up to 6 cores)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5E3B1B-D980-4BD5-9E1A-E72316B59067}"/>
              </a:ext>
            </a:extLst>
          </p:cNvPr>
          <p:cNvSpPr txBox="1"/>
          <p:nvPr/>
        </p:nvSpPr>
        <p:spPr>
          <a:xfrm>
            <a:off x="4424370" y="1633867"/>
            <a:ext cx="174919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spcAft>
                <a:spcPts val="200"/>
              </a:spcAft>
            </a:pPr>
            <a:r>
              <a:rPr lang="en-US" sz="1400" b="1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400" b="1" dirty="0">
                <a:solidFill>
                  <a:srgbClr val="000000"/>
                </a:solidFill>
                <a:latin typeface="Verdana"/>
              </a:rPr>
              <a:t>-EP</a:t>
            </a:r>
          </a:p>
          <a:p>
            <a:pPr algn="ctr"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(up to 22 cores)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AD969F-1E26-46A8-BE74-6FA72DE6F9FD}"/>
              </a:ext>
            </a:extLst>
          </p:cNvPr>
          <p:cNvSpPr txBox="1"/>
          <p:nvPr/>
        </p:nvSpPr>
        <p:spPr>
          <a:xfrm>
            <a:off x="6883801" y="976921"/>
            <a:ext cx="164820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Aft>
                <a:spcPts val="200"/>
              </a:spcAft>
            </a:pPr>
            <a:r>
              <a:rPr lang="en-US" sz="1400" b="1" dirty="0" err="1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400" b="1" dirty="0">
                <a:solidFill>
                  <a:srgbClr val="000000"/>
                </a:solidFill>
                <a:latin typeface="Verdana"/>
              </a:rPr>
              <a:t>-SP</a:t>
            </a:r>
          </a:p>
          <a:p>
            <a:pPr algn="ctr" defTabSz="457200"/>
            <a:r>
              <a:rPr lang="en-US" sz="1400" dirty="0">
                <a:solidFill>
                  <a:srgbClr val="000000"/>
                </a:solidFill>
                <a:latin typeface="Verdana"/>
              </a:rPr>
              <a:t>(up to 28 cores)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AF3BEA-FBA7-49DD-869A-60E1A3AD1D56}"/>
              </a:ext>
            </a:extLst>
          </p:cNvPr>
          <p:cNvSpPr txBox="1"/>
          <p:nvPr/>
        </p:nvSpPr>
        <p:spPr>
          <a:xfrm>
            <a:off x="6732240" y="6372550"/>
            <a:ext cx="238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  <a:latin typeface="Verdana"/>
              </a:rPr>
              <a:t>Source of the pictures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 [26]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2183BB0-521E-47AC-BAAC-585539289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7765" r="48236" b="40425"/>
          <a:stretch/>
        </p:blipFill>
        <p:spPr>
          <a:xfrm>
            <a:off x="2461098" y="2898223"/>
            <a:ext cx="1364097" cy="14391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89077D-F982-4728-B14D-C047054A4F10}"/>
              </a:ext>
            </a:extLst>
          </p:cNvPr>
          <p:cNvSpPr txBox="1"/>
          <p:nvPr/>
        </p:nvSpPr>
        <p:spPr>
          <a:xfrm>
            <a:off x="77498" y="498584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Socket sizes and number of direct connected memory channels for various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 DT and server processors of Intel</a:t>
            </a:r>
          </a:p>
        </p:txBody>
      </p:sp>
      <p:sp>
        <p:nvSpPr>
          <p:cNvPr id="3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8.1.4 </a:t>
            </a:r>
            <a:r>
              <a:rPr lang="en-US" dirty="0"/>
              <a:t>Constrains concerning the number of memory channels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25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023938" y="1813568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8.2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Evolution of attaching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lanes to platforms</a:t>
            </a:r>
          </a:p>
        </p:txBody>
      </p:sp>
    </p:spTree>
    <p:extLst>
      <p:ext uri="{BB962C8B-B14F-4D97-AF65-F5344CB8AC3E}">
        <p14:creationId xmlns:p14="http://schemas.microsoft.com/office/powerpoint/2010/main" val="15266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50" y="525519"/>
            <a:ext cx="487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hu-HU" dirty="0">
                <a:solidFill>
                  <a:srgbClr val="2D2D8A"/>
                </a:solidFill>
                <a:latin typeface="Verdana"/>
              </a:rPr>
              <a:t>8.2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Attaching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lanes to platforms 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466" y="911060"/>
            <a:ext cx="8995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Client platforms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provide typically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16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lanes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allow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connecting graphics cards</a:t>
            </a:r>
          </a:p>
          <a:p>
            <a:pPr defTabSz="45720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further on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x1, x2, x4-wide lanes to attach SSD, LAN controller etc., as the</a:t>
            </a:r>
          </a:p>
          <a:p>
            <a:pPr defTabSz="45720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following example indicates.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852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023" t="18825" r="16617" b="7893"/>
          <a:stretch/>
        </p:blipFill>
        <p:spPr>
          <a:xfrm>
            <a:off x="240117" y="1191283"/>
            <a:ext cx="8657192" cy="5377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" y="525517"/>
            <a:ext cx="9069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Example: Block diagram of a motherboard with Intel’s 8</a:t>
            </a:r>
            <a:r>
              <a:rPr lang="en-US" baseline="30000" dirty="0">
                <a:solidFill>
                  <a:srgbClr val="2D2D8A"/>
                </a:solidFill>
                <a:latin typeface="Verdana"/>
              </a:rPr>
              <a:t>th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/9</a:t>
            </a:r>
            <a:r>
              <a:rPr lang="en-US" baseline="30000" dirty="0">
                <a:solidFill>
                  <a:srgbClr val="2D2D8A"/>
                </a:solidFill>
                <a:latin typeface="Verdana"/>
              </a:rPr>
              <a:t>th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gen. processor</a:t>
            </a: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164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1665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50" y="525519"/>
            <a:ext cx="441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Attaching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lanes to platforms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074" y="1630951"/>
            <a:ext cx="886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Concerning 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lanes and the way how they are connected to a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platform,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two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evolution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paths should be pointed out: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193" y="2241302"/>
            <a:ext cx="817307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 fontAlgn="base">
              <a:buFontTx/>
              <a:buAutoNum type="alphaLcParenR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first, the point where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lanes are attached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to the platform has been</a:t>
            </a:r>
          </a:p>
          <a:p>
            <a:pPr defTabSz="45720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moved from the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NB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the processor, and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second,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lanes underwent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generational evolution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from generation 1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to generation 4, as indicated in the subsequent Table.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846" y="920069"/>
            <a:ext cx="9018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Providing typically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16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lanes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by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client platforms </a:t>
            </a:r>
            <a:r>
              <a:rPr lang="en-US" sz="1600" dirty="0" smtClean="0">
                <a:latin typeface="Verdana"/>
              </a:rPr>
              <a:t>is 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contrast to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HEDs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,</a:t>
            </a:r>
          </a:p>
          <a:p>
            <a:pPr defTabSz="45720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 smtClean="0">
                <a:latin typeface="Verdana"/>
              </a:rPr>
              <a:t>as they</a:t>
            </a:r>
            <a:r>
              <a:rPr lang="en-US" sz="1600" dirty="0" smtClean="0"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have mostly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36/40 or 44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lanes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for attaching multiple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graphics cards.</a:t>
            </a:r>
          </a:p>
        </p:txBody>
      </p:sp>
      <p:sp>
        <p:nvSpPr>
          <p:cNvPr id="8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522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églalap 46"/>
          <p:cNvSpPr/>
          <p:nvPr/>
        </p:nvSpPr>
        <p:spPr>
          <a:xfrm>
            <a:off x="503151" y="3704059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 dirty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" name="Egyenes összekötő 48"/>
          <p:cNvCxnSpPr>
            <a:stCxn id="5" idx="0"/>
            <a:endCxn id="3" idx="2"/>
          </p:cNvCxnSpPr>
          <p:nvPr/>
        </p:nvCxnSpPr>
        <p:spPr>
          <a:xfrm rot="5400000" flipH="1" flipV="1">
            <a:off x="1015120" y="4376365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69"/>
          <p:cNvSpPr/>
          <p:nvPr/>
        </p:nvSpPr>
        <p:spPr>
          <a:xfrm>
            <a:off x="503151" y="4559721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6" name="Szövegdoboz 70"/>
          <p:cNvSpPr txBox="1">
            <a:spLocks noChangeArrowheads="1"/>
          </p:cNvSpPr>
          <p:nvPr/>
        </p:nvSpPr>
        <p:spPr bwMode="auto">
          <a:xfrm>
            <a:off x="1175221" y="3407196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7" name="Téglalap 49"/>
          <p:cNvSpPr>
            <a:spLocks noChangeArrowheads="1"/>
          </p:cNvSpPr>
          <p:nvPr/>
        </p:nvSpPr>
        <p:spPr bwMode="auto">
          <a:xfrm>
            <a:off x="493626" y="2837284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Egyenes összekötő 48"/>
          <p:cNvCxnSpPr>
            <a:stCxn id="5" idx="0"/>
            <a:endCxn id="3" idx="2"/>
          </p:cNvCxnSpPr>
          <p:nvPr/>
        </p:nvCxnSpPr>
        <p:spPr>
          <a:xfrm rot="5400000" flipH="1" flipV="1">
            <a:off x="1015119" y="3520703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46"/>
          <p:cNvSpPr/>
          <p:nvPr/>
        </p:nvSpPr>
        <p:spPr>
          <a:xfrm>
            <a:off x="3595469" y="3742159"/>
            <a:ext cx="1389062" cy="487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10" name="Egyenes összekötő 48"/>
          <p:cNvCxnSpPr>
            <a:stCxn id="5" idx="0"/>
            <a:endCxn id="3" idx="2"/>
          </p:cNvCxnSpPr>
          <p:nvPr/>
        </p:nvCxnSpPr>
        <p:spPr>
          <a:xfrm flipV="1">
            <a:off x="1197682" y="4193009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69"/>
          <p:cNvSpPr/>
          <p:nvPr/>
        </p:nvSpPr>
        <p:spPr>
          <a:xfrm>
            <a:off x="3595469" y="4596234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hu-HU" sz="1300">
                <a:solidFill>
                  <a:srgbClr val="FFFFFF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12" name="Szövegdoboz 70"/>
          <p:cNvSpPr txBox="1">
            <a:spLocks noChangeArrowheads="1"/>
          </p:cNvSpPr>
          <p:nvPr/>
        </p:nvSpPr>
        <p:spPr bwMode="auto">
          <a:xfrm>
            <a:off x="4267539" y="3443709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13" name="Téglalap 49"/>
          <p:cNvSpPr>
            <a:spLocks noChangeArrowheads="1"/>
          </p:cNvSpPr>
          <p:nvPr/>
        </p:nvSpPr>
        <p:spPr bwMode="auto">
          <a:xfrm>
            <a:off x="3585944" y="2873796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 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cxnSp>
        <p:nvCxnSpPr>
          <p:cNvPr id="14" name="Egyenes összekötő 48"/>
          <p:cNvCxnSpPr>
            <a:stCxn id="5" idx="0"/>
            <a:endCxn id="3" idx="2"/>
          </p:cNvCxnSpPr>
          <p:nvPr/>
        </p:nvCxnSpPr>
        <p:spPr>
          <a:xfrm flipV="1">
            <a:off x="1197682" y="4193009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1892213" y="3919959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4971831" y="3103984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29" name="Egyenes összekötő 48"/>
          <p:cNvCxnSpPr/>
          <p:nvPr/>
        </p:nvCxnSpPr>
        <p:spPr>
          <a:xfrm rot="5400000" flipH="1" flipV="1">
            <a:off x="4101948" y="3525959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48"/>
          <p:cNvCxnSpPr/>
          <p:nvPr/>
        </p:nvCxnSpPr>
        <p:spPr>
          <a:xfrm rot="5400000" flipH="1" flipV="1">
            <a:off x="4096693" y="4403570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41092" y="1167877"/>
            <a:ext cx="39950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</a:t>
            </a: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 lanes </a:t>
            </a:r>
            <a:r>
              <a:rPr lang="en-US" sz="1300" b="1" dirty="0">
                <a:solidFill>
                  <a:srgbClr val="000000"/>
                </a:solidFill>
                <a:latin typeface="Verdana"/>
              </a:rPr>
              <a:t>to a client platform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96" y="191649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</a:t>
            </a: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 lanes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MCH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4008" y="1920732"/>
            <a:ext cx="21419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Attaching </a:t>
            </a: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 lanes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  <a:p>
            <a:pPr algn="ctr" defTabSz="457200"/>
            <a:r>
              <a:rPr lang="en-US" sz="1300" b="1" dirty="0">
                <a:solidFill>
                  <a:srgbClr val="000000"/>
                </a:solidFill>
                <a:latin typeface="Verdana"/>
              </a:rPr>
              <a:t>via the processor</a:t>
            </a:r>
          </a:p>
        </p:txBody>
      </p:sp>
      <p:sp>
        <p:nvSpPr>
          <p:cNvPr id="34" name="Line 5"/>
          <p:cNvSpPr>
            <a:spLocks noChangeShapeType="1"/>
          </p:cNvSpPr>
          <p:nvPr/>
        </p:nvSpPr>
        <p:spPr bwMode="auto">
          <a:xfrm flipV="1">
            <a:off x="1258888" y="1620785"/>
            <a:ext cx="2158447" cy="24617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 flipH="1" flipV="1">
            <a:off x="3417335" y="1620784"/>
            <a:ext cx="2307190" cy="26717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1228371" y="183612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42"/>
          <p:cNvSpPr>
            <a:spLocks noChangeShapeType="1"/>
          </p:cNvSpPr>
          <p:nvPr/>
        </p:nvSpPr>
        <p:spPr bwMode="auto">
          <a:xfrm flipH="1">
            <a:off x="3424810" y="146525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3224671" y="2038833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5691194" y="184063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61215" y="6485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67091" y="3805881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55470" y="3009160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Téglalap 46"/>
          <p:cNvSpPr/>
          <p:nvPr/>
        </p:nvSpPr>
        <p:spPr>
          <a:xfrm>
            <a:off x="6402604" y="3797500"/>
            <a:ext cx="1389062" cy="487362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Aft>
                <a:spcPts val="300"/>
              </a:spcAft>
              <a:defRPr/>
            </a:pPr>
            <a:r>
              <a:rPr lang="en-US" sz="1300" dirty="0" smtClean="0">
                <a:solidFill>
                  <a:srgbClr val="FFFFFF"/>
                </a:solidFill>
                <a:latin typeface="Verdana" pitchFamily="34" charset="0"/>
              </a:rPr>
              <a:t>P</a:t>
            </a:r>
            <a:r>
              <a:rPr lang="hu-HU" sz="1300" dirty="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sz="13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5" name="Szövegdoboz 70"/>
          <p:cNvSpPr txBox="1">
            <a:spLocks noChangeArrowheads="1"/>
          </p:cNvSpPr>
          <p:nvPr/>
        </p:nvSpPr>
        <p:spPr bwMode="auto">
          <a:xfrm>
            <a:off x="7074674" y="3499050"/>
            <a:ext cx="50847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hu-HU" altLang="en-US" sz="1300">
                <a:solidFill>
                  <a:srgbClr val="000000"/>
                </a:solidFill>
                <a:latin typeface="Verdana" panose="020B0604030504040204" pitchFamily="34" charset="0"/>
              </a:rPr>
              <a:t>FSB</a:t>
            </a:r>
          </a:p>
        </p:txBody>
      </p:sp>
      <p:sp>
        <p:nvSpPr>
          <p:cNvPr id="46" name="Téglalap 49"/>
          <p:cNvSpPr>
            <a:spLocks noChangeArrowheads="1"/>
          </p:cNvSpPr>
          <p:nvPr/>
        </p:nvSpPr>
        <p:spPr bwMode="auto">
          <a:xfrm>
            <a:off x="6393079" y="292913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Verdana" panose="020B0604030504040204" pitchFamily="34" charset="0"/>
              </a:rPr>
              <a:t>Processor </a:t>
            </a:r>
            <a:endParaRPr lang="hu-HU" altLang="en-US" sz="13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AutoShape 32"/>
          <p:cNvSpPr>
            <a:spLocks noChangeArrowheads="1"/>
          </p:cNvSpPr>
          <p:nvPr/>
        </p:nvSpPr>
        <p:spPr bwMode="auto">
          <a:xfrm>
            <a:off x="7778966" y="3159325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8" name="Egyenes összekötő 48"/>
          <p:cNvCxnSpPr/>
          <p:nvPr/>
        </p:nvCxnSpPr>
        <p:spPr>
          <a:xfrm rot="5400000" flipH="1" flipV="1">
            <a:off x="6909083" y="3581300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262605" y="3064501"/>
            <a:ext cx="6286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dirty="0" err="1" smtClean="0">
                <a:solidFill>
                  <a:srgbClr val="FF0000"/>
                </a:solidFill>
                <a:latin typeface="+mj-lt"/>
              </a:rPr>
              <a:t>PCIe</a:t>
            </a:r>
            <a:endParaRPr lang="en-US" sz="13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17026" y="2620245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or</a:t>
            </a:r>
            <a:endParaRPr lang="en-US" sz="1600" dirty="0" smtClean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4" y="548680"/>
            <a:ext cx="684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latin typeface="+mj-lt"/>
              </a:rPr>
              <a:t>a) Evolution of attaching </a:t>
            </a:r>
            <a:r>
              <a:rPr lang="en-US" dirty="0" err="1" smtClean="0">
                <a:latin typeface="+mj-lt"/>
              </a:rPr>
              <a:t>PCIe</a:t>
            </a:r>
            <a:r>
              <a:rPr lang="en-US" dirty="0" smtClean="0">
                <a:latin typeface="+mj-lt"/>
              </a:rPr>
              <a:t> lanes to a client platform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61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107950" y="525519"/>
            <a:ext cx="8478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Evolution of </a:t>
            </a:r>
            <a:r>
              <a:rPr lang="en-US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attaching </a:t>
            </a:r>
            <a:r>
              <a:rPr lang="en-US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lanes </a:t>
            </a:r>
            <a:r>
              <a:rPr lang="en-US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to Intel’s </a:t>
            </a: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and AMD’s client </a:t>
            </a:r>
            <a:r>
              <a:rPr lang="en-US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platforms </a:t>
            </a:r>
            <a:endParaRPr lang="en-US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1409101" y="1770839"/>
            <a:ext cx="6553501" cy="4939672"/>
            <a:chOff x="1409101" y="1770839"/>
            <a:chExt cx="6553501" cy="4939672"/>
          </a:xfrm>
        </p:grpSpPr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 rot="16200000">
              <a:off x="246257" y="4630914"/>
              <a:ext cx="26003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Type of available 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lanes</a:t>
              </a:r>
            </a:p>
          </p:txBody>
        </p:sp>
        <p:sp>
          <p:nvSpPr>
            <p:cNvPr id="43" name="Line 17"/>
            <p:cNvSpPr>
              <a:spLocks noChangeShapeType="1"/>
            </p:cNvSpPr>
            <p:nvPr/>
          </p:nvSpPr>
          <p:spPr bwMode="auto">
            <a:xfrm>
              <a:off x="3900330" y="2978081"/>
              <a:ext cx="0" cy="31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V="1">
              <a:off x="2862647" y="2033751"/>
              <a:ext cx="1044574" cy="22299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2502719" y="1770839"/>
              <a:ext cx="277479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10000"/>
                </a:spcAft>
                <a:buFontTx/>
                <a:buNone/>
              </a:pP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Where to connect </a:t>
              </a:r>
              <a:r>
                <a:rPr lang="en-US" altLang="en-US" sz="13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lanes</a:t>
              </a:r>
              <a:endParaRPr lang="hu-HU" altLang="en-US" sz="1300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Text Box 31"/>
            <p:cNvSpPr txBox="1">
              <a:spLocks noChangeArrowheads="1"/>
            </p:cNvSpPr>
            <p:nvPr/>
          </p:nvSpPr>
          <p:spPr bwMode="auto">
            <a:xfrm>
              <a:off x="2238600" y="2363168"/>
              <a:ext cx="124104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lanes 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on the NB</a:t>
              </a:r>
            </a:p>
          </p:txBody>
        </p:sp>
        <p:sp>
          <p:nvSpPr>
            <p:cNvPr id="47" name="Text Box 32"/>
            <p:cNvSpPr txBox="1">
              <a:spLocks noChangeArrowheads="1"/>
            </p:cNvSpPr>
            <p:nvPr/>
          </p:nvSpPr>
          <p:spPr bwMode="auto">
            <a:xfrm>
              <a:off x="4167477" y="2363168"/>
              <a:ext cx="175561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lanes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on the processor</a:t>
              </a:r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>
              <a:off x="5994351" y="2978080"/>
              <a:ext cx="0" cy="31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2829368" y="2226093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Line 35"/>
            <p:cNvSpPr>
              <a:spLocks noChangeShapeType="1"/>
            </p:cNvSpPr>
            <p:nvPr/>
          </p:nvSpPr>
          <p:spPr bwMode="auto">
            <a:xfrm>
              <a:off x="3900330" y="2033750"/>
              <a:ext cx="1157829" cy="21590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2817860" y="3420498"/>
              <a:ext cx="108000" cy="468000"/>
            </a:xfrm>
            <a:prstGeom prst="downArrow">
              <a:avLst/>
            </a:prstGeom>
            <a:solidFill>
              <a:srgbClr val="FFE7E7"/>
            </a:solidFill>
            <a:ln w="19050" cap="flat" cmpd="sng" algn="ctr">
              <a:solidFill>
                <a:srgbClr val="FFB3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b="1">
                <a:solidFill>
                  <a:srgbClr val="3333CC"/>
                </a:solidFill>
                <a:latin typeface="Verdana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05104" y="3056182"/>
              <a:ext cx="15392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PCIe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 1.0 lanes</a:t>
              </a:r>
            </a:p>
          </p:txBody>
        </p:sp>
        <p:sp>
          <p:nvSpPr>
            <p:cNvPr id="56" name="Down Arrow 55"/>
            <p:cNvSpPr/>
            <p:nvPr/>
          </p:nvSpPr>
          <p:spPr bwMode="auto">
            <a:xfrm>
              <a:off x="4982989" y="4370934"/>
              <a:ext cx="108000" cy="468000"/>
            </a:xfrm>
            <a:prstGeom prst="downArrow">
              <a:avLst/>
            </a:prstGeom>
            <a:solidFill>
              <a:srgbClr val="FFE7E7"/>
            </a:solidFill>
            <a:ln w="19050" cap="flat" cmpd="sng" algn="ctr">
              <a:solidFill>
                <a:srgbClr val="FFB3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b="1">
                <a:solidFill>
                  <a:srgbClr val="3333CC"/>
                </a:solidFill>
                <a:latin typeface="Verdana" pitchFamily="34" charset="0"/>
              </a:endParaRPr>
            </a:p>
          </p:txBody>
        </p:sp>
        <p:sp>
          <p:nvSpPr>
            <p:cNvPr id="57" name="Down Arrow 56"/>
            <p:cNvSpPr/>
            <p:nvPr/>
          </p:nvSpPr>
          <p:spPr bwMode="auto">
            <a:xfrm rot="16200000">
              <a:off x="3860869" y="3916504"/>
              <a:ext cx="108000" cy="576000"/>
            </a:xfrm>
            <a:prstGeom prst="downArrow">
              <a:avLst/>
            </a:prstGeom>
            <a:solidFill>
              <a:srgbClr val="FFE7E7"/>
            </a:solidFill>
            <a:ln w="19050" cap="flat" cmpd="sng" algn="ctr">
              <a:solidFill>
                <a:srgbClr val="FFB3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b="1">
                <a:solidFill>
                  <a:srgbClr val="3333CC"/>
                </a:solidFill>
                <a:latin typeface="Verdana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99663" y="4043251"/>
              <a:ext cx="15392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PCIe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 2.0 lanes</a:t>
              </a:r>
            </a:p>
          </p:txBody>
        </p:sp>
        <p:sp>
          <p:nvSpPr>
            <p:cNvPr id="60" name="Rectangle 37"/>
            <p:cNvSpPr>
              <a:spLocks noChangeArrowheads="1"/>
            </p:cNvSpPr>
            <p:nvPr/>
          </p:nvSpPr>
          <p:spPr bwMode="auto">
            <a:xfrm>
              <a:off x="4245626" y="4039535"/>
              <a:ext cx="1539204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lanes</a:t>
              </a:r>
            </a:p>
          </p:txBody>
        </p:sp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4269237" y="4908036"/>
              <a:ext cx="1539204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3.0 lanes</a:t>
              </a:r>
            </a:p>
          </p:txBody>
        </p:sp>
        <p:sp>
          <p:nvSpPr>
            <p:cNvPr id="62" name="Text Box 14"/>
            <p:cNvSpPr txBox="1">
              <a:spLocks noChangeArrowheads="1"/>
            </p:cNvSpPr>
            <p:nvPr/>
          </p:nvSpPr>
          <p:spPr bwMode="auto">
            <a:xfrm>
              <a:off x="4263231" y="5834067"/>
              <a:ext cx="1539204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300" b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PCIe</a:t>
              </a:r>
              <a:r>
                <a:rPr lang="en-US" altLang="en-US" sz="13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4.0 lanes</a:t>
              </a:r>
            </a:p>
          </p:txBody>
        </p:sp>
        <p:sp>
          <p:nvSpPr>
            <p:cNvPr id="63" name="Down Arrow 62"/>
            <p:cNvSpPr/>
            <p:nvPr/>
          </p:nvSpPr>
          <p:spPr bwMode="auto">
            <a:xfrm>
              <a:off x="4977733" y="5277449"/>
              <a:ext cx="108000" cy="468000"/>
            </a:xfrm>
            <a:prstGeom prst="downArrow">
              <a:avLst/>
            </a:prstGeom>
            <a:solidFill>
              <a:srgbClr val="FFE7E7"/>
            </a:solidFill>
            <a:ln w="19050" cap="flat" cmpd="sng" algn="ctr">
              <a:solidFill>
                <a:srgbClr val="FFB3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b="1">
                <a:solidFill>
                  <a:srgbClr val="3333CC"/>
                </a:solidFill>
                <a:latin typeface="Verdana" pitchFamily="34" charset="0"/>
              </a:endParaRPr>
            </a:p>
          </p:txBody>
        </p:sp>
        <p:sp>
          <p:nvSpPr>
            <p:cNvPr id="77" name="Down Arrow 76"/>
            <p:cNvSpPr/>
            <p:nvPr/>
          </p:nvSpPr>
          <p:spPr bwMode="auto">
            <a:xfrm>
              <a:off x="1740559" y="3415246"/>
              <a:ext cx="108000" cy="2700000"/>
            </a:xfrm>
            <a:prstGeom prst="downArrow">
              <a:avLst/>
            </a:prstGeom>
            <a:solidFill>
              <a:srgbClr val="FFE7E7"/>
            </a:solidFill>
            <a:ln w="19050" cap="flat" cmpd="sng" algn="ctr">
              <a:solidFill>
                <a:srgbClr val="FFB3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3333CC"/>
                </a:solidFill>
                <a:latin typeface="Verdana" pitchFamily="34" charset="0"/>
              </a:endParaRPr>
            </a:p>
          </p:txBody>
        </p:sp>
        <p:sp>
          <p:nvSpPr>
            <p:cNvPr id="78" name="Line 17"/>
            <p:cNvSpPr>
              <a:spLocks noChangeShapeType="1"/>
            </p:cNvSpPr>
            <p:nvPr/>
          </p:nvSpPr>
          <p:spPr bwMode="auto">
            <a:xfrm>
              <a:off x="2034747" y="3004358"/>
              <a:ext cx="0" cy="31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9" name="Oval 12"/>
            <p:cNvSpPr>
              <a:spLocks noChangeArrowheads="1"/>
            </p:cNvSpPr>
            <p:nvPr/>
          </p:nvSpPr>
          <p:spPr bwMode="auto">
            <a:xfrm>
              <a:off x="5025266" y="222075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278476" y="6205244"/>
              <a:ext cx="1205779" cy="50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2009 (Intel)</a:t>
              </a:r>
            </a:p>
            <a:p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2011 (AMD)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505904" y="3022116"/>
              <a:ext cx="113043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2006: Intel</a:t>
              </a:r>
            </a:p>
            <a:p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2005: AMD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69425" y="3904228"/>
              <a:ext cx="16289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2007-2011: Intel</a:t>
              </a:r>
            </a:p>
            <a:p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2008-2014: AMD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32641" y="4821251"/>
              <a:ext cx="17299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2012- : Intel</a:t>
              </a:r>
            </a:p>
            <a:p>
              <a:pPr algn="ctr"/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20014-2018: AMD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489386" y="5847304"/>
              <a:ext cx="11256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itchFamily="18" charset="0"/>
                </a:rPr>
                <a:t>2019: AMD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23121" y="902014"/>
            <a:ext cx="8925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overall evolution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of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attaching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lanes to a client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platform can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be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summarized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next Figure.</a:t>
            </a:r>
          </a:p>
        </p:txBody>
      </p:sp>
      <p:sp>
        <p:nvSpPr>
          <p:cNvPr id="33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(5)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42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525521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Note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559" y="851343"/>
            <a:ext cx="903605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introducing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1.0 to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3.0 lanes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AMD lagged behind Intel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one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or two</a:t>
            </a:r>
            <a:endParaRPr lang="en-US" sz="16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years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in introducing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4.0 AMD came before Intel.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031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49"/>
          <p:cNvSpPr txBox="1"/>
          <p:nvPr/>
        </p:nvSpPr>
        <p:spPr>
          <a:xfrm>
            <a:off x="-33263" y="558264"/>
            <a:ext cx="877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Max. core counts of GPU-less desktop and laptop processors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751" y="991405"/>
            <a:ext cx="8899908" cy="5778717"/>
            <a:chOff x="106741" y="-860643"/>
            <a:chExt cx="9746245" cy="7324123"/>
          </a:xfrm>
        </p:grpSpPr>
        <p:cxnSp>
          <p:nvCxnSpPr>
            <p:cNvPr id="25" name="Egyenes összekötő nyíllal 4"/>
            <p:cNvCxnSpPr/>
            <p:nvPr/>
          </p:nvCxnSpPr>
          <p:spPr>
            <a:xfrm flipH="1" flipV="1">
              <a:off x="503452" y="-380773"/>
              <a:ext cx="76" cy="6524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6"/>
            <p:cNvCxnSpPr/>
            <p:nvPr/>
          </p:nvCxnSpPr>
          <p:spPr>
            <a:xfrm flipV="1">
              <a:off x="391365" y="6011213"/>
              <a:ext cx="9461621" cy="335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1"/>
            <p:cNvCxnSpPr/>
            <p:nvPr/>
          </p:nvCxnSpPr>
          <p:spPr>
            <a:xfrm>
              <a:off x="1257563" y="59485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12"/>
            <p:cNvCxnSpPr/>
            <p:nvPr/>
          </p:nvCxnSpPr>
          <p:spPr>
            <a:xfrm>
              <a:off x="1805558" y="594723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13"/>
            <p:cNvCxnSpPr/>
            <p:nvPr/>
          </p:nvCxnSpPr>
          <p:spPr>
            <a:xfrm>
              <a:off x="2354764" y="594662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14"/>
            <p:cNvCxnSpPr/>
            <p:nvPr/>
          </p:nvCxnSpPr>
          <p:spPr>
            <a:xfrm>
              <a:off x="2902759" y="594533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15"/>
            <p:cNvCxnSpPr/>
            <p:nvPr/>
          </p:nvCxnSpPr>
          <p:spPr>
            <a:xfrm>
              <a:off x="3456808" y="595295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16"/>
            <p:cNvCxnSpPr/>
            <p:nvPr/>
          </p:nvCxnSpPr>
          <p:spPr>
            <a:xfrm>
              <a:off x="4004803" y="59516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17"/>
            <p:cNvCxnSpPr/>
            <p:nvPr/>
          </p:nvCxnSpPr>
          <p:spPr>
            <a:xfrm>
              <a:off x="4554009" y="595105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18"/>
            <p:cNvCxnSpPr/>
            <p:nvPr/>
          </p:nvCxnSpPr>
          <p:spPr>
            <a:xfrm>
              <a:off x="5102004" y="59497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9"/>
            <p:cNvCxnSpPr/>
            <p:nvPr/>
          </p:nvCxnSpPr>
          <p:spPr>
            <a:xfrm>
              <a:off x="5652178" y="595295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20"/>
            <p:cNvCxnSpPr/>
            <p:nvPr/>
          </p:nvCxnSpPr>
          <p:spPr>
            <a:xfrm>
              <a:off x="6200173" y="59516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21"/>
            <p:cNvCxnSpPr/>
            <p:nvPr/>
          </p:nvCxnSpPr>
          <p:spPr>
            <a:xfrm>
              <a:off x="6749379" y="595105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22"/>
            <p:cNvCxnSpPr/>
            <p:nvPr/>
          </p:nvCxnSpPr>
          <p:spPr>
            <a:xfrm>
              <a:off x="7297374" y="59497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Szövegdoboz 27"/>
            <p:cNvSpPr txBox="1"/>
            <p:nvPr/>
          </p:nvSpPr>
          <p:spPr>
            <a:xfrm>
              <a:off x="171539" y="-860643"/>
              <a:ext cx="670930" cy="47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defRPr/>
              </a:pPr>
              <a:r>
                <a:rPr lang="hu-H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Core</a:t>
              </a:r>
              <a:br>
                <a:rPr lang="hu-H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hu-H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count</a:t>
              </a:r>
            </a:p>
          </p:txBody>
        </p:sp>
        <p:sp>
          <p:nvSpPr>
            <p:cNvPr id="40" name="Szövegdoboz 28"/>
            <p:cNvSpPr txBox="1"/>
            <p:nvPr/>
          </p:nvSpPr>
          <p:spPr>
            <a:xfrm>
              <a:off x="1233705" y="6073394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2006</a:t>
              </a:r>
            </a:p>
          </p:txBody>
        </p:sp>
        <p:sp>
          <p:nvSpPr>
            <p:cNvPr id="41" name="Szövegdoboz 29"/>
            <p:cNvSpPr txBox="1"/>
            <p:nvPr/>
          </p:nvSpPr>
          <p:spPr>
            <a:xfrm>
              <a:off x="2334636" y="6068200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2008</a:t>
              </a:r>
            </a:p>
          </p:txBody>
        </p:sp>
        <p:sp>
          <p:nvSpPr>
            <p:cNvPr id="42" name="Szövegdoboz 30"/>
            <p:cNvSpPr txBox="1"/>
            <p:nvPr/>
          </p:nvSpPr>
          <p:spPr>
            <a:xfrm>
              <a:off x="3442725" y="6068200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2010</a:t>
              </a:r>
            </a:p>
          </p:txBody>
        </p:sp>
        <p:sp>
          <p:nvSpPr>
            <p:cNvPr id="43" name="Szövegdoboz 31"/>
            <p:cNvSpPr txBox="1"/>
            <p:nvPr/>
          </p:nvSpPr>
          <p:spPr>
            <a:xfrm>
              <a:off x="4531119" y="6068200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2012</a:t>
              </a:r>
            </a:p>
          </p:txBody>
        </p:sp>
        <p:sp>
          <p:nvSpPr>
            <p:cNvPr id="44" name="Szövegdoboz 32"/>
            <p:cNvSpPr txBox="1"/>
            <p:nvPr/>
          </p:nvSpPr>
          <p:spPr>
            <a:xfrm>
              <a:off x="5633728" y="6068200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2014</a:t>
              </a:r>
            </a:p>
          </p:txBody>
        </p:sp>
        <p:sp>
          <p:nvSpPr>
            <p:cNvPr id="45" name="Szövegdoboz 33"/>
            <p:cNvSpPr txBox="1"/>
            <p:nvPr/>
          </p:nvSpPr>
          <p:spPr>
            <a:xfrm>
              <a:off x="6731812" y="6073393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2016</a:t>
              </a:r>
            </a:p>
          </p:txBody>
        </p:sp>
        <p:sp>
          <p:nvSpPr>
            <p:cNvPr id="46" name="Szövegdoboz 34"/>
            <p:cNvSpPr txBox="1"/>
            <p:nvPr/>
          </p:nvSpPr>
          <p:spPr>
            <a:xfrm>
              <a:off x="8946808" y="6070538"/>
              <a:ext cx="596499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Year</a:t>
              </a:r>
            </a:p>
          </p:txBody>
        </p:sp>
        <p:sp>
          <p:nvSpPr>
            <p:cNvPr id="60" name="Szövegdoboz 35"/>
            <p:cNvSpPr txBox="1"/>
            <p:nvPr/>
          </p:nvSpPr>
          <p:spPr>
            <a:xfrm>
              <a:off x="109984" y="4833819"/>
              <a:ext cx="323567" cy="390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72" name="Egyenes összekötő 55"/>
            <p:cNvCxnSpPr/>
            <p:nvPr/>
          </p:nvCxnSpPr>
          <p:spPr>
            <a:xfrm rot="5400000">
              <a:off x="500988" y="494507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22"/>
            <p:cNvCxnSpPr/>
            <p:nvPr/>
          </p:nvCxnSpPr>
          <p:spPr>
            <a:xfrm>
              <a:off x="7852488" y="595055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22"/>
            <p:cNvCxnSpPr/>
            <p:nvPr/>
          </p:nvCxnSpPr>
          <p:spPr>
            <a:xfrm>
              <a:off x="8407857" y="59393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Szövegdoboz 33"/>
            <p:cNvSpPr txBox="1"/>
            <p:nvPr/>
          </p:nvSpPr>
          <p:spPr>
            <a:xfrm>
              <a:off x="7860360" y="6072904"/>
              <a:ext cx="595446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</a:t>
              </a: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hu-HU" sz="14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9" name="Egyenes összekötő 13"/>
            <p:cNvCxnSpPr/>
            <p:nvPr/>
          </p:nvCxnSpPr>
          <p:spPr>
            <a:xfrm>
              <a:off x="714831" y="594994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Egyenes összekötő 55"/>
            <p:cNvCxnSpPr/>
            <p:nvPr/>
          </p:nvCxnSpPr>
          <p:spPr>
            <a:xfrm rot="5400000">
              <a:off x="509758" y="392881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Szövegdoboz 35"/>
            <p:cNvSpPr txBox="1"/>
            <p:nvPr/>
          </p:nvSpPr>
          <p:spPr>
            <a:xfrm>
              <a:off x="118003" y="2811678"/>
              <a:ext cx="323567" cy="390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6</a:t>
              </a:r>
              <a:endParaRPr lang="hu-HU" sz="14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8" name="Egyenes összekötő 55"/>
            <p:cNvCxnSpPr/>
            <p:nvPr/>
          </p:nvCxnSpPr>
          <p:spPr>
            <a:xfrm rot="5400000">
              <a:off x="509007" y="291716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55"/>
            <p:cNvCxnSpPr/>
            <p:nvPr/>
          </p:nvCxnSpPr>
          <p:spPr>
            <a:xfrm rot="5400000">
              <a:off x="511291" y="190091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Szövegdoboz 35"/>
            <p:cNvSpPr txBox="1"/>
            <p:nvPr/>
          </p:nvSpPr>
          <p:spPr>
            <a:xfrm>
              <a:off x="106741" y="3816362"/>
              <a:ext cx="323567" cy="390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hu-HU" sz="14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Szövegdoboz 35"/>
            <p:cNvSpPr txBox="1"/>
            <p:nvPr/>
          </p:nvSpPr>
          <p:spPr>
            <a:xfrm>
              <a:off x="118002" y="1788454"/>
              <a:ext cx="323567" cy="390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hu-HU" sz="14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4" name="Egyenes összekötő nyíllal 6"/>
            <p:cNvCxnSpPr/>
            <p:nvPr/>
          </p:nvCxnSpPr>
          <p:spPr>
            <a:xfrm flipV="1">
              <a:off x="370511" y="4998956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gyenes összekötő nyíllal 6"/>
            <p:cNvCxnSpPr/>
            <p:nvPr/>
          </p:nvCxnSpPr>
          <p:spPr>
            <a:xfrm flipV="1">
              <a:off x="360341" y="3977074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nyíllal 6"/>
            <p:cNvCxnSpPr/>
            <p:nvPr/>
          </p:nvCxnSpPr>
          <p:spPr>
            <a:xfrm flipV="1">
              <a:off x="388157" y="2976044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gyenes összekötő nyíllal 6"/>
            <p:cNvCxnSpPr/>
            <p:nvPr/>
          </p:nvCxnSpPr>
          <p:spPr>
            <a:xfrm flipV="1">
              <a:off x="407407" y="1955761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438705" y="4306968"/>
              <a:ext cx="921957" cy="66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(Pentium</a:t>
              </a:r>
            </a:p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D)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42299" y="5082765"/>
              <a:ext cx="670930" cy="585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Athlon</a:t>
              </a:r>
            </a:p>
            <a:p>
              <a:pPr defTabSz="457200" fontAlgn="base">
                <a:defRPr/>
              </a:pPr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64X2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60394" y="4822259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 rot="10800000">
              <a:off x="741817" y="4935831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059213" y="4583140"/>
              <a:ext cx="732370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Core 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933074" y="3790751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 rot="10800000">
              <a:off x="2049252" y="3923576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25159" y="2077782"/>
              <a:ext cx="698175" cy="66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Ryzen</a:t>
              </a:r>
            </a:p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1.G.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215772" y="3283001"/>
              <a:ext cx="913181" cy="66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Nehalem</a:t>
              </a:r>
            </a:p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G.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581104" y="3281963"/>
              <a:ext cx="797321" cy="66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(Core 2</a:t>
              </a:r>
            </a:p>
            <a:p>
              <a:pPr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Quad)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353211" y="4810288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92469" y="3783516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657973" y="3797236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10800000">
              <a:off x="4251835" y="1891038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 rot="10800000">
              <a:off x="7339948" y="1889433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725481" y="2085802"/>
              <a:ext cx="978132" cy="936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Bulldozer</a:t>
              </a:r>
            </a:p>
            <a:p>
              <a:pPr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Zambezi</a:t>
              </a:r>
            </a:p>
            <a:p>
              <a:pPr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(4 CM)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864136" y="4073933"/>
              <a:ext cx="846475" cy="39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Phenom</a:t>
              </a:r>
            </a:p>
          </p:txBody>
        </p:sp>
        <p:sp>
          <p:nvSpPr>
            <p:cNvPr id="133" name="Right Arrow 132"/>
            <p:cNvSpPr/>
            <p:nvPr/>
          </p:nvSpPr>
          <p:spPr bwMode="auto">
            <a:xfrm rot="18469085">
              <a:off x="1480541" y="4349997"/>
              <a:ext cx="576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 rot="18379181">
              <a:off x="1378910" y="4729629"/>
              <a:ext cx="900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ight Arrow 134"/>
            <p:cNvSpPr/>
            <p:nvPr/>
          </p:nvSpPr>
          <p:spPr bwMode="auto">
            <a:xfrm rot="18511823">
              <a:off x="2674487" y="2797821"/>
              <a:ext cx="1231943" cy="56616"/>
            </a:xfrm>
            <a:prstGeom prst="rightArrow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 rot="10800000">
              <a:off x="4818122" y="1889436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564937" y="2084198"/>
              <a:ext cx="976377" cy="936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Piledriver</a:t>
              </a:r>
              <a:endPara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457200" fontAlgn="base">
                <a:defRPr/>
              </a:pPr>
              <a:r>
                <a:rPr lang="en-US" sz="1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Vishera</a:t>
              </a:r>
              <a:endPara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(4 CM)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007315" y="3283758"/>
              <a:ext cx="913181" cy="66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Nehalem</a:t>
              </a:r>
            </a:p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 G.</a:t>
              </a:r>
            </a:p>
          </p:txBody>
        </p:sp>
        <p:sp>
          <p:nvSpPr>
            <p:cNvPr id="141" name="Right Arrow 140"/>
            <p:cNvSpPr/>
            <p:nvPr/>
          </p:nvSpPr>
          <p:spPr bwMode="auto">
            <a:xfrm rot="18511823">
              <a:off x="2236338" y="3996577"/>
              <a:ext cx="324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36686" y="3283423"/>
              <a:ext cx="1483981" cy="66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Subsequent DTs</a:t>
              </a:r>
            </a:p>
            <a:p>
              <a:pPr algn="ctr" defTabSz="457200" fontAlgn="base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include GPUs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430796" y="2099378"/>
              <a:ext cx="405858" cy="50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744766" y="3531938"/>
              <a:ext cx="405858" cy="50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 rot="10800000">
              <a:off x="8578082" y="-190557"/>
              <a:ext cx="279466" cy="331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/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53" name="Right Arrow 152"/>
            <p:cNvSpPr/>
            <p:nvPr/>
          </p:nvSpPr>
          <p:spPr bwMode="auto">
            <a:xfrm>
              <a:off x="7607205" y="2047729"/>
              <a:ext cx="360001" cy="56616"/>
            </a:xfrm>
            <a:prstGeom prst="rightArrow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431316" y="5161484"/>
              <a:ext cx="2608935" cy="69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Aft>
                  <a:spcPts val="100"/>
                </a:spcAft>
                <a:defRPr/>
              </a:pPr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Intel:   (): Dual Chip Module</a:t>
              </a:r>
            </a:p>
            <a:p>
              <a:pPr defTabSz="457200" fontAlgn="base">
                <a:defRPr/>
              </a:pPr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AMD:  CM: Compute Module</a:t>
              </a:r>
            </a:p>
          </p:txBody>
        </p:sp>
      </p:grpSp>
      <p:cxnSp>
        <p:nvCxnSpPr>
          <p:cNvPr id="76" name="Egyenes összekötő nyíllal 6"/>
          <p:cNvCxnSpPr/>
          <p:nvPr/>
        </p:nvCxnSpPr>
        <p:spPr>
          <a:xfrm flipV="1">
            <a:off x="407332" y="2374537"/>
            <a:ext cx="7725350" cy="264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gyenes összekötő nyíllal 6"/>
          <p:cNvCxnSpPr/>
          <p:nvPr/>
        </p:nvCxnSpPr>
        <p:spPr>
          <a:xfrm flipV="1">
            <a:off x="409178" y="1574036"/>
            <a:ext cx="7725350" cy="264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gyenes összekötő 22"/>
          <p:cNvCxnSpPr/>
          <p:nvPr/>
        </p:nvCxnSpPr>
        <p:spPr>
          <a:xfrm>
            <a:off x="8131105" y="6361208"/>
            <a:ext cx="0" cy="135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 rot="10800000">
            <a:off x="7196351" y="3167956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996858" y="3318476"/>
            <a:ext cx="63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defRPr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Ryzen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2.G.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600671" y="1613321"/>
            <a:ext cx="63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defRPr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Ryzen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3.G.</a:t>
            </a:r>
          </a:p>
        </p:txBody>
      </p:sp>
      <p:sp>
        <p:nvSpPr>
          <p:cNvPr id="87" name="Right Arrow 86"/>
          <p:cNvSpPr/>
          <p:nvPr/>
        </p:nvSpPr>
        <p:spPr bwMode="auto">
          <a:xfrm rot="17463473">
            <a:off x="7043455" y="2591467"/>
            <a:ext cx="972000" cy="51700"/>
          </a:xfrm>
          <a:prstGeom prst="rightArrow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Szövegdoboz 35"/>
          <p:cNvSpPr txBox="1"/>
          <p:nvPr/>
        </p:nvSpPr>
        <p:spPr>
          <a:xfrm>
            <a:off x="-33263" y="2246741"/>
            <a:ext cx="385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10</a:t>
            </a:r>
            <a:endParaRPr lang="hu-HU" sz="1400" dirty="0">
              <a:solidFill>
                <a:srgbClr val="0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Szövegdoboz 35"/>
          <p:cNvSpPr txBox="1"/>
          <p:nvPr/>
        </p:nvSpPr>
        <p:spPr>
          <a:xfrm>
            <a:off x="-36512" y="1452301"/>
            <a:ext cx="385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12</a:t>
            </a:r>
            <a:endParaRPr lang="hu-HU" sz="1400" dirty="0">
              <a:solidFill>
                <a:srgbClr val="0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4048944" y="3291116"/>
            <a:ext cx="328739" cy="44670"/>
          </a:xfrm>
          <a:prstGeom prst="rightArrow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563910" y="4883154"/>
            <a:ext cx="328739" cy="44670"/>
          </a:xfrm>
          <a:prstGeom prst="rightArrow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178044" y="4882454"/>
            <a:ext cx="252000" cy="44670"/>
          </a:xfrm>
          <a:prstGeom prst="rightArrow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3101303" y="4880850"/>
            <a:ext cx="252000" cy="44670"/>
          </a:xfrm>
          <a:prstGeom prst="rightArrow">
            <a:avLst/>
          </a:prstGeom>
          <a:noFill/>
          <a:ln w="158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3580" y="5885198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X: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Cancelled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6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(2)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867696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cxnSp>
        <p:nvCxnSpPr>
          <p:cNvPr id="100" name="Egyenes összekötő 22"/>
          <p:cNvCxnSpPr/>
          <p:nvPr/>
        </p:nvCxnSpPr>
        <p:spPr>
          <a:xfrm>
            <a:off x="8637437" y="6351664"/>
            <a:ext cx="0" cy="135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9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" y="146502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820623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97455" y="526808"/>
            <a:ext cx="8911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</a:t>
            </a: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attaching </a:t>
            </a:r>
            <a:r>
              <a:rPr lang="en-US" altLang="en-US" sz="1800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2.0 lanes </a:t>
            </a: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to Intel’s platforms 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 Intel’s </a:t>
            </a: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 and 2.</a:t>
            </a:r>
          </a:p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generation Nehalem lines (2008/2009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159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170315" y="5343285"/>
            <a:ext cx="4046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1. gen. Nehalem (Bloomfield)-based platform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5324235"/>
            <a:ext cx="3981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2. gen. Nehalem (Lynnfield)-based platform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(P55 / LGA-1156)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4338" y="654678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175" y="5841091"/>
            <a:ext cx="865435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: The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2. gen.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Nehalem line is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client oriented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whereas the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1. generation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          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server oriented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              Thus it provides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only 16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 2.0 lanes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Times New Roman" pitchFamily="18" charset="0"/>
              </a:rPr>
              <a:t>two memory channels.</a:t>
            </a:r>
            <a:endParaRPr lang="en-US" sz="16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373428" y="2322786"/>
            <a:ext cx="430924" cy="47296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37634" y="1814138"/>
            <a:ext cx="428017" cy="11171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4398069" y="161190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Cím 3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kern="0" dirty="0">
                <a:solidFill>
                  <a:srgbClr val="FFFFFF"/>
                </a:solidFill>
              </a:rPr>
              <a:t>8.2 </a:t>
            </a:r>
            <a:r>
              <a:rPr lang="en-US" kern="0" dirty="0">
                <a:solidFill>
                  <a:srgbClr val="FFFFFF"/>
                </a:solidFill>
              </a:rPr>
              <a:t>Evolution of attaching </a:t>
            </a:r>
            <a:r>
              <a:rPr lang="en-US" kern="0" dirty="0" err="1">
                <a:solidFill>
                  <a:srgbClr val="FFFFFF"/>
                </a:solidFill>
              </a:rPr>
              <a:t>PCIe</a:t>
            </a:r>
            <a:r>
              <a:rPr lang="en-US" kern="0" dirty="0">
                <a:solidFill>
                  <a:srgbClr val="FFFFFF"/>
                </a:solidFill>
              </a:rPr>
              <a:t> lanes to platforms </a:t>
            </a:r>
            <a:r>
              <a:rPr lang="hu-HU" kern="0" dirty="0">
                <a:solidFill>
                  <a:srgbClr val="FFFFFF"/>
                </a:solidFill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355365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408" y="516398"/>
            <a:ext cx="903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Evolution of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attaching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PCIe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2.0 lanes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in AMD’s 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. gen.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Bulldozer (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Piledriver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)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-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based client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platforms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(2012)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166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], 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167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1925" y="1356952"/>
            <a:ext cx="8795433" cy="5423366"/>
            <a:chOff x="1040524" y="1313765"/>
            <a:chExt cx="7916834" cy="4815535"/>
          </a:xfrm>
        </p:grpSpPr>
        <p:pic>
          <p:nvPicPr>
            <p:cNvPr id="4" name="Picture 3" descr="AMD's new chipset - A85X is the fourth iteration of Hudson chipset, bringing a field of USB 3.0 and SATA6 por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965" y="1358770"/>
              <a:ext cx="4700393" cy="477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2787"/>
            <a:stretch/>
          </p:blipFill>
          <p:spPr>
            <a:xfrm>
              <a:off x="1040524" y="1313765"/>
              <a:ext cx="2923787" cy="46338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51820" y="2303875"/>
              <a:ext cx="12554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900" dirty="0">
                  <a:solidFill>
                    <a:srgbClr val="000000"/>
                  </a:solidFill>
                </a:rPr>
                <a:t>(</a:t>
              </a:r>
              <a:r>
                <a:rPr lang="en-US" sz="900" dirty="0" err="1">
                  <a:solidFill>
                    <a:srgbClr val="000000"/>
                  </a:solidFill>
                </a:rPr>
                <a:t>HyperTransport</a:t>
              </a:r>
              <a:r>
                <a:rPr lang="en-US" sz="900" dirty="0">
                  <a:solidFill>
                    <a:srgbClr val="000000"/>
                  </a:solidFill>
                </a:rPr>
                <a:t> 3.0)</a:t>
              </a: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3563007" y="1786757"/>
            <a:ext cx="1944415" cy="8618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404680" y="2857396"/>
            <a:ext cx="1051034" cy="107281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05980" y="3066610"/>
            <a:ext cx="1051034" cy="571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>
            <a:off x="3321271" y="1204861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(8)</a:t>
            </a:r>
          </a:p>
        </p:txBody>
      </p:sp>
    </p:spTree>
    <p:extLst>
      <p:ext uri="{BB962C8B-B14F-4D97-AF65-F5344CB8AC3E}">
        <p14:creationId xmlns:p14="http://schemas.microsoft.com/office/powerpoint/2010/main" val="426373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460" y="470716"/>
            <a:ext cx="808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</a:pP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Consequences of attaching </a:t>
            </a:r>
            <a:r>
              <a:rPr lang="en-US" altLang="en-US" dirty="0" err="1">
                <a:solidFill>
                  <a:srgbClr val="2D2D8A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lanes immediately to the processor</a:t>
            </a:r>
          </a:p>
          <a:p>
            <a:pPr defTabSz="457200" fontAlgn="base">
              <a:spcBef>
                <a:spcPct val="0"/>
              </a:spcBef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rather than to the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NB 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-1  </a:t>
            </a:r>
            <a:endParaRPr lang="en-US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614" y="1118598"/>
            <a:ext cx="4969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There are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two main consequences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, as follows: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54294"/>
            <a:ext cx="888753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1) Three-chip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platforms can now be replaced by two chip platforms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When connecting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lanes directly to the processor, the NB has less tasks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   to perform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than before,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thus the “reduced-function”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NB and the SB can now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easily be integrated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into one chip.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The integrated chip is 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PCH (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Platform Controller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Hub)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Intel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FCH 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(Fusion Control Hub)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AMD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shown next.  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  <a:latin typeface="Verdana"/>
              </a:rPr>
              <a:t> 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3827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221315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86889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71500" y="426365"/>
            <a:ext cx="8830762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a) Three-chip platforms can now be replaced by two chip platforms</a:t>
            </a:r>
          </a:p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    Example 1: R</a:t>
            </a:r>
            <a:r>
              <a:rPr 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eplacing 3-chip platforms by 2-chip platforms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 in Intel’s 2. generation Nehalem line (Lynnfield) (2009)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159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800" dirty="0">
              <a:solidFill>
                <a:srgbClr val="004AEB"/>
              </a:solidFill>
              <a:latin typeface="Verdana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0315" y="5847655"/>
            <a:ext cx="4046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1. gen. Nehalem (Bloomfield)-based platform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(X58 + ICH10 / LGA-1366)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837113" y="5828605"/>
            <a:ext cx="3981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2. gen. Nehalem (Lynnfield)-based platform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(P55 / LGA-1156)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66934" y="1812787"/>
            <a:ext cx="1471449" cy="30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264613" y="2117637"/>
            <a:ext cx="1290536" cy="25727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AutoShape 35"/>
          <p:cNvSpPr>
            <a:spLocks noChangeArrowheads="1"/>
          </p:cNvSpPr>
          <p:nvPr/>
        </p:nvSpPr>
        <p:spPr bwMode="auto">
          <a:xfrm>
            <a:off x="4366993" y="203353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Cím 3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kern="0" dirty="0">
                <a:solidFill>
                  <a:srgbClr val="FFFFFF"/>
                </a:solidFill>
              </a:rPr>
              <a:t>8.2 </a:t>
            </a:r>
            <a:r>
              <a:rPr lang="en-US" kern="0" dirty="0">
                <a:solidFill>
                  <a:srgbClr val="FFFFFF"/>
                </a:solidFill>
              </a:rPr>
              <a:t>Evolution of attaching </a:t>
            </a:r>
            <a:r>
              <a:rPr lang="en-US" kern="0" dirty="0" err="1">
                <a:solidFill>
                  <a:srgbClr val="FFFFFF"/>
                </a:solidFill>
              </a:rPr>
              <a:t>PCIe</a:t>
            </a:r>
            <a:r>
              <a:rPr lang="en-US" kern="0" dirty="0">
                <a:solidFill>
                  <a:srgbClr val="FFFFFF"/>
                </a:solidFill>
              </a:rPr>
              <a:t> lanes to platforms </a:t>
            </a:r>
            <a:r>
              <a:rPr lang="hu-HU" kern="0" dirty="0">
                <a:solidFill>
                  <a:srgbClr val="FFFFFF"/>
                </a:solidFill>
              </a:rPr>
              <a:t>(11)</a:t>
            </a:r>
          </a:p>
        </p:txBody>
      </p:sp>
    </p:spTree>
    <p:extLst>
      <p:ext uri="{BB962C8B-B14F-4D97-AF65-F5344CB8AC3E}">
        <p14:creationId xmlns:p14="http://schemas.microsoft.com/office/powerpoint/2010/main" val="39979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 animBg="1"/>
      <p:bldP spid="5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409" y="516022"/>
            <a:ext cx="8940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Example 2: Replacing 3-chip platforms by 2-chip platforms in AMD’s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 2. gen. Bulldozer (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Piledriver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)-based client processors (2012)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166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], 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167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1925" y="1400120"/>
            <a:ext cx="8795433" cy="5423366"/>
            <a:chOff x="1040524" y="1313765"/>
            <a:chExt cx="7916834" cy="4815535"/>
          </a:xfrm>
        </p:grpSpPr>
        <p:pic>
          <p:nvPicPr>
            <p:cNvPr id="4" name="Picture 3" descr="AMD's new chipset - A85X is the fourth iteration of Hudson chipset, bringing a field of USB 3.0 and SATA6 por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965" y="1358770"/>
              <a:ext cx="4700393" cy="477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2787"/>
            <a:stretch/>
          </p:blipFill>
          <p:spPr>
            <a:xfrm>
              <a:off x="1040524" y="1313765"/>
              <a:ext cx="2923787" cy="46338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51820" y="2303875"/>
              <a:ext cx="12554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900" dirty="0">
                  <a:solidFill>
                    <a:srgbClr val="000000"/>
                  </a:solidFill>
                </a:rPr>
                <a:t>(</a:t>
              </a:r>
              <a:r>
                <a:rPr lang="en-US" sz="900" dirty="0" err="1">
                  <a:solidFill>
                    <a:srgbClr val="000000"/>
                  </a:solidFill>
                </a:rPr>
                <a:t>HyperTransport</a:t>
              </a:r>
              <a:r>
                <a:rPr lang="en-US" sz="900" dirty="0">
                  <a:solidFill>
                    <a:srgbClr val="000000"/>
                  </a:solidFill>
                </a:rPr>
                <a:t> 3.0)</a:t>
              </a:r>
            </a:p>
          </p:txBody>
        </p:sp>
      </p:grpSp>
      <p:sp>
        <p:nvSpPr>
          <p:cNvPr id="9" name="Rounded Rectangle 8"/>
          <p:cNvSpPr/>
          <p:nvPr/>
        </p:nvSpPr>
        <p:spPr bwMode="auto">
          <a:xfrm>
            <a:off x="1135118" y="1313790"/>
            <a:ext cx="1292773" cy="39939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549462" y="1400120"/>
            <a:ext cx="1681655" cy="34451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AutoShape 35"/>
          <p:cNvSpPr>
            <a:spLocks noChangeArrowheads="1"/>
          </p:cNvSpPr>
          <p:nvPr/>
        </p:nvSpPr>
        <p:spPr bwMode="auto">
          <a:xfrm>
            <a:off x="3426377" y="1208693"/>
            <a:ext cx="461963" cy="95585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(12)</a:t>
            </a:r>
          </a:p>
        </p:txBody>
      </p:sp>
    </p:spTree>
    <p:extLst>
      <p:ext uri="{BB962C8B-B14F-4D97-AF65-F5344CB8AC3E}">
        <p14:creationId xmlns:p14="http://schemas.microsoft.com/office/powerpoint/2010/main" val="39479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460" y="470716"/>
            <a:ext cx="808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</a:pPr>
            <a:r>
              <a:rPr lang="en-US" dirty="0">
                <a:solidFill>
                  <a:srgbClr val="2D2D8A"/>
                </a:solidFill>
                <a:latin typeface="Verdana"/>
                <a:cs typeface="Times New Roman" pitchFamily="18" charset="0"/>
              </a:rPr>
              <a:t>Consequences of attaching </a:t>
            </a:r>
            <a:r>
              <a:rPr lang="en-US" altLang="en-US" dirty="0" err="1">
                <a:solidFill>
                  <a:srgbClr val="2D2D8A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lanes immediately to the processor</a:t>
            </a:r>
          </a:p>
          <a:p>
            <a:pPr defTabSz="457200" fontAlgn="base">
              <a:spcBef>
                <a:spcPct val="0"/>
              </a:spcBef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rather than to the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NB 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-2 </a:t>
            </a:r>
            <a:endParaRPr lang="en-US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251569" y="1200720"/>
            <a:ext cx="8943795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2) 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previous high BW processor-NB link can be replaced by a processor-PCH/FCH</a:t>
            </a:r>
          </a:p>
          <a:p>
            <a:pPr defTabSz="457200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link with significantly less bandwidth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When PCI 2.0 lanes are connected directly to the processor, the </a:t>
            </a: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communication bypasses the new control hub (PCH/FCH), consequently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less  bandwidth is needed now between the processor and the new control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hub.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a consequence,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 bandwidth QPI/HT bus can be replaced by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an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BW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interface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less BW (called DMI/</a:t>
            </a:r>
            <a:r>
              <a:rPr lang="en-US" altLang="en-US" sz="16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UMI,that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implemented basically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4 </a:t>
            </a: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2.0 lanes), as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shown also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subsequently. 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657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463166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110741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-5500" y="499938"/>
            <a:ext cx="9450872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b</a:t>
            </a:r>
            <a:r>
              <a:rPr lang="en-US" altLang="en-US" sz="1800" dirty="0">
                <a:solidFill>
                  <a:srgbClr val="2D2D8A"/>
                </a:solidFill>
                <a:latin typeface="Verdana"/>
                <a:cs typeface="Arial" charset="0"/>
              </a:rPr>
              <a:t>) </a:t>
            </a: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The previous high BW processor-NB link can be replaced by a processor-</a:t>
            </a:r>
          </a:p>
          <a:p>
            <a:pPr defTabSz="457200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    PCH/FCH link with significantly less bandwidth</a:t>
            </a:r>
          </a:p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2D2D8A"/>
                </a:solidFill>
                <a:latin typeface="Verdana"/>
                <a:cs typeface="Arial" charset="0"/>
              </a:rPr>
              <a:t>    Example 1: Replacing the high BW processor-NB link</a:t>
            </a:r>
            <a:r>
              <a:rPr lang="en-US" alt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 by a smaller BW</a:t>
            </a:r>
          </a:p>
          <a:p>
            <a:pPr defTabSz="457200" eaLnBrk="1" fontAlgn="base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     </a:t>
            </a:r>
            <a:r>
              <a:rPr lang="en-US" altLang="en-US" sz="1800" dirty="0" smtClean="0">
                <a:solidFill>
                  <a:srgbClr val="333399"/>
                </a:solidFill>
                <a:latin typeface="Verdana"/>
                <a:cs typeface="Arial" charset="0"/>
              </a:rPr>
              <a:t>processor-PCH </a:t>
            </a:r>
            <a:r>
              <a:rPr lang="en-US" altLang="en-US" sz="1800" dirty="0">
                <a:solidFill>
                  <a:srgbClr val="333399"/>
                </a:solidFill>
                <a:latin typeface="Verdana"/>
                <a:cs typeface="Arial" charset="0"/>
              </a:rPr>
              <a:t>link </a:t>
            </a:r>
            <a:r>
              <a:rPr lang="en-US" altLang="en-US" sz="18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 Intel’s 2. gen. Nehalem line (Lynnfield) (2009)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159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800" dirty="0">
              <a:solidFill>
                <a:srgbClr val="004AEB"/>
              </a:solidFill>
              <a:latin typeface="Verdana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0315" y="6089506"/>
            <a:ext cx="4046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1. gen. Nehalem (Bloomfield)-based platform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(X58 + ICH10 / LGA-1366)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837113" y="6070456"/>
            <a:ext cx="3981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2. gen. Nehalem (Lynnfield)-based platform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(P55 / LGA-1156)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2219055" y="2561617"/>
            <a:ext cx="796520" cy="2464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6433226" y="3482502"/>
            <a:ext cx="888459" cy="28534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AutoShape 35"/>
          <p:cNvSpPr>
            <a:spLocks noChangeArrowheads="1"/>
          </p:cNvSpPr>
          <p:nvPr/>
        </p:nvSpPr>
        <p:spPr bwMode="auto">
          <a:xfrm>
            <a:off x="4288223" y="1877526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Cím 3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kern="0" dirty="0">
                <a:solidFill>
                  <a:srgbClr val="FFFFFF"/>
                </a:solidFill>
              </a:rPr>
              <a:t>8.2 </a:t>
            </a:r>
            <a:r>
              <a:rPr lang="en-US" kern="0" dirty="0">
                <a:solidFill>
                  <a:srgbClr val="FFFFFF"/>
                </a:solidFill>
              </a:rPr>
              <a:t>Evolution of attaching </a:t>
            </a:r>
            <a:r>
              <a:rPr lang="en-US" kern="0" dirty="0" err="1">
                <a:solidFill>
                  <a:srgbClr val="FFFFFF"/>
                </a:solidFill>
              </a:rPr>
              <a:t>PCIe</a:t>
            </a:r>
            <a:r>
              <a:rPr lang="en-US" kern="0" dirty="0">
                <a:solidFill>
                  <a:srgbClr val="FFFFFF"/>
                </a:solidFill>
              </a:rPr>
              <a:t> lanes to platforms </a:t>
            </a:r>
            <a:r>
              <a:rPr lang="hu-HU" kern="0" dirty="0">
                <a:solidFill>
                  <a:srgbClr val="FFFFFF"/>
                </a:solidFill>
              </a:rPr>
              <a:t>(14)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7074" y="2574529"/>
            <a:ext cx="1483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(in both directions)</a:t>
            </a:r>
            <a:endParaRPr lang="en-US" sz="10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 animBg="1"/>
      <p:bldP spid="3" grpId="0" animBg="1"/>
      <p:bldP spid="11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1925" y="1382785"/>
            <a:ext cx="8795433" cy="5423366"/>
            <a:chOff x="1040524" y="1313765"/>
            <a:chExt cx="7916834" cy="4815535"/>
          </a:xfrm>
        </p:grpSpPr>
        <p:pic>
          <p:nvPicPr>
            <p:cNvPr id="4" name="Picture 3" descr="AMD's new chipset - A85X is the fourth iteration of Hudson chipset, bringing a field of USB 3.0 and SATA6 por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965" y="1358770"/>
              <a:ext cx="4700393" cy="477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2787"/>
            <a:stretch/>
          </p:blipFill>
          <p:spPr>
            <a:xfrm>
              <a:off x="1040524" y="1313765"/>
              <a:ext cx="2923787" cy="46338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51820" y="2303875"/>
              <a:ext cx="12554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900" dirty="0">
                  <a:solidFill>
                    <a:srgbClr val="000000"/>
                  </a:solidFill>
                </a:rPr>
                <a:t>(</a:t>
              </a:r>
              <a:r>
                <a:rPr lang="en-US" sz="900" dirty="0" err="1">
                  <a:solidFill>
                    <a:srgbClr val="000000"/>
                  </a:solidFill>
                </a:rPr>
                <a:t>HyperTransport</a:t>
              </a:r>
              <a:r>
                <a:rPr lang="en-US" sz="900" dirty="0">
                  <a:solidFill>
                    <a:srgbClr val="000000"/>
                  </a:solidFill>
                </a:rPr>
                <a:t> 3.0)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70" y="514029"/>
            <a:ext cx="926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Example 2: Replacing the high BW HT bus by the low BW UMI bus in AMD’s</a:t>
            </a:r>
          </a:p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   2. gen. Bulldozer (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Piledriver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)-based client processors (2012)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166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], 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167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0221" y="2627585"/>
            <a:ext cx="21451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10.4 GB/s (each direction)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1168" y="3090039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Each direction)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3713" y="2661223"/>
            <a:ext cx="10631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Actually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Verdana"/>
                <a:cs typeface="Times New Roman" pitchFamily="18" charset="0"/>
              </a:rPr>
              <a:t>PCIe</a:t>
            </a:r>
            <a:r>
              <a:rPr lang="en-US" sz="11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 2.0 x4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85334" y="2453669"/>
            <a:ext cx="1246142" cy="31408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463361" y="2767757"/>
            <a:ext cx="1345153" cy="36094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>
            <a:off x="3436886" y="1215374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(15)</a:t>
            </a:r>
          </a:p>
        </p:txBody>
      </p:sp>
    </p:spTree>
    <p:extLst>
      <p:ext uri="{BB962C8B-B14F-4D97-AF65-F5344CB8AC3E}">
        <p14:creationId xmlns:p14="http://schemas.microsoft.com/office/powerpoint/2010/main" val="23281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7942" y="1218550"/>
          <a:ext cx="8941464" cy="3203630"/>
        </p:xfrm>
        <a:graphic>
          <a:graphicData uri="http://schemas.openxmlformats.org/drawingml/2006/table">
            <a:tbl>
              <a:tblPr/>
              <a:tblGrid>
                <a:gridCol w="993496">
                  <a:extLst>
                    <a:ext uri="{9D8B030D-6E8A-4147-A177-3AD203B41FA5}">
                      <a16:colId xmlns:a16="http://schemas.microsoft.com/office/drawing/2014/main" val="2587379175"/>
                    </a:ext>
                  </a:extLst>
                </a:gridCol>
                <a:gridCol w="664300">
                  <a:extLst>
                    <a:ext uri="{9D8B030D-6E8A-4147-A177-3AD203B41FA5}">
                      <a16:colId xmlns:a16="http://schemas.microsoft.com/office/drawing/2014/main" val="103625700"/>
                    </a:ext>
                  </a:extLst>
                </a:gridCol>
                <a:gridCol w="1082565">
                  <a:extLst>
                    <a:ext uri="{9D8B030D-6E8A-4147-A177-3AD203B41FA5}">
                      <a16:colId xmlns:a16="http://schemas.microsoft.com/office/drawing/2014/main" val="2617308788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2183301501"/>
                    </a:ext>
                  </a:extLst>
                </a:gridCol>
                <a:gridCol w="1040525">
                  <a:extLst>
                    <a:ext uri="{9D8B030D-6E8A-4147-A177-3AD203B41FA5}">
                      <a16:colId xmlns:a16="http://schemas.microsoft.com/office/drawing/2014/main" val="228300100"/>
                    </a:ext>
                  </a:extLst>
                </a:gridCol>
                <a:gridCol w="966951">
                  <a:extLst>
                    <a:ext uri="{9D8B030D-6E8A-4147-A177-3AD203B41FA5}">
                      <a16:colId xmlns:a16="http://schemas.microsoft.com/office/drawing/2014/main" val="3094545641"/>
                    </a:ext>
                  </a:extLst>
                </a:gridCol>
                <a:gridCol w="1093076">
                  <a:extLst>
                    <a:ext uri="{9D8B030D-6E8A-4147-A177-3AD203B41FA5}">
                      <a16:colId xmlns:a16="http://schemas.microsoft.com/office/drawing/2014/main" val="837403933"/>
                    </a:ext>
                  </a:extLst>
                </a:gridCol>
                <a:gridCol w="1161124">
                  <a:extLst>
                    <a:ext uri="{9D8B030D-6E8A-4147-A177-3AD203B41FA5}">
                      <a16:colId xmlns:a16="http://schemas.microsoft.com/office/drawing/2014/main" val="3796516069"/>
                    </a:ext>
                  </a:extLst>
                </a:gridCol>
                <a:gridCol w="993496">
                  <a:extLst>
                    <a:ext uri="{9D8B030D-6E8A-4147-A177-3AD203B41FA5}">
                      <a16:colId xmlns:a16="http://schemas.microsoft.com/office/drawing/2014/main" val="1566365398"/>
                    </a:ext>
                  </a:extLst>
                </a:gridCol>
              </a:tblGrid>
              <a:tr h="265185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PCI Express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version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Intro-</a:t>
                      </a:r>
                    </a:p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</a:rPr>
                        <a:t>duced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Line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code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Transfer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rate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in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each direction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Throughput </a:t>
                      </a:r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in each direction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70539"/>
                  </a:ext>
                </a:extLst>
              </a:tr>
              <a:tr h="744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×1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×2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×4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×8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×16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889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1.0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2003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0.50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19200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2.0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2007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8b/10b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500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945029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3.0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2010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984.6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1.97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15.8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185683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4.0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2017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16.0 GT/s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1969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3.94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31.5 GB/s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493110"/>
                  </a:ext>
                </a:extLst>
              </a:tr>
              <a:tr h="434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</a:rPr>
                        <a:t>5.0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</a:rPr>
                        <a:t>128b/130b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32.0 GT/s</a:t>
                      </a:r>
                      <a:r>
                        <a:rPr lang="en-US" sz="1300" baseline="30000" dirty="0"/>
                        <a:t>[</a:t>
                      </a:r>
                      <a:endParaRPr lang="en-US" sz="1300" dirty="0"/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3938 MB/s 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7.88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15.75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31.51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63.0 GB/s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37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950" y="525516"/>
            <a:ext cx="609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Evolution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616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-5400000">
            <a:off x="616744" y="4894218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-5400000">
            <a:off x="579438" y="3780913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lanes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rot="16200000" flipV="1">
            <a:off x="-48418" y="4935491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-5400000" flipH="1" flipV="1">
            <a:off x="-11112" y="3675810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636588" y="308843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 rot="-5400000">
            <a:off x="647700" y="561732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-5400000">
            <a:off x="-983456" y="4225879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Type of available PCIe lanes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 rot="-5400000">
            <a:off x="600077" y="2646125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1.0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 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25463" y="4372722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-5400000">
            <a:off x="627063" y="43393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331913" y="2499472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331913" y="4578994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301750" y="6672623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331913" y="3407579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248682" y="2499472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9036050" y="250106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7088188" y="2493622"/>
            <a:ext cx="17462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6227761" y="1412873"/>
            <a:ext cx="871972" cy="22299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V="1">
            <a:off x="2484438" y="1412874"/>
            <a:ext cx="935037" cy="22299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 flipV="1">
            <a:off x="7092949" y="1412872"/>
            <a:ext cx="1008062" cy="22299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2424942" y="1159345"/>
            <a:ext cx="19236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processor lines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8029575" y="16088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6" name="Oval 12"/>
          <p:cNvSpPr>
            <a:spLocks noChangeArrowheads="1"/>
          </p:cNvSpPr>
          <p:nvPr/>
        </p:nvSpPr>
        <p:spPr bwMode="auto">
          <a:xfrm>
            <a:off x="6189663" y="161206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854315" y="1826372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NB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3541177" y="1826372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5721920" y="1826372"/>
            <a:ext cx="1162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NB</a:t>
            </a: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4381500" y="16104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5185053" y="2499472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1341063" y="2504130"/>
            <a:ext cx="0" cy="41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7277594" y="1821117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on the processor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463365" y="16052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>
            <a:off x="3418638" y="1412874"/>
            <a:ext cx="1008900" cy="2229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349047" y="5668889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 rot="-5400000">
            <a:off x="632510" y="5918975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PCIe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lanes</a:t>
            </a:r>
          </a:p>
        </p:txBody>
      </p: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6183892" y="1154090"/>
            <a:ext cx="18995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processor lines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250301" y="2931382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59797" y="2682676"/>
            <a:ext cx="16946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(2006)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Quad (2006)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965/Series 3 NB</a:t>
            </a:r>
          </a:p>
        </p:txBody>
      </p:sp>
      <p:sp>
        <p:nvSpPr>
          <p:cNvPr id="59" name="Down Arrow 58"/>
          <p:cNvSpPr/>
          <p:nvPr/>
        </p:nvSpPr>
        <p:spPr bwMode="auto">
          <a:xfrm>
            <a:off x="6144372" y="2926128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Down Arrow 59"/>
          <p:cNvSpPr/>
          <p:nvPr/>
        </p:nvSpPr>
        <p:spPr bwMode="auto">
          <a:xfrm>
            <a:off x="4299811" y="4098031"/>
            <a:ext cx="108000" cy="1044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Down Arrow 60"/>
          <p:cNvSpPr/>
          <p:nvPr/>
        </p:nvSpPr>
        <p:spPr bwMode="auto">
          <a:xfrm>
            <a:off x="7983676" y="4082266"/>
            <a:ext cx="108000" cy="2261384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2" name="Down Arrow 61"/>
          <p:cNvSpPr/>
          <p:nvPr/>
        </p:nvSpPr>
        <p:spPr bwMode="auto">
          <a:xfrm rot="16200000">
            <a:off x="3072591" y="3780235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3" name="Down Arrow 62"/>
          <p:cNvSpPr/>
          <p:nvPr/>
        </p:nvSpPr>
        <p:spPr bwMode="auto">
          <a:xfrm rot="16200000">
            <a:off x="7050743" y="3785490"/>
            <a:ext cx="108000" cy="576000"/>
          </a:xfrm>
          <a:prstGeom prst="downArrow">
            <a:avLst/>
          </a:prstGeom>
          <a:solidFill>
            <a:srgbClr val="FFE7E7"/>
          </a:solidFill>
          <a:ln w="19050" cap="flat" cmpd="sng" algn="ctr">
            <a:solidFill>
              <a:srgbClr val="FFB3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83211" y="3444526"/>
            <a:ext cx="16369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(2007)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Quad (2008)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Series 4 NB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1296" y="3975424"/>
            <a:ext cx="159050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G. Nehalem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(Bloomfield) (2008)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X58 NB</a:t>
            </a:r>
          </a:p>
        </p:txBody>
      </p: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3371404" y="3703571"/>
            <a:ext cx="166904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G. Nehalem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(Lynnfield) (2009)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Sandy Bridge (2011)</a:t>
            </a:r>
          </a:p>
        </p:txBody>
      </p:sp>
      <p:sp>
        <p:nvSpPr>
          <p:cNvPr id="67" name="Text Box 14"/>
          <p:cNvSpPr txBox="1">
            <a:spLocks noChangeArrowheads="1"/>
          </p:cNvSpPr>
          <p:nvPr/>
        </p:nvSpPr>
        <p:spPr bwMode="auto">
          <a:xfrm>
            <a:off x="3617592" y="4700824"/>
            <a:ext cx="14526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Ivy Bridge (2012)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Haswell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(2013)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Skylake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(2015)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further lines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212456" y="2825659"/>
            <a:ext cx="18726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K8 with 6xx NB (2005)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02629" y="3745614"/>
            <a:ext cx="19062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K10 with 7xx NB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Fam. 11h (Griffin)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with 7xxM NB (2011)</a:t>
            </a:r>
          </a:p>
        </p:txBody>
      </p:sp>
      <p:sp>
        <p:nvSpPr>
          <p:cNvPr id="70" name="Rectangle 37"/>
          <p:cNvSpPr>
            <a:spLocks noChangeArrowheads="1"/>
          </p:cNvSpPr>
          <p:nvPr/>
        </p:nvSpPr>
        <p:spPr bwMode="auto">
          <a:xfrm>
            <a:off x="7092881" y="3509136"/>
            <a:ext cx="1951175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Bobcat (2011)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Fam. 12h (Llano) (2012)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Piledriver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(2012)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Jaguar (2013)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Puma (2014)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118610" y="4729657"/>
            <a:ext cx="1931939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Steamroller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Excavator 2015/2016)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Zen-based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laines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Zen+-based (2018)</a:t>
            </a:r>
          </a:p>
        </p:txBody>
      </p:sp>
      <p:sp>
        <p:nvSpPr>
          <p:cNvPr id="72" name="TextBox 71"/>
          <p:cNvSpPr txBox="1"/>
          <p:nvPr/>
        </p:nvSpPr>
        <p:spPr>
          <a:xfrm flipH="1">
            <a:off x="7103407" y="6036791"/>
            <a:ext cx="2029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Zen 2-based lines (2019)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7950" y="525519"/>
            <a:ext cx="876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Evolution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attaching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PCIe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lanes in Intel’s and AMD’s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5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8.2 </a:t>
            </a:r>
            <a:r>
              <a:rPr lang="en-US" dirty="0"/>
              <a:t>Evolution of attaching </a:t>
            </a:r>
            <a:r>
              <a:rPr lang="en-US" dirty="0" err="1"/>
              <a:t>PCIe</a:t>
            </a:r>
            <a:r>
              <a:rPr lang="en-US" dirty="0"/>
              <a:t> lanes to platforms </a:t>
            </a:r>
            <a:r>
              <a:rPr lang="hu-HU" dirty="0"/>
              <a:t>(9)</a:t>
            </a:r>
          </a:p>
        </p:txBody>
      </p:sp>
    </p:spTree>
    <p:extLst>
      <p:ext uri="{BB962C8B-B14F-4D97-AF65-F5344CB8AC3E}">
        <p14:creationId xmlns:p14="http://schemas.microsoft.com/office/powerpoint/2010/main" val="16267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192505" y="558264"/>
            <a:ext cx="902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Max. core counts of desktop and laptop processors with integrated GPUs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988" y="1176640"/>
            <a:ext cx="9032625" cy="5181446"/>
            <a:chOff x="106741" y="1176640"/>
            <a:chExt cx="9032625" cy="5181446"/>
          </a:xfrm>
        </p:grpSpPr>
        <p:cxnSp>
          <p:nvCxnSpPr>
            <p:cNvPr id="3" name="Egyenes összekötő nyíllal 4"/>
            <p:cNvCxnSpPr/>
            <p:nvPr/>
          </p:nvCxnSpPr>
          <p:spPr>
            <a:xfrm flipH="1" flipV="1">
              <a:off x="503452" y="1607717"/>
              <a:ext cx="76" cy="442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Egyenes összekötő nyíllal 6"/>
            <p:cNvCxnSpPr/>
            <p:nvPr/>
          </p:nvCxnSpPr>
          <p:spPr>
            <a:xfrm flipV="1">
              <a:off x="391366" y="6011212"/>
              <a:ext cx="8748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1"/>
            <p:cNvCxnSpPr/>
            <p:nvPr/>
          </p:nvCxnSpPr>
          <p:spPr>
            <a:xfrm>
              <a:off x="1257563" y="59485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12"/>
            <p:cNvCxnSpPr/>
            <p:nvPr/>
          </p:nvCxnSpPr>
          <p:spPr>
            <a:xfrm>
              <a:off x="1805558" y="594723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3"/>
            <p:cNvCxnSpPr/>
            <p:nvPr/>
          </p:nvCxnSpPr>
          <p:spPr>
            <a:xfrm>
              <a:off x="2354764" y="594662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4"/>
            <p:cNvCxnSpPr/>
            <p:nvPr/>
          </p:nvCxnSpPr>
          <p:spPr>
            <a:xfrm>
              <a:off x="2902759" y="594533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5"/>
            <p:cNvCxnSpPr/>
            <p:nvPr/>
          </p:nvCxnSpPr>
          <p:spPr>
            <a:xfrm>
              <a:off x="3456808" y="595295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6"/>
            <p:cNvCxnSpPr/>
            <p:nvPr/>
          </p:nvCxnSpPr>
          <p:spPr>
            <a:xfrm>
              <a:off x="4004803" y="59516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7"/>
            <p:cNvCxnSpPr/>
            <p:nvPr/>
          </p:nvCxnSpPr>
          <p:spPr>
            <a:xfrm>
              <a:off x="4554009" y="595105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8"/>
            <p:cNvCxnSpPr/>
            <p:nvPr/>
          </p:nvCxnSpPr>
          <p:spPr>
            <a:xfrm>
              <a:off x="5108801" y="59497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9"/>
            <p:cNvCxnSpPr/>
            <p:nvPr/>
          </p:nvCxnSpPr>
          <p:spPr>
            <a:xfrm>
              <a:off x="5652178" y="595295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20"/>
            <p:cNvCxnSpPr/>
            <p:nvPr/>
          </p:nvCxnSpPr>
          <p:spPr>
            <a:xfrm>
              <a:off x="6200173" y="59516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21"/>
            <p:cNvCxnSpPr/>
            <p:nvPr/>
          </p:nvCxnSpPr>
          <p:spPr>
            <a:xfrm>
              <a:off x="6749379" y="595105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22"/>
            <p:cNvCxnSpPr/>
            <p:nvPr/>
          </p:nvCxnSpPr>
          <p:spPr>
            <a:xfrm>
              <a:off x="7297374" y="594976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27"/>
            <p:cNvSpPr txBox="1"/>
            <p:nvPr/>
          </p:nvSpPr>
          <p:spPr>
            <a:xfrm>
              <a:off x="219559" y="1176640"/>
              <a:ext cx="567784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defRPr/>
              </a:pPr>
              <a:r>
                <a:rPr lang="hu-HU" sz="125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Core</a:t>
              </a:r>
              <a:br>
                <a:rPr lang="hu-HU" sz="125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hu-HU" sz="125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count</a:t>
              </a:r>
            </a:p>
          </p:txBody>
        </p:sp>
        <p:sp>
          <p:nvSpPr>
            <p:cNvPr id="18" name="Szövegdoboz 28"/>
            <p:cNvSpPr txBox="1"/>
            <p:nvPr/>
          </p:nvSpPr>
          <p:spPr>
            <a:xfrm>
              <a:off x="1233705" y="6073393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2006</a:t>
              </a:r>
            </a:p>
          </p:txBody>
        </p:sp>
        <p:sp>
          <p:nvSpPr>
            <p:cNvPr id="19" name="Szövegdoboz 29"/>
            <p:cNvSpPr txBox="1"/>
            <p:nvPr/>
          </p:nvSpPr>
          <p:spPr>
            <a:xfrm>
              <a:off x="2334636" y="6068200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2008</a:t>
              </a:r>
            </a:p>
          </p:txBody>
        </p:sp>
        <p:sp>
          <p:nvSpPr>
            <p:cNvPr id="20" name="Szövegdoboz 30"/>
            <p:cNvSpPr txBox="1"/>
            <p:nvPr/>
          </p:nvSpPr>
          <p:spPr>
            <a:xfrm>
              <a:off x="3442723" y="6068200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2010</a:t>
              </a:r>
            </a:p>
          </p:txBody>
        </p:sp>
        <p:sp>
          <p:nvSpPr>
            <p:cNvPr id="21" name="Szövegdoboz 31"/>
            <p:cNvSpPr txBox="1"/>
            <p:nvPr/>
          </p:nvSpPr>
          <p:spPr>
            <a:xfrm>
              <a:off x="4531119" y="6068200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2012</a:t>
              </a:r>
            </a:p>
          </p:txBody>
        </p:sp>
        <p:sp>
          <p:nvSpPr>
            <p:cNvPr id="22" name="Szövegdoboz 32"/>
            <p:cNvSpPr txBox="1"/>
            <p:nvPr/>
          </p:nvSpPr>
          <p:spPr>
            <a:xfrm>
              <a:off x="5633728" y="6068200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2014</a:t>
              </a:r>
            </a:p>
          </p:txBody>
        </p:sp>
        <p:sp>
          <p:nvSpPr>
            <p:cNvPr id="23" name="Szövegdoboz 33"/>
            <p:cNvSpPr txBox="1"/>
            <p:nvPr/>
          </p:nvSpPr>
          <p:spPr>
            <a:xfrm>
              <a:off x="6731812" y="6073393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2016</a:t>
              </a:r>
            </a:p>
          </p:txBody>
        </p:sp>
        <p:sp>
          <p:nvSpPr>
            <p:cNvPr id="24" name="Szövegdoboz 34"/>
            <p:cNvSpPr txBox="1"/>
            <p:nvPr/>
          </p:nvSpPr>
          <p:spPr>
            <a:xfrm>
              <a:off x="8424106" y="6070538"/>
              <a:ext cx="503536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Year</a:t>
              </a:r>
            </a:p>
          </p:txBody>
        </p:sp>
        <p:sp>
          <p:nvSpPr>
            <p:cNvPr id="25" name="Szövegdoboz 35"/>
            <p:cNvSpPr txBox="1"/>
            <p:nvPr/>
          </p:nvSpPr>
          <p:spPr>
            <a:xfrm>
              <a:off x="109984" y="4885709"/>
              <a:ext cx="323567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6" name="Egyenes összekötő 55"/>
            <p:cNvCxnSpPr/>
            <p:nvPr/>
          </p:nvCxnSpPr>
          <p:spPr>
            <a:xfrm rot="5400000">
              <a:off x="500988" y="494507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2"/>
            <p:cNvCxnSpPr/>
            <p:nvPr/>
          </p:nvCxnSpPr>
          <p:spPr>
            <a:xfrm>
              <a:off x="7852488" y="595055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2"/>
            <p:cNvCxnSpPr/>
            <p:nvPr/>
          </p:nvCxnSpPr>
          <p:spPr>
            <a:xfrm>
              <a:off x="8407857" y="59393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zövegdoboz 33"/>
            <p:cNvSpPr txBox="1"/>
            <p:nvPr/>
          </p:nvSpPr>
          <p:spPr>
            <a:xfrm>
              <a:off x="7860360" y="6072904"/>
              <a:ext cx="50526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hu-HU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201</a:t>
              </a:r>
              <a:r>
                <a:rPr lang="en-US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hu-HU" sz="125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Egyenes összekötő 13"/>
            <p:cNvCxnSpPr/>
            <p:nvPr/>
          </p:nvCxnSpPr>
          <p:spPr>
            <a:xfrm>
              <a:off x="714831" y="594994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55"/>
            <p:cNvCxnSpPr/>
            <p:nvPr/>
          </p:nvCxnSpPr>
          <p:spPr>
            <a:xfrm rot="5400000">
              <a:off x="509758" y="392881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Szövegdoboz 35"/>
            <p:cNvSpPr txBox="1"/>
            <p:nvPr/>
          </p:nvSpPr>
          <p:spPr>
            <a:xfrm>
              <a:off x="118003" y="2857802"/>
              <a:ext cx="323567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6</a:t>
              </a:r>
              <a:endParaRPr lang="hu-HU" sz="125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Egyenes összekötő 55"/>
            <p:cNvCxnSpPr/>
            <p:nvPr/>
          </p:nvCxnSpPr>
          <p:spPr>
            <a:xfrm rot="5400000">
              <a:off x="509007" y="291716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55"/>
            <p:cNvCxnSpPr/>
            <p:nvPr/>
          </p:nvCxnSpPr>
          <p:spPr>
            <a:xfrm rot="5400000">
              <a:off x="511291" y="190091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Szövegdoboz 35"/>
            <p:cNvSpPr txBox="1"/>
            <p:nvPr/>
          </p:nvSpPr>
          <p:spPr>
            <a:xfrm>
              <a:off x="106741" y="3874018"/>
              <a:ext cx="323567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hu-HU" sz="125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Szövegdoboz 35"/>
            <p:cNvSpPr txBox="1"/>
            <p:nvPr/>
          </p:nvSpPr>
          <p:spPr>
            <a:xfrm>
              <a:off x="118002" y="1846110"/>
              <a:ext cx="323567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25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hu-HU" sz="125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Egyenes összekötő nyíllal 6"/>
            <p:cNvCxnSpPr/>
            <p:nvPr/>
          </p:nvCxnSpPr>
          <p:spPr>
            <a:xfrm flipV="1">
              <a:off x="370511" y="4998956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nyíllal 6"/>
            <p:cNvCxnSpPr/>
            <p:nvPr/>
          </p:nvCxnSpPr>
          <p:spPr>
            <a:xfrm flipV="1">
              <a:off x="360341" y="3977074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6"/>
            <p:cNvCxnSpPr/>
            <p:nvPr/>
          </p:nvCxnSpPr>
          <p:spPr>
            <a:xfrm flipV="1">
              <a:off x="388157" y="2976044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nyíllal 6"/>
            <p:cNvCxnSpPr/>
            <p:nvPr/>
          </p:nvCxnSpPr>
          <p:spPr>
            <a:xfrm flipV="1">
              <a:off x="407407" y="1955761"/>
              <a:ext cx="8460000" cy="33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004042" y="4647406"/>
              <a:ext cx="9017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Westmere</a:t>
              </a:r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73365" y="4080346"/>
              <a:ext cx="5453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Ryzen</a:t>
              </a:r>
            </a:p>
            <a:p>
              <a:pPr algn="ctr"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APU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64895" y="4810288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33613" y="3793142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0800000">
              <a:off x="4822237" y="395919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0800000">
              <a:off x="7621723" y="3957967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64" name="Right Arrow 63"/>
            <p:cNvSpPr/>
            <p:nvPr/>
          </p:nvSpPr>
          <p:spPr bwMode="auto">
            <a:xfrm rot="18469085">
              <a:off x="7137470" y="3329719"/>
              <a:ext cx="576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ight Arrow 66"/>
            <p:cNvSpPr/>
            <p:nvPr/>
          </p:nvSpPr>
          <p:spPr bwMode="auto">
            <a:xfrm>
              <a:off x="4688406" y="3775122"/>
              <a:ext cx="1908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45200" y="3635147"/>
              <a:ext cx="10278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Sandy Bridge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89615" y="278088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255398" y="2622889"/>
              <a:ext cx="949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Coffee Lake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94401" y="1778251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657863" y="1620256"/>
              <a:ext cx="1129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2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Coffee Lake R.</a:t>
              </a:r>
              <a:endPara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54349" y="3772288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668065" y="3614293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Kaby</a:t>
              </a:r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Lake</a:t>
              </a:r>
            </a:p>
          </p:txBody>
        </p:sp>
        <p:sp>
          <p:nvSpPr>
            <p:cNvPr id="84" name="Right Arrow 83"/>
            <p:cNvSpPr/>
            <p:nvPr/>
          </p:nvSpPr>
          <p:spPr bwMode="auto">
            <a:xfrm rot="18469085">
              <a:off x="7776385" y="2341085"/>
              <a:ext cx="576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ight Arrow 84"/>
            <p:cNvSpPr/>
            <p:nvPr/>
          </p:nvSpPr>
          <p:spPr bwMode="auto">
            <a:xfrm rot="18469085">
              <a:off x="3478256" y="4358017"/>
              <a:ext cx="576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328972" y="3782037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30598" y="3780430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218857" y="378845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514606" y="3786845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481372" y="3779122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934302" y="4078743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Llano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0800000">
              <a:off x="4106888" y="395636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0800000">
              <a:off x="4618502" y="3957590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rot="10800000">
              <a:off x="5069287" y="3955986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0800000">
              <a:off x="5279437" y="3957008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0800000">
              <a:off x="6346240" y="395277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0800000">
              <a:off x="6845149" y="3944173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0800000">
              <a:off x="5765512" y="3949566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055863" y="4013733"/>
              <a:ext cx="191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defRPr/>
              </a:pP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01" name="Right Arrow 100"/>
            <p:cNvSpPr/>
            <p:nvPr/>
          </p:nvSpPr>
          <p:spPr bwMode="auto">
            <a:xfrm>
              <a:off x="4677176" y="4182175"/>
              <a:ext cx="2338766" cy="57600"/>
            </a:xfrm>
            <a:prstGeom prst="rightArrow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Right Arrow 101"/>
            <p:cNvSpPr/>
            <p:nvPr/>
          </p:nvSpPr>
          <p:spPr bwMode="auto">
            <a:xfrm>
              <a:off x="8089453" y="4195427"/>
              <a:ext cx="468000" cy="56616"/>
            </a:xfrm>
            <a:prstGeom prst="rightArrow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0800000">
              <a:off x="8393229" y="3951625"/>
              <a:ext cx="1975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defRPr/>
              </a:pPr>
              <a:r>
                <a:rPr lang="en-US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sp>
        <p:nvSpPr>
          <p:cNvPr id="86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(3)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cxnSp>
        <p:nvCxnSpPr>
          <p:cNvPr id="105" name="Egyenes összekötő 18"/>
          <p:cNvCxnSpPr/>
          <p:nvPr/>
        </p:nvCxnSpPr>
        <p:spPr>
          <a:xfrm>
            <a:off x="8843992" y="5933332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5652120" y="5245943"/>
            <a:ext cx="3219856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Aft>
                <a:spcPts val="200"/>
              </a:spcAft>
            </a:pPr>
            <a:r>
              <a:rPr lang="en-US" sz="1200" dirty="0">
                <a:solidFill>
                  <a:srgbClr val="0070C0"/>
                </a:solidFill>
                <a:latin typeface="Verdana"/>
              </a:rPr>
              <a:t>Intel   ():   On-package integrated</a:t>
            </a:r>
          </a:p>
          <a:p>
            <a:pPr algn="ctr" defTabSz="457200" fontAlgn="base"/>
            <a:r>
              <a:rPr lang="en-US" sz="1200" dirty="0">
                <a:solidFill>
                  <a:srgbClr val="C00000"/>
                </a:solidFill>
                <a:latin typeface="Verdana"/>
              </a:rPr>
              <a:t>AMD:  Bulldozer has 2 CMs (</a:t>
            </a:r>
            <a:r>
              <a:rPr lang="en-US" sz="1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 4 cores)</a:t>
            </a:r>
            <a:endParaRPr lang="en-US" sz="1200" dirty="0">
              <a:solidFill>
                <a:srgbClr val="C00000"/>
              </a:solidFill>
              <a:latin typeface="Verdana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743824" y="4251352"/>
            <a:ext cx="2021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>
                <a:solidFill>
                  <a:srgbClr val="C00000"/>
                </a:solidFill>
                <a:latin typeface="+mj-lt"/>
              </a:rPr>
              <a:t>Bulldozer/Bobcat-based</a:t>
            </a:r>
          </a:p>
        </p:txBody>
      </p:sp>
    </p:spTree>
    <p:extLst>
      <p:ext uri="{BB962C8B-B14F-4D97-AF65-F5344CB8AC3E}">
        <p14:creationId xmlns:p14="http://schemas.microsoft.com/office/powerpoint/2010/main" val="284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4134" y="1813568"/>
            <a:ext cx="7425228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Physical implementation of client processors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824134" y="2528353"/>
            <a:ext cx="7451504" cy="411480"/>
            <a:chOff x="699" y="1638"/>
            <a:chExt cx="4448" cy="366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3.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 Processor packages and sockets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827308" y="2992291"/>
            <a:ext cx="7453091" cy="684215"/>
            <a:chOff x="699" y="1638"/>
            <a:chExt cx="4448" cy="431"/>
          </a:xfrm>
        </p:grpSpPr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8.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3.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 Types of Intel’s client processors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  (Ivy Bridge to Coffee Lake Refresh)       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3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023938" y="1813568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 Processor packages and sockets</a:t>
            </a:r>
          </a:p>
        </p:txBody>
      </p:sp>
    </p:spTree>
    <p:extLst>
      <p:ext uri="{BB962C8B-B14F-4D97-AF65-F5344CB8AC3E}">
        <p14:creationId xmlns:p14="http://schemas.microsoft.com/office/powerpoint/2010/main" val="23567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806" y="1439914"/>
            <a:ext cx="4121641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houses the processor (package) 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and provides the electrical contacts</a:t>
            </a:r>
          </a:p>
          <a:p>
            <a:pPr algn="ctr" defTabSz="457200" fontAlgn="base">
              <a:spcAft>
                <a:spcPts val="2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for each of the pins or balls of the package.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mounted on the motherboard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4933" y="1439914"/>
            <a:ext cx="3788088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Includes the die or dies.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Provides electrical contacts</a:t>
            </a:r>
          </a:p>
          <a:p>
            <a:pPr algn="ctr" defTabSz="457200" fontAlgn="base">
              <a:spcAft>
                <a:spcPts val="2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for the socket (pins or balls).</a:t>
            </a:r>
          </a:p>
          <a:p>
            <a:pPr algn="ctr"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package is inserted into the socket.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50" y="525520"/>
            <a:ext cx="391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Processor sockets and packages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4628" y="1103583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</a:rPr>
              <a:t>Socket</a:t>
            </a:r>
            <a:endParaRPr lang="en-US" sz="16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5268" y="1114095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</a:rPr>
              <a:t>Package</a:t>
            </a:r>
            <a:endParaRPr lang="en-US" sz="16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981" y="6032938"/>
            <a:ext cx="1640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Foglalat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30" y="6264166"/>
            <a:ext cx="137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Package: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Tok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986454" y="2722177"/>
            <a:ext cx="5239068" cy="3867809"/>
            <a:chOff x="1786760" y="2469929"/>
            <a:chExt cx="5239068" cy="38678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42063" t="35007" r="20473" b="12973"/>
            <a:stretch/>
          </p:blipFill>
          <p:spPr>
            <a:xfrm>
              <a:off x="2466786" y="2469929"/>
              <a:ext cx="4559042" cy="386780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786760" y="3928191"/>
              <a:ext cx="783433" cy="232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lnSpc>
                  <a:spcPts val="1000"/>
                </a:lnSpc>
                <a:defRPr/>
              </a:pPr>
              <a:r>
                <a:rPr lang="en-US" sz="1300" dirty="0">
                  <a:solidFill>
                    <a:srgbClr val="000000"/>
                  </a:solidFill>
                  <a:latin typeface="Verdana"/>
                  <a:cs typeface="Times New Roman" panose="02020603050405020304" pitchFamily="18" charset="0"/>
                </a:rPr>
                <a:t>Socket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2675058" y="4140188"/>
              <a:ext cx="413223" cy="32318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Box 2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709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950" y="1074559"/>
            <a:ext cx="8832850" cy="4448629"/>
            <a:chOff x="-1386818" y="1843314"/>
            <a:chExt cx="10327618" cy="50146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6078" r="51936" b="27184"/>
            <a:stretch/>
          </p:blipFill>
          <p:spPr>
            <a:xfrm>
              <a:off x="3896381" y="3113313"/>
              <a:ext cx="5044419" cy="37446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617" t="45196" r="1044" b="2025"/>
            <a:stretch/>
          </p:blipFill>
          <p:spPr>
            <a:xfrm>
              <a:off x="-1386818" y="1843314"/>
              <a:ext cx="5283199" cy="348342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07950" y="527520"/>
            <a:ext cx="7467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2000" dirty="0">
                <a:solidFill>
                  <a:srgbClr val="2D2D8A"/>
                </a:solidFill>
                <a:latin typeface="Verdana"/>
              </a:rPr>
              <a:t>Sockets without and with processor (i.e. package)</a:t>
            </a:r>
            <a:r>
              <a:rPr lang="hu-HU" sz="2000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sz="2000" dirty="0">
                <a:solidFill>
                  <a:srgbClr val="000000"/>
                </a:solidFill>
                <a:latin typeface="Verdana"/>
              </a:rPr>
              <a:t>[168]</a:t>
            </a:r>
            <a:endParaRPr lang="en-US" sz="2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53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04" y="1187672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PGA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(Pin Grid Array)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40" y="1187671"/>
            <a:ext cx="233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LGA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(Land Grid Array)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50" y="557081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BGA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packages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soldered directly onto the motherboard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so practically they can not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be replaced without proper equipment.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248" y="520653"/>
            <a:ext cx="572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Recent processor package types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[169]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4560" y="1843096"/>
            <a:ext cx="8668723" cy="2150836"/>
            <a:chOff x="475277" y="2000750"/>
            <a:chExt cx="8266698" cy="19398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5296" t="36932" r="57877" b="44208"/>
            <a:stretch/>
          </p:blipFill>
          <p:spPr>
            <a:xfrm>
              <a:off x="475277" y="2000750"/>
              <a:ext cx="3076844" cy="19398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60221" t="36932" r="29003" b="44208"/>
            <a:stretch/>
          </p:blipFill>
          <p:spPr>
            <a:xfrm>
              <a:off x="3771343" y="2000750"/>
              <a:ext cx="1970314" cy="19398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3373" t="36932" r="41564" b="44208"/>
            <a:stretch/>
          </p:blipFill>
          <p:spPr>
            <a:xfrm>
              <a:off x="5987889" y="2000750"/>
              <a:ext cx="2754086" cy="193988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431493" y="1182415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BGA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(Ball Grid Array)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950" y="491717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LGA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packages are essentially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direct opposite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PGAs, the contact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pins are on the 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socket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 whereas contact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pads on the package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provide the connections.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595" y="4498428"/>
            <a:ext cx="810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PGA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package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pins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provide the contacts, arranged in a regular array.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853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68" y="1583553"/>
            <a:ext cx="4287032" cy="4672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50" y="515204"/>
            <a:ext cx="882254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20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 of a PGA socket</a:t>
            </a:r>
          </a:p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actually a ceramic Socket 7 with 321 pins for Pentium processors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170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2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68" t="28428" r="36321" b="6727"/>
          <a:stretch/>
        </p:blipFill>
        <p:spPr>
          <a:xfrm>
            <a:off x="1809884" y="1270535"/>
            <a:ext cx="5254206" cy="5150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" y="519765"/>
            <a:ext cx="9180574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Aft>
                <a:spcPts val="20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 of an LGA socket</a:t>
            </a:r>
          </a:p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(actually an LGA-1155 socket for Sandy Bridge/Ivy Bridge processors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171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0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411" r="40518"/>
          <a:stretch/>
        </p:blipFill>
        <p:spPr>
          <a:xfrm>
            <a:off x="1732548" y="1376363"/>
            <a:ext cx="5564613" cy="4203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519764"/>
            <a:ext cx="922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Example: Picture of an LGA-775 socket with a dislodged pin (blown up)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172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6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525520"/>
            <a:ext cx="784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Comparing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benefits and drawbacks of PGA and LGA sockets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173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646" y="924911"/>
            <a:ext cx="3373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Advantages of PGA sockets: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178" y="1219202"/>
            <a:ext cx="81815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motherboard can hardly be damaged by processor CPU misalignment.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(More durable motherboards).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much easier to repair bent pins on a PGA processor than on an 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LGA motherboard.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(Slightly better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repairability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150" y="2667753"/>
            <a:ext cx="336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Advantages of LGA sockets: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654" y="2949276"/>
            <a:ext cx="8040599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processors are less likely to be damaged by mishandling and drops,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because of no fragile pins.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(More durable processors).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LGA pins are smaller in physical size, allowing for more pins in the same 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amount of space.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(More space efficient).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663" y="4723273"/>
            <a:ext cx="8635569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All in all,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both LGA and PGA sockets have their respective pros and cons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no definite answer can be given to the question which socket type is 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more favorable. 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Probably, however,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LGA sockets can more conveniently be used, </a:t>
            </a:r>
            <a:r>
              <a:rPr lang="en-US" sz="1600" dirty="0">
                <a:latin typeface="Verdana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evertheless, </a:t>
            </a:r>
          </a:p>
          <a:p>
            <a:pPr defTabSz="45720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 slightly bent pin can ruin the motherboard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This can however, be avoided by handling the processor extra careful.</a:t>
            </a:r>
          </a:p>
          <a:p>
            <a:pPr defTabSz="457200" fontAlgn="base">
              <a:defRPr/>
            </a:pP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5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519764"/>
            <a:ext cx="609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Examples for processors with PGA or LGA sockets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8285" y="1193482"/>
            <a:ext cx="1449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PGA sockets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7194" y="1201503"/>
            <a:ext cx="1437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LGA sockets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509" y="1617041"/>
            <a:ext cx="3641061" cy="1449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7 for Intel Pentium (1993)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A for AMD Athlon (2000)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423 for Intel Pentium 4 (2000)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603 for Intel Xeon (2001)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940 for AMD Opteron (2003)</a:t>
            </a:r>
          </a:p>
          <a:p>
            <a:pPr defTabSz="457200" fontAlgn="base">
              <a:spcAft>
                <a:spcPts val="10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939 for AMD Athlon 64 (2004)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6497" y="2762451"/>
            <a:ext cx="4267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LGA 775 for Intel Pentium 4 Prescott) (2004)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6871" y="3157085"/>
            <a:ext cx="4181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T (LGA-775) for Intel Core 2 (2006)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999" y="3542096"/>
            <a:ext cx="308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 AM3 (940/941) for AMD </a:t>
            </a:r>
          </a:p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Phenom II (K10) (2007)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6873" y="3907857"/>
            <a:ext cx="385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Sockets of Intel’s subsequent processors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923" y="4300832"/>
            <a:ext cx="385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Sockets of AMD’s subsequent processors</a:t>
            </a:r>
          </a:p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including the Ryzen family (2017)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7243" y="4296410"/>
            <a:ext cx="4314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AMD’s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Threadripper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and EPYC families (2017)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8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81" y="1767459"/>
            <a:ext cx="4214657" cy="441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050" y="919189"/>
            <a:ext cx="89516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AMD’s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Compute Module (CM)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represents – roughly speaking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- two cores.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Nevertheless, these cores have both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shared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per-core components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indicated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in the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Figure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on the right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800" y="551424"/>
            <a:ext cx="8670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333399"/>
                </a:solidFill>
                <a:latin typeface="Verdana"/>
              </a:rPr>
              <a:t>Remark: AMD’s Compute Modules (CM) </a:t>
            </a:r>
            <a:r>
              <a:rPr lang="en-US" sz="1600">
                <a:solidFill>
                  <a:srgbClr val="333399"/>
                </a:solidFill>
                <a:latin typeface="Verdana"/>
              </a:rPr>
              <a:t>concept implemented </a:t>
            </a:r>
            <a:r>
              <a:rPr lang="en-US" sz="1600" dirty="0">
                <a:solidFill>
                  <a:srgbClr val="333399"/>
                </a:solidFill>
                <a:latin typeface="Verdana"/>
              </a:rPr>
              <a:t>in the Bulldozer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78" y="1876930"/>
            <a:ext cx="420624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hu-HU" sz="1600" dirty="0">
                <a:solidFill>
                  <a:srgbClr val="FF0000"/>
                </a:solidFill>
                <a:latin typeface="Verdana"/>
              </a:rPr>
              <a:t>Shared components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are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used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by both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cores 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either at the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module level or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defTabSz="45720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 at the chip level</a:t>
            </a:r>
            <a:r>
              <a:rPr lang="hu-HU" sz="1600" dirty="0">
                <a:solidFill>
                  <a:srgbClr val="0000FF"/>
                </a:solidFill>
                <a:latin typeface="Verdana"/>
              </a:rPr>
              <a:t>,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shown in the 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referenced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Figure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front-ends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of both cores and the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L2 cache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shared at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module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l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evel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L3 cache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North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Bridge (NB)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shared by all CMs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at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chip level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FX back-ends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cores are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implemented on a per core basis,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they are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per-core components 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CM.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4886" y="6381753"/>
            <a:ext cx="7841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Figure: Concept of the Compute Module of the Bulldozer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10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050" y="5332398"/>
            <a:ext cx="419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Obviously, Compute Modules provide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less performance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than two traditional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cores.</a:t>
            </a:r>
          </a:p>
        </p:txBody>
      </p:sp>
      <p:sp>
        <p:nvSpPr>
          <p:cNvPr id="10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(4)</a:t>
            </a:r>
          </a:p>
        </p:txBody>
      </p:sp>
    </p:spTree>
    <p:extLst>
      <p:ext uri="{BB962C8B-B14F-4D97-AF65-F5344CB8AC3E}">
        <p14:creationId xmlns:p14="http://schemas.microsoft.com/office/powerpoint/2010/main" val="12531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738" y="924917"/>
            <a:ext cx="878664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As the name implies,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boxed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ship in attractive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retail packaging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contain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one CPU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  <a:p>
            <a:pPr defTabSz="45720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End-users usually buy boxed processors through authorized retailers.</a:t>
            </a:r>
          </a:p>
          <a:p>
            <a: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Tray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ship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polystyrene trays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usually come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lots of 10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Companies that manufacture or repair computers usually purchase trays of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      processors from distributors or wholesalers.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8" y="3248941"/>
            <a:ext cx="4191363" cy="1600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04" y="6337738"/>
            <a:ext cx="701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Wholesalers: A </a:t>
            </a:r>
            <a:r>
              <a:rPr lang="en-US" sz="1600" dirty="0">
                <a:solidFill>
                  <a:srgbClr val="000000"/>
                </a:solidFill>
              </a:rPr>
              <a:t>company that sells goods in large quantities to retailers.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25521"/>
            <a:ext cx="507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Remark: Boxed and tray processors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174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2360" y="5139560"/>
            <a:ext cx="2804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Figure: Boxed 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4594" y="5144816"/>
            <a:ext cx="260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Figure: Tray processors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Processor packages and sockets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9"/>
          <a:stretch/>
        </p:blipFill>
        <p:spPr>
          <a:xfrm>
            <a:off x="1187489" y="2737935"/>
            <a:ext cx="2016359" cy="2203233"/>
          </a:xfrm>
        </p:spPr>
      </p:pic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206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34995" y="1813568"/>
            <a:ext cx="892328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Types of Intel’s client processors (Ivy Bridge to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7125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383" y="87761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525520"/>
            <a:ext cx="850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hu-HU" dirty="0">
                <a:solidFill>
                  <a:srgbClr val="2D2D8A"/>
                </a:solidFill>
                <a:latin typeface="Verdana"/>
              </a:rPr>
              <a:t>8.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3.2 Types of Intel’s client processors (Ivy Bridge to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Caffee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Lake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Refr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576" y="974431"/>
            <a:ext cx="840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Beginning with the Ivy Bridge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line Intel introduced name suffixes in their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client processors, like i3/i5/i7-nxxx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i3/i5/i7/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nxxx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etc. with n: Gen. no.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918" y="1555534"/>
            <a:ext cx="5510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Mostly used  suffixes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their interpretations: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011" y="2208762"/>
            <a:ext cx="79814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M-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nYxx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/m3-nYxx: (actually a prefix): extreme low power (4.5/5 W,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low-power (11.5/13 W,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ultra-low power (typically 15/28 W,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high-performance mobile (typically 35/45 W)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M: mobile processor (35/45 W)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MX: extreme performance mobile processor (57 W)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Verdana"/>
              </a:rPr>
              <a:t>Q:  quad-core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00" y="1898106"/>
            <a:ext cx="170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Mobile suffixes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00" y="4140429"/>
            <a:ext cx="1886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Verdana"/>
              </a:rPr>
              <a:t>Desktop suffixes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660" y="4466902"/>
            <a:ext cx="824937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 – power-optimized models (ultra low power with 35/45 W TDP)</a:t>
            </a:r>
          </a:p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 – performance-optimized models (low power with 65 W TDP)</a:t>
            </a:r>
          </a:p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 – BGA packaging / High-performance (GT3e) GPU with on-package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eDRAM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</a:p>
          <a:p>
            <a:pPr defTabSz="457200" fontAlgn="base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K – unlocked (adjustable CPU multiplier (60-95 W)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440" t="23398" r="38186" b="23397"/>
          <a:stretch/>
        </p:blipFill>
        <p:spPr>
          <a:xfrm>
            <a:off x="647565" y="1844824"/>
            <a:ext cx="7812867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3256"/>
            <a:ext cx="880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Introducing graphics tags in the model designations of the Ice Lake line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980728"/>
            <a:ext cx="9130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Ice Lake line </a:t>
            </a:r>
            <a:r>
              <a:rPr lang="en-US" sz="1600" dirty="0">
                <a:latin typeface="+mj-lt"/>
              </a:rPr>
              <a:t>(2019) Intel introduced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Gx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tags </a:t>
            </a:r>
            <a:r>
              <a:rPr lang="en-US" sz="1600" dirty="0">
                <a:latin typeface="+mj-lt"/>
              </a:rPr>
              <a:t>in the model names</a:t>
            </a:r>
          </a:p>
          <a:p>
            <a:pPr fontAlgn="base"/>
            <a:r>
              <a:rPr lang="en-US" sz="1600" dirty="0">
                <a:latin typeface="+mj-lt"/>
              </a:rPr>
              <a:t>  to indicate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graphics performance </a:t>
            </a:r>
            <a:r>
              <a:rPr lang="en-US" sz="1600" dirty="0">
                <a:latin typeface="+mj-lt"/>
              </a:rPr>
              <a:t>of the related models, as indicated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7115" y="6453336"/>
            <a:ext cx="689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Table: Main features of the models of the Ice Lake Y series [181]</a:t>
            </a:r>
          </a:p>
        </p:txBody>
      </p:sp>
    </p:spTree>
    <p:extLst>
      <p:ext uri="{BB962C8B-B14F-4D97-AF65-F5344CB8AC3E}">
        <p14:creationId xmlns:p14="http://schemas.microsoft.com/office/powerpoint/2010/main" val="29581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3755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525680"/>
            <a:ext cx="902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Introducing On-package integrated CPU and PCH in Haswell’s mobiles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175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816806" y="4310125"/>
            <a:ext cx="1980220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2213" y="4747649"/>
            <a:ext cx="148516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585" y="6221821"/>
            <a:ext cx="23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Verdana"/>
              </a:rPr>
              <a:t>BGA: Ball Grid Array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816805" y="3455030"/>
            <a:ext cx="1980220" cy="85509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599" y="6244024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Verdana"/>
              </a:rPr>
              <a:t>PGA: Pin Grid array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81590" y="2753925"/>
            <a:ext cx="310534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0411" y="6219310"/>
            <a:ext cx="302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FFFF"/>
                </a:solidFill>
                <a:latin typeface="Verdana"/>
              </a:rPr>
              <a:t>SPD</a:t>
            </a:r>
            <a:r>
              <a:rPr lang="en-US" sz="1600" dirty="0">
                <a:solidFill>
                  <a:srgbClr val="FFFFFF"/>
                </a:solidFill>
                <a:latin typeface="Verdana"/>
              </a:rPr>
              <a:t>: Scenario Design Point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725" y="2291255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 err="1">
                <a:solidFill>
                  <a:srgbClr val="FFFFFF"/>
                </a:solidFill>
              </a:rPr>
              <a:t>Haswell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7482" r="9534" b="6261"/>
          <a:stretch/>
        </p:blipFill>
        <p:spPr bwMode="auto">
          <a:xfrm>
            <a:off x="82010" y="1244751"/>
            <a:ext cx="9004300" cy="42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510" y="5859270"/>
            <a:ext cx="365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</a:rPr>
              <a:t>BGA: Ball Grid Array (to be soldered)</a:t>
            </a:r>
          </a:p>
          <a:p>
            <a:pPr defTabSz="457200"/>
            <a:r>
              <a:rPr lang="en-US" sz="1400" dirty="0">
                <a:solidFill>
                  <a:srgbClr val="000000"/>
                </a:solidFill>
              </a:rPr>
              <a:t>LGA: Land Grid Array (to be socketed)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05" y="6399330"/>
            <a:ext cx="8847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000000"/>
                </a:solidFill>
              </a:rPr>
              <a:t>Dies</a:t>
            </a:r>
            <a:r>
              <a:rPr lang="en-US" sz="1400" dirty="0">
                <a:solidFill>
                  <a:srgbClr val="000000"/>
                </a:solidFill>
              </a:rPr>
              <a:t>: No. of cores  and GT levels, e.g. 2+2 means: 2 cores + GT 2 graphics, etc.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96800"/>
            <a:ext cx="896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Example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1: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 configurations in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mobile and desktop models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19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29" t="30748" r="9636" b="6245"/>
          <a:stretch/>
        </p:blipFill>
        <p:spPr>
          <a:xfrm>
            <a:off x="0" y="1223755"/>
            <a:ext cx="9144000" cy="4417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63" y="516420"/>
            <a:ext cx="912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2D2D8A"/>
                </a:solidFill>
                <a:latin typeface="Verdana"/>
              </a:rPr>
              <a:t>Example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2: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 configurations in Haswell’s desktop and mobile models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89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3704" y="1412776"/>
          <a:ext cx="906774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864">
                  <a:extLst>
                    <a:ext uri="{9D8B030D-6E8A-4147-A177-3AD203B41FA5}">
                      <a16:colId xmlns:a16="http://schemas.microsoft.com/office/drawing/2014/main" val="252711157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3749959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899700352"/>
                    </a:ext>
                  </a:extLst>
                </a:gridCol>
                <a:gridCol w="1354022">
                  <a:extLst>
                    <a:ext uri="{9D8B030D-6E8A-4147-A177-3AD203B41FA5}">
                      <a16:colId xmlns:a16="http://schemas.microsoft.com/office/drawing/2014/main" val="45116778"/>
                    </a:ext>
                  </a:extLst>
                </a:gridCol>
                <a:gridCol w="1007527">
                  <a:extLst>
                    <a:ext uri="{9D8B030D-6E8A-4147-A177-3AD203B41FA5}">
                      <a16:colId xmlns:a16="http://schemas.microsoft.com/office/drawing/2014/main" val="4144058980"/>
                    </a:ext>
                  </a:extLst>
                </a:gridCol>
                <a:gridCol w="1007527">
                  <a:extLst>
                    <a:ext uri="{9D8B030D-6E8A-4147-A177-3AD203B41FA5}">
                      <a16:colId xmlns:a16="http://schemas.microsoft.com/office/drawing/2014/main" val="2441320040"/>
                    </a:ext>
                  </a:extLst>
                </a:gridCol>
                <a:gridCol w="1007527">
                  <a:extLst>
                    <a:ext uri="{9D8B030D-6E8A-4147-A177-3AD203B41FA5}">
                      <a16:colId xmlns:a16="http://schemas.microsoft.com/office/drawing/2014/main" val="2545418303"/>
                    </a:ext>
                  </a:extLst>
                </a:gridCol>
                <a:gridCol w="1007527">
                  <a:extLst>
                    <a:ext uri="{9D8B030D-6E8A-4147-A177-3AD203B41FA5}">
                      <a16:colId xmlns:a16="http://schemas.microsoft.com/office/drawing/2014/main" val="322298215"/>
                    </a:ext>
                  </a:extLst>
                </a:gridCol>
                <a:gridCol w="1007527">
                  <a:extLst>
                    <a:ext uri="{9D8B030D-6E8A-4147-A177-3AD203B41FA5}">
                      <a16:colId xmlns:a16="http://schemas.microsoft.com/office/drawing/2014/main" val="463743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Gen.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no.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Mobiles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Y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M-</a:t>
                      </a:r>
                      <a:r>
                        <a:rPr lang="en-US" sz="12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nY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m3/m5/m7-nY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(n: </a:t>
                      </a:r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Gen. no.)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U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H/HQ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M/QM/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MX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1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13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BGA-1023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17/25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BGA-1023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35/45/55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PGA-988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5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Haswell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11.5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BGA-1168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BGA-1168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37/47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37/47/57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PGA-946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44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Broadwell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4.5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BGA-1234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BGA-1168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47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Skylake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4.5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BGA-1515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BGA-1356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6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Kaby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 Lake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4.5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 BGA-1515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BGA-1356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100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BGA-2270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(Vega)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88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BGA-1515</a:t>
                      </a: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BGA-1528</a:t>
                      </a:r>
                    </a:p>
                    <a:p>
                      <a:pPr algn="ctr"/>
                      <a:r>
                        <a:rPr lang="en-US" sz="1200" dirty="0" err="1">
                          <a:latin typeface="+mj-lt"/>
                        </a:rPr>
                        <a:t>Optane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6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Refr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5</a:t>
                      </a:r>
                    </a:p>
                    <a:p>
                      <a:pPr algn="ctr"/>
                      <a:r>
                        <a:rPr lang="en-US" sz="1200">
                          <a:latin typeface="+mj-lt"/>
                        </a:rPr>
                        <a:t>BGA-1515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15/28 </a:t>
                      </a:r>
                    </a:p>
                    <a:p>
                      <a:pPr algn="ctr"/>
                      <a:r>
                        <a:rPr lang="en-US" sz="1200">
                          <a:latin typeface="+mj-lt"/>
                        </a:rPr>
                        <a:t>BGA-1528</a:t>
                      </a:r>
                    </a:p>
                    <a:p>
                      <a:pPr algn="ctr"/>
                      <a:r>
                        <a:rPr lang="en-US" sz="1200">
                          <a:latin typeface="+mj-lt"/>
                        </a:rPr>
                        <a:t>Optane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45 </a:t>
                      </a:r>
                    </a:p>
                    <a:p>
                      <a:pPr algn="ctr"/>
                      <a:r>
                        <a:rPr lang="en-US" sz="1200">
                          <a:latin typeface="+mj-lt"/>
                        </a:rPr>
                        <a:t>BGA-1440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45</a:t>
                      </a:r>
                    </a:p>
                    <a:p>
                      <a:pPr algn="ctr"/>
                      <a:r>
                        <a:rPr lang="en-US" sz="1200">
                          <a:latin typeface="+mj-lt"/>
                        </a:rPr>
                        <a:t>BGA-1440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>
                          <a:latin typeface="+mj-lt"/>
                        </a:rPr>
                        <a:t>BGA-1440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solidFill>
                      <a:srgbClr val="E1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683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3026973" y="6337729"/>
            <a:ext cx="840827" cy="388883"/>
          </a:xfrm>
          <a:prstGeom prst="rect">
            <a:avLst/>
          </a:prstGeom>
          <a:solidFill>
            <a:srgbClr val="FFE7E7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5651" y="6390282"/>
            <a:ext cx="5164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 err="1">
                <a:solidFill>
                  <a:srgbClr val="000000"/>
                </a:solidFill>
                <a:latin typeface="Verdana"/>
              </a:rPr>
              <a:t>SoC</a:t>
            </a:r>
            <a:endParaRPr lang="en-US" sz="13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921044" y="6353495"/>
            <a:ext cx="840827" cy="388883"/>
          </a:xfrm>
          <a:prstGeom prst="rect">
            <a:avLst/>
          </a:prstGeom>
          <a:solidFill>
            <a:srgbClr val="E1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169" y="6385027"/>
            <a:ext cx="70884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2-chip</a:t>
            </a:r>
          </a:p>
        </p:txBody>
      </p:sp>
      <p:sp>
        <p:nvSpPr>
          <p:cNvPr id="8" name="Left Brace 7"/>
          <p:cNvSpPr/>
          <p:nvPr/>
        </p:nvSpPr>
        <p:spPr bwMode="auto">
          <a:xfrm rot="16200000">
            <a:off x="2849153" y="4815942"/>
            <a:ext cx="178675" cy="2088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1644" y="5962846"/>
            <a:ext cx="16385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Ultra thin laptops</a:t>
            </a: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6996056" y="3874688"/>
            <a:ext cx="178675" cy="3960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0833" y="5947080"/>
            <a:ext cx="16834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Laptops/Desktops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096" y="5946194"/>
            <a:ext cx="11192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Typical use</a:t>
            </a:r>
          </a:p>
        </p:txBody>
      </p:sp>
      <p:sp>
        <p:nvSpPr>
          <p:cNvPr id="18" name="Left Brace 17"/>
          <p:cNvSpPr/>
          <p:nvPr/>
        </p:nvSpPr>
        <p:spPr bwMode="auto">
          <a:xfrm rot="16200000">
            <a:off x="4446551" y="5404688"/>
            <a:ext cx="178675" cy="900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2932" y="5941827"/>
            <a:ext cx="8386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Laptops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950" y="529506"/>
            <a:ext cx="8012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TDP values and socket types of Intel’s mostly used mobile platform</a:t>
            </a: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generations of the Core 2 family (3rd to 9th gen.)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1565164"/>
          <a:ext cx="9144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90853078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374995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8997003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97117897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6374366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39572540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5583524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46025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10824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Gen.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Desktops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T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R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</a:t>
                      </a:r>
                      <a:r>
                        <a:rPr lang="en-US" sz="1200" dirty="0" err="1">
                          <a:latin typeface="+mj-lt"/>
                        </a:rPr>
                        <a:t>eDRAM</a:t>
                      </a:r>
                      <a:r>
                        <a:rPr lang="en-US" sz="12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--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K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1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55/77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77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05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Haswell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35/45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54/84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84/88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44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Broadwell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7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Skylake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54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BGA-1440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51/65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91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56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Kaby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 Lake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51/65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60/91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48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62/65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91/95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71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Coffee Lake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j-lt"/>
                        </a:rPr>
                        <a:t>Refr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62/65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91/95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LGA-1151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156506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9138" y="6348249"/>
            <a:ext cx="4668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Times New Roman" pitchFamily="18" charset="0"/>
              </a:rPr>
              <a:t>8/9. gen F: Lack of GPU but the same price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092246" y="5849006"/>
            <a:ext cx="1260000" cy="388883"/>
          </a:xfrm>
          <a:prstGeom prst="rect">
            <a:avLst/>
          </a:prstGeom>
          <a:solidFill>
            <a:srgbClr val="E1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8372" y="5870027"/>
            <a:ext cx="11112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2-chip (all)</a:t>
            </a: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2543502" y="4829503"/>
            <a:ext cx="178675" cy="993223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7433" y="5447937"/>
            <a:ext cx="10070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Laptops</a:t>
            </a:r>
          </a:p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/desktops</a:t>
            </a: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6079217" y="2386860"/>
            <a:ext cx="178675" cy="5868000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8269" y="5449491"/>
            <a:ext cx="9557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280" y="5449195"/>
            <a:ext cx="11192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sz="1300" i="1" dirty="0">
                <a:solidFill>
                  <a:srgbClr val="000000"/>
                </a:solidFill>
                <a:latin typeface="Verdana"/>
              </a:rPr>
              <a:t>Typical 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950" y="529506"/>
            <a:ext cx="815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TDP values and socket types of Intel’s mostly used desktop platform</a:t>
            </a: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generations of the Core 2 family (3rd to 9th gen.)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8.3.2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Types of Intel’s client processors (Ivy Bridge to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Caffee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Refr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.)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88" y="558269"/>
            <a:ext cx="896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Why desktops and laptops provided not more  than four cores for a long</a:t>
            </a:r>
          </a:p>
          <a:p>
            <a:pPr defTabSz="457200" fontAlgn="base"/>
            <a:r>
              <a:rPr lang="en-US" dirty="0">
                <a:solidFill>
                  <a:srgbClr val="2D2D8A"/>
                </a:solidFill>
                <a:latin typeface="Verdana"/>
              </a:rPr>
              <a:t>  time?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388" y="1244040"/>
            <a:ext cx="8964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An early investigation of Wall from 1990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[7]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revealed that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general purpose workloads</a:t>
            </a:r>
          </a:p>
          <a:p>
            <a:pPr defTabSz="45720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   (of that time), typically do not provide more exploitable parallelism than 4 to 6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defTabSz="45720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as the next Figure depicts.</a:t>
            </a:r>
          </a:p>
        </p:txBody>
      </p:sp>
      <p:sp>
        <p:nvSpPr>
          <p:cNvPr id="6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8.1.1 </a:t>
            </a:r>
            <a:r>
              <a:rPr lang="en-US" dirty="0"/>
              <a:t>Overview</a:t>
            </a:r>
            <a:r>
              <a:rPr lang="hu-HU" dirty="0"/>
              <a:t> (5)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999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defTabSz="914400">
          <a:defRPr sz="1600" dirty="0">
            <a:solidFill>
              <a:srgbClr val="000000"/>
            </a:solidFill>
            <a:latin typeface="Verdana"/>
            <a:cs typeface="Times New Roman" pitchFamily="18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3747</TotalTime>
  <Words>7717</Words>
  <Application>Microsoft Office PowerPoint</Application>
  <PresentationFormat>On-screen Show (4:3)</PresentationFormat>
  <Paragraphs>1645</Paragraphs>
  <Slides>88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88</vt:i4>
      </vt:variant>
    </vt:vector>
  </HeadingPairs>
  <TitlesOfParts>
    <vt:vector size="99" baseType="lpstr">
      <vt:lpstr>Arial</vt:lpstr>
      <vt:lpstr>Calibri</vt:lpstr>
      <vt:lpstr>Cambria</vt:lpstr>
      <vt:lpstr>Cambria Math</vt:lpstr>
      <vt:lpstr>MS Mincho</vt:lpstr>
      <vt:lpstr>Symbol</vt:lpstr>
      <vt:lpstr>Times New Roman</vt:lpstr>
      <vt:lpstr>Verdana</vt:lpstr>
      <vt:lpstr>2_Default Design</vt:lpstr>
      <vt:lpstr>16_Default Design</vt:lpstr>
      <vt:lpstr>8_Default Design</vt:lpstr>
      <vt:lpstr>PowerPoint Presentation</vt:lpstr>
      <vt:lpstr>PowerPoint Presentation</vt:lpstr>
      <vt:lpstr>PowerPoint Presentation</vt:lpstr>
      <vt:lpstr>PowerPoint Presentation</vt:lpstr>
      <vt:lpstr>8.1.1 Overview (1)</vt:lpstr>
      <vt:lpstr>8.1.1 Overview (2)</vt:lpstr>
      <vt:lpstr>8.1.1 Overview (3)</vt:lpstr>
      <vt:lpstr>8.1.1 Overview (4)</vt:lpstr>
      <vt:lpstr>8.1.1 Overview (5)</vt:lpstr>
      <vt:lpstr>8.1.1 Overview (6)</vt:lpstr>
      <vt:lpstr>8.1.1 Overview (7)</vt:lpstr>
      <vt:lpstr>8.1.1 Overview (8)</vt:lpstr>
      <vt:lpstr>8.1.1 Overview (9)</vt:lpstr>
      <vt:lpstr>8.1.1 Overview (10)</vt:lpstr>
      <vt:lpstr>8.1.1 Overview (11)</vt:lpstr>
      <vt:lpstr>8.1.1 Overview (12)</vt:lpstr>
      <vt:lpstr>PowerPoint Presentation</vt:lpstr>
      <vt:lpstr>8.1.2 Options for attaching memory channels to a client platform (1)</vt:lpstr>
      <vt:lpstr>8.1.2 Options for attaching memory channels to a client platform (2)</vt:lpstr>
      <vt:lpstr>8.1.2 Options for attaching memory channels to a client platform (3)</vt:lpstr>
      <vt:lpstr>8.1.2 Options for attaching memory channels to a client platform (4)</vt:lpstr>
      <vt:lpstr>8.1.2 Options for attaching memory channels to a client platform (5)</vt:lpstr>
      <vt:lpstr>8.1.2 Options for attaching memory channels to a client platform (6)</vt:lpstr>
      <vt:lpstr>8.1.2 Options for attaching memory channels to a client platform (7)</vt:lpstr>
      <vt:lpstr>8.1.2 Options for attaching memory channels to a client platform (8)</vt:lpstr>
      <vt:lpstr>8.1.2 Options for attaching memory channels to a client platform (9)</vt:lpstr>
      <vt:lpstr>8.1.2 Options for attaching memory channels to a client platform (10)</vt:lpstr>
      <vt:lpstr>8.1.2 Options for attaching memory channels to a client platform (11)</vt:lpstr>
      <vt:lpstr>8.1.2 Options for attaching memory channels to a client platform (12)</vt:lpstr>
      <vt:lpstr>PowerPoint Presentation</vt:lpstr>
      <vt:lpstr>8.1.3 Why attaching memory via the processors became widespread? (1)</vt:lpstr>
      <vt:lpstr>8.1.3 Why attaching memory via the processors became widespread? (2)</vt:lpstr>
      <vt:lpstr>8.1.3 Why attaching memory via the processors became widespread? (3)</vt:lpstr>
      <vt:lpstr>8.1.3 Why attaching memory via the processors became widespread? (4)</vt:lpstr>
      <vt:lpstr>8.1.3 Why attaching memory via the processors became widespread? (5)</vt:lpstr>
      <vt:lpstr>8.1.3 Why attaching memory via the processors became widespread? (6)</vt:lpstr>
      <vt:lpstr>8.1.3 Why attaching memory via the processors became widespread? (7)</vt:lpstr>
      <vt:lpstr>8.1.3 Why attaching memory via the processors became widespread? (8)</vt:lpstr>
      <vt:lpstr>8.1.3 Why attaching memory via the processors became widespread? (9)</vt:lpstr>
      <vt:lpstr>8.1.3 Why attaching memory via the processors became widespread? (10)</vt:lpstr>
      <vt:lpstr>PowerPoint Presentation</vt:lpstr>
      <vt:lpstr>8.1.4 Constrains concerning the number of memory channels (1)</vt:lpstr>
      <vt:lpstr>8.1.4 Constrains concerning the number of memory channels (2)</vt:lpstr>
      <vt:lpstr>8.1.4 Constrains concerning the number of memory channels (3)</vt:lpstr>
      <vt:lpstr>8.1.4 Constrains concerning the number of memory channels (4)</vt:lpstr>
      <vt:lpstr>8.1.4 Constrains concerning the number of memory channels (5)</vt:lpstr>
      <vt:lpstr>8.1.4 Constrains concerning the number of memory channels (6)</vt:lpstr>
      <vt:lpstr>8.1.4 Constrains concerning the number of memory channels (7)</vt:lpstr>
      <vt:lpstr>8.1.4 Constrains concerning the number of memory channels (8)</vt:lpstr>
      <vt:lpstr>8.1.4 Constrains concerning the number of memory channels (9)</vt:lpstr>
      <vt:lpstr>3.3 Constrains for raising the number of direct connected DRAM channels 10)</vt:lpstr>
      <vt:lpstr>8.1.4 Constrains concerning the number of memory channels (11)</vt:lpstr>
      <vt:lpstr>PowerPoint Presentation</vt:lpstr>
      <vt:lpstr>8.2 Evolution of attaching PCIe lanes to platforms (1)</vt:lpstr>
      <vt:lpstr>8.2 Evolution of attaching PCIe lanes to platforms (2)</vt:lpstr>
      <vt:lpstr>8.2 Evolution of attaching PCIe lanes to platforms (3)</vt:lpstr>
      <vt:lpstr>PowerPoint Presentation</vt:lpstr>
      <vt:lpstr>8.2 Evolution of attaching PCIe lanes to platforms (5)</vt:lpstr>
      <vt:lpstr>8.2 Evolution of attaching PCIe lanes to platforms (6)</vt:lpstr>
      <vt:lpstr>PowerPoint Presentation</vt:lpstr>
      <vt:lpstr>8.2 Evolution of attaching PCIe lanes to platforms (8)</vt:lpstr>
      <vt:lpstr>8.2 Evolution of attaching PCIe lanes to platforms (10)</vt:lpstr>
      <vt:lpstr>PowerPoint Presentation</vt:lpstr>
      <vt:lpstr>8.2 Evolution of attaching PCIe lanes to platforms (12)</vt:lpstr>
      <vt:lpstr>8.2 Evolution of attaching PCIe lanes to platforms (13)</vt:lpstr>
      <vt:lpstr>PowerPoint Presentation</vt:lpstr>
      <vt:lpstr>8.2 Evolution of attaching PCIe lanes to platforms (15)</vt:lpstr>
      <vt:lpstr>8.2 Evolution of attaching PCIe lanes to platforms (4)</vt:lpstr>
      <vt:lpstr>8.2 Evolution of attaching PCIe lanes to platforms (9)</vt:lpstr>
      <vt:lpstr>PowerPoint Presentation</vt:lpstr>
      <vt:lpstr>PowerPoint Presentation</vt:lpstr>
      <vt:lpstr>8.3.1 Processor packages and sockets (1)</vt:lpstr>
      <vt:lpstr>8.3.1 Processor packages and sockets (2)</vt:lpstr>
      <vt:lpstr>8.3.1 Processor packages and sockets (3)</vt:lpstr>
      <vt:lpstr>8.3.1 Processor packages and sockets (4)</vt:lpstr>
      <vt:lpstr>8.3.1 Processor packages and sockets (5)</vt:lpstr>
      <vt:lpstr>8.3.1 Processor packages and sockets (6)</vt:lpstr>
      <vt:lpstr>8.3.1 Processor packages and sockets (7)</vt:lpstr>
      <vt:lpstr>8.3.1 Processor packages and sockets (8)</vt:lpstr>
      <vt:lpstr>8.3.1 Processor packages and sockets (9)</vt:lpstr>
      <vt:lpstr>PowerPoint Presentation</vt:lpstr>
      <vt:lpstr>8.3.2 Types of Intel’s client processors (Ivy Bridge to Caffee Lake Refr.) (1)</vt:lpstr>
      <vt:lpstr>8.3.2 Types of Intel’s client processors (Ivy Bridge to Caffee Lake Refr.) (2)</vt:lpstr>
      <vt:lpstr>8.3.2 Types of Intel’s client processors (Ivy Bridge to Caffee Lake Refr.) (3)</vt:lpstr>
      <vt:lpstr>8.3.2 Types of Intel’s client processors (Ivy Bridge to Caffee Lake Refr.) (4)</vt:lpstr>
      <vt:lpstr>8.3.2 Types of Intel’s client processors (Ivy Bridge to Caffee Lake Refr.) (5)</vt:lpstr>
      <vt:lpstr>8.3.2 Types of Intel’s client processors (Ivy Bridge to Caffee Lake Refr.) (6)</vt:lpstr>
      <vt:lpstr>8.3.2 Types of Intel’s client processors (Ivy Bridge to Caffee Lake Refr.) (7)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Bácskai Zsuzsanna</dc:creator>
  <cp:lastModifiedBy>sima</cp:lastModifiedBy>
  <cp:revision>78</cp:revision>
  <dcterms:created xsi:type="dcterms:W3CDTF">2019-07-25T11:31:22Z</dcterms:created>
  <dcterms:modified xsi:type="dcterms:W3CDTF">2019-11-06T06:32:45Z</dcterms:modified>
</cp:coreProperties>
</file>